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166_F09E9704.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omments/modernComment_159_D68C924E.xml" ContentType="application/vnd.ms-powerpoint.comment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8"/>
  </p:notesMasterIdLst>
  <p:handoutMasterIdLst>
    <p:handoutMasterId r:id="rId29"/>
  </p:handoutMasterIdLst>
  <p:sldIdLst>
    <p:sldId id="256" r:id="rId2"/>
    <p:sldId id="349" r:id="rId3"/>
    <p:sldId id="350" r:id="rId4"/>
    <p:sldId id="351" r:id="rId5"/>
    <p:sldId id="357" r:id="rId6"/>
    <p:sldId id="358" r:id="rId7"/>
    <p:sldId id="368" r:id="rId8"/>
    <p:sldId id="367" r:id="rId9"/>
    <p:sldId id="354" r:id="rId10"/>
    <p:sldId id="360" r:id="rId11"/>
    <p:sldId id="352" r:id="rId12"/>
    <p:sldId id="359" r:id="rId13"/>
    <p:sldId id="341" r:id="rId14"/>
    <p:sldId id="342" r:id="rId15"/>
    <p:sldId id="365" r:id="rId16"/>
    <p:sldId id="343" r:id="rId17"/>
    <p:sldId id="344" r:id="rId18"/>
    <p:sldId id="363" r:id="rId19"/>
    <p:sldId id="366" r:id="rId20"/>
    <p:sldId id="345" r:id="rId21"/>
    <p:sldId id="346" r:id="rId22"/>
    <p:sldId id="347" r:id="rId23"/>
    <p:sldId id="348" r:id="rId24"/>
    <p:sldId id="355" r:id="rId25"/>
    <p:sldId id="356" r:id="rId26"/>
    <p:sldId id="362" r:id="rId27"/>
  </p:sldIdLst>
  <p:sldSz cx="12192000" cy="6858000"/>
  <p:notesSz cx="7315200" cy="9601200"/>
  <p:embeddedFontLst>
    <p:embeddedFont>
      <p:font typeface="Calibri" panose="020F0502020204030204" pitchFamily="34" charset="0"/>
      <p:regular r:id="rId30"/>
      <p:bold r:id="rId31"/>
      <p:italic r:id="rId32"/>
      <p:boldItalic r:id="rId3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D84C629-1C23-8510-C89C-176A6E4F5651}" name="Siemers, Greg" initials="SG" userId="S::siemeg@rpi.edu::b9a6d2f1-66c2-4ed6-8638-431b8ecdfa48" providerId="AD"/>
  <p188:author id="{A0E4A38D-AE60-2343-3377-AE617F9F5D1A}" name="Yaron Danon" initials="YD" userId="S::danony@rpi.edu::421fc262-f513-4ec4-84e4-59079bc74f6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Yaron Danon" initials="YD" lastIdx="7" clrIdx="0">
    <p:extLst>
      <p:ext uri="{19B8F6BF-5375-455C-9EA6-DF929625EA0E}">
        <p15:presenceInfo xmlns:p15="http://schemas.microsoft.com/office/powerpoint/2012/main" userId="ae83249426a50cd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96" autoAdjust="0"/>
    <p:restoredTop sz="94712" autoAdjust="0"/>
  </p:normalViewPr>
  <p:slideViewPr>
    <p:cSldViewPr snapToGrid="0">
      <p:cViewPr varScale="1">
        <p:scale>
          <a:sx n="108" d="100"/>
          <a:sy n="108" d="100"/>
        </p:scale>
        <p:origin x="642" y="84"/>
      </p:cViewPr>
      <p:guideLst/>
    </p:cSldViewPr>
  </p:slideViewPr>
  <p:outlineViewPr>
    <p:cViewPr>
      <p:scale>
        <a:sx n="33" d="100"/>
        <a:sy n="33" d="100"/>
      </p:scale>
      <p:origin x="0" y="0"/>
    </p:cViewPr>
    <p:sldLst>
      <p:sld r:id="rId1" collapse="1"/>
    </p:sldLst>
  </p:outlineViewPr>
  <p:notesTextViewPr>
    <p:cViewPr>
      <p:scale>
        <a:sx n="1" d="1"/>
        <a:sy n="1" d="1"/>
      </p:scale>
      <p:origin x="0" y="0"/>
    </p:cViewPr>
  </p:notesTextViewPr>
  <p:notesViewPr>
    <p:cSldViewPr snapToGrid="0">
      <p:cViewPr varScale="1">
        <p:scale>
          <a:sx n="83" d="100"/>
          <a:sy n="83" d="100"/>
        </p:scale>
        <p:origin x="3816"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8/10/relationships/authors" Target="authors.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omments/modernComment_159_D68C924E.xml><?xml version="1.0" encoding="utf-8"?>
<p188:cmLst xmlns:a="http://schemas.openxmlformats.org/drawingml/2006/main" xmlns:r="http://schemas.openxmlformats.org/officeDocument/2006/relationships" xmlns:p188="http://schemas.microsoft.com/office/powerpoint/2018/8/main">
  <p188:cm id="{6FDDF44A-CD1E-480F-B956-6D2676498FC9}" authorId="{A0E4A38D-AE60-2343-3377-AE617F9F5D1A}" created="2023-09-15T14:58:59.786">
    <pc:sldMkLst xmlns:pc="http://schemas.microsoft.com/office/powerpoint/2013/main/command">
      <pc:docMk/>
      <pc:sldMk cId="3599536718" sldId="345"/>
    </pc:sldMkLst>
    <p188:txBody>
      <a:bodyPr/>
      <a:lstStyle/>
      <a:p>
        <a:r>
          <a:rPr lang="en-US"/>
          <a:t>It is hard to see the differences.
One option is to have say 6 to 10 TOF bins (manually curated to cover resonance). Sum the C and sum the E to make a less noisy C/E plot.</a:t>
        </a:r>
      </a:p>
    </p188:txBody>
  </p188:cm>
</p188:cmLst>
</file>

<file path=ppt/comments/modernComment_166_F09E9704.xml><?xml version="1.0" encoding="utf-8"?>
<p188:cmLst xmlns:a="http://schemas.openxmlformats.org/drawingml/2006/main" xmlns:r="http://schemas.openxmlformats.org/officeDocument/2006/relationships" xmlns:p188="http://schemas.microsoft.com/office/powerpoint/2018/8/main">
  <p188:cm id="{32B5774B-A92B-4DE1-9662-61011910C5F0}" authorId="{A0E4A38D-AE60-2343-3377-AE617F9F5D1A}" status="resolved" created="2023-09-15T14:29:33.591" complete="100000">
    <pc:sldMkLst xmlns:pc="http://schemas.microsoft.com/office/powerpoint/2013/main/command">
      <pc:docMk/>
      <pc:sldMk cId="4036925188" sldId="358"/>
    </pc:sldMkLst>
    <p188:replyLst>
      <p188:reply id="{0B34BD53-E55E-4F66-A24D-F8E9D0953A2D}" authorId="{BD84C629-1C23-8510-C89C-176A6E4F5651}" created="2023-09-15T15:04:09.921">
        <p188:txBody>
          <a:bodyPr/>
          <a:lstStyle/>
          <a:p>
            <a:r>
              <a:rPr lang="en-US"/>
              <a:t>This was a plot from adam comparing the teflon and ta carbon data to old data to just show that we we're not doing anything wrong. I believe he said these are area normalized. We can clarify what would be best here with him. </a:t>
            </a:r>
          </a:p>
        </p188:txBody>
      </p188:reply>
    </p188:replyLst>
    <p188:txBody>
      <a:bodyPr/>
      <a:lstStyle/>
      <a:p>
        <a:r>
          <a:rPr lang="en-US"/>
          <a:t>I think you are comparing open beam.
It will be good to just show two curves for 10 bit and 8 bit and normalize them at the peak near 1700. This way you emphasize the flux increase at high energy.
(I do not understand why the Ta and TEFLON data are different.)</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14D51C3E-9188-436D-B9DA-549CDB73EDE0}" type="datetimeFigureOut">
              <a:rPr lang="en-US" smtClean="0"/>
              <a:t>9/22/2023</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C57C9DD-85A9-48C4-BF04-6526C2AD8FB7}" type="slidenum">
              <a:rPr lang="en-US" smtClean="0"/>
              <a:t>‹#›</a:t>
            </a:fld>
            <a:endParaRPr lang="en-US"/>
          </a:p>
        </p:txBody>
      </p:sp>
    </p:spTree>
    <p:extLst>
      <p:ext uri="{BB962C8B-B14F-4D97-AF65-F5344CB8AC3E}">
        <p14:creationId xmlns:p14="http://schemas.microsoft.com/office/powerpoint/2010/main" val="28917714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CC8C892F-E85C-4B33-8A2E-265C747DA95D}" type="datetimeFigureOut">
              <a:rPr lang="en-US" smtClean="0"/>
              <a:t>9/22/2023</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A27FA062-CA13-4E0C-99EE-9E010A544479}" type="slidenum">
              <a:rPr lang="en-US" smtClean="0"/>
              <a:t>‹#›</a:t>
            </a:fld>
            <a:endParaRPr lang="en-US"/>
          </a:p>
        </p:txBody>
      </p:sp>
    </p:spTree>
    <p:extLst>
      <p:ext uri="{BB962C8B-B14F-4D97-AF65-F5344CB8AC3E}">
        <p14:creationId xmlns:p14="http://schemas.microsoft.com/office/powerpoint/2010/main" val="665725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Introduce myself, co-authors, and the presentation topic. </a:t>
            </a:r>
          </a:p>
        </p:txBody>
      </p:sp>
      <p:sp>
        <p:nvSpPr>
          <p:cNvPr id="4" name="Slide Number Placeholder 3"/>
          <p:cNvSpPr>
            <a:spLocks noGrp="1"/>
          </p:cNvSpPr>
          <p:nvPr>
            <p:ph type="sldNum" sz="quarter" idx="5"/>
          </p:nvPr>
        </p:nvSpPr>
        <p:spPr/>
        <p:txBody>
          <a:bodyPr/>
          <a:lstStyle/>
          <a:p>
            <a:fld id="{A27FA062-CA13-4E0C-99EE-9E010A544479}" type="slidenum">
              <a:rPr lang="en-US" smtClean="0"/>
              <a:t>1</a:t>
            </a:fld>
            <a:endParaRPr lang="en-US"/>
          </a:p>
        </p:txBody>
      </p:sp>
    </p:spTree>
    <p:extLst>
      <p:ext uri="{BB962C8B-B14F-4D97-AF65-F5344CB8AC3E}">
        <p14:creationId xmlns:p14="http://schemas.microsoft.com/office/powerpoint/2010/main" val="22507259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Outline the methodology of the quasi-differential measurement technique. Measurement is </a:t>
            </a:r>
            <a:r>
              <a:rPr lang="en-US" dirty="0" err="1"/>
              <a:t>primarly</a:t>
            </a:r>
            <a:r>
              <a:rPr lang="en-US" dirty="0"/>
              <a:t> used for validation of evaluated nuclear data performance but can also be used to improve evaluations (work done by P. Brain).</a:t>
            </a:r>
          </a:p>
        </p:txBody>
      </p:sp>
      <p:sp>
        <p:nvSpPr>
          <p:cNvPr id="4" name="Slide Number Placeholder 3"/>
          <p:cNvSpPr>
            <a:spLocks noGrp="1"/>
          </p:cNvSpPr>
          <p:nvPr>
            <p:ph type="sldNum" sz="quarter" idx="5"/>
          </p:nvPr>
        </p:nvSpPr>
        <p:spPr/>
        <p:txBody>
          <a:bodyPr/>
          <a:lstStyle/>
          <a:p>
            <a:fld id="{A27FA062-CA13-4E0C-99EE-9E010A544479}" type="slidenum">
              <a:rPr lang="en-US" smtClean="0"/>
              <a:t>10</a:t>
            </a:fld>
            <a:endParaRPr lang="en-US"/>
          </a:p>
        </p:txBody>
      </p:sp>
    </p:spTree>
    <p:extLst>
      <p:ext uri="{BB962C8B-B14F-4D97-AF65-F5344CB8AC3E}">
        <p14:creationId xmlns:p14="http://schemas.microsoft.com/office/powerpoint/2010/main" val="24962947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pulse shape discrimination method that was used to obtain the preliminary experimental results presented in this talk. </a:t>
            </a:r>
          </a:p>
        </p:txBody>
      </p:sp>
      <p:sp>
        <p:nvSpPr>
          <p:cNvPr id="4" name="Slide Number Placeholder 3"/>
          <p:cNvSpPr>
            <a:spLocks noGrp="1"/>
          </p:cNvSpPr>
          <p:nvPr>
            <p:ph type="sldNum" sz="quarter" idx="5"/>
          </p:nvPr>
        </p:nvSpPr>
        <p:spPr/>
        <p:txBody>
          <a:bodyPr/>
          <a:lstStyle/>
          <a:p>
            <a:fld id="{A27FA062-CA13-4E0C-99EE-9E010A544479}" type="slidenum">
              <a:rPr lang="en-US" smtClean="0"/>
              <a:t>11</a:t>
            </a:fld>
            <a:endParaRPr lang="en-US"/>
          </a:p>
        </p:txBody>
      </p:sp>
    </p:spTree>
    <p:extLst>
      <p:ext uri="{BB962C8B-B14F-4D97-AF65-F5344CB8AC3E}">
        <p14:creationId xmlns:p14="http://schemas.microsoft.com/office/powerpoint/2010/main" val="14639262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experimental and computational (SCINFUL) methodology used to generate detector efficiency for EJ 301 detectors in high energy scattering system. Validation of method is presented with replication of experiment with detector 3 and MCNP. </a:t>
            </a:r>
          </a:p>
        </p:txBody>
      </p:sp>
      <p:sp>
        <p:nvSpPr>
          <p:cNvPr id="4" name="Slide Number Placeholder 3"/>
          <p:cNvSpPr>
            <a:spLocks noGrp="1"/>
          </p:cNvSpPr>
          <p:nvPr>
            <p:ph type="sldNum" sz="quarter" idx="5"/>
          </p:nvPr>
        </p:nvSpPr>
        <p:spPr/>
        <p:txBody>
          <a:bodyPr/>
          <a:lstStyle/>
          <a:p>
            <a:fld id="{A27FA062-CA13-4E0C-99EE-9E010A544479}" type="slidenum">
              <a:rPr lang="en-US" smtClean="0"/>
              <a:t>12</a:t>
            </a:fld>
            <a:endParaRPr lang="en-US"/>
          </a:p>
        </p:txBody>
      </p:sp>
    </p:spTree>
    <p:extLst>
      <p:ext uri="{BB962C8B-B14F-4D97-AF65-F5344CB8AC3E}">
        <p14:creationId xmlns:p14="http://schemas.microsoft.com/office/powerpoint/2010/main" val="3371749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 a snapshot of the results from the carbon validation measurement performed. These data are from the carbon measured in the Teflon experiment. A statement and supporting literature are included on the uncertainty being used on the data for these experiments at the time of writing. Overall, the validation measurement was successful since we are predicting carbon well using MCNP, so we can move onto the sample of interest.</a:t>
            </a:r>
          </a:p>
        </p:txBody>
      </p:sp>
      <p:sp>
        <p:nvSpPr>
          <p:cNvPr id="4" name="Slide Number Placeholder 3"/>
          <p:cNvSpPr>
            <a:spLocks noGrp="1"/>
          </p:cNvSpPr>
          <p:nvPr>
            <p:ph type="sldNum" sz="quarter" idx="5"/>
          </p:nvPr>
        </p:nvSpPr>
        <p:spPr/>
        <p:txBody>
          <a:bodyPr/>
          <a:lstStyle/>
          <a:p>
            <a:fld id="{A27FA062-CA13-4E0C-99EE-9E010A544479}" type="slidenum">
              <a:rPr lang="en-US" smtClean="0"/>
              <a:t>13</a:t>
            </a:fld>
            <a:endParaRPr lang="en-US"/>
          </a:p>
        </p:txBody>
      </p:sp>
    </p:spTree>
    <p:extLst>
      <p:ext uri="{BB962C8B-B14F-4D97-AF65-F5344CB8AC3E}">
        <p14:creationId xmlns:p14="http://schemas.microsoft.com/office/powerpoint/2010/main" val="9580233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 to section on the preliminary results from the Teflon and tantalum experiments. </a:t>
            </a:r>
          </a:p>
        </p:txBody>
      </p:sp>
      <p:sp>
        <p:nvSpPr>
          <p:cNvPr id="4" name="Slide Number Placeholder 3"/>
          <p:cNvSpPr>
            <a:spLocks noGrp="1"/>
          </p:cNvSpPr>
          <p:nvPr>
            <p:ph type="sldNum" sz="quarter" idx="5"/>
          </p:nvPr>
        </p:nvSpPr>
        <p:spPr/>
        <p:txBody>
          <a:bodyPr/>
          <a:lstStyle/>
          <a:p>
            <a:fld id="{A27FA062-CA13-4E0C-99EE-9E010A544479}" type="slidenum">
              <a:rPr lang="en-US" smtClean="0"/>
              <a:t>14</a:t>
            </a:fld>
            <a:endParaRPr lang="en-US"/>
          </a:p>
        </p:txBody>
      </p:sp>
    </p:spTree>
    <p:extLst>
      <p:ext uri="{BB962C8B-B14F-4D97-AF65-F5344CB8AC3E}">
        <p14:creationId xmlns:p14="http://schemas.microsoft.com/office/powerpoint/2010/main" val="42096105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the experimental conditions from the Ta measurement and what evaluations will be compared to the experimental data for validation. Reiterate the 6% systematic uncertainty was also used for the sample of interest data. </a:t>
            </a:r>
          </a:p>
        </p:txBody>
      </p:sp>
      <p:sp>
        <p:nvSpPr>
          <p:cNvPr id="4" name="Slide Number Placeholder 3"/>
          <p:cNvSpPr>
            <a:spLocks noGrp="1"/>
          </p:cNvSpPr>
          <p:nvPr>
            <p:ph type="sldNum" sz="quarter" idx="5"/>
          </p:nvPr>
        </p:nvSpPr>
        <p:spPr/>
        <p:txBody>
          <a:bodyPr/>
          <a:lstStyle/>
          <a:p>
            <a:fld id="{A27FA062-CA13-4E0C-99EE-9E010A544479}" type="slidenum">
              <a:rPr lang="en-US" smtClean="0"/>
              <a:t>15</a:t>
            </a:fld>
            <a:endParaRPr lang="en-US"/>
          </a:p>
        </p:txBody>
      </p:sp>
    </p:spTree>
    <p:extLst>
      <p:ext uri="{BB962C8B-B14F-4D97-AF65-F5344CB8AC3E}">
        <p14:creationId xmlns:p14="http://schemas.microsoft.com/office/powerpoint/2010/main" val="324988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preliminary results of Ta experiment.</a:t>
            </a:r>
          </a:p>
        </p:txBody>
      </p:sp>
      <p:sp>
        <p:nvSpPr>
          <p:cNvPr id="4" name="Slide Number Placeholder 3"/>
          <p:cNvSpPr>
            <a:spLocks noGrp="1"/>
          </p:cNvSpPr>
          <p:nvPr>
            <p:ph type="sldNum" sz="quarter" idx="5"/>
          </p:nvPr>
        </p:nvSpPr>
        <p:spPr/>
        <p:txBody>
          <a:bodyPr/>
          <a:lstStyle/>
          <a:p>
            <a:fld id="{A27FA062-CA13-4E0C-99EE-9E010A544479}" type="slidenum">
              <a:rPr lang="en-US" smtClean="0"/>
              <a:t>16</a:t>
            </a:fld>
            <a:endParaRPr lang="en-US"/>
          </a:p>
        </p:txBody>
      </p:sp>
    </p:spTree>
    <p:extLst>
      <p:ext uri="{BB962C8B-B14F-4D97-AF65-F5344CB8AC3E}">
        <p14:creationId xmlns:p14="http://schemas.microsoft.com/office/powerpoint/2010/main" val="2807641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Show preliminary results of Ta experiment.</a:t>
            </a:r>
          </a:p>
          <a:p>
            <a:endParaRPr lang="en-US" dirty="0"/>
          </a:p>
        </p:txBody>
      </p:sp>
      <p:sp>
        <p:nvSpPr>
          <p:cNvPr id="4" name="Slide Number Placeholder 3"/>
          <p:cNvSpPr>
            <a:spLocks noGrp="1"/>
          </p:cNvSpPr>
          <p:nvPr>
            <p:ph type="sldNum" sz="quarter" idx="5"/>
          </p:nvPr>
        </p:nvSpPr>
        <p:spPr/>
        <p:txBody>
          <a:bodyPr/>
          <a:lstStyle/>
          <a:p>
            <a:fld id="{A27FA062-CA13-4E0C-99EE-9E010A544479}" type="slidenum">
              <a:rPr lang="en-US" smtClean="0"/>
              <a:t>17</a:t>
            </a:fld>
            <a:endParaRPr lang="en-US"/>
          </a:p>
        </p:txBody>
      </p:sp>
    </p:spTree>
    <p:extLst>
      <p:ext uri="{BB962C8B-B14F-4D97-AF65-F5344CB8AC3E}">
        <p14:creationId xmlns:p14="http://schemas.microsoft.com/office/powerpoint/2010/main" val="21283944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 preliminary results of Ta experiment. Observe best agreement with endf81 beta 2 evaluation. </a:t>
            </a:r>
          </a:p>
          <a:p>
            <a:endParaRPr lang="en-US" dirty="0"/>
          </a:p>
        </p:txBody>
      </p:sp>
      <p:sp>
        <p:nvSpPr>
          <p:cNvPr id="4" name="Slide Number Placeholder 3"/>
          <p:cNvSpPr>
            <a:spLocks noGrp="1"/>
          </p:cNvSpPr>
          <p:nvPr>
            <p:ph type="sldNum" sz="quarter" idx="5"/>
          </p:nvPr>
        </p:nvSpPr>
        <p:spPr/>
        <p:txBody>
          <a:bodyPr/>
          <a:lstStyle/>
          <a:p>
            <a:fld id="{A27FA062-CA13-4E0C-99EE-9E010A544479}" type="slidenum">
              <a:rPr lang="en-US" smtClean="0"/>
              <a:t>18</a:t>
            </a:fld>
            <a:endParaRPr lang="en-US"/>
          </a:p>
        </p:txBody>
      </p:sp>
    </p:spTree>
    <p:extLst>
      <p:ext uri="{BB962C8B-B14F-4D97-AF65-F5344CB8AC3E}">
        <p14:creationId xmlns:p14="http://schemas.microsoft.com/office/powerpoint/2010/main" val="12577642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 the experimental conditions from the Teflon measurement and what evaluations will be compared to the experimental data for validation. Reiterate the 6% systematic uncertainty was also used for the sample of interest data. </a:t>
            </a:r>
          </a:p>
          <a:p>
            <a:endParaRPr lang="en-US" dirty="0"/>
          </a:p>
        </p:txBody>
      </p:sp>
      <p:sp>
        <p:nvSpPr>
          <p:cNvPr id="4" name="Slide Number Placeholder 3"/>
          <p:cNvSpPr>
            <a:spLocks noGrp="1"/>
          </p:cNvSpPr>
          <p:nvPr>
            <p:ph type="sldNum" sz="quarter" idx="5"/>
          </p:nvPr>
        </p:nvSpPr>
        <p:spPr/>
        <p:txBody>
          <a:bodyPr/>
          <a:lstStyle/>
          <a:p>
            <a:fld id="{A27FA062-CA13-4E0C-99EE-9E010A544479}" type="slidenum">
              <a:rPr lang="en-US" smtClean="0"/>
              <a:t>19</a:t>
            </a:fld>
            <a:endParaRPr lang="en-US"/>
          </a:p>
        </p:txBody>
      </p:sp>
    </p:spTree>
    <p:extLst>
      <p:ext uri="{BB962C8B-B14F-4D97-AF65-F5344CB8AC3E}">
        <p14:creationId xmlns:p14="http://schemas.microsoft.com/office/powerpoint/2010/main" val="4057377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the content and agenda for the presentation. </a:t>
            </a:r>
          </a:p>
        </p:txBody>
      </p:sp>
      <p:sp>
        <p:nvSpPr>
          <p:cNvPr id="4" name="Slide Number Placeholder 3"/>
          <p:cNvSpPr>
            <a:spLocks noGrp="1"/>
          </p:cNvSpPr>
          <p:nvPr>
            <p:ph type="sldNum" sz="quarter" idx="5"/>
          </p:nvPr>
        </p:nvSpPr>
        <p:spPr/>
        <p:txBody>
          <a:bodyPr/>
          <a:lstStyle/>
          <a:p>
            <a:fld id="{A27FA062-CA13-4E0C-99EE-9E010A544479}" type="slidenum">
              <a:rPr lang="en-US" smtClean="0"/>
              <a:t>2</a:t>
            </a:fld>
            <a:endParaRPr lang="en-US"/>
          </a:p>
        </p:txBody>
      </p:sp>
    </p:spTree>
    <p:extLst>
      <p:ext uri="{BB962C8B-B14F-4D97-AF65-F5344CB8AC3E}">
        <p14:creationId xmlns:p14="http://schemas.microsoft.com/office/powerpoint/2010/main" val="23797920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Show preliminary results of Teflon experiment.</a:t>
            </a:r>
          </a:p>
          <a:p>
            <a:endParaRPr lang="en-US" dirty="0"/>
          </a:p>
        </p:txBody>
      </p:sp>
      <p:sp>
        <p:nvSpPr>
          <p:cNvPr id="4" name="Slide Number Placeholder 3"/>
          <p:cNvSpPr>
            <a:spLocks noGrp="1"/>
          </p:cNvSpPr>
          <p:nvPr>
            <p:ph type="sldNum" sz="quarter" idx="5"/>
          </p:nvPr>
        </p:nvSpPr>
        <p:spPr/>
        <p:txBody>
          <a:bodyPr/>
          <a:lstStyle/>
          <a:p>
            <a:fld id="{A27FA062-CA13-4E0C-99EE-9E010A544479}" type="slidenum">
              <a:rPr lang="en-US" smtClean="0"/>
              <a:t>20</a:t>
            </a:fld>
            <a:endParaRPr lang="en-US"/>
          </a:p>
        </p:txBody>
      </p:sp>
    </p:spTree>
    <p:extLst>
      <p:ext uri="{BB962C8B-B14F-4D97-AF65-F5344CB8AC3E}">
        <p14:creationId xmlns:p14="http://schemas.microsoft.com/office/powerpoint/2010/main" val="42838584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Show preliminary results of Teflon experiment.</a:t>
            </a:r>
          </a:p>
          <a:p>
            <a:endParaRPr lang="en-US" dirty="0"/>
          </a:p>
        </p:txBody>
      </p:sp>
      <p:sp>
        <p:nvSpPr>
          <p:cNvPr id="4" name="Slide Number Placeholder 3"/>
          <p:cNvSpPr>
            <a:spLocks noGrp="1"/>
          </p:cNvSpPr>
          <p:nvPr>
            <p:ph type="sldNum" sz="quarter" idx="5"/>
          </p:nvPr>
        </p:nvSpPr>
        <p:spPr/>
        <p:txBody>
          <a:bodyPr/>
          <a:lstStyle/>
          <a:p>
            <a:fld id="{A27FA062-CA13-4E0C-99EE-9E010A544479}" type="slidenum">
              <a:rPr lang="en-US" smtClean="0"/>
              <a:t>21</a:t>
            </a:fld>
            <a:endParaRPr lang="en-US"/>
          </a:p>
        </p:txBody>
      </p:sp>
    </p:spTree>
    <p:extLst>
      <p:ext uri="{BB962C8B-B14F-4D97-AF65-F5344CB8AC3E}">
        <p14:creationId xmlns:p14="http://schemas.microsoft.com/office/powerpoint/2010/main" val="75204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 preliminary results of Teflon experiment. Endf81 beta 2 and </a:t>
            </a:r>
            <a:r>
              <a:rPr lang="en-US" dirty="0" err="1"/>
              <a:t>inden</a:t>
            </a:r>
            <a:r>
              <a:rPr lang="en-US" dirty="0"/>
              <a:t> seem to agree best. </a:t>
            </a:r>
          </a:p>
          <a:p>
            <a:endParaRPr lang="en-US" dirty="0"/>
          </a:p>
        </p:txBody>
      </p:sp>
      <p:sp>
        <p:nvSpPr>
          <p:cNvPr id="4" name="Slide Number Placeholder 3"/>
          <p:cNvSpPr>
            <a:spLocks noGrp="1"/>
          </p:cNvSpPr>
          <p:nvPr>
            <p:ph type="sldNum" sz="quarter" idx="5"/>
          </p:nvPr>
        </p:nvSpPr>
        <p:spPr/>
        <p:txBody>
          <a:bodyPr/>
          <a:lstStyle/>
          <a:p>
            <a:fld id="{A27FA062-CA13-4E0C-99EE-9E010A544479}" type="slidenum">
              <a:rPr lang="en-US" smtClean="0"/>
              <a:t>22</a:t>
            </a:fld>
            <a:endParaRPr lang="en-US"/>
          </a:p>
        </p:txBody>
      </p:sp>
    </p:spTree>
    <p:extLst>
      <p:ext uri="{BB962C8B-B14F-4D97-AF65-F5344CB8AC3E}">
        <p14:creationId xmlns:p14="http://schemas.microsoft.com/office/powerpoint/2010/main" val="34420154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 section to talk about future work</a:t>
            </a:r>
          </a:p>
          <a:p>
            <a:endParaRPr lang="en-US" dirty="0"/>
          </a:p>
        </p:txBody>
      </p:sp>
      <p:sp>
        <p:nvSpPr>
          <p:cNvPr id="4" name="Slide Number Placeholder 3"/>
          <p:cNvSpPr>
            <a:spLocks noGrp="1"/>
          </p:cNvSpPr>
          <p:nvPr>
            <p:ph type="sldNum" sz="quarter" idx="5"/>
          </p:nvPr>
        </p:nvSpPr>
        <p:spPr/>
        <p:txBody>
          <a:bodyPr/>
          <a:lstStyle/>
          <a:p>
            <a:fld id="{A27FA062-CA13-4E0C-99EE-9E010A544479}" type="slidenum">
              <a:rPr lang="en-US" smtClean="0"/>
              <a:t>23</a:t>
            </a:fld>
            <a:endParaRPr lang="en-US"/>
          </a:p>
        </p:txBody>
      </p:sp>
    </p:spTree>
    <p:extLst>
      <p:ext uri="{BB962C8B-B14F-4D97-AF65-F5344CB8AC3E}">
        <p14:creationId xmlns:p14="http://schemas.microsoft.com/office/powerpoint/2010/main" val="38485666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a:t>
            </a:r>
            <a:r>
              <a:rPr lang="en-US" dirty="0" err="1"/>
              <a:t>psd</a:t>
            </a:r>
            <a:r>
              <a:rPr lang="en-US" dirty="0"/>
              <a:t> methods which we are still exploring. Goal is to improve </a:t>
            </a:r>
            <a:r>
              <a:rPr lang="en-US" dirty="0" err="1"/>
              <a:t>psd</a:t>
            </a:r>
            <a:r>
              <a:rPr lang="en-US" dirty="0"/>
              <a:t> methods and confidence to have confidence to push region of experiment to 0.5 MeV. </a:t>
            </a:r>
          </a:p>
        </p:txBody>
      </p:sp>
      <p:sp>
        <p:nvSpPr>
          <p:cNvPr id="4" name="Slide Number Placeholder 3"/>
          <p:cNvSpPr>
            <a:spLocks noGrp="1"/>
          </p:cNvSpPr>
          <p:nvPr>
            <p:ph type="sldNum" sz="quarter" idx="5"/>
          </p:nvPr>
        </p:nvSpPr>
        <p:spPr/>
        <p:txBody>
          <a:bodyPr/>
          <a:lstStyle/>
          <a:p>
            <a:fld id="{A27FA062-CA13-4E0C-99EE-9E010A544479}" type="slidenum">
              <a:rPr lang="en-US" smtClean="0"/>
              <a:t>24</a:t>
            </a:fld>
            <a:endParaRPr lang="en-US"/>
          </a:p>
        </p:txBody>
      </p:sp>
    </p:spTree>
    <p:extLst>
      <p:ext uri="{BB962C8B-B14F-4D97-AF65-F5344CB8AC3E}">
        <p14:creationId xmlns:p14="http://schemas.microsoft.com/office/powerpoint/2010/main" val="3988453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how </a:t>
            </a:r>
            <a:r>
              <a:rPr lang="en-US" dirty="0" err="1"/>
              <a:t>mcnp</a:t>
            </a:r>
            <a:r>
              <a:rPr lang="en-US" dirty="0"/>
              <a:t> model needs to be improved. Open at 150 degrees in not predicting well. Show preview of what new model looks like. </a:t>
            </a:r>
          </a:p>
        </p:txBody>
      </p:sp>
      <p:sp>
        <p:nvSpPr>
          <p:cNvPr id="4" name="Slide Number Placeholder 3"/>
          <p:cNvSpPr>
            <a:spLocks noGrp="1"/>
          </p:cNvSpPr>
          <p:nvPr>
            <p:ph type="sldNum" sz="quarter" idx="5"/>
          </p:nvPr>
        </p:nvSpPr>
        <p:spPr/>
        <p:txBody>
          <a:bodyPr/>
          <a:lstStyle/>
          <a:p>
            <a:fld id="{A27FA062-CA13-4E0C-99EE-9E010A544479}" type="slidenum">
              <a:rPr lang="en-US" smtClean="0"/>
              <a:t>25</a:t>
            </a:fld>
            <a:endParaRPr lang="en-US"/>
          </a:p>
        </p:txBody>
      </p:sp>
    </p:spTree>
    <p:extLst>
      <p:ext uri="{BB962C8B-B14F-4D97-AF65-F5344CB8AC3E}">
        <p14:creationId xmlns:p14="http://schemas.microsoft.com/office/powerpoint/2010/main" val="8903666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Acknowledge sponsors</a:t>
            </a:r>
          </a:p>
        </p:txBody>
      </p:sp>
      <p:sp>
        <p:nvSpPr>
          <p:cNvPr id="4" name="Slide Number Placeholder 3"/>
          <p:cNvSpPr>
            <a:spLocks noGrp="1"/>
          </p:cNvSpPr>
          <p:nvPr>
            <p:ph type="sldNum" sz="quarter" idx="5"/>
          </p:nvPr>
        </p:nvSpPr>
        <p:spPr/>
        <p:txBody>
          <a:bodyPr/>
          <a:lstStyle/>
          <a:p>
            <a:fld id="{A27FA062-CA13-4E0C-99EE-9E010A544479}" type="slidenum">
              <a:rPr lang="en-US" smtClean="0"/>
              <a:t>26</a:t>
            </a:fld>
            <a:endParaRPr lang="en-US"/>
          </a:p>
        </p:txBody>
      </p:sp>
    </p:spTree>
    <p:extLst>
      <p:ext uri="{BB962C8B-B14F-4D97-AF65-F5344CB8AC3E}">
        <p14:creationId xmlns:p14="http://schemas.microsoft.com/office/powerpoint/2010/main" val="2505520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Elaborate on motivators for the Ta measurements, show differences in current evaluations and discuss current applications. </a:t>
            </a:r>
          </a:p>
        </p:txBody>
      </p:sp>
      <p:sp>
        <p:nvSpPr>
          <p:cNvPr id="4" name="Slide Number Placeholder 3"/>
          <p:cNvSpPr>
            <a:spLocks noGrp="1"/>
          </p:cNvSpPr>
          <p:nvPr>
            <p:ph type="sldNum" sz="quarter" idx="5"/>
          </p:nvPr>
        </p:nvSpPr>
        <p:spPr/>
        <p:txBody>
          <a:bodyPr/>
          <a:lstStyle/>
          <a:p>
            <a:fld id="{A27FA062-CA13-4E0C-99EE-9E010A544479}" type="slidenum">
              <a:rPr lang="en-US" smtClean="0"/>
              <a:t>3</a:t>
            </a:fld>
            <a:endParaRPr lang="en-US"/>
          </a:p>
        </p:txBody>
      </p:sp>
    </p:spTree>
    <p:extLst>
      <p:ext uri="{BB962C8B-B14F-4D97-AF65-F5344CB8AC3E}">
        <p14:creationId xmlns:p14="http://schemas.microsoft.com/office/powerpoint/2010/main" val="3278930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Elaborate on motivators for the Teflon measurements, show differences in current evaluations and discuss current applications. </a:t>
            </a:r>
          </a:p>
          <a:p>
            <a:endParaRPr lang="en-US" dirty="0"/>
          </a:p>
        </p:txBody>
      </p:sp>
      <p:sp>
        <p:nvSpPr>
          <p:cNvPr id="4" name="Slide Number Placeholder 3"/>
          <p:cNvSpPr>
            <a:spLocks noGrp="1"/>
          </p:cNvSpPr>
          <p:nvPr>
            <p:ph type="sldNum" sz="quarter" idx="5"/>
          </p:nvPr>
        </p:nvSpPr>
        <p:spPr/>
        <p:txBody>
          <a:bodyPr/>
          <a:lstStyle/>
          <a:p>
            <a:fld id="{A27FA062-CA13-4E0C-99EE-9E010A544479}" type="slidenum">
              <a:rPr lang="en-US" smtClean="0"/>
              <a:t>4</a:t>
            </a:fld>
            <a:endParaRPr lang="en-US"/>
          </a:p>
        </p:txBody>
      </p:sp>
    </p:spTree>
    <p:extLst>
      <p:ext uri="{BB962C8B-B14F-4D97-AF65-F5344CB8AC3E}">
        <p14:creationId xmlns:p14="http://schemas.microsoft.com/office/powerpoint/2010/main" val="30059285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the high energy scattering system at RPI.</a:t>
            </a:r>
          </a:p>
        </p:txBody>
      </p:sp>
      <p:sp>
        <p:nvSpPr>
          <p:cNvPr id="4" name="Slide Number Placeholder 3"/>
          <p:cNvSpPr>
            <a:spLocks noGrp="1"/>
          </p:cNvSpPr>
          <p:nvPr>
            <p:ph type="sldNum" sz="quarter" idx="5"/>
          </p:nvPr>
        </p:nvSpPr>
        <p:spPr/>
        <p:txBody>
          <a:bodyPr/>
          <a:lstStyle/>
          <a:p>
            <a:fld id="{A27FA062-CA13-4E0C-99EE-9E010A544479}" type="slidenum">
              <a:rPr lang="en-US" smtClean="0"/>
              <a:t>5</a:t>
            </a:fld>
            <a:endParaRPr lang="en-US"/>
          </a:p>
        </p:txBody>
      </p:sp>
    </p:spTree>
    <p:extLst>
      <p:ext uri="{BB962C8B-B14F-4D97-AF65-F5344CB8AC3E}">
        <p14:creationId xmlns:p14="http://schemas.microsoft.com/office/powerpoint/2010/main" val="2028143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the upgrade to the 10-bit digitizer. By increasing our dynamic range capability of incoming pulses we are improving our neutron detection efficiency and measurement capabilities at higher incident neutron energies. </a:t>
            </a:r>
          </a:p>
        </p:txBody>
      </p:sp>
      <p:sp>
        <p:nvSpPr>
          <p:cNvPr id="4" name="Slide Number Placeholder 3"/>
          <p:cNvSpPr>
            <a:spLocks noGrp="1"/>
          </p:cNvSpPr>
          <p:nvPr>
            <p:ph type="sldNum" sz="quarter" idx="5"/>
          </p:nvPr>
        </p:nvSpPr>
        <p:spPr/>
        <p:txBody>
          <a:bodyPr/>
          <a:lstStyle/>
          <a:p>
            <a:fld id="{A27FA062-CA13-4E0C-99EE-9E010A544479}" type="slidenum">
              <a:rPr lang="en-US" smtClean="0"/>
              <a:t>6</a:t>
            </a:fld>
            <a:endParaRPr lang="en-US"/>
          </a:p>
        </p:txBody>
      </p:sp>
    </p:spTree>
    <p:extLst>
      <p:ext uri="{BB962C8B-B14F-4D97-AF65-F5344CB8AC3E}">
        <p14:creationId xmlns:p14="http://schemas.microsoft.com/office/powerpoint/2010/main" val="564874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and discuss procedure for detector alignment.</a:t>
            </a:r>
          </a:p>
        </p:txBody>
      </p:sp>
      <p:sp>
        <p:nvSpPr>
          <p:cNvPr id="4" name="Slide Number Placeholder 3"/>
          <p:cNvSpPr>
            <a:spLocks noGrp="1"/>
          </p:cNvSpPr>
          <p:nvPr>
            <p:ph type="sldNum" sz="quarter" idx="5"/>
          </p:nvPr>
        </p:nvSpPr>
        <p:spPr/>
        <p:txBody>
          <a:bodyPr/>
          <a:lstStyle/>
          <a:p>
            <a:fld id="{A27FA062-CA13-4E0C-99EE-9E010A544479}" type="slidenum">
              <a:rPr lang="en-US" smtClean="0"/>
              <a:t>7</a:t>
            </a:fld>
            <a:endParaRPr lang="en-US"/>
          </a:p>
        </p:txBody>
      </p:sp>
    </p:spTree>
    <p:extLst>
      <p:ext uri="{BB962C8B-B14F-4D97-AF65-F5344CB8AC3E}">
        <p14:creationId xmlns:p14="http://schemas.microsoft.com/office/powerpoint/2010/main" val="2158012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and discuss new component of sample mounting.</a:t>
            </a:r>
          </a:p>
        </p:txBody>
      </p:sp>
      <p:sp>
        <p:nvSpPr>
          <p:cNvPr id="4" name="Slide Number Placeholder 3"/>
          <p:cNvSpPr>
            <a:spLocks noGrp="1"/>
          </p:cNvSpPr>
          <p:nvPr>
            <p:ph type="sldNum" sz="quarter" idx="5"/>
          </p:nvPr>
        </p:nvSpPr>
        <p:spPr/>
        <p:txBody>
          <a:bodyPr/>
          <a:lstStyle/>
          <a:p>
            <a:fld id="{A27FA062-CA13-4E0C-99EE-9E010A544479}" type="slidenum">
              <a:rPr lang="en-US" smtClean="0"/>
              <a:t>8</a:t>
            </a:fld>
            <a:endParaRPr lang="en-US"/>
          </a:p>
        </p:txBody>
      </p:sp>
    </p:spTree>
    <p:extLst>
      <p:ext uri="{BB962C8B-B14F-4D97-AF65-F5344CB8AC3E}">
        <p14:creationId xmlns:p14="http://schemas.microsoft.com/office/powerpoint/2010/main" val="18069607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Transition to section discussing methodology and data analysis techniques used to obtain preliminary experimental results. </a:t>
            </a:r>
          </a:p>
        </p:txBody>
      </p:sp>
      <p:sp>
        <p:nvSpPr>
          <p:cNvPr id="4" name="Slide Number Placeholder 3"/>
          <p:cNvSpPr>
            <a:spLocks noGrp="1"/>
          </p:cNvSpPr>
          <p:nvPr>
            <p:ph type="sldNum" sz="quarter" idx="5"/>
          </p:nvPr>
        </p:nvSpPr>
        <p:spPr/>
        <p:txBody>
          <a:bodyPr/>
          <a:lstStyle/>
          <a:p>
            <a:fld id="{A27FA062-CA13-4E0C-99EE-9E010A544479}" type="slidenum">
              <a:rPr lang="en-US" smtClean="0"/>
              <a:t>9</a:t>
            </a:fld>
            <a:endParaRPr lang="en-US"/>
          </a:p>
        </p:txBody>
      </p:sp>
    </p:spTree>
    <p:extLst>
      <p:ext uri="{BB962C8B-B14F-4D97-AF65-F5344CB8AC3E}">
        <p14:creationId xmlns:p14="http://schemas.microsoft.com/office/powerpoint/2010/main" val="3928162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Slide Number Placeholder 5">
            <a:extLst>
              <a:ext uri="{FF2B5EF4-FFF2-40B4-BE49-F238E27FC236}">
                <a16:creationId xmlns:a16="http://schemas.microsoft.com/office/drawing/2014/main" id="{17F11A94-1954-807D-FF4B-6001FB688537}"/>
              </a:ext>
            </a:extLst>
          </p:cNvPr>
          <p:cNvSpPr>
            <a:spLocks noGrp="1"/>
          </p:cNvSpPr>
          <p:nvPr>
            <p:ph type="sldNum" sz="quarter" idx="4"/>
          </p:nvPr>
        </p:nvSpPr>
        <p:spPr>
          <a:xfrm>
            <a:off x="9378056" y="6271303"/>
            <a:ext cx="2743200" cy="365125"/>
          </a:xfrm>
          <a:prstGeom prst="rect">
            <a:avLst/>
          </a:prstGeom>
        </p:spPr>
        <p:txBody>
          <a:bodyPr/>
          <a:lstStyle>
            <a:lvl1pPr algn="r">
              <a:defRPr sz="1400">
                <a:latin typeface="Times New Roman" panose="02020603050405020304" pitchFamily="18" charset="0"/>
                <a:cs typeface="Times New Roman" panose="02020603050405020304" pitchFamily="18" charset="0"/>
              </a:defRPr>
            </a:lvl1pPr>
          </a:lstStyle>
          <a:p>
            <a:r>
              <a:rPr lang="en-US" dirty="0"/>
              <a:t>Slide </a:t>
            </a:r>
            <a:fld id="{D97E898F-DCE4-4BC9-BBB1-5514880A7F95}" type="slidenum">
              <a:rPr lang="en-US" smtClean="0"/>
              <a:pPr/>
              <a:t>‹#›</a:t>
            </a:fld>
            <a:r>
              <a:rPr lang="en-US" dirty="0"/>
              <a:t> of 26</a:t>
            </a:r>
          </a:p>
        </p:txBody>
      </p:sp>
    </p:spTree>
    <p:extLst>
      <p:ext uri="{BB962C8B-B14F-4D97-AF65-F5344CB8AC3E}">
        <p14:creationId xmlns:p14="http://schemas.microsoft.com/office/powerpoint/2010/main" val="556748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a:extLst>
              <a:ext uri="{FF2B5EF4-FFF2-40B4-BE49-F238E27FC236}">
                <a16:creationId xmlns:a16="http://schemas.microsoft.com/office/drawing/2014/main" id="{46F39D79-648B-6CB6-43EF-9B0A91A38920}"/>
              </a:ext>
            </a:extLst>
          </p:cNvPr>
          <p:cNvSpPr>
            <a:spLocks noGrp="1"/>
          </p:cNvSpPr>
          <p:nvPr>
            <p:ph type="sldNum" sz="quarter" idx="4"/>
          </p:nvPr>
        </p:nvSpPr>
        <p:spPr>
          <a:xfrm>
            <a:off x="9378056" y="6271303"/>
            <a:ext cx="2743200" cy="365125"/>
          </a:xfrm>
          <a:prstGeom prst="rect">
            <a:avLst/>
          </a:prstGeom>
        </p:spPr>
        <p:txBody>
          <a:bodyPr/>
          <a:lstStyle>
            <a:lvl1pPr algn="r">
              <a:defRPr sz="1400">
                <a:latin typeface="Times New Roman" panose="02020603050405020304" pitchFamily="18" charset="0"/>
                <a:cs typeface="Times New Roman" panose="02020603050405020304" pitchFamily="18" charset="0"/>
              </a:defRPr>
            </a:lvl1pPr>
          </a:lstStyle>
          <a:p>
            <a:r>
              <a:rPr lang="en-US" dirty="0"/>
              <a:t>Slide </a:t>
            </a:r>
            <a:fld id="{D97E898F-DCE4-4BC9-BBB1-5514880A7F95}" type="slidenum">
              <a:rPr lang="en-US" smtClean="0"/>
              <a:pPr/>
              <a:t>‹#›</a:t>
            </a:fld>
            <a:r>
              <a:rPr lang="en-US" dirty="0"/>
              <a:t> of 26</a:t>
            </a:r>
          </a:p>
        </p:txBody>
      </p:sp>
    </p:spTree>
    <p:extLst>
      <p:ext uri="{BB962C8B-B14F-4D97-AF65-F5344CB8AC3E}">
        <p14:creationId xmlns:p14="http://schemas.microsoft.com/office/powerpoint/2010/main" val="1465552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1792218"/>
          </a:xfrm>
        </p:spPr>
        <p:txBody>
          <a:bodyPr anchor="b"/>
          <a:lstStyle>
            <a:lvl1pPr algn="ct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Slide Number Placeholder 5">
            <a:extLst>
              <a:ext uri="{FF2B5EF4-FFF2-40B4-BE49-F238E27FC236}">
                <a16:creationId xmlns:a16="http://schemas.microsoft.com/office/drawing/2014/main" id="{5A4F6C7C-30AA-993A-5E8D-43EFA18DA5A1}"/>
              </a:ext>
            </a:extLst>
          </p:cNvPr>
          <p:cNvSpPr>
            <a:spLocks noGrp="1"/>
          </p:cNvSpPr>
          <p:nvPr>
            <p:ph type="sldNum" sz="quarter" idx="10"/>
          </p:nvPr>
        </p:nvSpPr>
        <p:spPr>
          <a:xfrm>
            <a:off x="9378056" y="6271303"/>
            <a:ext cx="2743200" cy="365125"/>
          </a:xfrm>
          <a:prstGeom prst="rect">
            <a:avLst/>
          </a:prstGeom>
        </p:spPr>
        <p:txBody>
          <a:bodyPr/>
          <a:lstStyle>
            <a:lvl1pPr algn="r">
              <a:defRPr sz="1400">
                <a:latin typeface="Times New Roman" panose="02020603050405020304" pitchFamily="18" charset="0"/>
                <a:cs typeface="Times New Roman" panose="02020603050405020304" pitchFamily="18" charset="0"/>
              </a:defRPr>
            </a:lvl1pPr>
          </a:lstStyle>
          <a:p>
            <a:r>
              <a:rPr lang="en-US" dirty="0"/>
              <a:t>Slide </a:t>
            </a:r>
            <a:fld id="{D97E898F-DCE4-4BC9-BBB1-5514880A7F95}" type="slidenum">
              <a:rPr lang="en-US" smtClean="0"/>
              <a:pPr/>
              <a:t>‹#›</a:t>
            </a:fld>
            <a:r>
              <a:rPr lang="en-US" dirty="0"/>
              <a:t> of 26</a:t>
            </a:r>
          </a:p>
        </p:txBody>
      </p:sp>
    </p:spTree>
    <p:extLst>
      <p:ext uri="{BB962C8B-B14F-4D97-AF65-F5344CB8AC3E}">
        <p14:creationId xmlns:p14="http://schemas.microsoft.com/office/powerpoint/2010/main" val="1126404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6ABCF0B4-E2A8-F8F0-D262-301FADE73316}"/>
              </a:ext>
            </a:extLst>
          </p:cNvPr>
          <p:cNvSpPr>
            <a:spLocks noGrp="1"/>
          </p:cNvSpPr>
          <p:nvPr>
            <p:ph type="sldNum" sz="quarter" idx="4"/>
          </p:nvPr>
        </p:nvSpPr>
        <p:spPr>
          <a:xfrm>
            <a:off x="9378056" y="6271303"/>
            <a:ext cx="2743200" cy="365125"/>
          </a:xfrm>
          <a:prstGeom prst="rect">
            <a:avLst/>
          </a:prstGeom>
        </p:spPr>
        <p:txBody>
          <a:bodyPr/>
          <a:lstStyle>
            <a:lvl1pPr algn="r">
              <a:defRPr sz="1400">
                <a:latin typeface="Times New Roman" panose="02020603050405020304" pitchFamily="18" charset="0"/>
                <a:cs typeface="Times New Roman" panose="02020603050405020304" pitchFamily="18" charset="0"/>
              </a:defRPr>
            </a:lvl1pPr>
          </a:lstStyle>
          <a:p>
            <a:r>
              <a:rPr lang="en-US" dirty="0"/>
              <a:t>Slide </a:t>
            </a:r>
            <a:fld id="{D97E898F-DCE4-4BC9-BBB1-5514880A7F95}" type="slidenum">
              <a:rPr lang="en-US" smtClean="0"/>
              <a:pPr/>
              <a:t>‹#›</a:t>
            </a:fld>
            <a:r>
              <a:rPr lang="en-US" dirty="0"/>
              <a:t> of 26</a:t>
            </a:r>
          </a:p>
        </p:txBody>
      </p:sp>
    </p:spTree>
    <p:extLst>
      <p:ext uri="{BB962C8B-B14F-4D97-AF65-F5344CB8AC3E}">
        <p14:creationId xmlns:p14="http://schemas.microsoft.com/office/powerpoint/2010/main" val="4216325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549CC802-CA6A-BB61-4FB4-BF72C8C5F934}"/>
              </a:ext>
            </a:extLst>
          </p:cNvPr>
          <p:cNvSpPr>
            <a:spLocks noGrp="1"/>
          </p:cNvSpPr>
          <p:nvPr>
            <p:ph type="sldNum" sz="quarter" idx="10"/>
          </p:nvPr>
        </p:nvSpPr>
        <p:spPr>
          <a:xfrm>
            <a:off x="10756668" y="6271303"/>
            <a:ext cx="1364587" cy="365125"/>
          </a:xfrm>
          <a:prstGeom prst="rect">
            <a:avLst/>
          </a:prstGeom>
        </p:spPr>
        <p:txBody>
          <a:bodyPr/>
          <a:lstStyle>
            <a:lvl1pPr algn="r">
              <a:defRPr sz="1400">
                <a:latin typeface="Times New Roman" panose="02020603050405020304" pitchFamily="18" charset="0"/>
                <a:cs typeface="Times New Roman" panose="02020603050405020304" pitchFamily="18" charset="0"/>
              </a:defRPr>
            </a:lvl1pPr>
          </a:lstStyle>
          <a:p>
            <a:r>
              <a:rPr lang="en-US" dirty="0"/>
              <a:t>Slide </a:t>
            </a:r>
            <a:fld id="{D97E898F-DCE4-4BC9-BBB1-5514880A7F95}" type="slidenum">
              <a:rPr lang="en-US" smtClean="0"/>
              <a:pPr/>
              <a:t>‹#›</a:t>
            </a:fld>
            <a:r>
              <a:rPr lang="en-US" dirty="0"/>
              <a:t> of 26</a:t>
            </a:r>
          </a:p>
        </p:txBody>
      </p:sp>
    </p:spTree>
    <p:extLst>
      <p:ext uri="{BB962C8B-B14F-4D97-AF65-F5344CB8AC3E}">
        <p14:creationId xmlns:p14="http://schemas.microsoft.com/office/powerpoint/2010/main" val="1388857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EC113657-0EF1-7BFB-6F6D-77B57D736F1F}"/>
              </a:ext>
            </a:extLst>
          </p:cNvPr>
          <p:cNvSpPr>
            <a:spLocks noGrp="1"/>
          </p:cNvSpPr>
          <p:nvPr>
            <p:ph type="sldNum" sz="quarter" idx="10"/>
          </p:nvPr>
        </p:nvSpPr>
        <p:spPr>
          <a:xfrm>
            <a:off x="9378056" y="6271303"/>
            <a:ext cx="2743200" cy="365125"/>
          </a:xfrm>
          <a:prstGeom prst="rect">
            <a:avLst/>
          </a:prstGeom>
        </p:spPr>
        <p:txBody>
          <a:bodyPr/>
          <a:lstStyle>
            <a:lvl1pPr algn="r">
              <a:defRPr sz="1400">
                <a:latin typeface="Times New Roman" panose="02020603050405020304" pitchFamily="18" charset="0"/>
                <a:cs typeface="Times New Roman" panose="02020603050405020304" pitchFamily="18" charset="0"/>
              </a:defRPr>
            </a:lvl1pPr>
          </a:lstStyle>
          <a:p>
            <a:r>
              <a:rPr lang="en-US" dirty="0"/>
              <a:t>Slide </a:t>
            </a:r>
            <a:fld id="{D97E898F-DCE4-4BC9-BBB1-5514880A7F95}" type="slidenum">
              <a:rPr lang="en-US" smtClean="0"/>
              <a:pPr/>
              <a:t>‹#›</a:t>
            </a:fld>
            <a:r>
              <a:rPr lang="en-US" dirty="0"/>
              <a:t> of 26</a:t>
            </a:r>
          </a:p>
        </p:txBody>
      </p:sp>
    </p:spTree>
    <p:extLst>
      <p:ext uri="{BB962C8B-B14F-4D97-AF65-F5344CB8AC3E}">
        <p14:creationId xmlns:p14="http://schemas.microsoft.com/office/powerpoint/2010/main" val="2784047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9E1F9C37-18C5-F4A7-A05F-8B5340622DBC}"/>
              </a:ext>
            </a:extLst>
          </p:cNvPr>
          <p:cNvSpPr>
            <a:spLocks noGrp="1"/>
          </p:cNvSpPr>
          <p:nvPr>
            <p:ph type="sldNum" sz="quarter" idx="10"/>
          </p:nvPr>
        </p:nvSpPr>
        <p:spPr>
          <a:xfrm>
            <a:off x="9378056" y="6271303"/>
            <a:ext cx="2743200" cy="365125"/>
          </a:xfrm>
          <a:prstGeom prst="rect">
            <a:avLst/>
          </a:prstGeom>
        </p:spPr>
        <p:txBody>
          <a:bodyPr/>
          <a:lstStyle>
            <a:lvl1pPr algn="r">
              <a:defRPr sz="1400">
                <a:latin typeface="Times New Roman" panose="02020603050405020304" pitchFamily="18" charset="0"/>
                <a:cs typeface="Times New Roman" panose="02020603050405020304" pitchFamily="18" charset="0"/>
              </a:defRPr>
            </a:lvl1pPr>
          </a:lstStyle>
          <a:p>
            <a:r>
              <a:rPr lang="en-US" dirty="0"/>
              <a:t>Slide </a:t>
            </a:r>
            <a:fld id="{D97E898F-DCE4-4BC9-BBB1-5514880A7F95}" type="slidenum">
              <a:rPr lang="en-US" smtClean="0"/>
              <a:pPr/>
              <a:t>‹#›</a:t>
            </a:fld>
            <a:r>
              <a:rPr lang="en-US" dirty="0"/>
              <a:t> of 26</a:t>
            </a:r>
          </a:p>
        </p:txBody>
      </p:sp>
    </p:spTree>
    <p:extLst>
      <p:ext uri="{BB962C8B-B14F-4D97-AF65-F5344CB8AC3E}">
        <p14:creationId xmlns:p14="http://schemas.microsoft.com/office/powerpoint/2010/main" val="1370309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5">
            <a:extLst>
              <a:ext uri="{FF2B5EF4-FFF2-40B4-BE49-F238E27FC236}">
                <a16:creationId xmlns:a16="http://schemas.microsoft.com/office/drawing/2014/main" id="{859BC178-993E-539E-8194-9B6CA2301B0F}"/>
              </a:ext>
            </a:extLst>
          </p:cNvPr>
          <p:cNvSpPr>
            <a:spLocks noGrp="1"/>
          </p:cNvSpPr>
          <p:nvPr>
            <p:ph type="sldNum" sz="quarter" idx="10"/>
          </p:nvPr>
        </p:nvSpPr>
        <p:spPr>
          <a:xfrm>
            <a:off x="9378056" y="6271303"/>
            <a:ext cx="2743200" cy="365125"/>
          </a:xfrm>
          <a:prstGeom prst="rect">
            <a:avLst/>
          </a:prstGeom>
        </p:spPr>
        <p:txBody>
          <a:bodyPr/>
          <a:lstStyle>
            <a:lvl1pPr algn="r">
              <a:defRPr sz="1400">
                <a:latin typeface="Times New Roman" panose="02020603050405020304" pitchFamily="18" charset="0"/>
                <a:cs typeface="Times New Roman" panose="02020603050405020304" pitchFamily="18" charset="0"/>
              </a:defRPr>
            </a:lvl1pPr>
          </a:lstStyle>
          <a:p>
            <a:r>
              <a:rPr lang="en-US" dirty="0"/>
              <a:t>Slide </a:t>
            </a:r>
            <a:fld id="{D97E898F-DCE4-4BC9-BBB1-5514880A7F95}" type="slidenum">
              <a:rPr lang="en-US" smtClean="0"/>
              <a:pPr/>
              <a:t>‹#›</a:t>
            </a:fld>
            <a:r>
              <a:rPr lang="en-US" dirty="0"/>
              <a:t> of 26</a:t>
            </a:r>
          </a:p>
        </p:txBody>
      </p:sp>
    </p:spTree>
    <p:extLst>
      <p:ext uri="{BB962C8B-B14F-4D97-AF65-F5344CB8AC3E}">
        <p14:creationId xmlns:p14="http://schemas.microsoft.com/office/powerpoint/2010/main" val="4200469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5">
            <a:extLst>
              <a:ext uri="{FF2B5EF4-FFF2-40B4-BE49-F238E27FC236}">
                <a16:creationId xmlns:a16="http://schemas.microsoft.com/office/drawing/2014/main" id="{23F190CF-8B4C-C67A-0C3C-9D62568C7B19}"/>
              </a:ext>
            </a:extLst>
          </p:cNvPr>
          <p:cNvSpPr>
            <a:spLocks noGrp="1"/>
          </p:cNvSpPr>
          <p:nvPr>
            <p:ph type="sldNum" sz="quarter" idx="10"/>
          </p:nvPr>
        </p:nvSpPr>
        <p:spPr>
          <a:xfrm>
            <a:off x="9378056" y="6271303"/>
            <a:ext cx="2743200" cy="365125"/>
          </a:xfrm>
          <a:prstGeom prst="rect">
            <a:avLst/>
          </a:prstGeom>
        </p:spPr>
        <p:txBody>
          <a:bodyPr/>
          <a:lstStyle>
            <a:lvl1pPr algn="r">
              <a:defRPr sz="1400">
                <a:latin typeface="Times New Roman" panose="02020603050405020304" pitchFamily="18" charset="0"/>
                <a:cs typeface="Times New Roman" panose="02020603050405020304" pitchFamily="18" charset="0"/>
              </a:defRPr>
            </a:lvl1pPr>
          </a:lstStyle>
          <a:p>
            <a:r>
              <a:rPr lang="en-US" dirty="0"/>
              <a:t>Slide </a:t>
            </a:r>
            <a:fld id="{D97E898F-DCE4-4BC9-BBB1-5514880A7F95}" type="slidenum">
              <a:rPr lang="en-US" smtClean="0"/>
              <a:pPr/>
              <a:t>‹#›</a:t>
            </a:fld>
            <a:r>
              <a:rPr lang="en-US" dirty="0"/>
              <a:t> of 26</a:t>
            </a:r>
          </a:p>
        </p:txBody>
      </p:sp>
    </p:spTree>
    <p:extLst>
      <p:ext uri="{BB962C8B-B14F-4D97-AF65-F5344CB8AC3E}">
        <p14:creationId xmlns:p14="http://schemas.microsoft.com/office/powerpoint/2010/main" val="2980065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9189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459149"/>
            <a:ext cx="10515600" cy="471781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10" descr="Image result for rpi mane logo"/>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4020" y="6371063"/>
            <a:ext cx="2461846" cy="4572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12">
            <a:clrChange>
              <a:clrFrom>
                <a:srgbClr val="000000"/>
              </a:clrFrom>
              <a:clrTo>
                <a:srgbClr val="000000">
                  <a:alpha val="0"/>
                </a:srgbClr>
              </a:clrTo>
            </a:clrChange>
          </a:blip>
          <a:stretch>
            <a:fillRect/>
          </a:stretch>
        </p:blipFill>
        <p:spPr>
          <a:xfrm>
            <a:off x="9302222" y="6234877"/>
            <a:ext cx="2311958" cy="607804"/>
          </a:xfrm>
          <a:prstGeom prst="rect">
            <a:avLst/>
          </a:prstGeom>
        </p:spPr>
      </p:pic>
      <p:pic>
        <p:nvPicPr>
          <p:cNvPr id="10" name="Picture 2">
            <a:extLst>
              <a:ext uri="{FF2B5EF4-FFF2-40B4-BE49-F238E27FC236}">
                <a16:creationId xmlns:a16="http://schemas.microsoft.com/office/drawing/2014/main" id="{D6C11747-AE43-1A0B-40D3-33EB221572D6}"/>
              </a:ext>
            </a:extLst>
          </p:cNvPr>
          <p:cNvPicPr>
            <a:picLocks noChangeAspect="1" noChangeArrowheads="1"/>
          </p:cNvPicPr>
          <p:nvPr userDrawn="1"/>
        </p:nvPicPr>
        <p:blipFill rotWithShape="1">
          <a:blip r:embed="rId13" cstate="screen">
            <a:extLst>
              <a:ext uri="{28A0092B-C50C-407E-A947-70E740481C1C}">
                <a14:useLocalDpi xmlns:a14="http://schemas.microsoft.com/office/drawing/2010/main"/>
              </a:ext>
            </a:extLst>
          </a:blip>
          <a:srcRect/>
          <a:stretch/>
        </p:blipFill>
        <p:spPr bwMode="auto">
          <a:xfrm>
            <a:off x="4021646" y="6230406"/>
            <a:ext cx="1266825" cy="595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A logo with blue and green lines">
            <a:extLst>
              <a:ext uri="{FF2B5EF4-FFF2-40B4-BE49-F238E27FC236}">
                <a16:creationId xmlns:a16="http://schemas.microsoft.com/office/drawing/2014/main" id="{8E62A3DD-AA90-4DFA-1772-FBA5E69BE5B7}"/>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6764251" y="6136437"/>
            <a:ext cx="1174779" cy="783186"/>
          </a:xfrm>
          <a:prstGeom prst="rect">
            <a:avLst/>
          </a:prstGeom>
        </p:spPr>
      </p:pic>
      <p:sp>
        <p:nvSpPr>
          <p:cNvPr id="4" name="Slide Number Placeholder 5">
            <a:extLst>
              <a:ext uri="{FF2B5EF4-FFF2-40B4-BE49-F238E27FC236}">
                <a16:creationId xmlns:a16="http://schemas.microsoft.com/office/drawing/2014/main" id="{FF2F09CE-8194-A858-7728-3ABD5DB9880A}"/>
              </a:ext>
            </a:extLst>
          </p:cNvPr>
          <p:cNvSpPr>
            <a:spLocks noGrp="1"/>
          </p:cNvSpPr>
          <p:nvPr>
            <p:ph type="sldNum" sz="quarter" idx="4"/>
          </p:nvPr>
        </p:nvSpPr>
        <p:spPr>
          <a:xfrm>
            <a:off x="9378056" y="6271303"/>
            <a:ext cx="2743200" cy="365125"/>
          </a:xfrm>
          <a:prstGeom prst="rect">
            <a:avLst/>
          </a:prstGeom>
        </p:spPr>
        <p:txBody>
          <a:bodyPr/>
          <a:lstStyle>
            <a:lvl1pPr algn="r">
              <a:defRPr sz="1400">
                <a:latin typeface="Times New Roman" panose="02020603050405020304" pitchFamily="18" charset="0"/>
                <a:cs typeface="Times New Roman" panose="02020603050405020304" pitchFamily="18" charset="0"/>
              </a:defRPr>
            </a:lvl1pPr>
          </a:lstStyle>
          <a:p>
            <a:r>
              <a:rPr lang="en-US" dirty="0"/>
              <a:t>Slide </a:t>
            </a:r>
            <a:fld id="{D97E898F-DCE4-4BC9-BBB1-5514880A7F95}" type="slidenum">
              <a:rPr lang="en-US" smtClean="0"/>
              <a:pPr/>
              <a:t>‹#›</a:t>
            </a:fld>
            <a:r>
              <a:rPr lang="en-US" dirty="0"/>
              <a:t> of 26</a:t>
            </a:r>
          </a:p>
        </p:txBody>
      </p:sp>
    </p:spTree>
    <p:extLst>
      <p:ext uri="{BB962C8B-B14F-4D97-AF65-F5344CB8AC3E}">
        <p14:creationId xmlns:p14="http://schemas.microsoft.com/office/powerpoint/2010/main" val="2094164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l" defTabSz="914400" rtl="0" eaLnBrk="1" latinLnBrk="0" hangingPunct="1">
        <a:lnSpc>
          <a:spcPct val="90000"/>
        </a:lnSpc>
        <a:spcBef>
          <a:spcPct val="0"/>
        </a:spcBef>
        <a:buNone/>
        <a:defRPr sz="4400" kern="1200">
          <a:solidFill>
            <a:schemeClr val="tx1"/>
          </a:solidFill>
          <a:latin typeface="Times New Roman" panose="02020603050405020304" pitchFamily="18" charset="0"/>
          <a:ea typeface="+mj-ea"/>
          <a:cs typeface="Times New Roman" panose="02020603050405020304" pitchFamily="18"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wmf"/><Relationship Id="rId5" Type="http://schemas.openxmlformats.org/officeDocument/2006/relationships/image" Target="../media/image1.pn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18/10/relationships/comments" Target="../comments/modernComment_159_D68C924E.xml"/><Relationship Id="rId7"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66_F09E9704.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9" name="Slide Background">
            <a:extLst>
              <a:ext uri="{FF2B5EF4-FFF2-40B4-BE49-F238E27FC236}">
                <a16:creationId xmlns:a16="http://schemas.microsoft.com/office/drawing/2014/main" id="{9D768B77-8742-43A0-AF16-6AC4D378E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51" name="Rectangle 50">
            <a:extLst>
              <a:ext uri="{FF2B5EF4-FFF2-40B4-BE49-F238E27FC236}">
                <a16:creationId xmlns:a16="http://schemas.microsoft.com/office/drawing/2014/main" id="{48B13CA8-CBEA-4805-955D-CEBE322365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0" cy="4112915"/>
          </a:xfrm>
          <a:prstGeom prst="rect">
            <a:avLst/>
          </a:prstGeom>
          <a:ln>
            <a:noFill/>
          </a:ln>
          <a:effectLst>
            <a:outerShdw blurRad="596900" dist="381000" dir="8820000" sx="90000" sy="90000" algn="t" rotWithShape="0">
              <a:srgbClr val="000000">
                <a:alpha val="2666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89200" y="649871"/>
            <a:ext cx="5795360" cy="2813174"/>
          </a:xfrm>
        </p:spPr>
        <p:txBody>
          <a:bodyPr vert="horz" lIns="91440" tIns="45720" rIns="91440" bIns="45720" rtlCol="0" anchor="ctr">
            <a:normAutofit fontScale="90000"/>
          </a:bodyPr>
          <a:lstStyle/>
          <a:p>
            <a:r>
              <a:rPr lang="en-US" sz="4100" b="0" kern="1200" dirty="0">
                <a:effectLst>
                  <a:outerShdw blurRad="38100" dist="38100" dir="2700000" algn="tl">
                    <a:srgbClr val="C0C0C0"/>
                  </a:outerShdw>
                </a:effectLst>
              </a:rPr>
              <a:t>Quasi-Differential Neutron Scattering Measurements </a:t>
            </a:r>
            <a:br>
              <a:rPr lang="en-US" sz="4100" b="0" kern="1200" dirty="0">
                <a:effectLst>
                  <a:outerShdw blurRad="38100" dist="38100" dir="2700000" algn="tl">
                    <a:srgbClr val="C0C0C0"/>
                  </a:outerShdw>
                </a:effectLst>
              </a:rPr>
            </a:br>
            <a:r>
              <a:rPr lang="en-US" sz="4100" b="0" kern="1200" dirty="0">
                <a:effectLst>
                  <a:outerShdw blurRad="38100" dist="38100" dir="2700000" algn="tl">
                    <a:srgbClr val="C0C0C0"/>
                  </a:outerShdw>
                </a:effectLst>
              </a:rPr>
              <a:t>of </a:t>
            </a:r>
            <a:r>
              <a:rPr lang="en-US" sz="4100" b="0" kern="1200" baseline="30000" dirty="0">
                <a:effectLst>
                  <a:outerShdw blurRad="38100" dist="38100" dir="2700000" algn="tl">
                    <a:srgbClr val="C0C0C0"/>
                  </a:outerShdw>
                </a:effectLst>
              </a:rPr>
              <a:t>181</a:t>
            </a:r>
            <a:r>
              <a:rPr lang="en-US" sz="4100" b="0" kern="1200" dirty="0">
                <a:effectLst>
                  <a:outerShdw blurRad="38100" dist="38100" dir="2700000" algn="tl">
                    <a:srgbClr val="C0C0C0"/>
                  </a:outerShdw>
                </a:effectLst>
              </a:rPr>
              <a:t>Ta and Teflon </a:t>
            </a:r>
            <a:br>
              <a:rPr lang="en-US" sz="4100" b="0" kern="1200" dirty="0">
                <a:effectLst>
                  <a:outerShdw blurRad="38100" dist="38100" dir="2700000" algn="tl">
                    <a:srgbClr val="C0C0C0"/>
                  </a:outerShdw>
                </a:effectLst>
              </a:rPr>
            </a:br>
            <a:r>
              <a:rPr lang="en-US" sz="4100" b="0" kern="1200" dirty="0">
                <a:effectLst>
                  <a:outerShdw blurRad="38100" dist="38100" dir="2700000" algn="tl">
                    <a:srgbClr val="C0C0C0"/>
                  </a:outerShdw>
                </a:effectLst>
              </a:rPr>
              <a:t>from 1.5 to 20 MeV</a:t>
            </a:r>
            <a:endParaRPr lang="en-US" sz="4100" kern="1200" dirty="0"/>
          </a:p>
        </p:txBody>
      </p:sp>
      <p:sp>
        <p:nvSpPr>
          <p:cNvPr id="3" name="Subtitle 2"/>
          <p:cNvSpPr>
            <a:spLocks noGrp="1"/>
          </p:cNvSpPr>
          <p:nvPr>
            <p:ph type="subTitle" idx="1"/>
          </p:nvPr>
        </p:nvSpPr>
        <p:spPr>
          <a:xfrm>
            <a:off x="623152" y="4277861"/>
            <a:ext cx="5561407" cy="1942157"/>
          </a:xfrm>
        </p:spPr>
        <p:txBody>
          <a:bodyPr vert="horz" lIns="91440" tIns="45720" rIns="91440" bIns="45720" rtlCol="0" anchor="t">
            <a:normAutofit fontScale="77500" lnSpcReduction="20000"/>
          </a:bodyPr>
          <a:lstStyle/>
          <a:p>
            <a:pPr algn="l">
              <a:lnSpc>
                <a:spcPct val="120000"/>
              </a:lnSpc>
              <a:spcBef>
                <a:spcPts val="0"/>
              </a:spcBef>
              <a:spcAft>
                <a:spcPts val="600"/>
              </a:spcAft>
            </a:pPr>
            <a:r>
              <a:rPr lang="en-US" sz="2600" b="1" dirty="0"/>
              <a:t>Gregory Siemers</a:t>
            </a:r>
            <a:r>
              <a:rPr lang="en-US" sz="2600" b="1" baseline="30000" dirty="0"/>
              <a:t>1,3</a:t>
            </a:r>
            <a:r>
              <a:rPr lang="en-US" sz="2600" b="1" dirty="0"/>
              <a:t>, </a:t>
            </a:r>
            <a:r>
              <a:rPr lang="en-US" sz="2600" dirty="0"/>
              <a:t>S. Singh</a:t>
            </a:r>
            <a:r>
              <a:rPr lang="en-US" sz="2600" baseline="30000" dirty="0"/>
              <a:t>1</a:t>
            </a:r>
            <a:r>
              <a:rPr lang="en-US" sz="2600" dirty="0"/>
              <a:t>, Y. Danon</a:t>
            </a:r>
            <a:r>
              <a:rPr lang="en-US" sz="2600" baseline="30000" dirty="0"/>
              <a:t>1</a:t>
            </a:r>
            <a:r>
              <a:rPr lang="en-US" sz="2600" dirty="0"/>
              <a:t>, A. Daskalakis</a:t>
            </a:r>
            <a:r>
              <a:rPr lang="en-US" sz="2600" baseline="30000" dirty="0"/>
              <a:t>2</a:t>
            </a:r>
            <a:r>
              <a:rPr lang="en-US" sz="2600" dirty="0"/>
              <a:t>, K. Cook</a:t>
            </a:r>
            <a:r>
              <a:rPr lang="en-US" sz="2600" baseline="30000" dirty="0"/>
              <a:t>1,2</a:t>
            </a:r>
            <a:r>
              <a:rPr lang="en-US" sz="2600" dirty="0"/>
              <a:t>, B. Wang</a:t>
            </a:r>
            <a:r>
              <a:rPr lang="en-US" sz="2600" baseline="30000" dirty="0"/>
              <a:t>1</a:t>
            </a:r>
            <a:r>
              <a:rPr lang="en-US" sz="2600" dirty="0"/>
              <a:t>, P. Brain</a:t>
            </a:r>
            <a:r>
              <a:rPr lang="en-US" sz="2600" baseline="30000" dirty="0"/>
              <a:t>1,3</a:t>
            </a:r>
            <a:r>
              <a:rPr lang="en-US" sz="2600" dirty="0"/>
              <a:t>, M. Rapp</a:t>
            </a:r>
            <a:r>
              <a:rPr lang="en-US" sz="2600" baseline="30000" dirty="0"/>
              <a:t>3</a:t>
            </a:r>
          </a:p>
          <a:p>
            <a:pPr algn="l">
              <a:spcBef>
                <a:spcPts val="0"/>
              </a:spcBef>
              <a:spcAft>
                <a:spcPts val="600"/>
              </a:spcAft>
            </a:pPr>
            <a:endParaRPr lang="en-US" sz="1700" dirty="0"/>
          </a:p>
          <a:p>
            <a:pPr marL="0" marR="0" algn="l">
              <a:lnSpc>
                <a:spcPct val="107000"/>
              </a:lnSpc>
              <a:spcBef>
                <a:spcPts val="0"/>
              </a:spcBef>
              <a:spcAft>
                <a:spcPts val="0"/>
              </a:spcAft>
            </a:pPr>
            <a:r>
              <a:rPr lang="en-US" sz="1700" kern="100" dirty="0">
                <a:effectLst/>
                <a:ea typeface="Calibri" panose="020F0502020204030204" pitchFamily="34" charset="0"/>
              </a:rPr>
              <a:t>1. Rensselaer Polytechnic Institute – Troy, NY 12180</a:t>
            </a:r>
          </a:p>
          <a:p>
            <a:pPr marL="0" marR="0" algn="l">
              <a:lnSpc>
                <a:spcPct val="107000"/>
              </a:lnSpc>
              <a:spcBef>
                <a:spcPts val="0"/>
              </a:spcBef>
              <a:spcAft>
                <a:spcPts val="0"/>
              </a:spcAft>
            </a:pPr>
            <a:r>
              <a:rPr lang="en-US" sz="1700" kern="100" dirty="0">
                <a:effectLst/>
                <a:ea typeface="Calibri" panose="020F0502020204030204" pitchFamily="34" charset="0"/>
              </a:rPr>
              <a:t>2. Naval Nuclear Laboratory – Niskayuna, NY 12309</a:t>
            </a:r>
          </a:p>
          <a:p>
            <a:pPr marL="0" marR="0" algn="l">
              <a:lnSpc>
                <a:spcPct val="107000"/>
              </a:lnSpc>
              <a:spcBef>
                <a:spcPts val="0"/>
              </a:spcBef>
              <a:spcAft>
                <a:spcPts val="0"/>
              </a:spcAft>
            </a:pPr>
            <a:r>
              <a:rPr lang="en-US" sz="1700" kern="100" dirty="0">
                <a:effectLst/>
                <a:ea typeface="Calibri" panose="020F0502020204030204" pitchFamily="34" charset="0"/>
              </a:rPr>
              <a:t>3. Los Alamos National Laboratory – Los Alamos, NM 87545</a:t>
            </a:r>
          </a:p>
          <a:p>
            <a:pPr algn="l">
              <a:spcBef>
                <a:spcPts val="0"/>
              </a:spcBef>
              <a:spcAft>
                <a:spcPts val="600"/>
              </a:spcAft>
            </a:pPr>
            <a:endParaRPr lang="en-US" sz="2000" dirty="0"/>
          </a:p>
          <a:p>
            <a:pPr algn="l">
              <a:spcBef>
                <a:spcPts val="0"/>
              </a:spcBef>
              <a:spcAft>
                <a:spcPts val="600"/>
              </a:spcAft>
            </a:pPr>
            <a:endParaRPr lang="en-US" sz="1300" dirty="0"/>
          </a:p>
        </p:txBody>
      </p:sp>
      <p:pic>
        <p:nvPicPr>
          <p:cNvPr id="7" name="Picture 6" descr="A building with a gate and a gate">
            <a:extLst>
              <a:ext uri="{FF2B5EF4-FFF2-40B4-BE49-F238E27FC236}">
                <a16:creationId xmlns:a16="http://schemas.microsoft.com/office/drawing/2014/main" id="{87B25C2B-2CB9-80D2-E5BB-8AC827790F72}"/>
              </a:ext>
            </a:extLst>
          </p:cNvPr>
          <p:cNvPicPr>
            <a:picLocks noChangeAspect="1"/>
          </p:cNvPicPr>
          <p:nvPr/>
        </p:nvPicPr>
        <p:blipFill rotWithShape="1">
          <a:blip r:embed="rId3">
            <a:extLst>
              <a:ext uri="{28A0092B-C50C-407E-A947-70E740481C1C}">
                <a14:useLocalDpi xmlns:a14="http://schemas.microsoft.com/office/drawing/2010/main" val="0"/>
              </a:ext>
            </a:extLst>
          </a:blip>
          <a:srcRect t="19000"/>
          <a:stretch/>
        </p:blipFill>
        <p:spPr>
          <a:xfrm>
            <a:off x="6769594" y="4112928"/>
            <a:ext cx="5422402" cy="2745083"/>
          </a:xfrm>
          <a:prstGeom prst="rect">
            <a:avLst/>
          </a:prstGeom>
        </p:spPr>
      </p:pic>
      <p:pic>
        <p:nvPicPr>
          <p:cNvPr id="13" name="Picture 12" descr="A long shot of a machine&#10;&#10;Description automatically generated">
            <a:extLst>
              <a:ext uri="{FF2B5EF4-FFF2-40B4-BE49-F238E27FC236}">
                <a16:creationId xmlns:a16="http://schemas.microsoft.com/office/drawing/2014/main" id="{FFF0F7B7-B441-C6A4-D3D9-C6ADDCE21347}"/>
              </a:ext>
            </a:extLst>
          </p:cNvPr>
          <p:cNvPicPr>
            <a:picLocks/>
          </p:cNvPicPr>
          <p:nvPr/>
        </p:nvPicPr>
        <p:blipFill rotWithShape="1">
          <a:blip r:embed="rId4">
            <a:extLst>
              <a:ext uri="{28A0092B-C50C-407E-A947-70E740481C1C}">
                <a14:useLocalDpi xmlns:a14="http://schemas.microsoft.com/office/drawing/2010/main" val="0"/>
              </a:ext>
            </a:extLst>
          </a:blip>
          <a:srcRect l="1643" t="1722" b="5187"/>
          <a:stretch/>
        </p:blipFill>
        <p:spPr>
          <a:xfrm>
            <a:off x="6769590" y="0"/>
            <a:ext cx="5422402" cy="4112916"/>
          </a:xfrm>
          <a:prstGeom prst="rect">
            <a:avLst/>
          </a:prstGeom>
          <a:effectLst>
            <a:outerShdw blurRad="254000" dist="190500" dir="5580000" sx="90000" sy="90000" algn="ctr" rotWithShape="0">
              <a:srgbClr val="000000">
                <a:alpha val="25000"/>
              </a:srgbClr>
            </a:outerShdw>
          </a:effectLst>
        </p:spPr>
      </p:pic>
      <p:pic>
        <p:nvPicPr>
          <p:cNvPr id="14" name="Picture 10" descr="Image result for rpi mane logo">
            <a:extLst>
              <a:ext uri="{FF2B5EF4-FFF2-40B4-BE49-F238E27FC236}">
                <a16:creationId xmlns:a16="http://schemas.microsoft.com/office/drawing/2014/main" id="{4938D1E1-E854-A317-4296-1328C08608A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020" y="6335486"/>
            <a:ext cx="2653414" cy="49277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B1638298-E85D-28BC-BC61-AFA91F2B0171}"/>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5110970" y="6335486"/>
            <a:ext cx="1073590" cy="504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descr="A logo with blue and green lines">
            <a:extLst>
              <a:ext uri="{FF2B5EF4-FFF2-40B4-BE49-F238E27FC236}">
                <a16:creationId xmlns:a16="http://schemas.microsoft.com/office/drawing/2014/main" id="{14C38272-AD87-F836-F477-73F2ADE080B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86880" y="6190281"/>
            <a:ext cx="1174779" cy="783186"/>
          </a:xfrm>
          <a:prstGeom prst="rect">
            <a:avLst/>
          </a:prstGeom>
        </p:spPr>
      </p:pic>
      <p:sp>
        <p:nvSpPr>
          <p:cNvPr id="4" name="Slide Number Placeholder 3">
            <a:extLst>
              <a:ext uri="{FF2B5EF4-FFF2-40B4-BE49-F238E27FC236}">
                <a16:creationId xmlns:a16="http://schemas.microsoft.com/office/drawing/2014/main" id="{73EC600A-798F-6476-E80B-222CF661EBF1}"/>
              </a:ext>
            </a:extLst>
          </p:cNvPr>
          <p:cNvSpPr>
            <a:spLocks noGrp="1"/>
          </p:cNvSpPr>
          <p:nvPr>
            <p:ph type="sldNum" sz="quarter" idx="4"/>
          </p:nvPr>
        </p:nvSpPr>
        <p:spPr>
          <a:xfrm>
            <a:off x="9426633" y="6356349"/>
            <a:ext cx="2743200" cy="365125"/>
          </a:xfrm>
          <a:prstGeom prst="rect">
            <a:avLst/>
          </a:prstGeom>
        </p:spPr>
        <p:txBody>
          <a:bodyPr/>
          <a:lstStyle/>
          <a:p>
            <a:fld id="{D97E898F-DCE4-4BC9-BBB1-5514880A7F95}" type="slidenum">
              <a:rPr lang="en-US" smtClean="0"/>
              <a:t>1</a:t>
            </a:fld>
            <a:endParaRPr lang="en-US"/>
          </a:p>
        </p:txBody>
      </p:sp>
    </p:spTree>
    <p:extLst>
      <p:ext uri="{BB962C8B-B14F-4D97-AF65-F5344CB8AC3E}">
        <p14:creationId xmlns:p14="http://schemas.microsoft.com/office/powerpoint/2010/main" val="2042075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E0283-7466-ABC7-9DC3-46D19207FFE6}"/>
              </a:ext>
            </a:extLst>
          </p:cNvPr>
          <p:cNvSpPr>
            <a:spLocks noGrp="1"/>
          </p:cNvSpPr>
          <p:nvPr>
            <p:ph type="title"/>
          </p:nvPr>
        </p:nvSpPr>
        <p:spPr/>
        <p:txBody>
          <a:bodyPr>
            <a:normAutofit fontScale="90000"/>
          </a:bodyPr>
          <a:lstStyle/>
          <a:p>
            <a:r>
              <a:rPr lang="en-US" u="sng" dirty="0"/>
              <a:t>Quasi-Differential Measurement Methodology</a:t>
            </a:r>
          </a:p>
        </p:txBody>
      </p:sp>
      <p:sp>
        <p:nvSpPr>
          <p:cNvPr id="3" name="Content Placeholder 2">
            <a:extLst>
              <a:ext uri="{FF2B5EF4-FFF2-40B4-BE49-F238E27FC236}">
                <a16:creationId xmlns:a16="http://schemas.microsoft.com/office/drawing/2014/main" id="{0FE1CBC4-24A8-BFA2-0B07-46D98C0EF373}"/>
              </a:ext>
            </a:extLst>
          </p:cNvPr>
          <p:cNvSpPr>
            <a:spLocks noGrp="1"/>
          </p:cNvSpPr>
          <p:nvPr>
            <p:ph idx="1"/>
          </p:nvPr>
        </p:nvSpPr>
        <p:spPr/>
        <p:txBody>
          <a:bodyPr/>
          <a:lstStyle/>
          <a:p>
            <a:pPr marL="457200" indent="-457200">
              <a:buFont typeface="+mj-lt"/>
              <a:buAutoNum type="arabicPeriod"/>
            </a:pPr>
            <a:r>
              <a:rPr lang="en-US" dirty="0"/>
              <a:t>Conduct differential neutron time-of-flight experiment on sample of interest, validation sample, and open beam</a:t>
            </a:r>
          </a:p>
          <a:p>
            <a:pPr lvl="1"/>
            <a:r>
              <a:rPr lang="en-US" dirty="0"/>
              <a:t>Due to sample size, the experiment is dominated by multiple scattering interactions</a:t>
            </a:r>
          </a:p>
          <a:p>
            <a:pPr marL="457200" indent="-457200">
              <a:spcBef>
                <a:spcPts val="1800"/>
              </a:spcBef>
              <a:buFont typeface="+mj-lt"/>
              <a:buAutoNum type="arabicPeriod"/>
            </a:pPr>
            <a:r>
              <a:rPr lang="en-US" dirty="0"/>
              <a:t>Perform MCNP transport calculation of validation (Carbon) measurement using measured neutron flux and detector efficiencies</a:t>
            </a:r>
          </a:p>
          <a:p>
            <a:pPr lvl="1"/>
            <a:r>
              <a:rPr lang="en-US" dirty="0"/>
              <a:t>This validates experimental geometry and reproduction of known validations sample</a:t>
            </a:r>
          </a:p>
          <a:p>
            <a:pPr marL="457200" indent="-457200">
              <a:spcBef>
                <a:spcPts val="1800"/>
              </a:spcBef>
              <a:buFont typeface="+mj-lt"/>
              <a:buAutoNum type="arabicPeriod"/>
            </a:pPr>
            <a:r>
              <a:rPr lang="en-US" dirty="0"/>
              <a:t>Perform MCNP transport calculation of sample of interest measurement using measured neutron flux and detector efficiencies</a:t>
            </a:r>
          </a:p>
          <a:p>
            <a:pPr lvl="1"/>
            <a:r>
              <a:rPr lang="en-US" dirty="0"/>
              <a:t>Differences present in nuclear data evaluations of the sample of interest are compared to the experimental data to validate performance or show needs for improvement</a:t>
            </a:r>
          </a:p>
          <a:p>
            <a:pPr marL="457200" indent="-457200">
              <a:buFont typeface="+mj-lt"/>
              <a:buAutoNum type="arabicPeriod"/>
            </a:pPr>
            <a:endParaRPr lang="en-US" b="1" dirty="0"/>
          </a:p>
        </p:txBody>
      </p:sp>
      <p:sp>
        <p:nvSpPr>
          <p:cNvPr id="4" name="Slide Number Placeholder 3">
            <a:extLst>
              <a:ext uri="{FF2B5EF4-FFF2-40B4-BE49-F238E27FC236}">
                <a16:creationId xmlns:a16="http://schemas.microsoft.com/office/drawing/2014/main" id="{ADA27D9F-6B00-33B3-D735-6F732A1C55CC}"/>
              </a:ext>
            </a:extLst>
          </p:cNvPr>
          <p:cNvSpPr>
            <a:spLocks noGrp="1"/>
          </p:cNvSpPr>
          <p:nvPr>
            <p:ph type="sldNum" sz="quarter" idx="4"/>
          </p:nvPr>
        </p:nvSpPr>
        <p:spPr/>
        <p:txBody>
          <a:bodyPr/>
          <a:lstStyle/>
          <a:p>
            <a:r>
              <a:rPr lang="en-US" dirty="0"/>
              <a:t>Slide </a:t>
            </a:r>
            <a:fld id="{D97E898F-DCE4-4BC9-BBB1-5514880A7F95}" type="slidenum">
              <a:rPr lang="en-US" smtClean="0"/>
              <a:pPr/>
              <a:t>10</a:t>
            </a:fld>
            <a:r>
              <a:rPr lang="en-US" dirty="0"/>
              <a:t> of 26</a:t>
            </a:r>
          </a:p>
        </p:txBody>
      </p:sp>
    </p:spTree>
    <p:extLst>
      <p:ext uri="{BB962C8B-B14F-4D97-AF65-F5344CB8AC3E}">
        <p14:creationId xmlns:p14="http://schemas.microsoft.com/office/powerpoint/2010/main" val="17837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AB4A8293-C5A1-6ED3-8B93-A3AD703F57F4}"/>
              </a:ext>
            </a:extLst>
          </p:cNvPr>
          <p:cNvPicPr>
            <a:picLocks noChangeAspect="1"/>
          </p:cNvPicPr>
          <p:nvPr/>
        </p:nvPicPr>
        <p:blipFill>
          <a:blip r:embed="rId3"/>
          <a:stretch>
            <a:fillRect/>
          </a:stretch>
        </p:blipFill>
        <p:spPr>
          <a:xfrm>
            <a:off x="2023068" y="2311340"/>
            <a:ext cx="8145863" cy="3830824"/>
          </a:xfrm>
          <a:prstGeom prst="rect">
            <a:avLst/>
          </a:prstGeom>
        </p:spPr>
      </p:pic>
      <p:sp>
        <p:nvSpPr>
          <p:cNvPr id="3" name="Content Placeholder 2">
            <a:extLst>
              <a:ext uri="{FF2B5EF4-FFF2-40B4-BE49-F238E27FC236}">
                <a16:creationId xmlns:a16="http://schemas.microsoft.com/office/drawing/2014/main" id="{829E46BB-F390-BDED-6E4D-3C91B9AA0EE4}"/>
              </a:ext>
            </a:extLst>
          </p:cNvPr>
          <p:cNvSpPr>
            <a:spLocks noGrp="1"/>
          </p:cNvSpPr>
          <p:nvPr>
            <p:ph idx="1"/>
          </p:nvPr>
        </p:nvSpPr>
        <p:spPr>
          <a:xfrm>
            <a:off x="838200" y="1066946"/>
            <a:ext cx="10515600" cy="4717814"/>
          </a:xfrm>
        </p:spPr>
        <p:txBody>
          <a:bodyPr/>
          <a:lstStyle/>
          <a:p>
            <a:r>
              <a:rPr lang="en-US" dirty="0"/>
              <a:t>Neutron and gamma pulses were separated based by the ratio of the tail integral of the pulse to the integral of the whole pulse</a:t>
            </a:r>
          </a:p>
          <a:p>
            <a:r>
              <a:rPr lang="en-US" dirty="0"/>
              <a:t>Only pulse integrals above of 2000 were used for preliminary analysis</a:t>
            </a:r>
          </a:p>
        </p:txBody>
      </p:sp>
      <p:sp>
        <p:nvSpPr>
          <p:cNvPr id="4" name="Slide Number Placeholder 3">
            <a:extLst>
              <a:ext uri="{FF2B5EF4-FFF2-40B4-BE49-F238E27FC236}">
                <a16:creationId xmlns:a16="http://schemas.microsoft.com/office/drawing/2014/main" id="{425E501F-C4E9-F41B-D63D-089864F4BE0A}"/>
              </a:ext>
            </a:extLst>
          </p:cNvPr>
          <p:cNvSpPr>
            <a:spLocks noGrp="1"/>
          </p:cNvSpPr>
          <p:nvPr>
            <p:ph type="sldNum" sz="quarter" idx="4"/>
          </p:nvPr>
        </p:nvSpPr>
        <p:spPr/>
        <p:txBody>
          <a:bodyPr/>
          <a:lstStyle/>
          <a:p>
            <a:r>
              <a:rPr lang="en-US" dirty="0"/>
              <a:t>Slide </a:t>
            </a:r>
            <a:fld id="{D97E898F-DCE4-4BC9-BBB1-5514880A7F95}" type="slidenum">
              <a:rPr lang="en-US" smtClean="0"/>
              <a:pPr/>
              <a:t>11</a:t>
            </a:fld>
            <a:r>
              <a:rPr lang="en-US" dirty="0"/>
              <a:t> of 26</a:t>
            </a:r>
          </a:p>
        </p:txBody>
      </p:sp>
      <p:sp>
        <p:nvSpPr>
          <p:cNvPr id="6" name="Title 1">
            <a:extLst>
              <a:ext uri="{FF2B5EF4-FFF2-40B4-BE49-F238E27FC236}">
                <a16:creationId xmlns:a16="http://schemas.microsoft.com/office/drawing/2014/main" id="{B155BD5C-6710-8994-CD73-B8FE5DB1076E}"/>
              </a:ext>
            </a:extLst>
          </p:cNvPr>
          <p:cNvSpPr>
            <a:spLocks noGrp="1"/>
          </p:cNvSpPr>
          <p:nvPr>
            <p:ph type="title"/>
          </p:nvPr>
        </p:nvSpPr>
        <p:spPr>
          <a:xfrm>
            <a:off x="838200" y="221572"/>
            <a:ext cx="10515600" cy="919163"/>
          </a:xfrm>
        </p:spPr>
        <p:txBody>
          <a:bodyPr/>
          <a:lstStyle/>
          <a:p>
            <a:r>
              <a:rPr lang="en-US" u="sng" dirty="0"/>
              <a:t>Pulse Shape Discrimination</a:t>
            </a:r>
          </a:p>
        </p:txBody>
      </p:sp>
      <p:sp>
        <p:nvSpPr>
          <p:cNvPr id="7" name="TextBox 6">
            <a:extLst>
              <a:ext uri="{FF2B5EF4-FFF2-40B4-BE49-F238E27FC236}">
                <a16:creationId xmlns:a16="http://schemas.microsoft.com/office/drawing/2014/main" id="{CB6AB95B-64C7-C37A-642D-FEEF91B0035F}"/>
              </a:ext>
            </a:extLst>
          </p:cNvPr>
          <p:cNvSpPr txBox="1"/>
          <p:nvPr/>
        </p:nvSpPr>
        <p:spPr>
          <a:xfrm>
            <a:off x="5395520" y="3231915"/>
            <a:ext cx="1887523" cy="461665"/>
          </a:xfrm>
          <a:prstGeom prst="rect">
            <a:avLst/>
          </a:prstGeom>
          <a:no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Neutrons</a:t>
            </a:r>
            <a:endParaRPr lang="en-US" b="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97010F2C-1F01-C648-A5D3-784ABA7C2B30}"/>
              </a:ext>
            </a:extLst>
          </p:cNvPr>
          <p:cNvSpPr txBox="1"/>
          <p:nvPr/>
        </p:nvSpPr>
        <p:spPr>
          <a:xfrm>
            <a:off x="5395520" y="5186639"/>
            <a:ext cx="1887523" cy="461665"/>
          </a:xfrm>
          <a:prstGeom prst="rect">
            <a:avLst/>
          </a:prstGeom>
          <a:no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Gammas</a:t>
            </a:r>
            <a:endParaRPr lang="en-US" b="1" dirty="0">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30C7CAE1-B646-557E-8D44-542CA7607908}"/>
              </a:ext>
            </a:extLst>
          </p:cNvPr>
          <p:cNvSpPr txBox="1"/>
          <p:nvPr/>
        </p:nvSpPr>
        <p:spPr>
          <a:xfrm>
            <a:off x="494512" y="2706050"/>
            <a:ext cx="687373" cy="461665"/>
          </a:xfrm>
          <a:prstGeom prst="rect">
            <a:avLst/>
          </a:prstGeom>
          <a:noFill/>
          <a:ln>
            <a:noFill/>
          </a:ln>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Cut</a:t>
            </a:r>
            <a:endParaRPr lang="en-US" b="1" dirty="0">
              <a:latin typeface="Times New Roman" panose="02020603050405020304" pitchFamily="18" charset="0"/>
              <a:cs typeface="Times New Roman" panose="02020603050405020304" pitchFamily="18" charset="0"/>
            </a:endParaRPr>
          </a:p>
        </p:txBody>
      </p:sp>
      <p:cxnSp>
        <p:nvCxnSpPr>
          <p:cNvPr id="18" name="Straight Arrow Connector 17">
            <a:extLst>
              <a:ext uri="{FF2B5EF4-FFF2-40B4-BE49-F238E27FC236}">
                <a16:creationId xmlns:a16="http://schemas.microsoft.com/office/drawing/2014/main" id="{5ED4C514-9147-F44B-7029-0DB4A0571362}"/>
              </a:ext>
            </a:extLst>
          </p:cNvPr>
          <p:cNvCxnSpPr>
            <a:cxnSpLocks/>
          </p:cNvCxnSpPr>
          <p:nvPr/>
        </p:nvCxnSpPr>
        <p:spPr>
          <a:xfrm>
            <a:off x="1163623" y="2996779"/>
            <a:ext cx="1903427" cy="56333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77179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9E46BB-F390-BDED-6E4D-3C91B9AA0EE4}"/>
              </a:ext>
            </a:extLst>
          </p:cNvPr>
          <p:cNvSpPr>
            <a:spLocks noGrp="1"/>
          </p:cNvSpPr>
          <p:nvPr>
            <p:ph idx="1"/>
          </p:nvPr>
        </p:nvSpPr>
        <p:spPr>
          <a:xfrm>
            <a:off x="838200" y="1378628"/>
            <a:ext cx="10515600" cy="4717814"/>
          </a:xfrm>
        </p:spPr>
        <p:txBody>
          <a:bodyPr/>
          <a:lstStyle/>
          <a:p>
            <a:r>
              <a:rPr lang="en-US" dirty="0"/>
              <a:t>EJ-301 detector efficiencies obtained from experiment and validated with SCINFUL</a:t>
            </a:r>
          </a:p>
          <a:p>
            <a:pPr lvl="1"/>
            <a:r>
              <a:rPr lang="en-US" dirty="0"/>
              <a:t>Further validated by reproducing detector efficiency measurement in MCNP6</a:t>
            </a:r>
          </a:p>
          <a:p>
            <a:pPr lvl="1"/>
            <a:r>
              <a:rPr lang="en-US" dirty="0"/>
              <a:t>The average neutron detection efficiency of all measurements was used in preliminary analysis</a:t>
            </a:r>
          </a:p>
        </p:txBody>
      </p:sp>
      <p:sp>
        <p:nvSpPr>
          <p:cNvPr id="4" name="Slide Number Placeholder 3">
            <a:extLst>
              <a:ext uri="{FF2B5EF4-FFF2-40B4-BE49-F238E27FC236}">
                <a16:creationId xmlns:a16="http://schemas.microsoft.com/office/drawing/2014/main" id="{425E501F-C4E9-F41B-D63D-089864F4BE0A}"/>
              </a:ext>
            </a:extLst>
          </p:cNvPr>
          <p:cNvSpPr>
            <a:spLocks noGrp="1"/>
          </p:cNvSpPr>
          <p:nvPr>
            <p:ph type="sldNum" sz="quarter" idx="4"/>
          </p:nvPr>
        </p:nvSpPr>
        <p:spPr/>
        <p:txBody>
          <a:bodyPr/>
          <a:lstStyle/>
          <a:p>
            <a:r>
              <a:rPr lang="en-US" dirty="0"/>
              <a:t>Slide </a:t>
            </a:r>
            <a:fld id="{D97E898F-DCE4-4BC9-BBB1-5514880A7F95}" type="slidenum">
              <a:rPr lang="en-US" smtClean="0"/>
              <a:pPr/>
              <a:t>12</a:t>
            </a:fld>
            <a:r>
              <a:rPr lang="en-US" dirty="0"/>
              <a:t> of 26</a:t>
            </a:r>
          </a:p>
        </p:txBody>
      </p:sp>
      <p:sp>
        <p:nvSpPr>
          <p:cNvPr id="6" name="Title 1">
            <a:extLst>
              <a:ext uri="{FF2B5EF4-FFF2-40B4-BE49-F238E27FC236}">
                <a16:creationId xmlns:a16="http://schemas.microsoft.com/office/drawing/2014/main" id="{B155BD5C-6710-8994-CD73-B8FE5DB1076E}"/>
              </a:ext>
            </a:extLst>
          </p:cNvPr>
          <p:cNvSpPr>
            <a:spLocks noGrp="1"/>
          </p:cNvSpPr>
          <p:nvPr>
            <p:ph type="title"/>
          </p:nvPr>
        </p:nvSpPr>
        <p:spPr>
          <a:xfrm>
            <a:off x="838200" y="365125"/>
            <a:ext cx="10515600" cy="919163"/>
          </a:xfrm>
        </p:spPr>
        <p:txBody>
          <a:bodyPr/>
          <a:lstStyle/>
          <a:p>
            <a:r>
              <a:rPr lang="en-US" u="sng" dirty="0"/>
              <a:t>Detector Efficiency Determination</a:t>
            </a:r>
          </a:p>
        </p:txBody>
      </p:sp>
      <p:pic>
        <p:nvPicPr>
          <p:cNvPr id="22" name="Picture 21">
            <a:extLst>
              <a:ext uri="{FF2B5EF4-FFF2-40B4-BE49-F238E27FC236}">
                <a16:creationId xmlns:a16="http://schemas.microsoft.com/office/drawing/2014/main" id="{E8A88C27-9F05-AB3D-E0ED-2B47A8E56DB1}"/>
              </a:ext>
            </a:extLst>
          </p:cNvPr>
          <p:cNvPicPr>
            <a:picLocks noChangeAspect="1"/>
          </p:cNvPicPr>
          <p:nvPr/>
        </p:nvPicPr>
        <p:blipFill>
          <a:blip r:embed="rId3"/>
          <a:stretch>
            <a:fillRect/>
          </a:stretch>
        </p:blipFill>
        <p:spPr>
          <a:xfrm>
            <a:off x="144285" y="3001064"/>
            <a:ext cx="5858569" cy="3175898"/>
          </a:xfrm>
          <a:prstGeom prst="rect">
            <a:avLst/>
          </a:prstGeom>
        </p:spPr>
      </p:pic>
      <p:pic>
        <p:nvPicPr>
          <p:cNvPr id="24" name="Picture 23">
            <a:extLst>
              <a:ext uri="{FF2B5EF4-FFF2-40B4-BE49-F238E27FC236}">
                <a16:creationId xmlns:a16="http://schemas.microsoft.com/office/drawing/2014/main" id="{970DBCCC-0B4F-FBE5-8C6C-3263B32E5578}"/>
              </a:ext>
            </a:extLst>
          </p:cNvPr>
          <p:cNvPicPr>
            <a:picLocks noChangeAspect="1"/>
          </p:cNvPicPr>
          <p:nvPr/>
        </p:nvPicPr>
        <p:blipFill>
          <a:blip r:embed="rId4"/>
          <a:stretch>
            <a:fillRect/>
          </a:stretch>
        </p:blipFill>
        <p:spPr>
          <a:xfrm>
            <a:off x="6189148" y="3001064"/>
            <a:ext cx="5858567" cy="3175898"/>
          </a:xfrm>
          <a:prstGeom prst="rect">
            <a:avLst/>
          </a:prstGeom>
        </p:spPr>
      </p:pic>
    </p:spTree>
    <p:extLst>
      <p:ext uri="{BB962C8B-B14F-4D97-AF65-F5344CB8AC3E}">
        <p14:creationId xmlns:p14="http://schemas.microsoft.com/office/powerpoint/2010/main" val="2116813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9E46BB-F390-BDED-6E4D-3C91B9AA0EE4}"/>
              </a:ext>
            </a:extLst>
          </p:cNvPr>
          <p:cNvSpPr>
            <a:spLocks noGrp="1"/>
          </p:cNvSpPr>
          <p:nvPr>
            <p:ph idx="1"/>
          </p:nvPr>
        </p:nvSpPr>
        <p:spPr>
          <a:xfrm>
            <a:off x="838200" y="1284288"/>
            <a:ext cx="10515600" cy="4717814"/>
          </a:xfrm>
        </p:spPr>
        <p:txBody>
          <a:bodyPr/>
          <a:lstStyle/>
          <a:p>
            <a:r>
              <a:rPr lang="en-US" dirty="0"/>
              <a:t>An accurate quantification of the systematic uncertainty associated with the measurement has yet to be quantified, an arbitrary systematic uncertainty of 6% was used as an estimate from analyses performed on previous measurements</a:t>
            </a:r>
            <a:r>
              <a:rPr lang="en-US" baseline="30000" dirty="0"/>
              <a:t>1,2</a:t>
            </a:r>
            <a:endParaRPr lang="en-US" dirty="0"/>
          </a:p>
        </p:txBody>
      </p:sp>
      <p:sp>
        <p:nvSpPr>
          <p:cNvPr id="4" name="Slide Number Placeholder 3">
            <a:extLst>
              <a:ext uri="{FF2B5EF4-FFF2-40B4-BE49-F238E27FC236}">
                <a16:creationId xmlns:a16="http://schemas.microsoft.com/office/drawing/2014/main" id="{425E501F-C4E9-F41B-D63D-089864F4BE0A}"/>
              </a:ext>
            </a:extLst>
          </p:cNvPr>
          <p:cNvSpPr>
            <a:spLocks noGrp="1"/>
          </p:cNvSpPr>
          <p:nvPr>
            <p:ph type="sldNum" sz="quarter" idx="4"/>
          </p:nvPr>
        </p:nvSpPr>
        <p:spPr/>
        <p:txBody>
          <a:bodyPr/>
          <a:lstStyle/>
          <a:p>
            <a:r>
              <a:rPr lang="en-US" dirty="0"/>
              <a:t>Slide </a:t>
            </a:r>
            <a:fld id="{D97E898F-DCE4-4BC9-BBB1-5514880A7F95}" type="slidenum">
              <a:rPr lang="en-US" smtClean="0"/>
              <a:pPr/>
              <a:t>13</a:t>
            </a:fld>
            <a:r>
              <a:rPr lang="en-US" dirty="0"/>
              <a:t> of 26</a:t>
            </a:r>
          </a:p>
        </p:txBody>
      </p:sp>
      <p:sp>
        <p:nvSpPr>
          <p:cNvPr id="6" name="Title 1">
            <a:extLst>
              <a:ext uri="{FF2B5EF4-FFF2-40B4-BE49-F238E27FC236}">
                <a16:creationId xmlns:a16="http://schemas.microsoft.com/office/drawing/2014/main" id="{B155BD5C-6710-8994-CD73-B8FE5DB1076E}"/>
              </a:ext>
            </a:extLst>
          </p:cNvPr>
          <p:cNvSpPr>
            <a:spLocks noGrp="1"/>
          </p:cNvSpPr>
          <p:nvPr>
            <p:ph type="title"/>
          </p:nvPr>
        </p:nvSpPr>
        <p:spPr>
          <a:xfrm>
            <a:off x="838200" y="365125"/>
            <a:ext cx="10515600" cy="919163"/>
          </a:xfrm>
        </p:spPr>
        <p:txBody>
          <a:bodyPr/>
          <a:lstStyle/>
          <a:p>
            <a:r>
              <a:rPr lang="en-US" u="sng" dirty="0"/>
              <a:t>Validation Measurements of Carbon Sample</a:t>
            </a:r>
          </a:p>
        </p:txBody>
      </p:sp>
      <p:sp>
        <p:nvSpPr>
          <p:cNvPr id="2" name="TextBox 1">
            <a:extLst>
              <a:ext uri="{FF2B5EF4-FFF2-40B4-BE49-F238E27FC236}">
                <a16:creationId xmlns:a16="http://schemas.microsoft.com/office/drawing/2014/main" id="{F6E57998-56DA-0477-FEC7-667674C5C02C}"/>
              </a:ext>
            </a:extLst>
          </p:cNvPr>
          <p:cNvSpPr txBox="1"/>
          <p:nvPr/>
        </p:nvSpPr>
        <p:spPr>
          <a:xfrm>
            <a:off x="185956" y="5785917"/>
            <a:ext cx="11820088" cy="584775"/>
          </a:xfrm>
          <a:prstGeom prst="rect">
            <a:avLst/>
          </a:prstGeom>
          <a:noFill/>
        </p:spPr>
        <p:txBody>
          <a:bodyPr wrap="square" rtlCol="0">
            <a:spAutoFit/>
          </a:bodyPr>
          <a:lstStyle/>
          <a:p>
            <a:pPr marL="228600" indent="-228600">
              <a:buFont typeface="+mj-lt"/>
              <a:buAutoNum type="arabicPeriod"/>
            </a:pPr>
            <a:r>
              <a:rPr lang="en-US" sz="800" b="0" i="0" dirty="0">
                <a:effectLst/>
                <a:latin typeface="Times New Roman" panose="02020603050405020304" pitchFamily="18" charset="0"/>
                <a:cs typeface="Times New Roman" panose="02020603050405020304" pitchFamily="18" charset="0"/>
              </a:rPr>
              <a:t>E. Blain, Y. Danon, D. P. Barry, B. E. Epping, A. Youmans, M. J. Rapp, A. M. Daskalakis and R. C. Block, “Measurements of Neutron Scattering from a Copper Sample Using a Quasi-Differential Method in the Region from 2 keV to 20 MeV”, </a:t>
            </a:r>
            <a:r>
              <a:rPr lang="en-US" sz="800" b="0" i="1" dirty="0">
                <a:effectLst/>
                <a:latin typeface="Times New Roman" panose="02020603050405020304" pitchFamily="18" charset="0"/>
                <a:cs typeface="Times New Roman" panose="02020603050405020304" pitchFamily="18" charset="0"/>
              </a:rPr>
              <a:t>Nuclear Science and Engineering</a:t>
            </a:r>
            <a:r>
              <a:rPr lang="en-US" sz="800" b="0" i="0" dirty="0">
                <a:effectLst/>
                <a:latin typeface="Times New Roman" panose="02020603050405020304" pitchFamily="18" charset="0"/>
                <a:cs typeface="Times New Roman" panose="02020603050405020304" pitchFamily="18" charset="0"/>
              </a:rPr>
              <a:t>, vol. 196, no. 2, pp. 121-132, 2022, DOI:10.1080/00295639.2021.1961542</a:t>
            </a:r>
          </a:p>
          <a:p>
            <a:pPr marL="228600" indent="-228600">
              <a:buFont typeface="+mj-lt"/>
              <a:buAutoNum type="arabicPeriod"/>
            </a:pPr>
            <a:r>
              <a:rPr lang="en-US" sz="800" b="0" i="0" dirty="0">
                <a:effectLst/>
                <a:latin typeface="Times New Roman" panose="02020603050405020304" pitchFamily="18" charset="0"/>
                <a:cs typeface="Times New Roman" panose="02020603050405020304" pitchFamily="18" charset="0"/>
              </a:rPr>
              <a:t>A. M. Daskalakis, E. J. Blain, B. J. McDermott, R. M. </a:t>
            </a:r>
            <a:r>
              <a:rPr lang="en-US" sz="800" b="0" i="0" dirty="0" err="1">
                <a:effectLst/>
                <a:latin typeface="Times New Roman" panose="02020603050405020304" pitchFamily="18" charset="0"/>
                <a:cs typeface="Times New Roman" panose="02020603050405020304" pitchFamily="18" charset="0"/>
              </a:rPr>
              <a:t>Bahran</a:t>
            </a:r>
            <a:r>
              <a:rPr lang="en-US" sz="800" b="0" i="0" dirty="0">
                <a:effectLst/>
                <a:latin typeface="Times New Roman" panose="02020603050405020304" pitchFamily="18" charset="0"/>
                <a:cs typeface="Times New Roman" panose="02020603050405020304" pitchFamily="18" charset="0"/>
              </a:rPr>
              <a:t>, Y. Danon, D. P. Barry, R. C. Block, M. J. Rapp, B. E. Epping and G. </a:t>
            </a:r>
            <a:r>
              <a:rPr lang="en-US" sz="800" b="0" i="0" dirty="0" err="1">
                <a:effectLst/>
                <a:latin typeface="Times New Roman" panose="02020603050405020304" pitchFamily="18" charset="0"/>
                <a:cs typeface="Times New Roman" panose="02020603050405020304" pitchFamily="18" charset="0"/>
              </a:rPr>
              <a:t>Leinweber</a:t>
            </a:r>
            <a:r>
              <a:rPr lang="en-US" sz="800" b="0" i="0" dirty="0">
                <a:effectLst/>
                <a:latin typeface="Times New Roman" panose="02020603050405020304" pitchFamily="18" charset="0"/>
                <a:cs typeface="Times New Roman" panose="02020603050405020304" pitchFamily="18" charset="0"/>
              </a:rPr>
              <a:t>, “Quasi-differential elastic and inelastic neutron scattering from iron in the MeV energy range”, </a:t>
            </a:r>
            <a:r>
              <a:rPr lang="en-US" sz="800" b="0" i="1" dirty="0">
                <a:effectLst/>
                <a:latin typeface="Times New Roman" panose="02020603050405020304" pitchFamily="18" charset="0"/>
                <a:cs typeface="Times New Roman" panose="02020603050405020304" pitchFamily="18" charset="0"/>
              </a:rPr>
              <a:t>Annals of Nuclear Energy</a:t>
            </a:r>
            <a:r>
              <a:rPr lang="en-US" sz="800" b="0" i="0" dirty="0">
                <a:effectLst/>
                <a:latin typeface="Times New Roman" panose="02020603050405020304" pitchFamily="18" charset="0"/>
                <a:cs typeface="Times New Roman" panose="02020603050405020304" pitchFamily="18" charset="0"/>
              </a:rPr>
              <a:t>, vol. 110, pp. 603 - 612, 2017, DOI:10.1016/j.anucene.2017.07.007</a:t>
            </a:r>
            <a:endParaRPr lang="en-US" sz="800" dirty="0">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B28B27D6-8FCC-9867-955F-D75E521DAA2D}"/>
              </a:ext>
            </a:extLst>
          </p:cNvPr>
          <p:cNvPicPr>
            <a:picLocks noChangeAspect="1"/>
          </p:cNvPicPr>
          <p:nvPr/>
        </p:nvPicPr>
        <p:blipFill>
          <a:blip r:embed="rId3"/>
          <a:stretch>
            <a:fillRect/>
          </a:stretch>
        </p:blipFill>
        <p:spPr>
          <a:xfrm>
            <a:off x="6219039" y="2564796"/>
            <a:ext cx="5884119" cy="2984481"/>
          </a:xfrm>
          <a:prstGeom prst="rect">
            <a:avLst/>
          </a:prstGeom>
        </p:spPr>
      </p:pic>
      <p:pic>
        <p:nvPicPr>
          <p:cNvPr id="13" name="Picture 12">
            <a:extLst>
              <a:ext uri="{FF2B5EF4-FFF2-40B4-BE49-F238E27FC236}">
                <a16:creationId xmlns:a16="http://schemas.microsoft.com/office/drawing/2014/main" id="{16159ACA-83C3-67C4-C99F-012ECEAB82E2}"/>
              </a:ext>
            </a:extLst>
          </p:cNvPr>
          <p:cNvPicPr>
            <a:picLocks noChangeAspect="1"/>
          </p:cNvPicPr>
          <p:nvPr/>
        </p:nvPicPr>
        <p:blipFill>
          <a:blip r:embed="rId4"/>
          <a:stretch>
            <a:fillRect/>
          </a:stretch>
        </p:blipFill>
        <p:spPr>
          <a:xfrm>
            <a:off x="176086" y="2564796"/>
            <a:ext cx="5796876" cy="2984481"/>
          </a:xfrm>
          <a:prstGeom prst="rect">
            <a:avLst/>
          </a:prstGeom>
        </p:spPr>
      </p:pic>
    </p:spTree>
    <p:extLst>
      <p:ext uri="{BB962C8B-B14F-4D97-AF65-F5344CB8AC3E}">
        <p14:creationId xmlns:p14="http://schemas.microsoft.com/office/powerpoint/2010/main" val="3696294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92F0CE-E370-7E23-00E8-856783AAA612}"/>
              </a:ext>
            </a:extLst>
          </p:cNvPr>
          <p:cNvSpPr>
            <a:spLocks noGrp="1"/>
          </p:cNvSpPr>
          <p:nvPr>
            <p:ph type="sldNum" sz="quarter" idx="10"/>
          </p:nvPr>
        </p:nvSpPr>
        <p:spPr/>
        <p:txBody>
          <a:bodyPr/>
          <a:lstStyle/>
          <a:p>
            <a:r>
              <a:rPr lang="en-US" dirty="0"/>
              <a:t>Slide </a:t>
            </a:r>
            <a:fld id="{D97E898F-DCE4-4BC9-BBB1-5514880A7F95}" type="slidenum">
              <a:rPr lang="en-US" smtClean="0"/>
              <a:pPr/>
              <a:t>14</a:t>
            </a:fld>
            <a:r>
              <a:rPr lang="en-US" dirty="0"/>
              <a:t> of 26</a:t>
            </a:r>
          </a:p>
        </p:txBody>
      </p:sp>
      <p:sp>
        <p:nvSpPr>
          <p:cNvPr id="5" name="Title 1">
            <a:extLst>
              <a:ext uri="{FF2B5EF4-FFF2-40B4-BE49-F238E27FC236}">
                <a16:creationId xmlns:a16="http://schemas.microsoft.com/office/drawing/2014/main" id="{500AECB7-578F-F71F-13C0-095575006EA5}"/>
              </a:ext>
            </a:extLst>
          </p:cNvPr>
          <p:cNvSpPr>
            <a:spLocks noGrp="1"/>
          </p:cNvSpPr>
          <p:nvPr>
            <p:ph type="title"/>
          </p:nvPr>
        </p:nvSpPr>
        <p:spPr>
          <a:xfrm>
            <a:off x="831850" y="1709739"/>
            <a:ext cx="10515600" cy="1792218"/>
          </a:xfrm>
        </p:spPr>
        <p:txBody>
          <a:bodyPr>
            <a:normAutofit/>
          </a:bodyPr>
          <a:lstStyle/>
          <a:p>
            <a:r>
              <a:rPr lang="en-US" sz="4800" u="sng" dirty="0"/>
              <a:t>Preliminary Results from </a:t>
            </a:r>
            <a:r>
              <a:rPr lang="en-US" sz="4800" u="sng" baseline="30000" dirty="0"/>
              <a:t>181</a:t>
            </a:r>
            <a:r>
              <a:rPr lang="en-US" sz="4800" u="sng" dirty="0"/>
              <a:t>Ta and Teflon Scattering Experiments</a:t>
            </a:r>
          </a:p>
        </p:txBody>
      </p:sp>
    </p:spTree>
    <p:extLst>
      <p:ext uri="{BB962C8B-B14F-4D97-AF65-F5344CB8AC3E}">
        <p14:creationId xmlns:p14="http://schemas.microsoft.com/office/powerpoint/2010/main" val="28156161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4664F4-436C-90DE-BEFB-18032403CD25}"/>
              </a:ext>
            </a:extLst>
          </p:cNvPr>
          <p:cNvSpPr>
            <a:spLocks noGrp="1"/>
          </p:cNvSpPr>
          <p:nvPr>
            <p:ph idx="1"/>
          </p:nvPr>
        </p:nvSpPr>
        <p:spPr>
          <a:xfrm>
            <a:off x="838200" y="1284288"/>
            <a:ext cx="10515600" cy="4717814"/>
          </a:xfrm>
        </p:spPr>
        <p:txBody>
          <a:bodyPr/>
          <a:lstStyle/>
          <a:p>
            <a:r>
              <a:rPr lang="en-US" dirty="0"/>
              <a:t>First experiment presented is quasi-differential scattering measured from a 2.15</a:t>
            </a:r>
            <a:r>
              <a:rPr lang="en-US" i="1" dirty="0"/>
              <a:t>in</a:t>
            </a:r>
            <a:r>
              <a:rPr lang="en-US" dirty="0"/>
              <a:t> thick 3</a:t>
            </a:r>
            <a:r>
              <a:rPr lang="en-US" i="1" dirty="0"/>
              <a:t>in</a:t>
            </a:r>
            <a:r>
              <a:rPr lang="en-US" dirty="0"/>
              <a:t> diameter cylinder of </a:t>
            </a:r>
            <a:r>
              <a:rPr lang="en-US" baseline="30000" dirty="0"/>
              <a:t>181</a:t>
            </a:r>
            <a:r>
              <a:rPr lang="en-US" dirty="0"/>
              <a:t>Ta</a:t>
            </a:r>
          </a:p>
          <a:p>
            <a:r>
              <a:rPr lang="en-US" dirty="0"/>
              <a:t>Over 75 hours of data were collected during this experiment to obtain a high degree statistical accuracy</a:t>
            </a:r>
          </a:p>
          <a:p>
            <a:r>
              <a:rPr lang="en-US" dirty="0"/>
              <a:t>Nuclear data from the following evaluations were used in MCNP6 to perform the transport calculations of the experiment:</a:t>
            </a:r>
          </a:p>
          <a:p>
            <a:pPr lvl="1"/>
            <a:r>
              <a:rPr lang="en-US" dirty="0"/>
              <a:t>ENDF/B-VIII.0</a:t>
            </a:r>
          </a:p>
          <a:p>
            <a:pPr lvl="1"/>
            <a:r>
              <a:rPr lang="en-US" dirty="0"/>
              <a:t>ENDF/B-VIII.1 (Beta 2)</a:t>
            </a:r>
          </a:p>
          <a:p>
            <a:pPr lvl="1"/>
            <a:r>
              <a:rPr lang="en-US" dirty="0"/>
              <a:t>JEFF-3.3</a:t>
            </a:r>
          </a:p>
          <a:p>
            <a:pPr lvl="1"/>
            <a:r>
              <a:rPr lang="en-US" dirty="0"/>
              <a:t>JENDL-5.0</a:t>
            </a:r>
          </a:p>
          <a:p>
            <a:r>
              <a:rPr lang="en-US" dirty="0"/>
              <a:t>The estimation of 6% systematic uncertainty was also applied to these data</a:t>
            </a:r>
          </a:p>
          <a:p>
            <a:pPr marL="0" indent="0">
              <a:buNone/>
            </a:pPr>
            <a:endParaRPr lang="en-US" dirty="0"/>
          </a:p>
        </p:txBody>
      </p:sp>
      <p:sp>
        <p:nvSpPr>
          <p:cNvPr id="4" name="Slide Number Placeholder 3">
            <a:extLst>
              <a:ext uri="{FF2B5EF4-FFF2-40B4-BE49-F238E27FC236}">
                <a16:creationId xmlns:a16="http://schemas.microsoft.com/office/drawing/2014/main" id="{B36CD7A0-6A1E-BA1A-1800-503C9F90F864}"/>
              </a:ext>
            </a:extLst>
          </p:cNvPr>
          <p:cNvSpPr>
            <a:spLocks noGrp="1"/>
          </p:cNvSpPr>
          <p:nvPr>
            <p:ph type="sldNum" sz="quarter" idx="4"/>
          </p:nvPr>
        </p:nvSpPr>
        <p:spPr/>
        <p:txBody>
          <a:bodyPr/>
          <a:lstStyle/>
          <a:p>
            <a:r>
              <a:rPr lang="en-US" dirty="0"/>
              <a:t>Slide </a:t>
            </a:r>
            <a:fld id="{D97E898F-DCE4-4BC9-BBB1-5514880A7F95}" type="slidenum">
              <a:rPr lang="en-US" smtClean="0"/>
              <a:pPr/>
              <a:t>15</a:t>
            </a:fld>
            <a:r>
              <a:rPr lang="en-US" dirty="0"/>
              <a:t> of 26</a:t>
            </a:r>
          </a:p>
        </p:txBody>
      </p:sp>
      <p:sp>
        <p:nvSpPr>
          <p:cNvPr id="5" name="Title 1">
            <a:extLst>
              <a:ext uri="{FF2B5EF4-FFF2-40B4-BE49-F238E27FC236}">
                <a16:creationId xmlns:a16="http://schemas.microsoft.com/office/drawing/2014/main" id="{890D2DE5-6DDE-4719-2450-7BB143801C27}"/>
              </a:ext>
            </a:extLst>
          </p:cNvPr>
          <p:cNvSpPr>
            <a:spLocks noGrp="1"/>
          </p:cNvSpPr>
          <p:nvPr>
            <p:ph type="title"/>
          </p:nvPr>
        </p:nvSpPr>
        <p:spPr>
          <a:xfrm>
            <a:off x="838200" y="365125"/>
            <a:ext cx="10515600" cy="919163"/>
          </a:xfrm>
        </p:spPr>
        <p:txBody>
          <a:bodyPr/>
          <a:lstStyle/>
          <a:p>
            <a:r>
              <a:rPr lang="en-US" u="sng" dirty="0"/>
              <a:t>Preliminary Results From</a:t>
            </a:r>
            <a:r>
              <a:rPr lang="en-US" sz="4400" u="sng" baseline="30000" dirty="0"/>
              <a:t> 181</a:t>
            </a:r>
            <a:r>
              <a:rPr lang="en-US" sz="4400" u="sng" dirty="0"/>
              <a:t>Ta Experiment</a:t>
            </a:r>
            <a:r>
              <a:rPr lang="en-US" u="sng" dirty="0"/>
              <a:t> </a:t>
            </a:r>
          </a:p>
        </p:txBody>
      </p:sp>
    </p:spTree>
    <p:extLst>
      <p:ext uri="{BB962C8B-B14F-4D97-AF65-F5344CB8AC3E}">
        <p14:creationId xmlns:p14="http://schemas.microsoft.com/office/powerpoint/2010/main" val="1187909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36CD7A0-6A1E-BA1A-1800-503C9F90F864}"/>
              </a:ext>
            </a:extLst>
          </p:cNvPr>
          <p:cNvSpPr>
            <a:spLocks noGrp="1"/>
          </p:cNvSpPr>
          <p:nvPr>
            <p:ph type="sldNum" sz="quarter" idx="4"/>
          </p:nvPr>
        </p:nvSpPr>
        <p:spPr/>
        <p:txBody>
          <a:bodyPr/>
          <a:lstStyle/>
          <a:p>
            <a:r>
              <a:rPr lang="en-US" dirty="0"/>
              <a:t>Slide </a:t>
            </a:r>
            <a:fld id="{D97E898F-DCE4-4BC9-BBB1-5514880A7F95}" type="slidenum">
              <a:rPr lang="en-US" smtClean="0"/>
              <a:pPr/>
              <a:t>16</a:t>
            </a:fld>
            <a:r>
              <a:rPr lang="en-US" dirty="0"/>
              <a:t> of 26</a:t>
            </a:r>
          </a:p>
        </p:txBody>
      </p:sp>
      <p:pic>
        <p:nvPicPr>
          <p:cNvPr id="3" name="Picture 2">
            <a:extLst>
              <a:ext uri="{FF2B5EF4-FFF2-40B4-BE49-F238E27FC236}">
                <a16:creationId xmlns:a16="http://schemas.microsoft.com/office/drawing/2014/main" id="{5D03F299-596E-AAEE-8162-EEBE32C0908C}"/>
              </a:ext>
            </a:extLst>
          </p:cNvPr>
          <p:cNvPicPr>
            <a:picLocks noChangeAspect="1"/>
          </p:cNvPicPr>
          <p:nvPr/>
        </p:nvPicPr>
        <p:blipFill>
          <a:blip r:embed="rId3"/>
          <a:stretch>
            <a:fillRect/>
          </a:stretch>
        </p:blipFill>
        <p:spPr>
          <a:xfrm>
            <a:off x="67110" y="1"/>
            <a:ext cx="5972220" cy="3074344"/>
          </a:xfrm>
          <a:prstGeom prst="rect">
            <a:avLst/>
          </a:prstGeom>
        </p:spPr>
      </p:pic>
      <p:pic>
        <p:nvPicPr>
          <p:cNvPr id="6" name="Picture 5">
            <a:extLst>
              <a:ext uri="{FF2B5EF4-FFF2-40B4-BE49-F238E27FC236}">
                <a16:creationId xmlns:a16="http://schemas.microsoft.com/office/drawing/2014/main" id="{6B4C217C-A29D-F609-1D20-28C7FE1E8207}"/>
              </a:ext>
            </a:extLst>
          </p:cNvPr>
          <p:cNvPicPr>
            <a:picLocks noChangeAspect="1"/>
          </p:cNvPicPr>
          <p:nvPr/>
        </p:nvPicPr>
        <p:blipFill>
          <a:blip r:embed="rId4"/>
          <a:stretch>
            <a:fillRect/>
          </a:stretch>
        </p:blipFill>
        <p:spPr>
          <a:xfrm>
            <a:off x="67110" y="3118996"/>
            <a:ext cx="5972220" cy="3121263"/>
          </a:xfrm>
          <a:prstGeom prst="rect">
            <a:avLst/>
          </a:prstGeom>
        </p:spPr>
      </p:pic>
      <p:pic>
        <p:nvPicPr>
          <p:cNvPr id="8" name="Picture 7">
            <a:extLst>
              <a:ext uri="{FF2B5EF4-FFF2-40B4-BE49-F238E27FC236}">
                <a16:creationId xmlns:a16="http://schemas.microsoft.com/office/drawing/2014/main" id="{7E4875F7-48E0-7A6F-E84C-F2CAAA309F47}"/>
              </a:ext>
            </a:extLst>
          </p:cNvPr>
          <p:cNvPicPr>
            <a:picLocks noChangeAspect="1"/>
          </p:cNvPicPr>
          <p:nvPr/>
        </p:nvPicPr>
        <p:blipFill>
          <a:blip r:embed="rId5"/>
          <a:stretch>
            <a:fillRect/>
          </a:stretch>
        </p:blipFill>
        <p:spPr>
          <a:xfrm>
            <a:off x="6152671" y="0"/>
            <a:ext cx="5968584" cy="3074346"/>
          </a:xfrm>
          <a:prstGeom prst="rect">
            <a:avLst/>
          </a:prstGeom>
        </p:spPr>
      </p:pic>
      <p:pic>
        <p:nvPicPr>
          <p:cNvPr id="10" name="Picture 9">
            <a:extLst>
              <a:ext uri="{FF2B5EF4-FFF2-40B4-BE49-F238E27FC236}">
                <a16:creationId xmlns:a16="http://schemas.microsoft.com/office/drawing/2014/main" id="{3A3F1439-F55A-155D-FB71-77EAAEBEB841}"/>
              </a:ext>
            </a:extLst>
          </p:cNvPr>
          <p:cNvPicPr>
            <a:picLocks noChangeAspect="1"/>
          </p:cNvPicPr>
          <p:nvPr/>
        </p:nvPicPr>
        <p:blipFill>
          <a:blip r:embed="rId6"/>
          <a:stretch>
            <a:fillRect/>
          </a:stretch>
        </p:blipFill>
        <p:spPr>
          <a:xfrm>
            <a:off x="6152671" y="3118995"/>
            <a:ext cx="5968584" cy="3121263"/>
          </a:xfrm>
          <a:prstGeom prst="rect">
            <a:avLst/>
          </a:prstGeom>
        </p:spPr>
      </p:pic>
    </p:spTree>
    <p:extLst>
      <p:ext uri="{BB962C8B-B14F-4D97-AF65-F5344CB8AC3E}">
        <p14:creationId xmlns:p14="http://schemas.microsoft.com/office/powerpoint/2010/main" val="2769413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36CD7A0-6A1E-BA1A-1800-503C9F90F864}"/>
              </a:ext>
            </a:extLst>
          </p:cNvPr>
          <p:cNvSpPr>
            <a:spLocks noGrp="1"/>
          </p:cNvSpPr>
          <p:nvPr>
            <p:ph type="sldNum" sz="quarter" idx="4"/>
          </p:nvPr>
        </p:nvSpPr>
        <p:spPr/>
        <p:txBody>
          <a:bodyPr/>
          <a:lstStyle/>
          <a:p>
            <a:r>
              <a:rPr lang="en-US" dirty="0"/>
              <a:t>Slide </a:t>
            </a:r>
            <a:fld id="{D97E898F-DCE4-4BC9-BBB1-5514880A7F95}" type="slidenum">
              <a:rPr lang="en-US" smtClean="0"/>
              <a:pPr/>
              <a:t>17</a:t>
            </a:fld>
            <a:r>
              <a:rPr lang="en-US" dirty="0"/>
              <a:t> of 26</a:t>
            </a:r>
          </a:p>
        </p:txBody>
      </p:sp>
      <p:pic>
        <p:nvPicPr>
          <p:cNvPr id="3" name="Picture 2">
            <a:extLst>
              <a:ext uri="{FF2B5EF4-FFF2-40B4-BE49-F238E27FC236}">
                <a16:creationId xmlns:a16="http://schemas.microsoft.com/office/drawing/2014/main" id="{89F002EB-953D-E8D9-3807-CB615F9D3A3C}"/>
              </a:ext>
            </a:extLst>
          </p:cNvPr>
          <p:cNvPicPr>
            <a:picLocks noChangeAspect="1"/>
          </p:cNvPicPr>
          <p:nvPr/>
        </p:nvPicPr>
        <p:blipFill>
          <a:blip r:embed="rId3"/>
          <a:stretch>
            <a:fillRect/>
          </a:stretch>
        </p:blipFill>
        <p:spPr>
          <a:xfrm>
            <a:off x="70746" y="9841"/>
            <a:ext cx="5929198" cy="3043708"/>
          </a:xfrm>
          <a:prstGeom prst="rect">
            <a:avLst/>
          </a:prstGeom>
        </p:spPr>
      </p:pic>
      <p:pic>
        <p:nvPicPr>
          <p:cNvPr id="6" name="Picture 5">
            <a:extLst>
              <a:ext uri="{FF2B5EF4-FFF2-40B4-BE49-F238E27FC236}">
                <a16:creationId xmlns:a16="http://schemas.microsoft.com/office/drawing/2014/main" id="{6F9FB580-F3E7-87AE-0718-3A733E75D5BE}"/>
              </a:ext>
            </a:extLst>
          </p:cNvPr>
          <p:cNvPicPr>
            <a:picLocks noChangeAspect="1"/>
          </p:cNvPicPr>
          <p:nvPr/>
        </p:nvPicPr>
        <p:blipFill>
          <a:blip r:embed="rId4"/>
          <a:stretch>
            <a:fillRect/>
          </a:stretch>
        </p:blipFill>
        <p:spPr>
          <a:xfrm>
            <a:off x="70747" y="3142961"/>
            <a:ext cx="5929198" cy="3055973"/>
          </a:xfrm>
          <a:prstGeom prst="rect">
            <a:avLst/>
          </a:prstGeom>
        </p:spPr>
      </p:pic>
      <p:pic>
        <p:nvPicPr>
          <p:cNvPr id="8" name="Picture 7">
            <a:extLst>
              <a:ext uri="{FF2B5EF4-FFF2-40B4-BE49-F238E27FC236}">
                <a16:creationId xmlns:a16="http://schemas.microsoft.com/office/drawing/2014/main" id="{8D2CC71F-666E-B0EA-4164-C82754997268}"/>
              </a:ext>
            </a:extLst>
          </p:cNvPr>
          <p:cNvPicPr>
            <a:picLocks noChangeAspect="1"/>
          </p:cNvPicPr>
          <p:nvPr/>
        </p:nvPicPr>
        <p:blipFill>
          <a:blip r:embed="rId5"/>
          <a:stretch>
            <a:fillRect/>
          </a:stretch>
        </p:blipFill>
        <p:spPr>
          <a:xfrm>
            <a:off x="6192057" y="9841"/>
            <a:ext cx="5926422" cy="3043709"/>
          </a:xfrm>
          <a:prstGeom prst="rect">
            <a:avLst/>
          </a:prstGeom>
        </p:spPr>
      </p:pic>
      <p:pic>
        <p:nvPicPr>
          <p:cNvPr id="10" name="Picture 9">
            <a:extLst>
              <a:ext uri="{FF2B5EF4-FFF2-40B4-BE49-F238E27FC236}">
                <a16:creationId xmlns:a16="http://schemas.microsoft.com/office/drawing/2014/main" id="{1CCBD65D-F311-17BC-287A-7E4F4C64EEB2}"/>
              </a:ext>
            </a:extLst>
          </p:cNvPr>
          <p:cNvPicPr>
            <a:picLocks noChangeAspect="1"/>
          </p:cNvPicPr>
          <p:nvPr/>
        </p:nvPicPr>
        <p:blipFill>
          <a:blip r:embed="rId6"/>
          <a:stretch>
            <a:fillRect/>
          </a:stretch>
        </p:blipFill>
        <p:spPr>
          <a:xfrm>
            <a:off x="6192056" y="3142961"/>
            <a:ext cx="5926422" cy="3043708"/>
          </a:xfrm>
          <a:prstGeom prst="rect">
            <a:avLst/>
          </a:prstGeom>
        </p:spPr>
      </p:pic>
    </p:spTree>
    <p:extLst>
      <p:ext uri="{BB962C8B-B14F-4D97-AF65-F5344CB8AC3E}">
        <p14:creationId xmlns:p14="http://schemas.microsoft.com/office/powerpoint/2010/main" val="9090454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79BBBD-3CC5-E127-C26F-F6D7E3300D5C}"/>
              </a:ext>
            </a:extLst>
          </p:cNvPr>
          <p:cNvSpPr>
            <a:spLocks noGrp="1"/>
          </p:cNvSpPr>
          <p:nvPr>
            <p:ph idx="1"/>
          </p:nvPr>
        </p:nvSpPr>
        <p:spPr/>
        <p:txBody>
          <a:bodyPr/>
          <a:lstStyle/>
          <a:p>
            <a:r>
              <a:rPr lang="en-US" dirty="0"/>
              <a:t>ENDF/B-VIII.1 beta 2 evaluation best agrees with experimental data	</a:t>
            </a:r>
          </a:p>
          <a:p>
            <a:pPr lvl="1">
              <a:spcBef>
                <a:spcPts val="1200"/>
              </a:spcBef>
            </a:pPr>
            <a:r>
              <a:rPr lang="en-US" dirty="0"/>
              <a:t>Shape of ENDF/B-VIII.1 beta 2 evaluation seems accurate at all angles, but magnitude issues observed at most forward angles	</a:t>
            </a:r>
          </a:p>
          <a:p>
            <a:pPr>
              <a:spcBef>
                <a:spcPts val="1800"/>
              </a:spcBef>
            </a:pPr>
            <a:r>
              <a:rPr lang="en-US" dirty="0"/>
              <a:t>Large disagreements observed with ENDF/B-VIII.0 and JEFF-3.3 evaluations below 3 MeV</a:t>
            </a:r>
          </a:p>
          <a:p>
            <a:pPr>
              <a:spcBef>
                <a:spcPts val="1800"/>
              </a:spcBef>
            </a:pPr>
            <a:r>
              <a:rPr lang="en-US" dirty="0"/>
              <a:t>JENDL-5.0 evaluation follows experimental data and ENDF/B-VIII.I beta 2 in some places, but more disagreements observed compared to beta 2</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555469D8-3058-4F3B-C4BC-43BFA17FE639}"/>
              </a:ext>
            </a:extLst>
          </p:cNvPr>
          <p:cNvSpPr>
            <a:spLocks noGrp="1"/>
          </p:cNvSpPr>
          <p:nvPr>
            <p:ph type="sldNum" sz="quarter" idx="4"/>
          </p:nvPr>
        </p:nvSpPr>
        <p:spPr/>
        <p:txBody>
          <a:bodyPr/>
          <a:lstStyle/>
          <a:p>
            <a:r>
              <a:rPr lang="en-US" dirty="0"/>
              <a:t>Slide </a:t>
            </a:r>
            <a:fld id="{D97E898F-DCE4-4BC9-BBB1-5514880A7F95}" type="slidenum">
              <a:rPr lang="en-US" smtClean="0"/>
              <a:pPr/>
              <a:t>18</a:t>
            </a:fld>
            <a:r>
              <a:rPr lang="en-US" dirty="0"/>
              <a:t> of 26</a:t>
            </a:r>
          </a:p>
        </p:txBody>
      </p:sp>
      <p:sp>
        <p:nvSpPr>
          <p:cNvPr id="5" name="Title 1">
            <a:extLst>
              <a:ext uri="{FF2B5EF4-FFF2-40B4-BE49-F238E27FC236}">
                <a16:creationId xmlns:a16="http://schemas.microsoft.com/office/drawing/2014/main" id="{27CE9ED6-ECC6-21C1-D1D0-9484DF32D547}"/>
              </a:ext>
            </a:extLst>
          </p:cNvPr>
          <p:cNvSpPr>
            <a:spLocks noGrp="1"/>
          </p:cNvSpPr>
          <p:nvPr>
            <p:ph type="title"/>
          </p:nvPr>
        </p:nvSpPr>
        <p:spPr>
          <a:xfrm>
            <a:off x="838200" y="365125"/>
            <a:ext cx="10515600" cy="919163"/>
          </a:xfrm>
        </p:spPr>
        <p:txBody>
          <a:bodyPr/>
          <a:lstStyle/>
          <a:p>
            <a:r>
              <a:rPr lang="en-US" u="sng" dirty="0"/>
              <a:t>Discussion on Preliminary </a:t>
            </a:r>
            <a:r>
              <a:rPr lang="en-US" sz="4400" u="sng" baseline="30000" dirty="0"/>
              <a:t>181</a:t>
            </a:r>
            <a:r>
              <a:rPr lang="en-US" sz="4400" u="sng" dirty="0"/>
              <a:t>Ta</a:t>
            </a:r>
            <a:r>
              <a:rPr lang="en-US" u="sng" dirty="0"/>
              <a:t> Results</a:t>
            </a:r>
          </a:p>
        </p:txBody>
      </p:sp>
    </p:spTree>
    <p:extLst>
      <p:ext uri="{BB962C8B-B14F-4D97-AF65-F5344CB8AC3E}">
        <p14:creationId xmlns:p14="http://schemas.microsoft.com/office/powerpoint/2010/main" val="8944060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4664F4-436C-90DE-BEFB-18032403CD25}"/>
              </a:ext>
            </a:extLst>
          </p:cNvPr>
          <p:cNvSpPr>
            <a:spLocks noGrp="1"/>
          </p:cNvSpPr>
          <p:nvPr>
            <p:ph idx="1"/>
          </p:nvPr>
        </p:nvSpPr>
        <p:spPr/>
        <p:txBody>
          <a:bodyPr/>
          <a:lstStyle/>
          <a:p>
            <a:r>
              <a:rPr lang="en-US" dirty="0"/>
              <a:t>First experiment presented is quasi-differential scattering measured from a 1.95</a:t>
            </a:r>
            <a:r>
              <a:rPr lang="en-US" i="1" dirty="0"/>
              <a:t>in</a:t>
            </a:r>
            <a:r>
              <a:rPr lang="en-US" dirty="0"/>
              <a:t> thick 3</a:t>
            </a:r>
            <a:r>
              <a:rPr lang="en-US" i="1" dirty="0"/>
              <a:t>in</a:t>
            </a:r>
            <a:r>
              <a:rPr lang="en-US" dirty="0"/>
              <a:t> diameter cylinder of Teflon</a:t>
            </a:r>
          </a:p>
          <a:p>
            <a:r>
              <a:rPr lang="en-US" dirty="0"/>
              <a:t>Over 135 hours of data were collected during this experiment to obtain a high degree statistical accuracy</a:t>
            </a:r>
          </a:p>
          <a:p>
            <a:r>
              <a:rPr lang="en-US" dirty="0"/>
              <a:t>Nuclear data from the following evaluations were used in MCNP6 to perform the transport calculations of the experiment:</a:t>
            </a:r>
          </a:p>
          <a:p>
            <a:pPr lvl="1"/>
            <a:r>
              <a:rPr lang="en-US" dirty="0"/>
              <a:t>ENDF/B-VIII.0</a:t>
            </a:r>
          </a:p>
          <a:p>
            <a:pPr lvl="1"/>
            <a:r>
              <a:rPr lang="en-US" dirty="0"/>
              <a:t>ENDF/B-VIII.1 (Beta 2)</a:t>
            </a:r>
          </a:p>
          <a:p>
            <a:pPr lvl="1"/>
            <a:r>
              <a:rPr lang="en-US" dirty="0"/>
              <a:t>INDEN (2022 Evaluation)</a:t>
            </a:r>
          </a:p>
          <a:p>
            <a:pPr lvl="1"/>
            <a:r>
              <a:rPr lang="en-US" dirty="0"/>
              <a:t>JEFF-3.3</a:t>
            </a:r>
          </a:p>
          <a:p>
            <a:pPr lvl="1"/>
            <a:r>
              <a:rPr lang="en-US" dirty="0"/>
              <a:t>JENDL-5.0</a:t>
            </a:r>
          </a:p>
          <a:p>
            <a:r>
              <a:rPr lang="en-US" dirty="0"/>
              <a:t>The estimation of 6% systematic uncertainty was also applied to these data</a:t>
            </a:r>
          </a:p>
          <a:p>
            <a:endParaRPr lang="en-US" dirty="0"/>
          </a:p>
        </p:txBody>
      </p:sp>
      <p:sp>
        <p:nvSpPr>
          <p:cNvPr id="4" name="Slide Number Placeholder 3">
            <a:extLst>
              <a:ext uri="{FF2B5EF4-FFF2-40B4-BE49-F238E27FC236}">
                <a16:creationId xmlns:a16="http://schemas.microsoft.com/office/drawing/2014/main" id="{B36CD7A0-6A1E-BA1A-1800-503C9F90F864}"/>
              </a:ext>
            </a:extLst>
          </p:cNvPr>
          <p:cNvSpPr>
            <a:spLocks noGrp="1"/>
          </p:cNvSpPr>
          <p:nvPr>
            <p:ph type="sldNum" sz="quarter" idx="4"/>
          </p:nvPr>
        </p:nvSpPr>
        <p:spPr/>
        <p:txBody>
          <a:bodyPr/>
          <a:lstStyle/>
          <a:p>
            <a:r>
              <a:rPr lang="en-US" dirty="0"/>
              <a:t>Slide </a:t>
            </a:r>
            <a:fld id="{D97E898F-DCE4-4BC9-BBB1-5514880A7F95}" type="slidenum">
              <a:rPr lang="en-US" smtClean="0"/>
              <a:pPr/>
              <a:t>19</a:t>
            </a:fld>
            <a:r>
              <a:rPr lang="en-US" dirty="0"/>
              <a:t> of 26</a:t>
            </a:r>
          </a:p>
        </p:txBody>
      </p:sp>
      <p:sp>
        <p:nvSpPr>
          <p:cNvPr id="5" name="Title 1">
            <a:extLst>
              <a:ext uri="{FF2B5EF4-FFF2-40B4-BE49-F238E27FC236}">
                <a16:creationId xmlns:a16="http://schemas.microsoft.com/office/drawing/2014/main" id="{890D2DE5-6DDE-4719-2450-7BB143801C27}"/>
              </a:ext>
            </a:extLst>
          </p:cNvPr>
          <p:cNvSpPr>
            <a:spLocks noGrp="1"/>
          </p:cNvSpPr>
          <p:nvPr>
            <p:ph type="title"/>
          </p:nvPr>
        </p:nvSpPr>
        <p:spPr>
          <a:xfrm>
            <a:off x="838200" y="365125"/>
            <a:ext cx="10515600" cy="919163"/>
          </a:xfrm>
        </p:spPr>
        <p:txBody>
          <a:bodyPr/>
          <a:lstStyle/>
          <a:p>
            <a:r>
              <a:rPr lang="en-US" u="sng" dirty="0"/>
              <a:t>Preliminary Results From</a:t>
            </a:r>
            <a:r>
              <a:rPr lang="en-US" sz="4400" u="sng" baseline="30000" dirty="0"/>
              <a:t> </a:t>
            </a:r>
            <a:r>
              <a:rPr lang="en-US" u="sng" dirty="0"/>
              <a:t>Teflon</a:t>
            </a:r>
            <a:r>
              <a:rPr lang="en-US" sz="4400" u="sng" dirty="0"/>
              <a:t> Experiment</a:t>
            </a:r>
            <a:r>
              <a:rPr lang="en-US" u="sng" dirty="0"/>
              <a:t> </a:t>
            </a:r>
          </a:p>
        </p:txBody>
      </p:sp>
    </p:spTree>
    <p:extLst>
      <p:ext uri="{BB962C8B-B14F-4D97-AF65-F5344CB8AC3E}">
        <p14:creationId xmlns:p14="http://schemas.microsoft.com/office/powerpoint/2010/main" val="3836090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C7CA74B-3900-EF20-6366-F4B1F96088F3}"/>
              </a:ext>
            </a:extLst>
          </p:cNvPr>
          <p:cNvSpPr>
            <a:spLocks noGrp="1"/>
          </p:cNvSpPr>
          <p:nvPr>
            <p:ph type="sldNum" sz="quarter" idx="4"/>
          </p:nvPr>
        </p:nvSpPr>
        <p:spPr/>
        <p:txBody>
          <a:bodyPr/>
          <a:lstStyle/>
          <a:p>
            <a:r>
              <a:rPr lang="en-US" dirty="0"/>
              <a:t>Slide </a:t>
            </a:r>
            <a:fld id="{D97E898F-DCE4-4BC9-BBB1-5514880A7F95}" type="slidenum">
              <a:rPr lang="en-US" smtClean="0"/>
              <a:pPr/>
              <a:t>2</a:t>
            </a:fld>
            <a:r>
              <a:rPr lang="en-US" dirty="0"/>
              <a:t> of 26</a:t>
            </a:r>
          </a:p>
        </p:txBody>
      </p:sp>
      <p:sp>
        <p:nvSpPr>
          <p:cNvPr id="5" name="Content Placeholder 2">
            <a:extLst>
              <a:ext uri="{FF2B5EF4-FFF2-40B4-BE49-F238E27FC236}">
                <a16:creationId xmlns:a16="http://schemas.microsoft.com/office/drawing/2014/main" id="{3AE93AB0-8586-B710-F3D0-21AA0C0C56A1}"/>
              </a:ext>
            </a:extLst>
          </p:cNvPr>
          <p:cNvSpPr>
            <a:spLocks noGrp="1"/>
          </p:cNvSpPr>
          <p:nvPr>
            <p:ph idx="1"/>
          </p:nvPr>
        </p:nvSpPr>
        <p:spPr>
          <a:xfrm>
            <a:off x="838200" y="1459149"/>
            <a:ext cx="10515600" cy="4717814"/>
          </a:xfrm>
        </p:spPr>
        <p:txBody>
          <a:bodyPr/>
          <a:lstStyle/>
          <a:p>
            <a:pPr marL="457200" indent="-457200">
              <a:spcBef>
                <a:spcPts val="1800"/>
              </a:spcBef>
              <a:buFont typeface="+mj-lt"/>
              <a:buAutoNum type="arabicPeriod"/>
            </a:pPr>
            <a:r>
              <a:rPr lang="en-US" sz="2800" dirty="0"/>
              <a:t>Motivation for the Experiments Performed </a:t>
            </a:r>
          </a:p>
          <a:p>
            <a:pPr marL="457200" indent="-457200">
              <a:spcBef>
                <a:spcPts val="1800"/>
              </a:spcBef>
              <a:buFont typeface="+mj-lt"/>
              <a:buAutoNum type="arabicPeriod"/>
            </a:pPr>
            <a:r>
              <a:rPr lang="en-US" sz="2800" dirty="0"/>
              <a:t>Upgrades to the Experimental Apparatus for Measurements </a:t>
            </a:r>
          </a:p>
          <a:p>
            <a:pPr marL="457200" indent="-457200">
              <a:spcBef>
                <a:spcPts val="1800"/>
              </a:spcBef>
              <a:buFont typeface="+mj-lt"/>
              <a:buAutoNum type="arabicPeriod"/>
            </a:pPr>
            <a:r>
              <a:rPr lang="en-US" sz="2800" dirty="0"/>
              <a:t>Quasi-Differential Experimental Methodology</a:t>
            </a:r>
          </a:p>
          <a:p>
            <a:pPr marL="914400" lvl="1" indent="-457200">
              <a:spcBef>
                <a:spcPts val="1200"/>
              </a:spcBef>
              <a:buFont typeface="+mj-lt"/>
              <a:buAutoNum type="alphaLcParenR"/>
            </a:pPr>
            <a:r>
              <a:rPr lang="en-US" sz="2400" dirty="0"/>
              <a:t>Pulse Shape Discrimination</a:t>
            </a:r>
          </a:p>
          <a:p>
            <a:pPr marL="914400" lvl="1" indent="-457200">
              <a:spcBef>
                <a:spcPts val="1200"/>
              </a:spcBef>
              <a:buFont typeface="+mj-lt"/>
              <a:buAutoNum type="alphaLcParenR"/>
            </a:pPr>
            <a:r>
              <a:rPr lang="en-US" sz="2400" dirty="0"/>
              <a:t>Validation Measurement of Carbon</a:t>
            </a:r>
          </a:p>
          <a:p>
            <a:pPr marL="457200" indent="-457200">
              <a:spcBef>
                <a:spcPts val="1200"/>
              </a:spcBef>
              <a:buFont typeface="+mj-lt"/>
              <a:buAutoNum type="arabicPeriod"/>
            </a:pPr>
            <a:r>
              <a:rPr lang="en-US" sz="2800" dirty="0"/>
              <a:t>Preliminary Results </a:t>
            </a:r>
          </a:p>
          <a:p>
            <a:pPr marL="457200" indent="-457200">
              <a:spcBef>
                <a:spcPts val="1200"/>
              </a:spcBef>
              <a:buFont typeface="+mj-lt"/>
              <a:buAutoNum type="arabicPeriod"/>
            </a:pPr>
            <a:r>
              <a:rPr lang="en-US" sz="2800" dirty="0"/>
              <a:t>Future Studies</a:t>
            </a:r>
          </a:p>
        </p:txBody>
      </p:sp>
      <p:sp>
        <p:nvSpPr>
          <p:cNvPr id="6" name="Title 1">
            <a:extLst>
              <a:ext uri="{FF2B5EF4-FFF2-40B4-BE49-F238E27FC236}">
                <a16:creationId xmlns:a16="http://schemas.microsoft.com/office/drawing/2014/main" id="{C817BBA6-90E2-ED37-CB55-C8E8BBF9E7C7}"/>
              </a:ext>
            </a:extLst>
          </p:cNvPr>
          <p:cNvSpPr>
            <a:spLocks noGrp="1"/>
          </p:cNvSpPr>
          <p:nvPr>
            <p:ph type="title"/>
          </p:nvPr>
        </p:nvSpPr>
        <p:spPr>
          <a:xfrm>
            <a:off x="838200" y="365125"/>
            <a:ext cx="10515600" cy="919163"/>
          </a:xfrm>
        </p:spPr>
        <p:txBody>
          <a:bodyPr/>
          <a:lstStyle/>
          <a:p>
            <a:r>
              <a:rPr lang="en-US" u="sng" dirty="0"/>
              <a:t>Presentation Overview</a:t>
            </a:r>
          </a:p>
        </p:txBody>
      </p:sp>
    </p:spTree>
    <p:extLst>
      <p:ext uri="{BB962C8B-B14F-4D97-AF65-F5344CB8AC3E}">
        <p14:creationId xmlns:p14="http://schemas.microsoft.com/office/powerpoint/2010/main" val="37879872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36CD7A0-6A1E-BA1A-1800-503C9F90F864}"/>
              </a:ext>
            </a:extLst>
          </p:cNvPr>
          <p:cNvSpPr>
            <a:spLocks noGrp="1"/>
          </p:cNvSpPr>
          <p:nvPr>
            <p:ph type="sldNum" sz="quarter" idx="4"/>
          </p:nvPr>
        </p:nvSpPr>
        <p:spPr/>
        <p:txBody>
          <a:bodyPr/>
          <a:lstStyle/>
          <a:p>
            <a:r>
              <a:rPr lang="en-US" dirty="0"/>
              <a:t>Slide </a:t>
            </a:r>
            <a:fld id="{D97E898F-DCE4-4BC9-BBB1-5514880A7F95}" type="slidenum">
              <a:rPr lang="en-US" smtClean="0"/>
              <a:pPr/>
              <a:t>20</a:t>
            </a:fld>
            <a:r>
              <a:rPr lang="en-US" dirty="0"/>
              <a:t> of 26</a:t>
            </a:r>
          </a:p>
        </p:txBody>
      </p:sp>
      <p:pic>
        <p:nvPicPr>
          <p:cNvPr id="3" name="Picture 2">
            <a:extLst>
              <a:ext uri="{FF2B5EF4-FFF2-40B4-BE49-F238E27FC236}">
                <a16:creationId xmlns:a16="http://schemas.microsoft.com/office/drawing/2014/main" id="{BDBE0AE7-DEDF-A4F4-8A5E-40F354F839F8}"/>
              </a:ext>
            </a:extLst>
          </p:cNvPr>
          <p:cNvPicPr>
            <a:picLocks noChangeAspect="1"/>
          </p:cNvPicPr>
          <p:nvPr/>
        </p:nvPicPr>
        <p:blipFill>
          <a:blip r:embed="rId4"/>
          <a:stretch>
            <a:fillRect/>
          </a:stretch>
        </p:blipFill>
        <p:spPr>
          <a:xfrm>
            <a:off x="6194703" y="3106412"/>
            <a:ext cx="5916671" cy="3058788"/>
          </a:xfrm>
          <a:prstGeom prst="rect">
            <a:avLst/>
          </a:prstGeom>
        </p:spPr>
      </p:pic>
      <p:pic>
        <p:nvPicPr>
          <p:cNvPr id="6" name="Picture 5">
            <a:extLst>
              <a:ext uri="{FF2B5EF4-FFF2-40B4-BE49-F238E27FC236}">
                <a16:creationId xmlns:a16="http://schemas.microsoft.com/office/drawing/2014/main" id="{57929BDB-48B3-0A16-7265-D13827AD5CAB}"/>
              </a:ext>
            </a:extLst>
          </p:cNvPr>
          <p:cNvPicPr>
            <a:picLocks noChangeAspect="1"/>
          </p:cNvPicPr>
          <p:nvPr/>
        </p:nvPicPr>
        <p:blipFill>
          <a:blip r:embed="rId5"/>
          <a:stretch>
            <a:fillRect/>
          </a:stretch>
        </p:blipFill>
        <p:spPr>
          <a:xfrm>
            <a:off x="6194703" y="-11924"/>
            <a:ext cx="5916671" cy="3011321"/>
          </a:xfrm>
          <a:prstGeom prst="rect">
            <a:avLst/>
          </a:prstGeom>
        </p:spPr>
      </p:pic>
      <p:pic>
        <p:nvPicPr>
          <p:cNvPr id="8" name="Picture 7">
            <a:extLst>
              <a:ext uri="{FF2B5EF4-FFF2-40B4-BE49-F238E27FC236}">
                <a16:creationId xmlns:a16="http://schemas.microsoft.com/office/drawing/2014/main" id="{ACB1837B-4468-623F-019B-AEBEF7465AC8}"/>
              </a:ext>
            </a:extLst>
          </p:cNvPr>
          <p:cNvPicPr>
            <a:picLocks noChangeAspect="1"/>
          </p:cNvPicPr>
          <p:nvPr/>
        </p:nvPicPr>
        <p:blipFill>
          <a:blip r:embed="rId6"/>
          <a:stretch>
            <a:fillRect/>
          </a:stretch>
        </p:blipFill>
        <p:spPr>
          <a:xfrm>
            <a:off x="76983" y="3106412"/>
            <a:ext cx="5920312" cy="3058788"/>
          </a:xfrm>
          <a:prstGeom prst="rect">
            <a:avLst/>
          </a:prstGeom>
        </p:spPr>
      </p:pic>
      <p:pic>
        <p:nvPicPr>
          <p:cNvPr id="10" name="Picture 9">
            <a:extLst>
              <a:ext uri="{FF2B5EF4-FFF2-40B4-BE49-F238E27FC236}">
                <a16:creationId xmlns:a16="http://schemas.microsoft.com/office/drawing/2014/main" id="{5A820E27-EC4D-674B-7F3B-6C691C03493F}"/>
              </a:ext>
            </a:extLst>
          </p:cNvPr>
          <p:cNvPicPr>
            <a:picLocks noChangeAspect="1"/>
          </p:cNvPicPr>
          <p:nvPr/>
        </p:nvPicPr>
        <p:blipFill>
          <a:blip r:embed="rId7"/>
          <a:stretch>
            <a:fillRect/>
          </a:stretch>
        </p:blipFill>
        <p:spPr>
          <a:xfrm>
            <a:off x="76983" y="0"/>
            <a:ext cx="5920312" cy="2999397"/>
          </a:xfrm>
          <a:prstGeom prst="rect">
            <a:avLst/>
          </a:prstGeom>
        </p:spPr>
      </p:pic>
    </p:spTree>
    <p:extLst>
      <p:ext uri="{BB962C8B-B14F-4D97-AF65-F5344CB8AC3E}">
        <p14:creationId xmlns:p14="http://schemas.microsoft.com/office/powerpoint/2010/main" val="3599536718"/>
      </p:ext>
    </p:extLst>
  </p:cSld>
  <p:clrMapOvr>
    <a:masterClrMapping/>
  </p:clrMapOvr>
  <p:extLst>
    <p:ext uri="{6950BFC3-D8DA-4A85-94F7-54DA5524770B}">
      <p188:commentRel xmlns:p188="http://schemas.microsoft.com/office/powerpoint/2018/8/main" r:id="rId3"/>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F1FFC8A-93C2-4F79-FBFA-D2574785E9FA}"/>
              </a:ext>
            </a:extLst>
          </p:cNvPr>
          <p:cNvSpPr>
            <a:spLocks noGrp="1"/>
          </p:cNvSpPr>
          <p:nvPr>
            <p:ph type="sldNum" sz="quarter" idx="4"/>
          </p:nvPr>
        </p:nvSpPr>
        <p:spPr/>
        <p:txBody>
          <a:bodyPr/>
          <a:lstStyle/>
          <a:p>
            <a:r>
              <a:rPr lang="en-US" dirty="0"/>
              <a:t>Slide </a:t>
            </a:r>
            <a:fld id="{D97E898F-DCE4-4BC9-BBB1-5514880A7F95}" type="slidenum">
              <a:rPr lang="en-US" smtClean="0"/>
              <a:pPr/>
              <a:t>21</a:t>
            </a:fld>
            <a:r>
              <a:rPr lang="en-US" dirty="0"/>
              <a:t> of 26</a:t>
            </a:r>
          </a:p>
        </p:txBody>
      </p:sp>
      <p:pic>
        <p:nvPicPr>
          <p:cNvPr id="3" name="Picture 2">
            <a:extLst>
              <a:ext uri="{FF2B5EF4-FFF2-40B4-BE49-F238E27FC236}">
                <a16:creationId xmlns:a16="http://schemas.microsoft.com/office/drawing/2014/main" id="{395CB72A-3038-DAAB-49FA-A7A6A62D94B6}"/>
              </a:ext>
            </a:extLst>
          </p:cNvPr>
          <p:cNvPicPr>
            <a:picLocks noChangeAspect="1"/>
          </p:cNvPicPr>
          <p:nvPr/>
        </p:nvPicPr>
        <p:blipFill>
          <a:blip r:embed="rId3"/>
          <a:stretch>
            <a:fillRect/>
          </a:stretch>
        </p:blipFill>
        <p:spPr>
          <a:xfrm>
            <a:off x="6164924" y="3156298"/>
            <a:ext cx="5956332" cy="3065608"/>
          </a:xfrm>
          <a:prstGeom prst="rect">
            <a:avLst/>
          </a:prstGeom>
        </p:spPr>
      </p:pic>
      <p:pic>
        <p:nvPicPr>
          <p:cNvPr id="6" name="Picture 5">
            <a:extLst>
              <a:ext uri="{FF2B5EF4-FFF2-40B4-BE49-F238E27FC236}">
                <a16:creationId xmlns:a16="http://schemas.microsoft.com/office/drawing/2014/main" id="{18596FFC-0A30-66C9-0398-0CCCA5B0D10B}"/>
              </a:ext>
            </a:extLst>
          </p:cNvPr>
          <p:cNvPicPr>
            <a:picLocks noChangeAspect="1"/>
          </p:cNvPicPr>
          <p:nvPr/>
        </p:nvPicPr>
        <p:blipFill>
          <a:blip r:embed="rId4"/>
          <a:stretch>
            <a:fillRect/>
          </a:stretch>
        </p:blipFill>
        <p:spPr>
          <a:xfrm>
            <a:off x="6164924" y="-5207"/>
            <a:ext cx="5956332" cy="3075737"/>
          </a:xfrm>
          <a:prstGeom prst="rect">
            <a:avLst/>
          </a:prstGeom>
        </p:spPr>
      </p:pic>
      <p:pic>
        <p:nvPicPr>
          <p:cNvPr id="8" name="Picture 7">
            <a:extLst>
              <a:ext uri="{FF2B5EF4-FFF2-40B4-BE49-F238E27FC236}">
                <a16:creationId xmlns:a16="http://schemas.microsoft.com/office/drawing/2014/main" id="{D3A94B53-1651-7F2B-2678-D3259C097B65}"/>
              </a:ext>
            </a:extLst>
          </p:cNvPr>
          <p:cNvPicPr>
            <a:picLocks noChangeAspect="1"/>
          </p:cNvPicPr>
          <p:nvPr/>
        </p:nvPicPr>
        <p:blipFill>
          <a:blip r:embed="rId5"/>
          <a:stretch>
            <a:fillRect/>
          </a:stretch>
        </p:blipFill>
        <p:spPr>
          <a:xfrm>
            <a:off x="68175" y="3156298"/>
            <a:ext cx="5956332" cy="3065608"/>
          </a:xfrm>
          <a:prstGeom prst="rect">
            <a:avLst/>
          </a:prstGeom>
        </p:spPr>
      </p:pic>
      <p:pic>
        <p:nvPicPr>
          <p:cNvPr id="10" name="Picture 9">
            <a:extLst>
              <a:ext uri="{FF2B5EF4-FFF2-40B4-BE49-F238E27FC236}">
                <a16:creationId xmlns:a16="http://schemas.microsoft.com/office/drawing/2014/main" id="{CA35BA68-7B01-19FB-BCE0-4F51E3CE22EA}"/>
              </a:ext>
            </a:extLst>
          </p:cNvPr>
          <p:cNvPicPr>
            <a:picLocks noChangeAspect="1"/>
          </p:cNvPicPr>
          <p:nvPr/>
        </p:nvPicPr>
        <p:blipFill>
          <a:blip r:embed="rId6"/>
          <a:stretch>
            <a:fillRect/>
          </a:stretch>
        </p:blipFill>
        <p:spPr>
          <a:xfrm>
            <a:off x="68175" y="-5207"/>
            <a:ext cx="5956332" cy="3082977"/>
          </a:xfrm>
          <a:prstGeom prst="rect">
            <a:avLst/>
          </a:prstGeom>
        </p:spPr>
      </p:pic>
    </p:spTree>
    <p:extLst>
      <p:ext uri="{BB962C8B-B14F-4D97-AF65-F5344CB8AC3E}">
        <p14:creationId xmlns:p14="http://schemas.microsoft.com/office/powerpoint/2010/main" val="5312259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79BBBD-3CC5-E127-C26F-F6D7E3300D5C}"/>
              </a:ext>
            </a:extLst>
          </p:cNvPr>
          <p:cNvSpPr>
            <a:spLocks noGrp="1"/>
          </p:cNvSpPr>
          <p:nvPr>
            <p:ph idx="1"/>
          </p:nvPr>
        </p:nvSpPr>
        <p:spPr/>
        <p:txBody>
          <a:bodyPr/>
          <a:lstStyle/>
          <a:p>
            <a:pPr>
              <a:spcBef>
                <a:spcPts val="1200"/>
              </a:spcBef>
            </a:pPr>
            <a:r>
              <a:rPr lang="en-US" dirty="0"/>
              <a:t>INDEN and ENDF/B-VIII.1 beta 2 evaluations observed to have best agreement with experimental data</a:t>
            </a:r>
          </a:p>
          <a:p>
            <a:pPr>
              <a:spcBef>
                <a:spcPts val="1200"/>
              </a:spcBef>
            </a:pPr>
            <a:r>
              <a:rPr lang="en-US" dirty="0"/>
              <a:t>Evaluation and experimental agreement for forward angles is acceptable</a:t>
            </a:r>
          </a:p>
          <a:p>
            <a:pPr lvl="1">
              <a:spcBef>
                <a:spcPts val="600"/>
              </a:spcBef>
              <a:spcAft>
                <a:spcPts val="600"/>
              </a:spcAft>
            </a:pPr>
            <a:r>
              <a:rPr lang="en-US" dirty="0"/>
              <a:t>ENDF/B-VIII.0 and JEFF-3.3 performance inferior to other evaluations in most regions</a:t>
            </a:r>
          </a:p>
          <a:p>
            <a:pPr>
              <a:spcBef>
                <a:spcPts val="1200"/>
              </a:spcBef>
            </a:pPr>
            <a:r>
              <a:rPr lang="en-US" dirty="0"/>
              <a:t>Poor agreement between all evaluations observed at 150-degree detectors</a:t>
            </a:r>
          </a:p>
          <a:p>
            <a:pPr lvl="1">
              <a:spcBef>
                <a:spcPts val="600"/>
              </a:spcBef>
              <a:spcAft>
                <a:spcPts val="600"/>
              </a:spcAft>
            </a:pPr>
            <a:r>
              <a:rPr lang="en-US" dirty="0"/>
              <a:t>Largest issues in big resonances and 3.5-6 MeV energy region</a:t>
            </a:r>
          </a:p>
          <a:p>
            <a:pPr>
              <a:spcBef>
                <a:spcPts val="1200"/>
              </a:spcBef>
            </a:pPr>
            <a:r>
              <a:rPr lang="en-US" dirty="0"/>
              <a:t>Issues observed between 2 MeV and 3 MeV in 125-degree detector</a:t>
            </a:r>
          </a:p>
          <a:p>
            <a:pPr>
              <a:spcBef>
                <a:spcPts val="1200"/>
              </a:spcBef>
            </a:pPr>
            <a:r>
              <a:rPr lang="en-US" dirty="0"/>
              <a:t>Resonance missing in evaluations seen in 107-degree detector at 3.1 MeV</a:t>
            </a:r>
            <a:br>
              <a:rPr lang="en-US" dirty="0"/>
            </a:br>
            <a:endParaRPr lang="en-US" dirty="0"/>
          </a:p>
        </p:txBody>
      </p:sp>
      <p:sp>
        <p:nvSpPr>
          <p:cNvPr id="4" name="Slide Number Placeholder 3">
            <a:extLst>
              <a:ext uri="{FF2B5EF4-FFF2-40B4-BE49-F238E27FC236}">
                <a16:creationId xmlns:a16="http://schemas.microsoft.com/office/drawing/2014/main" id="{555469D8-3058-4F3B-C4BC-43BFA17FE639}"/>
              </a:ext>
            </a:extLst>
          </p:cNvPr>
          <p:cNvSpPr>
            <a:spLocks noGrp="1"/>
          </p:cNvSpPr>
          <p:nvPr>
            <p:ph type="sldNum" sz="quarter" idx="4"/>
          </p:nvPr>
        </p:nvSpPr>
        <p:spPr/>
        <p:txBody>
          <a:bodyPr/>
          <a:lstStyle/>
          <a:p>
            <a:r>
              <a:rPr lang="en-US" dirty="0"/>
              <a:t>Slide </a:t>
            </a:r>
            <a:fld id="{D97E898F-DCE4-4BC9-BBB1-5514880A7F95}" type="slidenum">
              <a:rPr lang="en-US" smtClean="0"/>
              <a:pPr/>
              <a:t>22</a:t>
            </a:fld>
            <a:r>
              <a:rPr lang="en-US" dirty="0"/>
              <a:t> of 26</a:t>
            </a:r>
          </a:p>
        </p:txBody>
      </p:sp>
      <p:sp>
        <p:nvSpPr>
          <p:cNvPr id="5" name="Title 1">
            <a:extLst>
              <a:ext uri="{FF2B5EF4-FFF2-40B4-BE49-F238E27FC236}">
                <a16:creationId xmlns:a16="http://schemas.microsoft.com/office/drawing/2014/main" id="{27CE9ED6-ECC6-21C1-D1D0-9484DF32D547}"/>
              </a:ext>
            </a:extLst>
          </p:cNvPr>
          <p:cNvSpPr>
            <a:spLocks noGrp="1"/>
          </p:cNvSpPr>
          <p:nvPr>
            <p:ph type="title"/>
          </p:nvPr>
        </p:nvSpPr>
        <p:spPr>
          <a:xfrm>
            <a:off x="838200" y="365125"/>
            <a:ext cx="10515600" cy="919163"/>
          </a:xfrm>
        </p:spPr>
        <p:txBody>
          <a:bodyPr/>
          <a:lstStyle/>
          <a:p>
            <a:r>
              <a:rPr lang="en-US" u="sng" dirty="0"/>
              <a:t>Discussion on Preliminary Teflon Results</a:t>
            </a:r>
          </a:p>
        </p:txBody>
      </p:sp>
    </p:spTree>
    <p:extLst>
      <p:ext uri="{BB962C8B-B14F-4D97-AF65-F5344CB8AC3E}">
        <p14:creationId xmlns:p14="http://schemas.microsoft.com/office/powerpoint/2010/main" val="1010964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92F0CE-E370-7E23-00E8-856783AAA612}"/>
              </a:ext>
            </a:extLst>
          </p:cNvPr>
          <p:cNvSpPr>
            <a:spLocks noGrp="1"/>
          </p:cNvSpPr>
          <p:nvPr>
            <p:ph type="sldNum" sz="quarter" idx="10"/>
          </p:nvPr>
        </p:nvSpPr>
        <p:spPr/>
        <p:txBody>
          <a:bodyPr/>
          <a:lstStyle/>
          <a:p>
            <a:r>
              <a:rPr lang="en-US" dirty="0"/>
              <a:t>Slide </a:t>
            </a:r>
            <a:fld id="{D97E898F-DCE4-4BC9-BBB1-5514880A7F95}" type="slidenum">
              <a:rPr lang="en-US" smtClean="0"/>
              <a:pPr/>
              <a:t>23</a:t>
            </a:fld>
            <a:r>
              <a:rPr lang="en-US" dirty="0"/>
              <a:t> of 26</a:t>
            </a:r>
          </a:p>
        </p:txBody>
      </p:sp>
      <p:sp>
        <p:nvSpPr>
          <p:cNvPr id="7" name="Title 1">
            <a:extLst>
              <a:ext uri="{FF2B5EF4-FFF2-40B4-BE49-F238E27FC236}">
                <a16:creationId xmlns:a16="http://schemas.microsoft.com/office/drawing/2014/main" id="{12BF1FDE-5612-7729-C3AF-0E91BAED79B7}"/>
              </a:ext>
            </a:extLst>
          </p:cNvPr>
          <p:cNvSpPr txBox="1">
            <a:spLocks/>
          </p:cNvSpPr>
          <p:nvPr/>
        </p:nvSpPr>
        <p:spPr>
          <a:xfrm>
            <a:off x="984250" y="1862139"/>
            <a:ext cx="10515600" cy="179221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Times New Roman" panose="02020603050405020304" pitchFamily="18" charset="0"/>
                <a:ea typeface="+mj-ea"/>
                <a:cs typeface="Times New Roman" panose="02020603050405020304" pitchFamily="18" charset="0"/>
              </a:defRPr>
            </a:lvl1pPr>
          </a:lstStyle>
          <a:p>
            <a:r>
              <a:rPr lang="en-US" sz="4800" u="sng"/>
              <a:t>Future Studies Needed for Final </a:t>
            </a:r>
            <a:br>
              <a:rPr lang="en-US" sz="4800" u="sng"/>
            </a:br>
            <a:r>
              <a:rPr lang="en-US" sz="4800" u="sng"/>
              <a:t>Experimental Results </a:t>
            </a:r>
            <a:endParaRPr lang="en-US" sz="4800" u="sng" dirty="0"/>
          </a:p>
        </p:txBody>
      </p:sp>
    </p:spTree>
    <p:extLst>
      <p:ext uri="{BB962C8B-B14F-4D97-AF65-F5344CB8AC3E}">
        <p14:creationId xmlns:p14="http://schemas.microsoft.com/office/powerpoint/2010/main" val="24583506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14A7A-4EC0-0916-ABF6-1465E90D42B0}"/>
              </a:ext>
            </a:extLst>
          </p:cNvPr>
          <p:cNvSpPr>
            <a:spLocks noGrp="1"/>
          </p:cNvSpPr>
          <p:nvPr>
            <p:ph type="title"/>
          </p:nvPr>
        </p:nvSpPr>
        <p:spPr/>
        <p:txBody>
          <a:bodyPr/>
          <a:lstStyle/>
          <a:p>
            <a:r>
              <a:rPr lang="en-US" u="sng" dirty="0"/>
              <a:t>Discussion on Pulse Shape Discrimination</a:t>
            </a:r>
            <a:endParaRPr lang="en-US" dirty="0"/>
          </a:p>
        </p:txBody>
      </p:sp>
      <p:sp>
        <p:nvSpPr>
          <p:cNvPr id="3" name="Content Placeholder 2">
            <a:extLst>
              <a:ext uri="{FF2B5EF4-FFF2-40B4-BE49-F238E27FC236}">
                <a16:creationId xmlns:a16="http://schemas.microsoft.com/office/drawing/2014/main" id="{57CF2B04-AC30-8A2F-1043-964134085B6E}"/>
              </a:ext>
            </a:extLst>
          </p:cNvPr>
          <p:cNvSpPr>
            <a:spLocks noGrp="1"/>
          </p:cNvSpPr>
          <p:nvPr>
            <p:ph idx="1"/>
          </p:nvPr>
        </p:nvSpPr>
        <p:spPr/>
        <p:txBody>
          <a:bodyPr/>
          <a:lstStyle/>
          <a:p>
            <a:r>
              <a:rPr lang="en-US" dirty="0"/>
              <a:t>Numerous pulse shape analysis methodologies are being explored at RPI to classify low integral pulses with high confidence</a:t>
            </a:r>
          </a:p>
          <a:p>
            <a:pPr lvl="1"/>
            <a:r>
              <a:rPr lang="en-US" dirty="0"/>
              <a:t>Goal: Increasing experimental region of interest to 0.5 MeV</a:t>
            </a:r>
          </a:p>
          <a:p>
            <a:pPr>
              <a:spcBef>
                <a:spcPts val="1800"/>
              </a:spcBef>
            </a:pPr>
            <a:r>
              <a:rPr lang="en-US" dirty="0"/>
              <a:t>Methods being explored included:</a:t>
            </a:r>
          </a:p>
          <a:p>
            <a:pPr marL="914400" lvl="1" indent="-457200">
              <a:buFont typeface="+mj-lt"/>
              <a:buAutoNum type="arabicPeriod"/>
            </a:pPr>
            <a:r>
              <a:rPr lang="en-US" dirty="0"/>
              <a:t>Pulse shape classification methods using reference pulse shapes for gammas and neutrons</a:t>
            </a:r>
            <a:r>
              <a:rPr lang="en-US" baseline="30000" dirty="0"/>
              <a:t>1,2</a:t>
            </a:r>
          </a:p>
          <a:p>
            <a:pPr marL="914400" lvl="1" indent="-457200">
              <a:buFont typeface="+mj-lt"/>
              <a:buAutoNum type="arabicPeriod"/>
            </a:pPr>
            <a:r>
              <a:rPr lang="en-US" dirty="0"/>
              <a:t>Supervised and unsupervised neural networks</a:t>
            </a:r>
          </a:p>
          <a:p>
            <a:pPr marL="914400" lvl="1" indent="-457200">
              <a:buFont typeface="+mj-lt"/>
              <a:buAutoNum type="arabicPeriod"/>
            </a:pPr>
            <a:r>
              <a:rPr lang="en-US" dirty="0"/>
              <a:t>Fourier filtering and frequency domain-based pulse shape analyses</a:t>
            </a:r>
          </a:p>
          <a:p>
            <a:pPr marL="914400" lvl="1" indent="-457200">
              <a:buFont typeface="+mj-lt"/>
              <a:buAutoNum type="arabicPeriod"/>
            </a:pPr>
            <a:r>
              <a:rPr lang="en-US" dirty="0"/>
              <a:t>Continuous wavelet transform pulse shape analyses</a:t>
            </a:r>
          </a:p>
        </p:txBody>
      </p:sp>
      <p:sp>
        <p:nvSpPr>
          <p:cNvPr id="4" name="Slide Number Placeholder 3">
            <a:extLst>
              <a:ext uri="{FF2B5EF4-FFF2-40B4-BE49-F238E27FC236}">
                <a16:creationId xmlns:a16="http://schemas.microsoft.com/office/drawing/2014/main" id="{41BC9A9A-8103-BA47-CB4E-BA34ED0ED408}"/>
              </a:ext>
            </a:extLst>
          </p:cNvPr>
          <p:cNvSpPr>
            <a:spLocks noGrp="1"/>
          </p:cNvSpPr>
          <p:nvPr>
            <p:ph type="sldNum" sz="quarter" idx="4"/>
          </p:nvPr>
        </p:nvSpPr>
        <p:spPr/>
        <p:txBody>
          <a:bodyPr/>
          <a:lstStyle/>
          <a:p>
            <a:r>
              <a:rPr lang="en-US" dirty="0"/>
              <a:t>Slide </a:t>
            </a:r>
            <a:fld id="{D97E898F-DCE4-4BC9-BBB1-5514880A7F95}" type="slidenum">
              <a:rPr lang="en-US" smtClean="0"/>
              <a:pPr/>
              <a:t>24</a:t>
            </a:fld>
            <a:r>
              <a:rPr lang="en-US" dirty="0"/>
              <a:t> of 26</a:t>
            </a:r>
          </a:p>
        </p:txBody>
      </p:sp>
      <p:sp>
        <p:nvSpPr>
          <p:cNvPr id="5" name="TextBox 4">
            <a:extLst>
              <a:ext uri="{FF2B5EF4-FFF2-40B4-BE49-F238E27FC236}">
                <a16:creationId xmlns:a16="http://schemas.microsoft.com/office/drawing/2014/main" id="{6C9D6E06-6D22-9338-B0E6-A933CAC89B97}"/>
              </a:ext>
            </a:extLst>
          </p:cNvPr>
          <p:cNvSpPr txBox="1"/>
          <p:nvPr/>
        </p:nvSpPr>
        <p:spPr>
          <a:xfrm>
            <a:off x="185956" y="5785917"/>
            <a:ext cx="11820088" cy="584775"/>
          </a:xfrm>
          <a:prstGeom prst="rect">
            <a:avLst/>
          </a:prstGeom>
          <a:noFill/>
        </p:spPr>
        <p:txBody>
          <a:bodyPr wrap="square" rtlCol="0">
            <a:spAutoFit/>
          </a:bodyPr>
          <a:lstStyle/>
          <a:p>
            <a:pPr marL="228600" indent="-228600">
              <a:buFont typeface="+mj-lt"/>
              <a:buAutoNum type="arabicPeriod"/>
            </a:pPr>
            <a:r>
              <a:rPr lang="en-US" sz="800" b="0" i="0" dirty="0">
                <a:effectLst/>
                <a:latin typeface="Times New Roman" panose="02020603050405020304" pitchFamily="18" charset="0"/>
                <a:cs typeface="Times New Roman" panose="02020603050405020304" pitchFamily="18" charset="0"/>
              </a:rPr>
              <a:t>A. M. Daskalakis, R. M. </a:t>
            </a:r>
            <a:r>
              <a:rPr lang="en-US" sz="800" b="0" i="0" dirty="0" err="1">
                <a:effectLst/>
                <a:latin typeface="Times New Roman" panose="02020603050405020304" pitchFamily="18" charset="0"/>
                <a:cs typeface="Times New Roman" panose="02020603050405020304" pitchFamily="18" charset="0"/>
              </a:rPr>
              <a:t>Bahran</a:t>
            </a:r>
            <a:r>
              <a:rPr lang="en-US" sz="800" b="0" i="0" dirty="0">
                <a:effectLst/>
                <a:latin typeface="Times New Roman" panose="02020603050405020304" pitchFamily="18" charset="0"/>
                <a:cs typeface="Times New Roman" panose="02020603050405020304" pitchFamily="18" charset="0"/>
              </a:rPr>
              <a:t>, E. J. Blain, B. J. McDermott, S. </a:t>
            </a:r>
            <a:r>
              <a:rPr lang="en-US" sz="800" b="0" i="0" dirty="0" err="1">
                <a:effectLst/>
                <a:latin typeface="Times New Roman" panose="02020603050405020304" pitchFamily="18" charset="0"/>
                <a:cs typeface="Times New Roman" panose="02020603050405020304" pitchFamily="18" charset="0"/>
              </a:rPr>
              <a:t>Piela</a:t>
            </a:r>
            <a:r>
              <a:rPr lang="en-US" sz="800" b="0" i="0" dirty="0">
                <a:effectLst/>
                <a:latin typeface="Times New Roman" panose="02020603050405020304" pitchFamily="18" charset="0"/>
                <a:cs typeface="Times New Roman" panose="02020603050405020304" pitchFamily="18" charset="0"/>
              </a:rPr>
              <a:t>, Y. Danon, D. P. Barry, G. </a:t>
            </a:r>
            <a:r>
              <a:rPr lang="en-US" sz="800" b="0" i="0" dirty="0" err="1">
                <a:effectLst/>
                <a:latin typeface="Times New Roman" panose="02020603050405020304" pitchFamily="18" charset="0"/>
                <a:cs typeface="Times New Roman" panose="02020603050405020304" pitchFamily="18" charset="0"/>
              </a:rPr>
              <a:t>Leinweber</a:t>
            </a:r>
            <a:r>
              <a:rPr lang="en-US" sz="800" b="0" i="0" dirty="0">
                <a:effectLst/>
                <a:latin typeface="Times New Roman" panose="02020603050405020304" pitchFamily="18" charset="0"/>
                <a:cs typeface="Times New Roman" panose="02020603050405020304" pitchFamily="18" charset="0"/>
              </a:rPr>
              <a:t>, R. C. Block, M. J. Rapp, R. Capote and A. </a:t>
            </a:r>
            <a:r>
              <a:rPr lang="en-US" sz="800" b="0" i="0" dirty="0" err="1">
                <a:effectLst/>
                <a:latin typeface="Times New Roman" panose="02020603050405020304" pitchFamily="18" charset="0"/>
                <a:cs typeface="Times New Roman" panose="02020603050405020304" pitchFamily="18" charset="0"/>
              </a:rPr>
              <a:t>Trkov</a:t>
            </a:r>
            <a:r>
              <a:rPr lang="en-US" sz="800" b="0" i="0" dirty="0">
                <a:effectLst/>
                <a:latin typeface="Times New Roman" panose="02020603050405020304" pitchFamily="18" charset="0"/>
                <a:cs typeface="Times New Roman" panose="02020603050405020304" pitchFamily="18" charset="0"/>
              </a:rPr>
              <a:t>, “Quasi-differential neutron scattering from </a:t>
            </a:r>
            <a:r>
              <a:rPr lang="en-US" sz="800" b="0" i="0" baseline="30000" dirty="0">
                <a:effectLst/>
                <a:latin typeface="Times New Roman" panose="02020603050405020304" pitchFamily="18" charset="0"/>
                <a:cs typeface="Times New Roman" panose="02020603050405020304" pitchFamily="18" charset="0"/>
              </a:rPr>
              <a:t>238</a:t>
            </a:r>
            <a:r>
              <a:rPr lang="en-US" sz="800" b="0" i="0" dirty="0">
                <a:effectLst/>
                <a:latin typeface="Times New Roman" panose="02020603050405020304" pitchFamily="18" charset="0"/>
                <a:cs typeface="Times New Roman" panose="02020603050405020304" pitchFamily="18" charset="0"/>
              </a:rPr>
              <a:t>U from 0.5 to 20 MeV”, </a:t>
            </a:r>
            <a:r>
              <a:rPr lang="en-US" sz="800" b="0" i="1" dirty="0">
                <a:effectLst/>
                <a:latin typeface="Times New Roman" panose="02020603050405020304" pitchFamily="18" charset="0"/>
                <a:cs typeface="Times New Roman" panose="02020603050405020304" pitchFamily="18" charset="0"/>
              </a:rPr>
              <a:t>Ann. </a:t>
            </a:r>
            <a:r>
              <a:rPr lang="en-US" sz="800" b="0" i="1" dirty="0" err="1">
                <a:effectLst/>
                <a:latin typeface="Times New Roman" panose="02020603050405020304" pitchFamily="18" charset="0"/>
                <a:cs typeface="Times New Roman" panose="02020603050405020304" pitchFamily="18" charset="0"/>
              </a:rPr>
              <a:t>Nucl</a:t>
            </a:r>
            <a:r>
              <a:rPr lang="en-US" sz="800" b="0" i="1" dirty="0">
                <a:effectLst/>
                <a:latin typeface="Times New Roman" panose="02020603050405020304" pitchFamily="18" charset="0"/>
                <a:cs typeface="Times New Roman" panose="02020603050405020304" pitchFamily="18" charset="0"/>
              </a:rPr>
              <a:t>. Energy</a:t>
            </a:r>
            <a:r>
              <a:rPr lang="en-US" sz="800" b="0" i="0" dirty="0">
                <a:effectLst/>
                <a:latin typeface="Times New Roman" panose="02020603050405020304" pitchFamily="18" charset="0"/>
                <a:cs typeface="Times New Roman" panose="02020603050405020304" pitchFamily="18" charset="0"/>
              </a:rPr>
              <a:t>, vol. 73, pp. 455-464, 2014, DOI:10.1016/j.anucene.2014.07.023</a:t>
            </a:r>
          </a:p>
          <a:p>
            <a:pPr marL="228600" indent="-228600">
              <a:buFont typeface="+mj-lt"/>
              <a:buAutoNum type="arabicPeriod"/>
            </a:pPr>
            <a:r>
              <a:rPr lang="en-US" sz="800" b="0" i="0" dirty="0">
                <a:effectLst/>
                <a:latin typeface="Times New Roman" panose="02020603050405020304" pitchFamily="18" charset="0"/>
                <a:cs typeface="Times New Roman" panose="02020603050405020304" pitchFamily="18" charset="0"/>
              </a:rPr>
              <a:t>A. M. Daskalakis, E. J. Blain, B. J. McDermott, R. M. </a:t>
            </a:r>
            <a:r>
              <a:rPr lang="en-US" sz="800" b="0" i="0" dirty="0" err="1">
                <a:effectLst/>
                <a:latin typeface="Times New Roman" panose="02020603050405020304" pitchFamily="18" charset="0"/>
                <a:cs typeface="Times New Roman" panose="02020603050405020304" pitchFamily="18" charset="0"/>
              </a:rPr>
              <a:t>Bahran</a:t>
            </a:r>
            <a:r>
              <a:rPr lang="en-US" sz="800" b="0" i="0" dirty="0">
                <a:effectLst/>
                <a:latin typeface="Times New Roman" panose="02020603050405020304" pitchFamily="18" charset="0"/>
                <a:cs typeface="Times New Roman" panose="02020603050405020304" pitchFamily="18" charset="0"/>
              </a:rPr>
              <a:t>, Y. Danon, D. P. Barry, R. C. Block, M. J. Rapp, B. E. Epping and G. </a:t>
            </a:r>
            <a:r>
              <a:rPr lang="en-US" sz="800" b="0" i="0" dirty="0" err="1">
                <a:effectLst/>
                <a:latin typeface="Times New Roman" panose="02020603050405020304" pitchFamily="18" charset="0"/>
                <a:cs typeface="Times New Roman" panose="02020603050405020304" pitchFamily="18" charset="0"/>
              </a:rPr>
              <a:t>Leinweber</a:t>
            </a:r>
            <a:r>
              <a:rPr lang="en-US" sz="800" b="0" i="0" dirty="0">
                <a:effectLst/>
                <a:latin typeface="Times New Roman" panose="02020603050405020304" pitchFamily="18" charset="0"/>
                <a:cs typeface="Times New Roman" panose="02020603050405020304" pitchFamily="18" charset="0"/>
              </a:rPr>
              <a:t>, “Quasi-differential elastic and inelastic neutron scattering from iron in the MeV energy range”, </a:t>
            </a:r>
            <a:r>
              <a:rPr lang="en-US" sz="800" b="0" i="1" dirty="0">
                <a:effectLst/>
                <a:latin typeface="Times New Roman" panose="02020603050405020304" pitchFamily="18" charset="0"/>
                <a:cs typeface="Times New Roman" panose="02020603050405020304" pitchFamily="18" charset="0"/>
              </a:rPr>
              <a:t>Annals of Nuclear Energy</a:t>
            </a:r>
            <a:r>
              <a:rPr lang="en-US" sz="800" b="0" i="0" dirty="0">
                <a:effectLst/>
                <a:latin typeface="Times New Roman" panose="02020603050405020304" pitchFamily="18" charset="0"/>
                <a:cs typeface="Times New Roman" panose="02020603050405020304" pitchFamily="18" charset="0"/>
              </a:rPr>
              <a:t>, vol. 110, pp. 603 - 612, 2017, DOI:10.1016/j.anucene.2017.07.007</a:t>
            </a:r>
            <a:endParaRPr lang="en-US" sz="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5902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B3CBE-015E-8B05-BD68-C60689D1DA33}"/>
              </a:ext>
            </a:extLst>
          </p:cNvPr>
          <p:cNvSpPr>
            <a:spLocks noGrp="1"/>
          </p:cNvSpPr>
          <p:nvPr>
            <p:ph type="title"/>
          </p:nvPr>
        </p:nvSpPr>
        <p:spPr/>
        <p:txBody>
          <a:bodyPr/>
          <a:lstStyle/>
          <a:p>
            <a:r>
              <a:rPr lang="en-US" u="sng" dirty="0"/>
              <a:t>Improvements to MCNP Modeling</a:t>
            </a:r>
            <a:endParaRPr lang="en-US" dirty="0"/>
          </a:p>
        </p:txBody>
      </p:sp>
      <p:sp>
        <p:nvSpPr>
          <p:cNvPr id="3" name="Content Placeholder 2">
            <a:extLst>
              <a:ext uri="{FF2B5EF4-FFF2-40B4-BE49-F238E27FC236}">
                <a16:creationId xmlns:a16="http://schemas.microsoft.com/office/drawing/2014/main" id="{EA302691-0953-C35D-8DEC-1F4D0E789C02}"/>
              </a:ext>
            </a:extLst>
          </p:cNvPr>
          <p:cNvSpPr>
            <a:spLocks noGrp="1"/>
          </p:cNvSpPr>
          <p:nvPr>
            <p:ph idx="1"/>
          </p:nvPr>
        </p:nvSpPr>
        <p:spPr>
          <a:xfrm>
            <a:off x="838200" y="1414759"/>
            <a:ext cx="10515600" cy="4717814"/>
          </a:xfrm>
        </p:spPr>
        <p:txBody>
          <a:bodyPr/>
          <a:lstStyle/>
          <a:p>
            <a:r>
              <a:rPr lang="en-US" dirty="0"/>
              <a:t>Improvements to the MCNP modeling of the experimental geometry are needed to further reduce the systematic uncertainty of the experiment using the normalization factor technique</a:t>
            </a:r>
          </a:p>
          <a:p>
            <a:r>
              <a:rPr lang="en-US" dirty="0"/>
              <a:t>Modeling of open beam needs improvement at 150-degree detector locations</a:t>
            </a:r>
          </a:p>
        </p:txBody>
      </p:sp>
      <p:sp>
        <p:nvSpPr>
          <p:cNvPr id="4" name="Slide Number Placeholder 3">
            <a:extLst>
              <a:ext uri="{FF2B5EF4-FFF2-40B4-BE49-F238E27FC236}">
                <a16:creationId xmlns:a16="http://schemas.microsoft.com/office/drawing/2014/main" id="{D1669160-1373-1B6A-787D-E4FF9FB14107}"/>
              </a:ext>
            </a:extLst>
          </p:cNvPr>
          <p:cNvSpPr>
            <a:spLocks noGrp="1"/>
          </p:cNvSpPr>
          <p:nvPr>
            <p:ph type="sldNum" sz="quarter" idx="4"/>
          </p:nvPr>
        </p:nvSpPr>
        <p:spPr/>
        <p:txBody>
          <a:bodyPr/>
          <a:lstStyle/>
          <a:p>
            <a:r>
              <a:rPr lang="en-US" dirty="0"/>
              <a:t>Slide </a:t>
            </a:r>
            <a:fld id="{D97E898F-DCE4-4BC9-BBB1-5514880A7F95}" type="slidenum">
              <a:rPr lang="en-US" smtClean="0"/>
              <a:pPr/>
              <a:t>25</a:t>
            </a:fld>
            <a:r>
              <a:rPr lang="en-US" dirty="0"/>
              <a:t> of 26</a:t>
            </a:r>
          </a:p>
        </p:txBody>
      </p:sp>
      <p:pic>
        <p:nvPicPr>
          <p:cNvPr id="6" name="Picture 5">
            <a:extLst>
              <a:ext uri="{FF2B5EF4-FFF2-40B4-BE49-F238E27FC236}">
                <a16:creationId xmlns:a16="http://schemas.microsoft.com/office/drawing/2014/main" id="{E645076C-87AD-418C-8E45-62F16EE416F5}"/>
              </a:ext>
            </a:extLst>
          </p:cNvPr>
          <p:cNvPicPr>
            <a:picLocks noChangeAspect="1"/>
          </p:cNvPicPr>
          <p:nvPr/>
        </p:nvPicPr>
        <p:blipFill>
          <a:blip r:embed="rId3"/>
          <a:stretch>
            <a:fillRect/>
          </a:stretch>
        </p:blipFill>
        <p:spPr>
          <a:xfrm>
            <a:off x="6657056" y="3432430"/>
            <a:ext cx="4801052" cy="2782249"/>
          </a:xfrm>
          <a:prstGeom prst="rect">
            <a:avLst/>
          </a:prstGeom>
        </p:spPr>
      </p:pic>
      <p:pic>
        <p:nvPicPr>
          <p:cNvPr id="8" name="Picture 7">
            <a:extLst>
              <a:ext uri="{FF2B5EF4-FFF2-40B4-BE49-F238E27FC236}">
                <a16:creationId xmlns:a16="http://schemas.microsoft.com/office/drawing/2014/main" id="{5CB8C32C-3802-E169-DC01-FC7538FE2DEA}"/>
              </a:ext>
            </a:extLst>
          </p:cNvPr>
          <p:cNvPicPr>
            <a:picLocks noChangeAspect="1"/>
          </p:cNvPicPr>
          <p:nvPr/>
        </p:nvPicPr>
        <p:blipFill rotWithShape="1">
          <a:blip r:embed="rId4"/>
          <a:srcRect t="2275"/>
          <a:stretch/>
        </p:blipFill>
        <p:spPr>
          <a:xfrm>
            <a:off x="746006" y="3450185"/>
            <a:ext cx="5042235" cy="2780043"/>
          </a:xfrm>
          <a:prstGeom prst="rect">
            <a:avLst/>
          </a:prstGeom>
        </p:spPr>
      </p:pic>
      <p:sp>
        <p:nvSpPr>
          <p:cNvPr id="5" name="TextBox 4">
            <a:extLst>
              <a:ext uri="{FF2B5EF4-FFF2-40B4-BE49-F238E27FC236}">
                <a16:creationId xmlns:a16="http://schemas.microsoft.com/office/drawing/2014/main" id="{7E0DF763-8646-F48B-ACDE-64C637E30B26}"/>
              </a:ext>
            </a:extLst>
          </p:cNvPr>
          <p:cNvSpPr txBox="1"/>
          <p:nvPr/>
        </p:nvSpPr>
        <p:spPr>
          <a:xfrm>
            <a:off x="1651387" y="2996545"/>
            <a:ext cx="3231472" cy="400110"/>
          </a:xfrm>
          <a:prstGeom prst="rect">
            <a:avLst/>
          </a:prstGeom>
          <a:noFill/>
        </p:spPr>
        <p:txBody>
          <a:bodyPr wrap="square" rtlCol="0">
            <a:spAutoFit/>
          </a:bodyPr>
          <a:lstStyle/>
          <a:p>
            <a:pPr algn="ctr"/>
            <a:r>
              <a:rPr lang="en-US" sz="2000" b="1" u="sng" dirty="0">
                <a:latin typeface="Times New Roman" panose="02020603050405020304" pitchFamily="18" charset="0"/>
                <a:cs typeface="Times New Roman" panose="02020603050405020304" pitchFamily="18" charset="0"/>
              </a:rPr>
              <a:t>Current Results</a:t>
            </a:r>
          </a:p>
        </p:txBody>
      </p:sp>
      <p:sp>
        <p:nvSpPr>
          <p:cNvPr id="7" name="TextBox 6">
            <a:extLst>
              <a:ext uri="{FF2B5EF4-FFF2-40B4-BE49-F238E27FC236}">
                <a16:creationId xmlns:a16="http://schemas.microsoft.com/office/drawing/2014/main" id="{106B3473-1642-D7DA-7AC4-41F640B1CE9D}"/>
              </a:ext>
            </a:extLst>
          </p:cNvPr>
          <p:cNvSpPr txBox="1"/>
          <p:nvPr/>
        </p:nvSpPr>
        <p:spPr>
          <a:xfrm>
            <a:off x="7441846" y="2994604"/>
            <a:ext cx="3231472" cy="400110"/>
          </a:xfrm>
          <a:prstGeom prst="rect">
            <a:avLst/>
          </a:prstGeom>
          <a:noFill/>
        </p:spPr>
        <p:txBody>
          <a:bodyPr wrap="square" rtlCol="0">
            <a:spAutoFit/>
          </a:bodyPr>
          <a:lstStyle/>
          <a:p>
            <a:pPr algn="ctr"/>
            <a:r>
              <a:rPr lang="en-US" sz="2000" b="1" u="sng" dirty="0">
                <a:latin typeface="Times New Roman" panose="02020603050405020304" pitchFamily="18" charset="0"/>
                <a:cs typeface="Times New Roman" panose="02020603050405020304" pitchFamily="18" charset="0"/>
              </a:rPr>
              <a:t>Future Implementation</a:t>
            </a:r>
          </a:p>
        </p:txBody>
      </p:sp>
      <p:cxnSp>
        <p:nvCxnSpPr>
          <p:cNvPr id="10" name="Straight Connector 9">
            <a:extLst>
              <a:ext uri="{FF2B5EF4-FFF2-40B4-BE49-F238E27FC236}">
                <a16:creationId xmlns:a16="http://schemas.microsoft.com/office/drawing/2014/main" id="{A2751326-9325-DBCE-D681-78693D64525A}"/>
              </a:ext>
            </a:extLst>
          </p:cNvPr>
          <p:cNvCxnSpPr/>
          <p:nvPr/>
        </p:nvCxnSpPr>
        <p:spPr>
          <a:xfrm>
            <a:off x="6205491" y="3062796"/>
            <a:ext cx="0" cy="3648722"/>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647717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46D8E-8B00-2D03-9DF3-DBAF378E280E}"/>
              </a:ext>
            </a:extLst>
          </p:cNvPr>
          <p:cNvSpPr>
            <a:spLocks noGrp="1"/>
          </p:cNvSpPr>
          <p:nvPr>
            <p:ph type="title"/>
          </p:nvPr>
        </p:nvSpPr>
        <p:spPr/>
        <p:txBody>
          <a:bodyPr/>
          <a:lstStyle/>
          <a:p>
            <a:r>
              <a:rPr lang="en-US" u="sng" dirty="0"/>
              <a:t>Acknowledgements</a:t>
            </a:r>
          </a:p>
        </p:txBody>
      </p:sp>
      <p:sp>
        <p:nvSpPr>
          <p:cNvPr id="3" name="Content Placeholder 2">
            <a:extLst>
              <a:ext uri="{FF2B5EF4-FFF2-40B4-BE49-F238E27FC236}">
                <a16:creationId xmlns:a16="http://schemas.microsoft.com/office/drawing/2014/main" id="{E04DD4DB-6C06-AB55-6F4D-8B766FE3AB72}"/>
              </a:ext>
            </a:extLst>
          </p:cNvPr>
          <p:cNvSpPr>
            <a:spLocks noGrp="1"/>
          </p:cNvSpPr>
          <p:nvPr>
            <p:ph idx="1"/>
          </p:nvPr>
        </p:nvSpPr>
        <p:spPr/>
        <p:txBody>
          <a:bodyPr/>
          <a:lstStyle/>
          <a:p>
            <a:pPr marL="0" indent="0">
              <a:buNone/>
            </a:pPr>
            <a:r>
              <a:rPr lang="en-US" u="sng" dirty="0"/>
              <a:t>This work has been supported in part by:</a:t>
            </a:r>
          </a:p>
          <a:p>
            <a:r>
              <a:rPr lang="en-US" dirty="0"/>
              <a:t>U.S. Nuclear Regulatory Commission (NRC-HQ-60-17-G-0006)</a:t>
            </a:r>
          </a:p>
          <a:p>
            <a:r>
              <a:rPr lang="en-US" dirty="0"/>
              <a:t>Nuclear Criticality Safety Program, funded and managed by the National Nuclear Security Administration for the U.S. Department of Energy</a:t>
            </a:r>
          </a:p>
          <a:p>
            <a:r>
              <a:rPr lang="en-US" dirty="0"/>
              <a:t>Naval Nuclear Laboratory</a:t>
            </a:r>
          </a:p>
          <a:p>
            <a:endParaRPr lang="en-US" dirty="0"/>
          </a:p>
        </p:txBody>
      </p:sp>
      <p:sp>
        <p:nvSpPr>
          <p:cNvPr id="4" name="Slide Number Placeholder 3">
            <a:extLst>
              <a:ext uri="{FF2B5EF4-FFF2-40B4-BE49-F238E27FC236}">
                <a16:creationId xmlns:a16="http://schemas.microsoft.com/office/drawing/2014/main" id="{D6AEEB4F-6B15-84F4-7314-06039E09C512}"/>
              </a:ext>
            </a:extLst>
          </p:cNvPr>
          <p:cNvSpPr>
            <a:spLocks noGrp="1"/>
          </p:cNvSpPr>
          <p:nvPr>
            <p:ph type="sldNum" sz="quarter" idx="4"/>
          </p:nvPr>
        </p:nvSpPr>
        <p:spPr/>
        <p:txBody>
          <a:bodyPr/>
          <a:lstStyle/>
          <a:p>
            <a:r>
              <a:rPr lang="en-US" dirty="0"/>
              <a:t>Slide </a:t>
            </a:r>
            <a:fld id="{D97E898F-DCE4-4BC9-BBB1-5514880A7F95}" type="slidenum">
              <a:rPr lang="en-US" smtClean="0"/>
              <a:pPr/>
              <a:t>26</a:t>
            </a:fld>
            <a:r>
              <a:rPr lang="en-US" dirty="0"/>
              <a:t> of 26</a:t>
            </a:r>
          </a:p>
        </p:txBody>
      </p:sp>
    </p:spTree>
    <p:extLst>
      <p:ext uri="{BB962C8B-B14F-4D97-AF65-F5344CB8AC3E}">
        <p14:creationId xmlns:p14="http://schemas.microsoft.com/office/powerpoint/2010/main" val="3603594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1DF6B-5F2B-C99E-A316-0FFE5C89B955}"/>
              </a:ext>
            </a:extLst>
          </p:cNvPr>
          <p:cNvSpPr>
            <a:spLocks noGrp="1"/>
          </p:cNvSpPr>
          <p:nvPr>
            <p:ph type="title"/>
          </p:nvPr>
        </p:nvSpPr>
        <p:spPr>
          <a:xfrm>
            <a:off x="34497" y="315899"/>
            <a:ext cx="6317609" cy="918926"/>
          </a:xfrm>
        </p:spPr>
        <p:txBody>
          <a:bodyPr>
            <a:normAutofit fontScale="90000"/>
          </a:bodyPr>
          <a:lstStyle/>
          <a:p>
            <a:pPr algn="ctr"/>
            <a:r>
              <a:rPr lang="en-US" u="sng" dirty="0"/>
              <a:t>Motivation for RPI</a:t>
            </a:r>
            <a:br>
              <a:rPr lang="en-US" u="sng" dirty="0"/>
            </a:br>
            <a:r>
              <a:rPr lang="en-US" u="sng" dirty="0"/>
              <a:t>Tantalum Experiment</a:t>
            </a:r>
            <a:endParaRPr lang="en-US" dirty="0"/>
          </a:p>
        </p:txBody>
      </p:sp>
      <p:sp>
        <p:nvSpPr>
          <p:cNvPr id="3" name="Content Placeholder 2">
            <a:extLst>
              <a:ext uri="{FF2B5EF4-FFF2-40B4-BE49-F238E27FC236}">
                <a16:creationId xmlns:a16="http://schemas.microsoft.com/office/drawing/2014/main" id="{8B6A42CF-7A53-3FFC-E7FB-6FCE49E8B7D6}"/>
              </a:ext>
            </a:extLst>
          </p:cNvPr>
          <p:cNvSpPr>
            <a:spLocks noGrp="1"/>
          </p:cNvSpPr>
          <p:nvPr>
            <p:ph idx="1"/>
          </p:nvPr>
        </p:nvSpPr>
        <p:spPr>
          <a:xfrm>
            <a:off x="705617" y="1553489"/>
            <a:ext cx="4975371" cy="4717814"/>
          </a:xfrm>
        </p:spPr>
        <p:txBody>
          <a:bodyPr/>
          <a:lstStyle/>
          <a:p>
            <a:pPr>
              <a:spcAft>
                <a:spcPts val="600"/>
              </a:spcAft>
            </a:pPr>
            <a:r>
              <a:rPr lang="en-US" dirty="0"/>
              <a:t>Due to special material and nuclear properties </a:t>
            </a:r>
            <a:r>
              <a:rPr lang="en-US" baseline="30000" dirty="0"/>
              <a:t>181</a:t>
            </a:r>
            <a:r>
              <a:rPr lang="en-US" dirty="0"/>
              <a:t>Ta is relied on for the following applications:</a:t>
            </a:r>
          </a:p>
          <a:p>
            <a:pPr marL="914400" lvl="1" indent="-457200">
              <a:buFont typeface="+mj-lt"/>
              <a:buAutoNum type="arabicPeriod"/>
            </a:pPr>
            <a:r>
              <a:rPr lang="en-US" dirty="0"/>
              <a:t>Neutron-producing targets for linear accelerators</a:t>
            </a:r>
          </a:p>
          <a:p>
            <a:pPr marL="914400" lvl="1" indent="-457200">
              <a:buFont typeface="+mj-lt"/>
              <a:buAutoNum type="arabicPeriod"/>
            </a:pPr>
            <a:r>
              <a:rPr lang="en-US" dirty="0"/>
              <a:t>Recovering Uranium from fuel reprocessing</a:t>
            </a:r>
            <a:r>
              <a:rPr lang="en-US" baseline="30000" dirty="0"/>
              <a:t>1</a:t>
            </a:r>
            <a:r>
              <a:rPr lang="en-US" dirty="0"/>
              <a:t> </a:t>
            </a:r>
          </a:p>
          <a:p>
            <a:pPr marL="914400" lvl="1" indent="-457200">
              <a:buFont typeface="+mj-lt"/>
              <a:buAutoNum type="arabicPeriod"/>
            </a:pPr>
            <a:r>
              <a:rPr lang="en-US" dirty="0"/>
              <a:t>Casting of molten Plutonium metal</a:t>
            </a:r>
            <a:r>
              <a:rPr lang="en-US" baseline="30000" dirty="0"/>
              <a:t>1</a:t>
            </a:r>
          </a:p>
          <a:p>
            <a:r>
              <a:rPr lang="en-US" baseline="30000" dirty="0"/>
              <a:t>181</a:t>
            </a:r>
            <a:r>
              <a:rPr lang="en-US" dirty="0"/>
              <a:t>Ta neutronics must be thoroughly understood to enhance the realms of scientific research, criticality safety, and national security</a:t>
            </a:r>
          </a:p>
          <a:p>
            <a:endParaRPr lang="en-US" dirty="0"/>
          </a:p>
        </p:txBody>
      </p:sp>
      <p:sp>
        <p:nvSpPr>
          <p:cNvPr id="4" name="Slide Number Placeholder 3">
            <a:extLst>
              <a:ext uri="{FF2B5EF4-FFF2-40B4-BE49-F238E27FC236}">
                <a16:creationId xmlns:a16="http://schemas.microsoft.com/office/drawing/2014/main" id="{E9032646-C8E8-B446-590E-A832D3AD1589}"/>
              </a:ext>
            </a:extLst>
          </p:cNvPr>
          <p:cNvSpPr>
            <a:spLocks noGrp="1"/>
          </p:cNvSpPr>
          <p:nvPr>
            <p:ph type="sldNum" sz="quarter" idx="4"/>
          </p:nvPr>
        </p:nvSpPr>
        <p:spPr/>
        <p:txBody>
          <a:bodyPr/>
          <a:lstStyle/>
          <a:p>
            <a:r>
              <a:rPr lang="en-US" dirty="0"/>
              <a:t>Slide </a:t>
            </a:r>
            <a:fld id="{D97E898F-DCE4-4BC9-BBB1-5514880A7F95}" type="slidenum">
              <a:rPr lang="en-US" smtClean="0"/>
              <a:pPr/>
              <a:t>3</a:t>
            </a:fld>
            <a:r>
              <a:rPr lang="en-US" dirty="0"/>
              <a:t> of 26</a:t>
            </a:r>
          </a:p>
        </p:txBody>
      </p:sp>
      <p:sp>
        <p:nvSpPr>
          <p:cNvPr id="6" name="TextBox 5">
            <a:extLst>
              <a:ext uri="{FF2B5EF4-FFF2-40B4-BE49-F238E27FC236}">
                <a16:creationId xmlns:a16="http://schemas.microsoft.com/office/drawing/2014/main" id="{CC685F6F-F49A-7867-2E7B-D21290B39697}"/>
              </a:ext>
            </a:extLst>
          </p:cNvPr>
          <p:cNvSpPr txBox="1"/>
          <p:nvPr/>
        </p:nvSpPr>
        <p:spPr>
          <a:xfrm>
            <a:off x="277271" y="5932749"/>
            <a:ext cx="5610244" cy="338554"/>
          </a:xfrm>
          <a:prstGeom prst="rect">
            <a:avLst/>
          </a:prstGeom>
          <a:noFill/>
        </p:spPr>
        <p:txBody>
          <a:bodyPr wrap="square" rtlCol="0">
            <a:spAutoFit/>
          </a:bodyPr>
          <a:lstStyle/>
          <a:p>
            <a:r>
              <a:rPr lang="en-US" sz="800" baseline="30000" dirty="0">
                <a:latin typeface="Times New Roman" panose="02020603050405020304" pitchFamily="18" charset="0"/>
                <a:cs typeface="Times New Roman" panose="02020603050405020304" pitchFamily="18" charset="0"/>
              </a:rPr>
              <a:t>1</a:t>
            </a:r>
            <a:r>
              <a:rPr lang="en-US" sz="800" dirty="0">
                <a:latin typeface="Times New Roman" panose="02020603050405020304" pitchFamily="18" charset="0"/>
                <a:cs typeface="Times New Roman" panose="02020603050405020304" pitchFamily="18" charset="0"/>
              </a:rPr>
              <a:t>Chambers, A. (2023) - </a:t>
            </a:r>
            <a:r>
              <a:rPr lang="en-US" sz="800" i="1" dirty="0">
                <a:latin typeface="Times New Roman" panose="02020603050405020304" pitchFamily="18" charset="0"/>
                <a:cs typeface="Times New Roman" panose="02020603050405020304" pitchFamily="18" charset="0"/>
              </a:rPr>
              <a:t>Five Year Execution Plan – United States Department of Energy Nuclear Criticality Safety Program FY2024 though FY 2028</a:t>
            </a:r>
            <a:endParaRPr lang="en-US" sz="800" i="1" baseline="30000"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5D8D52C4-B1D9-3671-2DB2-F03FEE889DC9}"/>
              </a:ext>
            </a:extLst>
          </p:cNvPr>
          <p:cNvPicPr>
            <a:picLocks noChangeAspect="1"/>
          </p:cNvPicPr>
          <p:nvPr/>
        </p:nvPicPr>
        <p:blipFill>
          <a:blip r:embed="rId3"/>
          <a:stretch>
            <a:fillRect/>
          </a:stretch>
        </p:blipFill>
        <p:spPr>
          <a:xfrm>
            <a:off x="6171940" y="3163874"/>
            <a:ext cx="5482482" cy="2992347"/>
          </a:xfrm>
          <a:prstGeom prst="rect">
            <a:avLst/>
          </a:prstGeom>
        </p:spPr>
      </p:pic>
      <p:pic>
        <p:nvPicPr>
          <p:cNvPr id="7" name="Picture 6">
            <a:extLst>
              <a:ext uri="{FF2B5EF4-FFF2-40B4-BE49-F238E27FC236}">
                <a16:creationId xmlns:a16="http://schemas.microsoft.com/office/drawing/2014/main" id="{3D609091-F1C6-55DB-9743-649519B4F716}"/>
              </a:ext>
            </a:extLst>
          </p:cNvPr>
          <p:cNvPicPr>
            <a:picLocks noChangeAspect="1"/>
          </p:cNvPicPr>
          <p:nvPr/>
        </p:nvPicPr>
        <p:blipFill>
          <a:blip r:embed="rId4"/>
          <a:stretch>
            <a:fillRect/>
          </a:stretch>
        </p:blipFill>
        <p:spPr>
          <a:xfrm>
            <a:off x="6171940" y="221572"/>
            <a:ext cx="5482482" cy="2827221"/>
          </a:xfrm>
          <a:prstGeom prst="rect">
            <a:avLst/>
          </a:prstGeom>
        </p:spPr>
      </p:pic>
    </p:spTree>
    <p:extLst>
      <p:ext uri="{BB962C8B-B14F-4D97-AF65-F5344CB8AC3E}">
        <p14:creationId xmlns:p14="http://schemas.microsoft.com/office/powerpoint/2010/main" val="3568455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AE57C-CC66-978C-0814-26A1A85633D6}"/>
              </a:ext>
            </a:extLst>
          </p:cNvPr>
          <p:cNvSpPr>
            <a:spLocks noGrp="1"/>
          </p:cNvSpPr>
          <p:nvPr>
            <p:ph type="title"/>
          </p:nvPr>
        </p:nvSpPr>
        <p:spPr>
          <a:xfrm>
            <a:off x="466725" y="365126"/>
            <a:ext cx="5629275" cy="918926"/>
          </a:xfrm>
        </p:spPr>
        <p:txBody>
          <a:bodyPr>
            <a:normAutofit fontScale="90000"/>
          </a:bodyPr>
          <a:lstStyle/>
          <a:p>
            <a:pPr algn="ctr"/>
            <a:r>
              <a:rPr lang="en-US" u="sng" dirty="0"/>
              <a:t>Motivation for RPI Teflon (CF</a:t>
            </a:r>
            <a:r>
              <a:rPr lang="en-US" u="sng" baseline="-25000" dirty="0"/>
              <a:t>2</a:t>
            </a:r>
            <a:r>
              <a:rPr lang="en-US" u="sng" dirty="0"/>
              <a:t>) Experiment </a:t>
            </a:r>
            <a:endParaRPr lang="en-US" dirty="0"/>
          </a:p>
        </p:txBody>
      </p:sp>
      <p:sp>
        <p:nvSpPr>
          <p:cNvPr id="3" name="Content Placeholder 2">
            <a:extLst>
              <a:ext uri="{FF2B5EF4-FFF2-40B4-BE49-F238E27FC236}">
                <a16:creationId xmlns:a16="http://schemas.microsoft.com/office/drawing/2014/main" id="{4B7CE26C-9B02-F9DC-CAB8-65877F409208}"/>
              </a:ext>
            </a:extLst>
          </p:cNvPr>
          <p:cNvSpPr>
            <a:spLocks noGrp="1"/>
          </p:cNvSpPr>
          <p:nvPr>
            <p:ph idx="1"/>
          </p:nvPr>
        </p:nvSpPr>
        <p:spPr>
          <a:xfrm>
            <a:off x="652462" y="1610639"/>
            <a:ext cx="5257800" cy="4717814"/>
          </a:xfrm>
        </p:spPr>
        <p:txBody>
          <a:bodyPr>
            <a:normAutofit lnSpcReduction="10000"/>
          </a:bodyPr>
          <a:lstStyle/>
          <a:p>
            <a:r>
              <a:rPr lang="en-US" dirty="0"/>
              <a:t>Measuring Teflon allows for validation of the </a:t>
            </a:r>
            <a:r>
              <a:rPr lang="en-US" baseline="30000" dirty="0"/>
              <a:t>19</a:t>
            </a:r>
            <a:r>
              <a:rPr lang="en-US" dirty="0"/>
              <a:t>F evaluations</a:t>
            </a:r>
          </a:p>
          <a:p>
            <a:r>
              <a:rPr lang="en-US" dirty="0"/>
              <a:t>Fluorine is relied on heavily in salts for Generation – IV reactor concepts:</a:t>
            </a:r>
          </a:p>
          <a:p>
            <a:pPr lvl="1"/>
            <a:r>
              <a:rPr lang="en-US" dirty="0"/>
              <a:t>Kairos Power – FHR</a:t>
            </a:r>
          </a:p>
          <a:p>
            <a:pPr lvl="1"/>
            <a:r>
              <a:rPr lang="en-US" dirty="0" err="1"/>
              <a:t>TerraPower</a:t>
            </a:r>
            <a:r>
              <a:rPr lang="en-US" dirty="0"/>
              <a:t> – SFR and Natrium</a:t>
            </a:r>
          </a:p>
          <a:p>
            <a:pPr lvl="1"/>
            <a:r>
              <a:rPr lang="en-US" dirty="0" err="1"/>
              <a:t>Flibe</a:t>
            </a:r>
            <a:r>
              <a:rPr lang="en-US" dirty="0"/>
              <a:t> LFTR (blanket and coolant)</a:t>
            </a:r>
          </a:p>
          <a:p>
            <a:r>
              <a:rPr lang="en-US" dirty="0"/>
              <a:t>Fluorine is an integral component of Uranium manufacturing/enrichment (UF</a:t>
            </a:r>
            <a:r>
              <a:rPr lang="en-US" baseline="-25000" dirty="0"/>
              <a:t>6</a:t>
            </a:r>
            <a:r>
              <a:rPr lang="en-US" dirty="0"/>
              <a:t>)</a:t>
            </a:r>
          </a:p>
          <a:p>
            <a:r>
              <a:rPr lang="en-US" dirty="0"/>
              <a:t>Criticality safety, design, and operation of these reactor concepts are highly dependent on </a:t>
            </a:r>
            <a:r>
              <a:rPr lang="en-US" baseline="30000" dirty="0"/>
              <a:t>19</a:t>
            </a:r>
            <a:r>
              <a:rPr lang="en-US" dirty="0"/>
              <a:t>F neutronics</a:t>
            </a:r>
          </a:p>
          <a:p>
            <a:endParaRPr lang="en-US" dirty="0"/>
          </a:p>
        </p:txBody>
      </p:sp>
      <p:sp>
        <p:nvSpPr>
          <p:cNvPr id="4" name="Slide Number Placeholder 3">
            <a:extLst>
              <a:ext uri="{FF2B5EF4-FFF2-40B4-BE49-F238E27FC236}">
                <a16:creationId xmlns:a16="http://schemas.microsoft.com/office/drawing/2014/main" id="{BB1E37C7-7DFE-8F84-1752-EC1D05D3A13A}"/>
              </a:ext>
            </a:extLst>
          </p:cNvPr>
          <p:cNvSpPr>
            <a:spLocks noGrp="1"/>
          </p:cNvSpPr>
          <p:nvPr>
            <p:ph type="sldNum" sz="quarter" idx="4"/>
          </p:nvPr>
        </p:nvSpPr>
        <p:spPr/>
        <p:txBody>
          <a:bodyPr/>
          <a:lstStyle/>
          <a:p>
            <a:r>
              <a:rPr lang="en-US" dirty="0"/>
              <a:t>Slide </a:t>
            </a:r>
            <a:fld id="{D97E898F-DCE4-4BC9-BBB1-5514880A7F95}" type="slidenum">
              <a:rPr lang="en-US" smtClean="0"/>
              <a:pPr/>
              <a:t>4</a:t>
            </a:fld>
            <a:r>
              <a:rPr lang="en-US" dirty="0"/>
              <a:t> of 26</a:t>
            </a:r>
          </a:p>
        </p:txBody>
      </p:sp>
      <p:pic>
        <p:nvPicPr>
          <p:cNvPr id="8" name="Picture 7">
            <a:extLst>
              <a:ext uri="{FF2B5EF4-FFF2-40B4-BE49-F238E27FC236}">
                <a16:creationId xmlns:a16="http://schemas.microsoft.com/office/drawing/2014/main" id="{BA82955F-9F28-3A7A-101E-DD3BAE9DDE34}"/>
              </a:ext>
            </a:extLst>
          </p:cNvPr>
          <p:cNvPicPr>
            <a:picLocks noChangeAspect="1"/>
          </p:cNvPicPr>
          <p:nvPr/>
        </p:nvPicPr>
        <p:blipFill>
          <a:blip r:embed="rId3"/>
          <a:stretch>
            <a:fillRect/>
          </a:stretch>
        </p:blipFill>
        <p:spPr>
          <a:xfrm>
            <a:off x="6544810" y="3186916"/>
            <a:ext cx="5319094" cy="3012949"/>
          </a:xfrm>
          <a:prstGeom prst="rect">
            <a:avLst/>
          </a:prstGeom>
        </p:spPr>
      </p:pic>
      <p:pic>
        <p:nvPicPr>
          <p:cNvPr id="10" name="Picture 9">
            <a:extLst>
              <a:ext uri="{FF2B5EF4-FFF2-40B4-BE49-F238E27FC236}">
                <a16:creationId xmlns:a16="http://schemas.microsoft.com/office/drawing/2014/main" id="{9259C56D-6C15-6D66-ED9B-E0FEE19897C8}"/>
              </a:ext>
            </a:extLst>
          </p:cNvPr>
          <p:cNvPicPr>
            <a:picLocks noChangeAspect="1"/>
          </p:cNvPicPr>
          <p:nvPr/>
        </p:nvPicPr>
        <p:blipFill>
          <a:blip r:embed="rId4"/>
          <a:stretch>
            <a:fillRect/>
          </a:stretch>
        </p:blipFill>
        <p:spPr>
          <a:xfrm>
            <a:off x="6544809" y="131248"/>
            <a:ext cx="5319093" cy="2984231"/>
          </a:xfrm>
          <a:prstGeom prst="rect">
            <a:avLst/>
          </a:prstGeom>
        </p:spPr>
      </p:pic>
    </p:spTree>
    <p:extLst>
      <p:ext uri="{BB962C8B-B14F-4D97-AF65-F5344CB8AC3E}">
        <p14:creationId xmlns:p14="http://schemas.microsoft.com/office/powerpoint/2010/main" val="2196474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FCFD4B-A5E5-DBAD-1602-083283CDFECB}"/>
              </a:ext>
            </a:extLst>
          </p:cNvPr>
          <p:cNvSpPr>
            <a:spLocks noGrp="1"/>
          </p:cNvSpPr>
          <p:nvPr>
            <p:ph type="sldNum" sz="quarter" idx="4"/>
          </p:nvPr>
        </p:nvSpPr>
        <p:spPr/>
        <p:txBody>
          <a:bodyPr/>
          <a:lstStyle/>
          <a:p>
            <a:r>
              <a:rPr lang="en-US" dirty="0"/>
              <a:t>Slide </a:t>
            </a:r>
            <a:fld id="{D97E898F-DCE4-4BC9-BBB1-5514880A7F95}" type="slidenum">
              <a:rPr lang="en-US" smtClean="0"/>
              <a:pPr/>
              <a:t>5</a:t>
            </a:fld>
            <a:r>
              <a:rPr lang="en-US" dirty="0"/>
              <a:t> of 26</a:t>
            </a:r>
          </a:p>
        </p:txBody>
      </p:sp>
      <p:sp>
        <p:nvSpPr>
          <p:cNvPr id="5" name="Title 1">
            <a:extLst>
              <a:ext uri="{FF2B5EF4-FFF2-40B4-BE49-F238E27FC236}">
                <a16:creationId xmlns:a16="http://schemas.microsoft.com/office/drawing/2014/main" id="{F35DE279-A201-A06A-515F-07807ED67B6D}"/>
              </a:ext>
            </a:extLst>
          </p:cNvPr>
          <p:cNvSpPr>
            <a:spLocks noGrp="1"/>
          </p:cNvSpPr>
          <p:nvPr>
            <p:ph type="title"/>
          </p:nvPr>
        </p:nvSpPr>
        <p:spPr>
          <a:xfrm>
            <a:off x="419100" y="263525"/>
            <a:ext cx="11353800" cy="918926"/>
          </a:xfrm>
        </p:spPr>
        <p:txBody>
          <a:bodyPr>
            <a:normAutofit/>
          </a:bodyPr>
          <a:lstStyle/>
          <a:p>
            <a:r>
              <a:rPr lang="en-US" u="sng" dirty="0"/>
              <a:t>The RPI High Energy Neutron Scattering System</a:t>
            </a:r>
          </a:p>
        </p:txBody>
      </p:sp>
      <p:sp>
        <p:nvSpPr>
          <p:cNvPr id="6" name="Content Placeholder 2">
            <a:extLst>
              <a:ext uri="{FF2B5EF4-FFF2-40B4-BE49-F238E27FC236}">
                <a16:creationId xmlns:a16="http://schemas.microsoft.com/office/drawing/2014/main" id="{B87CE5DC-7D88-5994-3C20-9CEE56B26978}"/>
              </a:ext>
            </a:extLst>
          </p:cNvPr>
          <p:cNvSpPr>
            <a:spLocks noGrp="1"/>
          </p:cNvSpPr>
          <p:nvPr>
            <p:ph idx="1"/>
          </p:nvPr>
        </p:nvSpPr>
        <p:spPr>
          <a:xfrm>
            <a:off x="671947" y="1386437"/>
            <a:ext cx="4805217" cy="4717814"/>
          </a:xfrm>
        </p:spPr>
        <p:txBody>
          <a:bodyPr>
            <a:normAutofit fontScale="92500"/>
          </a:bodyPr>
          <a:lstStyle/>
          <a:p>
            <a:pPr marL="0" indent="0" algn="ctr">
              <a:spcAft>
                <a:spcPts val="1200"/>
              </a:spcAft>
              <a:buNone/>
            </a:pPr>
            <a:r>
              <a:rPr lang="en-US" b="1" dirty="0"/>
              <a:t>Close-to-ideal neutron scattering array located ~30m from the neutron-producing target constructed with:</a:t>
            </a:r>
          </a:p>
          <a:p>
            <a:pPr marL="514350" indent="-514350">
              <a:spcAft>
                <a:spcPts val="600"/>
              </a:spcAft>
              <a:buFont typeface="+mj-lt"/>
              <a:buAutoNum type="romanUcPeriod"/>
            </a:pPr>
            <a:r>
              <a:rPr lang="en-US" dirty="0"/>
              <a:t>Eight 5in diameter EJ-301 organic liquid scintillator proton recoil detectors</a:t>
            </a:r>
          </a:p>
          <a:p>
            <a:pPr lvl="1">
              <a:buFont typeface="Times New Roman" panose="02020603050405020304" pitchFamily="18" charset="0"/>
              <a:buChar char="‐"/>
            </a:pPr>
            <a:r>
              <a:rPr lang="en-US" dirty="0"/>
              <a:t>Coupled to </a:t>
            </a:r>
            <a:r>
              <a:rPr lang="en-US" b="0" i="0" u="none" strike="noStrike" baseline="0" dirty="0" err="1">
                <a:solidFill>
                  <a:srgbClr val="231F20"/>
                </a:solidFill>
              </a:rPr>
              <a:t>Photonis</a:t>
            </a:r>
            <a:r>
              <a:rPr lang="en-US" b="0" i="0" u="none" strike="noStrike" baseline="0" dirty="0">
                <a:solidFill>
                  <a:srgbClr val="231F20"/>
                </a:solidFill>
              </a:rPr>
              <a:t> XP4572/B PMTs</a:t>
            </a:r>
          </a:p>
          <a:p>
            <a:pPr marL="514350" indent="-514350">
              <a:buFont typeface="+mj-lt"/>
              <a:buAutoNum type="romanUcPeriod"/>
            </a:pPr>
            <a:r>
              <a:rPr lang="en-US" dirty="0">
                <a:solidFill>
                  <a:srgbClr val="231F20"/>
                </a:solidFill>
              </a:rPr>
              <a:t>Aluminum alloy detector mounting hardware and sample holder</a:t>
            </a:r>
          </a:p>
          <a:p>
            <a:pPr marL="514350" indent="-514350">
              <a:buFont typeface="+mj-lt"/>
              <a:buAutoNum type="romanUcPeriod"/>
            </a:pPr>
            <a:r>
              <a:rPr lang="en-US" b="0" i="0" u="none" strike="noStrike" baseline="0" dirty="0">
                <a:solidFill>
                  <a:srgbClr val="231F20"/>
                </a:solidFill>
              </a:rPr>
              <a:t>A rigidly secured optical table allowin</a:t>
            </a:r>
            <a:r>
              <a:rPr lang="en-US" dirty="0">
                <a:solidFill>
                  <a:srgbClr val="231F20"/>
                </a:solidFill>
              </a:rPr>
              <a:t>g for seemingly infinite detector arrangements</a:t>
            </a:r>
            <a:endParaRPr lang="en-US" b="0" i="0" u="none" strike="noStrike" baseline="0" dirty="0">
              <a:solidFill>
                <a:srgbClr val="231F20"/>
              </a:solidFill>
            </a:endParaRPr>
          </a:p>
          <a:p>
            <a:pPr marL="514350" indent="-514350">
              <a:buFont typeface="+mj-lt"/>
              <a:buAutoNum type="romanUcPeriod"/>
            </a:pPr>
            <a:endParaRPr lang="en-US" dirty="0"/>
          </a:p>
        </p:txBody>
      </p:sp>
      <p:pic>
        <p:nvPicPr>
          <p:cNvPr id="7" name="Picture 6" descr="A large metal pipes in a factory">
            <a:extLst>
              <a:ext uri="{FF2B5EF4-FFF2-40B4-BE49-F238E27FC236}">
                <a16:creationId xmlns:a16="http://schemas.microsoft.com/office/drawing/2014/main" id="{9A98602A-BBC2-F9AB-4A35-5C47FB6829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29745" y="1488615"/>
            <a:ext cx="5895563" cy="4421672"/>
          </a:xfrm>
          <a:prstGeom prst="rect">
            <a:avLst/>
          </a:prstGeom>
        </p:spPr>
      </p:pic>
    </p:spTree>
    <p:extLst>
      <p:ext uri="{BB962C8B-B14F-4D97-AF65-F5344CB8AC3E}">
        <p14:creationId xmlns:p14="http://schemas.microsoft.com/office/powerpoint/2010/main" val="3381767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34CA1D-34ED-135D-3BED-F698D4BC820C}"/>
              </a:ext>
            </a:extLst>
          </p:cNvPr>
          <p:cNvSpPr>
            <a:spLocks noGrp="1"/>
          </p:cNvSpPr>
          <p:nvPr>
            <p:ph type="sldNum" sz="quarter" idx="4"/>
          </p:nvPr>
        </p:nvSpPr>
        <p:spPr/>
        <p:txBody>
          <a:bodyPr/>
          <a:lstStyle/>
          <a:p>
            <a:r>
              <a:rPr lang="en-US" dirty="0"/>
              <a:t>Slide </a:t>
            </a:r>
            <a:fld id="{D97E898F-DCE4-4BC9-BBB1-5514880A7F95}" type="slidenum">
              <a:rPr lang="en-US" smtClean="0"/>
              <a:pPr/>
              <a:t>6</a:t>
            </a:fld>
            <a:r>
              <a:rPr lang="en-US" dirty="0"/>
              <a:t> of 26</a:t>
            </a:r>
          </a:p>
        </p:txBody>
      </p:sp>
      <p:sp>
        <p:nvSpPr>
          <p:cNvPr id="5" name="Title 1">
            <a:extLst>
              <a:ext uri="{FF2B5EF4-FFF2-40B4-BE49-F238E27FC236}">
                <a16:creationId xmlns:a16="http://schemas.microsoft.com/office/drawing/2014/main" id="{426233D3-8758-52BE-CC24-0BD8D8041CE4}"/>
              </a:ext>
            </a:extLst>
          </p:cNvPr>
          <p:cNvSpPr>
            <a:spLocks noGrp="1"/>
          </p:cNvSpPr>
          <p:nvPr>
            <p:ph type="title"/>
          </p:nvPr>
        </p:nvSpPr>
        <p:spPr>
          <a:xfrm>
            <a:off x="838200" y="365126"/>
            <a:ext cx="10515600" cy="918926"/>
          </a:xfrm>
        </p:spPr>
        <p:txBody>
          <a:bodyPr/>
          <a:lstStyle/>
          <a:p>
            <a:r>
              <a:rPr lang="en-US" u="sng" dirty="0"/>
              <a:t>Upgrade to Struck SIS-3305 10-bit Digitizer</a:t>
            </a:r>
          </a:p>
        </p:txBody>
      </p:sp>
      <p:sp>
        <p:nvSpPr>
          <p:cNvPr id="6" name="Content Placeholder 2">
            <a:extLst>
              <a:ext uri="{FF2B5EF4-FFF2-40B4-BE49-F238E27FC236}">
                <a16:creationId xmlns:a16="http://schemas.microsoft.com/office/drawing/2014/main" id="{3ACE5F11-FC7B-71CB-A0CA-12302285B313}"/>
              </a:ext>
            </a:extLst>
          </p:cNvPr>
          <p:cNvSpPr>
            <a:spLocks noGrp="1"/>
          </p:cNvSpPr>
          <p:nvPr>
            <p:ph idx="1"/>
          </p:nvPr>
        </p:nvSpPr>
        <p:spPr>
          <a:xfrm>
            <a:off x="618013" y="1459149"/>
            <a:ext cx="4646442" cy="4717814"/>
          </a:xfrm>
        </p:spPr>
        <p:txBody>
          <a:bodyPr>
            <a:normAutofit fontScale="92500" lnSpcReduction="10000"/>
          </a:bodyPr>
          <a:lstStyle/>
          <a:p>
            <a:pPr>
              <a:spcAft>
                <a:spcPts val="600"/>
              </a:spcAft>
            </a:pPr>
            <a:r>
              <a:rPr lang="en-US" dirty="0"/>
              <a:t>System upgraded from Agilent-</a:t>
            </a:r>
            <a:r>
              <a:rPr lang="en-US" dirty="0" err="1"/>
              <a:t>Acqiris</a:t>
            </a:r>
            <a:r>
              <a:rPr lang="en-US" dirty="0"/>
              <a:t> AP240 8-bit to Struck SIS-3305 10-bit digitizer </a:t>
            </a:r>
          </a:p>
          <a:p>
            <a:pPr lvl="1"/>
            <a:r>
              <a:rPr lang="en-US" dirty="0"/>
              <a:t>Dynamic range of pulses increased from 256 bits to 1024 bits</a:t>
            </a:r>
          </a:p>
          <a:p>
            <a:pPr lvl="1"/>
            <a:r>
              <a:rPr lang="en-US" dirty="0"/>
              <a:t>Sampling resolution increased from 1.0</a:t>
            </a:r>
            <a:r>
              <a:rPr lang="en-US" i="1" dirty="0"/>
              <a:t>ns</a:t>
            </a:r>
            <a:r>
              <a:rPr lang="en-US" dirty="0"/>
              <a:t> to 0.8</a:t>
            </a:r>
            <a:r>
              <a:rPr lang="en-US" i="1" dirty="0"/>
              <a:t>ns</a:t>
            </a:r>
          </a:p>
          <a:p>
            <a:pPr>
              <a:spcAft>
                <a:spcPts val="600"/>
              </a:spcAft>
            </a:pPr>
            <a:r>
              <a:rPr lang="en-US" dirty="0"/>
              <a:t>Upgrade yields increase in relative neutron detection efficiency of the system, largest gains in efficiency observed from 2 MeV – 20 MeV</a:t>
            </a:r>
          </a:p>
          <a:p>
            <a:r>
              <a:rPr lang="en-US" dirty="0"/>
              <a:t>Comparison generated using pulse shape discrimination methods</a:t>
            </a:r>
            <a:r>
              <a:rPr lang="en-US" baseline="30000" dirty="0"/>
              <a:t>1 </a:t>
            </a:r>
            <a:r>
              <a:rPr lang="en-US" dirty="0"/>
              <a:t>different from the results presented in this work</a:t>
            </a:r>
          </a:p>
        </p:txBody>
      </p:sp>
      <p:sp>
        <p:nvSpPr>
          <p:cNvPr id="2" name="TextBox 1">
            <a:extLst>
              <a:ext uri="{FF2B5EF4-FFF2-40B4-BE49-F238E27FC236}">
                <a16:creationId xmlns:a16="http://schemas.microsoft.com/office/drawing/2014/main" id="{C5493F66-8CF4-3430-D38D-6509AC57A900}"/>
              </a:ext>
            </a:extLst>
          </p:cNvPr>
          <p:cNvSpPr txBox="1"/>
          <p:nvPr/>
        </p:nvSpPr>
        <p:spPr>
          <a:xfrm>
            <a:off x="419100" y="6037736"/>
            <a:ext cx="11353800" cy="338554"/>
          </a:xfrm>
          <a:prstGeom prst="rect">
            <a:avLst/>
          </a:prstGeom>
          <a:noFill/>
        </p:spPr>
        <p:txBody>
          <a:bodyPr wrap="square" rtlCol="0">
            <a:spAutoFit/>
          </a:bodyPr>
          <a:lstStyle/>
          <a:p>
            <a:r>
              <a:rPr lang="en-US" sz="800" b="0" i="0" baseline="30000" dirty="0">
                <a:effectLst/>
                <a:latin typeface="Times New Roman" panose="02020603050405020304" pitchFamily="18" charset="0"/>
                <a:cs typeface="Times New Roman" panose="02020603050405020304" pitchFamily="18" charset="0"/>
              </a:rPr>
              <a:t>1</a:t>
            </a:r>
            <a:r>
              <a:rPr lang="en-US" sz="800" b="0" i="0" dirty="0">
                <a:effectLst/>
                <a:latin typeface="Times New Roman" panose="02020603050405020304" pitchFamily="18" charset="0"/>
                <a:cs typeface="Times New Roman" panose="02020603050405020304" pitchFamily="18" charset="0"/>
              </a:rPr>
              <a:t>A. M. Daskalakis, E. J. Blain, B. J. McDermott, R. M. </a:t>
            </a:r>
            <a:r>
              <a:rPr lang="en-US" sz="800" b="0" i="0" dirty="0" err="1">
                <a:effectLst/>
                <a:latin typeface="Times New Roman" panose="02020603050405020304" pitchFamily="18" charset="0"/>
                <a:cs typeface="Times New Roman" panose="02020603050405020304" pitchFamily="18" charset="0"/>
              </a:rPr>
              <a:t>Bahran</a:t>
            </a:r>
            <a:r>
              <a:rPr lang="en-US" sz="800" b="0" i="0" dirty="0">
                <a:effectLst/>
                <a:latin typeface="Times New Roman" panose="02020603050405020304" pitchFamily="18" charset="0"/>
                <a:cs typeface="Times New Roman" panose="02020603050405020304" pitchFamily="18" charset="0"/>
              </a:rPr>
              <a:t>, Y. Danon, D. P. Barry, R. C. Block, M. J. Rapp, B. E. Epping and G. </a:t>
            </a:r>
            <a:r>
              <a:rPr lang="en-US" sz="800" b="0" i="0" dirty="0" err="1">
                <a:effectLst/>
                <a:latin typeface="Times New Roman" panose="02020603050405020304" pitchFamily="18" charset="0"/>
                <a:cs typeface="Times New Roman" panose="02020603050405020304" pitchFamily="18" charset="0"/>
              </a:rPr>
              <a:t>Leinweber</a:t>
            </a:r>
            <a:r>
              <a:rPr lang="en-US" sz="800" b="0" i="0" dirty="0">
                <a:effectLst/>
                <a:latin typeface="Times New Roman" panose="02020603050405020304" pitchFamily="18" charset="0"/>
                <a:cs typeface="Times New Roman" panose="02020603050405020304" pitchFamily="18" charset="0"/>
              </a:rPr>
              <a:t>, “Quasi-differential elastic and inelastic neutron scattering from iron in the MeV energy range”, </a:t>
            </a:r>
            <a:r>
              <a:rPr lang="en-US" sz="800" b="0" i="1" dirty="0">
                <a:effectLst/>
                <a:latin typeface="Times New Roman" panose="02020603050405020304" pitchFamily="18" charset="0"/>
                <a:cs typeface="Times New Roman" panose="02020603050405020304" pitchFamily="18" charset="0"/>
              </a:rPr>
              <a:t>Annals of Nuclear Energy</a:t>
            </a:r>
            <a:r>
              <a:rPr lang="en-US" sz="800" b="0" i="0" dirty="0">
                <a:effectLst/>
                <a:latin typeface="Times New Roman" panose="02020603050405020304" pitchFamily="18" charset="0"/>
                <a:cs typeface="Times New Roman" panose="02020603050405020304" pitchFamily="18" charset="0"/>
              </a:rPr>
              <a:t>, vol. 110, pp. 603 - 612, 2017</a:t>
            </a:r>
            <a:endParaRPr lang="en-US" sz="800" dirty="0"/>
          </a:p>
        </p:txBody>
      </p:sp>
      <p:pic>
        <p:nvPicPr>
          <p:cNvPr id="9" name="Picture 8">
            <a:extLst>
              <a:ext uri="{FF2B5EF4-FFF2-40B4-BE49-F238E27FC236}">
                <a16:creationId xmlns:a16="http://schemas.microsoft.com/office/drawing/2014/main" id="{354FE8D3-886E-4C8F-88E6-7B8956740410}"/>
              </a:ext>
            </a:extLst>
          </p:cNvPr>
          <p:cNvPicPr>
            <a:picLocks noChangeAspect="1"/>
          </p:cNvPicPr>
          <p:nvPr/>
        </p:nvPicPr>
        <p:blipFill>
          <a:blip r:embed="rId4"/>
          <a:stretch>
            <a:fillRect/>
          </a:stretch>
        </p:blipFill>
        <p:spPr>
          <a:xfrm>
            <a:off x="5513774" y="1449734"/>
            <a:ext cx="6436580" cy="4327864"/>
          </a:xfrm>
          <a:prstGeom prst="rect">
            <a:avLst/>
          </a:prstGeom>
        </p:spPr>
      </p:pic>
    </p:spTree>
    <p:extLst>
      <p:ext uri="{BB962C8B-B14F-4D97-AF65-F5344CB8AC3E}">
        <p14:creationId xmlns:p14="http://schemas.microsoft.com/office/powerpoint/2010/main" val="4036925188"/>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508FF81-A28B-3154-3533-C847F89651FE}"/>
              </a:ext>
            </a:extLst>
          </p:cNvPr>
          <p:cNvSpPr>
            <a:spLocks noGrp="1"/>
          </p:cNvSpPr>
          <p:nvPr>
            <p:ph type="sldNum" sz="quarter" idx="4"/>
          </p:nvPr>
        </p:nvSpPr>
        <p:spPr/>
        <p:txBody>
          <a:bodyPr/>
          <a:lstStyle/>
          <a:p>
            <a:r>
              <a:rPr lang="en-US"/>
              <a:t>Slide </a:t>
            </a:r>
            <a:fld id="{D97E898F-DCE4-4BC9-BBB1-5514880A7F95}" type="slidenum">
              <a:rPr lang="en-US" smtClean="0"/>
              <a:pPr/>
              <a:t>7</a:t>
            </a:fld>
            <a:r>
              <a:rPr lang="en-US"/>
              <a:t> of 26</a:t>
            </a:r>
            <a:endParaRPr lang="en-US" dirty="0"/>
          </a:p>
        </p:txBody>
      </p:sp>
      <p:sp>
        <p:nvSpPr>
          <p:cNvPr id="5" name="Title 1">
            <a:extLst>
              <a:ext uri="{FF2B5EF4-FFF2-40B4-BE49-F238E27FC236}">
                <a16:creationId xmlns:a16="http://schemas.microsoft.com/office/drawing/2014/main" id="{7AEF89D4-5CF8-CF5B-4757-7599CC7745A4}"/>
              </a:ext>
            </a:extLst>
          </p:cNvPr>
          <p:cNvSpPr>
            <a:spLocks noGrp="1"/>
          </p:cNvSpPr>
          <p:nvPr>
            <p:ph type="title"/>
          </p:nvPr>
        </p:nvSpPr>
        <p:spPr>
          <a:xfrm>
            <a:off x="838200" y="365125"/>
            <a:ext cx="10515600" cy="919163"/>
          </a:xfrm>
        </p:spPr>
        <p:txBody>
          <a:bodyPr/>
          <a:lstStyle/>
          <a:p>
            <a:r>
              <a:rPr lang="en-US" u="sng" dirty="0"/>
              <a:t>EJ-301 Detector Alignment Upgrade</a:t>
            </a:r>
          </a:p>
        </p:txBody>
      </p:sp>
      <p:sp>
        <p:nvSpPr>
          <p:cNvPr id="7" name="Content Placeholder 2">
            <a:extLst>
              <a:ext uri="{FF2B5EF4-FFF2-40B4-BE49-F238E27FC236}">
                <a16:creationId xmlns:a16="http://schemas.microsoft.com/office/drawing/2014/main" id="{AEA5F33B-D631-5616-6938-D313FDE90966}"/>
              </a:ext>
            </a:extLst>
          </p:cNvPr>
          <p:cNvSpPr>
            <a:spLocks noGrp="1"/>
          </p:cNvSpPr>
          <p:nvPr>
            <p:ph idx="1"/>
          </p:nvPr>
        </p:nvSpPr>
        <p:spPr>
          <a:xfrm>
            <a:off x="668241" y="1406386"/>
            <a:ext cx="11131892" cy="813551"/>
          </a:xfrm>
          <a:ln>
            <a:solidFill>
              <a:schemeClr val="tx1"/>
            </a:solidFill>
          </a:ln>
        </p:spPr>
        <p:txBody>
          <a:bodyPr anchor="ctr">
            <a:normAutofit/>
          </a:bodyPr>
          <a:lstStyle/>
          <a:p>
            <a:pPr marL="0" indent="0" algn="ctr">
              <a:buNone/>
            </a:pPr>
            <a:r>
              <a:rPr lang="en-US" dirty="0"/>
              <a:t>Alignment procedure using a beamline-centered self-leveling laser, mirror, and optical coincidence implemented to more accurately position detectors for experiments.</a:t>
            </a:r>
          </a:p>
        </p:txBody>
      </p:sp>
      <p:pic>
        <p:nvPicPr>
          <p:cNvPr id="8" name="Picture 7">
            <a:extLst>
              <a:ext uri="{FF2B5EF4-FFF2-40B4-BE49-F238E27FC236}">
                <a16:creationId xmlns:a16="http://schemas.microsoft.com/office/drawing/2014/main" id="{768CE462-A92A-B93A-E80F-FFF3A54C1875}"/>
              </a:ext>
            </a:extLst>
          </p:cNvPr>
          <p:cNvPicPr>
            <a:picLocks noChangeAspect="1"/>
          </p:cNvPicPr>
          <p:nvPr/>
        </p:nvPicPr>
        <p:blipFill rotWithShape="1">
          <a:blip r:embed="rId3"/>
          <a:srcRect t="21516"/>
          <a:stretch/>
        </p:blipFill>
        <p:spPr>
          <a:xfrm>
            <a:off x="5001297" y="2510911"/>
            <a:ext cx="3309276" cy="3605830"/>
          </a:xfrm>
          <a:prstGeom prst="rect">
            <a:avLst/>
          </a:prstGeom>
        </p:spPr>
      </p:pic>
      <p:pic>
        <p:nvPicPr>
          <p:cNvPr id="9" name="Picture 8">
            <a:extLst>
              <a:ext uri="{FF2B5EF4-FFF2-40B4-BE49-F238E27FC236}">
                <a16:creationId xmlns:a16="http://schemas.microsoft.com/office/drawing/2014/main" id="{D9B87652-4F5E-3FF4-5E1E-10E469262466}"/>
              </a:ext>
            </a:extLst>
          </p:cNvPr>
          <p:cNvPicPr>
            <a:picLocks noChangeAspect="1"/>
          </p:cNvPicPr>
          <p:nvPr/>
        </p:nvPicPr>
        <p:blipFill rotWithShape="1">
          <a:blip r:embed="rId4"/>
          <a:srcRect t="544" b="10751"/>
          <a:stretch/>
        </p:blipFill>
        <p:spPr>
          <a:xfrm>
            <a:off x="8756906" y="2510912"/>
            <a:ext cx="3043227" cy="3605829"/>
          </a:xfrm>
          <a:prstGeom prst="rect">
            <a:avLst/>
          </a:prstGeom>
        </p:spPr>
      </p:pic>
      <p:pic>
        <p:nvPicPr>
          <p:cNvPr id="10" name="Picture 9">
            <a:extLst>
              <a:ext uri="{FF2B5EF4-FFF2-40B4-BE49-F238E27FC236}">
                <a16:creationId xmlns:a16="http://schemas.microsoft.com/office/drawing/2014/main" id="{86B6B295-B445-A361-1C2C-BF954E57050A}"/>
              </a:ext>
            </a:extLst>
          </p:cNvPr>
          <p:cNvPicPr>
            <a:picLocks noChangeAspect="1"/>
          </p:cNvPicPr>
          <p:nvPr/>
        </p:nvPicPr>
        <p:blipFill rotWithShape="1">
          <a:blip r:embed="rId5"/>
          <a:srcRect l="15805" t="10682" r="14165"/>
          <a:stretch/>
        </p:blipFill>
        <p:spPr>
          <a:xfrm>
            <a:off x="668241" y="2510913"/>
            <a:ext cx="3921416" cy="3607688"/>
          </a:xfrm>
          <a:prstGeom prst="rect">
            <a:avLst/>
          </a:prstGeom>
        </p:spPr>
      </p:pic>
    </p:spTree>
    <p:extLst>
      <p:ext uri="{BB962C8B-B14F-4D97-AF65-F5344CB8AC3E}">
        <p14:creationId xmlns:p14="http://schemas.microsoft.com/office/powerpoint/2010/main" val="3479057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12CAF3C-DD66-552B-E05F-B13CD79D9475}"/>
              </a:ext>
            </a:extLst>
          </p:cNvPr>
          <p:cNvSpPr>
            <a:spLocks noGrp="1"/>
          </p:cNvSpPr>
          <p:nvPr>
            <p:ph type="sldNum" sz="quarter" idx="4"/>
          </p:nvPr>
        </p:nvSpPr>
        <p:spPr/>
        <p:txBody>
          <a:bodyPr/>
          <a:lstStyle/>
          <a:p>
            <a:r>
              <a:rPr lang="en-US"/>
              <a:t>Slide </a:t>
            </a:r>
            <a:fld id="{D97E898F-DCE4-4BC9-BBB1-5514880A7F95}" type="slidenum">
              <a:rPr lang="en-US" smtClean="0"/>
              <a:pPr/>
              <a:t>8</a:t>
            </a:fld>
            <a:r>
              <a:rPr lang="en-US"/>
              <a:t> of 26</a:t>
            </a:r>
            <a:endParaRPr lang="en-US" dirty="0"/>
          </a:p>
        </p:txBody>
      </p:sp>
      <p:sp>
        <p:nvSpPr>
          <p:cNvPr id="5" name="Title 1">
            <a:extLst>
              <a:ext uri="{FF2B5EF4-FFF2-40B4-BE49-F238E27FC236}">
                <a16:creationId xmlns:a16="http://schemas.microsoft.com/office/drawing/2014/main" id="{2A136BAC-8748-7715-44CF-02A7C972FD20}"/>
              </a:ext>
            </a:extLst>
          </p:cNvPr>
          <p:cNvSpPr>
            <a:spLocks noGrp="1"/>
          </p:cNvSpPr>
          <p:nvPr>
            <p:ph type="title"/>
          </p:nvPr>
        </p:nvSpPr>
        <p:spPr>
          <a:xfrm>
            <a:off x="838200" y="365125"/>
            <a:ext cx="10515600" cy="919163"/>
          </a:xfrm>
        </p:spPr>
        <p:txBody>
          <a:bodyPr/>
          <a:lstStyle/>
          <a:p>
            <a:r>
              <a:rPr lang="en-US" u="sng" dirty="0"/>
              <a:t>Sample Holder Upgrade</a:t>
            </a:r>
          </a:p>
        </p:txBody>
      </p:sp>
      <p:sp>
        <p:nvSpPr>
          <p:cNvPr id="6" name="Content Placeholder 2">
            <a:extLst>
              <a:ext uri="{FF2B5EF4-FFF2-40B4-BE49-F238E27FC236}">
                <a16:creationId xmlns:a16="http://schemas.microsoft.com/office/drawing/2014/main" id="{5396BD41-695B-13D0-71DF-D24BAE18F902}"/>
              </a:ext>
            </a:extLst>
          </p:cNvPr>
          <p:cNvSpPr>
            <a:spLocks noGrp="1"/>
          </p:cNvSpPr>
          <p:nvPr>
            <p:ph idx="1"/>
          </p:nvPr>
        </p:nvSpPr>
        <p:spPr>
          <a:xfrm>
            <a:off x="838200" y="1379542"/>
            <a:ext cx="10515600" cy="820733"/>
          </a:xfrm>
          <a:ln>
            <a:solidFill>
              <a:schemeClr val="tx1"/>
            </a:solidFill>
          </a:ln>
        </p:spPr>
        <p:txBody>
          <a:bodyPr anchor="ctr"/>
          <a:lstStyle/>
          <a:p>
            <a:pPr marL="0" indent="0" algn="ctr">
              <a:buNone/>
            </a:pPr>
            <a:r>
              <a:rPr lang="en-US" dirty="0"/>
              <a:t>New fabricated aluminum ring/sleeve and securing mechanism are more rigid than previous solution – reducing sample position uncertainty</a:t>
            </a:r>
          </a:p>
        </p:txBody>
      </p:sp>
      <p:pic>
        <p:nvPicPr>
          <p:cNvPr id="7" name="Picture 6" descr="A couple of cylindrical objects on a table&#10;&#10;Description automatically generated">
            <a:extLst>
              <a:ext uri="{FF2B5EF4-FFF2-40B4-BE49-F238E27FC236}">
                <a16:creationId xmlns:a16="http://schemas.microsoft.com/office/drawing/2014/main" id="{A4243F36-2DB4-83AA-AE44-5DC8E56F5C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9417" y="2295289"/>
            <a:ext cx="4361525" cy="3876911"/>
          </a:xfrm>
          <a:prstGeom prst="rect">
            <a:avLst/>
          </a:prstGeom>
        </p:spPr>
      </p:pic>
      <p:pic>
        <p:nvPicPr>
          <p:cNvPr id="8" name="Picture 7" descr="A metal pole with several round objects&#10;&#10;Description automatically generated">
            <a:extLst>
              <a:ext uri="{FF2B5EF4-FFF2-40B4-BE49-F238E27FC236}">
                <a16:creationId xmlns:a16="http://schemas.microsoft.com/office/drawing/2014/main" id="{B098160B-5576-1F42-68F9-35063ADC8D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52847" y="2295289"/>
            <a:ext cx="2900953" cy="3876911"/>
          </a:xfrm>
          <a:prstGeom prst="rect">
            <a:avLst/>
          </a:prstGeom>
        </p:spPr>
      </p:pic>
      <p:pic>
        <p:nvPicPr>
          <p:cNvPr id="9" name="Picture 8" descr="A close-up of a pipe&#10;&#10;Description automatically generated">
            <a:extLst>
              <a:ext uri="{FF2B5EF4-FFF2-40B4-BE49-F238E27FC236}">
                <a16:creationId xmlns:a16="http://schemas.microsoft.com/office/drawing/2014/main" id="{8C0410DA-5BC5-0F6B-7A7B-0FA551B848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1761" y="2295765"/>
            <a:ext cx="2005751" cy="3876435"/>
          </a:xfrm>
          <a:prstGeom prst="rect">
            <a:avLst/>
          </a:prstGeom>
        </p:spPr>
      </p:pic>
      <p:sp>
        <p:nvSpPr>
          <p:cNvPr id="10" name="Oval 9">
            <a:extLst>
              <a:ext uri="{FF2B5EF4-FFF2-40B4-BE49-F238E27FC236}">
                <a16:creationId xmlns:a16="http://schemas.microsoft.com/office/drawing/2014/main" id="{E9E98D31-42C6-9392-9EB7-E86610E1F92B}"/>
              </a:ext>
            </a:extLst>
          </p:cNvPr>
          <p:cNvSpPr/>
          <p:nvPr/>
        </p:nvSpPr>
        <p:spPr>
          <a:xfrm>
            <a:off x="3870663" y="4651899"/>
            <a:ext cx="3684233" cy="107419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6535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B878E-F6A1-BE1F-CDF2-9D385B36D147}"/>
              </a:ext>
            </a:extLst>
          </p:cNvPr>
          <p:cNvSpPr>
            <a:spLocks noGrp="1"/>
          </p:cNvSpPr>
          <p:nvPr>
            <p:ph type="title"/>
          </p:nvPr>
        </p:nvSpPr>
        <p:spPr/>
        <p:txBody>
          <a:bodyPr>
            <a:normAutofit fontScale="90000"/>
          </a:bodyPr>
          <a:lstStyle/>
          <a:p>
            <a:r>
              <a:rPr lang="en-US" sz="4800" u="sng" dirty="0"/>
              <a:t>Quasi-Differential Scattering Experimental Conditions and Data Analysis</a:t>
            </a:r>
            <a:endParaRPr lang="en-US" sz="4800" dirty="0"/>
          </a:p>
        </p:txBody>
      </p:sp>
      <p:sp>
        <p:nvSpPr>
          <p:cNvPr id="4" name="Slide Number Placeholder 3">
            <a:extLst>
              <a:ext uri="{FF2B5EF4-FFF2-40B4-BE49-F238E27FC236}">
                <a16:creationId xmlns:a16="http://schemas.microsoft.com/office/drawing/2014/main" id="{C3533415-F525-069E-17DE-275D39DFFCDF}"/>
              </a:ext>
            </a:extLst>
          </p:cNvPr>
          <p:cNvSpPr>
            <a:spLocks noGrp="1"/>
          </p:cNvSpPr>
          <p:nvPr>
            <p:ph type="sldNum" sz="quarter" idx="10"/>
          </p:nvPr>
        </p:nvSpPr>
        <p:spPr/>
        <p:txBody>
          <a:bodyPr/>
          <a:lstStyle/>
          <a:p>
            <a:r>
              <a:rPr lang="en-US" dirty="0"/>
              <a:t>Slide </a:t>
            </a:r>
            <a:fld id="{D97E898F-DCE4-4BC9-BBB1-5514880A7F95}" type="slidenum">
              <a:rPr lang="en-US" smtClean="0"/>
              <a:pPr/>
              <a:t>9</a:t>
            </a:fld>
            <a:r>
              <a:rPr lang="en-US" dirty="0"/>
              <a:t> of 26</a:t>
            </a:r>
          </a:p>
        </p:txBody>
      </p:sp>
    </p:spTree>
    <p:extLst>
      <p:ext uri="{BB962C8B-B14F-4D97-AF65-F5344CB8AC3E}">
        <p14:creationId xmlns:p14="http://schemas.microsoft.com/office/powerpoint/2010/main" val="40834044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326844</TotalTime>
  <Words>2297</Words>
  <Application>Microsoft Office PowerPoint</Application>
  <PresentationFormat>Widescreen</PresentationFormat>
  <Paragraphs>201</Paragraphs>
  <Slides>26</Slides>
  <Notes>26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Times New Roman</vt:lpstr>
      <vt:lpstr>Office Theme</vt:lpstr>
      <vt:lpstr>Quasi-Differential Neutron Scattering Measurements  of 181Ta and Teflon  from 1.5 to 20 MeV</vt:lpstr>
      <vt:lpstr>Presentation Overview</vt:lpstr>
      <vt:lpstr>Motivation for RPI Tantalum Experiment</vt:lpstr>
      <vt:lpstr>Motivation for RPI Teflon (CF2) Experiment </vt:lpstr>
      <vt:lpstr>The RPI High Energy Neutron Scattering System</vt:lpstr>
      <vt:lpstr>Upgrade to Struck SIS-3305 10-bit Digitizer</vt:lpstr>
      <vt:lpstr>EJ-301 Detector Alignment Upgrade</vt:lpstr>
      <vt:lpstr>Sample Holder Upgrade</vt:lpstr>
      <vt:lpstr>Quasi-Differential Scattering Experimental Conditions and Data Analysis</vt:lpstr>
      <vt:lpstr>Quasi-Differential Measurement Methodology</vt:lpstr>
      <vt:lpstr>Pulse Shape Discrimination</vt:lpstr>
      <vt:lpstr>Detector Efficiency Determination</vt:lpstr>
      <vt:lpstr>Validation Measurements of Carbon Sample</vt:lpstr>
      <vt:lpstr>Preliminary Results from 181Ta and Teflon Scattering Experiments</vt:lpstr>
      <vt:lpstr>Preliminary Results From 181Ta Experiment </vt:lpstr>
      <vt:lpstr>PowerPoint Presentation</vt:lpstr>
      <vt:lpstr>PowerPoint Presentation</vt:lpstr>
      <vt:lpstr>Discussion on Preliminary 181Ta Results</vt:lpstr>
      <vt:lpstr>Preliminary Results From Teflon Experiment </vt:lpstr>
      <vt:lpstr>PowerPoint Presentation</vt:lpstr>
      <vt:lpstr>PowerPoint Presentation</vt:lpstr>
      <vt:lpstr>Discussion on Preliminary Teflon Results</vt:lpstr>
      <vt:lpstr>PowerPoint Presentation</vt:lpstr>
      <vt:lpstr>Discussion on Pulse Shape Discrimination</vt:lpstr>
      <vt:lpstr>Improvements to MCNP Modeling</vt:lpstr>
      <vt:lpstr>Acknowledgements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adamney</dc:creator>
  <cp:lastModifiedBy>Siemers, Greg</cp:lastModifiedBy>
  <cp:revision>1821</cp:revision>
  <cp:lastPrinted>2023-02-22T02:03:53Z</cp:lastPrinted>
  <dcterms:created xsi:type="dcterms:W3CDTF">2018-08-15T14:24:39Z</dcterms:created>
  <dcterms:modified xsi:type="dcterms:W3CDTF">2023-09-22T19:31:57Z</dcterms:modified>
</cp:coreProperties>
</file>