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256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61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DF1F9"/>
    <a:srgbClr val="E6AF00"/>
    <a:srgbClr val="FFC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A4ED082-9D40-39C6-EF57-EBEA507DD7E1}" v="155" dt="2023-09-25T07:06:35.794"/>
    <p1510:client id="{5245D730-B029-DF9A-A4E4-29901D2508F4}" v="1718" dt="2023-09-07T09:02:23.640"/>
    <p1510:client id="{6777867B-AE1B-B4B8-141C-3B8013749D49}" v="236" dt="2023-10-12T11:22:48.531"/>
    <p1510:client id="{8912C3CA-72C0-93EF-BF6E-F154815FD70D}" v="476" dt="2023-09-29T11:50:25.872"/>
    <p1510:client id="{A181C450-AA74-41E7-959A-18A438F8A95F}" v="405" dt="2023-09-01T12:58:15.069"/>
    <p1510:client id="{B2FF4A81-806D-DE0E-F69A-CE143D4A65BB}" v="276" dt="2023-09-11T13:38:11.953"/>
    <p1510:client id="{EC1A3934-C807-767D-8084-AD50B77A92DE}" v="3336" dt="2023-08-24T13:58:16.47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2" d="100"/>
          <a:sy n="122" d="100"/>
        </p:scale>
        <p:origin x="11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EE077A-3A19-4991-977B-E4EDA62B52F0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DF3AFA-4111-4D29-9A88-2647451A31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01562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7BCC5C-DA8F-40E4-95E5-B8E6124AE99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FF45F97A-4F86-4FAB-B6A0-0878B319933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D590BEE-0CD9-49DE-9484-FE8E8EB50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7BBF-4702-4388-8FB2-DBF726D176E8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50C4EF-6D66-464C-8947-5052513289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047E098-93C3-4A10-AAF0-55D825EDD5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3F26-998B-4A2C-BB46-DD4907C11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9325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0B9142A-C5DE-4824-8334-ACD62845AE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31E4EA2B-D989-4528-905F-116C22D5F9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8162FE5-84BE-40BE-9BE0-947F4DF93F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7BBF-4702-4388-8FB2-DBF726D176E8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A1E700E-33BE-47B2-9787-4855E10D7A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D368009-8DBF-4BCE-90B1-380D8107F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3F26-998B-4A2C-BB46-DD4907C11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7939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88DFCF1-2907-4794-A998-930C0FD12E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D1B7BFA8-247B-4ED9-922F-1C41CDC3B01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65A3EC7-0072-4E03-96B5-6399B7429E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7BBF-4702-4388-8FB2-DBF726D176E8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5289C2D-232D-403F-885E-2F5C792A93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4AB3B15-649F-49D4-8E9C-076E3A5923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3F26-998B-4A2C-BB46-DD4907C11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59576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F4B04A1-D387-4FBF-A6CB-508EF1A5A7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E16E4C1-0185-4D82-ABA2-95D4C740B9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FF1DA4-AD95-4D5C-988D-6B0467C402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7BBF-4702-4388-8FB2-DBF726D176E8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43E7E30-ACA5-4A6B-8B2B-289B02DC2B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1B0F6CC-F1C2-49A3-A6AA-88B40172373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3F26-998B-4A2C-BB46-DD4907C11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92674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B1FF60C-A5DD-4E39-B159-E7E1E3FB0F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565DE71-F52C-4E7F-AE91-4301C538E3E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198B246-1ADB-4131-AAF7-7D75D3708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7BBF-4702-4388-8FB2-DBF726D176E8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BA5EEE5-80C3-49D2-8343-4FA82E18B2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E141DAF-36F5-414C-A9D5-27ACA9260A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3F26-998B-4A2C-BB46-DD4907C11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06008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A0A0BA8-B7D1-4573-82E3-C3A82CE74B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D0525FB-3C09-4379-A48C-F43AF9704BE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22472A9-466C-471F-BE54-6EE22EA790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FD936D68-DEAF-43CC-8EDD-C3E83F97CD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7BBF-4702-4388-8FB2-DBF726D176E8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DA73C17-FDAB-4292-9F7A-BCB859225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56E8AA1-CD63-498C-90AD-218FE6BDC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3F26-998B-4A2C-BB46-DD4907C11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68985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BE12162-8D30-4C76-AE81-B482A915B6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C1F6557-1BED-4DFB-B2D9-34534A3039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380E75-708E-4513-8C21-55BEB27501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90BEA21-51A7-4940-87EC-7C398E5AB1A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0E20FEF4-5E80-4510-B99F-C1585F3FE36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2009843B-18B2-4F40-A539-A7D4347923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7BBF-4702-4388-8FB2-DBF726D176E8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8D2048CB-8248-4CE1-A5F8-8DB72CC354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4BF0EDB-CA3D-410C-B4F8-F5CC4C162C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3F26-998B-4A2C-BB46-DD4907C11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95248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E2900E1-3D30-40AF-9F02-8D26D3B94A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2DAABB85-4EA0-42D1-9B87-3C0B1D4A7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7BBF-4702-4388-8FB2-DBF726D176E8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23B8A6BA-ECCC-4242-9A3D-7862719CCB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938AA71F-0A54-4648-BFEF-9B6197E994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3F26-998B-4A2C-BB46-DD4907C11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73148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031C1980-4916-46DB-8EE2-B52D6FB034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7BBF-4702-4388-8FB2-DBF726D176E8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E247092-A0DD-4095-99E3-C791A14F4A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A3A55B3-55CB-46AD-9E2F-1550867C50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3F26-998B-4A2C-BB46-DD4907C11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4954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D9E99C8-1FD8-4A7E-8A00-765DC67B15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9B86F3-F71D-4740-BE1F-95ADF6B9C5A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2408B613-4DB7-45C7-B60C-968128EBD63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1B9CE0A2-3481-4721-9465-89769C55BD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7BBF-4702-4388-8FB2-DBF726D176E8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F402FD25-20A5-4549-BE74-F9796F39F1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25E2B94-33A3-42E8-82E5-D37E8B85A2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3F26-998B-4A2C-BB46-DD4907C11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9654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B0A8E86-0859-4258-83D9-9E90471C66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B40E13E6-E704-4185-82A6-7160ACF134E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4B37CBAF-A7FC-45BC-A9D5-C331672C66A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EC61C14-7D07-472D-82BF-0619B92C9F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D87BBF-4702-4388-8FB2-DBF726D176E8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46C037E-D564-47B6-9BE0-4AD403886C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F483A4B-AFE6-4053-B6FF-EBDC50508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DD3F26-998B-4A2C-BB46-DD4907C11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10159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D1030FD9-8C51-40D4-98F5-FFCE3605C8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A7C59B8-98FA-4185-AF51-69370ADD0C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/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34117F9-2ABA-4A01-9A57-5B334AC68A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D87BBF-4702-4388-8FB2-DBF726D176E8}" type="datetimeFigureOut">
              <a:rPr lang="en-US" smtClean="0"/>
              <a:t>10/12/2023</a:t>
            </a:fld>
            <a:endParaRPr lang="en-US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F4879E-3CEE-4A78-906B-BE544AA1CD7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FCD727B-1FDA-46D8-94E6-BC5B75E991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DD3F26-998B-4A2C-BB46-DD4907C110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356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scikit-learn.org/stable/modules/classes.html#module-sklearn.neural_network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rgbClr val="EDF1F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Greg Henning - </a:t>
            </a:r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  <a:ea typeface="+mn-lt"/>
                <a:cs typeface="+mn-lt"/>
              </a:rPr>
              <a:t>WINS 2023 -  Oct 10-12, 2023 - RPI, Troy NY, USA</a:t>
            </a:r>
            <a:endParaRPr lang="en-US" sz="16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1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57A0446-40FB-46B9-A1D6-00BC11F31E57}"/>
              </a:ext>
            </a:extLst>
          </p:cNvPr>
          <p:cNvSpPr/>
          <p:nvPr/>
        </p:nvSpPr>
        <p:spPr>
          <a:xfrm>
            <a:off x="806285" y="2119256"/>
            <a:ext cx="10757206" cy="226412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F94E1A3-7A86-413A-A85D-3A347D7C5167}"/>
              </a:ext>
            </a:extLst>
          </p:cNvPr>
          <p:cNvSpPr/>
          <p:nvPr/>
        </p:nvSpPr>
        <p:spPr>
          <a:xfrm>
            <a:off x="803015" y="2371189"/>
            <a:ext cx="10748196" cy="83099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algn="ctr"/>
            <a:r>
              <a:rPr lang="en-US" sz="2400" dirty="0">
                <a:solidFill>
                  <a:srgbClr val="2F5597"/>
                </a:solidFill>
              </a:rPr>
              <a:t>Using Neural Networks for Inelastic Neutron Scattering Cross-Sections Interpretation </a:t>
            </a:r>
            <a:endParaRPr lang="en-US"/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  <a:cs typeface="Calibri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F3D365B-9412-40A4-ADEE-D9267A72C28C}"/>
              </a:ext>
            </a:extLst>
          </p:cNvPr>
          <p:cNvSpPr/>
          <p:nvPr/>
        </p:nvSpPr>
        <p:spPr>
          <a:xfrm>
            <a:off x="1540137" y="3029133"/>
            <a:ext cx="8939605" cy="93871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1500" b="1" dirty="0">
                <a:solidFill>
                  <a:schemeClr val="tx2">
                    <a:lumMod val="75000"/>
                  </a:schemeClr>
                </a:solidFill>
              </a:rPr>
              <a:t>Greg Henning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, M. </a:t>
            </a:r>
            <a:r>
              <a:rPr lang="en-US" sz="1400" err="1">
                <a:solidFill>
                  <a:schemeClr val="tx2">
                    <a:lumMod val="75000"/>
                  </a:schemeClr>
                </a:solidFill>
              </a:rPr>
              <a:t>Kerveno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, Ph. </a:t>
            </a:r>
            <a:r>
              <a:rPr lang="en-US" sz="1400" err="1">
                <a:solidFill>
                  <a:schemeClr val="tx2">
                    <a:lumMod val="75000"/>
                  </a:schemeClr>
                </a:solidFill>
              </a:rPr>
              <a:t>Dessagne</a:t>
            </a:r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 </a:t>
            </a:r>
          </a:p>
          <a:p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(Université de Strasbourg, Centre National de la Recherche Scientifique, IPHC UMR 7178, F-67000 Strasbourg, France)</a:t>
            </a:r>
          </a:p>
          <a:p>
            <a:r>
              <a:rPr lang="en-US" sz="1400">
                <a:solidFill>
                  <a:schemeClr val="tx2">
                    <a:lumMod val="75000"/>
                  </a:schemeClr>
                </a:solidFill>
              </a:rPr>
              <a:t>In collaboration with Marie </a:t>
            </a:r>
            <a:r>
              <a:rPr lang="en-US" sz="1400" err="1">
                <a:solidFill>
                  <a:schemeClr val="tx2">
                    <a:lumMod val="75000"/>
                  </a:schemeClr>
                </a:solidFill>
              </a:rPr>
              <a:t>Vanstalle</a:t>
            </a:r>
            <a:r>
              <a:rPr lang="en-US" sz="1400">
                <a:solidFill>
                  <a:schemeClr val="tx2">
                    <a:lumMod val="75000"/>
                  </a:schemeClr>
                </a:solidFill>
              </a:rPr>
              <a:t>, Levana </a:t>
            </a:r>
            <a:r>
              <a:rPr lang="en-US" sz="1400" err="1">
                <a:solidFill>
                  <a:schemeClr val="tx2">
                    <a:lumMod val="75000"/>
                  </a:schemeClr>
                </a:solidFill>
              </a:rPr>
              <a:t>Gesson</a:t>
            </a:r>
            <a:r>
              <a:rPr lang="en-US" sz="1200">
                <a:solidFill>
                  <a:schemeClr val="tx2">
                    <a:lumMod val="60000"/>
                    <a:lumOff val="40000"/>
                  </a:schemeClr>
                </a:solidFill>
              </a:rPr>
              <a:t> (Université de Strasbourg, CNRS, IPHC UMR 7178, F-67000 Strasbourg, France.)</a:t>
            </a:r>
            <a:endParaRPr lang="en-US" sz="1200">
              <a:solidFill>
                <a:schemeClr val="tx2">
                  <a:lumMod val="60000"/>
                  <a:lumOff val="40000"/>
                </a:schemeClr>
              </a:solidFill>
              <a:ea typeface="Calibri"/>
              <a:cs typeface="Calibri"/>
            </a:endParaRPr>
          </a:p>
          <a:p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With the help of Lucie Petit and Thomas Raymond </a:t>
            </a:r>
            <a:r>
              <a:rPr lang="en-US" sz="1200" dirty="0">
                <a:solidFill>
                  <a:schemeClr val="tx2">
                    <a:lumMod val="60000"/>
                    <a:lumOff val="40000"/>
                  </a:schemeClr>
                </a:solidFill>
              </a:rPr>
              <a:t>(Master Students at Université de Strasbourg).</a:t>
            </a:r>
            <a:endParaRPr lang="en-US" sz="1200" dirty="0">
              <a:solidFill>
                <a:schemeClr val="tx2">
                  <a:lumMod val="60000"/>
                  <a:lumOff val="40000"/>
                </a:schemeClr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4594572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FE1B3-4835-4F29-B02A-F80D97410B14}"/>
              </a:ext>
            </a:extLst>
          </p:cNvPr>
          <p:cNvSpPr/>
          <p:nvPr/>
        </p:nvSpPr>
        <p:spPr>
          <a:xfrm>
            <a:off x="0" y="0"/>
            <a:ext cx="12192000" cy="8753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•••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EAE9D1-189A-4D62-810B-4B9D0D9976EA}"/>
              </a:ext>
            </a:extLst>
          </p:cNvPr>
          <p:cNvSpPr txBox="1"/>
          <p:nvPr/>
        </p:nvSpPr>
        <p:spPr>
          <a:xfrm>
            <a:off x="665635" y="173698"/>
            <a:ext cx="1130190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Test case 1 : from (n, n' γ)</a:t>
            </a:r>
            <a:r>
              <a:rPr lang="en-US" sz="1200" dirty="0">
                <a:solidFill>
                  <a:srgbClr val="FFFFFF"/>
                </a:solidFill>
              </a:rPr>
              <a:t>s</a:t>
            </a:r>
            <a:r>
              <a:rPr lang="en-US" sz="2400" dirty="0">
                <a:solidFill>
                  <a:srgbClr val="FFFFFF"/>
                </a:solidFill>
              </a:rPr>
              <a:t> to (n, n' 2</a:t>
            </a:r>
            <a:r>
              <a:rPr lang="en-US" sz="2400" baseline="30000" dirty="0">
                <a:solidFill>
                  <a:srgbClr val="FFFFFF"/>
                </a:solidFill>
              </a:rPr>
              <a:t>+</a:t>
            </a:r>
            <a:r>
              <a:rPr lang="en-US" sz="2400" baseline="-25000" dirty="0">
                <a:solidFill>
                  <a:srgbClr val="FFFFFF"/>
                </a:solidFill>
              </a:rPr>
              <a:t>1</a:t>
            </a:r>
            <a:r>
              <a:rPr lang="en-US" sz="2400" dirty="0">
                <a:solidFill>
                  <a:srgbClr val="FFFFFF"/>
                </a:solidFill>
              </a:rPr>
              <a:t>)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rgbClr val="EDF1F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Greg Henning - WINS 2023 -  Oct 10-12, 2023 - RPI, Troy NY, USA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10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D1E2AB-876C-4959-04B3-8604CCEDF172}"/>
              </a:ext>
            </a:extLst>
          </p:cNvPr>
          <p:cNvSpPr/>
          <p:nvPr/>
        </p:nvSpPr>
        <p:spPr>
          <a:xfrm>
            <a:off x="243129" y="1070938"/>
            <a:ext cx="11582969" cy="10621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8658A5-8383-A6CE-7914-A7F90FC7B69D}"/>
              </a:ext>
            </a:extLst>
          </p:cNvPr>
          <p:cNvSpPr/>
          <p:nvPr/>
        </p:nvSpPr>
        <p:spPr>
          <a:xfrm>
            <a:off x="308670" y="1070938"/>
            <a:ext cx="554960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Aim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2F5418-740A-3611-099C-907E96B1EEA3}"/>
              </a:ext>
            </a:extLst>
          </p:cNvPr>
          <p:cNvSpPr/>
          <p:nvPr/>
        </p:nvSpPr>
        <p:spPr>
          <a:xfrm>
            <a:off x="308129" y="1381609"/>
            <a:ext cx="11220372" cy="123880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(n, n' γ) cross sections measured with Grapheme are the only data of this kind → no point of comparison 😢</a:t>
            </a:r>
            <a:endParaRPr lang="en-US" dirty="0"/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Calibri" panose="020F0502020204030204"/>
              </a:rPr>
              <a:t>Using the NN to perform </a:t>
            </a:r>
            <a:r>
              <a:rPr lang="en-US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(n, n' γ)</a:t>
            </a:r>
            <a:r>
              <a:rPr lang="en-US" baseline="-2500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s</a:t>
            </a:r>
            <a:r>
              <a:rPr lang="en-US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 → (n, n' 2</a:t>
            </a:r>
            <a:r>
              <a:rPr lang="en-US" baseline="30000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+</a:t>
            </a:r>
            <a:r>
              <a:rPr lang="en-US" baseline="-25000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1</a:t>
            </a:r>
            <a:r>
              <a:rPr lang="en-US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) and compare with existing data [Guenther et al., 1982].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ea typeface="DejaVu Sans" pitchFamily="2"/>
              <a:cs typeface="Calibri" panose="020F0502020204030204"/>
            </a:endParaRPr>
          </a:p>
          <a:p>
            <a:pPr marL="742950" lvl="1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8AF078-889B-7FD4-751C-1124D119360F}"/>
              </a:ext>
            </a:extLst>
          </p:cNvPr>
          <p:cNvSpPr/>
          <p:nvPr/>
        </p:nvSpPr>
        <p:spPr>
          <a:xfrm>
            <a:off x="243129" y="2353897"/>
            <a:ext cx="11582969" cy="3091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959A61-9D9C-2080-D265-E94E78EA3925}"/>
              </a:ext>
            </a:extLst>
          </p:cNvPr>
          <p:cNvSpPr txBox="1"/>
          <p:nvPr/>
        </p:nvSpPr>
        <p:spPr>
          <a:xfrm>
            <a:off x="308277" y="2407297"/>
            <a:ext cx="5790833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dirty="0"/>
              <a:t>Collecting all (n, </a:t>
            </a:r>
            <a:r>
              <a:rPr lang="en-US" dirty="0" err="1"/>
              <a:t>n'γ</a:t>
            </a:r>
            <a:r>
              <a:rPr lang="en-US" dirty="0"/>
              <a:t>) cross section obtained experimentally and the matching </a:t>
            </a:r>
            <a:r>
              <a:rPr lang="en-US" dirty="0" err="1"/>
              <a:t>Talys</a:t>
            </a:r>
            <a:r>
              <a:rPr lang="en-US" dirty="0"/>
              <a:t> calculations.</a:t>
            </a:r>
            <a:endParaRPr lang="en-US" dirty="0">
              <a:cs typeface="Calibri"/>
            </a:endParaRPr>
          </a:p>
        </p:txBody>
      </p:sp>
      <p:pic>
        <p:nvPicPr>
          <p:cNvPr id="8" name="Picture 7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912B4885-7ED6-B913-2D98-FCCAE442547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56176" y="2403984"/>
            <a:ext cx="5456853" cy="29753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046002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FE1B3-4835-4F29-B02A-F80D97410B14}"/>
              </a:ext>
            </a:extLst>
          </p:cNvPr>
          <p:cNvSpPr/>
          <p:nvPr/>
        </p:nvSpPr>
        <p:spPr>
          <a:xfrm>
            <a:off x="0" y="0"/>
            <a:ext cx="12192000" cy="8753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•••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EAE9D1-189A-4D62-810B-4B9D0D9976EA}"/>
              </a:ext>
            </a:extLst>
          </p:cNvPr>
          <p:cNvSpPr txBox="1"/>
          <p:nvPr/>
        </p:nvSpPr>
        <p:spPr>
          <a:xfrm>
            <a:off x="665635" y="173698"/>
            <a:ext cx="1130190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Test case 1 : from (n, n' γ)</a:t>
            </a:r>
            <a:r>
              <a:rPr lang="en-US" sz="1200" dirty="0">
                <a:solidFill>
                  <a:srgbClr val="FFFFFF"/>
                </a:solidFill>
              </a:rPr>
              <a:t>s</a:t>
            </a:r>
            <a:r>
              <a:rPr lang="en-US" sz="2400" dirty="0">
                <a:solidFill>
                  <a:srgbClr val="FFFFFF"/>
                </a:solidFill>
              </a:rPr>
              <a:t> to (n, n' 2</a:t>
            </a:r>
            <a:r>
              <a:rPr lang="en-US" sz="2400" baseline="30000" dirty="0">
                <a:solidFill>
                  <a:srgbClr val="FFFFFF"/>
                </a:solidFill>
              </a:rPr>
              <a:t>+</a:t>
            </a:r>
            <a:r>
              <a:rPr lang="en-US" sz="2400" baseline="-25000" dirty="0">
                <a:solidFill>
                  <a:srgbClr val="FFFFFF"/>
                </a:solidFill>
              </a:rPr>
              <a:t>1</a:t>
            </a:r>
            <a:r>
              <a:rPr lang="en-US" sz="2400" dirty="0">
                <a:solidFill>
                  <a:srgbClr val="FFFFFF"/>
                </a:solidFill>
              </a:rPr>
              <a:t>)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rgbClr val="EDF1F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Greg Henning - WINS 2023 -  Oct 10-12, 2023 - RPI, Troy NY, USA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11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D1E2AB-876C-4959-04B3-8604CCEDF172}"/>
              </a:ext>
            </a:extLst>
          </p:cNvPr>
          <p:cNvSpPr/>
          <p:nvPr/>
        </p:nvSpPr>
        <p:spPr>
          <a:xfrm>
            <a:off x="243129" y="1070938"/>
            <a:ext cx="11582969" cy="10621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8658A5-8383-A6CE-7914-A7F90FC7B69D}"/>
              </a:ext>
            </a:extLst>
          </p:cNvPr>
          <p:cNvSpPr/>
          <p:nvPr/>
        </p:nvSpPr>
        <p:spPr>
          <a:xfrm>
            <a:off x="308670" y="1070938"/>
            <a:ext cx="554960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Aim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2F5418-740A-3611-099C-907E96B1EEA3}"/>
              </a:ext>
            </a:extLst>
          </p:cNvPr>
          <p:cNvSpPr/>
          <p:nvPr/>
        </p:nvSpPr>
        <p:spPr>
          <a:xfrm>
            <a:off x="308129" y="1381609"/>
            <a:ext cx="11220372" cy="123880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(n, n' γ) cross sections measured with Grapheme are the only data of this kind → no point of comparison 😢</a:t>
            </a:r>
            <a:endParaRPr lang="en-US" dirty="0"/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Calibri" panose="020F0502020204030204"/>
              </a:rPr>
              <a:t>Using the NN to perform </a:t>
            </a:r>
            <a:r>
              <a:rPr lang="en-US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(n, n' γ)</a:t>
            </a:r>
            <a:r>
              <a:rPr lang="en-US" baseline="-2500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s</a:t>
            </a:r>
            <a:r>
              <a:rPr lang="en-US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 → (n, n' 2</a:t>
            </a:r>
            <a:r>
              <a:rPr lang="en-US" baseline="30000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+</a:t>
            </a:r>
            <a:r>
              <a:rPr lang="en-US" baseline="-25000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1</a:t>
            </a:r>
            <a:r>
              <a:rPr lang="en-US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) and compare with existing data [Guenther et al., 1982].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ea typeface="DejaVu Sans" pitchFamily="2"/>
              <a:cs typeface="Calibri" panose="020F0502020204030204"/>
            </a:endParaRPr>
          </a:p>
          <a:p>
            <a:pPr marL="742950" lvl="1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8AF078-889B-7FD4-751C-1124D119360F}"/>
              </a:ext>
            </a:extLst>
          </p:cNvPr>
          <p:cNvSpPr/>
          <p:nvPr/>
        </p:nvSpPr>
        <p:spPr>
          <a:xfrm>
            <a:off x="243129" y="2353897"/>
            <a:ext cx="11582969" cy="3472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959A61-9D9C-2080-D265-E94E78EA3925}"/>
              </a:ext>
            </a:extLst>
          </p:cNvPr>
          <p:cNvSpPr txBox="1"/>
          <p:nvPr/>
        </p:nvSpPr>
        <p:spPr>
          <a:xfrm>
            <a:off x="308277" y="2407297"/>
            <a:ext cx="5254324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Collecting all (n, </a:t>
            </a:r>
            <a:r>
              <a:rPr lang="en-US" err="1"/>
              <a:t>n'γ</a:t>
            </a:r>
            <a:r>
              <a:rPr lang="en-US" dirty="0"/>
              <a:t>) cross section obtained experimentally and the matching </a:t>
            </a:r>
            <a:r>
              <a:rPr lang="en-US" err="1"/>
              <a:t>Talys</a:t>
            </a:r>
            <a:r>
              <a:rPr lang="en-US" dirty="0"/>
              <a:t> calculations.</a:t>
            </a:r>
            <a:endParaRPr lang="en-US"/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Scaling them to 2/3 of the </a:t>
            </a:r>
            <a:r>
              <a:rPr lang="en-US" err="1">
                <a:cs typeface="Calibri"/>
              </a:rPr>
              <a:t>Talys</a:t>
            </a:r>
            <a:r>
              <a:rPr lang="en-US" dirty="0">
                <a:cs typeface="Calibri"/>
              </a:rPr>
              <a:t> maximum so that the NN input are between 0 and 1.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cs typeface="Calibri"/>
              </a:rPr>
              <a:t>We notice that some scaled experimental σ are larger than 1.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cs typeface="Calibri"/>
              </a:rPr>
              <a:t>It's okay, the NN can manage values larger than 1. </a:t>
            </a:r>
          </a:p>
        </p:txBody>
      </p:sp>
      <p:pic>
        <p:nvPicPr>
          <p:cNvPr id="11" name="Picture 10" descr="A screenshot of a computer screen&#10;&#10;Description automatically generated">
            <a:extLst>
              <a:ext uri="{FF2B5EF4-FFF2-40B4-BE49-F238E27FC236}">
                <a16:creationId xmlns:a16="http://schemas.microsoft.com/office/drawing/2014/main" id="{F42E00C4-B769-842F-BE98-42DB9213C3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18585" y="2403984"/>
            <a:ext cx="6102219" cy="33252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696299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FE1B3-4835-4F29-B02A-F80D97410B14}"/>
              </a:ext>
            </a:extLst>
          </p:cNvPr>
          <p:cNvSpPr/>
          <p:nvPr/>
        </p:nvSpPr>
        <p:spPr>
          <a:xfrm>
            <a:off x="0" y="0"/>
            <a:ext cx="12192000" cy="8753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•••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EAE9D1-189A-4D62-810B-4B9D0D9976EA}"/>
              </a:ext>
            </a:extLst>
          </p:cNvPr>
          <p:cNvSpPr txBox="1"/>
          <p:nvPr/>
        </p:nvSpPr>
        <p:spPr>
          <a:xfrm>
            <a:off x="665635" y="173698"/>
            <a:ext cx="1130190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Test case 1 : from (n, n' γ)</a:t>
            </a:r>
            <a:r>
              <a:rPr lang="en-US" sz="1200" dirty="0">
                <a:solidFill>
                  <a:srgbClr val="FFFFFF"/>
                </a:solidFill>
              </a:rPr>
              <a:t>s</a:t>
            </a:r>
            <a:r>
              <a:rPr lang="en-US" sz="2400" dirty="0">
                <a:solidFill>
                  <a:srgbClr val="FFFFFF"/>
                </a:solidFill>
              </a:rPr>
              <a:t> to (n, n' 2</a:t>
            </a:r>
            <a:r>
              <a:rPr lang="en-US" sz="2400" baseline="30000" dirty="0">
                <a:solidFill>
                  <a:srgbClr val="FFFFFF"/>
                </a:solidFill>
              </a:rPr>
              <a:t>+</a:t>
            </a:r>
            <a:r>
              <a:rPr lang="en-US" sz="2400" baseline="-25000" dirty="0">
                <a:solidFill>
                  <a:srgbClr val="FFFFFF"/>
                </a:solidFill>
              </a:rPr>
              <a:t>1</a:t>
            </a:r>
            <a:r>
              <a:rPr lang="en-US" sz="2400" dirty="0">
                <a:solidFill>
                  <a:srgbClr val="FFFFFF"/>
                </a:solidFill>
              </a:rPr>
              <a:t>)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rgbClr val="EDF1F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Greg Henning - WINS 2023 -  Oct 10-12, 2023 - RPI, Troy NY, USA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12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D1E2AB-876C-4959-04B3-8604CCEDF172}"/>
              </a:ext>
            </a:extLst>
          </p:cNvPr>
          <p:cNvSpPr/>
          <p:nvPr/>
        </p:nvSpPr>
        <p:spPr>
          <a:xfrm>
            <a:off x="243129" y="1070938"/>
            <a:ext cx="11582969" cy="10621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8658A5-8383-A6CE-7914-A7F90FC7B69D}"/>
              </a:ext>
            </a:extLst>
          </p:cNvPr>
          <p:cNvSpPr/>
          <p:nvPr/>
        </p:nvSpPr>
        <p:spPr>
          <a:xfrm>
            <a:off x="308670" y="1070938"/>
            <a:ext cx="554960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Aim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2F5418-740A-3611-099C-907E96B1EEA3}"/>
              </a:ext>
            </a:extLst>
          </p:cNvPr>
          <p:cNvSpPr/>
          <p:nvPr/>
        </p:nvSpPr>
        <p:spPr>
          <a:xfrm>
            <a:off x="308129" y="1381609"/>
            <a:ext cx="11220372" cy="123880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(n, n' γ) cross sections measured with Grapheme are the only data of this kind → no point of comparison 😢</a:t>
            </a:r>
            <a:endParaRPr lang="en-US" dirty="0"/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Calibri" panose="020F0502020204030204"/>
              </a:rPr>
              <a:t>Using the NN to perform </a:t>
            </a:r>
            <a:r>
              <a:rPr lang="en-US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(n, n' γ)</a:t>
            </a:r>
            <a:r>
              <a:rPr lang="en-US" baseline="-2500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s</a:t>
            </a:r>
            <a:r>
              <a:rPr lang="en-US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 → (n, n' 2</a:t>
            </a:r>
            <a:r>
              <a:rPr lang="en-US" baseline="30000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+</a:t>
            </a:r>
            <a:r>
              <a:rPr lang="en-US" baseline="-25000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1</a:t>
            </a:r>
            <a:r>
              <a:rPr lang="en-US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) and compare with existing data [Guenther et al., 1982].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ea typeface="DejaVu Sans" pitchFamily="2"/>
              <a:cs typeface="Calibri" panose="020F0502020204030204"/>
            </a:endParaRPr>
          </a:p>
          <a:p>
            <a:pPr marL="742950" lvl="1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8AF078-889B-7FD4-751C-1124D119360F}"/>
              </a:ext>
            </a:extLst>
          </p:cNvPr>
          <p:cNvSpPr/>
          <p:nvPr/>
        </p:nvSpPr>
        <p:spPr>
          <a:xfrm>
            <a:off x="243129" y="2353897"/>
            <a:ext cx="11582969" cy="3472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959A61-9D9C-2080-D265-E94E78EA3925}"/>
              </a:ext>
            </a:extLst>
          </p:cNvPr>
          <p:cNvSpPr txBox="1"/>
          <p:nvPr/>
        </p:nvSpPr>
        <p:spPr>
          <a:xfrm>
            <a:off x="308277" y="2407297"/>
            <a:ext cx="5254324" cy="1754326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Collecting all (n, </a:t>
            </a:r>
            <a:r>
              <a:rPr lang="en-US" dirty="0" err="1"/>
              <a:t>n'γ</a:t>
            </a:r>
            <a:r>
              <a:rPr lang="en-US" dirty="0"/>
              <a:t>) cross section obtained experimentally and the matching </a:t>
            </a:r>
            <a:r>
              <a:rPr lang="en-US" dirty="0" err="1"/>
              <a:t>Talys</a:t>
            </a:r>
            <a:r>
              <a:rPr lang="en-US" dirty="0"/>
              <a:t> calculations.</a:t>
            </a:r>
            <a:endParaRPr lang="en-US"/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Scaling them to 2/3 of the </a:t>
            </a:r>
            <a:r>
              <a:rPr lang="en-US" dirty="0" err="1">
                <a:cs typeface="Calibri"/>
              </a:rPr>
              <a:t>Talys</a:t>
            </a:r>
            <a:r>
              <a:rPr lang="en-US" dirty="0">
                <a:cs typeface="Calibri"/>
              </a:rPr>
              <a:t> maximum so that the NN input are between 0 and 1.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Training the model (input is split between </a:t>
            </a:r>
            <a:r>
              <a:rPr lang="en-US" i="1" dirty="0">
                <a:cs typeface="Calibri"/>
              </a:rPr>
              <a:t>Fit </a:t>
            </a:r>
            <a:r>
              <a:rPr lang="en-US" dirty="0">
                <a:cs typeface="Calibri"/>
              </a:rPr>
              <a:t>and </a:t>
            </a:r>
            <a:r>
              <a:rPr lang="en-US" i="1" dirty="0">
                <a:cs typeface="Calibri"/>
              </a:rPr>
              <a:t>Test </a:t>
            </a:r>
            <a:r>
              <a:rPr lang="en-US" dirty="0">
                <a:cs typeface="Calibri"/>
              </a:rPr>
              <a:t>series)</a:t>
            </a:r>
          </a:p>
        </p:txBody>
      </p:sp>
      <p:pic>
        <p:nvPicPr>
          <p:cNvPr id="6" name="Picture 5" descr="A screen shot of a computer program&#10;&#10;Description automatically generated">
            <a:extLst>
              <a:ext uri="{FF2B5EF4-FFF2-40B4-BE49-F238E27FC236}">
                <a16:creationId xmlns:a16="http://schemas.microsoft.com/office/drawing/2014/main" id="{63E93706-8C9A-E9A0-F98F-C08386E143B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2890" y="2408064"/>
            <a:ext cx="5417975" cy="3324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60051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FE1B3-4835-4F29-B02A-F80D97410B14}"/>
              </a:ext>
            </a:extLst>
          </p:cNvPr>
          <p:cNvSpPr/>
          <p:nvPr/>
        </p:nvSpPr>
        <p:spPr>
          <a:xfrm>
            <a:off x="0" y="0"/>
            <a:ext cx="12192000" cy="8753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•••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EAE9D1-189A-4D62-810B-4B9D0D9976EA}"/>
              </a:ext>
            </a:extLst>
          </p:cNvPr>
          <p:cNvSpPr txBox="1"/>
          <p:nvPr/>
        </p:nvSpPr>
        <p:spPr>
          <a:xfrm>
            <a:off x="665635" y="173698"/>
            <a:ext cx="1130190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Test case 1 : from (n, n' γ)</a:t>
            </a:r>
            <a:r>
              <a:rPr lang="en-US" sz="1200" dirty="0">
                <a:solidFill>
                  <a:srgbClr val="FFFFFF"/>
                </a:solidFill>
              </a:rPr>
              <a:t>s</a:t>
            </a:r>
            <a:r>
              <a:rPr lang="en-US" sz="2400" dirty="0">
                <a:solidFill>
                  <a:srgbClr val="FFFFFF"/>
                </a:solidFill>
              </a:rPr>
              <a:t> to (n, n' 2</a:t>
            </a:r>
            <a:r>
              <a:rPr lang="en-US" sz="2400" baseline="30000" dirty="0">
                <a:solidFill>
                  <a:srgbClr val="FFFFFF"/>
                </a:solidFill>
              </a:rPr>
              <a:t>+</a:t>
            </a:r>
            <a:r>
              <a:rPr lang="en-US" sz="2400" baseline="-25000" dirty="0">
                <a:solidFill>
                  <a:srgbClr val="FFFFFF"/>
                </a:solidFill>
              </a:rPr>
              <a:t>1</a:t>
            </a:r>
            <a:r>
              <a:rPr lang="en-US" sz="2400" dirty="0">
                <a:solidFill>
                  <a:srgbClr val="FFFFFF"/>
                </a:solidFill>
              </a:rPr>
              <a:t>)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rgbClr val="EDF1F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Greg Henning - WINS 2023 -  Oct 10-12, 2023 - RPI, Troy NY, USA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13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D1E2AB-876C-4959-04B3-8604CCEDF172}"/>
              </a:ext>
            </a:extLst>
          </p:cNvPr>
          <p:cNvSpPr/>
          <p:nvPr/>
        </p:nvSpPr>
        <p:spPr>
          <a:xfrm>
            <a:off x="243129" y="1070938"/>
            <a:ext cx="11582969" cy="10621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8658A5-8383-A6CE-7914-A7F90FC7B69D}"/>
              </a:ext>
            </a:extLst>
          </p:cNvPr>
          <p:cNvSpPr/>
          <p:nvPr/>
        </p:nvSpPr>
        <p:spPr>
          <a:xfrm>
            <a:off x="308670" y="1070938"/>
            <a:ext cx="554960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Aim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2F5418-740A-3611-099C-907E96B1EEA3}"/>
              </a:ext>
            </a:extLst>
          </p:cNvPr>
          <p:cNvSpPr/>
          <p:nvPr/>
        </p:nvSpPr>
        <p:spPr>
          <a:xfrm>
            <a:off x="308129" y="1381609"/>
            <a:ext cx="11220372" cy="123880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(n, n' γ) cross sections measured with Grapheme are the only data of this kind → no point of comparison 😢</a:t>
            </a:r>
            <a:endParaRPr lang="en-US" dirty="0"/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Calibri" panose="020F0502020204030204"/>
              </a:rPr>
              <a:t>Using the NN to perform </a:t>
            </a:r>
            <a:r>
              <a:rPr lang="en-US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(n, n' γ)</a:t>
            </a:r>
            <a:r>
              <a:rPr lang="en-US" baseline="-2500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s</a:t>
            </a:r>
            <a:r>
              <a:rPr lang="en-US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 → (n, n' 2</a:t>
            </a:r>
            <a:r>
              <a:rPr lang="en-US" baseline="30000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+</a:t>
            </a:r>
            <a:r>
              <a:rPr lang="en-US" baseline="-25000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1</a:t>
            </a:r>
            <a:r>
              <a:rPr lang="en-US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) and compare with existing data [Guenther et al., 1982].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ea typeface="DejaVu Sans" pitchFamily="2"/>
              <a:cs typeface="Calibri" panose="020F0502020204030204"/>
            </a:endParaRPr>
          </a:p>
          <a:p>
            <a:pPr marL="742950" lvl="1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8AF078-889B-7FD4-751C-1124D119360F}"/>
              </a:ext>
            </a:extLst>
          </p:cNvPr>
          <p:cNvSpPr/>
          <p:nvPr/>
        </p:nvSpPr>
        <p:spPr>
          <a:xfrm>
            <a:off x="243129" y="2353897"/>
            <a:ext cx="11582969" cy="3472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959A61-9D9C-2080-D265-E94E78EA3925}"/>
              </a:ext>
            </a:extLst>
          </p:cNvPr>
          <p:cNvSpPr txBox="1"/>
          <p:nvPr/>
        </p:nvSpPr>
        <p:spPr>
          <a:xfrm>
            <a:off x="308277" y="2407297"/>
            <a:ext cx="5254324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/>
              <a:t>Collecting all (n, </a:t>
            </a:r>
            <a:r>
              <a:rPr lang="en-US" dirty="0" err="1"/>
              <a:t>n'γ</a:t>
            </a:r>
            <a:r>
              <a:rPr lang="en-US" dirty="0"/>
              <a:t>) cross section obtained experimentally and the matching </a:t>
            </a:r>
            <a:r>
              <a:rPr lang="en-US" dirty="0" err="1"/>
              <a:t>Talys</a:t>
            </a:r>
            <a:r>
              <a:rPr lang="en-US" dirty="0"/>
              <a:t> calculations.</a:t>
            </a:r>
            <a:endParaRPr lang="en-US"/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Scaling them to 2/3 of the </a:t>
            </a:r>
            <a:r>
              <a:rPr lang="en-US" dirty="0" err="1">
                <a:cs typeface="Calibri"/>
              </a:rPr>
              <a:t>Talys</a:t>
            </a:r>
            <a:r>
              <a:rPr lang="en-US" dirty="0">
                <a:cs typeface="Calibri"/>
              </a:rPr>
              <a:t> maximum so that the NN input are between 0 and 1.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Training the model (input is split between </a:t>
            </a:r>
            <a:r>
              <a:rPr lang="en-US" i="1" dirty="0">
                <a:cs typeface="Calibri"/>
              </a:rPr>
              <a:t>Fit </a:t>
            </a:r>
            <a:r>
              <a:rPr lang="en-US" dirty="0">
                <a:cs typeface="Calibri"/>
              </a:rPr>
              <a:t>and </a:t>
            </a:r>
            <a:r>
              <a:rPr lang="en-US" i="1" dirty="0">
                <a:cs typeface="Calibri"/>
              </a:rPr>
              <a:t>Test </a:t>
            </a:r>
            <a:r>
              <a:rPr lang="en-US" dirty="0">
                <a:cs typeface="Calibri"/>
              </a:rPr>
              <a:t>series)</a:t>
            </a: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Testing...</a:t>
            </a:r>
          </a:p>
        </p:txBody>
      </p:sp>
      <p:pic>
        <p:nvPicPr>
          <p:cNvPr id="8" name="Picture 7" descr="A graph of a person standing on a white background&#10;&#10;Description automatically generated">
            <a:extLst>
              <a:ext uri="{FF2B5EF4-FFF2-40B4-BE49-F238E27FC236}">
                <a16:creationId xmlns:a16="http://schemas.microsoft.com/office/drawing/2014/main" id="{87CCBD01-693F-FEC9-9DAC-112E0E391C4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25279" y="2458544"/>
            <a:ext cx="6195525" cy="3231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676807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FE1B3-4835-4F29-B02A-F80D97410B14}"/>
              </a:ext>
            </a:extLst>
          </p:cNvPr>
          <p:cNvSpPr/>
          <p:nvPr/>
        </p:nvSpPr>
        <p:spPr>
          <a:xfrm>
            <a:off x="0" y="0"/>
            <a:ext cx="12192000" cy="8753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•••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EAE9D1-189A-4D62-810B-4B9D0D9976EA}"/>
              </a:ext>
            </a:extLst>
          </p:cNvPr>
          <p:cNvSpPr txBox="1"/>
          <p:nvPr/>
        </p:nvSpPr>
        <p:spPr>
          <a:xfrm>
            <a:off x="665635" y="173698"/>
            <a:ext cx="1130190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Test case 1 : from (n, n' γ)</a:t>
            </a:r>
            <a:r>
              <a:rPr lang="en-US" sz="1200" dirty="0">
                <a:solidFill>
                  <a:srgbClr val="FFFFFF"/>
                </a:solidFill>
              </a:rPr>
              <a:t>s</a:t>
            </a:r>
            <a:r>
              <a:rPr lang="en-US" sz="2400" dirty="0">
                <a:solidFill>
                  <a:srgbClr val="FFFFFF"/>
                </a:solidFill>
              </a:rPr>
              <a:t> to (n, n' 2</a:t>
            </a:r>
            <a:r>
              <a:rPr lang="en-US" sz="2400" baseline="30000" dirty="0">
                <a:solidFill>
                  <a:srgbClr val="FFFFFF"/>
                </a:solidFill>
              </a:rPr>
              <a:t>+</a:t>
            </a:r>
            <a:r>
              <a:rPr lang="en-US" sz="2400" baseline="-25000" dirty="0">
                <a:solidFill>
                  <a:srgbClr val="FFFFFF"/>
                </a:solidFill>
              </a:rPr>
              <a:t>1</a:t>
            </a:r>
            <a:r>
              <a:rPr lang="en-US" sz="2400" dirty="0">
                <a:solidFill>
                  <a:srgbClr val="FFFFFF"/>
                </a:solidFill>
              </a:rPr>
              <a:t>)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rgbClr val="EDF1F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Greg Henning - WINS 2023 -  Oct 10-12, 2023 - RPI, Troy NY, USA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14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D1E2AB-876C-4959-04B3-8604CCEDF172}"/>
              </a:ext>
            </a:extLst>
          </p:cNvPr>
          <p:cNvSpPr/>
          <p:nvPr/>
        </p:nvSpPr>
        <p:spPr>
          <a:xfrm>
            <a:off x="243129" y="1070938"/>
            <a:ext cx="11582969" cy="10621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8658A5-8383-A6CE-7914-A7F90FC7B69D}"/>
              </a:ext>
            </a:extLst>
          </p:cNvPr>
          <p:cNvSpPr/>
          <p:nvPr/>
        </p:nvSpPr>
        <p:spPr>
          <a:xfrm>
            <a:off x="308670" y="1070938"/>
            <a:ext cx="554960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Aim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2F5418-740A-3611-099C-907E96B1EEA3}"/>
              </a:ext>
            </a:extLst>
          </p:cNvPr>
          <p:cNvSpPr/>
          <p:nvPr/>
        </p:nvSpPr>
        <p:spPr>
          <a:xfrm>
            <a:off x="308129" y="1381609"/>
            <a:ext cx="11220372" cy="123880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(n, n' γ) cross sections measured with Grapheme are the only data of this kind → no point of comparison 😢</a:t>
            </a:r>
            <a:endParaRPr lang="en-US" dirty="0"/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Calibri" panose="020F0502020204030204"/>
              </a:rPr>
              <a:t>Using the NN to perform </a:t>
            </a:r>
            <a:r>
              <a:rPr lang="en-US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(n, n' γ)</a:t>
            </a:r>
            <a:r>
              <a:rPr lang="en-US" baseline="-2500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s</a:t>
            </a:r>
            <a:r>
              <a:rPr lang="en-US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 → (n, n' 2</a:t>
            </a:r>
            <a:r>
              <a:rPr lang="en-US" baseline="30000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+</a:t>
            </a:r>
            <a:r>
              <a:rPr lang="en-US" baseline="-25000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1</a:t>
            </a:r>
            <a:r>
              <a:rPr lang="en-US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) and compare with existing data [Guenther et al., 1982].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ea typeface="DejaVu Sans" pitchFamily="2"/>
              <a:cs typeface="Calibri" panose="020F0502020204030204"/>
            </a:endParaRPr>
          </a:p>
          <a:p>
            <a:pPr marL="742950" lvl="1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8AF078-889B-7FD4-751C-1124D119360F}"/>
              </a:ext>
            </a:extLst>
          </p:cNvPr>
          <p:cNvSpPr/>
          <p:nvPr/>
        </p:nvSpPr>
        <p:spPr>
          <a:xfrm>
            <a:off x="243129" y="2353897"/>
            <a:ext cx="11582969" cy="3472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959A61-9D9C-2080-D265-E94E78EA3925}"/>
              </a:ext>
            </a:extLst>
          </p:cNvPr>
          <p:cNvSpPr txBox="1"/>
          <p:nvPr/>
        </p:nvSpPr>
        <p:spPr>
          <a:xfrm>
            <a:off x="308277" y="2407297"/>
            <a:ext cx="472559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>
                <a:cs typeface="Calibri"/>
              </a:rPr>
              <a:t>Testing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cs typeface="Calibri"/>
              </a:rPr>
              <a:t>Garbage in / garbage out</a:t>
            </a:r>
          </a:p>
        </p:txBody>
      </p:sp>
      <p:pic>
        <p:nvPicPr>
          <p:cNvPr id="6" name="Picture 5" descr="A screen shot of a computer screen&#10;&#10;Description automatically generated">
            <a:extLst>
              <a:ext uri="{FF2B5EF4-FFF2-40B4-BE49-F238E27FC236}">
                <a16:creationId xmlns:a16="http://schemas.microsoft.com/office/drawing/2014/main" id="{77397EBF-7112-3D5D-13C7-DD27DA61A1A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3502" y="3305288"/>
            <a:ext cx="5456852" cy="2300159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DDC100C9-3F10-2A7A-E1B6-994B3C3AAD91}"/>
              </a:ext>
            </a:extLst>
          </p:cNvPr>
          <p:cNvSpPr txBox="1"/>
          <p:nvPr/>
        </p:nvSpPr>
        <p:spPr>
          <a:xfrm>
            <a:off x="5183522" y="2407297"/>
            <a:ext cx="4725590" cy="64633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endParaRPr lang="en-US" dirty="0">
              <a:cs typeface="Calibri"/>
            </a:endParaRPr>
          </a:p>
          <a:p>
            <a:pPr marL="742950" lvl="1" indent="-285750">
              <a:buFont typeface="Arial"/>
              <a:buChar char="•"/>
            </a:pPr>
            <a:r>
              <a:rPr lang="en-US" dirty="0">
                <a:cs typeface="Calibri"/>
              </a:rPr>
              <a:t>Input variations around nominal value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1A76A2D-A3CA-2DB5-91BE-B1005D03716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21828" y="3332627"/>
            <a:ext cx="5581261" cy="225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37538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FE1B3-4835-4F29-B02A-F80D97410B14}"/>
              </a:ext>
            </a:extLst>
          </p:cNvPr>
          <p:cNvSpPr/>
          <p:nvPr/>
        </p:nvSpPr>
        <p:spPr>
          <a:xfrm>
            <a:off x="0" y="0"/>
            <a:ext cx="12192000" cy="8753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•••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EAE9D1-189A-4D62-810B-4B9D0D9976EA}"/>
              </a:ext>
            </a:extLst>
          </p:cNvPr>
          <p:cNvSpPr txBox="1"/>
          <p:nvPr/>
        </p:nvSpPr>
        <p:spPr>
          <a:xfrm>
            <a:off x="665635" y="173698"/>
            <a:ext cx="1130190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Test case 1 : from (n, n' γ)</a:t>
            </a:r>
            <a:r>
              <a:rPr lang="en-US" sz="1200" dirty="0">
                <a:solidFill>
                  <a:srgbClr val="FFFFFF"/>
                </a:solidFill>
              </a:rPr>
              <a:t>s</a:t>
            </a:r>
            <a:r>
              <a:rPr lang="en-US" sz="2400" dirty="0">
                <a:solidFill>
                  <a:srgbClr val="FFFFFF"/>
                </a:solidFill>
              </a:rPr>
              <a:t> to (n, n' 2</a:t>
            </a:r>
            <a:r>
              <a:rPr lang="en-US" sz="2400" baseline="30000" dirty="0">
                <a:solidFill>
                  <a:srgbClr val="FFFFFF"/>
                </a:solidFill>
              </a:rPr>
              <a:t>+</a:t>
            </a:r>
            <a:r>
              <a:rPr lang="en-US" sz="2400" baseline="-25000" dirty="0">
                <a:solidFill>
                  <a:srgbClr val="FFFFFF"/>
                </a:solidFill>
              </a:rPr>
              <a:t>1</a:t>
            </a:r>
            <a:r>
              <a:rPr lang="en-US" sz="2400" dirty="0">
                <a:solidFill>
                  <a:srgbClr val="FFFFFF"/>
                </a:solidFill>
              </a:rPr>
              <a:t>)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rgbClr val="EDF1F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Greg Henning - WINS 2023 -  Oct 10-12, 2023 - RPI, Troy NY, USA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15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D1E2AB-876C-4959-04B3-8604CCEDF172}"/>
              </a:ext>
            </a:extLst>
          </p:cNvPr>
          <p:cNvSpPr/>
          <p:nvPr/>
        </p:nvSpPr>
        <p:spPr>
          <a:xfrm>
            <a:off x="243129" y="1070938"/>
            <a:ext cx="11582969" cy="10621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8658A5-8383-A6CE-7914-A7F90FC7B69D}"/>
              </a:ext>
            </a:extLst>
          </p:cNvPr>
          <p:cNvSpPr/>
          <p:nvPr/>
        </p:nvSpPr>
        <p:spPr>
          <a:xfrm>
            <a:off x="308670" y="1070938"/>
            <a:ext cx="554960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Aim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2F5418-740A-3611-099C-907E96B1EEA3}"/>
              </a:ext>
            </a:extLst>
          </p:cNvPr>
          <p:cNvSpPr/>
          <p:nvPr/>
        </p:nvSpPr>
        <p:spPr>
          <a:xfrm>
            <a:off x="308129" y="1381609"/>
            <a:ext cx="11220372" cy="123880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(n, n' γ) cross sections measured with Grapheme are the only data of this kind → no point of comparison 😢</a:t>
            </a:r>
            <a:endParaRPr lang="en-US" dirty="0"/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Calibri" panose="020F0502020204030204"/>
              </a:rPr>
              <a:t>Using the NN to perform </a:t>
            </a:r>
            <a:r>
              <a:rPr lang="en-US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(n, n' γ)</a:t>
            </a:r>
            <a:r>
              <a:rPr lang="en-US" baseline="-2500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s</a:t>
            </a:r>
            <a:r>
              <a:rPr lang="en-US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 → (n, n' 2</a:t>
            </a:r>
            <a:r>
              <a:rPr lang="en-US" baseline="30000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+</a:t>
            </a:r>
            <a:r>
              <a:rPr lang="en-US" baseline="-25000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1</a:t>
            </a:r>
            <a:r>
              <a:rPr lang="en-US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) and compare with existing data [Guenther et al., 1982].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ea typeface="DejaVu Sans" pitchFamily="2"/>
              <a:cs typeface="Calibri" panose="020F0502020204030204"/>
            </a:endParaRPr>
          </a:p>
          <a:p>
            <a:pPr marL="742950" lvl="1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8AF078-889B-7FD4-751C-1124D119360F}"/>
              </a:ext>
            </a:extLst>
          </p:cNvPr>
          <p:cNvSpPr/>
          <p:nvPr/>
        </p:nvSpPr>
        <p:spPr>
          <a:xfrm>
            <a:off x="243129" y="2353897"/>
            <a:ext cx="11582969" cy="3472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959A61-9D9C-2080-D265-E94E78EA3925}"/>
              </a:ext>
            </a:extLst>
          </p:cNvPr>
          <p:cNvSpPr txBox="1"/>
          <p:nvPr/>
        </p:nvSpPr>
        <p:spPr>
          <a:xfrm>
            <a:off x="308277" y="2407297"/>
            <a:ext cx="4725590" cy="923330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Testing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cs typeface="Calibri"/>
              </a:rPr>
              <a:t>Randomize hidden layers size and test the stability of prediction</a:t>
            </a:r>
          </a:p>
        </p:txBody>
      </p:sp>
      <p:pic>
        <p:nvPicPr>
          <p:cNvPr id="13" name="Picture 12" descr="A computer screen shot of a program&#10;&#10;Description automatically generated">
            <a:extLst>
              <a:ext uri="{FF2B5EF4-FFF2-40B4-BE49-F238E27FC236}">
                <a16:creationId xmlns:a16="http://schemas.microsoft.com/office/drawing/2014/main" id="{93E80D54-D338-82EA-C68C-BADE43ED1F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972" y="3520296"/>
            <a:ext cx="4243874" cy="1232551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501BDCC0-7AD2-BE85-03B1-5E2D00103C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45359" y="2732041"/>
            <a:ext cx="6560975" cy="2707981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BAED7590-CA44-DAFE-72AD-E5A956D81980}"/>
              </a:ext>
            </a:extLst>
          </p:cNvPr>
          <p:cNvSpPr txBox="1"/>
          <p:nvPr/>
        </p:nvSpPr>
        <p:spPr>
          <a:xfrm>
            <a:off x="339379" y="4872134"/>
            <a:ext cx="4725590" cy="830997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cs typeface="Calibri"/>
              </a:rPr>
              <a:t>Clear spread in results, but one can see that by using a large series of NN, a central value and uncertainty can be derived, that’s compatible with [Guenther].</a:t>
            </a:r>
          </a:p>
        </p:txBody>
      </p:sp>
    </p:spTree>
    <p:extLst>
      <p:ext uri="{BB962C8B-B14F-4D97-AF65-F5344CB8AC3E}">
        <p14:creationId xmlns:p14="http://schemas.microsoft.com/office/powerpoint/2010/main" val="91016670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FE1B3-4835-4F29-B02A-F80D97410B14}"/>
              </a:ext>
            </a:extLst>
          </p:cNvPr>
          <p:cNvSpPr/>
          <p:nvPr/>
        </p:nvSpPr>
        <p:spPr>
          <a:xfrm>
            <a:off x="0" y="0"/>
            <a:ext cx="12192000" cy="8753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•••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EAE9D1-189A-4D62-810B-4B9D0D9976EA}"/>
              </a:ext>
            </a:extLst>
          </p:cNvPr>
          <p:cNvSpPr txBox="1"/>
          <p:nvPr/>
        </p:nvSpPr>
        <p:spPr>
          <a:xfrm>
            <a:off x="665635" y="173698"/>
            <a:ext cx="1130190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Test case 1 : from (n, n' γ)</a:t>
            </a:r>
            <a:r>
              <a:rPr lang="en-US" sz="1200" dirty="0">
                <a:solidFill>
                  <a:srgbClr val="FFFFFF"/>
                </a:solidFill>
              </a:rPr>
              <a:t>s</a:t>
            </a:r>
            <a:r>
              <a:rPr lang="en-US" sz="2400" dirty="0">
                <a:solidFill>
                  <a:srgbClr val="FFFFFF"/>
                </a:solidFill>
              </a:rPr>
              <a:t> to (n, n' 2</a:t>
            </a:r>
            <a:r>
              <a:rPr lang="en-US" sz="2400" baseline="30000" dirty="0">
                <a:solidFill>
                  <a:srgbClr val="FFFFFF"/>
                </a:solidFill>
              </a:rPr>
              <a:t>+</a:t>
            </a:r>
            <a:r>
              <a:rPr lang="en-US" sz="2400" baseline="-25000" dirty="0">
                <a:solidFill>
                  <a:srgbClr val="FFFFFF"/>
                </a:solidFill>
              </a:rPr>
              <a:t>1</a:t>
            </a:r>
            <a:r>
              <a:rPr lang="en-US" sz="2400" dirty="0">
                <a:solidFill>
                  <a:srgbClr val="FFFFFF"/>
                </a:solidFill>
              </a:rPr>
              <a:t>)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rgbClr val="EDF1F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Greg Henning - WINS 2023 -  Oct 10-12, 2023 - RPI, Troy NY, USA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16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D1E2AB-876C-4959-04B3-8604CCEDF172}"/>
              </a:ext>
            </a:extLst>
          </p:cNvPr>
          <p:cNvSpPr/>
          <p:nvPr/>
        </p:nvSpPr>
        <p:spPr>
          <a:xfrm>
            <a:off x="243129" y="1070938"/>
            <a:ext cx="11582969" cy="10621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8658A5-8383-A6CE-7914-A7F90FC7B69D}"/>
              </a:ext>
            </a:extLst>
          </p:cNvPr>
          <p:cNvSpPr/>
          <p:nvPr/>
        </p:nvSpPr>
        <p:spPr>
          <a:xfrm>
            <a:off x="308670" y="1070938"/>
            <a:ext cx="554960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Aim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2F5418-740A-3611-099C-907E96B1EEA3}"/>
              </a:ext>
            </a:extLst>
          </p:cNvPr>
          <p:cNvSpPr/>
          <p:nvPr/>
        </p:nvSpPr>
        <p:spPr>
          <a:xfrm>
            <a:off x="308129" y="1381609"/>
            <a:ext cx="11220372" cy="123880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(n, n' γ) cross sections measured with Grapheme are the only data of this kind → no point of comparison 😢</a:t>
            </a:r>
            <a:endParaRPr lang="en-US" dirty="0"/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Calibri" panose="020F0502020204030204"/>
              </a:rPr>
              <a:t>Using the NN to perform </a:t>
            </a:r>
            <a:r>
              <a:rPr lang="en-US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(n, n' γ)</a:t>
            </a:r>
            <a:r>
              <a:rPr lang="en-US" baseline="-2500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s</a:t>
            </a:r>
            <a:r>
              <a:rPr lang="en-US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 → (n, n' 2</a:t>
            </a:r>
            <a:r>
              <a:rPr lang="en-US" baseline="30000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+</a:t>
            </a:r>
            <a:r>
              <a:rPr lang="en-US" baseline="-25000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1</a:t>
            </a:r>
            <a:r>
              <a:rPr lang="en-US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) and compare with existing data [Guenther et al., 1982].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solidFill>
                <a:srgbClr val="000000"/>
              </a:solidFill>
              <a:ea typeface="DejaVu Sans" pitchFamily="2"/>
              <a:cs typeface="Calibri" panose="020F0502020204030204"/>
            </a:endParaRPr>
          </a:p>
          <a:p>
            <a:pPr marL="742950" lvl="1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8AF078-889B-7FD4-751C-1124D119360F}"/>
              </a:ext>
            </a:extLst>
          </p:cNvPr>
          <p:cNvSpPr/>
          <p:nvPr/>
        </p:nvSpPr>
        <p:spPr>
          <a:xfrm>
            <a:off x="243129" y="2353897"/>
            <a:ext cx="11582969" cy="3472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959A61-9D9C-2080-D265-E94E78EA3925}"/>
              </a:ext>
            </a:extLst>
          </p:cNvPr>
          <p:cNvSpPr txBox="1"/>
          <p:nvPr/>
        </p:nvSpPr>
        <p:spPr>
          <a:xfrm>
            <a:off x="308277" y="2407297"/>
            <a:ext cx="4126876" cy="3139321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Result: 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cs typeface="Calibri"/>
              </a:rPr>
              <a:t>With 3 different NN,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cs typeface="Calibri"/>
              </a:rPr>
              <a:t>Randomization of experimental values according to their uncertainty 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cs typeface="Calibri"/>
              </a:rPr>
              <a:t>Extraction of central value and standard deviation.</a:t>
            </a:r>
          </a:p>
          <a:p>
            <a:pPr marL="742950" lvl="1" indent="-285750">
              <a:buFont typeface="Arial"/>
              <a:buChar char="•"/>
            </a:pPr>
            <a:endParaRPr lang="en-US" dirty="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  <a:cs typeface="Calibri"/>
              </a:rPr>
              <a:t>σ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  <a:cs typeface="Calibri"/>
              </a:rPr>
              <a:t>L01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cs typeface="Calibri"/>
              </a:rPr>
              <a:t> derived with NN trained on </a:t>
            </a:r>
            <a:r>
              <a:rPr lang="en-US" err="1">
                <a:solidFill>
                  <a:schemeClr val="accent6">
                    <a:lumMod val="75000"/>
                  </a:schemeClr>
                </a:solidFill>
                <a:cs typeface="Calibri"/>
              </a:rPr>
              <a:t>Talys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cs typeface="Calibri"/>
              </a:rPr>
              <a:t> from experimental σ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  <a:cs typeface="Calibri"/>
              </a:rPr>
              <a:t>(</a:t>
            </a:r>
            <a:r>
              <a:rPr lang="en-US" baseline="-25000" err="1">
                <a:solidFill>
                  <a:schemeClr val="accent6">
                    <a:lumMod val="75000"/>
                  </a:schemeClr>
                </a:solidFill>
                <a:cs typeface="Calibri"/>
              </a:rPr>
              <a:t>n,n'γ</a:t>
            </a:r>
            <a:r>
              <a:rPr lang="en-US" baseline="-25000" dirty="0">
                <a:solidFill>
                  <a:schemeClr val="accent6">
                    <a:lumMod val="75000"/>
                  </a:schemeClr>
                </a:solidFill>
                <a:cs typeface="Calibri"/>
              </a:rPr>
              <a:t>)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  <a:cs typeface="Calibri"/>
              </a:rPr>
              <a:t> is compatible with previous reference.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41BB113-3CE6-D300-254E-E0C9073730B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28930" y="2623183"/>
            <a:ext cx="7299648" cy="3019001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69CE64E-8341-BF37-ABE1-30124863C839}"/>
              </a:ext>
            </a:extLst>
          </p:cNvPr>
          <p:cNvSpPr/>
          <p:nvPr/>
        </p:nvSpPr>
        <p:spPr>
          <a:xfrm>
            <a:off x="243129" y="5985060"/>
            <a:ext cx="11582969" cy="4479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1B81B1-4762-E369-767D-BE01766CF5CC}"/>
              </a:ext>
            </a:extLst>
          </p:cNvPr>
          <p:cNvSpPr/>
          <p:nvPr/>
        </p:nvSpPr>
        <p:spPr>
          <a:xfrm>
            <a:off x="339772" y="6023938"/>
            <a:ext cx="10966913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This first case gives confidence in the experimental data and encourages us to continue investigating the use of NN.</a:t>
            </a:r>
          </a:p>
        </p:txBody>
      </p:sp>
    </p:spTree>
    <p:extLst>
      <p:ext uri="{BB962C8B-B14F-4D97-AF65-F5344CB8AC3E}">
        <p14:creationId xmlns:p14="http://schemas.microsoft.com/office/powerpoint/2010/main" val="33693461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FE1B3-4835-4F29-B02A-F80D97410B14}"/>
              </a:ext>
            </a:extLst>
          </p:cNvPr>
          <p:cNvSpPr/>
          <p:nvPr/>
        </p:nvSpPr>
        <p:spPr>
          <a:xfrm>
            <a:off x="0" y="0"/>
            <a:ext cx="12192000" cy="8753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•••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EAE9D1-189A-4D62-810B-4B9D0D9976EA}"/>
              </a:ext>
            </a:extLst>
          </p:cNvPr>
          <p:cNvSpPr txBox="1"/>
          <p:nvPr/>
        </p:nvSpPr>
        <p:spPr>
          <a:xfrm>
            <a:off x="665635" y="173698"/>
            <a:ext cx="1130190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Test case 2 : from (n, n' γ)</a:t>
            </a:r>
            <a:r>
              <a:rPr lang="en-US" sz="1200" dirty="0">
                <a:solidFill>
                  <a:srgbClr val="FFFFFF"/>
                </a:solidFill>
              </a:rPr>
              <a:t>s</a:t>
            </a:r>
            <a:r>
              <a:rPr lang="en-US" sz="2400" dirty="0">
                <a:solidFill>
                  <a:srgbClr val="FFFFFF"/>
                </a:solidFill>
              </a:rPr>
              <a:t> to (n, n' )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rgbClr val="EDF1F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Greg Henning - WINS 2023 -  Oct 10-12, 2023 - RPI, Troy NY, USA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17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D1E2AB-876C-4959-04B3-8604CCEDF172}"/>
              </a:ext>
            </a:extLst>
          </p:cNvPr>
          <p:cNvSpPr/>
          <p:nvPr/>
        </p:nvSpPr>
        <p:spPr>
          <a:xfrm>
            <a:off x="243129" y="1070938"/>
            <a:ext cx="11582969" cy="10621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8658A5-8383-A6CE-7914-A7F90FC7B69D}"/>
              </a:ext>
            </a:extLst>
          </p:cNvPr>
          <p:cNvSpPr/>
          <p:nvPr/>
        </p:nvSpPr>
        <p:spPr>
          <a:xfrm>
            <a:off x="308670" y="1070938"/>
            <a:ext cx="554960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Aim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2F5418-740A-3611-099C-907E96B1EEA3}"/>
              </a:ext>
            </a:extLst>
          </p:cNvPr>
          <p:cNvSpPr/>
          <p:nvPr/>
        </p:nvSpPr>
        <p:spPr>
          <a:xfrm>
            <a:off x="308129" y="1381609"/>
            <a:ext cx="11220372" cy="123880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(n, n' γ) cross sections measured with Grapheme.</a:t>
            </a:r>
            <a:endParaRPr lang="en-US" dirty="0">
              <a:solidFill>
                <a:srgbClr val="000000"/>
              </a:solidFill>
              <a:ea typeface="DejaVu Sans" pitchFamily="2"/>
              <a:cs typeface="Calibri" panose="020F0502020204030204"/>
            </a:endParaRP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Combining them using NN into the total (n, n')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Calibri" panose="020F0502020204030204"/>
            </a:endParaRPr>
          </a:p>
          <a:p>
            <a:pPr marL="742950" lvl="1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8AF078-889B-7FD4-751C-1124D119360F}"/>
              </a:ext>
            </a:extLst>
          </p:cNvPr>
          <p:cNvSpPr/>
          <p:nvPr/>
        </p:nvSpPr>
        <p:spPr>
          <a:xfrm>
            <a:off x="243129" y="2353897"/>
            <a:ext cx="11582969" cy="3472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959A61-9D9C-2080-D265-E94E78EA3925}"/>
              </a:ext>
            </a:extLst>
          </p:cNvPr>
          <p:cNvSpPr txBox="1"/>
          <p:nvPr/>
        </p:nvSpPr>
        <p:spPr>
          <a:xfrm>
            <a:off x="308277" y="2407297"/>
            <a:ext cx="4126876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Using the same strategy as before.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cs typeface="Calibri"/>
              </a:rPr>
              <a:t>Data scaling,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cs typeface="Calibri"/>
              </a:rPr>
              <a:t>Multiple NN,</a:t>
            </a:r>
          </a:p>
          <a:p>
            <a:pPr marL="742950" lvl="1" indent="-285750">
              <a:buFont typeface="Arial"/>
              <a:buChar char="•"/>
            </a:pPr>
            <a:r>
              <a:rPr lang="en-US" dirty="0">
                <a:cs typeface="Calibri"/>
              </a:rPr>
              <a:t>Experimental σ</a:t>
            </a:r>
            <a:r>
              <a:rPr lang="en-US" baseline="-25000" dirty="0">
                <a:cs typeface="Calibri"/>
              </a:rPr>
              <a:t>(</a:t>
            </a:r>
            <a:r>
              <a:rPr lang="en-US" baseline="-25000" dirty="0" err="1">
                <a:cs typeface="Calibri"/>
              </a:rPr>
              <a:t>n,n'γ</a:t>
            </a:r>
            <a:r>
              <a:rPr lang="en-US" baseline="-25000" dirty="0">
                <a:cs typeface="Calibri"/>
              </a:rPr>
              <a:t>)</a:t>
            </a:r>
            <a:r>
              <a:rPr lang="en-US" dirty="0">
                <a:cs typeface="Calibri"/>
              </a:rPr>
              <a:t> variation</a:t>
            </a:r>
          </a:p>
          <a:p>
            <a:pPr marL="742950" lvl="1" indent="-285750">
              <a:buFont typeface="Arial"/>
              <a:buChar char="•"/>
            </a:pPr>
            <a:endParaRPr lang="en-US" dirty="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Training the NNs on two different data set: </a:t>
            </a:r>
            <a:r>
              <a:rPr lang="en-US" dirty="0" err="1">
                <a:cs typeface="Calibri"/>
              </a:rPr>
              <a:t>Talys</a:t>
            </a:r>
            <a:r>
              <a:rPr lang="en-US" dirty="0">
                <a:cs typeface="Calibri"/>
              </a:rPr>
              <a:t> default and Pascal Romain's Calculation.</a:t>
            </a:r>
            <a:endParaRPr lang="en-US" dirty="0">
              <a:solidFill>
                <a:schemeClr val="accent6">
                  <a:lumMod val="75000"/>
                </a:schemeClr>
              </a:solidFill>
              <a:cs typeface="Calibri"/>
            </a:endParaRPr>
          </a:p>
        </p:txBody>
      </p:sp>
      <p:pic>
        <p:nvPicPr>
          <p:cNvPr id="13" name="Picture 12" descr="A line graph with different colored lines&#10;&#10;Description automatically generated">
            <a:extLst>
              <a:ext uri="{FF2B5EF4-FFF2-40B4-BE49-F238E27FC236}">
                <a16:creationId xmlns:a16="http://schemas.microsoft.com/office/drawing/2014/main" id="{374638E2-3BEA-8F9B-902D-D422FD1EADC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1012" y="2576093"/>
            <a:ext cx="6677608" cy="29887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98428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FE1B3-4835-4F29-B02A-F80D97410B14}"/>
              </a:ext>
            </a:extLst>
          </p:cNvPr>
          <p:cNvSpPr/>
          <p:nvPr/>
        </p:nvSpPr>
        <p:spPr>
          <a:xfrm>
            <a:off x="0" y="0"/>
            <a:ext cx="12192000" cy="8753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•••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EAE9D1-189A-4D62-810B-4B9D0D9976EA}"/>
              </a:ext>
            </a:extLst>
          </p:cNvPr>
          <p:cNvSpPr txBox="1"/>
          <p:nvPr/>
        </p:nvSpPr>
        <p:spPr>
          <a:xfrm>
            <a:off x="665635" y="173698"/>
            <a:ext cx="1130190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Test case 2 : from (n, n' γ)</a:t>
            </a:r>
            <a:r>
              <a:rPr lang="en-US" sz="1200" dirty="0">
                <a:solidFill>
                  <a:srgbClr val="FFFFFF"/>
                </a:solidFill>
              </a:rPr>
              <a:t>s</a:t>
            </a:r>
            <a:r>
              <a:rPr lang="en-US" sz="2400" dirty="0">
                <a:solidFill>
                  <a:srgbClr val="FFFFFF"/>
                </a:solidFill>
              </a:rPr>
              <a:t> to (n, n' )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rgbClr val="EDF1F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Greg Henning - WINS 2023 -  Oct 10-12, 2023 - RPI, Troy NY, USA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18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D1E2AB-876C-4959-04B3-8604CCEDF172}"/>
              </a:ext>
            </a:extLst>
          </p:cNvPr>
          <p:cNvSpPr/>
          <p:nvPr/>
        </p:nvSpPr>
        <p:spPr>
          <a:xfrm>
            <a:off x="243129" y="1070938"/>
            <a:ext cx="11582969" cy="10621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8658A5-8383-A6CE-7914-A7F90FC7B69D}"/>
              </a:ext>
            </a:extLst>
          </p:cNvPr>
          <p:cNvSpPr/>
          <p:nvPr/>
        </p:nvSpPr>
        <p:spPr>
          <a:xfrm>
            <a:off x="308670" y="1070938"/>
            <a:ext cx="554960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Aim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2F5418-740A-3611-099C-907E96B1EEA3}"/>
              </a:ext>
            </a:extLst>
          </p:cNvPr>
          <p:cNvSpPr/>
          <p:nvPr/>
        </p:nvSpPr>
        <p:spPr>
          <a:xfrm>
            <a:off x="308129" y="1381609"/>
            <a:ext cx="11220372" cy="123880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(n, n' γ) cross sections measured with Grapheme.</a:t>
            </a:r>
            <a:endParaRPr lang="en-US" dirty="0">
              <a:solidFill>
                <a:srgbClr val="000000"/>
              </a:solidFill>
              <a:ea typeface="DejaVu Sans" pitchFamily="2"/>
              <a:cs typeface="Calibri" panose="020F0502020204030204"/>
            </a:endParaRP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Combining them using NN into the total (n, n')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Calibri" panose="020F0502020204030204"/>
            </a:endParaRPr>
          </a:p>
          <a:p>
            <a:pPr marL="742950" lvl="1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8AF078-889B-7FD4-751C-1124D119360F}"/>
              </a:ext>
            </a:extLst>
          </p:cNvPr>
          <p:cNvSpPr/>
          <p:nvPr/>
        </p:nvSpPr>
        <p:spPr>
          <a:xfrm>
            <a:off x="243129" y="2353897"/>
            <a:ext cx="11582969" cy="3472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959A61-9D9C-2080-D265-E94E78EA3925}"/>
              </a:ext>
            </a:extLst>
          </p:cNvPr>
          <p:cNvSpPr txBox="1"/>
          <p:nvPr/>
        </p:nvSpPr>
        <p:spPr>
          <a:xfrm>
            <a:off x="308277" y="2407297"/>
            <a:ext cx="3642263" cy="2031325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NNs trained on the two different inputs predict compatible σ(</a:t>
            </a:r>
            <a:r>
              <a:rPr lang="en-US" dirty="0" err="1">
                <a:cs typeface="Calibri"/>
              </a:rPr>
              <a:t>n,n</a:t>
            </a:r>
            <a:r>
              <a:rPr lang="en-US" dirty="0">
                <a:cs typeface="Calibri"/>
              </a:rPr>
              <a:t>').</a:t>
            </a:r>
          </a:p>
          <a:p>
            <a:pPr marL="285750" indent="-285750">
              <a:buFont typeface="Arial"/>
              <a:buChar char="•"/>
            </a:pPr>
            <a:endParaRPr lang="en-US" dirty="0"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NNs predictions are below </a:t>
            </a:r>
            <a:r>
              <a:rPr lang="en-US" dirty="0" err="1">
                <a:cs typeface="Calibri"/>
              </a:rPr>
              <a:t>Talys</a:t>
            </a:r>
            <a:r>
              <a:rPr lang="en-US" dirty="0">
                <a:cs typeface="Calibri"/>
              </a:rPr>
              <a:t> calculation in amplitude, an issue we know about from the L01L00 transition experimental σ.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9CE64E-8341-BF37-ABE1-30124863C839}"/>
              </a:ext>
            </a:extLst>
          </p:cNvPr>
          <p:cNvSpPr/>
          <p:nvPr/>
        </p:nvSpPr>
        <p:spPr>
          <a:xfrm>
            <a:off x="243129" y="5985060"/>
            <a:ext cx="11582969" cy="4479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1B81B1-4762-E369-767D-BE01766CF5CC}"/>
              </a:ext>
            </a:extLst>
          </p:cNvPr>
          <p:cNvSpPr/>
          <p:nvPr/>
        </p:nvSpPr>
        <p:spPr>
          <a:xfrm>
            <a:off x="339772" y="6023938"/>
            <a:ext cx="8633838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NN derived total (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n,n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') cross section is consistent with what we see in the individual (n,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n'γ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</p:txBody>
      </p:sp>
      <p:pic>
        <p:nvPicPr>
          <p:cNvPr id="6" name="Picture 5" descr="A graph of colored lines&#10;&#10;Description automatically generated">
            <a:extLst>
              <a:ext uri="{FF2B5EF4-FFF2-40B4-BE49-F238E27FC236}">
                <a16:creationId xmlns:a16="http://schemas.microsoft.com/office/drawing/2014/main" id="{BBDC3A39-3041-1A1C-3A87-9DBADF2667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7992" y="2462521"/>
            <a:ext cx="7968342" cy="32625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23999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FE1B3-4835-4F29-B02A-F80D97410B14}"/>
              </a:ext>
            </a:extLst>
          </p:cNvPr>
          <p:cNvSpPr/>
          <p:nvPr/>
        </p:nvSpPr>
        <p:spPr>
          <a:xfrm>
            <a:off x="0" y="0"/>
            <a:ext cx="12192000" cy="8753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•••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EAE9D1-189A-4D62-810B-4B9D0D9976EA}"/>
              </a:ext>
            </a:extLst>
          </p:cNvPr>
          <p:cNvSpPr txBox="1"/>
          <p:nvPr/>
        </p:nvSpPr>
        <p:spPr>
          <a:xfrm>
            <a:off x="665635" y="173698"/>
            <a:ext cx="1130190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Test case 3 : from (n, n' γ)</a:t>
            </a:r>
            <a:r>
              <a:rPr lang="en-US" sz="1200" dirty="0">
                <a:solidFill>
                  <a:srgbClr val="FFFFFF"/>
                </a:solidFill>
              </a:rPr>
              <a:t>s</a:t>
            </a:r>
            <a:r>
              <a:rPr lang="en-US" sz="2400" dirty="0">
                <a:solidFill>
                  <a:srgbClr val="FFFFFF"/>
                </a:solidFill>
              </a:rPr>
              <a:t> to (n, n' γ</a:t>
            </a:r>
            <a:r>
              <a:rPr lang="en-US" sz="2400" baseline="-25000" dirty="0">
                <a:solidFill>
                  <a:srgbClr val="FFFFFF"/>
                </a:solidFill>
              </a:rPr>
              <a:t>L01L00</a:t>
            </a:r>
            <a:r>
              <a:rPr lang="en-US" sz="2400" dirty="0">
                <a:solidFill>
                  <a:srgbClr val="FFFFFF"/>
                </a:solidFill>
              </a:rPr>
              <a:t>)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rgbClr val="EDF1F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Greg Henning - WINS 2023 -  Oct 10-12, 2023 - RPI, Troy NY, USA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19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D1E2AB-876C-4959-04B3-8604CCEDF172}"/>
              </a:ext>
            </a:extLst>
          </p:cNvPr>
          <p:cNvSpPr/>
          <p:nvPr/>
        </p:nvSpPr>
        <p:spPr>
          <a:xfrm>
            <a:off x="243129" y="1070938"/>
            <a:ext cx="11582969" cy="106218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8658A5-8383-A6CE-7914-A7F90FC7B69D}"/>
              </a:ext>
            </a:extLst>
          </p:cNvPr>
          <p:cNvSpPr/>
          <p:nvPr/>
        </p:nvSpPr>
        <p:spPr>
          <a:xfrm>
            <a:off x="308670" y="1070938"/>
            <a:ext cx="611578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Why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2F5418-740A-3611-099C-907E96B1EEA3}"/>
              </a:ext>
            </a:extLst>
          </p:cNvPr>
          <p:cNvSpPr/>
          <p:nvPr/>
        </p:nvSpPr>
        <p:spPr>
          <a:xfrm>
            <a:off x="308129" y="1381609"/>
            <a:ext cx="11220372" cy="123880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+mn-lt"/>
                <a:cs typeface="+mn-lt"/>
              </a:rPr>
              <a:t>(n, n' γ) cross section for 2+ -&gt; </a:t>
            </a:r>
            <a:r>
              <a:rPr lang="en-US" dirty="0" err="1">
                <a:ea typeface="+mn-lt"/>
                <a:cs typeface="+mn-lt"/>
              </a:rPr>
              <a:t>g.s.</a:t>
            </a:r>
            <a:r>
              <a:rPr lang="en-US" dirty="0">
                <a:ea typeface="+mn-lt"/>
                <a:cs typeface="+mn-lt"/>
              </a:rPr>
              <a:t> is well below model prediction.</a:t>
            </a:r>
            <a:endParaRPr lang="en-US" dirty="0">
              <a:solidFill>
                <a:srgbClr val="000000"/>
              </a:solidFill>
              <a:ea typeface="Calibri"/>
              <a:cs typeface="Calibri" panose="020F0502020204030204"/>
            </a:endParaRP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solidFill>
                  <a:srgbClr val="000000"/>
                </a:solidFill>
                <a:ea typeface="DejaVu Sans" pitchFamily="2"/>
                <a:cs typeface="Calibri" panose="020F0502020204030204"/>
              </a:rPr>
              <a:t>Can we check the consistency of all other measured gamma rays against this one ? 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Calibri" panose="020F0502020204030204"/>
            </a:endParaRPr>
          </a:p>
          <a:p>
            <a:pPr marL="742950" lvl="1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48AF078-889B-7FD4-751C-1124D119360F}"/>
              </a:ext>
            </a:extLst>
          </p:cNvPr>
          <p:cNvSpPr/>
          <p:nvPr/>
        </p:nvSpPr>
        <p:spPr>
          <a:xfrm>
            <a:off x="243129" y="2353897"/>
            <a:ext cx="11582969" cy="347259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6959A61-9D9C-2080-D265-E94E78EA3925}"/>
              </a:ext>
            </a:extLst>
          </p:cNvPr>
          <p:cNvSpPr txBox="1"/>
          <p:nvPr/>
        </p:nvSpPr>
        <p:spPr>
          <a:xfrm>
            <a:off x="308277" y="2407297"/>
            <a:ext cx="3642263" cy="2308324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285750" indent="-285750">
              <a:buFont typeface="Arial"/>
              <a:buChar char="•"/>
            </a:pPr>
            <a:r>
              <a:rPr lang="en-US" dirty="0">
                <a:cs typeface="Calibri"/>
              </a:rPr>
              <a:t>Many NNs trained on </a:t>
            </a:r>
            <a:r>
              <a:rPr lang="en-US" dirty="0">
                <a:solidFill>
                  <a:srgbClr val="000000"/>
                </a:solidFill>
                <a:cs typeface="Calibri"/>
              </a:rPr>
              <a:t>(n, n' </a:t>
            </a:r>
            <a:r>
              <a:rPr lang="en-US" err="1">
                <a:solidFill>
                  <a:srgbClr val="000000"/>
                </a:solidFill>
                <a:cs typeface="Calibri"/>
              </a:rPr>
              <a:t>γ</a:t>
            </a:r>
            <a:r>
              <a:rPr lang="en-US" baseline="-25000" err="1">
                <a:solidFill>
                  <a:srgbClr val="000000"/>
                </a:solidFill>
                <a:cs typeface="Calibri"/>
              </a:rPr>
              <a:t>LxxLyy</a:t>
            </a:r>
            <a:r>
              <a:rPr lang="en-US" dirty="0">
                <a:solidFill>
                  <a:srgbClr val="000000"/>
                </a:solidFill>
                <a:cs typeface="Calibri"/>
              </a:rPr>
              <a:t>) → (n, n' γ</a:t>
            </a:r>
            <a:r>
              <a:rPr lang="en-US" sz="1600" baseline="-25000" dirty="0">
                <a:solidFill>
                  <a:srgbClr val="000000"/>
                </a:solidFill>
                <a:cs typeface="Calibri"/>
              </a:rPr>
              <a:t>L01L00</a:t>
            </a:r>
            <a:r>
              <a:rPr lang="en-US" dirty="0">
                <a:solidFill>
                  <a:srgbClr val="000000"/>
                </a:solidFill>
                <a:cs typeface="Calibri"/>
              </a:rPr>
              <a:t>).</a:t>
            </a:r>
            <a:endParaRPr lang="en-US" dirty="0">
              <a:solidFill>
                <a:srgbClr val="000000"/>
              </a:solidFill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endParaRPr lang="en-US" dirty="0">
              <a:ea typeface="Calibri"/>
              <a:cs typeface="Calibri"/>
            </a:endParaRPr>
          </a:p>
          <a:p>
            <a:pPr marL="285750" indent="-285750">
              <a:buFont typeface="Arial"/>
              <a:buChar char="•"/>
            </a:pPr>
            <a:r>
              <a:rPr lang="en-US" dirty="0">
                <a:ea typeface="Calibri"/>
                <a:cs typeface="Calibri"/>
              </a:rPr>
              <a:t>Not a very conclusive output : NN prediction is compatible with experimental (n, n' γ</a:t>
            </a:r>
            <a:r>
              <a:rPr lang="en-US" baseline="-25000" dirty="0">
                <a:ea typeface="Calibri"/>
                <a:cs typeface="Calibri"/>
              </a:rPr>
              <a:t>L01L00</a:t>
            </a:r>
            <a:r>
              <a:rPr lang="en-US" dirty="0">
                <a:ea typeface="Calibri"/>
                <a:cs typeface="Calibri"/>
              </a:rPr>
              <a:t>) without being too far off from the </a:t>
            </a:r>
            <a:r>
              <a:rPr lang="en-US" dirty="0" err="1">
                <a:ea typeface="Calibri"/>
                <a:cs typeface="Calibri"/>
              </a:rPr>
              <a:t>Talys</a:t>
            </a:r>
            <a:r>
              <a:rPr lang="en-US" dirty="0">
                <a:ea typeface="Calibri"/>
                <a:cs typeface="Calibri"/>
              </a:rPr>
              <a:t> calculations.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69CE64E-8341-BF37-ABE1-30124863C839}"/>
              </a:ext>
            </a:extLst>
          </p:cNvPr>
          <p:cNvSpPr/>
          <p:nvPr/>
        </p:nvSpPr>
        <p:spPr>
          <a:xfrm>
            <a:off x="243129" y="5985060"/>
            <a:ext cx="11582969" cy="44791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91B81B1-4762-E369-767D-BE01766CF5CC}"/>
              </a:ext>
            </a:extLst>
          </p:cNvPr>
          <p:cNvSpPr/>
          <p:nvPr/>
        </p:nvSpPr>
        <p:spPr>
          <a:xfrm>
            <a:off x="339772" y="6023938"/>
            <a:ext cx="10665420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NN derived 2+ →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g.s.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cross section is compatible with the one experimentally observed and with calculations... 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Calibri"/>
            </a:endParaRPr>
          </a:p>
        </p:txBody>
      </p:sp>
      <p:pic>
        <p:nvPicPr>
          <p:cNvPr id="14" name="Picture 13" descr="A graph with lines and dots&#10;&#10;Description automatically generated">
            <a:extLst>
              <a:ext uri="{FF2B5EF4-FFF2-40B4-BE49-F238E27FC236}">
                <a16:creationId xmlns:a16="http://schemas.microsoft.com/office/drawing/2014/main" id="{E07C1154-CE99-DC77-2CC5-8A98BF67FA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91708" y="2409219"/>
            <a:ext cx="7666892" cy="3290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39696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FE1B3-4835-4F29-B02A-F80D97410B14}"/>
              </a:ext>
            </a:extLst>
          </p:cNvPr>
          <p:cNvSpPr/>
          <p:nvPr/>
        </p:nvSpPr>
        <p:spPr>
          <a:xfrm>
            <a:off x="0" y="0"/>
            <a:ext cx="12192000" cy="8753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•••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EAE9D1-189A-4D62-810B-4B9D0D9976EA}"/>
              </a:ext>
            </a:extLst>
          </p:cNvPr>
          <p:cNvSpPr txBox="1"/>
          <p:nvPr/>
        </p:nvSpPr>
        <p:spPr>
          <a:xfrm>
            <a:off x="665635" y="173698"/>
            <a:ext cx="1130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Context: (n, n’ γ) cross section measurements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rgbClr val="EDF1F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Greg Henning - WINS 2023 -  Oct 10-12, 2023 - RPI, Troy NY, USA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454CBFD-4E74-40BD-8CB2-ADAA9AFAAB14}"/>
              </a:ext>
            </a:extLst>
          </p:cNvPr>
          <p:cNvSpPr/>
          <p:nvPr/>
        </p:nvSpPr>
        <p:spPr>
          <a:xfrm>
            <a:off x="308670" y="1050298"/>
            <a:ext cx="11460196" cy="286855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F4A9D8D-D44B-4ED3-9A28-127F935B9B66}"/>
              </a:ext>
            </a:extLst>
          </p:cNvPr>
          <p:cNvSpPr/>
          <p:nvPr/>
        </p:nvSpPr>
        <p:spPr>
          <a:xfrm>
            <a:off x="308670" y="1050298"/>
            <a:ext cx="130606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Motivations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DAA0E50-6EE0-4675-A27A-11024F203077}"/>
              </a:ext>
            </a:extLst>
          </p:cNvPr>
          <p:cNvSpPr/>
          <p:nvPr/>
        </p:nvSpPr>
        <p:spPr>
          <a:xfrm>
            <a:off x="423133" y="1403348"/>
            <a:ext cx="11198344" cy="258532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171450" indent="-171450" algn="just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/>
              <a:t>Nuclear reactor developments rely on evaluated databases for numerical simulations.</a:t>
            </a:r>
            <a:endParaRPr lang="en-US"/>
          </a:p>
          <a:p>
            <a:pPr marL="171450" indent="-171450" algn="just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/>
              <a:t>However, these databases still present large uncertainties, preventing calculations from reaching the required precision [1].</a:t>
            </a:r>
            <a:endParaRPr lang="en-US" dirty="0">
              <a:cs typeface="Calibri" panose="020F0502020204030204"/>
            </a:endParaRPr>
          </a:p>
          <a:p>
            <a:pPr marL="171450" indent="-171450" algn="just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/>
              <a:t>An improvement of evaluated databases requires new measurements and better theoretical descriptions of involved reactions.</a:t>
            </a:r>
            <a:endParaRPr lang="en-US" dirty="0">
              <a:cs typeface="Calibri" panose="020F0502020204030204"/>
            </a:endParaRPr>
          </a:p>
          <a:p>
            <a:pPr marL="171450" indent="-171450" algn="just">
              <a:buClr>
                <a:srgbClr val="8FAADC"/>
              </a:buClr>
              <a:buFont typeface="Wingdings" panose="05000000000000000000" pitchFamily="2" charset="2"/>
              <a:buChar char="§"/>
            </a:pPr>
            <a:r>
              <a:rPr lang="en-US" dirty="0">
                <a:cs typeface="Calibri" panose="020F0502020204030204"/>
              </a:rPr>
              <a:t>Additionally, with new fuel cycles using fast neutrons and/or different isotopes, current knowledge focused on </a:t>
            </a:r>
            <a:r>
              <a:rPr lang="en-US" sz="1200" baseline="30000" dirty="0">
                <a:cs typeface="Calibri" panose="020F0502020204030204"/>
              </a:rPr>
              <a:t>235</a:t>
            </a:r>
            <a:r>
              <a:rPr lang="en-US" dirty="0">
                <a:cs typeface="Calibri" panose="020F0502020204030204"/>
              </a:rPr>
              <a:t>U(</a:t>
            </a:r>
            <a:r>
              <a:rPr lang="en-US" dirty="0" err="1">
                <a:cs typeface="Calibri" panose="020F0502020204030204"/>
              </a:rPr>
              <a:t>n</a:t>
            </a:r>
            <a:r>
              <a:rPr lang="en-US" sz="1200" baseline="-25000" dirty="0" err="1">
                <a:cs typeface="Calibri" panose="020F0502020204030204"/>
              </a:rPr>
              <a:t>thermal</a:t>
            </a:r>
            <a:r>
              <a:rPr lang="en-US" dirty="0">
                <a:cs typeface="Calibri" panose="020F0502020204030204"/>
              </a:rPr>
              <a:t>,</a:t>
            </a:r>
            <a:r>
              <a:rPr lang="en-US" sz="1600" i="1" dirty="0">
                <a:cs typeface="Calibri" panose="020F0502020204030204"/>
              </a:rPr>
              <a:t>⁕</a:t>
            </a:r>
            <a:r>
              <a:rPr lang="en-US" dirty="0">
                <a:cs typeface="Calibri" panose="020F0502020204030204"/>
              </a:rPr>
              <a:t>) reaction is not enough to characterize properly Gen IV designs.</a:t>
            </a:r>
          </a:p>
          <a:p>
            <a:pPr marL="628650" lvl="1" indent="-171450" algn="just">
              <a:buClr>
                <a:srgbClr val="8FAADC"/>
              </a:buClr>
              <a:buFont typeface="Wingdings" panose="05000000000000000000" pitchFamily="2" charset="2"/>
              <a:buChar char="§"/>
            </a:pPr>
            <a:r>
              <a:rPr lang="en-US" dirty="0">
                <a:cs typeface="Calibri" panose="020F0502020204030204"/>
              </a:rPr>
              <a:t>Studies must be done on isotopes such as O, F, Na, Pb, </a:t>
            </a:r>
            <a:r>
              <a:rPr lang="en-US" sz="1200" baseline="30000" dirty="0">
                <a:cs typeface="Calibri" panose="020F0502020204030204"/>
              </a:rPr>
              <a:t>232</a:t>
            </a:r>
            <a:r>
              <a:rPr lang="en-US" dirty="0">
                <a:cs typeface="Calibri" panose="020F0502020204030204"/>
              </a:rPr>
              <a:t>Th, </a:t>
            </a:r>
            <a:r>
              <a:rPr lang="en-US" sz="1200" baseline="30000" dirty="0">
                <a:cs typeface="Calibri" panose="020F0502020204030204"/>
              </a:rPr>
              <a:t>233</a:t>
            </a:r>
            <a:r>
              <a:rPr lang="en-US" dirty="0">
                <a:cs typeface="Calibri" panose="020F0502020204030204"/>
              </a:rPr>
              <a:t>U, </a:t>
            </a:r>
            <a:r>
              <a:rPr lang="en-US" sz="1200" baseline="30000" dirty="0">
                <a:cs typeface="Calibri" panose="020F0502020204030204"/>
              </a:rPr>
              <a:t>239</a:t>
            </a:r>
            <a:r>
              <a:rPr lang="en-US" dirty="0">
                <a:cs typeface="Calibri" panose="020F0502020204030204"/>
              </a:rPr>
              <a:t>Pu, … with a focus on fast neutrons</a:t>
            </a:r>
          </a:p>
          <a:p>
            <a:pPr marL="28575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ECCB2B6-5C37-41A0-A193-09D826293409}"/>
              </a:ext>
            </a:extLst>
          </p:cNvPr>
          <p:cNvSpPr/>
          <p:nvPr/>
        </p:nvSpPr>
        <p:spPr>
          <a:xfrm>
            <a:off x="308670" y="4253473"/>
            <a:ext cx="11460196" cy="215759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00D086EB-AE7F-4E0D-A2A7-8E37D15E9B5E}"/>
              </a:ext>
            </a:extLst>
          </p:cNvPr>
          <p:cNvSpPr/>
          <p:nvPr/>
        </p:nvSpPr>
        <p:spPr>
          <a:xfrm>
            <a:off x="308670" y="4253474"/>
            <a:ext cx="377295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(n, n’ γ) cross section measurements 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42DE4DF-9B3E-47C4-9DDE-D5A29B51C13A}"/>
              </a:ext>
            </a:extLst>
          </p:cNvPr>
          <p:cNvSpPr/>
          <p:nvPr/>
        </p:nvSpPr>
        <p:spPr>
          <a:xfrm>
            <a:off x="354093" y="4622806"/>
            <a:ext cx="7109599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6" indent="-171456" algn="just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/>
              <a:t>Inelastic neutron scattering are of great importance for the operation of a reactor as they modify the neutron spectrum, the neutron population, and produce new elements. </a:t>
            </a:r>
          </a:p>
          <a:p>
            <a:pPr marL="171456" indent="-171456" algn="just">
              <a:buClr>
                <a:schemeClr val="accent1">
                  <a:lumMod val="60000"/>
                  <a:lumOff val="40000"/>
                </a:schemeClr>
              </a:buClr>
              <a:buFont typeface="Wingdings" panose="05000000000000000000" pitchFamily="2" charset="2"/>
              <a:buChar char="§"/>
            </a:pPr>
            <a:r>
              <a:rPr lang="en-US" dirty="0"/>
              <a:t>Constraining reaction models by measuring precisely exclusive (n,</a:t>
            </a:r>
            <a:r>
              <a:rPr lang="en-US" dirty="0">
                <a:solidFill>
                  <a:schemeClr val="bg1"/>
                </a:solidFill>
              </a:rPr>
              <a:t>_</a:t>
            </a:r>
            <a:r>
              <a:rPr lang="en-US" i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</a:t>
            </a:r>
            <a:r>
              <a:rPr lang="en-US" dirty="0" err="1"/>
              <a:t>n</a:t>
            </a:r>
            <a:r>
              <a:rPr lang="en-US" dirty="0"/>
              <a:t> γ) cross sections [2].</a:t>
            </a:r>
          </a:p>
          <a:p>
            <a:pPr marL="285750" lvl="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C8B0FA88-0C33-4CA3-A413-2F7749591800}"/>
              </a:ext>
            </a:extLst>
          </p:cNvPr>
          <p:cNvSpPr/>
          <p:nvPr/>
        </p:nvSpPr>
        <p:spPr>
          <a:xfrm>
            <a:off x="5866931" y="3712937"/>
            <a:ext cx="6371722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[1] NEA/WPEC-26, "Uncertainty and Target Accuracy Assessment for Innovative Systems Using Recent Covariance Data Evaluations." (2008)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626E2D3-46E4-418E-8DF4-89AD48EFBF93}"/>
              </a:ext>
            </a:extLst>
          </p:cNvPr>
          <p:cNvSpPr/>
          <p:nvPr/>
        </p:nvSpPr>
        <p:spPr>
          <a:xfrm>
            <a:off x="308670" y="6076546"/>
            <a:ext cx="665164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[2] "How to produce accurate inelastic cross sections from an indirect measurement method?" M. </a:t>
            </a:r>
            <a:r>
              <a:rPr lang="en-US" sz="800" dirty="0" err="1"/>
              <a:t>Kerveno</a:t>
            </a:r>
            <a:r>
              <a:rPr lang="en-US" sz="800" dirty="0"/>
              <a:t> et al., EPJ </a:t>
            </a:r>
            <a:r>
              <a:rPr lang="en-US" sz="800" dirty="0" err="1"/>
              <a:t>Nucl</a:t>
            </a:r>
            <a:r>
              <a:rPr lang="en-US" sz="800" dirty="0"/>
              <a:t>.  Sci. Tech. 4, 23 (2018)</a:t>
            </a:r>
          </a:p>
          <a:p>
            <a:endParaRPr lang="en-US" sz="600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51E27A6B-C261-4EB5-8770-B2542B0992E6}"/>
              </a:ext>
            </a:extLst>
          </p:cNvPr>
          <p:cNvPicPr>
            <a:picLocks noChangeAspect="1"/>
          </p:cNvPicPr>
          <p:nvPr/>
        </p:nvPicPr>
        <p:blipFill>
          <a:blip r:embed="rId2">
            <a:lum/>
            <a:alphaModFix/>
          </a:blip>
          <a:srcRect/>
          <a:stretch>
            <a:fillRect/>
          </a:stretch>
        </p:blipFill>
        <p:spPr>
          <a:xfrm>
            <a:off x="8509941" y="4384128"/>
            <a:ext cx="2839394" cy="190293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05839791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FE1B3-4835-4F29-B02A-F80D97410B14}"/>
              </a:ext>
            </a:extLst>
          </p:cNvPr>
          <p:cNvSpPr/>
          <p:nvPr/>
        </p:nvSpPr>
        <p:spPr>
          <a:xfrm>
            <a:off x="0" y="0"/>
            <a:ext cx="12192000" cy="8753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•••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EAE9D1-189A-4D62-810B-4B9D0D9976EA}"/>
              </a:ext>
            </a:extLst>
          </p:cNvPr>
          <p:cNvSpPr txBox="1"/>
          <p:nvPr/>
        </p:nvSpPr>
        <p:spPr>
          <a:xfrm>
            <a:off x="665635" y="173698"/>
            <a:ext cx="1130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Conclusion and perspectives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rgbClr val="EDF1F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Greg Henning - WINS 2023 -  Oct 10-12, 2023 - RPI, Troy NY, USA</a:t>
            </a:r>
            <a:endParaRPr lang="en-US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20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B39F7B8-BF44-4B37-AE67-17B37EFED999}"/>
              </a:ext>
            </a:extLst>
          </p:cNvPr>
          <p:cNvSpPr/>
          <p:nvPr/>
        </p:nvSpPr>
        <p:spPr>
          <a:xfrm>
            <a:off x="308670" y="4744977"/>
            <a:ext cx="11460196" cy="171611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26D012D-88E8-442D-A5AE-9081ACF09E86}"/>
              </a:ext>
            </a:extLst>
          </p:cNvPr>
          <p:cNvSpPr/>
          <p:nvPr/>
        </p:nvSpPr>
        <p:spPr>
          <a:xfrm>
            <a:off x="308670" y="4744977"/>
            <a:ext cx="9364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Outlook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EC0A22A-0328-42A8-ADFB-3DE32DB6BF18}"/>
              </a:ext>
            </a:extLst>
          </p:cNvPr>
          <p:cNvSpPr/>
          <p:nvPr/>
        </p:nvSpPr>
        <p:spPr>
          <a:xfrm>
            <a:off x="423134" y="5114309"/>
            <a:ext cx="11062045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Improve NN hyper parameters (discuss with experts – get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</a:rPr>
              <a:t>trainning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cs typeface="Calibri"/>
              </a:rPr>
              <a:t>Still far away from using NNs or other Big Data large model to evaluate nuclear data, but it can be an interesting tool.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ea typeface="Calibri"/>
                <a:cs typeface="Calibri"/>
              </a:rPr>
              <a:t>Collaboration with </a:t>
            </a:r>
            <a:r>
              <a:rPr lang="en-US" i="1" dirty="0">
                <a:solidFill>
                  <a:schemeClr val="tx2">
                    <a:lumMod val="50000"/>
                  </a:schemeClr>
                </a:solidFill>
                <a:ea typeface="Calibri"/>
                <a:cs typeface="Calibri"/>
              </a:rPr>
              <a:t>particle therapy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ea typeface="Calibri"/>
                <a:cs typeface="Calibri"/>
              </a:rPr>
              <a:t> team in IPHC, for large scale nuclear reaction cross section generation.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2E0C2D2-A6F2-488F-875D-430AF295B8B1}"/>
              </a:ext>
            </a:extLst>
          </p:cNvPr>
          <p:cNvSpPr/>
          <p:nvPr/>
        </p:nvSpPr>
        <p:spPr>
          <a:xfrm>
            <a:off x="308670" y="956554"/>
            <a:ext cx="11460196" cy="115808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4440F2-9F5E-4245-88BB-D21E8923C52F}"/>
              </a:ext>
            </a:extLst>
          </p:cNvPr>
          <p:cNvSpPr/>
          <p:nvPr/>
        </p:nvSpPr>
        <p:spPr>
          <a:xfrm>
            <a:off x="308670" y="956555"/>
            <a:ext cx="184731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706B7F46-02D2-4938-B9D7-D65CB5585682}"/>
              </a:ext>
            </a:extLst>
          </p:cNvPr>
          <p:cNvSpPr/>
          <p:nvPr/>
        </p:nvSpPr>
        <p:spPr>
          <a:xfrm>
            <a:off x="423134" y="1247313"/>
            <a:ext cx="11062045" cy="3693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232A90E-9CB7-4BC1-8C08-7D84FFAC5AB3}"/>
              </a:ext>
            </a:extLst>
          </p:cNvPr>
          <p:cNvSpPr/>
          <p:nvPr/>
        </p:nvSpPr>
        <p:spPr>
          <a:xfrm>
            <a:off x="308670" y="3218461"/>
            <a:ext cx="11460196" cy="1394133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EE40F8C-46ED-4DAC-A78E-4259F202E104}"/>
              </a:ext>
            </a:extLst>
          </p:cNvPr>
          <p:cNvSpPr/>
          <p:nvPr/>
        </p:nvSpPr>
        <p:spPr>
          <a:xfrm>
            <a:off x="308670" y="3218463"/>
            <a:ext cx="908647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Interest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62015F33-CBD9-4458-9772-13994FD8EF1F}"/>
              </a:ext>
            </a:extLst>
          </p:cNvPr>
          <p:cNvSpPr/>
          <p:nvPr/>
        </p:nvSpPr>
        <p:spPr>
          <a:xfrm>
            <a:off x="398765" y="3429958"/>
            <a:ext cx="11372162" cy="147732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Quickly </a:t>
            </a:r>
            <a:r>
              <a:rPr lang="en-US" i="1" dirty="0">
                <a:solidFill>
                  <a:schemeClr val="tx2">
                    <a:lumMod val="50000"/>
                  </a:schemeClr>
                </a:solidFill>
              </a:rPr>
              <a:t>pivot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 data from (n,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</a:rPr>
              <a:t>n'γ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) to (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</a:rPr>
              <a:t>n,n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' level) (for example) to validate experimental data set when no direct comparison is possible.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ea typeface="Calibri"/>
                <a:cs typeface="Calibri"/>
              </a:rPr>
              <a:t>Can be used to check </a:t>
            </a:r>
            <a:r>
              <a:rPr lang="en-US">
                <a:solidFill>
                  <a:schemeClr val="tx2">
                    <a:lumMod val="50000"/>
                  </a:schemeClr>
                </a:solidFill>
                <a:ea typeface="Calibri"/>
                <a:cs typeface="Calibri"/>
              </a:rPr>
              <a:t>consistency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ea typeface="Calibri"/>
                <a:cs typeface="Calibri"/>
              </a:rPr>
              <a:t> of data</a:t>
            </a:r>
            <a:endParaRPr lang="en-US" dirty="0">
              <a:solidFill>
                <a:schemeClr val="tx2">
                  <a:lumMod val="50000"/>
                </a:schemeClr>
              </a:solidFill>
              <a:cs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cs typeface="Calibri"/>
              </a:rPr>
              <a:t>Provide an experimental (n,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cs typeface="Calibri"/>
              </a:rPr>
              <a:t>n'γ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cs typeface="Calibri"/>
              </a:rPr>
              <a:t>) → (n, n') conversion constrained by models in a very fast way.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>
                  <a:lumMod val="50000"/>
                </a:schemeClr>
              </a:solidFill>
              <a:cs typeface="Calibri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667D49A-83CE-BDFF-26B6-FEF742B66E87}"/>
              </a:ext>
            </a:extLst>
          </p:cNvPr>
          <p:cNvSpPr/>
          <p:nvPr/>
        </p:nvSpPr>
        <p:spPr>
          <a:xfrm>
            <a:off x="282088" y="959044"/>
            <a:ext cx="554960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Aim</a:t>
            </a:r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4F59BE2-C35B-1851-043C-87F9AB3B4EC7}"/>
              </a:ext>
            </a:extLst>
          </p:cNvPr>
          <p:cNvSpPr/>
          <p:nvPr/>
        </p:nvSpPr>
        <p:spPr>
          <a:xfrm>
            <a:off x="354463" y="1232563"/>
            <a:ext cx="11062045" cy="120032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</a:rPr>
              <a:t>The objective was to try using Neural Networks to help interpret experimental (n, n' γ) cross 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cs typeface="Calibri"/>
              </a:rPr>
              <a:t>This is preliminary results, using NN </a:t>
            </a:r>
            <a:r>
              <a:rPr lang="en-US" i="1" dirty="0">
                <a:solidFill>
                  <a:schemeClr val="tx2">
                    <a:lumMod val="50000"/>
                  </a:schemeClr>
                </a:solidFill>
                <a:cs typeface="Calibri"/>
              </a:rPr>
              <a:t>naïvely</a:t>
            </a:r>
            <a:endParaRPr lang="en-US" dirty="0">
              <a:solidFill>
                <a:schemeClr val="tx2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cs typeface="Calibri"/>
              </a:rPr>
              <a:t>NN training using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cs typeface="Calibri"/>
              </a:rPr>
              <a:t>Talys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cs typeface="Calibri"/>
              </a:rPr>
              <a:t> calculations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solidFill>
                <a:schemeClr val="tx2">
                  <a:lumMod val="50000"/>
                </a:schemeClr>
              </a:solidFill>
              <a:cs typeface="Calibri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C0819308-7EBB-1AE2-B45D-FB51E99B4A4C}"/>
              </a:ext>
            </a:extLst>
          </p:cNvPr>
          <p:cNvSpPr/>
          <p:nvPr/>
        </p:nvSpPr>
        <p:spPr>
          <a:xfrm>
            <a:off x="308670" y="2199508"/>
            <a:ext cx="11460196" cy="88908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41C7BB16-F522-7484-7403-5C675E2B410F}"/>
              </a:ext>
            </a:extLst>
          </p:cNvPr>
          <p:cNvSpPr/>
          <p:nvPr/>
        </p:nvSpPr>
        <p:spPr>
          <a:xfrm>
            <a:off x="308670" y="2199509"/>
            <a:ext cx="1260345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First results</a:t>
            </a:r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9634CE9-1027-771F-2442-F8C1017DDEAF}"/>
              </a:ext>
            </a:extLst>
          </p:cNvPr>
          <p:cNvSpPr/>
          <p:nvPr/>
        </p:nvSpPr>
        <p:spPr>
          <a:xfrm>
            <a:off x="381045" y="2446446"/>
            <a:ext cx="11062045" cy="64633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cs typeface="Calibri"/>
              </a:rPr>
              <a:t>NN was able to turn (n, 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cs typeface="Calibri"/>
              </a:rPr>
              <a:t>n'γ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cs typeface="Calibri"/>
              </a:rPr>
              <a:t>)s into (</a:t>
            </a:r>
            <a:r>
              <a:rPr lang="en-US" dirty="0" err="1">
                <a:solidFill>
                  <a:schemeClr val="tx2">
                    <a:lumMod val="50000"/>
                  </a:schemeClr>
                </a:solidFill>
                <a:cs typeface="Calibri"/>
              </a:rPr>
              <a:t>n,n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cs typeface="Calibri"/>
              </a:rPr>
              <a:t>' level) and (n, n') cross sections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>
                <a:solidFill>
                  <a:schemeClr val="tx2">
                    <a:lumMod val="50000"/>
                  </a:schemeClr>
                </a:solidFill>
                <a:cs typeface="Calibri"/>
              </a:rPr>
              <a:t>Stability, </a:t>
            </a:r>
            <a:r>
              <a:rPr lang="en-US">
                <a:solidFill>
                  <a:schemeClr val="tx2">
                    <a:lumMod val="50000"/>
                  </a:schemeClr>
                </a:solidFill>
                <a:cs typeface="Calibri"/>
              </a:rPr>
              <a:t>consistency</a:t>
            </a:r>
            <a:r>
              <a:rPr lang="en-US" dirty="0">
                <a:solidFill>
                  <a:schemeClr val="tx2">
                    <a:lumMod val="50000"/>
                  </a:schemeClr>
                </a:solidFill>
                <a:cs typeface="Calibri"/>
              </a:rPr>
              <a:t>, … of NN was tested.</a:t>
            </a:r>
            <a:endParaRPr lang="en-US" dirty="0">
              <a:solidFill>
                <a:schemeClr val="tx2">
                  <a:lumMod val="50000"/>
                </a:schemeClr>
              </a:solidFill>
              <a:ea typeface="Calibri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5597191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FE1B3-4835-4F29-B02A-F80D97410B14}"/>
              </a:ext>
            </a:extLst>
          </p:cNvPr>
          <p:cNvSpPr/>
          <p:nvPr/>
        </p:nvSpPr>
        <p:spPr>
          <a:xfrm>
            <a:off x="0" y="0"/>
            <a:ext cx="12192000" cy="8753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•••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EAE9D1-189A-4D62-810B-4B9D0D9976EA}"/>
              </a:ext>
            </a:extLst>
          </p:cNvPr>
          <p:cNvSpPr txBox="1"/>
          <p:nvPr/>
        </p:nvSpPr>
        <p:spPr>
          <a:xfrm>
            <a:off x="665635" y="173698"/>
            <a:ext cx="1130190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Improving (n, n’) evaluation with exclusive (n, n’ γ) measurements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rgbClr val="EDF1F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Greg Henning - WINS 2023 -  Oct 10-12, 2023 - RPI, Troy NY, USA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3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24F829-C950-4472-9355-700B8CEA5275}"/>
              </a:ext>
            </a:extLst>
          </p:cNvPr>
          <p:cNvSpPr/>
          <p:nvPr/>
        </p:nvSpPr>
        <p:spPr>
          <a:xfrm>
            <a:off x="243129" y="1136486"/>
            <a:ext cx="11582969" cy="284327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0A58ED-4085-4707-B121-22DAF38AE66D}"/>
              </a:ext>
            </a:extLst>
          </p:cNvPr>
          <p:cNvSpPr/>
          <p:nvPr/>
        </p:nvSpPr>
        <p:spPr>
          <a:xfrm>
            <a:off x="308670" y="1136486"/>
            <a:ext cx="51390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Measuring (n,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n’γ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) cross sections with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GRAPhEME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n-US" sz="1100" dirty="0"/>
              <a:t>[1]</a:t>
            </a:r>
            <a:endParaRPr lang="en-US" dirty="0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EC92B1D2-965D-46E0-ACBA-C73444E11C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00123" y="1192686"/>
            <a:ext cx="2705900" cy="2029425"/>
          </a:xfrm>
          <a:prstGeom prst="rect">
            <a:avLst/>
          </a:prstGeom>
        </p:spPr>
      </p:pic>
      <p:sp>
        <p:nvSpPr>
          <p:cNvPr id="13" name="Rectangle 12">
            <a:extLst>
              <a:ext uri="{FF2B5EF4-FFF2-40B4-BE49-F238E27FC236}">
                <a16:creationId xmlns:a16="http://schemas.microsoft.com/office/drawing/2014/main" id="{5B45ABD1-9E68-437A-8B5C-31BA397CE7BE}"/>
              </a:ext>
            </a:extLst>
          </p:cNvPr>
          <p:cNvSpPr/>
          <p:nvPr/>
        </p:nvSpPr>
        <p:spPr>
          <a:xfrm>
            <a:off x="308669" y="1540463"/>
            <a:ext cx="5664557" cy="2675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FreeSans" pitchFamily="2"/>
              </a:rPr>
              <a:t>Installed at the </a:t>
            </a:r>
            <a:r>
              <a:rPr lang="en-US" dirty="0" err="1">
                <a:ea typeface="DejaVu Sans" pitchFamily="2"/>
                <a:cs typeface="FreeSans" pitchFamily="2"/>
              </a:rPr>
              <a:t>Gelina</a:t>
            </a:r>
            <a:r>
              <a:rPr lang="en-US" dirty="0">
                <a:ea typeface="DejaVu Sans" pitchFamily="2"/>
                <a:cs typeface="FreeSans" pitchFamily="2"/>
              </a:rPr>
              <a:t> facility (JRC-</a:t>
            </a:r>
            <a:r>
              <a:rPr lang="en-US" dirty="0" err="1">
                <a:ea typeface="DejaVu Sans" pitchFamily="2"/>
                <a:cs typeface="FreeSans" pitchFamily="2"/>
              </a:rPr>
              <a:t>Geel</a:t>
            </a:r>
            <a:r>
              <a:rPr lang="en-US" dirty="0">
                <a:ea typeface="DejaVu Sans" pitchFamily="2"/>
                <a:cs typeface="FreeSans" pitchFamily="2"/>
              </a:rPr>
              <a:t>).</a:t>
            </a:r>
          </a:p>
          <a:p>
            <a:pPr marL="285750" lvl="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FreeSans" pitchFamily="2"/>
              </a:rPr>
              <a:t>30 m flight path.</a:t>
            </a:r>
          </a:p>
          <a:p>
            <a:pPr marL="285750" lvl="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FreeSans" pitchFamily="2"/>
              </a:rPr>
              <a:t>Fission Chamber to measure incoming neutron flux.</a:t>
            </a:r>
          </a:p>
          <a:p>
            <a:pPr marL="285750" lvl="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FreeSans" pitchFamily="2"/>
              </a:rPr>
              <a:t>6 planar </a:t>
            </a:r>
            <a:r>
              <a:rPr lang="en-US" dirty="0" err="1">
                <a:ea typeface="DejaVu Sans" pitchFamily="2"/>
                <a:cs typeface="FreeSans" pitchFamily="2"/>
              </a:rPr>
              <a:t>HPGe</a:t>
            </a:r>
            <a:r>
              <a:rPr lang="en-US" dirty="0">
                <a:ea typeface="DejaVu Sans" pitchFamily="2"/>
                <a:cs typeface="FreeSans" pitchFamily="2"/>
              </a:rPr>
              <a:t>, high efficiency and resolution at low </a:t>
            </a:r>
            <a:r>
              <a:rPr lang="en-US" dirty="0" err="1">
                <a:ea typeface="DejaVu Sans" pitchFamily="2"/>
                <a:cs typeface="FreeSans" pitchFamily="2"/>
              </a:rPr>
              <a:t>E</a:t>
            </a:r>
            <a:r>
              <a:rPr lang="en-US" baseline="-25000" dirty="0" err="1">
                <a:ea typeface="DejaVu Sans" pitchFamily="2"/>
                <a:cs typeface="FreeSans" pitchFamily="2"/>
              </a:rPr>
              <a:t>γ</a:t>
            </a:r>
            <a:r>
              <a:rPr lang="en-US" dirty="0">
                <a:ea typeface="DejaVu Sans" pitchFamily="2"/>
                <a:cs typeface="FreeSans" pitchFamily="2"/>
              </a:rPr>
              <a:t>.</a:t>
            </a:r>
          </a:p>
          <a:p>
            <a:pPr marL="285750" lvl="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FreeSans" pitchFamily="2"/>
              </a:rPr>
              <a:t>Digital acquisition.</a:t>
            </a:r>
          </a:p>
          <a:p>
            <a:pPr marL="285750" lvl="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FreeSans" pitchFamily="2"/>
              </a:rPr>
              <a:t>Measured </a:t>
            </a:r>
            <a:r>
              <a:rPr lang="pl-PL" dirty="0"/>
              <a:t>: </a:t>
            </a:r>
            <a:r>
              <a:rPr lang="pl-PL" baseline="30000" dirty="0"/>
              <a:t>235</a:t>
            </a:r>
            <a:r>
              <a:rPr lang="pl-PL" dirty="0"/>
              <a:t>U</a:t>
            </a:r>
            <a:r>
              <a:rPr lang="en-US" dirty="0"/>
              <a:t>,</a:t>
            </a:r>
            <a:r>
              <a:rPr lang="pl-PL" dirty="0"/>
              <a:t> </a:t>
            </a:r>
            <a:r>
              <a:rPr lang="pl-PL" baseline="30000" dirty="0"/>
              <a:t>232</a:t>
            </a:r>
            <a:r>
              <a:rPr lang="pl-PL" dirty="0"/>
              <a:t>Th, </a:t>
            </a:r>
            <a:r>
              <a:rPr lang="pl-PL" baseline="30000" dirty="0"/>
              <a:t>nat,182,183,184,186</a:t>
            </a:r>
            <a:r>
              <a:rPr lang="pl-PL" dirty="0"/>
              <a:t>W, </a:t>
            </a:r>
            <a:r>
              <a:rPr lang="pl-PL" baseline="30000" dirty="0"/>
              <a:t>238</a:t>
            </a:r>
            <a:r>
              <a:rPr lang="pl-PL" dirty="0"/>
              <a:t>U,</a:t>
            </a:r>
            <a:r>
              <a:rPr lang="en-US" dirty="0"/>
              <a:t> </a:t>
            </a:r>
            <a:r>
              <a:rPr lang="pl-PL" baseline="30000" dirty="0"/>
              <a:t>nat</a:t>
            </a:r>
            <a:r>
              <a:rPr lang="pl-PL" dirty="0"/>
              <a:t>Zr, </a:t>
            </a:r>
            <a:r>
              <a:rPr lang="pl-PL" baseline="30000" dirty="0"/>
              <a:t>233</a:t>
            </a:r>
            <a:r>
              <a:rPr lang="pl-PL" dirty="0"/>
              <a:t>U,  </a:t>
            </a:r>
            <a:r>
              <a:rPr lang="pl-PL" baseline="30000" dirty="0"/>
              <a:t>57</a:t>
            </a:r>
            <a:r>
              <a:rPr lang="pl-PL" dirty="0"/>
              <a:t>Fe, </a:t>
            </a:r>
            <a:r>
              <a:rPr lang="pl-PL" baseline="30000" dirty="0"/>
              <a:t>239</a:t>
            </a:r>
            <a:r>
              <a:rPr lang="pl-PL" dirty="0"/>
              <a:t>Pu</a:t>
            </a:r>
            <a:endParaRPr lang="en-US" dirty="0"/>
          </a:p>
          <a:p>
            <a:pPr marL="285750" lvl="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  <a:p>
            <a:pPr marL="285750" lvl="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DFC4D927-64C7-46E1-972B-43B33E906906}"/>
              </a:ext>
            </a:extLst>
          </p:cNvPr>
          <p:cNvSpPr/>
          <p:nvPr/>
        </p:nvSpPr>
        <p:spPr>
          <a:xfrm>
            <a:off x="8357274" y="3278311"/>
            <a:ext cx="3591597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50" dirty="0">
                <a:solidFill>
                  <a:schemeClr val="bg2">
                    <a:lumMod val="75000"/>
                  </a:schemeClr>
                </a:solidFill>
              </a:rPr>
              <a:t>M. </a:t>
            </a:r>
            <a:r>
              <a:rPr lang="en-US" sz="1050" dirty="0" err="1">
                <a:solidFill>
                  <a:schemeClr val="bg2">
                    <a:lumMod val="75000"/>
                  </a:schemeClr>
                </a:solidFill>
              </a:rPr>
              <a:t>Kerveno</a:t>
            </a:r>
            <a:r>
              <a:rPr lang="en-US" sz="1050" dirty="0">
                <a:solidFill>
                  <a:schemeClr val="bg2">
                    <a:lumMod val="75000"/>
                  </a:schemeClr>
                </a:solidFill>
              </a:rPr>
              <a:t> et al,. EPJ Web of Conferences 239, 01023 (2020)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29A1786-8E2D-4720-BB6A-C822D2003C75}"/>
              </a:ext>
            </a:extLst>
          </p:cNvPr>
          <p:cNvSpPr/>
          <p:nvPr/>
        </p:nvSpPr>
        <p:spPr>
          <a:xfrm>
            <a:off x="5985163" y="3685668"/>
            <a:ext cx="9670473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[1] "</a:t>
            </a:r>
            <a:r>
              <a:rPr lang="en-US" sz="800" dirty="0" err="1"/>
              <a:t>GRAPhEME</a:t>
            </a:r>
            <a:r>
              <a:rPr lang="en-US" sz="800" dirty="0"/>
              <a:t> : a setup to measure (n, </a:t>
            </a:r>
            <a:r>
              <a:rPr lang="en-US" sz="800" dirty="0" err="1"/>
              <a:t>xn</a:t>
            </a:r>
            <a:r>
              <a:rPr lang="en-US" sz="800" dirty="0"/>
              <a:t> γ) reaction cross sections." Greg Henning, et al.. Adv. in </a:t>
            </a:r>
            <a:r>
              <a:rPr lang="en-US" sz="800" dirty="0" err="1"/>
              <a:t>Nuc</a:t>
            </a:r>
            <a:r>
              <a:rPr lang="en-US" sz="800" dirty="0"/>
              <a:t>. Instr. Meas. Met. and App., 2015.</a:t>
            </a:r>
          </a:p>
        </p:txBody>
      </p:sp>
      <p:pic>
        <p:nvPicPr>
          <p:cNvPr id="25" name="Picture 12">
            <a:extLst>
              <a:ext uri="{FF2B5EF4-FFF2-40B4-BE49-F238E27FC236}">
                <a16:creationId xmlns:a16="http://schemas.microsoft.com/office/drawing/2014/main" id="{11D70AE4-F219-4EDC-81EA-03434874BC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0" y="1396797"/>
            <a:ext cx="2479675" cy="1658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1F5DE87E-3598-4E14-8389-09A64C002ECE}"/>
              </a:ext>
            </a:extLst>
          </p:cNvPr>
          <p:cNvSpPr/>
          <p:nvPr/>
        </p:nvSpPr>
        <p:spPr>
          <a:xfrm>
            <a:off x="243129" y="4074482"/>
            <a:ext cx="11582969" cy="2428868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B94C41F-6620-4C34-9521-256DE2B43834}"/>
              </a:ext>
            </a:extLst>
          </p:cNvPr>
          <p:cNvSpPr/>
          <p:nvPr/>
        </p:nvSpPr>
        <p:spPr>
          <a:xfrm>
            <a:off x="308670" y="4021426"/>
            <a:ext cx="541808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Inferring total (n, n’) cross section from (n, n’ γ) ones </a:t>
            </a:r>
            <a:r>
              <a:rPr lang="en-US" sz="1100" dirty="0"/>
              <a:t>[2]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876E7111-EF9E-4D1A-BFB3-2F4D9D867392}"/>
              </a:ext>
            </a:extLst>
          </p:cNvPr>
          <p:cNvSpPr/>
          <p:nvPr/>
        </p:nvSpPr>
        <p:spPr>
          <a:xfrm>
            <a:off x="5406048" y="6287906"/>
            <a:ext cx="6420050" cy="2154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800" dirty="0"/>
              <a:t>[2] "How to produce accurate inelastic cross sections from an indirect measurement method?" M. </a:t>
            </a:r>
            <a:r>
              <a:rPr lang="en-US" sz="800" dirty="0" err="1"/>
              <a:t>Kerveno</a:t>
            </a:r>
            <a:r>
              <a:rPr lang="en-US" sz="800" dirty="0"/>
              <a:t> et al., EPJ Nuclear Sci. Technol. 4, 23 (2018)</a:t>
            </a:r>
          </a:p>
        </p:txBody>
      </p:sp>
      <p:sp>
        <p:nvSpPr>
          <p:cNvPr id="28" name="Flèche en arc 21">
            <a:extLst>
              <a:ext uri="{FF2B5EF4-FFF2-40B4-BE49-F238E27FC236}">
                <a16:creationId xmlns:a16="http://schemas.microsoft.com/office/drawing/2014/main" id="{E0E54876-C447-4D5B-8C3A-E60A801BB82F}"/>
              </a:ext>
            </a:extLst>
          </p:cNvPr>
          <p:cNvSpPr/>
          <p:nvPr/>
        </p:nvSpPr>
        <p:spPr>
          <a:xfrm>
            <a:off x="2901780" y="4432423"/>
            <a:ext cx="1926762" cy="1716205"/>
          </a:xfrm>
          <a:prstGeom prst="circularArrow">
            <a:avLst>
              <a:gd name="adj1" fmla="val 12027"/>
              <a:gd name="adj2" fmla="val 1248915"/>
              <a:gd name="adj3" fmla="val 17880076"/>
              <a:gd name="adj4" fmla="val 5366838"/>
              <a:gd name="adj5" fmla="val 1330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9" name="ZoneTexte 28">
            <a:extLst>
              <a:ext uri="{FF2B5EF4-FFF2-40B4-BE49-F238E27FC236}">
                <a16:creationId xmlns:a16="http://schemas.microsoft.com/office/drawing/2014/main" id="{C240D914-29B9-4730-9ADB-2A61D848E79F}"/>
              </a:ext>
            </a:extLst>
          </p:cNvPr>
          <p:cNvSpPr txBox="1"/>
          <p:nvPr/>
        </p:nvSpPr>
        <p:spPr>
          <a:xfrm>
            <a:off x="3936112" y="5758084"/>
            <a:ext cx="448289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tx2">
                    <a:lumMod val="75000"/>
                  </a:schemeClr>
                </a:solidFill>
              </a:rPr>
              <a:t>Precise (n, n’ γ) experimental cross sections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D99FEC1F-9FDD-4A94-9DED-2BC71AC78826}"/>
              </a:ext>
            </a:extLst>
          </p:cNvPr>
          <p:cNvSpPr/>
          <p:nvPr/>
        </p:nvSpPr>
        <p:spPr>
          <a:xfrm>
            <a:off x="4446075" y="4397779"/>
            <a:ext cx="332631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1400" dirty="0">
                <a:solidFill>
                  <a:schemeClr val="accent1">
                    <a:lumMod val="75000"/>
                  </a:schemeClr>
                </a:solidFill>
              </a:rPr>
              <a:t>total (n, n’) </a:t>
            </a:r>
            <a:r>
              <a:rPr lang="en-US" sz="1400" dirty="0">
                <a:solidFill>
                  <a:schemeClr val="accent1">
                    <a:lumMod val="75000"/>
                  </a:schemeClr>
                </a:solidFill>
              </a:rPr>
              <a:t>σ computed by the model after constraining them with measurements</a:t>
            </a:r>
            <a:endParaRPr lang="fr-FR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1" name="ZoneTexte 30">
            <a:extLst>
              <a:ext uri="{FF2B5EF4-FFF2-40B4-BE49-F238E27FC236}">
                <a16:creationId xmlns:a16="http://schemas.microsoft.com/office/drawing/2014/main" id="{89ABCED9-BA42-44C4-B66E-729362D55C8E}"/>
              </a:ext>
            </a:extLst>
          </p:cNvPr>
          <p:cNvSpPr txBox="1"/>
          <p:nvPr/>
        </p:nvSpPr>
        <p:spPr>
          <a:xfrm>
            <a:off x="411455" y="4602388"/>
            <a:ext cx="2768106" cy="53091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fr-FR" sz="1400" dirty="0" err="1">
                <a:solidFill>
                  <a:schemeClr val="accent1"/>
                </a:solidFill>
              </a:rPr>
              <a:t>Reaction</a:t>
            </a:r>
            <a:r>
              <a:rPr lang="fr-FR" sz="1400" dirty="0">
                <a:solidFill>
                  <a:schemeClr val="accent1"/>
                </a:solidFill>
              </a:rPr>
              <a:t> </a:t>
            </a:r>
            <a:r>
              <a:rPr lang="fr-FR" sz="1400" dirty="0" err="1">
                <a:solidFill>
                  <a:schemeClr val="accent1"/>
                </a:solidFill>
              </a:rPr>
              <a:t>models</a:t>
            </a:r>
            <a:r>
              <a:rPr lang="fr-FR" sz="1400" dirty="0">
                <a:solidFill>
                  <a:schemeClr val="accent1"/>
                </a:solidFill>
              </a:rPr>
              <a:t> and codes</a:t>
            </a:r>
            <a:r>
              <a:rPr lang="fr-FR" dirty="0">
                <a:solidFill>
                  <a:schemeClr val="accent1"/>
                </a:solidFill>
              </a:rPr>
              <a:t> </a:t>
            </a:r>
          </a:p>
          <a:p>
            <a:r>
              <a:rPr lang="fr-FR" sz="1050" dirty="0">
                <a:solidFill>
                  <a:schemeClr val="accent1"/>
                </a:solidFill>
              </a:rPr>
              <a:t>(input: structure, masses, </a:t>
            </a:r>
            <a:r>
              <a:rPr lang="fr-FR" sz="1050" dirty="0" err="1">
                <a:solidFill>
                  <a:schemeClr val="accent1"/>
                </a:solidFill>
              </a:rPr>
              <a:t>optical</a:t>
            </a:r>
            <a:r>
              <a:rPr lang="fr-FR" sz="1050" dirty="0">
                <a:solidFill>
                  <a:schemeClr val="accent1"/>
                </a:solidFill>
              </a:rPr>
              <a:t> </a:t>
            </a:r>
            <a:r>
              <a:rPr lang="fr-FR" sz="1050" dirty="0" err="1">
                <a:solidFill>
                  <a:schemeClr val="accent1"/>
                </a:solidFill>
              </a:rPr>
              <a:t>potential</a:t>
            </a:r>
            <a:r>
              <a:rPr lang="fr-FR" sz="1050" dirty="0">
                <a:solidFill>
                  <a:schemeClr val="accent1"/>
                </a:solidFill>
              </a:rPr>
              <a:t>, …)</a:t>
            </a:r>
            <a:endParaRPr lang="en-US" sz="1050" dirty="0">
              <a:solidFill>
                <a:schemeClr val="accent1"/>
              </a:solidFill>
            </a:endParaRPr>
          </a:p>
        </p:txBody>
      </p:sp>
      <p:pic>
        <p:nvPicPr>
          <p:cNvPr id="32" name="Image 31">
            <a:extLst>
              <a:ext uri="{FF2B5EF4-FFF2-40B4-BE49-F238E27FC236}">
                <a16:creationId xmlns:a16="http://schemas.microsoft.com/office/drawing/2014/main" id="{E97A42A1-30F3-4611-8E8B-9ED296A6B8F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82571" y="5222568"/>
            <a:ext cx="1506538" cy="1127592"/>
          </a:xfrm>
          <a:prstGeom prst="rect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4CF716A0-D230-4DE7-88A4-5B20708362DB}"/>
              </a:ext>
            </a:extLst>
          </p:cNvPr>
          <p:cNvSpPr/>
          <p:nvPr/>
        </p:nvSpPr>
        <p:spPr>
          <a:xfrm>
            <a:off x="8258079" y="4438897"/>
            <a:ext cx="3564637" cy="93615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Relies on structure information, code accuracy.</a:t>
            </a:r>
            <a:endParaRPr lang="en-US" dirty="0"/>
          </a:p>
          <a:p>
            <a:pPr marL="285750" lvl="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DejaVu Sans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7487989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FE1B3-4835-4F29-B02A-F80D97410B14}"/>
              </a:ext>
            </a:extLst>
          </p:cNvPr>
          <p:cNvSpPr/>
          <p:nvPr/>
        </p:nvSpPr>
        <p:spPr>
          <a:xfrm>
            <a:off x="0" y="0"/>
            <a:ext cx="12192000" cy="8753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•••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EAE9D1-189A-4D62-810B-4B9D0D9976EA}"/>
              </a:ext>
            </a:extLst>
          </p:cNvPr>
          <p:cNvSpPr txBox="1"/>
          <p:nvPr/>
        </p:nvSpPr>
        <p:spPr>
          <a:xfrm>
            <a:off x="665635" y="173698"/>
            <a:ext cx="1130190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Inferring total (n, n’) cross section from (n, n’ γ) ones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rgbClr val="EDF1F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Greg Henning - WINS 2023 -  Oct 10-12, 2023 - RPI, Troy NY, USA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4</a:t>
            </a:fld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424F829-C950-4472-9355-700B8CEA5275}"/>
              </a:ext>
            </a:extLst>
          </p:cNvPr>
          <p:cNvSpPr/>
          <p:nvPr/>
        </p:nvSpPr>
        <p:spPr>
          <a:xfrm>
            <a:off x="243129" y="1136486"/>
            <a:ext cx="11582969" cy="154476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B0A58ED-4085-4707-B121-22DAF38AE66D}"/>
              </a:ext>
            </a:extLst>
          </p:cNvPr>
          <p:cNvSpPr/>
          <p:nvPr/>
        </p:nvSpPr>
        <p:spPr>
          <a:xfrm>
            <a:off x="308670" y="1136486"/>
            <a:ext cx="3111173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Weighted summation method: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B45ABD1-9E68-437A-8B5C-31BA397CE7BE}"/>
              </a:ext>
            </a:extLst>
          </p:cNvPr>
          <p:cNvSpPr/>
          <p:nvPr/>
        </p:nvSpPr>
        <p:spPr>
          <a:xfrm>
            <a:off x="308669" y="1540463"/>
            <a:ext cx="5477946" cy="151580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/>
              <a:t>Summing all transitions going to the ground state.</a:t>
            </a:r>
          </a:p>
          <a:p>
            <a:pPr marL="28575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FreeSans" pitchFamily="2"/>
              </a:rPr>
              <a:t>⚠ considering electronic conversion when summing (n, </a:t>
            </a:r>
            <a:r>
              <a:rPr lang="en-US" dirty="0" err="1">
                <a:ea typeface="DejaVu Sans" pitchFamily="2"/>
                <a:cs typeface="FreeSans" pitchFamily="2"/>
              </a:rPr>
              <a:t>n'γ</a:t>
            </a:r>
            <a:r>
              <a:rPr lang="en-US" dirty="0">
                <a:ea typeface="DejaVu Sans" pitchFamily="2"/>
                <a:cs typeface="FreeSans" pitchFamily="2"/>
              </a:rPr>
              <a:t>) cross sections.</a:t>
            </a:r>
          </a:p>
          <a:p>
            <a:pPr marL="285750" lvl="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  <a:p>
            <a:pPr marL="285750" lvl="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pic>
        <p:nvPicPr>
          <p:cNvPr id="11" name="Picture 10" descr="A black text on a white background&#10;&#10;Description automatically generated">
            <a:extLst>
              <a:ext uri="{FF2B5EF4-FFF2-40B4-BE49-F238E27FC236}">
                <a16:creationId xmlns:a16="http://schemas.microsoft.com/office/drawing/2014/main" id="{C649E210-9DDF-8E42-E327-A53B1209362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2889" y="1461821"/>
            <a:ext cx="4951444" cy="870807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4D86BB5C-5979-4649-8085-B96A8A6502D5}"/>
              </a:ext>
            </a:extLst>
          </p:cNvPr>
          <p:cNvSpPr/>
          <p:nvPr/>
        </p:nvSpPr>
        <p:spPr>
          <a:xfrm>
            <a:off x="8806074" y="2406652"/>
            <a:ext cx="3673620" cy="223219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800" dirty="0"/>
              <a:t>[1]  </a:t>
            </a:r>
            <a:r>
              <a:rPr lang="en-US" sz="800" dirty="0">
                <a:ea typeface="+mn-lt"/>
                <a:cs typeface="+mn-lt"/>
              </a:rPr>
              <a:t>N. Dari Bako, et al. ND2022 - EPJ Web of Conf., 284 ,08005 (2023)</a:t>
            </a:r>
            <a:endParaRPr lang="en-US" sz="800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029EC85-F316-49AD-6930-68928A27FD2C}"/>
              </a:ext>
            </a:extLst>
          </p:cNvPr>
          <p:cNvSpPr/>
          <p:nvPr/>
        </p:nvSpPr>
        <p:spPr>
          <a:xfrm>
            <a:off x="243129" y="2909302"/>
            <a:ext cx="11582969" cy="35197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" name="Picture 19" descr="A diagram of a band&#10;&#10;Description automatically generated">
            <a:extLst>
              <a:ext uri="{FF2B5EF4-FFF2-40B4-BE49-F238E27FC236}">
                <a16:creationId xmlns:a16="http://schemas.microsoft.com/office/drawing/2014/main" id="{AD36A7A4-2736-2836-E333-4F3BD843F88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923" t="11978" r="6410" b="2664"/>
          <a:stretch/>
        </p:blipFill>
        <p:spPr>
          <a:xfrm>
            <a:off x="1451709" y="2973430"/>
            <a:ext cx="9454835" cy="3376865"/>
          </a:xfrm>
          <a:prstGeom prst="rect">
            <a:avLst/>
          </a:prstGeom>
        </p:spPr>
      </p:pic>
      <p:sp>
        <p:nvSpPr>
          <p:cNvPr id="36" name="Arrow: Down 35">
            <a:extLst>
              <a:ext uri="{FF2B5EF4-FFF2-40B4-BE49-F238E27FC236}">
                <a16:creationId xmlns:a16="http://schemas.microsoft.com/office/drawing/2014/main" id="{FCD7001D-5DB0-B2CD-A729-D4AEDE045189}"/>
              </a:ext>
            </a:extLst>
          </p:cNvPr>
          <p:cNvSpPr/>
          <p:nvPr/>
        </p:nvSpPr>
        <p:spPr>
          <a:xfrm>
            <a:off x="4708769" y="5578231"/>
            <a:ext cx="224692" cy="293076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E4E315C3-1209-1F7D-150A-77B650710FBF}"/>
              </a:ext>
            </a:extLst>
          </p:cNvPr>
          <p:cNvSpPr/>
          <p:nvPr/>
        </p:nvSpPr>
        <p:spPr>
          <a:xfrm>
            <a:off x="2461845" y="3585307"/>
            <a:ext cx="244230" cy="2237152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row: Down 37">
            <a:extLst>
              <a:ext uri="{FF2B5EF4-FFF2-40B4-BE49-F238E27FC236}">
                <a16:creationId xmlns:a16="http://schemas.microsoft.com/office/drawing/2014/main" id="{940CAABA-9DE3-FEDE-E05C-B4535BC69903}"/>
              </a:ext>
            </a:extLst>
          </p:cNvPr>
          <p:cNvSpPr/>
          <p:nvPr/>
        </p:nvSpPr>
        <p:spPr>
          <a:xfrm>
            <a:off x="10101383" y="3429000"/>
            <a:ext cx="175845" cy="2442305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row: Down 38">
            <a:extLst>
              <a:ext uri="{FF2B5EF4-FFF2-40B4-BE49-F238E27FC236}">
                <a16:creationId xmlns:a16="http://schemas.microsoft.com/office/drawing/2014/main" id="{0417B07F-FEB1-D545-FCA0-1AE45176F96C}"/>
              </a:ext>
            </a:extLst>
          </p:cNvPr>
          <p:cNvSpPr/>
          <p:nvPr/>
        </p:nvSpPr>
        <p:spPr>
          <a:xfrm>
            <a:off x="7649305" y="4005382"/>
            <a:ext cx="214923" cy="1817076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2647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FE1B3-4835-4F29-B02A-F80D97410B14}"/>
              </a:ext>
            </a:extLst>
          </p:cNvPr>
          <p:cNvSpPr/>
          <p:nvPr/>
        </p:nvSpPr>
        <p:spPr>
          <a:xfrm>
            <a:off x="0" y="0"/>
            <a:ext cx="12192000" cy="8753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•••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EAE9D1-189A-4D62-810B-4B9D0D9976EA}"/>
              </a:ext>
            </a:extLst>
          </p:cNvPr>
          <p:cNvSpPr txBox="1"/>
          <p:nvPr/>
        </p:nvSpPr>
        <p:spPr>
          <a:xfrm>
            <a:off x="665635" y="173698"/>
            <a:ext cx="1130190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Inferring total (n, n’) cross section from (n, n’ γ) ones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rgbClr val="EDF1F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Greg Henning - WINS 2023 -  Oct 10-12, 2023 - RPI, Troy NY, USA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5</a:t>
            </a:fld>
            <a:endParaRPr lang="en-US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D029EC85-F316-49AD-6930-68928A27FD2C}"/>
              </a:ext>
            </a:extLst>
          </p:cNvPr>
          <p:cNvSpPr/>
          <p:nvPr/>
        </p:nvSpPr>
        <p:spPr>
          <a:xfrm>
            <a:off x="243129" y="2501465"/>
            <a:ext cx="11582969" cy="3519744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0" name="Picture 19" descr="A diagram of a band&#10;&#10;Description automatically generated">
            <a:extLst>
              <a:ext uri="{FF2B5EF4-FFF2-40B4-BE49-F238E27FC236}">
                <a16:creationId xmlns:a16="http://schemas.microsoft.com/office/drawing/2014/main" id="{AD36A7A4-2736-2836-E333-4F3BD843F88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23" t="11978" r="6410" b="2664"/>
          <a:stretch/>
        </p:blipFill>
        <p:spPr>
          <a:xfrm>
            <a:off x="1451709" y="2565593"/>
            <a:ext cx="9454835" cy="3376865"/>
          </a:xfrm>
          <a:prstGeom prst="rect">
            <a:avLst/>
          </a:prstGeom>
        </p:spPr>
      </p:pic>
      <p:sp>
        <p:nvSpPr>
          <p:cNvPr id="36" name="Arrow: Down 35">
            <a:extLst>
              <a:ext uri="{FF2B5EF4-FFF2-40B4-BE49-F238E27FC236}">
                <a16:creationId xmlns:a16="http://schemas.microsoft.com/office/drawing/2014/main" id="{FCD7001D-5DB0-B2CD-A729-D4AEDE045189}"/>
              </a:ext>
            </a:extLst>
          </p:cNvPr>
          <p:cNvSpPr/>
          <p:nvPr/>
        </p:nvSpPr>
        <p:spPr>
          <a:xfrm>
            <a:off x="4708769" y="5170394"/>
            <a:ext cx="224692" cy="293076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Arrow: Down 36">
            <a:extLst>
              <a:ext uri="{FF2B5EF4-FFF2-40B4-BE49-F238E27FC236}">
                <a16:creationId xmlns:a16="http://schemas.microsoft.com/office/drawing/2014/main" id="{E4E315C3-1209-1F7D-150A-77B650710FBF}"/>
              </a:ext>
            </a:extLst>
          </p:cNvPr>
          <p:cNvSpPr/>
          <p:nvPr/>
        </p:nvSpPr>
        <p:spPr>
          <a:xfrm>
            <a:off x="2461845" y="3177470"/>
            <a:ext cx="244230" cy="2237152"/>
          </a:xfrm>
          <a:prstGeom prst="downArrow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Arrow: Down 37">
            <a:extLst>
              <a:ext uri="{FF2B5EF4-FFF2-40B4-BE49-F238E27FC236}">
                <a16:creationId xmlns:a16="http://schemas.microsoft.com/office/drawing/2014/main" id="{940CAABA-9DE3-FEDE-E05C-B4535BC69903}"/>
              </a:ext>
            </a:extLst>
          </p:cNvPr>
          <p:cNvSpPr/>
          <p:nvPr/>
        </p:nvSpPr>
        <p:spPr>
          <a:xfrm>
            <a:off x="10101383" y="3021163"/>
            <a:ext cx="175845" cy="2442305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Arrow: Down 38">
            <a:extLst>
              <a:ext uri="{FF2B5EF4-FFF2-40B4-BE49-F238E27FC236}">
                <a16:creationId xmlns:a16="http://schemas.microsoft.com/office/drawing/2014/main" id="{0417B07F-FEB1-D545-FCA0-1AE45176F96C}"/>
              </a:ext>
            </a:extLst>
          </p:cNvPr>
          <p:cNvSpPr/>
          <p:nvPr/>
        </p:nvSpPr>
        <p:spPr>
          <a:xfrm>
            <a:off x="7649305" y="3597545"/>
            <a:ext cx="214923" cy="1817076"/>
          </a:xfrm>
          <a:prstGeom prst="downArrow">
            <a:avLst/>
          </a:prstGeom>
          <a:solidFill>
            <a:schemeClr val="accent2"/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D1E2AB-876C-4959-04B3-8604CCEDF172}"/>
              </a:ext>
            </a:extLst>
          </p:cNvPr>
          <p:cNvSpPr/>
          <p:nvPr/>
        </p:nvSpPr>
        <p:spPr>
          <a:xfrm>
            <a:off x="243129" y="1070938"/>
            <a:ext cx="11582969" cy="129401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8658A5-8383-A6CE-7914-A7F90FC7B69D}"/>
              </a:ext>
            </a:extLst>
          </p:cNvPr>
          <p:cNvSpPr/>
          <p:nvPr/>
        </p:nvSpPr>
        <p:spPr>
          <a:xfrm>
            <a:off x="308670" y="1070938"/>
            <a:ext cx="2528000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Experimental limitations: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2F5418-740A-3611-099C-907E96B1EEA3}"/>
              </a:ext>
            </a:extLst>
          </p:cNvPr>
          <p:cNvSpPr/>
          <p:nvPr/>
        </p:nvSpPr>
        <p:spPr>
          <a:xfrm>
            <a:off x="308900" y="1381609"/>
            <a:ext cx="10388680" cy="1238801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/>
              <a:t>Not</a:t>
            </a:r>
            <a:r>
              <a:rPr lang="en-US" dirty="0">
                <a:cs typeface="Calibri"/>
              </a:rPr>
              <a:t> </a:t>
            </a:r>
            <a:r>
              <a:rPr lang="en-US" dirty="0"/>
              <a:t>all transitions can be observed.</a:t>
            </a:r>
            <a:endParaRPr lang="en-US" dirty="0">
              <a:ea typeface="DejaVu Sans" pitchFamily="2"/>
              <a:cs typeface="Calibri"/>
            </a:endParaRP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Calibri"/>
              </a:rPr>
              <a:t>Workaround: use </a:t>
            </a:r>
            <a:r>
              <a:rPr lang="en-US" i="1" dirty="0">
                <a:solidFill>
                  <a:schemeClr val="accent6"/>
                </a:solidFill>
                <a:ea typeface="DejaVu Sans" pitchFamily="2"/>
                <a:cs typeface="Calibri"/>
              </a:rPr>
              <a:t>proxy </a:t>
            </a:r>
            <a:r>
              <a:rPr lang="en-US" dirty="0">
                <a:ea typeface="DejaVu Sans" pitchFamily="2"/>
                <a:cs typeface="Calibri"/>
              </a:rPr>
              <a:t>transitions with appropriate Branching Ratio scaling.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Calibri"/>
              </a:rPr>
              <a:t>Computed σ</a:t>
            </a:r>
            <a:r>
              <a:rPr lang="en-US" baseline="-25000" dirty="0">
                <a:ea typeface="DejaVu Sans" pitchFamily="2"/>
                <a:cs typeface="Calibri"/>
              </a:rPr>
              <a:t>(</a:t>
            </a:r>
            <a:r>
              <a:rPr lang="en-US" baseline="-25000" err="1">
                <a:ea typeface="DejaVu Sans" pitchFamily="2"/>
                <a:cs typeface="Calibri"/>
              </a:rPr>
              <a:t>n,n</a:t>
            </a:r>
            <a:r>
              <a:rPr lang="en-US" baseline="-25000" dirty="0">
                <a:ea typeface="DejaVu Sans" pitchFamily="2"/>
                <a:cs typeface="Calibri"/>
              </a:rPr>
              <a:t>') total</a:t>
            </a:r>
            <a:r>
              <a:rPr lang="en-US" dirty="0">
                <a:ea typeface="DejaVu Sans" pitchFamily="2"/>
                <a:cs typeface="Calibri"/>
              </a:rPr>
              <a:t> is exact only up to a given E</a:t>
            </a:r>
            <a:r>
              <a:rPr lang="en-US" baseline="-25000" dirty="0">
                <a:ea typeface="DejaVu Sans" pitchFamily="2"/>
                <a:cs typeface="Calibri"/>
              </a:rPr>
              <a:t>n</a:t>
            </a:r>
            <a:r>
              <a:rPr lang="en-US" dirty="0">
                <a:ea typeface="DejaVu Sans" pitchFamily="2"/>
                <a:cs typeface="Calibri"/>
              </a:rPr>
              <a:t>, above only a lower limit can be obtained.</a:t>
            </a:r>
          </a:p>
          <a:p>
            <a:pPr marL="285750" lvl="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633A2CB-6DE4-5C66-3689-A815C171CE7C}"/>
              </a:ext>
            </a:extLst>
          </p:cNvPr>
          <p:cNvSpPr/>
          <p:nvPr/>
        </p:nvSpPr>
        <p:spPr>
          <a:xfrm>
            <a:off x="316444" y="6042483"/>
            <a:ext cx="5477946" cy="65915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Calibri"/>
            </a:endParaRPr>
          </a:p>
          <a:p>
            <a:pPr marL="285750" lvl="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sp>
        <p:nvSpPr>
          <p:cNvPr id="22" name="Arrow: Down 21">
            <a:extLst>
              <a:ext uri="{FF2B5EF4-FFF2-40B4-BE49-F238E27FC236}">
                <a16:creationId xmlns:a16="http://schemas.microsoft.com/office/drawing/2014/main" id="{309B8D9B-E55C-F537-2C40-A8F5A6DFB3C0}"/>
              </a:ext>
            </a:extLst>
          </p:cNvPr>
          <p:cNvSpPr/>
          <p:nvPr/>
        </p:nvSpPr>
        <p:spPr>
          <a:xfrm>
            <a:off x="2640681" y="3185246"/>
            <a:ext cx="174251" cy="2058316"/>
          </a:xfrm>
          <a:prstGeom prst="downArrow">
            <a:avLst/>
          </a:prstGeom>
          <a:solidFill>
            <a:schemeClr val="accent6"/>
          </a:solidFill>
          <a:ln>
            <a:solidFill>
              <a:schemeClr val="accent6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18EAA850-6334-C690-5024-1F7D4909F689}"/>
              </a:ext>
            </a:extLst>
          </p:cNvPr>
          <p:cNvSpPr/>
          <p:nvPr/>
        </p:nvSpPr>
        <p:spPr>
          <a:xfrm>
            <a:off x="251323" y="6126358"/>
            <a:ext cx="11582969" cy="38452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934810D2-E1B5-C4B8-680C-2FAC4F68A704}"/>
              </a:ext>
            </a:extLst>
          </p:cNvPr>
          <p:cNvSpPr/>
          <p:nvPr/>
        </p:nvSpPr>
        <p:spPr>
          <a:xfrm>
            <a:off x="316864" y="6134551"/>
            <a:ext cx="10845148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This method can very quickly be limited, with a lot of scaling factors to compute just a lower bound of the σ</a:t>
            </a:r>
            <a:r>
              <a:rPr lang="en-US" baseline="-25000" dirty="0">
                <a:solidFill>
                  <a:schemeClr val="accent1">
                    <a:lumMod val="75000"/>
                  </a:schemeClr>
                </a:solidFill>
              </a:rPr>
              <a:t>(n, n')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 .</a:t>
            </a:r>
          </a:p>
        </p:txBody>
      </p:sp>
    </p:spTree>
    <p:extLst>
      <p:ext uri="{BB962C8B-B14F-4D97-AF65-F5344CB8AC3E}">
        <p14:creationId xmlns:p14="http://schemas.microsoft.com/office/powerpoint/2010/main" val="14109478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FE1B3-4835-4F29-B02A-F80D97410B14}"/>
              </a:ext>
            </a:extLst>
          </p:cNvPr>
          <p:cNvSpPr/>
          <p:nvPr/>
        </p:nvSpPr>
        <p:spPr>
          <a:xfrm>
            <a:off x="0" y="0"/>
            <a:ext cx="12192000" cy="8753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•••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EAE9D1-189A-4D62-810B-4B9D0D9976EA}"/>
              </a:ext>
            </a:extLst>
          </p:cNvPr>
          <p:cNvSpPr txBox="1"/>
          <p:nvPr/>
        </p:nvSpPr>
        <p:spPr>
          <a:xfrm>
            <a:off x="665635" y="173698"/>
            <a:ext cx="1130190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Inferring total (n, n’) cross section from (n, n’ γ) ones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rgbClr val="EDF1F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Greg Henning - WINS 2023 -  Oct 10-12, 2023 - RPI, Troy NY, USA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6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D1E2AB-876C-4959-04B3-8604CCEDF172}"/>
              </a:ext>
            </a:extLst>
          </p:cNvPr>
          <p:cNvSpPr/>
          <p:nvPr/>
        </p:nvSpPr>
        <p:spPr>
          <a:xfrm>
            <a:off x="243129" y="1070938"/>
            <a:ext cx="11582969" cy="28999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8658A5-8383-A6CE-7914-A7F90FC7B69D}"/>
              </a:ext>
            </a:extLst>
          </p:cNvPr>
          <p:cNvSpPr/>
          <p:nvPr/>
        </p:nvSpPr>
        <p:spPr>
          <a:xfrm>
            <a:off x="308670" y="1070938"/>
            <a:ext cx="3131948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Going around some limitations: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2F5418-740A-3611-099C-907E96B1EEA3}"/>
              </a:ext>
            </a:extLst>
          </p:cNvPr>
          <p:cNvSpPr/>
          <p:nvPr/>
        </p:nvSpPr>
        <p:spPr>
          <a:xfrm>
            <a:off x="317093" y="1381609"/>
            <a:ext cx="8790938" cy="179279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/>
              <a:t>Summing values with weights sounds like a task for a computer</a:t>
            </a:r>
            <a:endParaRPr lang="en-US" dirty="0">
              <a:ea typeface="DejaVu Sans" pitchFamily="2"/>
              <a:cs typeface="Calibri"/>
            </a:endParaRP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Can the scaling coefficients (electronic conversion, BR, proxy...) be found </a:t>
            </a:r>
            <a:r>
              <a:rPr lang="en-US" i="1" dirty="0">
                <a:cs typeface="Calibri"/>
              </a:rPr>
              <a:t>automatically </a:t>
            </a:r>
            <a:r>
              <a:rPr lang="en-US" dirty="0">
                <a:cs typeface="Calibri"/>
              </a:rPr>
              <a:t>by a </a:t>
            </a:r>
            <a:r>
              <a:rPr lang="en-US" i="1" dirty="0">
                <a:cs typeface="Calibri"/>
              </a:rPr>
              <a:t>fit </a:t>
            </a:r>
            <a:r>
              <a:rPr lang="en-US" dirty="0">
                <a:cs typeface="Calibri"/>
              </a:rPr>
              <a:t>?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Could a computer procedure maximize data usage (not only transitions to the </a:t>
            </a:r>
            <a:r>
              <a:rPr lang="en-US" dirty="0" err="1">
                <a:cs typeface="Calibri"/>
              </a:rPr>
              <a:t>g.s.</a:t>
            </a:r>
            <a:r>
              <a:rPr lang="en-US" dirty="0">
                <a:cs typeface="Calibri"/>
              </a:rPr>
              <a:t> or proxy of them) ?</a:t>
            </a:r>
            <a:endParaRPr lang="en-US" dirty="0"/>
          </a:p>
          <a:p>
            <a:pPr marL="285750" lvl="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633A2CB-6DE4-5C66-3689-A815C171CE7C}"/>
              </a:ext>
            </a:extLst>
          </p:cNvPr>
          <p:cNvSpPr/>
          <p:nvPr/>
        </p:nvSpPr>
        <p:spPr>
          <a:xfrm>
            <a:off x="316444" y="6042483"/>
            <a:ext cx="5477946" cy="65915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Calibri"/>
            </a:endParaRPr>
          </a:p>
          <a:p>
            <a:pPr marL="285750" lvl="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pic>
        <p:nvPicPr>
          <p:cNvPr id="8" name="Picture 7" descr="Cartoon penguin sitting at a desk with a computer&#10;&#10;Description automatically generated">
            <a:extLst>
              <a:ext uri="{FF2B5EF4-FFF2-40B4-BE49-F238E27FC236}">
                <a16:creationId xmlns:a16="http://schemas.microsoft.com/office/drawing/2014/main" id="{0DAC2289-FC41-2251-C952-5EBBA28D0EA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89884" y="1197079"/>
            <a:ext cx="2521974" cy="2521973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4063607A-231E-5B34-8B02-BE90D5101134}"/>
              </a:ext>
            </a:extLst>
          </p:cNvPr>
          <p:cNvSpPr/>
          <p:nvPr/>
        </p:nvSpPr>
        <p:spPr>
          <a:xfrm>
            <a:off x="243129" y="4143518"/>
            <a:ext cx="11582969" cy="135956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EC6936D-00A7-5A1F-209B-2095CD3070A5}"/>
              </a:ext>
            </a:extLst>
          </p:cNvPr>
          <p:cNvSpPr/>
          <p:nvPr/>
        </p:nvSpPr>
        <p:spPr>
          <a:xfrm>
            <a:off x="316863" y="4143518"/>
            <a:ext cx="2534605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💡 Using Neural Network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Calibri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D163B9FC-1A7B-3EF4-8666-FAECA020E530}"/>
              </a:ext>
            </a:extLst>
          </p:cNvPr>
          <p:cNvSpPr/>
          <p:nvPr/>
        </p:nvSpPr>
        <p:spPr>
          <a:xfrm>
            <a:off x="325286" y="4454189"/>
            <a:ext cx="8790938" cy="94897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Calibri"/>
              </a:rPr>
              <a:t>Using reaction code to generate training data set.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Calibri"/>
              </a:rPr>
              <a:t>Input can be just (n, n' γ) cross sections, or be expanded by other variables (E</a:t>
            </a:r>
            <a:r>
              <a:rPr lang="en-US" baseline="-25000" dirty="0">
                <a:ea typeface="DejaVu Sans" pitchFamily="2"/>
                <a:cs typeface="Calibri"/>
              </a:rPr>
              <a:t>n</a:t>
            </a:r>
            <a:r>
              <a:rPr lang="en-US" dirty="0">
                <a:ea typeface="DejaVu Sans" pitchFamily="2"/>
                <a:cs typeface="Calibri"/>
              </a:rPr>
              <a:t>, …)</a:t>
            </a:r>
          </a:p>
          <a:p>
            <a:pPr marL="28575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FreeSans" pitchFamily="2"/>
              </a:rPr>
              <a:t>The NN can be trained to predict different quantities and not just σ</a:t>
            </a:r>
            <a:r>
              <a:rPr lang="en-US" baseline="-25000" dirty="0">
                <a:ea typeface="DejaVu Sans" pitchFamily="2"/>
                <a:cs typeface="FreeSans" pitchFamily="2"/>
              </a:rPr>
              <a:t>(n, n')</a:t>
            </a:r>
            <a:endParaRPr lang="en-US" dirty="0">
              <a:ea typeface="DejaVu Sans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9246763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FE1B3-4835-4F29-B02A-F80D97410B14}"/>
              </a:ext>
            </a:extLst>
          </p:cNvPr>
          <p:cNvSpPr/>
          <p:nvPr/>
        </p:nvSpPr>
        <p:spPr>
          <a:xfrm>
            <a:off x="0" y="0"/>
            <a:ext cx="12192000" cy="875323"/>
          </a:xfrm>
          <a:prstGeom prst="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•••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EAE9D1-189A-4D62-810B-4B9D0D9976EA}"/>
              </a:ext>
            </a:extLst>
          </p:cNvPr>
          <p:cNvSpPr txBox="1"/>
          <p:nvPr/>
        </p:nvSpPr>
        <p:spPr>
          <a:xfrm>
            <a:off x="665635" y="173698"/>
            <a:ext cx="1130190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Disclaimer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2">
                    <a:lumMod val="75000"/>
                  </a:schemeClr>
                </a:solidFill>
              </a:rPr>
              <a:t>Greg Henning - WINS 2023 -  Oct 10-12, 2023 - RPI, Troy NY, USA</a:t>
            </a:r>
            <a:endParaRPr lang="en-US" sz="1600" dirty="0">
              <a:solidFill>
                <a:schemeClr val="accent2">
                  <a:lumMod val="75000"/>
                </a:schemeClr>
              </a:solidFill>
              <a:cs typeface="Calibri"/>
            </a:endParaRP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D1E2AB-876C-4959-04B3-8604CCEDF172}"/>
              </a:ext>
            </a:extLst>
          </p:cNvPr>
          <p:cNvSpPr/>
          <p:nvPr/>
        </p:nvSpPr>
        <p:spPr>
          <a:xfrm>
            <a:off x="332776" y="1680538"/>
            <a:ext cx="11582969" cy="4052601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8658A5-8383-A6CE-7914-A7F90FC7B69D}"/>
              </a:ext>
            </a:extLst>
          </p:cNvPr>
          <p:cNvSpPr/>
          <p:nvPr/>
        </p:nvSpPr>
        <p:spPr>
          <a:xfrm>
            <a:off x="425211" y="1815009"/>
            <a:ext cx="7398325" cy="267765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</a:rPr>
              <a:t>I have no specific training into Machine Learning / Neural Network / … </a:t>
            </a:r>
            <a:endParaRPr lang="en-US" sz="2800" dirty="0">
              <a:solidFill>
                <a:schemeClr val="accent2">
                  <a:lumMod val="75000"/>
                </a:schemeClr>
              </a:solidFill>
              <a:cs typeface="Calibri"/>
            </a:endParaRPr>
          </a:p>
          <a:p>
            <a:endParaRPr lang="en-US" sz="2800" dirty="0">
              <a:solidFill>
                <a:schemeClr val="accent2">
                  <a:lumMod val="75000"/>
                </a:schemeClr>
              </a:solidFill>
              <a:cs typeface="Calibri"/>
            </a:endParaRPr>
          </a:p>
          <a:p>
            <a:r>
              <a:rPr lang="en-US" sz="2800" dirty="0">
                <a:solidFill>
                  <a:schemeClr val="accent2">
                    <a:lumMod val="75000"/>
                  </a:schemeClr>
                </a:solidFill>
                <a:cs typeface="Calibri"/>
              </a:rPr>
              <a:t>The work that I will now present is performed by following the How-to instructions as well as examples.</a:t>
            </a:r>
            <a:endParaRPr lang="en-US" dirty="0">
              <a:solidFill>
                <a:schemeClr val="accent2">
                  <a:lumMod val="75000"/>
                </a:schemeClr>
              </a:solidFill>
              <a:ea typeface="Calibri"/>
              <a:cs typeface="Calibri"/>
            </a:endParaRPr>
          </a:p>
        </p:txBody>
      </p:sp>
      <p:pic>
        <p:nvPicPr>
          <p:cNvPr id="6" name="Picture 5" descr="Cartoon of stick figures digging a pile of data&#10;&#10;Description automatically generated">
            <a:extLst>
              <a:ext uri="{FF2B5EF4-FFF2-40B4-BE49-F238E27FC236}">
                <a16:creationId xmlns:a16="http://schemas.microsoft.com/office/drawing/2014/main" id="{171546C3-94F7-F877-E7AC-AE09DCEB52F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24632" y="1815771"/>
            <a:ext cx="3231661" cy="3812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47893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FE1B3-4835-4F29-B02A-F80D97410B14}"/>
              </a:ext>
            </a:extLst>
          </p:cNvPr>
          <p:cNvSpPr/>
          <p:nvPr/>
        </p:nvSpPr>
        <p:spPr>
          <a:xfrm>
            <a:off x="0" y="0"/>
            <a:ext cx="12192000" cy="8753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•••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EAE9D1-189A-4D62-810B-4B9D0D9976EA}"/>
              </a:ext>
            </a:extLst>
          </p:cNvPr>
          <p:cNvSpPr txBox="1"/>
          <p:nvPr/>
        </p:nvSpPr>
        <p:spPr>
          <a:xfrm>
            <a:off x="665635" y="173698"/>
            <a:ext cx="1130190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Using Neural Network</a:t>
            </a:r>
            <a:endParaRPr lang="en-US" sz="2400" dirty="0">
              <a:solidFill>
                <a:srgbClr val="FFFFFF"/>
              </a:solidFill>
              <a:cs typeface="Calibri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rgbClr val="EDF1F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Greg Henning - WINS 2023 -  Oct 10-12, 2023 - RPI, Troy NY, USA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8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D1E2AB-876C-4959-04B3-8604CCEDF172}"/>
              </a:ext>
            </a:extLst>
          </p:cNvPr>
          <p:cNvSpPr/>
          <p:nvPr/>
        </p:nvSpPr>
        <p:spPr>
          <a:xfrm>
            <a:off x="243129" y="1070938"/>
            <a:ext cx="11582969" cy="350954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8658A5-8383-A6CE-7914-A7F90FC7B69D}"/>
              </a:ext>
            </a:extLst>
          </p:cNvPr>
          <p:cNvSpPr/>
          <p:nvPr/>
        </p:nvSpPr>
        <p:spPr>
          <a:xfrm>
            <a:off x="308670" y="1070938"/>
            <a:ext cx="1672189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Neural Network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2F5418-740A-3611-099C-907E96B1EEA3}"/>
              </a:ext>
            </a:extLst>
          </p:cNvPr>
          <p:cNvSpPr/>
          <p:nvPr/>
        </p:nvSpPr>
        <p:spPr>
          <a:xfrm>
            <a:off x="317093" y="1381609"/>
            <a:ext cx="8790938" cy="325473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>
                <a:cs typeface="Calibri"/>
              </a:rPr>
              <a:t> complex series of linear combination, with (sometime) activation function.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Calibri"/>
              </a:rPr>
              <a:t>One input layer (input variables)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Calibri"/>
              </a:rPr>
              <a:t>One or more Hidden layers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Calibri"/>
              </a:rPr>
              <a:t>One (or more) Output.</a:t>
            </a:r>
          </a:p>
          <a:p>
            <a:pPr marL="28575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FreeSans" pitchFamily="2"/>
              </a:rPr>
              <a:t>Each node is fed the previous layer values with coefficients and function to produce the output :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FreeSans" pitchFamily="2"/>
              </a:rPr>
              <a:t>Activation function may be f(x) = x, f(x) = max(0, x), </a:t>
            </a:r>
            <a:r>
              <a:rPr lang="en-US" dirty="0">
                <a:ea typeface="+mn-lt"/>
                <a:cs typeface="+mn-lt"/>
              </a:rPr>
              <a:t>f(x) = tanh(x), f(x) = 1 / (1 + exp(-x)), …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Calibri"/>
              </a:rPr>
              <a:t>Once all the coefficients are determined, computing Y is simple math and fast.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Calibri"/>
              </a:rPr>
              <a:t>Training the model is the long and technical part.</a:t>
            </a:r>
          </a:p>
          <a:p>
            <a:pPr marL="742950" lvl="1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B633A2CB-6DE4-5C66-3689-A815C171CE7C}"/>
              </a:ext>
            </a:extLst>
          </p:cNvPr>
          <p:cNvSpPr/>
          <p:nvPr/>
        </p:nvSpPr>
        <p:spPr>
          <a:xfrm>
            <a:off x="316444" y="6042483"/>
            <a:ext cx="5477946" cy="659155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Calibri"/>
            </a:endParaRPr>
          </a:p>
          <a:p>
            <a:pPr marL="285750" lvl="0" indent="-285750" hangingPunct="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pic>
        <p:nvPicPr>
          <p:cNvPr id="6" name="Picture 5" descr="A diagram of a machine&#10;&#10;Description automatically generated">
            <a:extLst>
              <a:ext uri="{FF2B5EF4-FFF2-40B4-BE49-F238E27FC236}">
                <a16:creationId xmlns:a16="http://schemas.microsoft.com/office/drawing/2014/main" id="{C5DD505C-98B6-2CFD-D6C1-5FFDBF7C9E8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73670" y="1255230"/>
            <a:ext cx="2743200" cy="242909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8EF5020-9B61-4F10-54E0-83BBE6E1CB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00518" y="2987094"/>
            <a:ext cx="2743200" cy="435576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02F5FFBC-8141-BEC4-6A0A-453F674739A7}"/>
              </a:ext>
            </a:extLst>
          </p:cNvPr>
          <p:cNvSpPr/>
          <p:nvPr/>
        </p:nvSpPr>
        <p:spPr>
          <a:xfrm>
            <a:off x="270023" y="4782326"/>
            <a:ext cx="11582969" cy="1080112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36B361-B7CF-4E80-4CA4-BEC3A3CBBDFE}"/>
              </a:ext>
            </a:extLst>
          </p:cNvPr>
          <p:cNvSpPr/>
          <p:nvPr/>
        </p:nvSpPr>
        <p:spPr>
          <a:xfrm>
            <a:off x="344528" y="4782326"/>
            <a:ext cx="10789972" cy="948978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145"/>
              </a:spcAft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Objectives of this study : </a:t>
            </a:r>
            <a:r>
              <a:rPr lang="en-US" dirty="0">
                <a:solidFill>
                  <a:srgbClr val="000000"/>
                </a:solidFill>
              </a:rPr>
              <a:t>Train a Neural Network on </a:t>
            </a:r>
            <a:r>
              <a:rPr lang="en-US" dirty="0" err="1">
                <a:solidFill>
                  <a:srgbClr val="000000"/>
                </a:solidFill>
              </a:rPr>
              <a:t>Talys</a:t>
            </a:r>
            <a:r>
              <a:rPr lang="en-US" dirty="0">
                <a:solidFill>
                  <a:srgbClr val="000000"/>
                </a:solidFill>
              </a:rPr>
              <a:t> calculations to take (n, n' γ) cross sections as input and </a:t>
            </a:r>
          </a:p>
          <a:p>
            <a:pPr>
              <a:spcAft>
                <a:spcPts val="145"/>
              </a:spcAft>
            </a:pPr>
            <a:r>
              <a:rPr lang="en-US" dirty="0">
                <a:solidFill>
                  <a:srgbClr val="000000"/>
                </a:solidFill>
              </a:rPr>
              <a:t>produce cross sections in outputs.</a:t>
            </a:r>
            <a:endParaRPr lang="en-US" dirty="0">
              <a:solidFill>
                <a:srgbClr val="000000"/>
              </a:solidFill>
              <a:cs typeface="Calibri"/>
            </a:endParaRPr>
          </a:p>
          <a:p>
            <a:endParaRPr lang="en-US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28E50DF-5CAF-AE85-29B4-082B004A278E}"/>
              </a:ext>
            </a:extLst>
          </p:cNvPr>
          <p:cNvSpPr/>
          <p:nvPr/>
        </p:nvSpPr>
        <p:spPr>
          <a:xfrm>
            <a:off x="460528" y="4304103"/>
            <a:ext cx="8790938" cy="3693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742950" lvl="1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12844345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29BFE1B3-4835-4F29-B02A-F80D97410B14}"/>
              </a:ext>
            </a:extLst>
          </p:cNvPr>
          <p:cNvSpPr/>
          <p:nvPr/>
        </p:nvSpPr>
        <p:spPr>
          <a:xfrm>
            <a:off x="0" y="0"/>
            <a:ext cx="12192000" cy="875323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1600" dirty="0"/>
              <a:t>•••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17EAE9D1-189A-4D62-810B-4B9D0D9976EA}"/>
              </a:ext>
            </a:extLst>
          </p:cNvPr>
          <p:cNvSpPr txBox="1"/>
          <p:nvPr/>
        </p:nvSpPr>
        <p:spPr>
          <a:xfrm>
            <a:off x="665635" y="173698"/>
            <a:ext cx="11301903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2400" dirty="0">
                <a:solidFill>
                  <a:srgbClr val="FFFFFF"/>
                </a:solidFill>
              </a:rPr>
              <a:t>Tools and ingredients</a:t>
            </a:r>
            <a:endParaRPr lang="en-US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37BD54C-B425-4944-9BA4-4055D3683DFE}"/>
              </a:ext>
            </a:extLst>
          </p:cNvPr>
          <p:cNvSpPr/>
          <p:nvPr/>
        </p:nvSpPr>
        <p:spPr>
          <a:xfrm>
            <a:off x="0" y="6562165"/>
            <a:ext cx="12192000" cy="295835"/>
          </a:xfrm>
          <a:prstGeom prst="rect">
            <a:avLst/>
          </a:prstGeom>
          <a:solidFill>
            <a:srgbClr val="EDF1F9"/>
          </a:solidFill>
          <a:ln>
            <a:noFill/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40" tIns="45720" rIns="91440" bIns="45720" rtlCol="0" anchor="ctr"/>
          <a:lstStyle/>
          <a:p>
            <a:r>
              <a:rPr lang="en-US" sz="16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Greg Henning - WINS 2023 -  Oct 10-12, 2023 - RPI, Troy NY, USA</a:t>
            </a:r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B6A3AD7-0D68-4555-B960-E5BF5A5C67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448800" y="6527519"/>
            <a:ext cx="2743200" cy="365125"/>
          </a:xfrm>
        </p:spPr>
        <p:txBody>
          <a:bodyPr/>
          <a:lstStyle/>
          <a:p>
            <a:fld id="{0CDD3F26-998B-4A2C-BB46-DD4907C11023}" type="slidenum">
              <a:rPr lang="en-US" smtClean="0"/>
              <a:t>9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8D1E2AB-876C-4959-04B3-8604CCEDF172}"/>
              </a:ext>
            </a:extLst>
          </p:cNvPr>
          <p:cNvSpPr/>
          <p:nvPr/>
        </p:nvSpPr>
        <p:spPr>
          <a:xfrm>
            <a:off x="243129" y="1070938"/>
            <a:ext cx="11582969" cy="2003477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08658A5-8383-A6CE-7914-A7F90FC7B69D}"/>
              </a:ext>
            </a:extLst>
          </p:cNvPr>
          <p:cNvSpPr/>
          <p:nvPr/>
        </p:nvSpPr>
        <p:spPr>
          <a:xfrm>
            <a:off x="308670" y="1070938"/>
            <a:ext cx="662682" cy="369332"/>
          </a:xfrm>
          <a:prstGeom prst="rect">
            <a:avLst/>
          </a:prstGeom>
        </p:spPr>
        <p:txBody>
          <a:bodyPr wrap="none" lIns="91440" tIns="45720" rIns="91440" bIns="45720" anchor="t">
            <a:spAutoFit/>
          </a:bodyPr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Tools</a:t>
            </a:r>
            <a:endParaRPr lang="en-US" dirty="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C2F5418-740A-3611-099C-907E96B1EEA3}"/>
              </a:ext>
            </a:extLst>
          </p:cNvPr>
          <p:cNvSpPr/>
          <p:nvPr/>
        </p:nvSpPr>
        <p:spPr>
          <a:xfrm>
            <a:off x="317093" y="1381609"/>
            <a:ext cx="8790938" cy="181844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 err="1"/>
              <a:t>Talys</a:t>
            </a:r>
            <a:r>
              <a:rPr lang="en-US" dirty="0"/>
              <a:t> 1.8 to compute cross sections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Calibri" panose="020F0502020204030204"/>
              </a:rPr>
              <a:t>Python 3.8 and </a:t>
            </a:r>
            <a:r>
              <a:rPr lang="en-US" dirty="0" err="1">
                <a:ea typeface="DejaVu Sans" pitchFamily="2"/>
                <a:cs typeface="Calibri" panose="020F0502020204030204"/>
              </a:rPr>
              <a:t>Jupyterlab</a:t>
            </a:r>
            <a:r>
              <a:rPr lang="en-US" dirty="0">
                <a:ea typeface="DejaVu Sans" pitchFamily="2"/>
                <a:cs typeface="Calibri"/>
              </a:rPr>
              <a:t> </a:t>
            </a:r>
            <a:r>
              <a:rPr lang="en-US" dirty="0">
                <a:ea typeface="+mn-lt"/>
                <a:cs typeface="+mn-lt"/>
              </a:rPr>
              <a:t>3.1 (running within WSL2 Ubuntu 20.04)</a:t>
            </a:r>
            <a:endParaRPr lang="en-US" dirty="0">
              <a:ea typeface="DejaVu Sans" pitchFamily="2"/>
              <a:cs typeface="Calibri"/>
            </a:endParaRPr>
          </a:p>
          <a:p>
            <a:pPr marL="742950" lvl="1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Calibri"/>
              </a:rPr>
              <a:t>Scikit-learn 1.3</a:t>
            </a:r>
          </a:p>
          <a:p>
            <a:pPr marL="742950" lvl="1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ea typeface="DejaVu Sans" pitchFamily="2"/>
                <a:cs typeface="Calibri"/>
              </a:rPr>
              <a:t>Matplotlib 3.4 for visualization</a:t>
            </a:r>
          </a:p>
          <a:p>
            <a:pPr marL="742950" lvl="1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 err="1">
                <a:ea typeface="DejaVu Sans" pitchFamily="2"/>
                <a:cs typeface="Calibri"/>
              </a:rPr>
              <a:t>Numpy</a:t>
            </a:r>
            <a:r>
              <a:rPr lang="en-US" dirty="0">
                <a:ea typeface="DejaVu Sans" pitchFamily="2"/>
                <a:cs typeface="Calibri"/>
              </a:rPr>
              <a:t> 1.21 for data handling</a:t>
            </a:r>
          </a:p>
          <a:p>
            <a:pPr marL="742950" lvl="1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endParaRPr lang="en-US" dirty="0">
              <a:ea typeface="DejaVu Sans" pitchFamily="2"/>
              <a:cs typeface="FreeSans" pitchFamily="2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2F5FFBC-8141-BEC4-6A0A-453F674739A7}"/>
              </a:ext>
            </a:extLst>
          </p:cNvPr>
          <p:cNvSpPr/>
          <p:nvPr/>
        </p:nvSpPr>
        <p:spPr>
          <a:xfrm>
            <a:off x="243129" y="3356938"/>
            <a:ext cx="11582969" cy="203037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endParaRPr lang="en-US" sz="2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036B361-B7CF-4E80-4CA4-BEC3A3CBBDFE}"/>
              </a:ext>
            </a:extLst>
          </p:cNvPr>
          <p:cNvSpPr/>
          <p:nvPr/>
        </p:nvSpPr>
        <p:spPr>
          <a:xfrm>
            <a:off x="317634" y="3356938"/>
            <a:ext cx="10789972" cy="36933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145"/>
              </a:spcAft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Ingredients</a:t>
            </a:r>
            <a:endParaRPr lang="en-US" dirty="0">
              <a:solidFill>
                <a:schemeClr val="accent1">
                  <a:lumMod val="75000"/>
                </a:schemeClr>
              </a:solidFill>
              <a:cs typeface="Calibri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783EA92-AB86-4D31-D384-EF081BB9947A}"/>
              </a:ext>
            </a:extLst>
          </p:cNvPr>
          <p:cNvSpPr/>
          <p:nvPr/>
        </p:nvSpPr>
        <p:spPr>
          <a:xfrm>
            <a:off x="370881" y="3703468"/>
            <a:ext cx="10673526" cy="152862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,Sans-Serif" panose="020B0604020202020204" pitchFamily="34" charset="0"/>
              <a:buChar char="•"/>
            </a:pPr>
            <a:r>
              <a:rPr lang="en-US" dirty="0">
                <a:cs typeface="Calibri"/>
              </a:rPr>
              <a:t>σ</a:t>
            </a:r>
            <a:r>
              <a:rPr lang="en-US" baseline="-25000" dirty="0">
                <a:cs typeface="Calibri"/>
              </a:rPr>
              <a:t>(n, n')</a:t>
            </a:r>
            <a:r>
              <a:rPr lang="en-US" dirty="0">
                <a:cs typeface="Calibri"/>
              </a:rPr>
              <a:t>, σ</a:t>
            </a:r>
            <a:r>
              <a:rPr lang="en-US" baseline="-25000" dirty="0">
                <a:cs typeface="Calibri"/>
              </a:rPr>
              <a:t>(n, n' γ)</a:t>
            </a:r>
            <a:r>
              <a:rPr lang="en-US" dirty="0">
                <a:cs typeface="Calibri"/>
              </a:rPr>
              <a:t> and σ</a:t>
            </a:r>
            <a:r>
              <a:rPr lang="en-US" baseline="-25000" dirty="0">
                <a:cs typeface="Calibri"/>
              </a:rPr>
              <a:t>(n, n' Jπ)</a:t>
            </a:r>
            <a:r>
              <a:rPr lang="en-US" dirty="0">
                <a:cs typeface="Calibri"/>
              </a:rPr>
              <a:t> computed by </a:t>
            </a:r>
            <a:r>
              <a:rPr lang="en-US" dirty="0" err="1">
                <a:cs typeface="Calibri"/>
              </a:rPr>
              <a:t>Talys</a:t>
            </a:r>
            <a:r>
              <a:rPr lang="en-US" dirty="0">
                <a:cs typeface="Calibri"/>
              </a:rPr>
              <a:t> for </a:t>
            </a:r>
            <a:r>
              <a:rPr lang="en-US" baseline="30000" dirty="0">
                <a:cs typeface="Calibri"/>
              </a:rPr>
              <a:t>184</a:t>
            </a:r>
            <a:r>
              <a:rPr lang="en-US" dirty="0">
                <a:cs typeface="Calibri"/>
              </a:rPr>
              <a:t>W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,Sans-Serif" panose="020B0604020202020204" pitchFamily="34" charset="0"/>
              <a:buChar char="•"/>
            </a:pPr>
            <a:r>
              <a:rPr lang="en-US" dirty="0">
                <a:cs typeface="Calibri"/>
              </a:rPr>
              <a:t>Experimental (n, n' γ) cross sections  (for </a:t>
            </a:r>
            <a:r>
              <a:rPr lang="en-US" sz="1200" baseline="30000" dirty="0">
                <a:cs typeface="Calibri"/>
              </a:rPr>
              <a:t>184</a:t>
            </a:r>
            <a:r>
              <a:rPr lang="en-US" dirty="0">
                <a:cs typeface="Calibri"/>
              </a:rPr>
              <a:t>W)</a:t>
            </a:r>
            <a:endParaRPr lang="en-US"/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,Sans-Serif" panose="020B0604020202020204" pitchFamily="34" charset="0"/>
              <a:buChar char="•"/>
            </a:pPr>
            <a:r>
              <a:rPr lang="en-US" dirty="0">
                <a:cs typeface="Calibri"/>
              </a:rPr>
              <a:t>Experimental </a:t>
            </a:r>
            <a:r>
              <a:rPr lang="en-US" baseline="30000" dirty="0">
                <a:cs typeface="Calibri"/>
              </a:rPr>
              <a:t>184</a:t>
            </a:r>
            <a:r>
              <a:rPr lang="en-US" dirty="0">
                <a:cs typeface="Calibri"/>
              </a:rPr>
              <a:t>W(n, n' J</a:t>
            </a:r>
            <a:r>
              <a:rPr lang="en-US" baseline="30000" dirty="0">
                <a:cs typeface="Calibri"/>
              </a:rPr>
              <a:t>π</a:t>
            </a:r>
            <a:r>
              <a:rPr lang="en-US" dirty="0">
                <a:cs typeface="Calibri"/>
              </a:rPr>
              <a:t>) cross section from past experiment (via </a:t>
            </a:r>
            <a:r>
              <a:rPr lang="en-US" dirty="0" err="1">
                <a:cs typeface="Calibri"/>
              </a:rPr>
              <a:t>Exfor</a:t>
            </a:r>
            <a:r>
              <a:rPr lang="en-US" dirty="0">
                <a:cs typeface="Calibri"/>
              </a:rPr>
              <a:t>) [Guenther et al., 1982]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Documentation </a:t>
            </a:r>
            <a:r>
              <a:rPr lang="en-US" sz="1400" dirty="0">
                <a:cs typeface="Calibri"/>
              </a:rPr>
              <a:t>(</a:t>
            </a:r>
            <a:r>
              <a:rPr lang="en-US" sz="1400" dirty="0">
                <a:ea typeface="+mn-lt"/>
                <a:cs typeface="+mn-lt"/>
                <a:hlinkClick r:id="rId2"/>
              </a:rPr>
              <a:t>https://scikit-learn.org/stable/modules/classes.html#module-sklearn.neural_network</a:t>
            </a:r>
            <a:r>
              <a:rPr lang="en-US" sz="1400" dirty="0">
                <a:ea typeface="+mn-lt"/>
                <a:cs typeface="+mn-lt"/>
              </a:rPr>
              <a:t>)</a:t>
            </a:r>
          </a:p>
          <a:p>
            <a:pPr marL="285750" indent="-285750">
              <a:spcAft>
                <a:spcPts val="145"/>
              </a:spcAft>
              <a:buClr>
                <a:srgbClr val="004586"/>
              </a:buClr>
              <a:buSzPct val="60000"/>
              <a:buFont typeface="Arial" panose="020B0604020202020204" pitchFamily="34" charset="0"/>
              <a:buChar char="•"/>
            </a:pPr>
            <a:r>
              <a:rPr lang="en-US" dirty="0">
                <a:cs typeface="Calibri"/>
              </a:rPr>
              <a:t>☕</a:t>
            </a:r>
          </a:p>
        </p:txBody>
      </p:sp>
    </p:spTree>
    <p:extLst>
      <p:ext uri="{BB962C8B-B14F-4D97-AF65-F5344CB8AC3E}">
        <p14:creationId xmlns:p14="http://schemas.microsoft.com/office/powerpoint/2010/main" val="24791062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795</TotalTime>
  <Words>1399</Words>
  <Application>Microsoft Office PowerPoint</Application>
  <PresentationFormat>Widescreen</PresentationFormat>
  <Paragraphs>148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Thème Office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Greg Henning</dc:creator>
  <cp:lastModifiedBy>Greg Henning</cp:lastModifiedBy>
  <cp:revision>847</cp:revision>
  <dcterms:created xsi:type="dcterms:W3CDTF">2023-02-23T11:22:35Z</dcterms:created>
  <dcterms:modified xsi:type="dcterms:W3CDTF">2023-10-12T11:22:50Z</dcterms:modified>
</cp:coreProperties>
</file>