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448" r:id="rId3"/>
    <p:sldId id="444" r:id="rId4"/>
    <p:sldId id="442" r:id="rId5"/>
    <p:sldId id="447" r:id="rId6"/>
    <p:sldId id="257" r:id="rId7"/>
    <p:sldId id="449" r:id="rId8"/>
    <p:sldId id="267" r:id="rId9"/>
    <p:sldId id="270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595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6184E-235D-44F0-B75F-2E4DE834F62F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9EA43-9230-4873-B462-56C4373BE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04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8CCB9-B98F-46E3-921E-7FF11441EB8F}" type="datetime1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3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9F4C-00DD-4736-BE9B-C334CA019C10}" type="datetime1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0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FD92-C465-4FE3-ACCB-2F14CA8BD03A}" type="datetime1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67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BB2-1D46-456F-98EF-466B7EE13758}" type="datetime1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1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A31-A481-4F68-8940-4CDDF03F2E5B}" type="datetime1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28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53DE-19BF-4193-92E1-7D2DEA0FB31E}" type="datetime1">
              <a:rPr lang="en-US" smtClean="0"/>
              <a:t>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38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9BF1-0A1A-4FA6-9756-AA49E7B51674}" type="datetime1">
              <a:rPr lang="en-US" smtClean="0"/>
              <a:t>1/12/2023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4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2458E-6AC0-4C50-9FA6-25E56C99666D}" type="datetime1">
              <a:rPr lang="en-US" smtClean="0"/>
              <a:t>1/12/2023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14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8911-7A13-49BF-A8A5-71014DA70B3C}" type="datetime1">
              <a:rPr lang="en-US" smtClean="0"/>
              <a:t>1/12/2023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129F-6E66-4EB7-9E98-E25AFE7ED727}" type="datetime1">
              <a:rPr lang="en-US" smtClean="0"/>
              <a:t>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2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F9537-8AD6-4E82-96D1-F5D5E13DAF5D}" type="datetime1">
              <a:rPr lang="en-US" smtClean="0"/>
              <a:t>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3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B02D-D8BA-4359-B9C7-7BF90B37CD3F}" type="datetime1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MPS/DLS Data Science Workshop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B9D13-2977-466A-89DD-2D0AEC2F6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07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0EB3F-82F2-02C5-AD8E-1417D0C129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Causality, uncertainty and efficient exploration in a dynamic world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60D8D83-B90F-9353-0362-CB8867A3FC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MPS/DLS Data Science Workshop, January 13, 2023</a:t>
            </a:r>
          </a:p>
          <a:p>
            <a:r>
              <a:rPr lang="en-US" dirty="0"/>
              <a:t>Rutgers University, Department of Statistics</a:t>
            </a:r>
          </a:p>
          <a:p>
            <a:r>
              <a:rPr lang="en-US" dirty="0"/>
              <a:t>(presenting research of Rong Chen, Ying Hung, </a:t>
            </a:r>
            <a:r>
              <a:rPr lang="en-US" dirty="0" err="1"/>
              <a:t>Zijian</a:t>
            </a:r>
            <a:r>
              <a:rPr lang="en-US" dirty="0"/>
              <a:t> Guo and Tirthankar Dasgupta)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BE447E-BF9E-8629-444E-265E310EE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39FC2-45E4-43CC-7766-4BEA28B8F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11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E4438-AC9B-2400-DC56-9DC3DDB25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Tirthankar Dasgupta’s research in causal inference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84EC8-217D-DBE8-8B7D-A89B95514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C073A6-D050-07C6-3A34-4377CEBCA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10</a:t>
            </a:fld>
            <a:endParaRPr lang="en-US"/>
          </a:p>
        </p:txBody>
      </p:sp>
      <p:pic>
        <p:nvPicPr>
          <p:cNvPr id="1026" name="Picture 2" descr="Tension Headache - GONE - In Just 5 Minutes!! - YouTube">
            <a:extLst>
              <a:ext uri="{FF2B5EF4-FFF2-40B4-BE49-F238E27FC236}">
                <a16:creationId xmlns:a16="http://schemas.microsoft.com/office/drawing/2014/main" id="{15B3DCA7-89BA-12A9-9416-C327B47D6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402" y="2121271"/>
            <a:ext cx="2133663" cy="120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CFCDA1-615D-4F4A-116D-3F232B4FED52}"/>
              </a:ext>
            </a:extLst>
          </p:cNvPr>
          <p:cNvSpPr txBox="1"/>
          <p:nvPr/>
        </p:nvSpPr>
        <p:spPr>
          <a:xfrm>
            <a:off x="1370804" y="3321456"/>
            <a:ext cx="2209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Observed</a:t>
            </a:r>
            <a:r>
              <a:rPr lang="en-US" sz="1600" dirty="0"/>
              <a:t> effect of neck exercise on headache (</a:t>
            </a:r>
            <a:r>
              <a:rPr lang="en-US" sz="1600" b="1" dirty="0"/>
              <a:t>factual</a:t>
            </a:r>
            <a:r>
              <a:rPr lang="en-US" sz="16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6168E-2F26-2D55-890E-BE9ED3B53FDE}"/>
              </a:ext>
            </a:extLst>
          </p:cNvPr>
          <p:cNvSpPr txBox="1"/>
          <p:nvPr/>
        </p:nvSpPr>
        <p:spPr>
          <a:xfrm>
            <a:off x="3887712" y="3321456"/>
            <a:ext cx="2437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Unobserved (missing)</a:t>
            </a:r>
            <a:r>
              <a:rPr lang="en-US" sz="1600" dirty="0"/>
              <a:t> effect of no exercise on headache (</a:t>
            </a:r>
            <a:r>
              <a:rPr lang="en-US" sz="1600" b="1" dirty="0"/>
              <a:t>counterfactual</a:t>
            </a:r>
            <a:r>
              <a:rPr lang="en-US" sz="16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12E392-9758-EEAF-4060-CB20D075BC4B}"/>
              </a:ext>
            </a:extLst>
          </p:cNvPr>
          <p:cNvSpPr txBox="1"/>
          <p:nvPr/>
        </p:nvSpPr>
        <p:spPr>
          <a:xfrm>
            <a:off x="3887712" y="2293116"/>
            <a:ext cx="2209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Rockwell Extra Bold" panose="02060903040505020403" pitchFamily="18" charset="0"/>
              </a:rPr>
              <a:t>But what if …..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Rockwell Extra Bold" panose="02060903040505020403" pitchFamily="18" charset="0"/>
              </a:rPr>
              <a:t>????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DC55EF-5E4B-6B50-8DFC-68F8D227604D}"/>
              </a:ext>
            </a:extLst>
          </p:cNvPr>
          <p:cNvSpPr txBox="1"/>
          <p:nvPr/>
        </p:nvSpPr>
        <p:spPr>
          <a:xfrm>
            <a:off x="1851710" y="4108801"/>
            <a:ext cx="39924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Source: Google and https://www.youtube.com/watch?v=MI9o8SOxldY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EEBC9FB-9AF8-7810-E986-A83B4D217D9C}"/>
              </a:ext>
            </a:extLst>
          </p:cNvPr>
          <p:cNvSpPr/>
          <p:nvPr/>
        </p:nvSpPr>
        <p:spPr>
          <a:xfrm>
            <a:off x="1102950" y="2019729"/>
            <a:ext cx="5496779" cy="241992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18E037-95E9-8B80-D278-2B36BB195D19}"/>
              </a:ext>
            </a:extLst>
          </p:cNvPr>
          <p:cNvSpPr txBox="1"/>
          <p:nvPr/>
        </p:nvSpPr>
        <p:spPr>
          <a:xfrm>
            <a:off x="7818445" y="2440217"/>
            <a:ext cx="19407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Impute missing outcomes based on the known/assumed data generating mechanism (design)</a:t>
            </a:r>
          </a:p>
        </p:txBody>
      </p:sp>
      <p:sp>
        <p:nvSpPr>
          <p:cNvPr id="16" name="Explosion: 8 Points 15">
            <a:extLst>
              <a:ext uri="{FF2B5EF4-FFF2-40B4-BE49-F238E27FC236}">
                <a16:creationId xmlns:a16="http://schemas.microsoft.com/office/drawing/2014/main" id="{2C92A929-4DBE-19E2-4A0A-833C84EE13BE}"/>
              </a:ext>
            </a:extLst>
          </p:cNvPr>
          <p:cNvSpPr/>
          <p:nvPr/>
        </p:nvSpPr>
        <p:spPr>
          <a:xfrm>
            <a:off x="6943181" y="1392189"/>
            <a:ext cx="3693240" cy="3577701"/>
          </a:xfrm>
          <a:prstGeom prst="irregularSeal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rrow: Left 16">
            <a:extLst>
              <a:ext uri="{FF2B5EF4-FFF2-40B4-BE49-F238E27FC236}">
                <a16:creationId xmlns:a16="http://schemas.microsoft.com/office/drawing/2014/main" id="{607FCA4A-F970-722E-528D-CEBDEB97F101}"/>
              </a:ext>
            </a:extLst>
          </p:cNvPr>
          <p:cNvSpPr/>
          <p:nvPr/>
        </p:nvSpPr>
        <p:spPr>
          <a:xfrm>
            <a:off x="6022106" y="3002084"/>
            <a:ext cx="1624613" cy="25510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506562-A3BD-A426-8DDA-AA0A8E5414A2}"/>
              </a:ext>
            </a:extLst>
          </p:cNvPr>
          <p:cNvSpPr txBox="1"/>
          <p:nvPr/>
        </p:nvSpPr>
        <p:spPr>
          <a:xfrm>
            <a:off x="1370804" y="5124267"/>
            <a:ext cx="103448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Design-based causal inference: flexible, can be model-free or model-based, intuitive, different data types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Optimal/efficient designs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Combining inference from multiple sources </a:t>
            </a:r>
          </a:p>
        </p:txBody>
      </p:sp>
    </p:spTree>
    <p:extLst>
      <p:ext uri="{BB962C8B-B14F-4D97-AF65-F5344CB8AC3E}">
        <p14:creationId xmlns:p14="http://schemas.microsoft.com/office/powerpoint/2010/main" val="252572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B32F0-F6D6-0443-B00D-D998196A2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0213" y="106226"/>
            <a:ext cx="2402150" cy="750472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Rong Chen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AD47BB-A08D-2449-93C3-45B236E9B878}"/>
              </a:ext>
            </a:extLst>
          </p:cNvPr>
          <p:cNvSpPr txBox="1"/>
          <p:nvPr/>
        </p:nvSpPr>
        <p:spPr>
          <a:xfrm>
            <a:off x="2265680" y="309563"/>
            <a:ext cx="333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70C0"/>
                </a:solidFill>
              </a:rPr>
              <a:t>Department of Statistics</a:t>
            </a:r>
            <a:endParaRPr lang="en-US" sz="1400" b="1" i="1" dirty="0">
              <a:solidFill>
                <a:srgbClr val="0070C0"/>
              </a:solidFill>
            </a:endParaRP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6FF3DCF0-ED0D-E941-93CA-FD1114E31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9248" y="709674"/>
            <a:ext cx="2035135" cy="20318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1F7302-146B-8F4C-9E38-0213D2C28A06}"/>
              </a:ext>
            </a:extLst>
          </p:cNvPr>
          <p:cNvSpPr txBox="1"/>
          <p:nvPr/>
        </p:nvSpPr>
        <p:spPr>
          <a:xfrm>
            <a:off x="9981282" y="1391665"/>
            <a:ext cx="2013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Your</a:t>
            </a:r>
          </a:p>
          <a:p>
            <a:pPr algn="ctr"/>
            <a:r>
              <a:rPr lang="en-US" b="1" dirty="0">
                <a:solidFill>
                  <a:srgbClr val="FFFF00"/>
                </a:solidFill>
              </a:rPr>
              <a:t>Photo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E800F2-CF03-2948-A6A2-3B2813EEF8D9}"/>
              </a:ext>
            </a:extLst>
          </p:cNvPr>
          <p:cNvSpPr txBox="1"/>
          <p:nvPr/>
        </p:nvSpPr>
        <p:spPr>
          <a:xfrm>
            <a:off x="631679" y="721984"/>
            <a:ext cx="4484497" cy="584775"/>
          </a:xfrm>
          <a:prstGeom prst="rect">
            <a:avLst/>
          </a:prstGeom>
          <a:noFill/>
          <a:ln w="28575">
            <a:solidFill>
              <a:schemeClr val="accent1"/>
            </a:solidFill>
            <a:bevel/>
          </a:ln>
        </p:spPr>
        <p:txBody>
          <a:bodyPr wrap="none" rtlCol="0">
            <a:spAutoFit/>
          </a:bodyPr>
          <a:lstStyle/>
          <a:p>
            <a:r>
              <a:rPr lang="en-US" sz="3200" b="1" dirty="0"/>
              <a:t>Time Series of Everything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347ECA-E1AF-964C-83CB-181BE94AE00F}"/>
              </a:ext>
            </a:extLst>
          </p:cNvPr>
          <p:cNvSpPr txBox="1"/>
          <p:nvPr/>
        </p:nvSpPr>
        <p:spPr>
          <a:xfrm>
            <a:off x="6448655" y="2210585"/>
            <a:ext cx="3631196" cy="92333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Interested in Collaborative Efforts in: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>
                <a:latin typeface="CMR12"/>
              </a:rPr>
              <a:t> </a:t>
            </a:r>
            <a:r>
              <a:rPr lang="en-US" altLang="zh-CN" b="1" dirty="0">
                <a:latin typeface="CMR12"/>
              </a:rPr>
              <a:t>New applications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CMR12"/>
              </a:rPr>
              <a:t> New data types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DC153D-315B-3F4E-BD07-768362E6A37C}"/>
              </a:ext>
            </a:extLst>
          </p:cNvPr>
          <p:cNvCxnSpPr>
            <a:cxnSpLocks/>
          </p:cNvCxnSpPr>
          <p:nvPr/>
        </p:nvCxnSpPr>
        <p:spPr>
          <a:xfrm>
            <a:off x="6834184" y="4182121"/>
            <a:ext cx="0" cy="25197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200A8A8-5AEC-1631-088B-512715371FD3}"/>
              </a:ext>
            </a:extLst>
          </p:cNvPr>
          <p:cNvSpPr txBox="1"/>
          <p:nvPr/>
        </p:nvSpPr>
        <p:spPr>
          <a:xfrm>
            <a:off x="6352476" y="791500"/>
            <a:ext cx="3620890" cy="1200329"/>
          </a:xfrm>
          <a:prstGeom prst="rect">
            <a:avLst/>
          </a:prstGeom>
          <a:noFill/>
          <a:ln w="25400">
            <a:solidFill>
              <a:schemeClr val="accent1">
                <a:alpha val="43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Modern Data Types: </a:t>
            </a:r>
            <a:r>
              <a:rPr lang="en-US" dirty="0">
                <a:solidFill>
                  <a:srgbClr val="002060"/>
                </a:solidFill>
              </a:rPr>
              <a:t>functions, networks, text, images, shapes … </a:t>
            </a:r>
          </a:p>
          <a:p>
            <a:r>
              <a:rPr lang="en-US" altLang="zh-CN" dirty="0">
                <a:solidFill>
                  <a:srgbClr val="002060"/>
                </a:solidFill>
              </a:rPr>
              <a:t>Often</a:t>
            </a:r>
            <a:r>
              <a:rPr lang="en-US" altLang="zh-CN" b="1" dirty="0">
                <a:solidFill>
                  <a:srgbClr val="002060"/>
                </a:solidFill>
              </a:rPr>
              <a:t> observed over time</a:t>
            </a:r>
          </a:p>
          <a:p>
            <a:r>
              <a:rPr lang="en-US" altLang="zh-CN" b="1" dirty="0">
                <a:solidFill>
                  <a:srgbClr val="002060"/>
                </a:solidFill>
              </a:rPr>
              <a:t>Objectives:</a:t>
            </a:r>
            <a:r>
              <a:rPr lang="en-US" altLang="zh-CN" dirty="0">
                <a:solidFill>
                  <a:srgbClr val="002060"/>
                </a:solidFill>
              </a:rPr>
              <a:t> Dynamics, prediction …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DF6920-E02C-D144-8967-773D355E8438}"/>
              </a:ext>
            </a:extLst>
          </p:cNvPr>
          <p:cNvSpPr txBox="1"/>
          <p:nvPr/>
        </p:nvSpPr>
        <p:spPr>
          <a:xfrm>
            <a:off x="1147866" y="1290742"/>
            <a:ext cx="2579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USA  DEU  FRA  GBR  CAN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4305542" y="3916970"/>
            <a:ext cx="185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Functional 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FE11288-6BFB-734C-8464-AC23030EDD8F}"/>
              </a:ext>
            </a:extLst>
          </p:cNvPr>
          <p:cNvSpPr txBox="1"/>
          <p:nvPr/>
        </p:nvSpPr>
        <p:spPr>
          <a:xfrm>
            <a:off x="615065" y="1656882"/>
            <a:ext cx="721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876" y="1576274"/>
            <a:ext cx="2690260" cy="18208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FE11288-6BFB-734C-8464-AC23030EDD8F}"/>
              </a:ext>
            </a:extLst>
          </p:cNvPr>
          <p:cNvSpPr txBox="1"/>
          <p:nvPr/>
        </p:nvSpPr>
        <p:spPr>
          <a:xfrm>
            <a:off x="564122" y="2117377"/>
            <a:ext cx="721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E11288-6BFB-734C-8464-AC23030EDD8F}"/>
              </a:ext>
            </a:extLst>
          </p:cNvPr>
          <p:cNvSpPr txBox="1"/>
          <p:nvPr/>
        </p:nvSpPr>
        <p:spPr>
          <a:xfrm>
            <a:off x="564123" y="2527491"/>
            <a:ext cx="721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E11288-6BFB-734C-8464-AC23030EDD8F}"/>
              </a:ext>
            </a:extLst>
          </p:cNvPr>
          <p:cNvSpPr txBox="1"/>
          <p:nvPr/>
        </p:nvSpPr>
        <p:spPr>
          <a:xfrm>
            <a:off x="564124" y="2897068"/>
            <a:ext cx="721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CPI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1462522" y="3379322"/>
            <a:ext cx="185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Matrix/Tensor 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980" y="3847379"/>
            <a:ext cx="2072095" cy="21491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2838603" y="3906305"/>
            <a:ext cx="12227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Import/</a:t>
            </a:r>
          </a:p>
          <a:p>
            <a:r>
              <a:rPr lang="en-US" dirty="0"/>
              <a:t>Export</a:t>
            </a:r>
          </a:p>
          <a:p>
            <a:r>
              <a:rPr lang="en-US" dirty="0"/>
              <a:t>Volume</a:t>
            </a:r>
          </a:p>
          <a:p>
            <a:r>
              <a:rPr lang="en-US" dirty="0"/>
              <a:t>Of</a:t>
            </a:r>
          </a:p>
          <a:p>
            <a:r>
              <a:rPr lang="en-US" dirty="0"/>
              <a:t>Multiple</a:t>
            </a:r>
          </a:p>
          <a:p>
            <a:r>
              <a:rPr lang="en-US" dirty="0"/>
              <a:t>Categories</a:t>
            </a:r>
          </a:p>
          <a:p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4332061" y="1290742"/>
            <a:ext cx="1854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Interest rate curves over time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859517" y="6077459"/>
            <a:ext cx="2812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Dynamic transport network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7348" y="1874382"/>
            <a:ext cx="2255108" cy="20673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7466" y="4480798"/>
            <a:ext cx="2601607" cy="1676562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4819093" y="6177021"/>
            <a:ext cx="119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Image TS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40213" y="3153141"/>
            <a:ext cx="2075690" cy="118830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7650925" y="4658042"/>
            <a:ext cx="888443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Chemical A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012" y="698125"/>
            <a:ext cx="1556287" cy="2334662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EE87453-06EE-2D4D-B44F-497650903F86}"/>
              </a:ext>
            </a:extLst>
          </p:cNvPr>
          <p:cNvSpPr txBox="1"/>
          <p:nvPr/>
        </p:nvSpPr>
        <p:spPr>
          <a:xfrm>
            <a:off x="5320272" y="140265"/>
            <a:ext cx="4855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0070C0"/>
                </a:solidFill>
              </a:rPr>
              <a:t>Email: rongchen@stat.</a:t>
            </a:r>
            <a:r>
              <a:rPr lang="en-US" altLang="zh-CN" sz="2000" b="1" i="1" dirty="0">
                <a:solidFill>
                  <a:srgbClr val="0070C0"/>
                </a:solidFill>
              </a:rPr>
              <a:t>r</a:t>
            </a:r>
            <a:r>
              <a:rPr lang="en-US" sz="2000" b="1" i="1" dirty="0">
                <a:solidFill>
                  <a:srgbClr val="0070C0"/>
                </a:solidFill>
              </a:rPr>
              <a:t>utgers.edu</a:t>
            </a:r>
            <a:endParaRPr lang="en-US" sz="1400" b="1" i="1" dirty="0">
              <a:solidFill>
                <a:srgbClr val="0070C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8331662" y="5203304"/>
            <a:ext cx="72224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Drug 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8825647" y="5722860"/>
            <a:ext cx="109654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Disease X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7460071" y="6276343"/>
            <a:ext cx="732626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Gene 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8977486" y="3412325"/>
            <a:ext cx="119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Text 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8825647" y="4651482"/>
            <a:ext cx="888443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Chemical 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10064066" y="4651481"/>
            <a:ext cx="888443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Chemical 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9530013" y="5201815"/>
            <a:ext cx="72224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Drug B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8537242" y="6276343"/>
            <a:ext cx="732626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Gene 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9630213" y="6270713"/>
            <a:ext cx="732626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Gene 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10646089" y="6271923"/>
            <a:ext cx="732626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Gene 1</a:t>
            </a:r>
          </a:p>
        </p:txBody>
      </p:sp>
      <p:cxnSp>
        <p:nvCxnSpPr>
          <p:cNvPr id="21" name="Straight Connector 20"/>
          <p:cNvCxnSpPr>
            <a:stCxn id="47" idx="3"/>
            <a:endCxn id="48" idx="1"/>
          </p:cNvCxnSpPr>
          <p:nvPr/>
        </p:nvCxnSpPr>
        <p:spPr>
          <a:xfrm flipV="1">
            <a:off x="9714090" y="4789981"/>
            <a:ext cx="349976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42" idx="3"/>
            <a:endCxn id="49" idx="1"/>
          </p:cNvCxnSpPr>
          <p:nvPr/>
        </p:nvCxnSpPr>
        <p:spPr>
          <a:xfrm flipV="1">
            <a:off x="9053906" y="5355704"/>
            <a:ext cx="476107" cy="14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43" idx="0"/>
            <a:endCxn id="49" idx="2"/>
          </p:cNvCxnSpPr>
          <p:nvPr/>
        </p:nvCxnSpPr>
        <p:spPr>
          <a:xfrm flipV="1">
            <a:off x="9373920" y="5509592"/>
            <a:ext cx="517215" cy="21326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44" idx="0"/>
            <a:endCxn id="43" idx="1"/>
          </p:cNvCxnSpPr>
          <p:nvPr/>
        </p:nvCxnSpPr>
        <p:spPr>
          <a:xfrm flipV="1">
            <a:off x="7826384" y="5907526"/>
            <a:ext cx="999263" cy="36881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42" idx="0"/>
            <a:endCxn id="38" idx="2"/>
          </p:cNvCxnSpPr>
          <p:nvPr/>
        </p:nvCxnSpPr>
        <p:spPr>
          <a:xfrm flipH="1" flipV="1">
            <a:off x="8095147" y="4935041"/>
            <a:ext cx="597637" cy="2682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49" idx="0"/>
            <a:endCxn id="48" idx="2"/>
          </p:cNvCxnSpPr>
          <p:nvPr/>
        </p:nvCxnSpPr>
        <p:spPr>
          <a:xfrm flipV="1">
            <a:off x="9891135" y="4928480"/>
            <a:ext cx="617153" cy="27333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44" idx="3"/>
            <a:endCxn id="50" idx="1"/>
          </p:cNvCxnSpPr>
          <p:nvPr/>
        </p:nvCxnSpPr>
        <p:spPr>
          <a:xfrm>
            <a:off x="8192697" y="6430232"/>
            <a:ext cx="34454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52" idx="0"/>
            <a:endCxn id="43" idx="2"/>
          </p:cNvCxnSpPr>
          <p:nvPr/>
        </p:nvCxnSpPr>
        <p:spPr>
          <a:xfrm flipH="1" flipV="1">
            <a:off x="9373920" y="6092192"/>
            <a:ext cx="622606" cy="17852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52" idx="3"/>
            <a:endCxn id="55" idx="1"/>
          </p:cNvCxnSpPr>
          <p:nvPr/>
        </p:nvCxnSpPr>
        <p:spPr>
          <a:xfrm>
            <a:off x="10362839" y="6424602"/>
            <a:ext cx="283250" cy="121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D254EA2-157C-1A47-8C02-76035FA92042}"/>
              </a:ext>
            </a:extLst>
          </p:cNvPr>
          <p:cNvSpPr txBox="1"/>
          <p:nvPr/>
        </p:nvSpPr>
        <p:spPr>
          <a:xfrm>
            <a:off x="7047970" y="3913280"/>
            <a:ext cx="22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Growth of </a:t>
            </a:r>
          </a:p>
          <a:p>
            <a:r>
              <a:rPr lang="en-US" b="1" dirty="0"/>
              <a:t>Knowledge Graph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D3835-1CD9-A17F-F205-49C732D3A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E53D5FD-E91E-C7CD-02C4-E5AB6E42D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53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3974FA2C-8953-76D2-9B39-128E3DD43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722-EFDC-446B-983C-6B9642C2F134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44066" name="Rectangle 2">
            <a:extLst>
              <a:ext uri="{FF2B5EF4-FFF2-40B4-BE49-F238E27FC236}">
                <a16:creationId xmlns:a16="http://schemas.microsoft.com/office/drawing/2014/main" id="{C2B3B29A-9CDB-BB6F-5FA6-BBE501A437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Exploration of complex surfaces: find “best” regions</a:t>
            </a:r>
          </a:p>
        </p:txBody>
      </p:sp>
      <p:pic>
        <p:nvPicPr>
          <p:cNvPr id="344067" name="Picture 3">
            <a:extLst>
              <a:ext uri="{FF2B5EF4-FFF2-40B4-BE49-F238E27FC236}">
                <a16:creationId xmlns:a16="http://schemas.microsoft.com/office/drawing/2014/main" id="{183857C2-B0F5-9421-2D86-A224B9686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" t="9442" r="18867" b="5586"/>
          <a:stretch>
            <a:fillRect/>
          </a:stretch>
        </p:blipFill>
        <p:spPr bwMode="auto">
          <a:xfrm>
            <a:off x="2438400" y="1676400"/>
            <a:ext cx="7239000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4071" name="Oval 7">
            <a:extLst>
              <a:ext uri="{FF2B5EF4-FFF2-40B4-BE49-F238E27FC236}">
                <a16:creationId xmlns:a16="http://schemas.microsoft.com/office/drawing/2014/main" id="{49691211-F58F-E0CC-7546-AFA117DF3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600" y="52578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080" name="Oval 16">
            <a:extLst>
              <a:ext uri="{FF2B5EF4-FFF2-40B4-BE49-F238E27FC236}">
                <a16:creationId xmlns:a16="http://schemas.microsoft.com/office/drawing/2014/main" id="{8FC1236B-0018-CEC2-268F-46C1DD3CB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52578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089" name="Oval 25">
            <a:extLst>
              <a:ext uri="{FF2B5EF4-FFF2-40B4-BE49-F238E27FC236}">
                <a16:creationId xmlns:a16="http://schemas.microsoft.com/office/drawing/2014/main" id="{B36FEE02-2E13-6FA0-DB7F-6A6C5CCF7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52578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098" name="Oval 34">
            <a:extLst>
              <a:ext uri="{FF2B5EF4-FFF2-40B4-BE49-F238E27FC236}">
                <a16:creationId xmlns:a16="http://schemas.microsoft.com/office/drawing/2014/main" id="{6E298D4D-8B2D-7CB4-B7F9-285596109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52578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04" name="Oval 40">
            <a:extLst>
              <a:ext uri="{FF2B5EF4-FFF2-40B4-BE49-F238E27FC236}">
                <a16:creationId xmlns:a16="http://schemas.microsoft.com/office/drawing/2014/main" id="{15E1C235-F322-793A-F757-9BDB72122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8194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05" name="Oval 41">
            <a:extLst>
              <a:ext uri="{FF2B5EF4-FFF2-40B4-BE49-F238E27FC236}">
                <a16:creationId xmlns:a16="http://schemas.microsoft.com/office/drawing/2014/main" id="{919074EF-4035-99C6-A383-846E5365B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657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06" name="Oval 42">
            <a:extLst>
              <a:ext uri="{FF2B5EF4-FFF2-40B4-BE49-F238E27FC236}">
                <a16:creationId xmlns:a16="http://schemas.microsoft.com/office/drawing/2014/main" id="{4E725B34-4B0A-0CE4-CC9A-06515F642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419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07" name="Oval 43">
            <a:extLst>
              <a:ext uri="{FF2B5EF4-FFF2-40B4-BE49-F238E27FC236}">
                <a16:creationId xmlns:a16="http://schemas.microsoft.com/office/drawing/2014/main" id="{68804575-A9B6-1C4F-E46C-F1D1B741F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52578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08" name="Oval 44">
            <a:extLst>
              <a:ext uri="{FF2B5EF4-FFF2-40B4-BE49-F238E27FC236}">
                <a16:creationId xmlns:a16="http://schemas.microsoft.com/office/drawing/2014/main" id="{10F78018-90B6-A502-7298-7955C38A9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0574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09" name="Oval 45">
            <a:extLst>
              <a:ext uri="{FF2B5EF4-FFF2-40B4-BE49-F238E27FC236}">
                <a16:creationId xmlns:a16="http://schemas.microsoft.com/office/drawing/2014/main" id="{F000047E-AB2E-AB71-BAC0-B804BCD14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800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10" name="Oval 46">
            <a:extLst>
              <a:ext uri="{FF2B5EF4-FFF2-40B4-BE49-F238E27FC236}">
                <a16:creationId xmlns:a16="http://schemas.microsoft.com/office/drawing/2014/main" id="{7792C586-3BA7-2E07-2C0A-791A5E90B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038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11" name="Oval 47">
            <a:extLst>
              <a:ext uri="{FF2B5EF4-FFF2-40B4-BE49-F238E27FC236}">
                <a16:creationId xmlns:a16="http://schemas.microsoft.com/office/drawing/2014/main" id="{425C68B2-BAB0-7703-3C8E-98C19DFB6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276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12" name="Oval 48">
            <a:extLst>
              <a:ext uri="{FF2B5EF4-FFF2-40B4-BE49-F238E27FC236}">
                <a16:creationId xmlns:a16="http://schemas.microsoft.com/office/drawing/2014/main" id="{A2FAAB5E-A17C-22B6-81DF-C8BEF9A02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4384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13" name="Oval 49">
            <a:extLst>
              <a:ext uri="{FF2B5EF4-FFF2-40B4-BE49-F238E27FC236}">
                <a16:creationId xmlns:a16="http://schemas.microsoft.com/office/drawing/2014/main" id="{6B3D09CC-A2F5-C4DE-7438-82CE15AB8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5181600"/>
            <a:ext cx="381000" cy="3810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14" name="Oval 50">
            <a:extLst>
              <a:ext uri="{FF2B5EF4-FFF2-40B4-BE49-F238E27FC236}">
                <a16:creationId xmlns:a16="http://schemas.microsoft.com/office/drawing/2014/main" id="{EC4011AD-0061-78D3-F02E-6DBC4131F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5181600"/>
            <a:ext cx="381000" cy="3810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16" name="Text Box 52">
            <a:extLst>
              <a:ext uri="{FF2B5EF4-FFF2-40B4-BE49-F238E27FC236}">
                <a16:creationId xmlns:a16="http://schemas.microsoft.com/office/drawing/2014/main" id="{63B67585-2BCF-C2F3-BA89-9F38E10AD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1" y="6019800"/>
            <a:ext cx="13885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Temperature</a:t>
            </a:r>
          </a:p>
        </p:txBody>
      </p:sp>
      <p:sp>
        <p:nvSpPr>
          <p:cNvPr id="344117" name="Text Box 53">
            <a:extLst>
              <a:ext uri="{FF2B5EF4-FFF2-40B4-BE49-F238E27FC236}">
                <a16:creationId xmlns:a16="http://schemas.microsoft.com/office/drawing/2014/main" id="{56405C89-B5B8-698E-3428-466E74070FC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669678" y="3717409"/>
            <a:ext cx="9897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Pressure</a:t>
            </a:r>
          </a:p>
        </p:txBody>
      </p:sp>
      <p:pic>
        <p:nvPicPr>
          <p:cNvPr id="344119" name="Picture 55">
            <a:extLst>
              <a:ext uri="{FF2B5EF4-FFF2-40B4-BE49-F238E27FC236}">
                <a16:creationId xmlns:a16="http://schemas.microsoft.com/office/drawing/2014/main" id="{375D3A6D-D178-A5F3-1E60-6C4A7B3C6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52"/>
          <a:stretch>
            <a:fillRect/>
          </a:stretch>
        </p:blipFill>
        <p:spPr bwMode="auto">
          <a:xfrm>
            <a:off x="9525000" y="2057401"/>
            <a:ext cx="685800" cy="357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17">
            <a:extLst>
              <a:ext uri="{FF2B5EF4-FFF2-40B4-BE49-F238E27FC236}">
                <a16:creationId xmlns:a16="http://schemas.microsoft.com/office/drawing/2014/main" id="{2B434AB3-4725-442B-BB11-B503A7AD6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985" y="3086398"/>
            <a:ext cx="533400" cy="533400"/>
          </a:xfrm>
          <a:prstGeom prst="smileyFace">
            <a:avLst>
              <a:gd name="adj" fmla="val 4653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AutoShape 17">
            <a:extLst>
              <a:ext uri="{FF2B5EF4-FFF2-40B4-BE49-F238E27FC236}">
                <a16:creationId xmlns:a16="http://schemas.microsoft.com/office/drawing/2014/main" id="{BD3271FA-2691-CD5C-EAC5-2E148B407C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3119" y="3436937"/>
            <a:ext cx="533400" cy="533400"/>
          </a:xfrm>
          <a:prstGeom prst="smileyFace">
            <a:avLst>
              <a:gd name="adj" fmla="val 4653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utoShape 17">
            <a:extLst>
              <a:ext uri="{FF2B5EF4-FFF2-40B4-BE49-F238E27FC236}">
                <a16:creationId xmlns:a16="http://schemas.microsoft.com/office/drawing/2014/main" id="{E78DB50D-A531-D7A5-01D7-5BAD6B45A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495800"/>
            <a:ext cx="533400" cy="533400"/>
          </a:xfrm>
          <a:prstGeom prst="smileyFace">
            <a:avLst>
              <a:gd name="adj" fmla="val 4653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17">
            <a:extLst>
              <a:ext uri="{FF2B5EF4-FFF2-40B4-BE49-F238E27FC236}">
                <a16:creationId xmlns:a16="http://schemas.microsoft.com/office/drawing/2014/main" id="{771C1A79-E10E-C2C4-AF09-ED9480EFC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500" y="4574648"/>
            <a:ext cx="533400" cy="533400"/>
          </a:xfrm>
          <a:prstGeom prst="smileyFace">
            <a:avLst>
              <a:gd name="adj" fmla="val 4653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41BD479-398D-1ACF-BF50-E60ECD34E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CFD08AB4-D17A-D05D-E726-BCAC5F264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CFD9B-E8AF-4C48-A693-07A25006098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313348" name="Rectangle 4">
            <a:extLst>
              <a:ext uri="{FF2B5EF4-FFF2-40B4-BE49-F238E27FC236}">
                <a16:creationId xmlns:a16="http://schemas.microsoft.com/office/drawing/2014/main" id="{89C6B911-70AC-E7CB-022D-F7ACB366C7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 better strategy (space filling design and surrogate modeling)</a:t>
            </a:r>
          </a:p>
        </p:txBody>
      </p:sp>
      <p:pic>
        <p:nvPicPr>
          <p:cNvPr id="313349" name="Picture 5">
            <a:extLst>
              <a:ext uri="{FF2B5EF4-FFF2-40B4-BE49-F238E27FC236}">
                <a16:creationId xmlns:a16="http://schemas.microsoft.com/office/drawing/2014/main" id="{30EEA947-2F54-19CA-F669-B678D74D1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" t="9442" r="18867" b="5586"/>
          <a:stretch>
            <a:fillRect/>
          </a:stretch>
        </p:blipFill>
        <p:spPr bwMode="auto">
          <a:xfrm>
            <a:off x="2514600" y="1905000"/>
            <a:ext cx="7239000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3421" name="Oval 77">
            <a:extLst>
              <a:ext uri="{FF2B5EF4-FFF2-40B4-BE49-F238E27FC236}">
                <a16:creationId xmlns:a16="http://schemas.microsoft.com/office/drawing/2014/main" id="{B7FD6060-CE07-D209-A2E3-17F440D20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3048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22" name="Oval 78">
            <a:extLst>
              <a:ext uri="{FF2B5EF4-FFF2-40B4-BE49-F238E27FC236}">
                <a16:creationId xmlns:a16="http://schemas.microsoft.com/office/drawing/2014/main" id="{9925A336-AA80-8988-BBE0-4903266C3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3886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23" name="Oval 79">
            <a:extLst>
              <a:ext uri="{FF2B5EF4-FFF2-40B4-BE49-F238E27FC236}">
                <a16:creationId xmlns:a16="http://schemas.microsoft.com/office/drawing/2014/main" id="{42C0C592-4601-36C8-F0F3-E9C6CE17C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4648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24" name="Oval 80">
            <a:extLst>
              <a:ext uri="{FF2B5EF4-FFF2-40B4-BE49-F238E27FC236}">
                <a16:creationId xmlns:a16="http://schemas.microsoft.com/office/drawing/2014/main" id="{9584F513-E5CB-B2B3-CA1F-9B9364F105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54864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25" name="Oval 81">
            <a:extLst>
              <a:ext uri="{FF2B5EF4-FFF2-40B4-BE49-F238E27FC236}">
                <a16:creationId xmlns:a16="http://schemas.microsoft.com/office/drawing/2014/main" id="{3572816C-F54B-C6DF-E39C-1B32134BA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2286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26" name="Oval 82">
            <a:extLst>
              <a:ext uri="{FF2B5EF4-FFF2-40B4-BE49-F238E27FC236}">
                <a16:creationId xmlns:a16="http://schemas.microsoft.com/office/drawing/2014/main" id="{CF2DC004-8A69-AF67-B6AD-F14C40D7A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5029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27" name="Oval 83">
            <a:extLst>
              <a:ext uri="{FF2B5EF4-FFF2-40B4-BE49-F238E27FC236}">
                <a16:creationId xmlns:a16="http://schemas.microsoft.com/office/drawing/2014/main" id="{5CD64C48-0B2B-5CAC-6D02-BD7D383B4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4267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28" name="Oval 84">
            <a:extLst>
              <a:ext uri="{FF2B5EF4-FFF2-40B4-BE49-F238E27FC236}">
                <a16:creationId xmlns:a16="http://schemas.microsoft.com/office/drawing/2014/main" id="{A12E78D9-3FCA-CE4C-77B1-2FFC5644C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3505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29" name="Oval 85">
            <a:extLst>
              <a:ext uri="{FF2B5EF4-FFF2-40B4-BE49-F238E27FC236}">
                <a16:creationId xmlns:a16="http://schemas.microsoft.com/office/drawing/2014/main" id="{CB9DCB21-889A-67F3-8666-5B624A876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9200" y="2667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0" name="Oval 86">
            <a:extLst>
              <a:ext uri="{FF2B5EF4-FFF2-40B4-BE49-F238E27FC236}">
                <a16:creationId xmlns:a16="http://schemas.microsoft.com/office/drawing/2014/main" id="{E9A9C973-5B05-665E-62BF-EF55BA8F5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048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1" name="Oval 87">
            <a:extLst>
              <a:ext uri="{FF2B5EF4-FFF2-40B4-BE49-F238E27FC236}">
                <a16:creationId xmlns:a16="http://schemas.microsoft.com/office/drawing/2014/main" id="{6F7333C0-81E8-7742-8461-6C46B6E9D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886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2" name="Oval 88">
            <a:extLst>
              <a:ext uri="{FF2B5EF4-FFF2-40B4-BE49-F238E27FC236}">
                <a16:creationId xmlns:a16="http://schemas.microsoft.com/office/drawing/2014/main" id="{8C9DAE25-EBAE-0E5C-43C0-10BF86C849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4648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3" name="Oval 89">
            <a:extLst>
              <a:ext uri="{FF2B5EF4-FFF2-40B4-BE49-F238E27FC236}">
                <a16:creationId xmlns:a16="http://schemas.microsoft.com/office/drawing/2014/main" id="{D7E86D6A-B21C-7B55-4B97-0D4F1E89E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54864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4" name="Oval 90">
            <a:extLst>
              <a:ext uri="{FF2B5EF4-FFF2-40B4-BE49-F238E27FC236}">
                <a16:creationId xmlns:a16="http://schemas.microsoft.com/office/drawing/2014/main" id="{DDD542E3-5A04-E318-9839-B6BBB467D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2286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5" name="Oval 91">
            <a:extLst>
              <a:ext uri="{FF2B5EF4-FFF2-40B4-BE49-F238E27FC236}">
                <a16:creationId xmlns:a16="http://schemas.microsoft.com/office/drawing/2014/main" id="{37903E15-31BE-4A5A-8EAF-D79F75457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5029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6" name="Oval 92">
            <a:extLst>
              <a:ext uri="{FF2B5EF4-FFF2-40B4-BE49-F238E27FC236}">
                <a16:creationId xmlns:a16="http://schemas.microsoft.com/office/drawing/2014/main" id="{174920E2-87B7-EA2E-1328-3F37D24F9B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4267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7" name="Oval 93">
            <a:extLst>
              <a:ext uri="{FF2B5EF4-FFF2-40B4-BE49-F238E27FC236}">
                <a16:creationId xmlns:a16="http://schemas.microsoft.com/office/drawing/2014/main" id="{30E4C867-1D7C-EBEF-66E4-B3BE54753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505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8" name="Oval 94">
            <a:extLst>
              <a:ext uri="{FF2B5EF4-FFF2-40B4-BE49-F238E27FC236}">
                <a16:creationId xmlns:a16="http://schemas.microsoft.com/office/drawing/2014/main" id="{04FCDF3F-575F-66EC-3C49-5254BEEA7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2667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39" name="Oval 95">
            <a:extLst>
              <a:ext uri="{FF2B5EF4-FFF2-40B4-BE49-F238E27FC236}">
                <a16:creationId xmlns:a16="http://schemas.microsoft.com/office/drawing/2014/main" id="{9E59DBC5-BCDD-DCA4-FA6F-5651F2820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048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0" name="Oval 96">
            <a:extLst>
              <a:ext uri="{FF2B5EF4-FFF2-40B4-BE49-F238E27FC236}">
                <a16:creationId xmlns:a16="http://schemas.microsoft.com/office/drawing/2014/main" id="{F57103AF-2259-CD2D-5042-997BF4B42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886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1" name="Oval 97">
            <a:extLst>
              <a:ext uri="{FF2B5EF4-FFF2-40B4-BE49-F238E27FC236}">
                <a16:creationId xmlns:a16="http://schemas.microsoft.com/office/drawing/2014/main" id="{18690E04-CF44-D396-EAD8-928D5B27F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648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2" name="Oval 98">
            <a:extLst>
              <a:ext uri="{FF2B5EF4-FFF2-40B4-BE49-F238E27FC236}">
                <a16:creationId xmlns:a16="http://schemas.microsoft.com/office/drawing/2014/main" id="{64B8AFB8-D53A-2076-4B21-854D88065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54864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3" name="Oval 99">
            <a:extLst>
              <a:ext uri="{FF2B5EF4-FFF2-40B4-BE49-F238E27FC236}">
                <a16:creationId xmlns:a16="http://schemas.microsoft.com/office/drawing/2014/main" id="{5C894A85-DD22-528E-2DAA-D91BDA521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286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4" name="Oval 100">
            <a:extLst>
              <a:ext uri="{FF2B5EF4-FFF2-40B4-BE49-F238E27FC236}">
                <a16:creationId xmlns:a16="http://schemas.microsoft.com/office/drawing/2014/main" id="{5BD9B8EC-385B-27E2-B226-EF991F6F7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5029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5" name="Oval 101">
            <a:extLst>
              <a:ext uri="{FF2B5EF4-FFF2-40B4-BE49-F238E27FC236}">
                <a16:creationId xmlns:a16="http://schemas.microsoft.com/office/drawing/2014/main" id="{15532FDF-983D-6D0D-0CC4-FCCFAC981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267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6" name="Oval 102">
            <a:extLst>
              <a:ext uri="{FF2B5EF4-FFF2-40B4-BE49-F238E27FC236}">
                <a16:creationId xmlns:a16="http://schemas.microsoft.com/office/drawing/2014/main" id="{8B1AD369-4629-F58E-1985-8EF5AD92B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505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7" name="Oval 103">
            <a:extLst>
              <a:ext uri="{FF2B5EF4-FFF2-40B4-BE49-F238E27FC236}">
                <a16:creationId xmlns:a16="http://schemas.microsoft.com/office/drawing/2014/main" id="{DD5EDB19-1FC7-C66E-4C92-35A740B49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667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8" name="Oval 104">
            <a:extLst>
              <a:ext uri="{FF2B5EF4-FFF2-40B4-BE49-F238E27FC236}">
                <a16:creationId xmlns:a16="http://schemas.microsoft.com/office/drawing/2014/main" id="{54377020-CFDB-B168-2280-609759157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048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49" name="Oval 105">
            <a:extLst>
              <a:ext uri="{FF2B5EF4-FFF2-40B4-BE49-F238E27FC236}">
                <a16:creationId xmlns:a16="http://schemas.microsoft.com/office/drawing/2014/main" id="{43D43998-68B4-4C76-5269-8DB6E2FBA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886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0" name="Oval 106">
            <a:extLst>
              <a:ext uri="{FF2B5EF4-FFF2-40B4-BE49-F238E27FC236}">
                <a16:creationId xmlns:a16="http://schemas.microsoft.com/office/drawing/2014/main" id="{0CE65E3B-4A47-2AB4-8AEA-28F047A3B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648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1" name="Oval 107">
            <a:extLst>
              <a:ext uri="{FF2B5EF4-FFF2-40B4-BE49-F238E27FC236}">
                <a16:creationId xmlns:a16="http://schemas.microsoft.com/office/drawing/2014/main" id="{F2C5546C-1147-C0EE-6E35-1C408F3FF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4864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2" name="Oval 108">
            <a:extLst>
              <a:ext uri="{FF2B5EF4-FFF2-40B4-BE49-F238E27FC236}">
                <a16:creationId xmlns:a16="http://schemas.microsoft.com/office/drawing/2014/main" id="{8B7A40B4-D76A-0861-8626-23427F0AC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286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3" name="Oval 109">
            <a:extLst>
              <a:ext uri="{FF2B5EF4-FFF2-40B4-BE49-F238E27FC236}">
                <a16:creationId xmlns:a16="http://schemas.microsoft.com/office/drawing/2014/main" id="{3434DCDD-387C-D4A9-6A7D-14508D220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029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4" name="Oval 110">
            <a:extLst>
              <a:ext uri="{FF2B5EF4-FFF2-40B4-BE49-F238E27FC236}">
                <a16:creationId xmlns:a16="http://schemas.microsoft.com/office/drawing/2014/main" id="{2CCA7171-F5E7-3A20-D869-2B6484B14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267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5" name="Oval 111">
            <a:extLst>
              <a:ext uri="{FF2B5EF4-FFF2-40B4-BE49-F238E27FC236}">
                <a16:creationId xmlns:a16="http://schemas.microsoft.com/office/drawing/2014/main" id="{40BC6644-A3CC-A7FF-13AD-E04EFDC03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505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6" name="Oval 112">
            <a:extLst>
              <a:ext uri="{FF2B5EF4-FFF2-40B4-BE49-F238E27FC236}">
                <a16:creationId xmlns:a16="http://schemas.microsoft.com/office/drawing/2014/main" id="{26F427BE-5068-5D69-3153-62FE7A829A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667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7" name="Oval 113">
            <a:extLst>
              <a:ext uri="{FF2B5EF4-FFF2-40B4-BE49-F238E27FC236}">
                <a16:creationId xmlns:a16="http://schemas.microsoft.com/office/drawing/2014/main" id="{80356ED8-FC02-A4E0-305A-4660CF042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048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8" name="Oval 114">
            <a:extLst>
              <a:ext uri="{FF2B5EF4-FFF2-40B4-BE49-F238E27FC236}">
                <a16:creationId xmlns:a16="http://schemas.microsoft.com/office/drawing/2014/main" id="{CA2A1520-5309-FEAF-0936-242077A59B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886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59" name="Oval 115">
            <a:extLst>
              <a:ext uri="{FF2B5EF4-FFF2-40B4-BE49-F238E27FC236}">
                <a16:creationId xmlns:a16="http://schemas.microsoft.com/office/drawing/2014/main" id="{DB17E5C2-E7D5-5128-CDE1-034FF8804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648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60" name="Oval 116">
            <a:extLst>
              <a:ext uri="{FF2B5EF4-FFF2-40B4-BE49-F238E27FC236}">
                <a16:creationId xmlns:a16="http://schemas.microsoft.com/office/drawing/2014/main" id="{DCF7F672-B044-518B-F5EE-ACF36A66D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4864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61" name="Oval 117">
            <a:extLst>
              <a:ext uri="{FF2B5EF4-FFF2-40B4-BE49-F238E27FC236}">
                <a16:creationId xmlns:a16="http://schemas.microsoft.com/office/drawing/2014/main" id="{C32E111F-7A7B-64CF-5D26-83EE33F57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286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62" name="Oval 118">
            <a:extLst>
              <a:ext uri="{FF2B5EF4-FFF2-40B4-BE49-F238E27FC236}">
                <a16:creationId xmlns:a16="http://schemas.microsoft.com/office/drawing/2014/main" id="{2BC102FB-BD73-C5FD-0736-0A79E27D6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029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63" name="Oval 119">
            <a:extLst>
              <a:ext uri="{FF2B5EF4-FFF2-40B4-BE49-F238E27FC236}">
                <a16:creationId xmlns:a16="http://schemas.microsoft.com/office/drawing/2014/main" id="{4B556A15-7A47-031F-927C-1BDDE0D4B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267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64" name="Oval 120">
            <a:extLst>
              <a:ext uri="{FF2B5EF4-FFF2-40B4-BE49-F238E27FC236}">
                <a16:creationId xmlns:a16="http://schemas.microsoft.com/office/drawing/2014/main" id="{63E4820D-BB7F-A35E-02C3-B283686F5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5052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65" name="Oval 121">
            <a:extLst>
              <a:ext uri="{FF2B5EF4-FFF2-40B4-BE49-F238E27FC236}">
                <a16:creationId xmlns:a16="http://schemas.microsoft.com/office/drawing/2014/main" id="{08544B10-565E-DDEE-5ED3-B9A1F0056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667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67" name="Text Box 123">
            <a:extLst>
              <a:ext uri="{FF2B5EF4-FFF2-40B4-BE49-F238E27FC236}">
                <a16:creationId xmlns:a16="http://schemas.microsoft.com/office/drawing/2014/main" id="{2ECF9541-2331-51A2-FD34-FA765D0A5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886200"/>
            <a:ext cx="248407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Yield = f(temp, pressure)</a:t>
            </a:r>
          </a:p>
        </p:txBody>
      </p:sp>
      <p:sp>
        <p:nvSpPr>
          <p:cNvPr id="313468" name="Line 124">
            <a:extLst>
              <a:ext uri="{FF2B5EF4-FFF2-40B4-BE49-F238E27FC236}">
                <a16:creationId xmlns:a16="http://schemas.microsoft.com/office/drawing/2014/main" id="{00D11E3B-2FD3-431B-481F-BB859DE456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57800" y="4267200"/>
            <a:ext cx="381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3470" name="Text Box 126">
            <a:extLst>
              <a:ext uri="{FF2B5EF4-FFF2-40B4-BE49-F238E27FC236}">
                <a16:creationId xmlns:a16="http://schemas.microsoft.com/office/drawing/2014/main" id="{0896E4D4-0A0C-FA49-28CF-0ABB442850D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745878" y="3717409"/>
            <a:ext cx="9897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Pressure</a:t>
            </a:r>
          </a:p>
        </p:txBody>
      </p:sp>
      <p:pic>
        <p:nvPicPr>
          <p:cNvPr id="313471" name="Picture 127">
            <a:extLst>
              <a:ext uri="{FF2B5EF4-FFF2-40B4-BE49-F238E27FC236}">
                <a16:creationId xmlns:a16="http://schemas.microsoft.com/office/drawing/2014/main" id="{1D31C388-A28A-E931-A0E0-F9644FA94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52"/>
          <a:stretch>
            <a:fillRect/>
          </a:stretch>
        </p:blipFill>
        <p:spPr bwMode="auto">
          <a:xfrm>
            <a:off x="9601200" y="2209801"/>
            <a:ext cx="685800" cy="357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4397B9-FF2D-42EF-0414-C142EF8E1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4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4E027505-9811-18CD-EE04-1C9129134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B9F1-2481-4DE2-8AA1-2A9D2B6E17A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47138" name="Rectangle 2">
            <a:extLst>
              <a:ext uri="{FF2B5EF4-FFF2-40B4-BE49-F238E27FC236}">
                <a16:creationId xmlns:a16="http://schemas.microsoft.com/office/drawing/2014/main" id="{F5F38E07-E16F-6C0C-C744-A8534D3B8A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Adaptive/active learning (sequential design)</a:t>
            </a:r>
          </a:p>
        </p:txBody>
      </p:sp>
      <p:pic>
        <p:nvPicPr>
          <p:cNvPr id="347139" name="Picture 3">
            <a:extLst>
              <a:ext uri="{FF2B5EF4-FFF2-40B4-BE49-F238E27FC236}">
                <a16:creationId xmlns:a16="http://schemas.microsoft.com/office/drawing/2014/main" id="{D7FFEB80-14E8-EFE9-A9F9-026C00677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2" r="18867" b="5586"/>
          <a:stretch>
            <a:fillRect/>
          </a:stretch>
        </p:blipFill>
        <p:spPr bwMode="auto">
          <a:xfrm>
            <a:off x="2514600" y="1638300"/>
            <a:ext cx="7162800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7140" name="Oval 4">
            <a:extLst>
              <a:ext uri="{FF2B5EF4-FFF2-40B4-BE49-F238E27FC236}">
                <a16:creationId xmlns:a16="http://schemas.microsoft.com/office/drawing/2014/main" id="{347E0C32-C17F-ABBB-9ADA-6FC4E7328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5334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41" name="Oval 5">
            <a:extLst>
              <a:ext uri="{FF2B5EF4-FFF2-40B4-BE49-F238E27FC236}">
                <a16:creationId xmlns:a16="http://schemas.microsoft.com/office/drawing/2014/main" id="{C72FB5EA-2B99-9799-9ABF-8918A8AD6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1905000"/>
            <a:ext cx="228600" cy="228600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47" name="Text Box 11">
            <a:extLst>
              <a:ext uri="{FF2B5EF4-FFF2-40B4-BE49-F238E27FC236}">
                <a16:creationId xmlns:a16="http://schemas.microsoft.com/office/drawing/2014/main" id="{69EC5306-CFB3-3BA0-1F7F-03A11C715E0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898278" y="3488809"/>
            <a:ext cx="9897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Pressure</a:t>
            </a:r>
          </a:p>
        </p:txBody>
      </p:sp>
      <p:sp>
        <p:nvSpPr>
          <p:cNvPr id="347160" name="Oval 24">
            <a:extLst>
              <a:ext uri="{FF2B5EF4-FFF2-40B4-BE49-F238E27FC236}">
                <a16:creationId xmlns:a16="http://schemas.microsoft.com/office/drawing/2014/main" id="{23CC5AC3-47FE-B5DE-08E0-35C97B42C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752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62" name="Oval 26">
            <a:extLst>
              <a:ext uri="{FF2B5EF4-FFF2-40B4-BE49-F238E27FC236}">
                <a16:creationId xmlns:a16="http://schemas.microsoft.com/office/drawing/2014/main" id="{3B49366E-6BB4-2221-DC9F-A8F846A12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8288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66" name="Oval 30">
            <a:extLst>
              <a:ext uri="{FF2B5EF4-FFF2-40B4-BE49-F238E27FC236}">
                <a16:creationId xmlns:a16="http://schemas.microsoft.com/office/drawing/2014/main" id="{DBB52E87-4A41-16E7-610C-95D6411C8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53340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67" name="Oval 31">
            <a:extLst>
              <a:ext uri="{FF2B5EF4-FFF2-40B4-BE49-F238E27FC236}">
                <a16:creationId xmlns:a16="http://schemas.microsoft.com/office/drawing/2014/main" id="{F7CA73A1-2D97-6E0D-76C9-D5EB1ECE2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3276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68" name="Oval 32">
            <a:extLst>
              <a:ext uri="{FF2B5EF4-FFF2-40B4-BE49-F238E27FC236}">
                <a16:creationId xmlns:a16="http://schemas.microsoft.com/office/drawing/2014/main" id="{5A53675E-CF41-A7E1-A63D-87429C9A2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895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69" name="Oval 33">
            <a:extLst>
              <a:ext uri="{FF2B5EF4-FFF2-40B4-BE49-F238E27FC236}">
                <a16:creationId xmlns:a16="http://schemas.microsoft.com/office/drawing/2014/main" id="{E5553F5C-8A80-58AA-973A-BE8F6A82B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44958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70" name="Oval 34">
            <a:extLst>
              <a:ext uri="{FF2B5EF4-FFF2-40B4-BE49-F238E27FC236}">
                <a16:creationId xmlns:a16="http://schemas.microsoft.com/office/drawing/2014/main" id="{227CEF5F-3E5E-0D72-94DB-44363439A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41148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71" name="Oval 35">
            <a:extLst>
              <a:ext uri="{FF2B5EF4-FFF2-40B4-BE49-F238E27FC236}">
                <a16:creationId xmlns:a16="http://schemas.microsoft.com/office/drawing/2014/main" id="{54203106-9C43-4C61-3C7B-9939DD9BB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600" y="4038600"/>
            <a:ext cx="228600" cy="2286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47176" name="Picture 40">
            <a:extLst>
              <a:ext uri="{FF2B5EF4-FFF2-40B4-BE49-F238E27FC236}">
                <a16:creationId xmlns:a16="http://schemas.microsoft.com/office/drawing/2014/main" id="{F0D4600A-98A3-353E-F3FB-75B67B151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52"/>
          <a:stretch>
            <a:fillRect/>
          </a:stretch>
        </p:blipFill>
        <p:spPr bwMode="auto">
          <a:xfrm>
            <a:off x="9601200" y="2057401"/>
            <a:ext cx="685800" cy="357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AC7ED6-E516-D122-DA5A-796FD25FB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C 0.00521 0.00046 0.01129 -0.00255 0.01563 0.00139 C 0.01858 0.00393 0.01355 0.01319 0.01667 0.01528 C 0.02153 0.01875 0.02778 0.01435 0.03334 0.01389 C 0.03438 0.01481 0.03525 0.0162 0.03646 0.01667 C 0.03959 0.01759 0.04393 0.01458 0.04584 0.01805 C 0.0481 0.02222 0.03594 0.03148 0.03542 0.03194 C 0.03438 0.03287 0.0323 0.03472 0.0323 0.03472 C 0.0316 0.03611 0.03108 0.03773 0.03021 0.03889 C 0.02935 0.04005 0.02744 0.04005 0.02709 0.04167 C 0.02553 0.05069 0.02744 0.05069 0.03126 0.05417 C 0.04185 0.04954 0.04705 0.04097 0.05521 0.03194 C 0.05782 0.02893 0.06459 0.02639 0.06459 0.02639 C 0.07744 0.03079 0.07119 0.03148 0.08959 0.03333 C 0.09532 0.03842 0.09185 0.03912 0.08751 0.04305 C 0.08507 0.04792 0.08195 0.04977 0.07917 0.05417 C 0.07691 0.05787 0.07691 0.05949 0.07501 0.06389 C 0.07327 0.06782 0.07084 0.07639 0.07084 0.07639 C 0.07119 0.07778 0.07084 0.07986 0.07188 0.08055 C 0.07396 0.08194 0.07761 0.07569 0.07813 0.075 C 0.08212 0.0706 0.08039 0.07338 0.08542 0.07083 C 0.08976 0.06875 0.08994 0.06736 0.09376 0.06389 C 0.09584 0.06204 0.10001 0.05833 0.10001 0.05833 C 0.10191 0.0544 0.10313 0.04954 0.10834 0.05555 C 0.11007 0.05741 0.10834 0.06319 0.11042 0.06389 C 0.11459 0.06528 0.11876 0.0662 0.12292 0.06805 C 0.12466 0.0794 0.12501 0.07454 0.1323 0.07778 C 0.13195 0.08194 0.1323 0.08634 0.13126 0.09028 C 0.13039 0.09375 0.12674 0.09444 0.12501 0.09722 C 0.12084 0.1044 0.1191 0.11597 0.11355 0.12083 C 0.11216 0.12847 0.10955 0.12893 0.11459 0.13333 C 0.12153 0.13102 0.12726 0.12454 0.13438 0.12222 C 0.14254 0.11412 0.14948 0.10463 0.15938 0.10139 C 0.16251 0.09861 0.1665 0.09375 0.17084 0.1 C 0.17292 0.10301 0.17066 0.10856 0.17188 0.1125 C 0.17223 0.11389 0.17396 0.11366 0.17501 0.11389 C 0.17987 0.11458 0.18473 0.11481 0.18959 0.11528 C 0.18716 0.13472 0.17292 0.14097 0.16146 0.15 C 0.15087 0.1581 0.14462 0.16944 0.1323 0.17222 C 0.12657 0.17546 0.12188 0.17917 0.11667 0.18333 C 0.11459 0.18495 0.11042 0.18889 0.11042 0.18889 C 0.10903 0.19167 0.10712 0.19398 0.10626 0.19722 C 0.10591 0.19861 0.10417 0.20116 0.10521 0.20139 C 0.10903 0.20231 0.11285 0.20046 0.11667 0.2 C 0.12066 0.19815 0.12431 0.19653 0.12813 0.19444 C 0.13021 0.19329 0.13438 0.19167 0.13438 0.19167 C 0.13889 0.18565 0.14393 0.18333 0.15001 0.18055 C 0.15539 0.18171 0.15764 0.18403 0.16251 0.18611 C 0.16494 0.18518 0.16737 0.18287 0.1698 0.18333 C 0.17205 0.18356 0.17396 0.18518 0.17605 0.18611 C 0.17709 0.18657 0.17917 0.1875 0.17917 0.1875 C 0.18629 0.20162 0.17518 0.20301 0.16771 0.20417 C 0.16042 0.20648 0.15313 0.20926 0.14584 0.21111 C 0.14098 0.21759 0.13751 0.2213 0.1448 0.22778 C 0.14914 0.24514 0.13577 0.24329 0.12709 0.24444 C 0.11997 0.24768 0.11858 0.2588 0.11042 0.2625 C 0.10764 0.26204 0.10487 0.26204 0.10209 0.26111 C 0.09844 0.25972 0.09514 0.2537 0.09167 0.25139 C 0.0882 0.25185 0.08473 0.25185 0.08126 0.25278 C 0.07917 0.25324 0.07709 0.25463 0.07501 0.25555 C 0.07396 0.25602 0.07188 0.25694 0.07188 0.25694 C 0.05921 0.25509 0.05816 0.25417 0.04376 0.25555 C 0.04063 0.25833 0.03751 0.26111 0.03438 0.26389 C 0.03334 0.26481 0.03126 0.26667 0.03126 0.26667 C 0.03004 0.26921 0.03004 0.27315 0.02813 0.275 C 0.02275 0.28009 0.01424 0.27917 0.00834 0.27917 " pathEditMode="relative" ptsTypes="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347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C 0.00638 -0.00139 0.01641 -0.00741 0.02044 0.0037 C 0.02136 0.02245 0.01953 0.01875 0.028 0.01504 C 0.03177 0.00463 0.02956 0.00856 0.03555 0.00509 C 0.04141 0.00764 0.04024 0.01643 0.0444 0.01875 C 0.04714 0.01643 0.04987 0.01504 0.05261 0.0125 C 0.05716 0.01528 0.05391 0.01875 0.05599 0.02384 C 0.05716 0.02639 0.05886 0.02778 0.06016 0.03009 C 0.06328 0.04768 0.05834 0.04838 0.05117 0.05023 C 0.04818 0.05324 0.04649 0.05532 0.04297 0.05648 C 0.04232 0.05741 0.04128 0.05764 0.04102 0.05903 C 0.04063 0.06111 0.04141 0.06319 0.04167 0.06528 C 0.04323 0.08171 0.04037 0.0787 0.04505 0.08148 C 0.05248 0.0794 0.05052 0.07754 0.05938 0.07916 C 0.06042 0.07986 0.0612 0.08055 0.06224 0.08148 C 0.06354 0.0831 0.06628 0.08657 0.06628 0.0868 C 0.06745 0.08611 0.06875 0.08657 0.06966 0.08541 C 0.07136 0.08356 0.07044 0.07546 0.07175 0.07291 C 0.0737 0.06852 0.07995 0.06643 0.07995 0.06666 C 0.08164 0.0669 0.08334 0.06666 0.08477 0.06782 C 0.08932 0.07106 0.08815 0.08125 0.09427 0.08403 C 0.09284 0.08796 0.08841 0.10092 0.08607 0.10301 C 0.08503 0.10393 0.08386 0.1037 0.08268 0.10416 C 0.07487 0.11366 0.06432 0.10254 0.05534 0.10787 C 0.05274 0.11504 0.0487 0.11713 0.0444 0.11921 C 0.0375 0.11666 0.03138 0.1118 0.02461 0.10926 C 0.02357 0.10833 0.02279 0.10741 0.02188 0.10671 C 0.02044 0.10555 0.01771 0.10416 0.01771 0.1044 C 0.01563 0.10463 0.01354 0.10416 0.01159 0.10532 C 0.00938 0.10694 0.01068 0.11435 0.00886 0.11666 C 0.00638 0.11967 0.00495 0.12245 0.00339 0.12685 C 0.00404 0.1375 0.00339 0.14051 0.00886 0.14305 C 0.00977 0.14259 0.01068 0.14213 0.01159 0.1419 C 0.01224 0.14143 0.01302 0.13981 0.01367 0.14051 C 0.01498 0.14213 0.01641 0.14815 0.01641 0.14838 C 0.01328 0.15648 0.00573 0.15949 0.00065 0.16065 C 0.00195 0.17037 0.00052 0.16666 0.00951 0.16435 C 0.01198 0.16389 0.01537 0.15949 0.01771 0.1581 C 0.02383 0.1544 0.03047 0.15602 0.03685 0.15555 C 0.03932 0.15416 0.04128 0.15092 0.04375 0.1493 C 0.05117 0.14421 0.04154 0.15254 0.04922 0.1456 C 0.05078 0.14606 0.05248 0.1456 0.05391 0.14676 C 0.05469 0.14745 0.05456 0.15023 0.05534 0.15069 C 0.05768 0.15185 0.06042 0.15139 0.06289 0.15185 C 0.06328 0.1544 0.0638 0.15694 0.06419 0.15949 C 0.06445 0.16065 0.06498 0.16319 0.06498 0.16342 C 0.06511 0.1662 0.06498 0.16921 0.06563 0.17199 C 0.06615 0.17477 0.06836 0.1794 0.06836 0.17963 C 0.06615 0.18541 0.06524 0.18958 0.06224 0.19329 C 0.05964 0.20023 0.06003 0.19444 0.05599 0.19699 C 0.05326 0.20486 0.05495 0.21227 0.05873 0.21713 C 0.05977 0.22268 0.06211 0.22801 0.06498 0.23102 C 0.06615 0.23217 0.06901 0.23333 0.06901 0.23356 C 0.07018 0.2331 0.07136 0.23125 0.0724 0.23217 C 0.07318 0.23287 0.07214 0.23472 0.07175 0.23588 C 0.07097 0.23866 0.06966 0.24051 0.06901 0.24352 C 0.06784 0.25 0.06927 0.24491 0.06628 0.24977 C 0.06042 0.25949 0.06472 0.25648 0.05807 0.25856 C 0.04297 0.25787 0.03151 0.25509 0.01771 0.25856 C 0.01693 0.26481 0.01615 0.27129 0.01498 0.27731 C 0.01537 0.28102 0.01524 0.28588 0.01706 0.28866 C 0.01758 0.28958 0.01836 0.28958 0.01914 0.28981 C 0.02735 0.29629 0.03594 0.29838 0.0444 0.3037 C 0.04844 0.31458 0.04518 0.30833 0.06016 0.30625 C 0.06276 0.30579 0.06771 0.30254 0.06771 0.30278 C 0.07787 0.28379 0.06706 0.30671 0.0724 0.28495 C 0.07292 0.2831 0.07422 0.28264 0.07513 0.28102 C 0.0806 0.27245 0.08112 0.27592 0.09089 0.27477 C 0.09675 0.27129 0.09323 0.26412 0.0957 0.25717 C 0.09649 0.25509 0.0987 0.25416 0.09974 0.25347 C 0.10742 0.25579 0.10547 0.25278 0.10326 0.27731 C 0.10248 0.28588 0.09531 0.29074 0.09232 0.29629 C 0.08711 0.30555 0.09297 0.29791 0.08815 0.3037 C 0.08672 0.30764 0.07891 0.32222 0.07656 0.32245 C 0.07357 0.32291 0.0707 0.32338 0.06771 0.32384 C 0.06823 0.33518 0.06693 0.33935 0.07175 0.34398 C 0.07513 0.34352 0.07865 0.34259 0.08203 0.34259 C 0.08412 0.34259 0.08685 0.34097 0.08815 0.34398 C 0.08985 0.34745 0.08854 0.35301 0.0888 0.35764 C 0.09427 0.35625 0.09584 0.35301 0.10052 0.35023 C 0.10638 0.3537 0.09714 0.34676 0.10326 0.36018 C 0.10378 0.36134 0.1086 0.35648 0.10873 0.35648 C 0.11003 0.35532 0.11276 0.35393 0.11276 0.35416 C 0.11576 0.34583 0.11211 0.35393 0.11693 0.34884 C 0.12331 0.34213 0.11445 0.34722 0.12162 0.34398 C 0.12266 0.34421 0.1237 0.34398 0.12448 0.34514 C 0.12617 0.34838 0.12474 0.36088 0.12852 0.36134 C 0.13151 0.3618 0.13438 0.36227 0.13737 0.36273 C 0.13789 0.36481 0.13867 0.36666 0.1388 0.36898 C 0.13945 0.38981 0.13646 0.3912 0.12643 0.39282 C 0.12787 0.40116 0.13307 0.40532 0.13737 0.40787 C 0.13854 0.40856 0.13972 0.40856 0.14089 0.40903 C 0.14219 0.40972 0.14492 0.41157 0.14492 0.4118 C 0.14896 0.4044 0.15222 0.39745 0.15794 0.39537 C 0.15977 0.39583 0.16159 0.39583 0.16341 0.39653 C 0.16576 0.39791 0.16771 0.40162 0.17018 0.40278 C 0.17201 0.4037 0.17396 0.40463 0.17565 0.40532 C 0.17669 0.40579 0.17839 0.40671 0.17839 0.40694 C 0.18229 0.41736 0.18412 0.41111 0.18945 0.40787 C 0.19102 0.40347 0.19011 0.40416 0.19284 0.40278 C 0.19466 0.40208 0.19831 0.40046 0.19831 0.40046 C 0.2013 0.40116 0.20313 0.40046 0.20508 0.40416 C 0.20807 0.40949 0.21393 0.42546 0.2181 0.42801 C 0.21914 0.43379 0.22097 0.43287 0.22422 0.43426 C 0.22813 0.44143 0.22604 0.43796 0.23112 0.44421 C 0.23242 0.44583 0.23386 0.44606 0.23516 0.44676 C 0.23594 0.44722 0.23724 0.44815 0.23724 0.44815 C 0.23802 0.44583 0.23867 0.44236 0.24063 0.44305 C 0.24141 0.44329 0.24193 0.44491 0.24271 0.4456 C 0.24414 0.44653 0.24688 0.44815 0.24688 0.44815 C 0.24831 0.45625 0.24714 0.4537 0.24896 0.45694 " pathEditMode="relative" rAng="0" ptsTypes="AAAAAAAAAAAAAAAAAAAAAAAAAAAAAAAAAAAAAAAAAAAAAAAAAAAA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347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48" y="2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87C82-154A-4F9C-9DCE-FC87F9EED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Design, Surrogate Modeling, and Uncertainty Quantification (Ying Hung)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C816419-882F-FD08-104F-EB16592840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426801"/>
              </p:ext>
            </p:extLst>
          </p:nvPr>
        </p:nvGraphicFramePr>
        <p:xfrm>
          <a:off x="733425" y="1218088"/>
          <a:ext cx="1088517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0680">
                  <a:extLst>
                    <a:ext uri="{9D8B030D-6E8A-4147-A177-3AD203B41FA5}">
                      <a16:colId xmlns:a16="http://schemas.microsoft.com/office/drawing/2014/main" val="1663149498"/>
                    </a:ext>
                  </a:extLst>
                </a:gridCol>
                <a:gridCol w="5444490">
                  <a:extLst>
                    <a:ext uri="{9D8B030D-6E8A-4147-A177-3AD203B41FA5}">
                      <a16:colId xmlns:a16="http://schemas.microsoft.com/office/drawing/2014/main" val="2972731252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en-US" sz="2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Methodology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Examples of  Applications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773503"/>
                  </a:ext>
                </a:extLst>
              </a:tr>
              <a:tr h="4282913">
                <a:tc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Efficient surrogate modeling by Gaussian processes (GP)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Bayesian optimization and active learning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Space-filling designs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Modeling massive data by design-based subsampling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kernel functions for functional inputs in GP modeling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Generalizations of GP models to non-Gaussian outputs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Analysis of complex computer simulations </a:t>
                      </a:r>
                      <a:r>
                        <a:rPr lang="en-US" altLang="zh-TW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deterministic and stochastic)</a:t>
                      </a:r>
                    </a:p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000" i="1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Inverse scattering problems</a:t>
                      </a:r>
                    </a:p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000" i="1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Optimal control in robotics</a:t>
                      </a:r>
                    </a:p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000" i="1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Epidemiology simulations</a:t>
                      </a:r>
                    </a:p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000" i="1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Molecular dynamics simulations</a:t>
                      </a:r>
                    </a:p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000" i="1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Fluid dynamics simulations</a:t>
                      </a:r>
                    </a:p>
                    <a:p>
                      <a:pPr marL="342900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Optimal tuning in deep learning </a:t>
                      </a:r>
                    </a:p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000" i="1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Bayesian optimization for branching and nested hyperparameters in deep learning</a:t>
                      </a:r>
                    </a:p>
                    <a:p>
                      <a:pPr marL="342900" indent="-342900">
                        <a:buFont typeface="Courier New" panose="02070309020205020404" pitchFamily="49" charset="0"/>
                        <a:buChar char="o"/>
                      </a:pPr>
                      <a:r>
                        <a:rPr 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vision</a:t>
                      </a: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en-US" sz="2000" i="1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Bayesian methods for face tracking</a:t>
                      </a:r>
                      <a:endParaRPr lang="en-US" sz="2000" i="1" dirty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46092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8E71357-0A7D-B9ED-625E-6231B992904E}"/>
              </a:ext>
            </a:extLst>
          </p:cNvPr>
          <p:cNvSpPr txBox="1"/>
          <p:nvPr/>
        </p:nvSpPr>
        <p:spPr>
          <a:xfrm>
            <a:off x="1476375" y="6228238"/>
            <a:ext cx="1014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Bangla MN" pitchFamily="2" charset="0"/>
                <a:cs typeface="Bangla MN" pitchFamily="2" charset="0"/>
              </a:rPr>
              <a:t>Look forward to new interdisciplinary collaborations </a:t>
            </a:r>
            <a:endParaRPr lang="en-US" sz="2400" dirty="0">
              <a:solidFill>
                <a:srgbClr val="FF0000"/>
              </a:solidFill>
              <a:latin typeface="Bangla MN" pitchFamily="2" charset="0"/>
              <a:cs typeface="Bangla MN" pitchFamily="2" charset="0"/>
            </a:endParaRPr>
          </a:p>
        </p:txBody>
      </p:sp>
      <p:pic>
        <p:nvPicPr>
          <p:cNvPr id="3074" name="Picture 2" descr="Image (100 x 150)">
            <a:extLst>
              <a:ext uri="{FF2B5EF4-FFF2-40B4-BE49-F238E27FC236}">
                <a16:creationId xmlns:a16="http://schemas.microsoft.com/office/drawing/2014/main" id="{5551DA20-77CD-F7AC-36CB-05B3E8FF3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2736" y="2543651"/>
            <a:ext cx="1275839" cy="191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B2504-8AB6-CDE4-9A2F-D2ED6EF8D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55402-60DC-853D-3B19-0CC44FC1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01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88252-86B7-ABEF-1812-F12D7EDB7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Exploration under resource constraints: optimal designs (Tirthankar Dasgupta)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C30D26-18F8-E1C4-F2CE-76080D84E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06A79-8B1E-B407-6219-2983B3DE8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B9D13-2977-466A-89DD-2D0AEC2F62C7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5" descr="Dark upward diagonal">
            <a:extLst>
              <a:ext uri="{FF2B5EF4-FFF2-40B4-BE49-F238E27FC236}">
                <a16:creationId xmlns:a16="http://schemas.microsoft.com/office/drawing/2014/main" id="{45E15B3A-526C-067A-C6DD-C6A322FEFC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448" y="3517361"/>
            <a:ext cx="4681538" cy="287337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8CB5251-DE87-87C8-3993-26564FD75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1036" y="3083973"/>
            <a:ext cx="71437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89ADFB75-9102-6B5D-865A-C39D8826E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1036" y="2941098"/>
            <a:ext cx="7143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EC442FC7-E40E-5510-00CF-3C2327356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1036" y="2436273"/>
            <a:ext cx="71437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310EB43D-0AF2-7425-779C-88D56CD5C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1036" y="1788573"/>
            <a:ext cx="71437" cy="1728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灯片编号占位符 5">
            <a:extLst>
              <a:ext uri="{FF2B5EF4-FFF2-40B4-BE49-F238E27FC236}">
                <a16:creationId xmlns:a16="http://schemas.microsoft.com/office/drawing/2014/main" id="{245A0203-76E6-A51A-C783-E807DD85E0CC}"/>
              </a:ext>
            </a:extLst>
          </p:cNvPr>
          <p:cNvSpPr txBox="1">
            <a:spLocks/>
          </p:cNvSpPr>
          <p:nvPr/>
        </p:nvSpPr>
        <p:spPr>
          <a:xfrm>
            <a:off x="4584686" y="4238085"/>
            <a:ext cx="4572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BE2D528-C762-45A6-B9D3-08D4B9CF5DDC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pic>
        <p:nvPicPr>
          <p:cNvPr id="13" name="内容占位符 13" descr="graph1.jpg">
            <a:extLst>
              <a:ext uri="{FF2B5EF4-FFF2-40B4-BE49-F238E27FC236}">
                <a16:creationId xmlns:a16="http://schemas.microsoft.com/office/drawing/2014/main" id="{B3FA895B-145B-3ECD-C6B1-641807AD038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57802" r="55739"/>
          <a:stretch>
            <a:fillRect/>
          </a:stretch>
        </p:blipFill>
        <p:spPr bwMode="auto">
          <a:xfrm>
            <a:off x="5841986" y="1888585"/>
            <a:ext cx="5329238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12">
            <a:extLst>
              <a:ext uri="{FF2B5EF4-FFF2-40B4-BE49-F238E27FC236}">
                <a16:creationId xmlns:a16="http://schemas.microsoft.com/office/drawing/2014/main" id="{53E634A7-609A-C818-4FA9-FF4BC7DDA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4011" y="3112548"/>
            <a:ext cx="2808288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id="{C773C23B-821C-A62E-8520-CE27097DE2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4874" y="3472910"/>
            <a:ext cx="73025" cy="1428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">
            <a:extLst>
              <a:ext uri="{FF2B5EF4-FFF2-40B4-BE49-F238E27FC236}">
                <a16:creationId xmlns:a16="http://schemas.microsoft.com/office/drawing/2014/main" id="{DD05839F-1317-AB63-6D74-2A683B83F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1136" y="3472910"/>
            <a:ext cx="73025" cy="1428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id="{CFF851B4-DAED-2967-8A71-DE37D8BD0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7261" y="3472910"/>
            <a:ext cx="73025" cy="1428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id="{19CDD1F0-91D9-3AC2-5763-49A6F60C0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3524" y="3472910"/>
            <a:ext cx="73025" cy="1428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17">
            <a:extLst>
              <a:ext uri="{FF2B5EF4-FFF2-40B4-BE49-F238E27FC236}">
                <a16:creationId xmlns:a16="http://schemas.microsoft.com/office/drawing/2014/main" id="{915406CF-8E3B-3743-B373-64640B9BE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1849" y="3112548"/>
            <a:ext cx="215900" cy="14446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0" name="AutoShape 18">
            <a:extLst>
              <a:ext uri="{FF2B5EF4-FFF2-40B4-BE49-F238E27FC236}">
                <a16:creationId xmlns:a16="http://schemas.microsoft.com/office/drawing/2014/main" id="{6220D3A8-EB58-2DD6-8817-82EC4641A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11" y="2896648"/>
            <a:ext cx="215900" cy="14446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1" name="AutoShape 19">
            <a:extLst>
              <a:ext uri="{FF2B5EF4-FFF2-40B4-BE49-F238E27FC236}">
                <a16:creationId xmlns:a16="http://schemas.microsoft.com/office/drawing/2014/main" id="{27EA9E07-0903-557B-18F8-B5D909A46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74236" y="2248948"/>
            <a:ext cx="215900" cy="14446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2" name="AutoShape 20">
            <a:extLst>
              <a:ext uri="{FF2B5EF4-FFF2-40B4-BE49-F238E27FC236}">
                <a16:creationId xmlns:a16="http://schemas.microsoft.com/office/drawing/2014/main" id="{E0A1C0A8-3440-3D46-691C-F92461ECB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499" y="2104485"/>
            <a:ext cx="215900" cy="144463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24" name="Content Placeholder 3">
            <a:extLst>
              <a:ext uri="{FF2B5EF4-FFF2-40B4-BE49-F238E27FC236}">
                <a16:creationId xmlns:a16="http://schemas.microsoft.com/office/drawing/2014/main" id="{98900EF3-485C-B760-86F4-6DAEE8E968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0" b="38790"/>
          <a:stretch/>
        </p:blipFill>
        <p:spPr>
          <a:xfrm>
            <a:off x="1580225" y="4729975"/>
            <a:ext cx="4332142" cy="85206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8799246-AB47-AACD-CF76-B348586CD949}"/>
              </a:ext>
            </a:extLst>
          </p:cNvPr>
          <p:cNvSpPr txBox="1"/>
          <p:nvPr/>
        </p:nvSpPr>
        <p:spPr>
          <a:xfrm>
            <a:off x="6279635" y="4571585"/>
            <a:ext cx="47555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Type 1 Diabetes and Regenerative Medicine</a:t>
            </a:r>
          </a:p>
          <a:p>
            <a:r>
              <a:rPr lang="en-US" dirty="0"/>
              <a:t>Converting stem cells to insulin-generating beta cells using 30 chemical modulators – explore 2^30 combinations and 30! orders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BF6E53-3C83-396E-5A8B-FC840C911D5D}"/>
              </a:ext>
            </a:extLst>
          </p:cNvPr>
          <p:cNvSpPr txBox="1"/>
          <p:nvPr/>
        </p:nvSpPr>
        <p:spPr>
          <a:xfrm>
            <a:off x="7565442" y="3154007"/>
            <a:ext cx="3316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At what input points should I gather data?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981F0DB-4EE4-4C0C-F00C-DF7006FA3127}"/>
              </a:ext>
            </a:extLst>
          </p:cNvPr>
          <p:cNvSpPr txBox="1"/>
          <p:nvPr/>
        </p:nvSpPr>
        <p:spPr>
          <a:xfrm>
            <a:off x="906412" y="2163993"/>
            <a:ext cx="2165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Growth of nanowires</a:t>
            </a:r>
          </a:p>
        </p:txBody>
      </p:sp>
    </p:spTree>
    <p:extLst>
      <p:ext uri="{BB962C8B-B14F-4D97-AF65-F5344CB8AC3E}">
        <p14:creationId xmlns:p14="http://schemas.microsoft.com/office/powerpoint/2010/main" val="69078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22864" cy="1325563"/>
          </a:xfrm>
        </p:spPr>
        <p:txBody>
          <a:bodyPr/>
          <a:lstStyle/>
          <a:p>
            <a:r>
              <a:rPr lang="en-US" b="1" dirty="0"/>
              <a:t>Association and causation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2057400" y="4852214"/>
            <a:ext cx="792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Outcome is </a:t>
            </a:r>
            <a:r>
              <a:rPr lang="en-US" b="1" i="1" dirty="0"/>
              <a:t>associated</a:t>
            </a:r>
            <a:r>
              <a:rPr lang="en-US" b="1" dirty="0"/>
              <a:t> with treatment; but not necessarily </a:t>
            </a:r>
            <a:r>
              <a:rPr lang="en-US" b="1" i="1" dirty="0"/>
              <a:t>caused</a:t>
            </a:r>
            <a:r>
              <a:rPr lang="en-US" b="1" dirty="0"/>
              <a:t> by treatment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99AB-FE57-4D43-A1FE-61F27B512E16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FEF27311-32B3-6C10-4BA6-58DD038B76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7399189"/>
              </p:ext>
            </p:extLst>
          </p:nvPr>
        </p:nvGraphicFramePr>
        <p:xfrm>
          <a:off x="935351" y="2157675"/>
          <a:ext cx="6519672" cy="25704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033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4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8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2764">
                  <a:extLst>
                    <a:ext uri="{9D8B030D-6E8A-4147-A177-3AD203B41FA5}">
                      <a16:colId xmlns:a16="http://schemas.microsoft.com/office/drawing/2014/main" val="3154060755"/>
                    </a:ext>
                  </a:extLst>
                </a:gridCol>
              </a:tblGrid>
              <a:tr h="67056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Treatment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Outcome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Survived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Died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Took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new drug (Treatment)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Just kept under observation(Control)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898562"/>
                  </a:ext>
                </a:extLst>
              </a:tr>
            </a:tbl>
          </a:graphicData>
        </a:graphic>
      </p:graphicFrame>
      <p:pic>
        <p:nvPicPr>
          <p:cNvPr id="15" name="Picture 2" descr="Old man">
            <a:extLst>
              <a:ext uri="{FF2B5EF4-FFF2-40B4-BE49-F238E27FC236}">
                <a16:creationId xmlns:a16="http://schemas.microsoft.com/office/drawing/2014/main" id="{AAD36915-F0FD-33D0-6430-9380E892A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023" y="2725452"/>
            <a:ext cx="833632" cy="110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Old man">
            <a:extLst>
              <a:ext uri="{FF2B5EF4-FFF2-40B4-BE49-F238E27FC236}">
                <a16:creationId xmlns:a16="http://schemas.microsoft.com/office/drawing/2014/main" id="{3661E0D3-C12B-4129-5B52-322B78671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016" y="2725451"/>
            <a:ext cx="812991" cy="108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Old man">
            <a:extLst>
              <a:ext uri="{FF2B5EF4-FFF2-40B4-BE49-F238E27FC236}">
                <a16:creationId xmlns:a16="http://schemas.microsoft.com/office/drawing/2014/main" id="{B77B7D3B-9F9D-89ED-7614-A5F5D8616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178" y="2725450"/>
            <a:ext cx="798222" cy="106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Three cartoon fashionable young women vector">
            <a:extLst>
              <a:ext uri="{FF2B5EF4-FFF2-40B4-BE49-F238E27FC236}">
                <a16:creationId xmlns:a16="http://schemas.microsoft.com/office/drawing/2014/main" id="{4292955A-770E-6BAC-5DF1-E33A82E9B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139" y="3714011"/>
            <a:ext cx="1246092" cy="104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7B415C-B10B-03CA-9450-82D076537967}"/>
              </a:ext>
            </a:extLst>
          </p:cNvPr>
          <p:cNvSpPr txBox="1"/>
          <p:nvPr/>
        </p:nvSpPr>
        <p:spPr>
          <a:xfrm>
            <a:off x="2157274" y="5373926"/>
            <a:ext cx="7452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 draw valid causal conclusions: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Need to make assumptions about the data generating procedure (design)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Need to adjust for confounders (observed and hidden)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63C5C88-AE32-DA83-DC60-433C4AC02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MPS/DLS Data Science Workshop 2023</a:t>
            </a:r>
          </a:p>
        </p:txBody>
      </p:sp>
    </p:spTree>
    <p:extLst>
      <p:ext uri="{BB962C8B-B14F-4D97-AF65-F5344CB8AC3E}">
        <p14:creationId xmlns:p14="http://schemas.microsoft.com/office/powerpoint/2010/main" val="423390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3" name="Rectangle 2062">
            <a:extLst>
              <a:ext uri="{FF2B5EF4-FFF2-40B4-BE49-F238E27FC236}">
                <a16:creationId xmlns:a16="http://schemas.microsoft.com/office/drawing/2014/main" id="{EAE48C4B-3A90-42C3-BA00-6092B4771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65A708-7102-D2DD-0DC6-90B29D1A0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3800"/>
              <a:t>Zijian Guo’s research at the interface of machine learning and causal inference</a:t>
            </a:r>
          </a:p>
        </p:txBody>
      </p:sp>
      <p:pic>
        <p:nvPicPr>
          <p:cNvPr id="2050" name="Picture 2" descr="A person wearing glasses and a suit&#10;&#10;Description automatically generated with low confidence">
            <a:extLst>
              <a:ext uri="{FF2B5EF4-FFF2-40B4-BE49-F238E27FC236}">
                <a16:creationId xmlns:a16="http://schemas.microsoft.com/office/drawing/2014/main" id="{3A045E7C-2119-E491-9FA6-4F9CFC75CF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" b="30676"/>
          <a:stretch/>
        </p:blipFill>
        <p:spPr bwMode="auto">
          <a:xfrm>
            <a:off x="385953" y="359283"/>
            <a:ext cx="3379158" cy="3506619"/>
          </a:xfrm>
          <a:custGeom>
            <a:avLst/>
            <a:gdLst/>
            <a:ahLst/>
            <a:cxnLst/>
            <a:rect l="l" t="t" r="r" b="b"/>
            <a:pathLst>
              <a:path w="4041336" h="4193763">
                <a:moveTo>
                  <a:pt x="0" y="0"/>
                </a:moveTo>
                <a:lnTo>
                  <a:pt x="4019848" y="0"/>
                </a:lnTo>
                <a:lnTo>
                  <a:pt x="4021195" y="11419"/>
                </a:lnTo>
                <a:cubicBezTo>
                  <a:pt x="4036145" y="95184"/>
                  <a:pt x="4033611" y="180091"/>
                  <a:pt x="4037665" y="264364"/>
                </a:cubicBezTo>
                <a:cubicBezTo>
                  <a:pt x="4042480" y="367421"/>
                  <a:pt x="4036399" y="470858"/>
                  <a:pt x="4034118" y="574168"/>
                </a:cubicBezTo>
                <a:cubicBezTo>
                  <a:pt x="4032344" y="662121"/>
                  <a:pt x="4023602" y="749948"/>
                  <a:pt x="4026263" y="838028"/>
                </a:cubicBezTo>
                <a:cubicBezTo>
                  <a:pt x="4026453" y="841074"/>
                  <a:pt x="4026453" y="844120"/>
                  <a:pt x="4026263" y="847166"/>
                </a:cubicBezTo>
                <a:cubicBezTo>
                  <a:pt x="4018154" y="944003"/>
                  <a:pt x="4018154" y="1041348"/>
                  <a:pt x="4026263" y="1138186"/>
                </a:cubicBezTo>
                <a:cubicBezTo>
                  <a:pt x="4028835" y="1178494"/>
                  <a:pt x="4028113" y="1218943"/>
                  <a:pt x="4024109" y="1259137"/>
                </a:cubicBezTo>
                <a:cubicBezTo>
                  <a:pt x="4020308" y="1310285"/>
                  <a:pt x="4008145" y="1362194"/>
                  <a:pt x="4016887" y="1412960"/>
                </a:cubicBezTo>
                <a:cubicBezTo>
                  <a:pt x="4022576" y="1454780"/>
                  <a:pt x="4025705" y="1496916"/>
                  <a:pt x="4026263" y="1539116"/>
                </a:cubicBezTo>
                <a:cubicBezTo>
                  <a:pt x="4030697" y="1633542"/>
                  <a:pt x="4026516" y="1728475"/>
                  <a:pt x="4024869" y="1823155"/>
                </a:cubicBezTo>
                <a:cubicBezTo>
                  <a:pt x="4023095" y="1933446"/>
                  <a:pt x="4025883" y="2043737"/>
                  <a:pt x="4017014" y="2154154"/>
                </a:cubicBezTo>
                <a:cubicBezTo>
                  <a:pt x="4012136" y="2243351"/>
                  <a:pt x="4012136" y="2332751"/>
                  <a:pt x="4017014" y="2421948"/>
                </a:cubicBezTo>
                <a:cubicBezTo>
                  <a:pt x="4019421" y="2503683"/>
                  <a:pt x="4031711" y="2584656"/>
                  <a:pt x="4029684" y="2667279"/>
                </a:cubicBezTo>
                <a:cubicBezTo>
                  <a:pt x="4027276" y="2763608"/>
                  <a:pt x="4015874" y="2859684"/>
                  <a:pt x="4019421" y="2956268"/>
                </a:cubicBezTo>
                <a:cubicBezTo>
                  <a:pt x="4021068" y="3002339"/>
                  <a:pt x="4021195" y="3048410"/>
                  <a:pt x="4022082" y="3094480"/>
                </a:cubicBezTo>
                <a:cubicBezTo>
                  <a:pt x="4023222" y="3149943"/>
                  <a:pt x="4033231" y="3205278"/>
                  <a:pt x="4027656" y="3260614"/>
                </a:cubicBezTo>
                <a:cubicBezTo>
                  <a:pt x="4018408" y="3352883"/>
                  <a:pt x="3994462" y="3443628"/>
                  <a:pt x="4009412" y="3538181"/>
                </a:cubicBezTo>
                <a:cubicBezTo>
                  <a:pt x="4017647" y="3590217"/>
                  <a:pt x="4026896" y="3642380"/>
                  <a:pt x="4031711" y="3694923"/>
                </a:cubicBezTo>
                <a:cubicBezTo>
                  <a:pt x="4035892" y="3741882"/>
                  <a:pt x="4046407" y="3789603"/>
                  <a:pt x="4038425" y="3836308"/>
                </a:cubicBezTo>
                <a:cubicBezTo>
                  <a:pt x="4031584" y="3876287"/>
                  <a:pt x="4035131" y="3916266"/>
                  <a:pt x="4029810" y="3956245"/>
                </a:cubicBezTo>
                <a:cubicBezTo>
                  <a:pt x="4022842" y="4008661"/>
                  <a:pt x="4019168" y="4061966"/>
                  <a:pt x="4013847" y="4114764"/>
                </a:cubicBezTo>
                <a:lnTo>
                  <a:pt x="4010970" y="4161894"/>
                </a:lnTo>
                <a:lnTo>
                  <a:pt x="4002764" y="4161042"/>
                </a:lnTo>
                <a:cubicBezTo>
                  <a:pt x="3957904" y="4159210"/>
                  <a:pt x="3912934" y="4160186"/>
                  <a:pt x="3868108" y="4163980"/>
                </a:cubicBezTo>
                <a:cubicBezTo>
                  <a:pt x="3637072" y="4178737"/>
                  <a:pt x="3405779" y="4172076"/>
                  <a:pt x="3174741" y="4175341"/>
                </a:cubicBezTo>
                <a:cubicBezTo>
                  <a:pt x="2865668" y="4179782"/>
                  <a:pt x="2556851" y="4168420"/>
                  <a:pt x="2247906" y="4167376"/>
                </a:cubicBezTo>
                <a:cubicBezTo>
                  <a:pt x="2184582" y="4167115"/>
                  <a:pt x="2121002" y="4170510"/>
                  <a:pt x="2057934" y="4175733"/>
                </a:cubicBezTo>
                <a:cubicBezTo>
                  <a:pt x="1970560" y="4182786"/>
                  <a:pt x="1884336" y="4173905"/>
                  <a:pt x="1797729" y="4165547"/>
                </a:cubicBezTo>
                <a:cubicBezTo>
                  <a:pt x="1693340" y="4155492"/>
                  <a:pt x="1589207" y="4164372"/>
                  <a:pt x="1485458" y="4175995"/>
                </a:cubicBezTo>
                <a:cubicBezTo>
                  <a:pt x="1307344" y="4195571"/>
                  <a:pt x="1127888" y="4198979"/>
                  <a:pt x="949185" y="4186181"/>
                </a:cubicBezTo>
                <a:cubicBezTo>
                  <a:pt x="751793" y="4172468"/>
                  <a:pt x="554529" y="4174950"/>
                  <a:pt x="357136" y="4175995"/>
                </a:cubicBezTo>
                <a:lnTo>
                  <a:pt x="0" y="417506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5" name="sketch line">
            <a:extLst>
              <a:ext uri="{FF2B5EF4-FFF2-40B4-BE49-F238E27FC236}">
                <a16:creationId xmlns:a16="http://schemas.microsoft.com/office/drawing/2014/main" id="{F919E280-CA27-4214-97E6-294E0C3BC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463186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8DB6CE7-D0E0-3558-6AC8-36CB8E9AA5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4550"/>
          <a:stretch/>
        </p:blipFill>
        <p:spPr bwMode="auto">
          <a:xfrm>
            <a:off x="287211" y="4019550"/>
            <a:ext cx="3598990" cy="2301673"/>
          </a:xfrm>
          <a:custGeom>
            <a:avLst/>
            <a:gdLst/>
            <a:ahLst/>
            <a:cxnLst/>
            <a:rect l="l" t="t" r="r" b="b"/>
            <a:pathLst>
              <a:path w="4051081" h="2496030">
                <a:moveTo>
                  <a:pt x="2464753" y="4"/>
                </a:moveTo>
                <a:cubicBezTo>
                  <a:pt x="2509518" y="-78"/>
                  <a:pt x="2554292" y="1163"/>
                  <a:pt x="2599067" y="4428"/>
                </a:cubicBezTo>
                <a:cubicBezTo>
                  <a:pt x="2749817" y="17813"/>
                  <a:pt x="2901270" y="21079"/>
                  <a:pt x="3052443" y="14222"/>
                </a:cubicBezTo>
                <a:cubicBezTo>
                  <a:pt x="3173923" y="5694"/>
                  <a:pt x="3295774" y="4206"/>
                  <a:pt x="3417420" y="9782"/>
                </a:cubicBezTo>
                <a:cubicBezTo>
                  <a:pt x="3530764" y="16442"/>
                  <a:pt x="3644108" y="23233"/>
                  <a:pt x="3757835" y="19315"/>
                </a:cubicBezTo>
                <a:cubicBezTo>
                  <a:pt x="3803121" y="17748"/>
                  <a:pt x="3847768" y="15789"/>
                  <a:pt x="3892671" y="13177"/>
                </a:cubicBezTo>
                <a:cubicBezTo>
                  <a:pt x="3933972" y="9619"/>
                  <a:pt x="3975386" y="7938"/>
                  <a:pt x="4016790" y="8134"/>
                </a:cubicBezTo>
                <a:lnTo>
                  <a:pt x="4034037" y="8999"/>
                </a:lnTo>
                <a:lnTo>
                  <a:pt x="4035370" y="62503"/>
                </a:lnTo>
                <a:cubicBezTo>
                  <a:pt x="4033549" y="118790"/>
                  <a:pt x="4026390" y="174983"/>
                  <a:pt x="4020562" y="231143"/>
                </a:cubicBezTo>
                <a:cubicBezTo>
                  <a:pt x="4014860" y="285717"/>
                  <a:pt x="4006498" y="343464"/>
                  <a:pt x="4019168" y="393470"/>
                </a:cubicBezTo>
                <a:cubicBezTo>
                  <a:pt x="4042480" y="482184"/>
                  <a:pt x="4024236" y="566457"/>
                  <a:pt x="4014100" y="651618"/>
                </a:cubicBezTo>
                <a:cubicBezTo>
                  <a:pt x="4001874" y="734926"/>
                  <a:pt x="4003635" y="819681"/>
                  <a:pt x="4019295" y="902406"/>
                </a:cubicBezTo>
                <a:cubicBezTo>
                  <a:pt x="4031711" y="960787"/>
                  <a:pt x="4031711" y="1020184"/>
                  <a:pt x="4033231" y="1078946"/>
                </a:cubicBezTo>
                <a:cubicBezTo>
                  <a:pt x="4034118" y="1115753"/>
                  <a:pt x="4020562" y="1153193"/>
                  <a:pt x="4011566" y="1189872"/>
                </a:cubicBezTo>
                <a:cubicBezTo>
                  <a:pt x="3995476" y="1256123"/>
                  <a:pt x="3989648" y="1323388"/>
                  <a:pt x="4011566" y="1387989"/>
                </a:cubicBezTo>
                <a:cubicBezTo>
                  <a:pt x="4042100" y="1477465"/>
                  <a:pt x="4059584" y="1566941"/>
                  <a:pt x="4046914" y="1661622"/>
                </a:cubicBezTo>
                <a:cubicBezTo>
                  <a:pt x="4039566" y="1720003"/>
                  <a:pt x="4037919" y="1779654"/>
                  <a:pt x="4026896" y="1837274"/>
                </a:cubicBezTo>
                <a:cubicBezTo>
                  <a:pt x="4008779" y="1932843"/>
                  <a:pt x="4015240" y="2027776"/>
                  <a:pt x="4029684" y="2121948"/>
                </a:cubicBezTo>
                <a:cubicBezTo>
                  <a:pt x="4039832" y="2200637"/>
                  <a:pt x="4040934" y="2280226"/>
                  <a:pt x="4032978" y="2359155"/>
                </a:cubicBezTo>
                <a:lnTo>
                  <a:pt x="4023519" y="2496030"/>
                </a:lnTo>
                <a:lnTo>
                  <a:pt x="0" y="2496030"/>
                </a:lnTo>
                <a:lnTo>
                  <a:pt x="0" y="12459"/>
                </a:lnTo>
                <a:lnTo>
                  <a:pt x="17104" y="15006"/>
                </a:lnTo>
                <a:cubicBezTo>
                  <a:pt x="83627" y="15006"/>
                  <a:pt x="150022" y="12263"/>
                  <a:pt x="216416" y="7824"/>
                </a:cubicBezTo>
                <a:cubicBezTo>
                  <a:pt x="361434" y="-156"/>
                  <a:pt x="506837" y="3162"/>
                  <a:pt x="651370" y="17748"/>
                </a:cubicBezTo>
                <a:cubicBezTo>
                  <a:pt x="753623" y="25440"/>
                  <a:pt x="856335" y="24213"/>
                  <a:pt x="958396" y="14092"/>
                </a:cubicBezTo>
                <a:cubicBezTo>
                  <a:pt x="1145682" y="-1710"/>
                  <a:pt x="1332584" y="10958"/>
                  <a:pt x="1519486" y="21666"/>
                </a:cubicBezTo>
                <a:cubicBezTo>
                  <a:pt x="1700504" y="32113"/>
                  <a:pt x="1881394" y="24408"/>
                  <a:pt x="2062411" y="17487"/>
                </a:cubicBezTo>
                <a:cubicBezTo>
                  <a:pt x="2196255" y="12394"/>
                  <a:pt x="2330459" y="249"/>
                  <a:pt x="2464753" y="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F443B-E5CE-F55A-7379-9CEC2AAEC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483864"/>
          </a:xfrm>
        </p:spPr>
        <p:txBody>
          <a:bodyPr>
            <a:normAutofit/>
          </a:bodyPr>
          <a:lstStyle/>
          <a:p>
            <a:r>
              <a:rPr lang="en-US" sz="1700" b="0" i="0" u="none" strike="noStrike" baseline="0" dirty="0">
                <a:latin typeface="NimbusSanL-Regu"/>
              </a:rPr>
              <a:t>Causal inference with hidden confounders</a:t>
            </a:r>
          </a:p>
          <a:p>
            <a:pPr lvl="1"/>
            <a:r>
              <a:rPr lang="en-US" sz="1700" b="0" i="0" u="none" strike="noStrike" baseline="0" dirty="0">
                <a:latin typeface="NimbusSanL-Regu"/>
              </a:rPr>
              <a:t>Challenge: instrumental variables (IVs) may be invalid</a:t>
            </a:r>
          </a:p>
          <a:p>
            <a:pPr lvl="1"/>
            <a:r>
              <a:rPr lang="en-US" sz="1700" b="0" i="0" u="none" strike="noStrike" baseline="0" dirty="0">
                <a:latin typeface="NimbusSanL-Regu"/>
              </a:rPr>
              <a:t>Research 1: valid </a:t>
            </a:r>
            <a:r>
              <a:rPr lang="en-US" sz="1700" b="0" i="0" u="none" strike="noStrike" baseline="0" dirty="0">
                <a:solidFill>
                  <a:srgbClr val="FF0000"/>
                </a:solidFill>
                <a:latin typeface="NimbusSanL-Regu"/>
              </a:rPr>
              <a:t>IV selection</a:t>
            </a:r>
            <a:r>
              <a:rPr lang="en-US" sz="1700" b="0" i="0" u="none" strike="noStrike" baseline="0" dirty="0">
                <a:latin typeface="NimbusSanL-Regu"/>
              </a:rPr>
              <a:t>+ uniformly valid inference robust to IV selection errors</a:t>
            </a:r>
          </a:p>
          <a:p>
            <a:pPr lvl="1"/>
            <a:r>
              <a:rPr lang="en-US" sz="1700" b="0" i="0" u="none" strike="noStrike" baseline="0" dirty="0">
                <a:latin typeface="NimbusSanL-Regu"/>
              </a:rPr>
              <a:t>Research 2: </a:t>
            </a:r>
            <a:r>
              <a:rPr lang="en-US" sz="1700" b="0" i="0" u="none" strike="noStrike" baseline="0" dirty="0">
                <a:solidFill>
                  <a:srgbClr val="FF0000"/>
                </a:solidFill>
                <a:latin typeface="NimbusSanL-Regu"/>
              </a:rPr>
              <a:t>machine learning </a:t>
            </a:r>
            <a:r>
              <a:rPr lang="en-US" sz="1700" b="0" i="0" u="none" strike="noStrike" baseline="0" dirty="0">
                <a:latin typeface="NimbusSanL-Regu"/>
              </a:rPr>
              <a:t>(e.g., random forests) to</a:t>
            </a:r>
            <a:r>
              <a:rPr lang="en-US" sz="1700" dirty="0">
                <a:latin typeface="NimbusSanL-Regu"/>
              </a:rPr>
              <a:t> </a:t>
            </a:r>
            <a:r>
              <a:rPr lang="en-US" sz="1700" b="0" i="0" u="none" strike="noStrike" baseline="0" dirty="0">
                <a:latin typeface="NimbusSanL-Regu"/>
              </a:rPr>
              <a:t>detect invalid IVs</a:t>
            </a:r>
          </a:p>
          <a:p>
            <a:r>
              <a:rPr lang="en-US" sz="1700" b="0" i="0" u="none" strike="noStrike" baseline="0" dirty="0">
                <a:latin typeface="NimbusSanL-Regu"/>
              </a:rPr>
              <a:t>Learning from multiple source data</a:t>
            </a:r>
          </a:p>
          <a:p>
            <a:pPr lvl="1"/>
            <a:r>
              <a:rPr lang="en-US" sz="1700" b="0" i="0" u="none" strike="noStrike" baseline="0" dirty="0">
                <a:latin typeface="NimbusSanL-Regu"/>
              </a:rPr>
              <a:t>Challenge: data heterogeneity and privacy constraints</a:t>
            </a:r>
          </a:p>
          <a:p>
            <a:pPr lvl="1"/>
            <a:r>
              <a:rPr lang="en-US" sz="1700" b="0" i="0" u="none" strike="noStrike" baseline="0" dirty="0">
                <a:latin typeface="NimbusSanL-Regu"/>
              </a:rPr>
              <a:t>Research 1: capture </a:t>
            </a:r>
            <a:r>
              <a:rPr lang="en-US" sz="1700" b="0" i="0" u="none" strike="noStrike" baseline="0" dirty="0">
                <a:solidFill>
                  <a:srgbClr val="FF0000"/>
                </a:solidFill>
                <a:latin typeface="NimbusSanL-Regu"/>
              </a:rPr>
              <a:t>shared associations </a:t>
            </a:r>
            <a:r>
              <a:rPr lang="en-US" sz="1700" b="0" i="0" u="none" strike="noStrike" baseline="0" dirty="0">
                <a:latin typeface="NimbusSanL-Regu"/>
              </a:rPr>
              <a:t>across heterogeneous multi-source data</a:t>
            </a:r>
          </a:p>
          <a:p>
            <a:pPr lvl="1"/>
            <a:r>
              <a:rPr lang="en-US" sz="1700" b="0" i="0" u="none" strike="noStrike" baseline="0" dirty="0">
                <a:latin typeface="NimbusSanL-Regu"/>
              </a:rPr>
              <a:t>Research 2: </a:t>
            </a:r>
            <a:r>
              <a:rPr lang="en-US" sz="1700" b="0" i="0" u="none" strike="noStrike" baseline="0" dirty="0">
                <a:solidFill>
                  <a:srgbClr val="FF0000"/>
                </a:solidFill>
                <a:latin typeface="NimbusSanL-Regu"/>
              </a:rPr>
              <a:t>transfer learning</a:t>
            </a:r>
            <a:r>
              <a:rPr lang="en-US" sz="1700" b="0" i="0" u="none" strike="noStrike" baseline="0" dirty="0">
                <a:latin typeface="NimbusSanL-Regu"/>
              </a:rPr>
              <a:t>+ learning the </a:t>
            </a:r>
            <a:r>
              <a:rPr lang="en-US" sz="1700" b="0" i="0" u="none" strike="noStrike" baseline="0" dirty="0">
                <a:solidFill>
                  <a:srgbClr val="FF0000"/>
                </a:solidFill>
                <a:latin typeface="NimbusSanL-Regu"/>
              </a:rPr>
              <a:t>majority</a:t>
            </a:r>
            <a:r>
              <a:rPr lang="en-US" sz="1700" b="0" i="0" u="none" strike="noStrike" baseline="0" dirty="0">
                <a:latin typeface="NimbusSanL-Regu"/>
              </a:rPr>
              <a:t> of the multi-source data</a:t>
            </a:r>
            <a:endParaRPr lang="en-US" sz="17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157B3A-D626-B81A-653A-5DCA741B9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MPS/DLS Data Science Workshop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F1DA36-41C4-4A55-4544-7022A5FB4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1CB9D13-2977-466A-89DD-2D0AEC2F62C7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24156E-1B51-AE9E-8C74-DF2CBAD6FF38}"/>
              </a:ext>
            </a:extLst>
          </p:cNvPr>
          <p:cNvSpPr txBox="1"/>
          <p:nvPr/>
        </p:nvSpPr>
        <p:spPr>
          <a:xfrm>
            <a:off x="1578225" y="4144208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Valid?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5FB5A0-2945-47DD-E377-D295A062900E}"/>
              </a:ext>
            </a:extLst>
          </p:cNvPr>
          <p:cNvSpPr txBox="1"/>
          <p:nvPr/>
        </p:nvSpPr>
        <p:spPr>
          <a:xfrm>
            <a:off x="838200" y="6351760"/>
            <a:ext cx="212959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Source: Rajput and Gupta (2020)</a:t>
            </a:r>
          </a:p>
        </p:txBody>
      </p:sp>
    </p:spTree>
    <p:extLst>
      <p:ext uri="{BB962C8B-B14F-4D97-AF65-F5344CB8AC3E}">
        <p14:creationId xmlns:p14="http://schemas.microsoft.com/office/powerpoint/2010/main" val="272447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6257</TotalTime>
  <Words>703</Words>
  <Application>Microsoft Office PowerPoint</Application>
  <PresentationFormat>Widescreen</PresentationFormat>
  <Paragraphs>143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Bangla MN</vt:lpstr>
      <vt:lpstr>Calibri</vt:lpstr>
      <vt:lpstr>Calibri Light</vt:lpstr>
      <vt:lpstr>CMR12</vt:lpstr>
      <vt:lpstr>Courier New</vt:lpstr>
      <vt:lpstr>NimbusSanL-Regu</vt:lpstr>
      <vt:lpstr>Rockwell Extra Bold</vt:lpstr>
      <vt:lpstr>Times New Roman</vt:lpstr>
      <vt:lpstr>Wingdings</vt:lpstr>
      <vt:lpstr>Office Theme</vt:lpstr>
      <vt:lpstr>Causality, uncertainty and efficient exploration in a dynamic world</vt:lpstr>
      <vt:lpstr>Rong Chen</vt:lpstr>
      <vt:lpstr>Exploration of complex surfaces: find “best” regions</vt:lpstr>
      <vt:lpstr>A better strategy (space filling design and surrogate modeling)</vt:lpstr>
      <vt:lpstr>Adaptive/active learning (sequential design)</vt:lpstr>
      <vt:lpstr>Experimental Design, Surrogate Modeling, and Uncertainty Quantification (Ying Hung)</vt:lpstr>
      <vt:lpstr>Exploration under resource constraints: optimal designs (Tirthankar Dasgupta)</vt:lpstr>
      <vt:lpstr>Association and causation</vt:lpstr>
      <vt:lpstr>Zijian Guo’s research at the interface of machine learning and causal inference</vt:lpstr>
      <vt:lpstr>Tirthankar Dasgupta’s research in causal inference</vt:lpstr>
    </vt:vector>
  </TitlesOfParts>
  <Company>Rutgers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overview and introduction</dc:title>
  <dc:creator>Tirthankar Dasgupta</dc:creator>
  <cp:lastModifiedBy>Tirthankar Dasgupta</cp:lastModifiedBy>
  <cp:revision>127</cp:revision>
  <dcterms:created xsi:type="dcterms:W3CDTF">2021-01-16T17:27:11Z</dcterms:created>
  <dcterms:modified xsi:type="dcterms:W3CDTF">2023-01-12T21:23:44Z</dcterms:modified>
</cp:coreProperties>
</file>