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05_4189C121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F41DEC1-6C66-805E-8917-7BE414C0E0DD}" name="Min Xu" initials="MX" userId="S::mx76@stat.rutgers.edu::6966a1fa-4cf8-45f4-8496-2cca6df365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/>
    <p:restoredTop sz="95890"/>
  </p:normalViewPr>
  <p:slideViewPr>
    <p:cSldViewPr snapToGrid="0" snapToObjects="1">
      <p:cViewPr varScale="1">
        <p:scale>
          <a:sx n="127" d="100"/>
          <a:sy n="127" d="100"/>
        </p:scale>
        <p:origin x="208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modernComment_105_4189C12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5F50C4-1B0E-1D4F-B0AB-194E997B5CAB}" authorId="{2F41DEC1-6C66-805E-8917-7BE414C0E0DD}" created="2023-01-12T14:57:37.850">
    <pc:sldMkLst xmlns:pc="http://schemas.microsoft.com/office/powerpoint/2013/main/command">
      <pc:docMk/>
      <pc:sldMk cId="1099546913" sldId="261"/>
    </pc:sldMkLst>
    <p188:txBody>
      <a:bodyPr/>
      <a:lstStyle/>
      <a:p>
        <a:r>
          <a:rPr lang="en-US"/>
          <a:t>\noindent The usual regression setting:
\vspace{-.1in}
\[
Y_i = f_0(X_i) + \varepsilon_i, \quad \text{which is estimated via }\, \hat{f} = \argmin_{f \in \mathcal{F}} \frac{1}{n} \sum_{i=1}^n \bigl( Y_i - f(X_i) \bigr)^2.
\vspace{-.1in}
\]
We consider a general convex loss function
\vspace{-.1in}
\[
{\color{red}
\hat{f}_{\mathcal{L}} := \argmin_{f \in \mathcal{F}} \sum_{i=1}^n \mathcal{L}\bigl( Y_i - f(X_i) \bigr) },
\vspace{-.1in}
\]
where the loss ${\color{red} \mathcal{L}(\cdot) }$ is selected in a \textbf{data-driven} way, among the class of all convex loss functions, to maximize the predictive accuracy of ${\color{red} \hat{f}_{\mathcal{L}}}$. 
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F9277-2289-AD49-A817-CD9024E4AF05}" type="datetimeFigureOut">
              <a:rPr lang="en-US" smtClean="0"/>
              <a:t>1/12/23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37234-5723-9B45-AE2A-794DE3FFB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1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387EF-F48A-8247-94D7-997F01F44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F437F2-3407-FD43-939B-20AFAB7208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84110-0159-FD47-A6D5-EC7EAF384C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01E00-7833-AF41-9B94-66A0DA6B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70085-D7EF-494B-AFBB-D2406023D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53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A6BD3-3C6E-A64A-9787-CE06E4977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CEEC04-5658-0748-9873-BC2181ED7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9CCC5-489E-4F4A-A078-8DD7011E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16F4A-A113-9D44-BED1-8F32F2E7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8C441-5793-A04F-9F60-56D71B69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1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FDFE2A-3285-9447-9755-C1B147297C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140695-1C35-5B49-B2EF-49975F2E7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5A9B5-5A86-2A44-A120-D3DC1E4AD5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66548-A7B8-5B47-9B38-EB5784BCD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19769-ACED-144D-9B61-8729CE23A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1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04ED8-9795-CE4A-A441-6C9183C3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4981D-CA64-CA49-B876-F4119DE50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BFC98-8FA3-414D-83BB-A3F0F6CF02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84937-D70C-1F49-A7FE-BFC5BBDA7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AC631-CCF3-B34A-9DE2-32A5E923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7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DE1E0-28F7-4E4C-AA02-913DBA65F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4E07D-A8A4-ED42-AFA6-4D03A6418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CCB81-1E27-9F43-A61D-F431D2B6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AF2BD-99D6-914E-B879-EC748638E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CFBC9-03AD-7C4F-B03F-D068F8EA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119BC-BD66-B647-BE39-F0B20AAF3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8C832-A440-F04A-9156-14C44DC0D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50A68-F69D-3D4A-A971-C670A3733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903E0-B48E-1742-9AA7-80EEC2F62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C5A2C-87FF-D94F-B224-9F3083DF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E5AD4-30D5-A741-8220-64E92FB2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1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7012A-A3BC-054A-9B40-2E4A9524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E2E38-B7B5-6940-86B5-BCB7790FA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883EE-471A-6D47-83C9-5B6A6CA3D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029526-13AB-ED41-99C2-834BA533A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51344A-D987-3A49-AEC6-E4708E636B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37DD6D-32F7-584A-A034-A16612C3CC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7D926C-61F3-BF4D-BD3D-5B0E3F041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0E385D-8877-8C42-80C2-F5BC8B22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7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22032-DDD3-7B40-ABD1-A96624607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34892F-12F2-C042-913D-9B215FF56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0230F2-3FB8-2849-ABDA-2A1A2D8D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5DB05-9FB6-9A4F-96D9-515BED420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9ED20A-E0A7-114C-8F91-6DEB10C10B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1F02C4-8CEF-AE46-8A8C-AB88DBC9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6529C-0AB8-1842-9BE8-128511C7F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78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551EF-02D8-9943-A914-956D46742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045F9-83C2-D749-AE87-E9DA5B68C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640775-C0C9-0F49-8A34-3ECD41310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25BCD-79E7-0644-8916-2E8825800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ACAF9-1C35-2C46-B0E4-DD6F739C5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716F1-16F4-C043-A4B1-E48DA9E4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2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CB676-33F9-2E4A-A49F-4E9F0519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F1461-1EF0-E841-89E7-BF4FFDEDB3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92B88-41AA-5C43-83A8-A6DE2FB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62EC1-8BDB-0148-852D-55477B337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0E2051-98B5-E04B-B3AB-DD9DC3EB7D2D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FDFD0-708F-CD41-AF11-8AA82DF53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2B73B-E6B7-C345-A22C-98477E1C6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9A5FB7-095B-7944-BEF9-2AA7B9F0B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5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20158-8D2A-7D4A-9858-72AAAA36D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520" y="748664"/>
            <a:ext cx="11943080" cy="6017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4" descr="RU_ppt_top.jpg">
            <a:extLst>
              <a:ext uri="{FF2B5EF4-FFF2-40B4-BE49-F238E27FC236}">
                <a16:creationId xmlns:a16="http://schemas.microsoft.com/office/drawing/2014/main" id="{FA4F1402-3544-A249-A3B2-A1AF31FEFCA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RU_LOGOTYPE_PMS186.eps">
            <a:extLst>
              <a:ext uri="{FF2B5EF4-FFF2-40B4-BE49-F238E27FC236}">
                <a16:creationId xmlns:a16="http://schemas.microsoft.com/office/drawing/2014/main" id="{8DF880B3-AD8D-CD4B-B3D3-8F722DB2FA6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8"/>
            <a:ext cx="2186121" cy="58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30F83-E1E3-C741-95DD-00201AA7B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680" y="0"/>
            <a:ext cx="9926320" cy="619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481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Gill Sans" panose="020B0502020104020203" pitchFamily="34" charset="-79"/>
          <a:ea typeface="+mj-ea"/>
          <a:cs typeface="Gill Sans" panose="020B0502020104020203" pitchFamily="34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Gill Sans" panose="020B0502020104020203" pitchFamily="34" charset="-79"/>
          <a:ea typeface="+mn-ea"/>
          <a:cs typeface="Gill Sans" panose="020B0502020104020203" pitchFamily="34" charset="-79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Gill Sans" panose="020B0502020104020203" pitchFamily="34" charset="-79"/>
          <a:ea typeface="+mn-ea"/>
          <a:cs typeface="Gill Sans" panose="020B0502020104020203" pitchFamily="34" charset="-79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Gill Sans" panose="020B0502020104020203" pitchFamily="34" charset="-79"/>
          <a:ea typeface="+mn-ea"/>
          <a:cs typeface="Gill Sans" panose="020B0502020104020203" pitchFamily="34" charset="-79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ill Sans" panose="020B0502020104020203" pitchFamily="34" charset="-79"/>
          <a:ea typeface="+mn-ea"/>
          <a:cs typeface="Gill Sans" panose="020B0502020104020203" pitchFamily="34" charset="-79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ill Sans" panose="020B0502020104020203" pitchFamily="34" charset="-79"/>
          <a:ea typeface="+mn-ea"/>
          <a:cs typeface="Gill Sans" panose="020B0502020104020203" pitchFamily="34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microsoft.com/office/2018/10/relationships/comments" Target="../comments/modernComment_105_4189C1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raphic 73" descr="Internet with solid fill">
            <a:extLst>
              <a:ext uri="{FF2B5EF4-FFF2-40B4-BE49-F238E27FC236}">
                <a16:creationId xmlns:a16="http://schemas.microsoft.com/office/drawing/2014/main" id="{83C1F5BF-82D6-6447-93CA-B216A61E6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86705" y="1610938"/>
            <a:ext cx="1008454" cy="10084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FB32F0-F6D6-0443-B00D-D998196A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Helvetica" pitchFamily="2" charset="0"/>
              </a:rPr>
              <a:t>Guanyang</a:t>
            </a:r>
            <a:r>
              <a:rPr lang="en-US" dirty="0">
                <a:latin typeface="Helvetica" pitchFamily="2" charset="0"/>
              </a:rPr>
              <a:t> Wang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AD47BB-A08D-2449-93C3-45B236E9B878}"/>
              </a:ext>
            </a:extLst>
          </p:cNvPr>
          <p:cNvSpPr txBox="1"/>
          <p:nvPr/>
        </p:nvSpPr>
        <p:spPr>
          <a:xfrm>
            <a:off x="2265680" y="242436"/>
            <a:ext cx="333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Department of Statistics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6FF3DCF0-ED0D-E941-93CA-FD1114E31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9248" y="709674"/>
            <a:ext cx="2035135" cy="20318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1F7302-146B-8F4C-9E38-0213D2C28A06}"/>
              </a:ext>
            </a:extLst>
          </p:cNvPr>
          <p:cNvSpPr txBox="1"/>
          <p:nvPr/>
        </p:nvSpPr>
        <p:spPr>
          <a:xfrm>
            <a:off x="9981282" y="1391665"/>
            <a:ext cx="2013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Your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Photo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02996D-A91A-8840-86A9-2C4800AA6532}"/>
              </a:ext>
            </a:extLst>
          </p:cNvPr>
          <p:cNvCxnSpPr/>
          <p:nvPr/>
        </p:nvCxnSpPr>
        <p:spPr>
          <a:xfrm>
            <a:off x="196413" y="4059696"/>
            <a:ext cx="117991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E800F2-CF03-2948-A6A2-3B2813EEF8D9}"/>
              </a:ext>
            </a:extLst>
          </p:cNvPr>
          <p:cNvSpPr txBox="1"/>
          <p:nvPr/>
        </p:nvSpPr>
        <p:spPr>
          <a:xfrm>
            <a:off x="195209" y="744023"/>
            <a:ext cx="99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Markov chain Monte Carlo (MCMC) method:  one of the Top 10 algorithms from the 20th century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347ECA-E1AF-964C-83CB-181BE94AE00F}"/>
              </a:ext>
            </a:extLst>
          </p:cNvPr>
          <p:cNvSpPr txBox="1"/>
          <p:nvPr/>
        </p:nvSpPr>
        <p:spPr>
          <a:xfrm>
            <a:off x="6973584" y="4282602"/>
            <a:ext cx="4926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Interested in Exploring Collaborative Efforts in: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DC153D-315B-3F4E-BD07-768362E6A37C}"/>
              </a:ext>
            </a:extLst>
          </p:cNvPr>
          <p:cNvCxnSpPr>
            <a:cxnSpLocks/>
          </p:cNvCxnSpPr>
          <p:nvPr/>
        </p:nvCxnSpPr>
        <p:spPr>
          <a:xfrm>
            <a:off x="6834184" y="4182121"/>
            <a:ext cx="0" cy="25197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FE547FA-2AC9-1743-A668-4887BA197145}"/>
              </a:ext>
            </a:extLst>
          </p:cNvPr>
          <p:cNvSpPr txBox="1"/>
          <p:nvPr/>
        </p:nvSpPr>
        <p:spPr>
          <a:xfrm>
            <a:off x="441417" y="4287625"/>
            <a:ext cx="591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Helvetica" pitchFamily="2" charset="0"/>
              </a:rPr>
              <a:t>Existing/ongoing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projects</a:t>
            </a:r>
            <a:endParaRPr lang="en-US" dirty="0">
              <a:latin typeface="Helvetica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E87453-06EE-2D4D-B44F-497650903F86}"/>
              </a:ext>
            </a:extLst>
          </p:cNvPr>
          <p:cNvSpPr txBox="1"/>
          <p:nvPr/>
        </p:nvSpPr>
        <p:spPr>
          <a:xfrm>
            <a:off x="7116268" y="6284786"/>
            <a:ext cx="4855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0070C0"/>
                </a:solidFill>
              </a:rPr>
              <a:t>Email: </a:t>
            </a:r>
            <a:r>
              <a:rPr lang="en-US" sz="2000" b="1" i="1" dirty="0" err="1">
                <a:solidFill>
                  <a:srgbClr val="0070C0"/>
                </a:solidFill>
              </a:rPr>
              <a:t>guanyang.wang@</a:t>
            </a:r>
            <a:r>
              <a:rPr lang="en-US" altLang="zh-CN" sz="2000" b="1" i="1" dirty="0" err="1">
                <a:solidFill>
                  <a:srgbClr val="0070C0"/>
                </a:solidFill>
              </a:rPr>
              <a:t>r</a:t>
            </a:r>
            <a:r>
              <a:rPr lang="en-US" sz="2000" b="1" i="1" dirty="0" err="1">
                <a:solidFill>
                  <a:srgbClr val="0070C0"/>
                </a:solidFill>
              </a:rPr>
              <a:t>utgers.edu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00A8A8-5AEC-1631-088B-512715371FD3}"/>
              </a:ext>
            </a:extLst>
          </p:cNvPr>
          <p:cNvSpPr txBox="1"/>
          <p:nvPr/>
        </p:nvSpPr>
        <p:spPr>
          <a:xfrm>
            <a:off x="6239444" y="1466574"/>
            <a:ext cx="36208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Helvetica" pitchFamily="2" charset="0"/>
              </a:rPr>
              <a:t>Bottleneck: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slow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convergence,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       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	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  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hard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to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parallelize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 </a:t>
            </a:r>
            <a:r>
              <a:rPr 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</a:p>
          <a:p>
            <a:r>
              <a:rPr lang="en-US" dirty="0">
                <a:solidFill>
                  <a:srgbClr val="002060"/>
                </a:solidFill>
                <a:latin typeface="Helvetica" pitchFamily="2" charset="0"/>
              </a:rPr>
              <a:t>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Faster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algorithm</a:t>
            </a:r>
            <a:endParaRPr lang="en-US" dirty="0">
              <a:solidFill>
                <a:srgbClr val="002060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Parallelizable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 </a:t>
            </a:r>
            <a:endParaRPr lang="en-US" dirty="0">
              <a:solidFill>
                <a:srgbClr val="002060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Better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theoretical</a:t>
            </a:r>
            <a:r>
              <a:rPr lang="zh-CN" altLang="en-US" dirty="0">
                <a:solidFill>
                  <a:srgbClr val="002060"/>
                </a:solidFill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Helvetica" pitchFamily="2" charset="0"/>
              </a:rPr>
              <a:t>understanding</a:t>
            </a:r>
            <a:endParaRPr lang="en-US" dirty="0">
              <a:solidFill>
                <a:srgbClr val="002060"/>
              </a:solidFill>
              <a:latin typeface="Helvetica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D80878F-3539-168F-A4AA-5978198E46D6}"/>
              </a:ext>
            </a:extLst>
          </p:cNvPr>
          <p:cNvSpPr txBox="1"/>
          <p:nvPr/>
        </p:nvSpPr>
        <p:spPr>
          <a:xfrm>
            <a:off x="308460" y="4839283"/>
            <a:ext cx="6354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en-US" sz="1800" dirty="0">
                <a:effectLst/>
                <a:latin typeface="Helvetica" pitchFamily="2" charset="0"/>
              </a:rPr>
              <a:t> </a:t>
            </a:r>
            <a:r>
              <a:rPr lang="en-US" sz="1800" dirty="0">
                <a:effectLst/>
                <a:latin typeface="Helvetica" pitchFamily="2" charset="0"/>
              </a:rPr>
              <a:t>Parallelization through unbiased MCMC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Efficient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MCMC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algorithm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for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sampling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contingency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tables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Optimize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general-purpose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samplers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via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neural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networks</a:t>
            </a:r>
            <a:r>
              <a:rPr lang="zh-CN" altLang="en-US" dirty="0">
                <a:latin typeface="Helvetica" pitchFamily="2" charset="0"/>
              </a:rPr>
              <a:t> </a:t>
            </a:r>
            <a:endParaRPr lang="en-US" dirty="0">
              <a:latin typeface="Helvetica" pitchFamily="2" charset="0"/>
            </a:endParaRPr>
          </a:p>
          <a:p>
            <a:endParaRPr lang="en-US" sz="1000" dirty="0">
              <a:effectLst/>
              <a:latin typeface="Helvetica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DF6920-E02C-D144-8967-773D355E8438}"/>
              </a:ext>
            </a:extLst>
          </p:cNvPr>
          <p:cNvSpPr txBox="1"/>
          <p:nvPr/>
        </p:nvSpPr>
        <p:spPr>
          <a:xfrm>
            <a:off x="351964" y="3105834"/>
            <a:ext cx="2093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An awesome MCMC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2571045" y="3116975"/>
            <a:ext cx="1854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Two thousand years later…..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E11288-6BFB-734C-8464-AC23030EDD8F}"/>
              </a:ext>
            </a:extLst>
          </p:cNvPr>
          <p:cNvSpPr txBox="1"/>
          <p:nvPr/>
        </p:nvSpPr>
        <p:spPr>
          <a:xfrm>
            <a:off x="4505461" y="3098298"/>
            <a:ext cx="1447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Helvetica" pitchFamily="2" charset="0"/>
              </a:rPr>
              <a:t>Finally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converges!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53" name="Picture 52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481E52F-60AC-6847-B05A-2F7806A613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9247" y="668698"/>
            <a:ext cx="2035135" cy="2601273"/>
          </a:xfrm>
          <a:prstGeom prst="rect">
            <a:avLst/>
          </a:prstGeom>
        </p:spPr>
      </p:pic>
      <p:pic>
        <p:nvPicPr>
          <p:cNvPr id="60" name="Graphic 59" descr="Hourglass 30% with solid fill">
            <a:extLst>
              <a:ext uri="{FF2B5EF4-FFF2-40B4-BE49-F238E27FC236}">
                <a16:creationId xmlns:a16="http://schemas.microsoft.com/office/drawing/2014/main" id="{16DB3AA8-E79D-A245-9DEC-E6514A3A91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95916" y="1922541"/>
            <a:ext cx="914400" cy="914400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E798A09F-AC7E-9247-A348-72CF701FFDA2}"/>
              </a:ext>
            </a:extLst>
          </p:cNvPr>
          <p:cNvSpPr txBox="1"/>
          <p:nvPr/>
        </p:nvSpPr>
        <p:spPr>
          <a:xfrm>
            <a:off x="7009180" y="4816095"/>
            <a:ext cx="635419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GPU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implementation?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Quantum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Monte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Carlo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algorithms?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Applications?</a:t>
            </a:r>
          </a:p>
          <a:p>
            <a:r>
              <a:rPr lang="zh-CN" altLang="en-US" dirty="0">
                <a:latin typeface="Helvetica" pitchFamily="2" charset="0"/>
              </a:rPr>
              <a:t>     </a:t>
            </a:r>
            <a:r>
              <a:rPr lang="en-US" altLang="zh-CN" dirty="0">
                <a:latin typeface="Helvetica" pitchFamily="2" charset="0"/>
              </a:rPr>
              <a:t>Can’t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wait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to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hear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your</a:t>
            </a:r>
            <a:r>
              <a:rPr lang="zh-CN" altLang="en-US" dirty="0">
                <a:latin typeface="Helvetica" pitchFamily="2" charset="0"/>
              </a:rPr>
              <a:t> </a:t>
            </a:r>
            <a:r>
              <a:rPr lang="en-US" altLang="zh-CN" dirty="0">
                <a:latin typeface="Helvetica" pitchFamily="2" charset="0"/>
              </a:rPr>
              <a:t>ideas!</a:t>
            </a:r>
            <a:r>
              <a:rPr lang="zh-CN" altLang="en-US" dirty="0">
                <a:latin typeface="Helvetica" pitchFamily="2" charset="0"/>
              </a:rPr>
              <a:t> </a:t>
            </a:r>
            <a:endParaRPr lang="en-US" dirty="0">
              <a:latin typeface="Helvetica" pitchFamily="2" charset="0"/>
            </a:endParaRPr>
          </a:p>
          <a:p>
            <a:endParaRPr lang="en-US" sz="1000" dirty="0">
              <a:effectLst/>
              <a:latin typeface="Helvetica" pitchFamily="2" charset="0"/>
            </a:endParaRPr>
          </a:p>
        </p:txBody>
      </p:sp>
      <p:pic>
        <p:nvPicPr>
          <p:cNvPr id="66" name="Graphic 65" descr="Lights On with solid fill">
            <a:extLst>
              <a:ext uri="{FF2B5EF4-FFF2-40B4-BE49-F238E27FC236}">
                <a16:creationId xmlns:a16="http://schemas.microsoft.com/office/drawing/2014/main" id="{AB6F8EB5-F2BE-3747-B58A-BE0EC2BEB3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73584" y="5658095"/>
            <a:ext cx="423302" cy="423302"/>
          </a:xfrm>
          <a:prstGeom prst="rect">
            <a:avLst/>
          </a:prstGeom>
        </p:spPr>
      </p:pic>
      <p:pic>
        <p:nvPicPr>
          <p:cNvPr id="69" name="Graphic 68" descr="Gorilla with solid fill">
            <a:extLst>
              <a:ext uri="{FF2B5EF4-FFF2-40B4-BE49-F238E27FC236}">
                <a16:creationId xmlns:a16="http://schemas.microsoft.com/office/drawing/2014/main" id="{03735575-72F3-4746-9566-02240B4C16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2317" y="1922541"/>
            <a:ext cx="914400" cy="914400"/>
          </a:xfrm>
          <a:prstGeom prst="rect">
            <a:avLst/>
          </a:prstGeom>
        </p:spPr>
      </p:pic>
      <p:pic>
        <p:nvPicPr>
          <p:cNvPr id="71" name="Graphic 70" descr="Internet with solid fill">
            <a:extLst>
              <a:ext uri="{FF2B5EF4-FFF2-40B4-BE49-F238E27FC236}">
                <a16:creationId xmlns:a16="http://schemas.microsoft.com/office/drawing/2014/main" id="{245BDC63-BF22-5B41-84A9-B63AABC0F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960" y="1677246"/>
            <a:ext cx="914400" cy="914400"/>
          </a:xfrm>
          <a:prstGeom prst="rect">
            <a:avLst/>
          </a:prstGeom>
        </p:spPr>
      </p:pic>
      <p:pic>
        <p:nvPicPr>
          <p:cNvPr id="73" name="Graphic 72" descr="Man with cane with solid fill">
            <a:extLst>
              <a:ext uri="{FF2B5EF4-FFF2-40B4-BE49-F238E27FC236}">
                <a16:creationId xmlns:a16="http://schemas.microsoft.com/office/drawing/2014/main" id="{1AE6A3DF-99F8-E74C-95BE-31A2AA967AA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36954" y="19529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5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6C70208-E169-FA23-FC3B-68725E4B2B1F}"/>
              </a:ext>
            </a:extLst>
          </p:cNvPr>
          <p:cNvSpPr txBox="1">
            <a:spLocks/>
          </p:cNvSpPr>
          <p:nvPr/>
        </p:nvSpPr>
        <p:spPr>
          <a:xfrm>
            <a:off x="515006" y="701310"/>
            <a:ext cx="11151476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l"/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Unraveling black-boxes of ML models for interpretable AI</a:t>
            </a:r>
          </a:p>
          <a:p>
            <a:pPr algn="l"/>
            <a:br>
              <a:rPr lang="en-US" sz="1900" dirty="0">
                <a:latin typeface="Helvetica" pitchFamily="2" charset="0"/>
              </a:rPr>
            </a:br>
            <a:r>
              <a:rPr lang="en-US" sz="3000" dirty="0">
                <a:latin typeface="Helvetica" pitchFamily="2" charset="0"/>
              </a:rPr>
              <a:t>(with </a:t>
            </a:r>
            <a:r>
              <a:rPr lang="en-US" sz="3000" dirty="0" err="1">
                <a:latin typeface="Helvetica" pitchFamily="2" charset="0"/>
              </a:rPr>
              <a:t>Sijian</a:t>
            </a:r>
            <a:r>
              <a:rPr lang="en-US" sz="3000" dirty="0">
                <a:latin typeface="Helvetica" pitchFamily="2" charset="0"/>
              </a:rPr>
              <a:t> Wang, Min Xu, &amp; </a:t>
            </a:r>
            <a:r>
              <a:rPr lang="en-US" sz="3000" dirty="0" err="1">
                <a:latin typeface="Helvetica" pitchFamily="2" charset="0"/>
              </a:rPr>
              <a:t>Linjun</a:t>
            </a:r>
            <a:r>
              <a:rPr lang="en-US" sz="3000" dirty="0">
                <a:latin typeface="Helvetica" pitchFamily="2" charset="0"/>
              </a:rPr>
              <a:t> Zhang)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A0AE06-3C11-EE2A-C05B-51375F120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006" y="1618264"/>
            <a:ext cx="11151476" cy="5435679"/>
          </a:xfrm>
          <a:ln>
            <a:noFill/>
          </a:ln>
        </p:spPr>
        <p:txBody>
          <a:bodyPr>
            <a:normAutofit fontScale="32500" lnSpcReduction="20000"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sz="7400" u="sng" dirty="0">
                <a:solidFill>
                  <a:srgbClr val="941100"/>
                </a:solidFill>
                <a:effectLst/>
                <a:latin typeface="Helvetica" pitchFamily="2" charset="0"/>
              </a:rPr>
              <a:t>Black-box problem in AI: </a:t>
            </a:r>
          </a:p>
          <a:p>
            <a:pPr marL="274320" lvl="1" indent="0">
              <a:spcAft>
                <a:spcPts val="200"/>
              </a:spcAft>
              <a:buNone/>
            </a:pPr>
            <a:r>
              <a:rPr lang="en-US" sz="6200" dirty="0">
                <a:effectLst/>
                <a:latin typeface="Helvetica" pitchFamily="2" charset="0"/>
              </a:rPr>
              <a:t>Lack of interpretability undermines our trust of ML models and results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sz="6800" dirty="0">
                <a:solidFill>
                  <a:srgbClr val="0070C0"/>
                </a:solidFill>
                <a:latin typeface="Helvetica" pitchFamily="2" charset="0"/>
              </a:rPr>
              <a:t>R</a:t>
            </a:r>
            <a:r>
              <a:rPr lang="en-US" sz="6800" dirty="0">
                <a:solidFill>
                  <a:srgbClr val="0070C0"/>
                </a:solidFill>
                <a:effectLst/>
                <a:latin typeface="Helvetica" pitchFamily="2" charset="0"/>
              </a:rPr>
              <a:t>oot cause:</a:t>
            </a:r>
          </a:p>
          <a:p>
            <a:pPr marL="274320" lvl="1" indent="0">
              <a:spcAft>
                <a:spcPts val="200"/>
              </a:spcAft>
              <a:buNone/>
            </a:pPr>
            <a:r>
              <a:rPr lang="en-US" sz="6200" dirty="0">
                <a:effectLst/>
                <a:latin typeface="Helvetica" pitchFamily="2" charset="0"/>
              </a:rPr>
              <a:t>ML models often involve discrete/non-numerical parameters &amp; non-numerical data, etc.</a:t>
            </a:r>
          </a:p>
          <a:p>
            <a:pPr marL="274320" lvl="1" indent="0">
              <a:spcAft>
                <a:spcPts val="200"/>
              </a:spcAft>
              <a:buNone/>
            </a:pPr>
            <a:r>
              <a:rPr lang="en-US" sz="6200" dirty="0">
                <a:effectLst/>
                <a:latin typeface="Helvetica" pitchFamily="2" charset="0"/>
              </a:rPr>
              <a:t>Statistical inference is supposed to address model interpretation </a:t>
            </a:r>
            <a:r>
              <a:rPr lang="en-US" sz="6200" dirty="0">
                <a:latin typeface="Helvetica" pitchFamily="2" charset="0"/>
              </a:rPr>
              <a:t>question</a:t>
            </a:r>
            <a:r>
              <a:rPr lang="en-US" sz="6200" dirty="0">
                <a:effectLst/>
                <a:latin typeface="Helvetica" pitchFamily="2" charset="0"/>
              </a:rPr>
              <a:t>s </a:t>
            </a:r>
            <a:r>
              <a:rPr lang="en-US" sz="6200">
                <a:effectLst/>
                <a:latin typeface="Helvetica" pitchFamily="2" charset="0"/>
              </a:rPr>
              <a:t>(using </a:t>
            </a:r>
            <a:r>
              <a:rPr lang="en-US" sz="6200" dirty="0">
                <a:effectLst/>
                <a:latin typeface="Helvetica" pitchFamily="2" charset="0"/>
              </a:rPr>
              <a:t>observed data), but until recently lack of tools/theories to handle these irregular problems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sz="6800" dirty="0">
                <a:solidFill>
                  <a:srgbClr val="0070C0"/>
                </a:solidFill>
                <a:effectLst/>
                <a:latin typeface="Helvetica" pitchFamily="2" charset="0"/>
              </a:rPr>
              <a:t>Examples: </a:t>
            </a:r>
          </a:p>
          <a:p>
            <a:pPr>
              <a:spcAft>
                <a:spcPts val="200"/>
              </a:spcAft>
            </a:pPr>
            <a:r>
              <a:rPr lang="en-US" sz="6200" dirty="0">
                <a:solidFill>
                  <a:srgbClr val="00B0F0"/>
                </a:solidFill>
                <a:latin typeface="Helvetica" pitchFamily="2" charset="0"/>
              </a:rPr>
              <a:t>D</a:t>
            </a:r>
            <a:r>
              <a:rPr lang="en-US" sz="6200" dirty="0">
                <a:solidFill>
                  <a:srgbClr val="00B0F0"/>
                </a:solidFill>
                <a:effectLst/>
                <a:latin typeface="Helvetica" pitchFamily="2" charset="0"/>
              </a:rPr>
              <a:t>iscrete/Nonnumerical parameters:</a:t>
            </a:r>
            <a:r>
              <a:rPr lang="en-US" sz="6200" dirty="0">
                <a:effectLst/>
                <a:latin typeface="Helvetica" pitchFamily="2" charset="0"/>
              </a:rPr>
              <a:t> # of clusters; # of neighbors/nodes; # of layers (in NN); Model A, B, ...; Tree partitions; etc.</a:t>
            </a:r>
          </a:p>
          <a:p>
            <a:pPr>
              <a:spcAft>
                <a:spcPts val="200"/>
              </a:spcAft>
            </a:pPr>
            <a:r>
              <a:rPr lang="en-US" sz="6200" dirty="0">
                <a:solidFill>
                  <a:srgbClr val="00B0F0"/>
                </a:solidFill>
                <a:effectLst/>
                <a:latin typeface="Helvetica" pitchFamily="2" charset="0"/>
              </a:rPr>
              <a:t>Nonnumerical data</a:t>
            </a:r>
            <a:r>
              <a:rPr lang="en-US" sz="6200" dirty="0">
                <a:effectLst/>
                <a:latin typeface="Helvetica" pitchFamily="2" charset="0"/>
              </a:rPr>
              <a:t>: Graphical network; Image/voice/text data; etc. </a:t>
            </a:r>
            <a:endParaRPr lang="en-US" sz="6200" dirty="0">
              <a:solidFill>
                <a:srgbClr val="FF0000"/>
              </a:solidFill>
              <a:latin typeface="Helvetica" pitchFamily="2" charset="0"/>
            </a:endParaRPr>
          </a:p>
          <a:p>
            <a:pPr marL="0" indent="0">
              <a:spcAft>
                <a:spcPts val="200"/>
              </a:spcAft>
              <a:buNone/>
            </a:pPr>
            <a:r>
              <a:rPr lang="en-US" sz="7400" u="sng" dirty="0">
                <a:solidFill>
                  <a:srgbClr val="941100"/>
                </a:solidFill>
                <a:latin typeface="Helvetica" pitchFamily="2" charset="0"/>
              </a:rPr>
              <a:t>We have developed a n</a:t>
            </a:r>
            <a:r>
              <a:rPr lang="en-US" sz="7400" b="0" i="0" u="sng" dirty="0">
                <a:solidFill>
                  <a:srgbClr val="941100"/>
                </a:solidFill>
                <a:effectLst/>
                <a:latin typeface="Helvetica" pitchFamily="2" charset="0"/>
              </a:rPr>
              <a:t>ovel mathematical &amp; computational </a:t>
            </a:r>
            <a:r>
              <a:rPr lang="en-US" sz="7400" u="sng" dirty="0">
                <a:solidFill>
                  <a:srgbClr val="941100"/>
                </a:solidFill>
                <a:latin typeface="Helvetica" pitchFamily="2" charset="0"/>
              </a:rPr>
              <a:t>tool:</a:t>
            </a:r>
            <a:r>
              <a:rPr lang="en-US" sz="7400" dirty="0">
                <a:solidFill>
                  <a:srgbClr val="941100"/>
                </a:solidFill>
                <a:latin typeface="Helvetica" pitchFamily="2" charset="0"/>
              </a:rPr>
              <a:t> </a:t>
            </a:r>
            <a:endParaRPr lang="en-US" sz="7400" dirty="0">
              <a:solidFill>
                <a:srgbClr val="941100"/>
              </a:solidFill>
              <a:effectLst/>
              <a:latin typeface="Helvetica" pitchFamily="2" charset="0"/>
            </a:endParaRPr>
          </a:p>
          <a:p>
            <a:pPr>
              <a:spcAft>
                <a:spcPts val="200"/>
              </a:spcAft>
            </a:pPr>
            <a:r>
              <a:rPr lang="en-US" sz="6200" dirty="0">
                <a:latin typeface="Helvetica" pitchFamily="2" charset="0"/>
              </a:rPr>
              <a:t>T</a:t>
            </a:r>
            <a:r>
              <a:rPr lang="en-US" sz="6200" b="0" i="0" dirty="0">
                <a:effectLst/>
                <a:latin typeface="Helvetica" pitchFamily="2" charset="0"/>
              </a:rPr>
              <a:t>ackle crucial/pressing questions concerning irregular inference problems; </a:t>
            </a:r>
          </a:p>
          <a:p>
            <a:pPr>
              <a:spcAft>
                <a:spcPts val="200"/>
              </a:spcAft>
            </a:pPr>
            <a:r>
              <a:rPr lang="en-US" sz="6200" dirty="0">
                <a:latin typeface="Helvetica" pitchFamily="2" charset="0"/>
              </a:rPr>
              <a:t>Use to</a:t>
            </a:r>
            <a:r>
              <a:rPr lang="en-US" sz="6200" b="0" i="0" dirty="0">
                <a:effectLst/>
                <a:latin typeface="Helvetica" pitchFamily="2" charset="0"/>
              </a:rPr>
              <a:t> unravel the black-boxes in several ML models for inter</a:t>
            </a:r>
            <a:r>
              <a:rPr lang="en-US" sz="6200" dirty="0">
                <a:latin typeface="Helvetica" pitchFamily="2" charset="0"/>
              </a:rPr>
              <a:t>pretable AI</a:t>
            </a:r>
          </a:p>
          <a:p>
            <a:pPr lvl="1">
              <a:spcAft>
                <a:spcPts val="200"/>
              </a:spcAft>
            </a:pPr>
            <a:r>
              <a:rPr lang="en-US" sz="5500" dirty="0">
                <a:solidFill>
                  <a:srgbClr val="00B0F0"/>
                </a:solidFill>
                <a:latin typeface="Helvetica" pitchFamily="2" charset="0"/>
              </a:rPr>
              <a:t>Deep neural network: </a:t>
            </a:r>
            <a:r>
              <a:rPr lang="en-US" sz="5500" dirty="0">
                <a:latin typeface="Helvetica" pitchFamily="2" charset="0"/>
              </a:rPr>
              <a:t>discover the smallest model architecture (with quantified uncertainty)</a:t>
            </a:r>
          </a:p>
          <a:p>
            <a:pPr lvl="1">
              <a:spcAft>
                <a:spcPts val="200"/>
              </a:spcAft>
            </a:pPr>
            <a:r>
              <a:rPr lang="en-US" sz="5500" dirty="0">
                <a:solidFill>
                  <a:srgbClr val="00B0F0"/>
                </a:solidFill>
                <a:latin typeface="Helvetica" pitchFamily="2" charset="0"/>
              </a:rPr>
              <a:t>Ensemble tree: </a:t>
            </a:r>
            <a:r>
              <a:rPr lang="en-US" sz="5500" dirty="0">
                <a:latin typeface="Helvetica" pitchFamily="2" charset="0"/>
              </a:rPr>
              <a:t>Principled random forest (with model interpretation and quantified uncertainty)</a:t>
            </a:r>
            <a:endParaRPr lang="en-US" sz="5500" dirty="0">
              <a:solidFill>
                <a:srgbClr val="00B0F0"/>
              </a:solidFill>
              <a:effectLst/>
              <a:latin typeface="Helvetica" pitchFamily="2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BC475FF-576B-8632-9D27-A8378DF4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680" y="0"/>
            <a:ext cx="9926320" cy="61912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Helvetica" pitchFamily="2" charset="0"/>
              </a:rPr>
              <a:t>Minge </a:t>
            </a:r>
            <a:r>
              <a:rPr lang="en-US" dirty="0" err="1">
                <a:latin typeface="Helvetica" pitchFamily="2" charset="0"/>
              </a:rPr>
              <a:t>Xie</a:t>
            </a:r>
            <a:endParaRPr lang="en-US" dirty="0">
              <a:latin typeface="Helvetica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6EA301-5C5B-B963-B458-2D36E2A344F5}"/>
              </a:ext>
            </a:extLst>
          </p:cNvPr>
          <p:cNvSpPr txBox="1"/>
          <p:nvPr/>
        </p:nvSpPr>
        <p:spPr>
          <a:xfrm>
            <a:off x="2265680" y="242436"/>
            <a:ext cx="333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Department of Statistics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40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43370-6551-E010-E783-2FC76BD1F830}"/>
              </a:ext>
            </a:extLst>
          </p:cNvPr>
          <p:cNvSpPr txBox="1"/>
          <p:nvPr/>
        </p:nvSpPr>
        <p:spPr>
          <a:xfrm>
            <a:off x="473926" y="873376"/>
            <a:ext cx="11244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Helvetica" pitchFamily="2" charset="0"/>
              </a:rPr>
              <a:t>A</a:t>
            </a:r>
            <a:r>
              <a:rPr lang="en-US" sz="2800" b="1" baseline="30000" dirty="0">
                <a:solidFill>
                  <a:srgbClr val="C00000"/>
                </a:solidFill>
                <a:latin typeface="Helvetica" pitchFamily="2" charset="0"/>
              </a:rPr>
              <a:t>2</a:t>
            </a:r>
            <a:r>
              <a:rPr lang="en-US" sz="2800" b="1" dirty="0">
                <a:solidFill>
                  <a:srgbClr val="C00000"/>
                </a:solidFill>
                <a:latin typeface="Helvetica" pitchFamily="2" charset="0"/>
              </a:rPr>
              <a:t>B</a:t>
            </a:r>
            <a:r>
              <a:rPr lang="en-US" sz="2800" b="1" baseline="30000" dirty="0">
                <a:solidFill>
                  <a:srgbClr val="C00000"/>
                </a:solidFill>
                <a:latin typeface="Helvetica" pitchFamily="2" charset="0"/>
              </a:rPr>
              <a:t>3</a:t>
            </a:r>
            <a:r>
              <a:rPr lang="en-US" sz="2800" b="1" dirty="0">
                <a:solidFill>
                  <a:srgbClr val="C00000"/>
                </a:solidFill>
                <a:latin typeface="Helvetica" pitchFamily="2" charset="0"/>
              </a:rPr>
              <a:t>: AI-Assisted Biochemical/Biophysical/Biomedical 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7074B0-43D1-C02A-FED7-4E73248F74AB}"/>
              </a:ext>
            </a:extLst>
          </p:cNvPr>
          <p:cNvSpPr txBox="1"/>
          <p:nvPr/>
        </p:nvSpPr>
        <p:spPr>
          <a:xfrm>
            <a:off x="665356" y="1572322"/>
            <a:ext cx="108612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latin typeface="Helvetica" pitchFamily="2" charset="0"/>
              </a:rPr>
              <a:t>Automated quality control and assessment for large-scale biomedical database </a:t>
            </a:r>
            <a:r>
              <a:rPr lang="en-US" sz="2000" dirty="0">
                <a:latin typeface="Helvetica" pitchFamily="2" charset="0"/>
              </a:rPr>
              <a:t>(with Stephen Burley and </a:t>
            </a:r>
            <a:r>
              <a:rPr lang="en-US" sz="2000" dirty="0" err="1">
                <a:latin typeface="Helvetica" pitchFamily="2" charset="0"/>
              </a:rPr>
              <a:t>Chenghua</a:t>
            </a:r>
            <a:r>
              <a:rPr lang="en-US" sz="2000" dirty="0">
                <a:latin typeface="Helvetica" pitchFamily="2" charset="0"/>
              </a:rPr>
              <a:t> Shao)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Outlier detection and quality assessment for Protein Data Bank (PDB)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PDB macromolecular crystal structure confidence assessment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endParaRPr lang="en-US" dirty="0">
              <a:latin typeface="Helvetica" pitchFamily="2" charset="0"/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latin typeface="Helvetica" pitchFamily="2" charset="0"/>
              </a:rPr>
              <a:t>AI-experiment-interactive system </a:t>
            </a:r>
            <a:r>
              <a:rPr lang="en-US" sz="2000" dirty="0">
                <a:latin typeface="Helvetica" pitchFamily="2" charset="0"/>
              </a:rPr>
              <a:t>(with Min Xu, Minge </a:t>
            </a:r>
            <a:r>
              <a:rPr lang="en-US" sz="2000" dirty="0" err="1">
                <a:latin typeface="Helvetica" pitchFamily="2" charset="0"/>
              </a:rPr>
              <a:t>Xie</a:t>
            </a:r>
            <a:r>
              <a:rPr lang="en-US" sz="2000" dirty="0">
                <a:latin typeface="Helvetica" pitchFamily="2" charset="0"/>
              </a:rPr>
              <a:t>, Sagar </a:t>
            </a:r>
            <a:r>
              <a:rPr lang="en-US" sz="2000" dirty="0" err="1">
                <a:latin typeface="Helvetica" pitchFamily="2" charset="0"/>
              </a:rPr>
              <a:t>Khare</a:t>
            </a:r>
            <a:r>
              <a:rPr lang="en-US" sz="2000" dirty="0">
                <a:latin typeface="Helvetica" pitchFamily="2" charset="0"/>
              </a:rPr>
              <a:t> and Lu Wang)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Protease specificity prediction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Protein/drug design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In-protein short-hydrogen bond prediction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Infrared spectra construction for nucleic acids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Structure-oriented graph convolution and sequence models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latin typeface="Helvetica" pitchFamily="2" charset="0"/>
              </a:rPr>
              <a:t>Structure-oriented VAE/diffusion generative models</a:t>
            </a:r>
          </a:p>
          <a:p>
            <a:pPr lvl="1">
              <a:spcAft>
                <a:spcPts val="300"/>
              </a:spcAft>
            </a:pPr>
            <a:endParaRPr lang="en-US" dirty="0">
              <a:latin typeface="Helvetica" pitchFamily="2" charset="0"/>
            </a:endParaRPr>
          </a:p>
          <a:p>
            <a:pPr>
              <a:spcAft>
                <a:spcPts val="30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Look forward to new interdisciplinary collaborations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0E2C69E-5269-FD6C-72C6-06BB8603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680" y="0"/>
            <a:ext cx="9926320" cy="619126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Helvetica" pitchFamily="2" charset="0"/>
              </a:rPr>
              <a:t>Sijian</a:t>
            </a:r>
            <a:r>
              <a:rPr lang="en-US" dirty="0">
                <a:latin typeface="Helvetica" pitchFamily="2" charset="0"/>
              </a:rPr>
              <a:t> Wang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5E7ACA-2AAC-08AF-A378-4E2402AE7A9D}"/>
              </a:ext>
            </a:extLst>
          </p:cNvPr>
          <p:cNvSpPr txBox="1"/>
          <p:nvPr/>
        </p:nvSpPr>
        <p:spPr>
          <a:xfrm>
            <a:off x="2265680" y="242436"/>
            <a:ext cx="333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Department of Statistics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7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DF0AB8A2-D413-6122-E933-8ACB187AE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7390" y="661985"/>
            <a:ext cx="3511010" cy="35110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25013D-5C3E-2242-EEBB-9222E91E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8737" y="716929"/>
            <a:ext cx="3401122" cy="34011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63A776-6666-7408-13A8-E101CDC4C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Helvetica" pitchFamily="2" charset="0"/>
              </a:rPr>
              <a:t>Min Xu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6023C7-7C14-F423-47BD-71565CCAE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7710" y="733329"/>
            <a:ext cx="3308290" cy="33082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E075D0-D1BE-0B81-775C-B2CF8729D9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108" b="2247"/>
          <a:stretch/>
        </p:blipFill>
        <p:spPr>
          <a:xfrm>
            <a:off x="0" y="716929"/>
            <a:ext cx="3057347" cy="332469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1F902433-37AF-F2CB-6234-E07EA36AA654}"/>
              </a:ext>
            </a:extLst>
          </p:cNvPr>
          <p:cNvSpPr/>
          <p:nvPr/>
        </p:nvSpPr>
        <p:spPr>
          <a:xfrm>
            <a:off x="376102" y="4819348"/>
            <a:ext cx="11664176" cy="190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8993E1-AEBA-9DDB-27FF-EEF6D6401B45}"/>
              </a:ext>
            </a:extLst>
          </p:cNvPr>
          <p:cNvSpPr txBox="1"/>
          <p:nvPr/>
        </p:nvSpPr>
        <p:spPr>
          <a:xfrm>
            <a:off x="1369748" y="4293075"/>
            <a:ext cx="3581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Planted tree generative process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1FDCE0-2164-3A59-5AA5-063E613770AB}"/>
              </a:ext>
            </a:extLst>
          </p:cNvPr>
          <p:cNvSpPr txBox="1"/>
          <p:nvPr/>
        </p:nvSpPr>
        <p:spPr>
          <a:xfrm>
            <a:off x="6689207" y="4320710"/>
            <a:ext cx="196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Observed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FFC1D93-2E8C-B8AC-D273-328E1C7EAA2E}"/>
              </a:ext>
            </a:extLst>
          </p:cNvPr>
          <p:cNvSpPr txBox="1"/>
          <p:nvPr/>
        </p:nvSpPr>
        <p:spPr>
          <a:xfrm>
            <a:off x="9583403" y="4293075"/>
            <a:ext cx="196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Algorithm output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E9D8DAE5-70AF-E0DF-82CD-3417BC8A3820}"/>
              </a:ext>
            </a:extLst>
          </p:cNvPr>
          <p:cNvSpPr/>
          <p:nvPr/>
        </p:nvSpPr>
        <p:spPr>
          <a:xfrm>
            <a:off x="23600" y="661985"/>
            <a:ext cx="5962863" cy="3620509"/>
          </a:xfrm>
          <a:prstGeom prst="roundRect">
            <a:avLst>
              <a:gd name="adj" fmla="val 6801"/>
            </a:avLst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C3A79D7-F10F-8CC1-3D01-F68E72E73983}"/>
              </a:ext>
            </a:extLst>
          </p:cNvPr>
          <p:cNvSpPr/>
          <p:nvPr/>
        </p:nvSpPr>
        <p:spPr>
          <a:xfrm>
            <a:off x="6023695" y="673857"/>
            <a:ext cx="2903331" cy="3608637"/>
          </a:xfrm>
          <a:prstGeom prst="roundRect">
            <a:avLst>
              <a:gd name="adj" fmla="val 6801"/>
            </a:avLst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010D7C3-332F-CCB0-CB9E-438356ECF731}"/>
              </a:ext>
            </a:extLst>
          </p:cNvPr>
          <p:cNvSpPr/>
          <p:nvPr/>
        </p:nvSpPr>
        <p:spPr>
          <a:xfrm>
            <a:off x="8966591" y="673857"/>
            <a:ext cx="3201809" cy="3608638"/>
          </a:xfrm>
          <a:prstGeom prst="roundRect">
            <a:avLst>
              <a:gd name="adj" fmla="val 6801"/>
            </a:avLst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9F3BFB-764F-F94A-5342-C7FBE40AEA16}"/>
              </a:ext>
            </a:extLst>
          </p:cNvPr>
          <p:cNvSpPr txBox="1"/>
          <p:nvPr/>
        </p:nvSpPr>
        <p:spPr>
          <a:xfrm>
            <a:off x="486259" y="4895780"/>
            <a:ext cx="1132963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41100"/>
                </a:solidFill>
                <a:latin typeface="Helvetica" pitchFamily="2" charset="0"/>
              </a:rPr>
              <a:t>Learning the latent network growth process</a:t>
            </a:r>
            <a:r>
              <a:rPr lang="en-US" b="1" dirty="0">
                <a:solidFill>
                  <a:srgbClr val="941100"/>
                </a:solidFill>
                <a:latin typeface="Helvetica" pitchFamily="2" charset="0"/>
              </a:rPr>
              <a:t> </a:t>
            </a:r>
            <a:r>
              <a:rPr lang="en-US" sz="1600" dirty="0">
                <a:latin typeface="Helvetica" pitchFamily="2" charset="0"/>
              </a:rPr>
              <a:t>(with Harry Crane, </a:t>
            </a:r>
            <a:r>
              <a:rPr lang="en-US" sz="1600" dirty="0" err="1">
                <a:latin typeface="Helvetica" pitchFamily="2" charset="0"/>
              </a:rPr>
              <a:t>Sijian</a:t>
            </a:r>
            <a:r>
              <a:rPr lang="en-US" sz="1600" dirty="0">
                <a:latin typeface="Helvetica" pitchFamily="2" charset="0"/>
              </a:rPr>
              <a:t> Wang, Minge </a:t>
            </a:r>
            <a:r>
              <a:rPr lang="en-US" sz="1600" dirty="0" err="1">
                <a:latin typeface="Helvetica" pitchFamily="2" charset="0"/>
              </a:rPr>
              <a:t>Xie</a:t>
            </a:r>
            <a:r>
              <a:rPr lang="en-US" sz="1600" dirty="0">
                <a:latin typeface="Helvetica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Root</a:t>
            </a:r>
            <a:r>
              <a:rPr lang="en-US" dirty="0">
                <a:latin typeface="Helvetica" pitchFamily="2" charset="0"/>
              </a:rPr>
              <a:t> and </a:t>
            </a:r>
            <a:r>
              <a:rPr lang="en-US" b="1" dirty="0">
                <a:latin typeface="Helvetica" pitchFamily="2" charset="0"/>
              </a:rPr>
              <a:t>community</a:t>
            </a:r>
            <a:r>
              <a:rPr lang="en-US" dirty="0">
                <a:latin typeface="Helvetica" pitchFamily="2" charset="0"/>
              </a:rPr>
              <a:t> inference (both Frequentist confidence set and Bayesian posterior probabilities)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itchFamily="2" charset="0"/>
              </a:rPr>
              <a:t>Scalable algorithm based on Gibbs sampling (python package </a:t>
            </a:r>
            <a:r>
              <a:rPr lang="en-US" b="1" dirty="0">
                <a:latin typeface="Courier" pitchFamily="2" charset="0"/>
              </a:rPr>
              <a:t>paper-network</a:t>
            </a:r>
            <a:r>
              <a:rPr lang="en-US" dirty="0">
                <a:latin typeface="Helvetica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itchFamily="2" charset="0"/>
              </a:rPr>
              <a:t>Can work with a variety of generative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itchFamily="2" charset="0"/>
              </a:rPr>
              <a:t>Can incorporate edge/node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Our goal: expand model and method to make this more widely useful.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Helvetica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401CB5-FE0E-2315-887F-AEAA02263E48}"/>
              </a:ext>
            </a:extLst>
          </p:cNvPr>
          <p:cNvSpPr txBox="1"/>
          <p:nvPr/>
        </p:nvSpPr>
        <p:spPr>
          <a:xfrm>
            <a:off x="2265680" y="242436"/>
            <a:ext cx="333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Department of Statistics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A23B40B-E3ED-57C4-9083-70ACF6157BC6}"/>
              </a:ext>
            </a:extLst>
          </p:cNvPr>
          <p:cNvCxnSpPr/>
          <p:nvPr/>
        </p:nvCxnSpPr>
        <p:spPr>
          <a:xfrm>
            <a:off x="2492202" y="2551176"/>
            <a:ext cx="591015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3608771-18B2-B0F1-DFEB-880F79E22876}"/>
              </a:ext>
            </a:extLst>
          </p:cNvPr>
          <p:cNvSpPr txBox="1"/>
          <p:nvPr/>
        </p:nvSpPr>
        <p:spPr>
          <a:xfrm>
            <a:off x="2016432" y="2661314"/>
            <a:ext cx="1445874" cy="461665"/>
          </a:xfrm>
          <a:prstGeom prst="rect">
            <a:avLst/>
          </a:prstGeom>
          <a:noFill/>
          <a:ln w="158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Add </a:t>
            </a:r>
            <a:r>
              <a:rPr lang="en-US" sz="1200" dirty="0" err="1">
                <a:latin typeface="Helvetica" pitchFamily="2" charset="0"/>
              </a:rPr>
              <a:t>Erdos</a:t>
            </a:r>
            <a:r>
              <a:rPr lang="en-US" sz="1200" dirty="0">
                <a:latin typeface="Helvetica" pitchFamily="2" charset="0"/>
              </a:rPr>
              <a:t>--</a:t>
            </a:r>
            <a:r>
              <a:rPr lang="en-US" sz="1200" dirty="0" err="1">
                <a:latin typeface="Helvetica" pitchFamily="2" charset="0"/>
              </a:rPr>
              <a:t>Renyi</a:t>
            </a:r>
            <a:r>
              <a:rPr lang="en-US" sz="1200" dirty="0">
                <a:latin typeface="Helvetica" pitchFamily="2" charset="0"/>
              </a:rPr>
              <a:t> random edges</a:t>
            </a:r>
          </a:p>
        </p:txBody>
      </p:sp>
    </p:spTree>
    <p:extLst>
      <p:ext uri="{BB962C8B-B14F-4D97-AF65-F5344CB8AC3E}">
        <p14:creationId xmlns:p14="http://schemas.microsoft.com/office/powerpoint/2010/main" val="188544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8FD12B8-32E9-549A-822D-85E790173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680" y="0"/>
            <a:ext cx="9926320" cy="61912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Helvetica" pitchFamily="2" charset="0"/>
              </a:rPr>
              <a:t>Min Xu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1DD73C-77EE-24BA-B898-AE3C46FBC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4119" y="846675"/>
            <a:ext cx="1764619" cy="1757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475296-43BF-6E6C-B352-006AB2B3C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53" y="877628"/>
            <a:ext cx="9291918" cy="2782133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04DD905-71BC-B5D9-F036-2F81917994D8}"/>
              </a:ext>
            </a:extLst>
          </p:cNvPr>
          <p:cNvSpPr/>
          <p:nvPr/>
        </p:nvSpPr>
        <p:spPr>
          <a:xfrm>
            <a:off x="9762564" y="756605"/>
            <a:ext cx="2227731" cy="3102701"/>
          </a:xfrm>
          <a:prstGeom prst="roundRect">
            <a:avLst>
              <a:gd name="adj" fmla="val 6801"/>
            </a:avLst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160AF-4377-BF37-02D8-A57E17E060DC}"/>
              </a:ext>
            </a:extLst>
          </p:cNvPr>
          <p:cNvSpPr txBox="1"/>
          <p:nvPr/>
        </p:nvSpPr>
        <p:spPr>
          <a:xfrm>
            <a:off x="9876206" y="2608066"/>
            <a:ext cx="2154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Noise is lighter-tailed on the left, heavier-tailed on the right.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A4E949-F8D2-9589-E114-DE519AC949F3}"/>
              </a:ext>
            </a:extLst>
          </p:cNvPr>
          <p:cNvCxnSpPr/>
          <p:nvPr/>
        </p:nvCxnSpPr>
        <p:spPr>
          <a:xfrm>
            <a:off x="196413" y="4019355"/>
            <a:ext cx="117991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505242F-C560-4A92-6FF4-CC4D343C3902}"/>
              </a:ext>
            </a:extLst>
          </p:cNvPr>
          <p:cNvSpPr txBox="1"/>
          <p:nvPr/>
        </p:nvSpPr>
        <p:spPr>
          <a:xfrm>
            <a:off x="215153" y="4171466"/>
            <a:ext cx="11449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itchFamily="2" charset="0"/>
              </a:rPr>
              <a:t>Other ML/AI research in Rutgers Statistics: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High-dimensional statistics </a:t>
            </a:r>
            <a:r>
              <a:rPr lang="en-US" sz="2000" dirty="0">
                <a:latin typeface="Helvetica" pitchFamily="2" charset="0"/>
              </a:rPr>
              <a:t>(Pierre </a:t>
            </a:r>
            <a:r>
              <a:rPr lang="en-US" sz="2000" dirty="0" err="1">
                <a:latin typeface="Helvetica" pitchFamily="2" charset="0"/>
              </a:rPr>
              <a:t>Bellec</a:t>
            </a:r>
            <a:r>
              <a:rPr lang="en-US" sz="2000" dirty="0">
                <a:latin typeface="Helvetica" pitchFamily="2" charset="0"/>
              </a:rPr>
              <a:t>, </a:t>
            </a:r>
            <a:r>
              <a:rPr lang="en-US" sz="2000" dirty="0" err="1">
                <a:latin typeface="Helvetica" pitchFamily="2" charset="0"/>
              </a:rPr>
              <a:t>Cun</a:t>
            </a:r>
            <a:r>
              <a:rPr lang="en-US" sz="2000" dirty="0">
                <a:latin typeface="Helvetica" pitchFamily="2" charset="0"/>
              </a:rPr>
              <a:t>-Hui Zhang, </a:t>
            </a:r>
            <a:r>
              <a:rPr lang="en-US" sz="2000" dirty="0" err="1">
                <a:latin typeface="Helvetica" pitchFamily="2" charset="0"/>
              </a:rPr>
              <a:t>Zijian</a:t>
            </a:r>
            <a:r>
              <a:rPr lang="en-US" sz="2000" dirty="0">
                <a:latin typeface="Helvetica" pitchFamily="2" charset="0"/>
              </a:rPr>
              <a:t> Guo, </a:t>
            </a:r>
            <a:r>
              <a:rPr lang="en-US" sz="2000" dirty="0" err="1">
                <a:latin typeface="Helvetica" pitchFamily="2" charset="0"/>
              </a:rPr>
              <a:t>Qiyang</a:t>
            </a:r>
            <a:r>
              <a:rPr lang="en-US" sz="2000" dirty="0">
                <a:latin typeface="Helvetica" pitchFamily="2" charset="0"/>
              </a:rPr>
              <a:t> Han)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Reinforcement learning </a:t>
            </a:r>
            <a:r>
              <a:rPr lang="en-US" sz="2000" dirty="0">
                <a:latin typeface="Helvetica" pitchFamily="2" charset="0"/>
              </a:rPr>
              <a:t>(</a:t>
            </a:r>
            <a:r>
              <a:rPr lang="en-US" sz="2000" dirty="0" err="1">
                <a:latin typeface="Helvetica" pitchFamily="2" charset="0"/>
              </a:rPr>
              <a:t>Koulik</a:t>
            </a:r>
            <a:r>
              <a:rPr lang="en-US" sz="2000" dirty="0">
                <a:latin typeface="Helvetica" pitchFamily="2" charset="0"/>
              </a:rPr>
              <a:t> </a:t>
            </a:r>
            <a:r>
              <a:rPr lang="en-US" sz="2000" dirty="0" err="1">
                <a:latin typeface="Helvetica" pitchFamily="2" charset="0"/>
              </a:rPr>
              <a:t>Khomaru</a:t>
            </a:r>
            <a:r>
              <a:rPr lang="en-US" sz="2000" dirty="0">
                <a:latin typeface="Helvetica" pitchFamily="2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Functional data analysis </a:t>
            </a:r>
            <a:r>
              <a:rPr lang="en-US" sz="2000" dirty="0">
                <a:latin typeface="Helvetica" pitchFamily="2" charset="0"/>
              </a:rPr>
              <a:t>(</a:t>
            </a:r>
            <a:r>
              <a:rPr lang="en-US" sz="2000" dirty="0" err="1">
                <a:latin typeface="Helvetica" pitchFamily="2" charset="0"/>
              </a:rPr>
              <a:t>Yaqing</a:t>
            </a:r>
            <a:r>
              <a:rPr lang="en-US" sz="2000" dirty="0">
                <a:latin typeface="Helvetica" pitchFamily="2" charset="0"/>
              </a:rPr>
              <a:t> Chen, Rong Chen, Han Xiao)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Representation and contrastive learning </a:t>
            </a:r>
            <a:r>
              <a:rPr lang="en-US" sz="2000" dirty="0">
                <a:latin typeface="Helvetica" pitchFamily="2" charset="0"/>
              </a:rPr>
              <a:t>(</a:t>
            </a:r>
            <a:r>
              <a:rPr lang="en-US" sz="2000" dirty="0" err="1">
                <a:latin typeface="Helvetica" pitchFamily="2" charset="0"/>
              </a:rPr>
              <a:t>Linjun</a:t>
            </a:r>
            <a:r>
              <a:rPr lang="en-US" sz="2000" dirty="0">
                <a:latin typeface="Helvetica" pitchFamily="2" charset="0"/>
              </a:rPr>
              <a:t> Zhang)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Differential privacy </a:t>
            </a:r>
            <a:r>
              <a:rPr lang="en-US" sz="2000" dirty="0">
                <a:latin typeface="Helvetica" pitchFamily="2" charset="0"/>
              </a:rPr>
              <a:t>(</a:t>
            </a:r>
            <a:r>
              <a:rPr lang="en-US" sz="2000" dirty="0" err="1">
                <a:latin typeface="Helvetica" pitchFamily="2" charset="0"/>
              </a:rPr>
              <a:t>Linjun</a:t>
            </a:r>
            <a:r>
              <a:rPr lang="en-US" sz="2000" dirty="0">
                <a:latin typeface="Helvetica" pitchFamily="2" charset="0"/>
              </a:rPr>
              <a:t> Zhang, </a:t>
            </a:r>
            <a:r>
              <a:rPr lang="en-US" sz="2000" dirty="0" err="1">
                <a:latin typeface="Helvetica" pitchFamily="2" charset="0"/>
              </a:rPr>
              <a:t>Ruobin</a:t>
            </a:r>
            <a:r>
              <a:rPr lang="en-US" sz="2000" dirty="0">
                <a:latin typeface="Helvetica" pitchFamily="2" charset="0"/>
              </a:rPr>
              <a:t> Gong)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</a:rPr>
              <a:t>Conformal prediction </a:t>
            </a:r>
            <a:r>
              <a:rPr lang="en-US" sz="2000" dirty="0">
                <a:latin typeface="Helvetica" pitchFamily="2" charset="0"/>
              </a:rPr>
              <a:t>(Minge </a:t>
            </a:r>
            <a:r>
              <a:rPr lang="en-US" sz="2000" dirty="0" err="1">
                <a:latin typeface="Helvetica" pitchFamily="2" charset="0"/>
              </a:rPr>
              <a:t>Xie</a:t>
            </a:r>
            <a:r>
              <a:rPr lang="en-US" sz="2000" dirty="0">
                <a:latin typeface="Helvetica" pitchFamily="2" charset="0"/>
              </a:rPr>
              <a:t>, Regina Liu, Rong Chen, Han Xiao)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</a:rPr>
              <a:t>And more … (see presentation from </a:t>
            </a:r>
            <a:r>
              <a:rPr lang="en-US" sz="2000" dirty="0" err="1">
                <a:latin typeface="Helvetica" pitchFamily="2" charset="0"/>
              </a:rPr>
              <a:t>Tirthankar</a:t>
            </a:r>
            <a:r>
              <a:rPr lang="en-US" sz="2000" dirty="0">
                <a:latin typeface="Helvetica" pitchFamily="2" charset="0"/>
              </a:rPr>
              <a:t> Dasgupta)</a:t>
            </a:r>
          </a:p>
        </p:txBody>
      </p:sp>
    </p:spTree>
    <p:extLst>
      <p:ext uri="{BB962C8B-B14F-4D97-AF65-F5344CB8AC3E}">
        <p14:creationId xmlns:p14="http://schemas.microsoft.com/office/powerpoint/2010/main" val="109954691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602</Words>
  <Application>Microsoft Macintosh PowerPoint</Application>
  <PresentationFormat>Widescreen</PresentationFormat>
  <Paragraphs>79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</vt:lpstr>
      <vt:lpstr>Gill Sans</vt:lpstr>
      <vt:lpstr>Helvetica</vt:lpstr>
      <vt:lpstr>Wingdings</vt:lpstr>
      <vt:lpstr>Office Theme</vt:lpstr>
      <vt:lpstr>Guanyang Wang</vt:lpstr>
      <vt:lpstr>Minge Xie</vt:lpstr>
      <vt:lpstr>Sijian Wang</vt:lpstr>
      <vt:lpstr>Min Xu</vt:lpstr>
      <vt:lpstr>Min Xu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Closing the  Perception-Planning and Sim2Real Gaps in Robotics</dc:title>
  <dc:creator>Kostas Bekris</dc:creator>
  <cp:lastModifiedBy>p x</cp:lastModifiedBy>
  <cp:revision>84</cp:revision>
  <dcterms:created xsi:type="dcterms:W3CDTF">2022-09-19T19:31:39Z</dcterms:created>
  <dcterms:modified xsi:type="dcterms:W3CDTF">2023-01-12T15:33:19Z</dcterms:modified>
</cp:coreProperties>
</file>