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3690" r:id="rId2"/>
    <p:sldId id="3706" r:id="rId3"/>
    <p:sldId id="1314" r:id="rId4"/>
    <p:sldId id="3691" r:id="rId5"/>
    <p:sldId id="1339" r:id="rId6"/>
    <p:sldId id="1403" r:id="rId7"/>
    <p:sldId id="1387" r:id="rId8"/>
    <p:sldId id="1379" r:id="rId9"/>
    <p:sldId id="1224" r:id="rId10"/>
    <p:sldId id="3908" r:id="rId11"/>
    <p:sldId id="3848" r:id="rId12"/>
    <p:sldId id="307" r:id="rId13"/>
    <p:sldId id="313" r:id="rId14"/>
    <p:sldId id="1384" r:id="rId15"/>
    <p:sldId id="1159" r:id="rId16"/>
    <p:sldId id="1171" r:id="rId17"/>
    <p:sldId id="1351" r:id="rId18"/>
    <p:sldId id="275" r:id="rId19"/>
    <p:sldId id="317" r:id="rId20"/>
    <p:sldId id="3858" r:id="rId21"/>
    <p:sldId id="1102" r:id="rId22"/>
    <p:sldId id="1212" r:id="rId23"/>
    <p:sldId id="1340" r:id="rId24"/>
    <p:sldId id="1389" r:id="rId25"/>
    <p:sldId id="298" r:id="rId26"/>
    <p:sldId id="943" r:id="rId27"/>
    <p:sldId id="2253" r:id="rId28"/>
    <p:sldId id="3826" r:id="rId29"/>
    <p:sldId id="3845" r:id="rId30"/>
    <p:sldId id="326" r:id="rId31"/>
    <p:sldId id="3849" r:id="rId32"/>
    <p:sldId id="327" r:id="rId33"/>
    <p:sldId id="3827" r:id="rId34"/>
    <p:sldId id="3850" r:id="rId35"/>
    <p:sldId id="3847" r:id="rId36"/>
    <p:sldId id="1527" r:id="rId37"/>
    <p:sldId id="3833" r:id="rId38"/>
    <p:sldId id="3832" r:id="rId39"/>
    <p:sldId id="1305" r:id="rId40"/>
    <p:sldId id="3852" r:id="rId41"/>
    <p:sldId id="269" r:id="rId42"/>
    <p:sldId id="318" r:id="rId43"/>
    <p:sldId id="29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3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2600"/>
    <a:srgbClr val="FF9300"/>
    <a:srgbClr val="FFD579"/>
    <a:srgbClr val="011893"/>
    <a:srgbClr val="0096FF"/>
    <a:srgbClr val="008F00"/>
    <a:srgbClr val="FFFD78"/>
    <a:srgbClr val="2F528F"/>
    <a:srgbClr val="D88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313"/>
    <p:restoredTop sz="96128"/>
  </p:normalViewPr>
  <p:slideViewPr>
    <p:cSldViewPr snapToGrid="0" snapToObjects="1">
      <p:cViewPr varScale="1">
        <p:scale>
          <a:sx n="204" d="100"/>
          <a:sy n="204" d="100"/>
        </p:scale>
        <p:origin x="400" y="192"/>
      </p:cViewPr>
      <p:guideLst>
        <p:guide pos="2880"/>
        <p:guide orient="horz" pos="36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emf"/><Relationship Id="rId1" Type="http://schemas.openxmlformats.org/officeDocument/2006/relationships/image" Target="../media/image1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68C7C-DE0D-7744-9A0A-5A58AFDE7EDC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E1642-F6EB-3F47-A209-1B38F78E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4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BA3CD-AB20-5043-9DFD-E54294A03D31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45EDC-326A-DC46-A236-B4FC4FF83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27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45EDC-326A-DC46-A236-B4FC4FF83B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8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45EDC-326A-DC46-A236-B4FC4FF83B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74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simpler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08EBF-2233-CE4E-A001-2D4667C35E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90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5" name="Shape 3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lang="en-US" sz="2300" dirty="0"/>
              <a:t>spatial</a:t>
            </a:r>
            <a:r>
              <a:rPr lang="en-US" sz="2300" baseline="0" dirty="0"/>
              <a:t> </a:t>
            </a:r>
            <a:r>
              <a:rPr sz="2300" dirty="0"/>
              <a:t>gluon distribution</a:t>
            </a:r>
            <a:r>
              <a:rPr lang="en-US" sz="2300" dirty="0"/>
              <a:t> only done in </a:t>
            </a:r>
            <a:r>
              <a:rPr lang="en-US" sz="2300" dirty="0" err="1"/>
              <a:t>eA</a:t>
            </a:r>
            <a:r>
              <a:rPr lang="en-US" sz="2300" baseline="0" dirty="0"/>
              <a:t> / </a:t>
            </a:r>
            <a:r>
              <a:rPr lang="en-US" sz="2300" baseline="0" dirty="0" err="1"/>
              <a:t>ep</a:t>
            </a:r>
            <a:r>
              <a:rPr lang="en-US" sz="2300" baseline="0" dirty="0"/>
              <a:t> focus on lumpiness and source</a:t>
            </a:r>
          </a:p>
          <a:p>
            <a:pPr lvl="0">
              <a:defRPr sz="1800"/>
            </a:pPr>
            <a:endParaRPr sz="2300" dirty="0"/>
          </a:p>
        </p:txBody>
      </p:sp>
    </p:spTree>
    <p:extLst>
      <p:ext uri="{BB962C8B-B14F-4D97-AF65-F5344CB8AC3E}">
        <p14:creationId xmlns:p14="http://schemas.microsoft.com/office/powerpoint/2010/main" val="156551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60750" y="2235148"/>
            <a:ext cx="5657609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3493" y="4642339"/>
            <a:ext cx="5414866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7689"/>
            <a:ext cx="9144000" cy="5886054"/>
          </a:xfrm>
        </p:spPr>
        <p:txBody>
          <a:bodyPr/>
          <a:lstStyle>
            <a:lvl1pPr marL="228600" indent="-228600">
              <a:buClr>
                <a:srgbClr val="0432FF"/>
              </a:buClr>
              <a:buFont typeface="Wingdings" charset="2"/>
              <a:buChar char="q"/>
              <a:defRPr sz="1800">
                <a:latin typeface="+mj-lt"/>
                <a:ea typeface="Arial" charset="0"/>
                <a:cs typeface="Comic Sans MS"/>
              </a:defRPr>
            </a:lvl1pPr>
            <a:lvl2pPr marL="685800" indent="-228600">
              <a:buClr>
                <a:srgbClr val="0432FF"/>
              </a:buClr>
              <a:buFont typeface="Wingdings" charset="2"/>
              <a:buChar char="Ø"/>
              <a:defRPr sz="1600">
                <a:latin typeface="+mj-lt"/>
                <a:ea typeface="Arial" charset="0"/>
                <a:cs typeface="Comic Sans MS"/>
              </a:defRPr>
            </a:lvl2pPr>
            <a:lvl3pPr marL="1143000" indent="-228600">
              <a:buClr>
                <a:srgbClr val="0432FF"/>
              </a:buClr>
              <a:buFont typeface="Arial"/>
              <a:buChar char="•"/>
              <a:defRPr sz="1400">
                <a:latin typeface="+mj-lt"/>
                <a:ea typeface="Arial" charset="0"/>
                <a:cs typeface="Comic Sans MS"/>
              </a:defRPr>
            </a:lvl3pPr>
            <a:lvl4pPr marL="1600200" indent="-228600">
              <a:buClr>
                <a:srgbClr val="0432FF"/>
              </a:buClr>
              <a:buFont typeface="Wingdings" charset="2"/>
              <a:buChar char="ü"/>
              <a:defRPr sz="1200">
                <a:latin typeface="+mj-lt"/>
                <a:ea typeface="Arial" charset="0"/>
                <a:cs typeface="Comic Sans MS"/>
              </a:defRPr>
            </a:lvl4pPr>
            <a:lvl5pPr marL="2057400" indent="-228600">
              <a:buClr>
                <a:srgbClr val="0432FF"/>
              </a:buClr>
              <a:buFont typeface="Wingdings" charset="2"/>
              <a:buChar char="§"/>
              <a:defRPr sz="1000">
                <a:latin typeface="+mj-lt"/>
                <a:ea typeface="Arial" charset="0"/>
                <a:cs typeface="Comic Sans M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59064"/>
            <a:ext cx="2057400" cy="187036"/>
          </a:xfrm>
        </p:spPr>
        <p:txBody>
          <a:bodyPr/>
          <a:lstStyle>
            <a:lvl1pPr algn="l">
              <a:defRPr sz="800">
                <a:latin typeface="+mj-lt"/>
                <a:cs typeface="Comic Sans MS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666046"/>
            <a:ext cx="3086100" cy="187035"/>
          </a:xfrm>
        </p:spPr>
        <p:txBody>
          <a:bodyPr/>
          <a:lstStyle>
            <a:lvl1pPr>
              <a:defRPr sz="800">
                <a:latin typeface="+mj-lt"/>
                <a:cs typeface="Comic Sans MS"/>
              </a:defRPr>
            </a:lvl1pPr>
          </a:lstStyle>
          <a:p>
            <a:r>
              <a:rPr lang="en-US" dirty="0"/>
              <a:t>BNL-PO-Summer Lectures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610202"/>
            <a:ext cx="2057400" cy="235898"/>
          </a:xfrm>
        </p:spPr>
        <p:txBody>
          <a:bodyPr/>
          <a:lstStyle>
            <a:lvl1pPr algn="r">
              <a:defRPr sz="1200">
                <a:latin typeface="+mj-lt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3"/>
            <a:ext cx="9144000" cy="584669"/>
          </a:xfrm>
        </p:spPr>
        <p:txBody>
          <a:bodyPr>
            <a:normAutofit/>
          </a:bodyPr>
          <a:lstStyle>
            <a:lvl1pPr algn="r">
              <a:defRPr sz="2800" b="1" i="1">
                <a:solidFill>
                  <a:srgbClr val="011893"/>
                </a:solidFill>
                <a:effectLst>
                  <a:reflection stA="50000" endPos="50000" dist="5080" dir="5400000" sy="-100000" algn="bl" rotWithShape="0"/>
                </a:effectLst>
                <a:latin typeface="+mj-lt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5550"/>
            <a:ext cx="9144000" cy="584669"/>
          </a:xfrm>
        </p:spPr>
        <p:txBody>
          <a:bodyPr>
            <a:normAutofit/>
          </a:bodyPr>
          <a:lstStyle>
            <a:lvl1pPr algn="r">
              <a:defRPr sz="2800" b="1" i="1">
                <a:solidFill>
                  <a:srgbClr val="1200B4"/>
                </a:solidFill>
                <a:effectLst>
                  <a:reflection stA="50000" endPos="50000" dist="5080" dir="5400000" sy="-100000" algn="bl" rotWithShape="0"/>
                </a:effectLst>
                <a:latin typeface="+mj-lt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F14D44D-CCE6-9649-A20F-3A57D51B59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0" y="6623816"/>
            <a:ext cx="2057400" cy="221938"/>
          </a:xfrm>
        </p:spPr>
        <p:txBody>
          <a:bodyPr/>
          <a:lstStyle>
            <a:lvl1pPr algn="l">
              <a:defRPr sz="800">
                <a:latin typeface="+mj-lt"/>
                <a:cs typeface="Comic Sans MS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73DE20D-7521-C048-99DE-9A7F0C0AB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631144"/>
            <a:ext cx="3086100" cy="221937"/>
          </a:xfrm>
        </p:spPr>
        <p:txBody>
          <a:bodyPr/>
          <a:lstStyle>
            <a:lvl1pPr>
              <a:defRPr sz="800">
                <a:latin typeface="+mj-lt"/>
                <a:cs typeface="Comic Sans MS"/>
              </a:defRPr>
            </a:lvl1pPr>
          </a:lstStyle>
          <a:p>
            <a:r>
              <a:rPr lang="en-US" dirty="0"/>
              <a:t>BNL-PO-Summer Lectures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5D4C779-986B-3B4D-8FBC-DBBC5620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79620" y="6620512"/>
            <a:ext cx="2057400" cy="221938"/>
          </a:xfrm>
        </p:spPr>
        <p:txBody>
          <a:bodyPr/>
          <a:lstStyle>
            <a:lvl1pPr algn="r">
              <a:defRPr sz="1200">
                <a:latin typeface="+mj-lt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F10ECB2-F125-BC44-B899-BE53238316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73025"/>
            <a:ext cx="2057400" cy="180057"/>
          </a:xfrm>
        </p:spPr>
        <p:txBody>
          <a:bodyPr/>
          <a:lstStyle>
            <a:lvl1pPr algn="l">
              <a:defRPr sz="800">
                <a:latin typeface="+mj-lt"/>
                <a:cs typeface="Comic Sans MS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7491063-0D79-EE40-A1B0-BB4D4E615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673026"/>
            <a:ext cx="3086100" cy="180056"/>
          </a:xfrm>
        </p:spPr>
        <p:txBody>
          <a:bodyPr/>
          <a:lstStyle>
            <a:lvl1pPr>
              <a:defRPr sz="800">
                <a:latin typeface="+mj-lt"/>
                <a:cs typeface="Comic Sans MS"/>
              </a:defRPr>
            </a:lvl1pPr>
          </a:lstStyle>
          <a:p>
            <a:r>
              <a:rPr lang="en-US"/>
              <a:t>BNL-PO-Summer Lectures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B93735D-ABCE-C340-B377-B62A58595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92566"/>
            <a:ext cx="2057400" cy="260515"/>
          </a:xfrm>
        </p:spPr>
        <p:txBody>
          <a:bodyPr/>
          <a:lstStyle>
            <a:lvl1pPr algn="r">
              <a:defRPr sz="1000">
                <a:latin typeface="+mj-lt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BNL-PO-Summer Lectures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8291F7B-3135-8E46-B568-29F110F8E932}"/>
              </a:ext>
            </a:extLst>
          </p:cNvPr>
          <p:cNvSpPr txBox="1">
            <a:spLocks/>
          </p:cNvSpPr>
          <p:nvPr userDrawn="1"/>
        </p:nvSpPr>
        <p:spPr>
          <a:xfrm>
            <a:off x="3028950" y="6592568"/>
            <a:ext cx="3086100" cy="26051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png"/><Relationship Id="rId5" Type="http://schemas.openxmlformats.org/officeDocument/2006/relationships/image" Target="../media/image38.jpg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arXiv:1206.6014" TargetMode="External"/><Relationship Id="rId3" Type="http://schemas.openxmlformats.org/officeDocument/2006/relationships/image" Target="../media/image41.emf"/><Relationship Id="rId7" Type="http://schemas.openxmlformats.org/officeDocument/2006/relationships/hyperlink" Target="http://arxiv.org/abs/1509.06489" TargetMode="Externa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Relationship Id="rId9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5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emf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tiff"/><Relationship Id="rId4" Type="http://schemas.openxmlformats.org/officeDocument/2006/relationships/image" Target="../media/image6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6.png"/><Relationship Id="rId5" Type="http://schemas.openxmlformats.org/officeDocument/2006/relationships/image" Target="../media/image48.emf"/><Relationship Id="rId4" Type="http://schemas.openxmlformats.org/officeDocument/2006/relationships/image" Target="../media/image7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79.png"/><Relationship Id="rId7" Type="http://schemas.openxmlformats.org/officeDocument/2006/relationships/image" Target="../media/image7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7.png"/><Relationship Id="rId10" Type="http://schemas.openxmlformats.org/officeDocument/2006/relationships/image" Target="../media/image24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emf"/><Relationship Id="rId7" Type="http://schemas.openxmlformats.org/officeDocument/2006/relationships/image" Target="../media/image14.tif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6.tiff"/><Relationship Id="rId4" Type="http://schemas.openxmlformats.org/officeDocument/2006/relationships/image" Target="../media/image10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video" Target="../media/media1.mp4"/><Relationship Id="rId7" Type="http://schemas.openxmlformats.org/officeDocument/2006/relationships/image" Target="../media/image16.emf"/><Relationship Id="rId2" Type="http://schemas.microsoft.com/office/2007/relationships/media" Target="../media/media1.mp4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14.png"/><Relationship Id="rId7" Type="http://schemas.openxmlformats.org/officeDocument/2006/relationships/image" Target="../media/image112.emf"/><Relationship Id="rId12" Type="http://schemas.openxmlformats.org/officeDocument/2006/relationships/image" Target="../media/image11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170.png"/><Relationship Id="rId5" Type="http://schemas.openxmlformats.org/officeDocument/2006/relationships/image" Target="../media/image116.jpeg"/><Relationship Id="rId10" Type="http://schemas.openxmlformats.org/officeDocument/2006/relationships/image" Target="../media/image117.png"/><Relationship Id="rId4" Type="http://schemas.openxmlformats.org/officeDocument/2006/relationships/image" Target="../media/image115.png"/><Relationship Id="rId9" Type="http://schemas.openxmlformats.org/officeDocument/2006/relationships/image" Target="../media/image113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26.png"/><Relationship Id="rId3" Type="http://schemas.openxmlformats.org/officeDocument/2006/relationships/image" Target="../media/image119.emf"/><Relationship Id="rId7" Type="http://schemas.openxmlformats.org/officeDocument/2006/relationships/image" Target="../media/image580.png"/><Relationship Id="rId12" Type="http://schemas.openxmlformats.org/officeDocument/2006/relationships/image" Target="../media/image125.png"/><Relationship Id="rId2" Type="http://schemas.openxmlformats.org/officeDocument/2006/relationships/image" Target="../media/image118.tiff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124.png"/><Relationship Id="rId10" Type="http://schemas.openxmlformats.org/officeDocument/2006/relationships/image" Target="../media/image123.tiff"/><Relationship Id="rId4" Type="http://schemas.openxmlformats.org/officeDocument/2006/relationships/image" Target="../media/image120.png"/><Relationship Id="rId9" Type="http://schemas.openxmlformats.org/officeDocument/2006/relationships/image" Target="../media/image1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128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gi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gif"/><Relationship Id="rId5" Type="http://schemas.openxmlformats.org/officeDocument/2006/relationships/image" Target="../media/image32.png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8D92F-9A63-1F49-88F5-E73CB66AF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629" y="1567252"/>
            <a:ext cx="8509371" cy="235743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i="1" dirty="0">
                <a:effectLst/>
              </a:rPr>
              <a:t>The electron-ion collider:  </a:t>
            </a:r>
            <a:r>
              <a:rPr lang="en-US" sz="1000" i="1" dirty="0">
                <a:effectLst/>
              </a:rPr>
              <a:t> </a:t>
            </a:r>
            <a:br>
              <a:rPr lang="en-US" i="1" dirty="0">
                <a:effectLst/>
              </a:rPr>
            </a:br>
            <a:r>
              <a:rPr lang="en-US" i="1" dirty="0">
                <a:effectLst/>
              </a:rPr>
              <a:t>A collider to unravel </a:t>
            </a:r>
            <a:br>
              <a:rPr lang="en-US" i="1" dirty="0">
                <a:effectLst/>
              </a:rPr>
            </a:br>
            <a:r>
              <a:rPr lang="en-US" i="1" dirty="0">
                <a:effectLst/>
              </a:rPr>
              <a:t>the mysteries of visible matter</a:t>
            </a:r>
            <a:endParaRPr lang="en-US" sz="3600" dirty="0">
              <a:effectLst/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8455B9-B6AE-0C41-830A-8C0EF4EDD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3219" y="4170743"/>
            <a:ext cx="5414866" cy="580292"/>
          </a:xfrm>
        </p:spPr>
        <p:txBody>
          <a:bodyPr>
            <a:noAutofit/>
          </a:bodyPr>
          <a:lstStyle/>
          <a:p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anose="030F0902030302020204" pitchFamily="66" charset="0"/>
              </a:rPr>
              <a:t>E.C. </a:t>
            </a:r>
            <a:r>
              <a:rPr lang="en-US" dirty="0" err="1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anose="030F0902030302020204" pitchFamily="66" charset="0"/>
              </a:rPr>
              <a:t>Aschenauer</a:t>
            </a:r>
            <a:r>
              <a:rPr lang="en-US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anose="030F0902030302020204" pitchFamily="66" charset="0"/>
              </a:rPr>
              <a:t> (BNL)</a:t>
            </a:r>
          </a:p>
          <a:p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panose="030F09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4875EB-79BA-EB42-84BB-39D4177D2B5D}"/>
              </a:ext>
            </a:extLst>
          </p:cNvPr>
          <p:cNvSpPr txBox="1"/>
          <p:nvPr/>
        </p:nvSpPr>
        <p:spPr>
          <a:xfrm>
            <a:off x="6556679" y="5577078"/>
            <a:ext cx="254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4EA5DB"/>
                </a:solidFill>
                <a:latin typeface="+mj-lt"/>
                <a:ea typeface="Arial" charset="0"/>
                <a:cs typeface="Arial" charset="0"/>
              </a:rPr>
              <a:t>Electron Ion Collider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DBF885-B5D8-C54B-BB7F-8EC20FF5B5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133" t="17798"/>
          <a:stretch/>
        </p:blipFill>
        <p:spPr>
          <a:xfrm>
            <a:off x="5857692" y="6145114"/>
            <a:ext cx="3245212" cy="4001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F3C4C6-16E0-564F-A9E9-B42036451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315" y="6175810"/>
            <a:ext cx="1397282" cy="33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3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3E884E-9E14-0C40-8B1A-A35E6507C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1AFB3B-FD0E-EE4F-8BEE-F77759DCC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46D8C1-39F6-164E-B8C3-C9BACF4E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unpolarized Proton PDFs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85A294-97D3-1B40-8907-F2AE4F874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262" y="1140432"/>
            <a:ext cx="4197835" cy="42200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80CA60-CCD3-2E4D-8A05-8A2A8FFB9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06" y="1154593"/>
            <a:ext cx="4197834" cy="42200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1EF199-4FB2-BE43-92A3-0A3163AC7587}"/>
              </a:ext>
            </a:extLst>
          </p:cNvPr>
          <p:cNvSpPr txBox="1"/>
          <p:nvPr/>
        </p:nvSpPr>
        <p:spPr>
          <a:xfrm>
            <a:off x="1132597" y="5544626"/>
            <a:ext cx="6878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At x of 0.3 the proton is dominated by gluons and sea quarks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they should drive the inner structure of the proton</a:t>
            </a:r>
          </a:p>
        </p:txBody>
      </p:sp>
    </p:spTree>
    <p:extLst>
      <p:ext uri="{BB962C8B-B14F-4D97-AF65-F5344CB8AC3E}">
        <p14:creationId xmlns:p14="http://schemas.microsoft.com/office/powerpoint/2010/main" val="80813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4669"/>
          </a:xfrm>
        </p:spPr>
        <p:txBody>
          <a:bodyPr/>
          <a:lstStyle/>
          <a:p>
            <a:r>
              <a:rPr lang="en-US" dirty="0"/>
              <a:t>The Spin of the Proton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E12301C-596B-6E4A-9A95-A58A568D2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44904" y="764464"/>
            <a:ext cx="66351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FF"/>
                </a:solidFill>
                <a:latin typeface="+mj-lt"/>
                <a:ea typeface="Comic Sans MS" charset="0"/>
                <a:cs typeface="Comic Sans MS" charset="0"/>
              </a:rPr>
              <a:t>SPIN is one of the fundamental properties of matter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all elementary particles, but the Higgs carry spin</a:t>
            </a:r>
          </a:p>
          <a:p>
            <a:pPr algn="ctr"/>
            <a:r>
              <a:rPr lang="en-US" sz="2000" dirty="0">
                <a:latin typeface="+mj-lt"/>
                <a:ea typeface="Comic Sans MS" charset="0"/>
                <a:cs typeface="Comic Sans MS" charset="0"/>
              </a:rPr>
              <a:t>Spin cannot be explained by a static picture of the proton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1263" y="1739736"/>
            <a:ext cx="7021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j-lt"/>
                <a:ea typeface="Comic Sans MS" charset="0"/>
                <a:cs typeface="Comic Sans MS" charset="0"/>
              </a:rPr>
              <a:t>It is more than the number </a:t>
            </a:r>
            <a:r>
              <a:rPr lang="en-US" sz="2000" dirty="0">
                <a:solidFill>
                  <a:srgbClr val="FF00FF"/>
                </a:solidFill>
                <a:latin typeface="+mj-lt"/>
                <a:ea typeface="Comic Sans MS" charset="0"/>
                <a:cs typeface="Comic Sans MS" charset="0"/>
              </a:rPr>
              <a:t>½</a:t>
            </a:r>
            <a:r>
              <a:rPr lang="en-US" sz="2000" dirty="0">
                <a:latin typeface="+mj-lt"/>
                <a:ea typeface="Comic Sans MS" charset="0"/>
                <a:cs typeface="Comic Sans MS" charset="0"/>
              </a:rPr>
              <a:t> ! It is the interplay between</a:t>
            </a:r>
          </a:p>
          <a:p>
            <a:pPr algn="ctr"/>
            <a:r>
              <a:rPr lang="en-US" sz="2000" dirty="0">
                <a:latin typeface="+mj-lt"/>
                <a:ea typeface="Comic Sans MS" charset="0"/>
                <a:cs typeface="Comic Sans MS" charset="0"/>
              </a:rPr>
              <a:t>the intrinsic properties and interactions of quarks and gluons</a:t>
            </a: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408516" y="1525300"/>
            <a:ext cx="643480" cy="321283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+mn-ea"/>
              <a:cs typeface="+mn-cs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444291" y="3081902"/>
          <a:ext cx="60071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4" name="Equation" r:id="rId3" imgW="6007100" imgH="533400" progId="Equation.DSMT4">
                  <p:embed/>
                </p:oleObj>
              </mc:Choice>
              <mc:Fallback>
                <p:oleObj name="Equation" r:id="rId3" imgW="6007100" imgH="53340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291" y="3081902"/>
                        <a:ext cx="60071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AutoShape 9"/>
          <p:cNvSpPr>
            <a:spLocks noChangeAspect="1"/>
          </p:cNvSpPr>
          <p:nvPr/>
        </p:nvSpPr>
        <p:spPr bwMode="auto">
          <a:xfrm rot="5400000" flipH="1">
            <a:off x="6677047" y="2482030"/>
            <a:ext cx="236723" cy="1258957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22038" y="2510647"/>
            <a:ext cx="96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8040"/>
                </a:solidFill>
                <a:latin typeface="Comic Sans MS" charset="0"/>
                <a:ea typeface="Comic Sans MS" charset="0"/>
                <a:cs typeface="Comic Sans MS" charset="0"/>
              </a:rPr>
              <a:t>total</a:t>
            </a:r>
          </a:p>
          <a:p>
            <a:pPr algn="ctr"/>
            <a:r>
              <a:rPr lang="en-US" sz="1200" dirty="0">
                <a:solidFill>
                  <a:srgbClr val="008040"/>
                </a:solidFill>
                <a:latin typeface="Comic Sans MS" charset="0"/>
                <a:ea typeface="Comic Sans MS" charset="0"/>
                <a:cs typeface="Comic Sans MS" charset="0"/>
              </a:rPr>
              <a:t>quark spin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5925" y="2569824"/>
            <a:ext cx="94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3366FF"/>
                </a:solidFill>
                <a:latin typeface="Comic Sans MS" charset="0"/>
                <a:ea typeface="Comic Sans MS" charset="0"/>
                <a:cs typeface="Comic Sans MS" charset="0"/>
              </a:rPr>
              <a:t>angular </a:t>
            </a:r>
          </a:p>
          <a:p>
            <a:pPr algn="ctr"/>
            <a:r>
              <a:rPr lang="en-US" sz="1200" dirty="0">
                <a:solidFill>
                  <a:srgbClr val="FF00FF"/>
                </a:solidFill>
                <a:latin typeface="Comic Sans MS" charset="0"/>
                <a:ea typeface="Comic Sans MS" charset="0"/>
                <a:cs typeface="Comic Sans MS" charset="0"/>
              </a:rPr>
              <a:t>momentum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34761" y="2526113"/>
            <a:ext cx="55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gluon</a:t>
            </a:r>
          </a:p>
          <a:p>
            <a:pPr algn="ctr"/>
            <a:r>
              <a:rPr lang="en-US" sz="12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spin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192" y="2460159"/>
            <a:ext cx="227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What do we know:</a:t>
            </a:r>
          </a:p>
        </p:txBody>
      </p:sp>
      <p:sp>
        <p:nvSpPr>
          <p:cNvPr id="20" name="AutoShape 9"/>
          <p:cNvSpPr>
            <a:spLocks noChangeAspect="1"/>
          </p:cNvSpPr>
          <p:nvPr/>
        </p:nvSpPr>
        <p:spPr bwMode="auto">
          <a:xfrm rot="5400000" flipH="1">
            <a:off x="3925931" y="2449132"/>
            <a:ext cx="214338" cy="1261836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4" name="AutoShape 9"/>
          <p:cNvSpPr>
            <a:spLocks noChangeAspect="1"/>
          </p:cNvSpPr>
          <p:nvPr/>
        </p:nvSpPr>
        <p:spPr bwMode="auto">
          <a:xfrm rot="5400000" flipH="1">
            <a:off x="5323700" y="2503682"/>
            <a:ext cx="205436" cy="1191895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4791A4-209F-E34E-9DA5-198A5A6FD0F1}"/>
              </a:ext>
            </a:extLst>
          </p:cNvPr>
          <p:cNvSpPr/>
          <p:nvPr/>
        </p:nvSpPr>
        <p:spPr>
          <a:xfrm>
            <a:off x="7505118" y="4385810"/>
            <a:ext cx="733801" cy="161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GM2434B-1.jpg">
            <a:extLst>
              <a:ext uri="{FF2B5EF4-FFF2-40B4-BE49-F238E27FC236}">
                <a16:creationId xmlns:a16="http://schemas.microsoft.com/office/drawing/2014/main" id="{0A27DFE7-14DB-6649-8A19-BFC7C5F5E4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19815" r="23889" b="12407"/>
          <a:stretch/>
        </p:blipFill>
        <p:spPr>
          <a:xfrm rot="720000">
            <a:off x="7761724" y="2894990"/>
            <a:ext cx="1036474" cy="1227668"/>
          </a:xfrm>
          <a:prstGeom prst="rect">
            <a:avLst/>
          </a:prstGeom>
        </p:spPr>
      </p:pic>
      <p:pic>
        <p:nvPicPr>
          <p:cNvPr id="18" name="Picture 17" descr="A picture containing clock, room, table&#10;&#10;Description automatically generated">
            <a:extLst>
              <a:ext uri="{FF2B5EF4-FFF2-40B4-BE49-F238E27FC236}">
                <a16:creationId xmlns:a16="http://schemas.microsoft.com/office/drawing/2014/main" id="{4B72449C-B7DB-B942-A070-39D3FDD02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909" y="3585943"/>
            <a:ext cx="7924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6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1_Q2.v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33" y="1909233"/>
            <a:ext cx="4537710" cy="4537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11545"/>
            <a:ext cx="9040091" cy="609600"/>
          </a:xfrm>
        </p:spPr>
        <p:txBody>
          <a:bodyPr>
            <a:normAutofit/>
          </a:bodyPr>
          <a:lstStyle/>
          <a:p>
            <a:r>
              <a:rPr lang="en-US" dirty="0"/>
              <a:t>How to decompose the Spin of the Proton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12545" r="12102" b="3887"/>
          <a:stretch/>
        </p:blipFill>
        <p:spPr>
          <a:xfrm>
            <a:off x="5168347" y="2476829"/>
            <a:ext cx="3880287" cy="379207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98200" y="1758861"/>
            <a:ext cx="4904913" cy="1907580"/>
            <a:chOff x="149742" y="3812109"/>
            <a:chExt cx="4904913" cy="1907580"/>
          </a:xfrm>
        </p:grpSpPr>
        <p:pic>
          <p:nvPicPr>
            <p:cNvPr id="10" name="Picture 9" descr="uli_dis.diagra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317" y="3812109"/>
              <a:ext cx="4774338" cy="19075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49742" y="4792657"/>
              <a:ext cx="8803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0000FF"/>
                  </a:solidFill>
                  <a:latin typeface="+mj-lt"/>
                </a:rPr>
                <a:t>g</a:t>
              </a:r>
              <a:r>
                <a:rPr lang="en-US" sz="3200" baseline="-25000" dirty="0">
                  <a:solidFill>
                    <a:srgbClr val="0000FF"/>
                  </a:solidFill>
                  <a:latin typeface="+mj-lt"/>
                </a:rPr>
                <a:t>1 </a:t>
              </a:r>
              <a:r>
                <a:rPr lang="en-US" sz="3200" dirty="0">
                  <a:solidFill>
                    <a:srgbClr val="0000FF"/>
                  </a:solidFill>
                  <a:latin typeface="+mj-lt"/>
                </a:rPr>
                <a:t>~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77051" y="4656206"/>
              <a:ext cx="37221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latin typeface="+mj-lt"/>
                </a:rPr>
                <a:t>-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0" y="607399"/>
            <a:ext cx="5659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  <a:ea typeface="Comic Sans MS" charset="0"/>
                <a:cs typeface="Comic Sans MS" charset="0"/>
              </a:rPr>
              <a:t>To determine the contribution of quarks and gluons</a:t>
            </a:r>
          </a:p>
          <a:p>
            <a:r>
              <a:rPr lang="en-US" dirty="0">
                <a:latin typeface="+mj-lt"/>
                <a:ea typeface="Comic Sans MS" charset="0"/>
                <a:cs typeface="Comic Sans MS" charset="0"/>
              </a:rPr>
              <a:t>to the spin of the proton, one needs to measure </a:t>
            </a:r>
          </a:p>
          <a:p>
            <a:r>
              <a:rPr lang="en-US" dirty="0">
                <a:latin typeface="+mj-lt"/>
                <a:ea typeface="Comic Sans MS" charset="0"/>
                <a:cs typeface="Comic Sans MS" charset="0"/>
              </a:rPr>
              <a:t>the cross-section difference </a:t>
            </a:r>
            <a:r>
              <a:rPr lang="en-US" i="1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g</a:t>
            </a:r>
            <a:r>
              <a:rPr lang="en-US" i="1" baseline="-250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1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as function of 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x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and 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Q</a:t>
            </a:r>
            <a:r>
              <a:rPr lang="en-US" i="1" baseline="30000" dirty="0">
                <a:latin typeface="+mj-lt"/>
                <a:ea typeface="Comic Sans MS" charset="0"/>
                <a:cs typeface="Comic Sans MS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867" y="4009910"/>
            <a:ext cx="379623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quark contribution:</a:t>
            </a:r>
          </a:p>
          <a:p>
            <a:r>
              <a:rPr lang="en-US" dirty="0">
                <a:latin typeface="+mj-lt"/>
                <a:ea typeface="Comic Sans MS" charset="0"/>
                <a:cs typeface="Comic Sans MS" charset="0"/>
              </a:rPr>
              <a:t>The integral of 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g</a:t>
            </a:r>
            <a:r>
              <a:rPr lang="en-US" i="1" baseline="-25000" dirty="0">
                <a:latin typeface="+mj-lt"/>
                <a:ea typeface="Comic Sans MS" charset="0"/>
                <a:cs typeface="Comic Sans MS" charset="0"/>
              </a:rPr>
              <a:t>1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over 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x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from 0 to 1</a:t>
            </a:r>
          </a:p>
          <a:p>
            <a:endParaRPr lang="en-US" sz="800" dirty="0">
              <a:latin typeface="+mj-lt"/>
              <a:ea typeface="Comic Sans MS" charset="0"/>
              <a:cs typeface="Comic Sans MS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gluon contribution:</a:t>
            </a:r>
          </a:p>
          <a:p>
            <a:pPr>
              <a:buClr>
                <a:srgbClr val="0000FF"/>
              </a:buClr>
            </a:pPr>
            <a:r>
              <a:rPr lang="en-US" i="1" dirty="0">
                <a:uFill>
                  <a:solidFill>
                    <a:srgbClr val="032CE2"/>
                  </a:solidFill>
                </a:uFill>
                <a:latin typeface="+mj-lt"/>
                <a:ea typeface="Comic Sans MS" charset="0"/>
                <a:cs typeface="Comic Sans MS" charset="0"/>
              </a:rPr>
              <a:t>d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g</a:t>
            </a:r>
            <a:r>
              <a:rPr lang="en-US" i="1" baseline="-25000" dirty="0">
                <a:latin typeface="+mj-lt"/>
                <a:ea typeface="Comic Sans MS" charset="0"/>
                <a:cs typeface="Comic Sans MS" charset="0"/>
              </a:rPr>
              <a:t>1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(x,Q</a:t>
            </a:r>
            <a:r>
              <a:rPr lang="en-US" i="1" baseline="31999" dirty="0"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)/dlnQ</a:t>
            </a:r>
            <a:r>
              <a:rPr lang="en-US" i="1" baseline="31999" dirty="0"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i="1" dirty="0">
                <a:latin typeface="+mj-lt"/>
                <a:ea typeface="Comic Sans MS" charset="0"/>
                <a:cs typeface="Comic Sans MS" charset="0"/>
              </a:rPr>
              <a:t> </a:t>
            </a:r>
            <a:r>
              <a:rPr lang="en-US" i="1" dirty="0">
                <a:latin typeface="+mj-lt"/>
                <a:ea typeface="Comic Sans MS" charset="0"/>
                <a:cs typeface="Comic Sans MS" charset="0"/>
                <a:sym typeface="Wingdings"/>
              </a:rPr>
              <a:t> </a:t>
            </a:r>
            <a:r>
              <a:rPr lang="en-US" i="1" dirty="0">
                <a:latin typeface="Symbol" pitchFamily="2" charset="2"/>
                <a:ea typeface="Symbol" charset="2"/>
                <a:cs typeface="Symbol" charset="2"/>
                <a:sym typeface="Wingdings"/>
              </a:rPr>
              <a:t>D</a:t>
            </a:r>
            <a:r>
              <a:rPr lang="en-US" i="1" dirty="0">
                <a:latin typeface="+mj-lt"/>
                <a:ea typeface="Comic Sans MS" charset="0"/>
                <a:cs typeface="Comic Sans MS" charset="0"/>
                <a:sym typeface="Wingdings"/>
              </a:rPr>
              <a:t>g(x,Q</a:t>
            </a:r>
            <a:r>
              <a:rPr lang="en-US" i="1" baseline="30000" dirty="0">
                <a:latin typeface="+mj-lt"/>
                <a:ea typeface="Comic Sans MS" charset="0"/>
                <a:cs typeface="Comic Sans MS" charset="0"/>
                <a:sym typeface="Wingdings"/>
              </a:rPr>
              <a:t>2</a:t>
            </a:r>
            <a:r>
              <a:rPr lang="en-US" i="1" dirty="0">
                <a:latin typeface="+mj-lt"/>
                <a:ea typeface="Comic Sans MS" charset="0"/>
                <a:cs typeface="Comic Sans MS" charset="0"/>
                <a:sym typeface="Wingdings"/>
              </a:rPr>
              <a:t>)</a:t>
            </a:r>
            <a:endParaRPr lang="en-US" i="1" baseline="30000" dirty="0">
              <a:latin typeface="+mj-lt"/>
              <a:ea typeface="Comic Sans MS" charset="0"/>
              <a:cs typeface="Comic Sans MS" charset="0"/>
            </a:endParaRPr>
          </a:p>
          <a:p>
            <a:endParaRPr lang="en-US" dirty="0">
              <a:latin typeface="+mj-lt"/>
              <a:ea typeface="Comic Sans MS" charset="0"/>
              <a:cs typeface="Comic Sans MS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18446" y="1805347"/>
            <a:ext cx="3449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  <a:ea typeface="Comic Sans MS" charset="0"/>
                <a:cs typeface="Comic Sans MS" charset="0"/>
              </a:rPr>
              <a:t>The current knowledge about </a:t>
            </a:r>
            <a:r>
              <a:rPr lang="en-US" i="1" dirty="0">
                <a:solidFill>
                  <a:srgbClr val="FF0000"/>
                </a:solidFill>
                <a:latin typeface="+mj-lt"/>
                <a:ea typeface="Comic Sans MS" charset="0"/>
                <a:cs typeface="Comic Sans MS" charset="0"/>
              </a:rPr>
              <a:t>g</a:t>
            </a:r>
            <a:r>
              <a:rPr lang="en-US" i="1" baseline="-25000" dirty="0">
                <a:solidFill>
                  <a:srgbClr val="FF0000"/>
                </a:solidFill>
                <a:latin typeface="+mj-lt"/>
                <a:ea typeface="Comic Sans MS" charset="0"/>
                <a:cs typeface="Comic Sans MS" charset="0"/>
              </a:rPr>
              <a:t>1</a:t>
            </a:r>
          </a:p>
          <a:p>
            <a:pPr algn="ctr"/>
            <a:r>
              <a:rPr lang="en-US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as function of </a:t>
            </a:r>
            <a:r>
              <a:rPr lang="en-US" i="1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x</a:t>
            </a:r>
            <a:r>
              <a:rPr lang="en-US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at </a:t>
            </a:r>
            <a:r>
              <a:rPr lang="en-US" i="1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Q</a:t>
            </a:r>
            <a:r>
              <a:rPr lang="en-US" i="1" baseline="300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=10 GeV</a:t>
            </a:r>
            <a:r>
              <a:rPr lang="en-US" baseline="300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pic>
        <p:nvPicPr>
          <p:cNvPr id="17" name="droppedImage.png">
            <a:extLst>
              <a:ext uri="{FF2B5EF4-FFF2-40B4-BE49-F238E27FC236}">
                <a16:creationId xmlns:a16="http://schemas.microsoft.com/office/drawing/2014/main" id="{87E4B1D4-A6DE-3940-97BD-0B99A5C0C7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1180" y="474593"/>
            <a:ext cx="1604513" cy="1408328"/>
          </a:xfrm>
          <a:prstGeom prst="rect">
            <a:avLst/>
          </a:prstGeom>
          <a:ln w="12700">
            <a:rou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6A17BC-6E09-984A-BBB8-57C55FF456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783749" y="2604353"/>
            <a:ext cx="4305505" cy="3221601"/>
          </a:xfrm>
          <a:prstGeom prst="rect">
            <a:avLst/>
          </a:prstGeom>
        </p:spPr>
      </p:pic>
      <p:sp>
        <p:nvSpPr>
          <p:cNvPr id="22" name="Curved Up Arrow 21">
            <a:extLst>
              <a:ext uri="{FF2B5EF4-FFF2-40B4-BE49-F238E27FC236}">
                <a16:creationId xmlns:a16="http://schemas.microsoft.com/office/drawing/2014/main" id="{C8FE9723-5D19-B94B-8E41-402E81A7F067}"/>
              </a:ext>
            </a:extLst>
          </p:cNvPr>
          <p:cNvSpPr/>
          <p:nvPr/>
        </p:nvSpPr>
        <p:spPr>
          <a:xfrm>
            <a:off x="2928137" y="6229226"/>
            <a:ext cx="4703067" cy="376744"/>
          </a:xfrm>
          <a:prstGeom prst="curvedUpArrow">
            <a:avLst/>
          </a:prstGeom>
          <a:gradFill>
            <a:gsLst>
              <a:gs pos="39000">
                <a:srgbClr val="0000FF"/>
              </a:gs>
              <a:gs pos="100000">
                <a:srgbClr val="FFFFFF"/>
              </a:gs>
            </a:gsLst>
            <a:lin ang="0" scaled="1"/>
          </a:gradFill>
          <a:ln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D0C1E6-D019-7841-A380-945EC94C701B}"/>
              </a:ext>
            </a:extLst>
          </p:cNvPr>
          <p:cNvSpPr txBox="1"/>
          <p:nvPr/>
        </p:nvSpPr>
        <p:spPr>
          <a:xfrm>
            <a:off x="280433" y="6235353"/>
            <a:ext cx="2877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R. </a:t>
            </a:r>
            <a:r>
              <a:rPr lang="en-US" sz="1200" dirty="0" err="1">
                <a:latin typeface="Comic Sans MS" panose="030F0902030302020204" pitchFamily="66" charset="0"/>
              </a:rPr>
              <a:t>Sassot</a:t>
            </a:r>
            <a:r>
              <a:rPr lang="en-US" sz="1200" dirty="0">
                <a:latin typeface="Comic Sans MS" panose="030F0902030302020204" pitchFamily="66" charset="0"/>
              </a:rPr>
              <a:t> et al. arXiv:2007:083000 </a:t>
            </a:r>
          </a:p>
          <a:p>
            <a:r>
              <a:rPr lang="en-US" sz="1200" dirty="0">
                <a:latin typeface="Comic Sans MS" panose="030F0902030302020204" pitchFamily="66" charset="0"/>
              </a:rPr>
              <a:t>             &amp; </a:t>
            </a:r>
            <a:r>
              <a:rPr lang="en-US" sz="1200" dirty="0">
                <a:latin typeface="Comic Sans MS" panose="030F0902030302020204" pitchFamily="66" charset="0"/>
                <a:hlinkClick r:id="rId7"/>
              </a:rPr>
              <a:t>1509.06489</a:t>
            </a:r>
            <a:r>
              <a:rPr lang="en-US" sz="1200" dirty="0">
                <a:latin typeface="Comic Sans MS" panose="030F0902030302020204" pitchFamily="66" charset="0"/>
              </a:rPr>
              <a:t> &amp; </a:t>
            </a:r>
            <a:r>
              <a:rPr lang="en-US" sz="1200" dirty="0">
                <a:latin typeface="Comic Sans MS" panose="030F0902030302020204" pitchFamily="66" charset="0"/>
                <a:hlinkClick r:id="rId8"/>
              </a:rPr>
              <a:t>1206.6014 </a:t>
            </a:r>
            <a:endParaRPr lang="en-US" sz="1200" dirty="0">
              <a:latin typeface="Comic Sans MS" panose="030F0902030302020204" pitchFamily="66" charset="0"/>
            </a:endParaRPr>
          </a:p>
        </p:txBody>
      </p:sp>
      <p:pic>
        <p:nvPicPr>
          <p:cNvPr id="23" name="Picture 22" descr="g1-scaling-violation-20x250.eps">
            <a:extLst>
              <a:ext uri="{FF2B5EF4-FFF2-40B4-BE49-F238E27FC236}">
                <a16:creationId xmlns:a16="http://schemas.microsoft.com/office/drawing/2014/main" id="{6753B85E-2ED3-6447-8482-CB4D0D56745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5432" r="9548" b="1359"/>
          <a:stretch/>
        </p:blipFill>
        <p:spPr>
          <a:xfrm>
            <a:off x="403015" y="1439186"/>
            <a:ext cx="3371240" cy="4829717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8CB2FF-1DE5-1F47-87CA-18BE0F83040A}"/>
              </a:ext>
            </a:extLst>
          </p:cNvPr>
          <p:cNvCxnSpPr/>
          <p:nvPr/>
        </p:nvCxnSpPr>
        <p:spPr bwMode="auto">
          <a:xfrm flipV="1">
            <a:off x="677949" y="4223524"/>
            <a:ext cx="3028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Down Arrow 28">
            <a:extLst>
              <a:ext uri="{FF2B5EF4-FFF2-40B4-BE49-F238E27FC236}">
                <a16:creationId xmlns:a16="http://schemas.microsoft.com/office/drawing/2014/main" id="{C2B73DD0-5B79-D54A-B04B-C3D2187408A5}"/>
              </a:ext>
            </a:extLst>
          </p:cNvPr>
          <p:cNvSpPr/>
          <p:nvPr/>
        </p:nvSpPr>
        <p:spPr bwMode="auto">
          <a:xfrm>
            <a:off x="3536709" y="4225276"/>
            <a:ext cx="120650" cy="215900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FFA1CE18-EDF3-1B44-A758-65CEE4A36F30}"/>
              </a:ext>
            </a:extLst>
          </p:cNvPr>
          <p:cNvSpPr/>
          <p:nvPr/>
        </p:nvSpPr>
        <p:spPr bwMode="auto">
          <a:xfrm rot="10800000">
            <a:off x="3543059" y="3985564"/>
            <a:ext cx="120650" cy="215900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45F74F-5B25-7D44-9990-04FB06EA4053}"/>
              </a:ext>
            </a:extLst>
          </p:cNvPr>
          <p:cNvSpPr/>
          <p:nvPr/>
        </p:nvSpPr>
        <p:spPr>
          <a:xfrm>
            <a:off x="2715943" y="3350516"/>
            <a:ext cx="592521" cy="135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19F9B0-F3E9-7B48-9D43-423EC36CB3C7}"/>
              </a:ext>
            </a:extLst>
          </p:cNvPr>
          <p:cNvSpPr/>
          <p:nvPr/>
        </p:nvSpPr>
        <p:spPr>
          <a:xfrm>
            <a:off x="2683582" y="2823705"/>
            <a:ext cx="762100" cy="115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  <p:bldP spid="22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3356730" y="651557"/>
            <a:ext cx="2232340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/>
            <a:r>
              <a:rPr lang="en-US" sz="2400" dirty="0">
                <a:latin typeface="+mj-lt"/>
                <a:ea typeface="Cambria Math"/>
                <a:cs typeface="Comic Sans MS"/>
                <a:sym typeface="Cambria Math"/>
              </a:rPr>
              <a:t>Wigner function</a:t>
            </a:r>
          </a:p>
          <a:p>
            <a:pPr lvl="0" algn="ctr"/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W(x,b</a:t>
            </a:r>
            <a:r>
              <a:rPr sz="2400" baseline="-25000" dirty="0">
                <a:latin typeface="+mj-lt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,k</a:t>
            </a:r>
            <a:r>
              <a:rPr sz="2400" baseline="-25000" dirty="0">
                <a:latin typeface="+mj-lt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1" name="Shape 51"/>
          <p:cNvSpPr/>
          <p:nvPr/>
        </p:nvSpPr>
        <p:spPr>
          <a:xfrm>
            <a:off x="5823675" y="1440914"/>
            <a:ext cx="82650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∫ d</a:t>
            </a:r>
            <a:r>
              <a:rPr sz="2400" baseline="30000" dirty="0">
                <a:latin typeface="+mj-lt"/>
                <a:ea typeface="Cambria Math"/>
                <a:cs typeface="Comic Sans MS"/>
                <a:sym typeface="Cambria Math"/>
              </a:rPr>
              <a:t>2</a:t>
            </a:r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k</a:t>
            </a:r>
            <a:r>
              <a:rPr sz="2400" baseline="-25000" dirty="0">
                <a:latin typeface="+mj-lt"/>
                <a:ea typeface="Cambria Math"/>
                <a:cs typeface="Comic Sans MS"/>
                <a:sym typeface="Cambria Math"/>
              </a:rPr>
              <a:t>T</a:t>
            </a:r>
          </a:p>
        </p:txBody>
      </p:sp>
      <p:sp>
        <p:nvSpPr>
          <p:cNvPr id="52" name="Shape 52"/>
          <p:cNvSpPr/>
          <p:nvPr/>
        </p:nvSpPr>
        <p:spPr>
          <a:xfrm>
            <a:off x="6319866" y="2523346"/>
            <a:ext cx="91787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+mj-lt"/>
                <a:ea typeface="Cambria Math"/>
                <a:cs typeface="Comic Sans MS"/>
                <a:sym typeface="Cambria Math"/>
              </a:rPr>
              <a:t>f(x,b</a:t>
            </a:r>
            <a:r>
              <a:rPr sz="2400" baseline="-25000">
                <a:latin typeface="+mj-lt"/>
                <a:ea typeface="Cambria Math"/>
                <a:cs typeface="Comic Sans MS"/>
                <a:sym typeface="Cambria Math"/>
              </a:rPr>
              <a:t>T</a:t>
            </a:r>
            <a:r>
              <a:rPr sz="2400">
                <a:latin typeface="+mj-lt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3" name="Shape 53"/>
          <p:cNvSpPr/>
          <p:nvPr/>
        </p:nvSpPr>
        <p:spPr>
          <a:xfrm>
            <a:off x="1688411" y="2523346"/>
            <a:ext cx="90024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f(x,k</a:t>
            </a:r>
            <a:r>
              <a:rPr sz="2400" baseline="-25000" dirty="0">
                <a:latin typeface="+mj-lt"/>
                <a:ea typeface="Cambria Math"/>
                <a:cs typeface="Comic Sans MS"/>
                <a:sym typeface="Cambria Math"/>
              </a:rPr>
              <a:t>T</a:t>
            </a:r>
            <a:r>
              <a:rPr sz="2400" dirty="0">
                <a:latin typeface="+mj-lt"/>
                <a:ea typeface="Cambria Math"/>
                <a:cs typeface="Comic Sans MS"/>
                <a:sym typeface="Cambria Math"/>
              </a:rPr>
              <a:t>)</a:t>
            </a:r>
          </a:p>
        </p:txBody>
      </p:sp>
      <p:sp>
        <p:nvSpPr>
          <p:cNvPr id="54" name="Shape 54"/>
          <p:cNvSpPr/>
          <p:nvPr/>
        </p:nvSpPr>
        <p:spPr>
          <a:xfrm>
            <a:off x="2142023" y="1507039"/>
            <a:ext cx="75918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2400">
                <a:latin typeface="+mj-lt"/>
                <a:ea typeface="Cambria Math"/>
                <a:cs typeface="Comic Sans MS"/>
                <a:sym typeface="Cambria Math"/>
              </a:rPr>
              <a:t>∫d</a:t>
            </a:r>
            <a:r>
              <a:rPr sz="2400" baseline="30000">
                <a:latin typeface="+mj-lt"/>
                <a:ea typeface="Cambria Math"/>
                <a:cs typeface="Comic Sans MS"/>
                <a:sym typeface="Cambria Math"/>
              </a:rPr>
              <a:t>2</a:t>
            </a:r>
            <a:r>
              <a:rPr sz="2400">
                <a:latin typeface="+mj-lt"/>
                <a:ea typeface="Cambria Math"/>
                <a:cs typeface="Comic Sans MS"/>
                <a:sym typeface="Cambria Math"/>
              </a:rPr>
              <a:t>b</a:t>
            </a:r>
            <a:r>
              <a:rPr sz="2400" baseline="-25000">
                <a:latin typeface="+mj-lt"/>
                <a:ea typeface="Cambria Math"/>
                <a:cs typeface="Comic Sans MS"/>
                <a:sym typeface="Cambria Math"/>
              </a:rPr>
              <a:t>T</a:t>
            </a:r>
          </a:p>
        </p:txBody>
      </p:sp>
      <p:sp>
        <p:nvSpPr>
          <p:cNvPr id="57" name="Shape 57"/>
          <p:cNvSpPr/>
          <p:nvPr/>
        </p:nvSpPr>
        <p:spPr>
          <a:xfrm flipH="1">
            <a:off x="2280558" y="1423635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51933" y="5771290"/>
            <a:ext cx="4572001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>
                <a:latin typeface="+mj-lt"/>
                <a:ea typeface="Comic Sans MS" charset="0"/>
                <a:cs typeface="Comic Sans MS" charset="0"/>
              </a:rPr>
              <a:t>Spin-dependent 3D momentum space </a:t>
            </a:r>
          </a:p>
          <a:p>
            <a:pPr lvl="0"/>
            <a:r>
              <a:rPr dirty="0">
                <a:latin typeface="+mj-lt"/>
                <a:ea typeface="Comic Sans MS" charset="0"/>
                <a:cs typeface="Comic Sans MS" charset="0"/>
              </a:rPr>
              <a:t>images from semi-inclusive scattering</a:t>
            </a:r>
          </a:p>
        </p:txBody>
      </p:sp>
      <p:sp>
        <p:nvSpPr>
          <p:cNvPr id="60" name="Shape 60"/>
          <p:cNvSpPr/>
          <p:nvPr/>
        </p:nvSpPr>
        <p:spPr>
          <a:xfrm>
            <a:off x="249620" y="2685005"/>
            <a:ext cx="8361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00FF"/>
                </a:solidFill>
                <a:latin typeface="+mj-lt"/>
                <a:cs typeface="Comic Sans MS"/>
              </a:rPr>
              <a:t>Quarks</a:t>
            </a:r>
          </a:p>
        </p:txBody>
      </p:sp>
      <p:sp>
        <p:nvSpPr>
          <p:cNvPr id="61" name="Shape 61"/>
          <p:cNvSpPr/>
          <p:nvPr/>
        </p:nvSpPr>
        <p:spPr>
          <a:xfrm>
            <a:off x="5276022" y="1440783"/>
            <a:ext cx="1433332" cy="1107131"/>
          </a:xfrm>
          <a:prstGeom prst="line">
            <a:avLst/>
          </a:prstGeom>
          <a:ln w="25400">
            <a:solidFill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4563694" y="5778536"/>
            <a:ext cx="492265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/>
            <a:r>
              <a:rPr dirty="0">
                <a:latin typeface="+mj-lt"/>
                <a:ea typeface="Comic Sans MS" charset="0"/>
                <a:cs typeface="Comic Sans MS" charset="0"/>
              </a:rPr>
              <a:t>Spin-dependent 2+1D coordinate space images from exclusive scattering</a:t>
            </a:r>
          </a:p>
        </p:txBody>
      </p:sp>
      <p:sp>
        <p:nvSpPr>
          <p:cNvPr id="64" name="Shape 64"/>
          <p:cNvSpPr/>
          <p:nvPr/>
        </p:nvSpPr>
        <p:spPr>
          <a:xfrm>
            <a:off x="7836805" y="3435409"/>
            <a:ext cx="8361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0000"/>
                </a:solidFill>
                <a:latin typeface="+mj-lt"/>
                <a:cs typeface="Comic Sans MS"/>
              </a:rPr>
              <a:t>Quarks</a:t>
            </a:r>
            <a:endParaRPr dirty="0">
              <a:solidFill>
                <a:srgbClr val="FF0000"/>
              </a:solidFill>
              <a:latin typeface="+mj-lt"/>
              <a:cs typeface="Comic Sans MS"/>
            </a:endParaRPr>
          </a:p>
        </p:txBody>
      </p:sp>
      <p:sp>
        <p:nvSpPr>
          <p:cNvPr id="65" name="Shape 65"/>
          <p:cNvSpPr/>
          <p:nvPr/>
        </p:nvSpPr>
        <p:spPr>
          <a:xfrm>
            <a:off x="90951" y="1281430"/>
            <a:ext cx="163281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/>
            <a:r>
              <a:rPr sz="2400" i="1" dirty="0">
                <a:solidFill>
                  <a:srgbClr val="0000FF"/>
                </a:solidFill>
                <a:latin typeface="+mj-lt"/>
                <a:cs typeface="Comic Sans MS"/>
              </a:rPr>
              <a:t>Momentum</a:t>
            </a:r>
          </a:p>
          <a:p>
            <a:pPr lvl="0" algn="ctr"/>
            <a:r>
              <a:rPr sz="2400" i="1" dirty="0">
                <a:solidFill>
                  <a:srgbClr val="0000FF"/>
                </a:solidFill>
                <a:latin typeface="+mj-lt"/>
                <a:cs typeface="Comic Sans MS"/>
              </a:rPr>
              <a:t>space</a:t>
            </a:r>
          </a:p>
        </p:txBody>
      </p:sp>
      <p:sp>
        <p:nvSpPr>
          <p:cNvPr id="66" name="Shape 66"/>
          <p:cNvSpPr/>
          <p:nvPr/>
        </p:nvSpPr>
        <p:spPr>
          <a:xfrm>
            <a:off x="7526610" y="1281430"/>
            <a:ext cx="160075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/>
            <a:r>
              <a:rPr sz="2400" i="1" dirty="0">
                <a:solidFill>
                  <a:srgbClr val="0000FF"/>
                </a:solidFill>
                <a:latin typeface="+mj-lt"/>
                <a:cs typeface="Comic Sans MS"/>
              </a:rPr>
              <a:t>Coordinate</a:t>
            </a:r>
          </a:p>
          <a:p>
            <a:pPr lvl="0" algn="ctr"/>
            <a:r>
              <a:rPr sz="2400" i="1" dirty="0">
                <a:solidFill>
                  <a:srgbClr val="0000FF"/>
                </a:solidFill>
                <a:latin typeface="+mj-lt"/>
                <a:cs typeface="Comic Sans MS"/>
              </a:rPr>
              <a:t>space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US" i="0" dirty="0"/>
              <a:t>2+1 dimensional Imaging of Quarks &amp; Gluons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12469" y="3130871"/>
            <a:ext cx="4244340" cy="2659709"/>
            <a:chOff x="5523394" y="5401735"/>
            <a:chExt cx="4244340" cy="265970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3394" y="5455404"/>
              <a:ext cx="4244340" cy="2606040"/>
            </a:xfrm>
            <a:prstGeom prst="rect">
              <a:avLst/>
            </a:prstGeom>
          </p:spPr>
        </p:pic>
        <p:sp>
          <p:nvSpPr>
            <p:cNvPr id="30" name="Up Arrow 29"/>
            <p:cNvSpPr/>
            <p:nvPr/>
          </p:nvSpPr>
          <p:spPr bwMode="auto">
            <a:xfrm>
              <a:off x="6027899" y="5401735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1" name="Up Arrow 30"/>
            <p:cNvSpPr/>
            <p:nvPr/>
          </p:nvSpPr>
          <p:spPr bwMode="auto">
            <a:xfrm>
              <a:off x="7071507" y="5648003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2" name="Up Arrow 31"/>
            <p:cNvSpPr/>
            <p:nvPr/>
          </p:nvSpPr>
          <p:spPr bwMode="auto">
            <a:xfrm>
              <a:off x="8267148" y="5972313"/>
              <a:ext cx="165652" cy="249538"/>
            </a:xfrm>
            <a:prstGeom prst="upArrow">
              <a:avLst/>
            </a:prstGeom>
            <a:solidFill>
              <a:srgbClr val="0000FF"/>
            </a:solidFill>
            <a:ln w="9525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652645" y="3573575"/>
            <a:ext cx="4491355" cy="2370469"/>
            <a:chOff x="4672965" y="3634535"/>
            <a:chExt cx="4491355" cy="2370469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3"/>
            <a:srcRect t="4492" r="74977" b="58882"/>
            <a:stretch/>
          </p:blipFill>
          <p:spPr>
            <a:xfrm>
              <a:off x="4685020" y="3634535"/>
              <a:ext cx="1655697" cy="1386148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3"/>
            <a:srcRect l="38889" t="4492" r="37037" b="58882"/>
            <a:stretch/>
          </p:blipFill>
          <p:spPr>
            <a:xfrm>
              <a:off x="6236458" y="3866735"/>
              <a:ext cx="1592905" cy="1386148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8771612" y="563567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+mj-lt"/>
                  <a:cs typeface="Times New Roman"/>
                </a:rPr>
                <a:t>x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720000">
              <a:off x="5900218" y="5092665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j-lt"/>
                  <a:ea typeface="Comic Sans MS" charset="0"/>
                  <a:cs typeface="Comic Sans MS" charset="0"/>
                </a:rPr>
                <a:t>down quark</a:t>
              </a: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3"/>
            <a:srcRect l="76690" t="4492" b="58882"/>
            <a:stretch/>
          </p:blipFill>
          <p:spPr>
            <a:xfrm>
              <a:off x="7621967" y="4261638"/>
              <a:ext cx="1542353" cy="1386148"/>
            </a:xfrm>
            <a:prstGeom prst="rect">
              <a:avLst/>
            </a:prstGeom>
          </p:spPr>
        </p:pic>
        <p:cxnSp>
          <p:nvCxnSpPr>
            <p:cNvPr id="55" name="Straight Arrow Connector 54"/>
            <p:cNvCxnSpPr/>
            <p:nvPr/>
          </p:nvCxnSpPr>
          <p:spPr bwMode="auto">
            <a:xfrm>
              <a:off x="4672965" y="5006995"/>
              <a:ext cx="4137964" cy="86283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56" name="buffer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01" y="1761575"/>
            <a:ext cx="2168796" cy="197394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89070" y="662697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+mj-lt"/>
                <a:ea typeface="Comic Sans MS" charset="0"/>
                <a:cs typeface="Comic Sans MS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00B050"/>
                </a:solidFill>
                <a:latin typeface="+mj-lt"/>
                <a:ea typeface="Comic Sans MS" charset="0"/>
                <a:cs typeface="Comic Sans MS" charset="0"/>
              </a:rPr>
              <a:t>QCD genetic map</a:t>
            </a:r>
          </a:p>
        </p:txBody>
      </p:sp>
    </p:spTree>
    <p:extLst>
      <p:ext uri="{BB962C8B-B14F-4D97-AF65-F5344CB8AC3E}">
        <p14:creationId xmlns:p14="http://schemas.microsoft.com/office/powerpoint/2010/main" val="279985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7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x-q2-dvc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307" y="561774"/>
            <a:ext cx="3190240" cy="2290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3"/>
            <a:ext cx="9144000" cy="584669"/>
          </a:xfrm>
        </p:spPr>
        <p:txBody>
          <a:bodyPr/>
          <a:lstStyle/>
          <a:p>
            <a:r>
              <a:rPr lang="en-US" dirty="0"/>
              <a:t>2+1d-Imaging in coordinate space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9331" y="637834"/>
            <a:ext cx="25955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  <a:cs typeface="Times New Roman"/>
              </a:rPr>
              <a:t>High precision 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  <a:cs typeface="Times New Roman"/>
              </a:rPr>
              <a:t>imaging at EIC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  <a:cs typeface="Times New Roman"/>
              </a:rPr>
              <a:t>at low and high x</a:t>
            </a:r>
          </a:p>
          <a:p>
            <a:pPr algn="ctr"/>
            <a:r>
              <a:rPr lang="en-US" sz="2400" dirty="0">
                <a:latin typeface="+mj-lt"/>
                <a:cs typeface="Comic Sans MS"/>
              </a:rPr>
              <a:t>Golden channel: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  <a:cs typeface="Times New Roman"/>
              </a:rPr>
              <a:t>DVCS</a:t>
            </a:r>
          </a:p>
        </p:txBody>
      </p:sp>
      <p:pic>
        <p:nvPicPr>
          <p:cNvPr id="6" name="Picture 5" descr="xFb-DVCS-hilo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68" y="2657697"/>
            <a:ext cx="5791200" cy="4200303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 bwMode="auto">
          <a:xfrm>
            <a:off x="4604277" y="1709741"/>
            <a:ext cx="135466" cy="127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603344" y="1709741"/>
            <a:ext cx="135466" cy="127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5" name="Picture 24" descr="cloud-m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6" y="3983567"/>
            <a:ext cx="1847461" cy="1026367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 bwMode="auto">
          <a:xfrm>
            <a:off x="1600200" y="4699000"/>
            <a:ext cx="2650067" cy="1727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4202" y="4174074"/>
            <a:ext cx="10597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pion cloud</a:t>
            </a:r>
          </a:p>
          <a:p>
            <a:r>
              <a:rPr lang="en-US" sz="1400" dirty="0">
                <a:latin typeface="Times New Roman"/>
                <a:cs typeface="Times New Roman"/>
              </a:rPr>
              <a:t>effects seen</a:t>
            </a:r>
          </a:p>
          <a:p>
            <a:r>
              <a:rPr lang="en-US" sz="1400" dirty="0">
                <a:latin typeface="Times New Roman"/>
                <a:cs typeface="Times New Roman"/>
              </a:rPr>
              <a:t>at high </a:t>
            </a:r>
            <a:r>
              <a:rPr lang="en-US" sz="1400" dirty="0" err="1">
                <a:latin typeface="Times New Roman"/>
                <a:cs typeface="Times New Roman"/>
              </a:rPr>
              <a:t>b</a:t>
            </a:r>
            <a:r>
              <a:rPr lang="en-US" sz="1400" baseline="-25000" dirty="0" err="1">
                <a:latin typeface="Times New Roman"/>
                <a:cs typeface="Times New Roman"/>
              </a:rPr>
              <a:t>T</a:t>
            </a:r>
            <a:endParaRPr lang="en-US" sz="1400" baseline="-25000" dirty="0">
              <a:latin typeface="Times New Roman"/>
              <a:cs typeface="Times New Roman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66107-27EC-0A43-8451-B16D48E1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pic>
        <p:nvPicPr>
          <p:cNvPr id="11" name="Picture 10" descr="A close up of a map&#13;&#10;&#13;&#10;Description automatically generated">
            <a:extLst>
              <a:ext uri="{FF2B5EF4-FFF2-40B4-BE49-F238E27FC236}">
                <a16:creationId xmlns:a16="http://schemas.microsoft.com/office/drawing/2014/main" id="{08828617-73E0-BF40-B14E-6B31B4C2D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92353"/>
            <a:ext cx="9144000" cy="303880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E0819C9-0925-564A-A4ED-33A9DB8D6C9A}"/>
              </a:ext>
            </a:extLst>
          </p:cNvPr>
          <p:cNvCxnSpPr/>
          <p:nvPr/>
        </p:nvCxnSpPr>
        <p:spPr>
          <a:xfrm flipH="1">
            <a:off x="4378274" y="1859796"/>
            <a:ext cx="115462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F0673F3-2D23-C24E-9170-F4B726F4B0EA}"/>
              </a:ext>
            </a:extLst>
          </p:cNvPr>
          <p:cNvCxnSpPr>
            <a:cxnSpLocks/>
          </p:cNvCxnSpPr>
          <p:nvPr/>
        </p:nvCxnSpPr>
        <p:spPr>
          <a:xfrm flipH="1" flipV="1">
            <a:off x="4495800" y="1611824"/>
            <a:ext cx="1" cy="6715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C7732E-0B9E-7740-B78B-A9EA0E8BE5A9}"/>
              </a:ext>
            </a:extLst>
          </p:cNvPr>
          <p:cNvGrpSpPr/>
          <p:nvPr/>
        </p:nvGrpSpPr>
        <p:grpSpPr>
          <a:xfrm>
            <a:off x="6382138" y="606492"/>
            <a:ext cx="2472613" cy="1540286"/>
            <a:chOff x="4742296" y="469200"/>
            <a:chExt cx="4359549" cy="256524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B947249-340E-3D41-B1A4-87D7210FBB4A}"/>
                </a:ext>
              </a:extLst>
            </p:cNvPr>
            <p:cNvGrpSpPr/>
            <p:nvPr/>
          </p:nvGrpSpPr>
          <p:grpSpPr>
            <a:xfrm>
              <a:off x="4742296" y="469200"/>
              <a:ext cx="4359549" cy="2240468"/>
              <a:chOff x="125846" y="842468"/>
              <a:chExt cx="4359549" cy="2240468"/>
            </a:xfrm>
          </p:grpSpPr>
          <p:grpSp>
            <p:nvGrpSpPr>
              <p:cNvPr id="21" name="Group 159">
                <a:extLst>
                  <a:ext uri="{FF2B5EF4-FFF2-40B4-BE49-F238E27FC236}">
                    <a16:creationId xmlns:a16="http://schemas.microsoft.com/office/drawing/2014/main" id="{53D2A850-6233-8448-B2FB-A4796BA6B30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-2865258">
                <a:off x="1467654" y="1456538"/>
                <a:ext cx="128587" cy="546105"/>
                <a:chOff x="1324" y="1002"/>
                <a:chExt cx="146" cy="462"/>
              </a:xfrm>
            </p:grpSpPr>
            <p:sp>
              <p:nvSpPr>
                <p:cNvPr id="67" name="Freeform 160">
                  <a:extLst>
                    <a:ext uri="{FF2B5EF4-FFF2-40B4-BE49-F238E27FC236}">
                      <a16:creationId xmlns:a16="http://schemas.microsoft.com/office/drawing/2014/main" id="{05BE14B9-28F9-8C48-8F81-B4C7D86D8C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6" y="1002"/>
                  <a:ext cx="143" cy="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4" y="7"/>
                    </a:cxn>
                    <a:cxn ang="0">
                      <a:pos x="8" y="9"/>
                    </a:cxn>
                    <a:cxn ang="0">
                      <a:pos x="12" y="11"/>
                    </a:cxn>
                    <a:cxn ang="0">
                      <a:pos x="129" y="58"/>
                    </a:cxn>
                    <a:cxn ang="0">
                      <a:pos x="135" y="60"/>
                    </a:cxn>
                    <a:cxn ang="0">
                      <a:pos x="139" y="63"/>
                    </a:cxn>
                    <a:cxn ang="0">
                      <a:pos x="142" y="65"/>
                    </a:cxn>
                    <a:cxn ang="0">
                      <a:pos x="141" y="69"/>
                    </a:cxn>
                    <a:cxn ang="0">
                      <a:pos x="141" y="71"/>
                    </a:cxn>
                    <a:cxn ang="0">
                      <a:pos x="138" y="74"/>
                    </a:cxn>
                    <a:cxn ang="0">
                      <a:pos x="11" y="60"/>
                    </a:cxn>
                    <a:cxn ang="0">
                      <a:pos x="10" y="61"/>
                    </a:cxn>
                    <a:cxn ang="0">
                      <a:pos x="4" y="59"/>
                    </a:cxn>
                    <a:cxn ang="0">
                      <a:pos x="4" y="60"/>
                    </a:cxn>
                    <a:cxn ang="0">
                      <a:pos x="2" y="62"/>
                    </a:cxn>
                    <a:cxn ang="0">
                      <a:pos x="0" y="65"/>
                    </a:cxn>
                  </a:cxnLst>
                  <a:rect l="0" t="0" r="r" b="b"/>
                  <a:pathLst>
                    <a:path w="143" h="75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2" y="11"/>
                      </a:lnTo>
                      <a:lnTo>
                        <a:pt x="129" y="58"/>
                      </a:lnTo>
                      <a:lnTo>
                        <a:pt x="135" y="60"/>
                      </a:lnTo>
                      <a:lnTo>
                        <a:pt x="139" y="63"/>
                      </a:lnTo>
                      <a:lnTo>
                        <a:pt x="142" y="65"/>
                      </a:lnTo>
                      <a:lnTo>
                        <a:pt x="141" y="69"/>
                      </a:lnTo>
                      <a:lnTo>
                        <a:pt x="141" y="71"/>
                      </a:lnTo>
                      <a:lnTo>
                        <a:pt x="138" y="74"/>
                      </a:lnTo>
                      <a:lnTo>
                        <a:pt x="11" y="60"/>
                      </a:lnTo>
                      <a:lnTo>
                        <a:pt x="10" y="61"/>
                      </a:lnTo>
                      <a:lnTo>
                        <a:pt x="4" y="59"/>
                      </a:lnTo>
                      <a:lnTo>
                        <a:pt x="4" y="60"/>
                      </a:lnTo>
                      <a:lnTo>
                        <a:pt x="2" y="62"/>
                      </a:lnTo>
                      <a:lnTo>
                        <a:pt x="0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161">
                  <a:extLst>
                    <a:ext uri="{FF2B5EF4-FFF2-40B4-BE49-F238E27FC236}">
                      <a16:creationId xmlns:a16="http://schemas.microsoft.com/office/drawing/2014/main" id="{91C82B6A-99C7-464B-A8B6-A624BC3AF6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4" y="1069"/>
                  <a:ext cx="14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0" y="7"/>
                    </a:cxn>
                    <a:cxn ang="0">
                      <a:pos x="133" y="57"/>
                    </a:cxn>
                    <a:cxn ang="0">
                      <a:pos x="137" y="61"/>
                    </a:cxn>
                    <a:cxn ang="0">
                      <a:pos x="140" y="61"/>
                    </a:cxn>
                    <a:cxn ang="0">
                      <a:pos x="141" y="65"/>
                    </a:cxn>
                    <a:cxn ang="0">
                      <a:pos x="141" y="66"/>
                    </a:cxn>
                    <a:cxn ang="0">
                      <a:pos x="142" y="71"/>
                    </a:cxn>
                    <a:cxn ang="0">
                      <a:pos x="137" y="71"/>
                    </a:cxn>
                    <a:cxn ang="0">
                      <a:pos x="12" y="59"/>
                    </a:cxn>
                    <a:cxn ang="0">
                      <a:pos x="7" y="59"/>
                    </a:cxn>
                    <a:cxn ang="0">
                      <a:pos x="6" y="59"/>
                    </a:cxn>
                    <a:cxn ang="0">
                      <a:pos x="4" y="59"/>
                    </a:cxn>
                    <a:cxn ang="0">
                      <a:pos x="1" y="59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143" h="7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0" y="7"/>
                      </a:lnTo>
                      <a:lnTo>
                        <a:pt x="133" y="57"/>
                      </a:lnTo>
                      <a:lnTo>
                        <a:pt x="137" y="61"/>
                      </a:lnTo>
                      <a:lnTo>
                        <a:pt x="140" y="61"/>
                      </a:lnTo>
                      <a:lnTo>
                        <a:pt x="141" y="65"/>
                      </a:lnTo>
                      <a:lnTo>
                        <a:pt x="141" y="66"/>
                      </a:lnTo>
                      <a:lnTo>
                        <a:pt x="142" y="71"/>
                      </a:lnTo>
                      <a:lnTo>
                        <a:pt x="137" y="71"/>
                      </a:lnTo>
                      <a:lnTo>
                        <a:pt x="12" y="59"/>
                      </a:lnTo>
                      <a:lnTo>
                        <a:pt x="7" y="59"/>
                      </a:lnTo>
                      <a:lnTo>
                        <a:pt x="6" y="59"/>
                      </a:lnTo>
                      <a:lnTo>
                        <a:pt x="4" y="59"/>
                      </a:lnTo>
                      <a:lnTo>
                        <a:pt x="1" y="59"/>
                      </a:lnTo>
                      <a:lnTo>
                        <a:pt x="0" y="61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62">
                  <a:extLst>
                    <a:ext uri="{FF2B5EF4-FFF2-40B4-BE49-F238E27FC236}">
                      <a16:creationId xmlns:a16="http://schemas.microsoft.com/office/drawing/2014/main" id="{9C8F95EA-46A5-604C-B7E3-8B7663C308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6" y="1131"/>
                  <a:ext cx="144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" y="7"/>
                    </a:cxn>
                    <a:cxn ang="0">
                      <a:pos x="7" y="9"/>
                    </a:cxn>
                    <a:cxn ang="0">
                      <a:pos x="10" y="11"/>
                    </a:cxn>
                    <a:cxn ang="0">
                      <a:pos x="133" y="59"/>
                    </a:cxn>
                    <a:cxn ang="0">
                      <a:pos x="136" y="63"/>
                    </a:cxn>
                    <a:cxn ang="0">
                      <a:pos x="139" y="65"/>
                    </a:cxn>
                    <a:cxn ang="0">
                      <a:pos x="143" y="67"/>
                    </a:cxn>
                    <a:cxn ang="0">
                      <a:pos x="143" y="71"/>
                    </a:cxn>
                    <a:cxn ang="0">
                      <a:pos x="141" y="74"/>
                    </a:cxn>
                    <a:cxn ang="0">
                      <a:pos x="138" y="75"/>
                    </a:cxn>
                    <a:cxn ang="0">
                      <a:pos x="9" y="63"/>
                    </a:cxn>
                    <a:cxn ang="0">
                      <a:pos x="6" y="62"/>
                    </a:cxn>
                    <a:cxn ang="0">
                      <a:pos x="6" y="63"/>
                    </a:cxn>
                    <a:cxn ang="0">
                      <a:pos x="3" y="62"/>
                    </a:cxn>
                    <a:cxn ang="0">
                      <a:pos x="0" y="6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44" h="7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2" y="7"/>
                      </a:lnTo>
                      <a:lnTo>
                        <a:pt x="7" y="9"/>
                      </a:lnTo>
                      <a:lnTo>
                        <a:pt x="10" y="11"/>
                      </a:lnTo>
                      <a:lnTo>
                        <a:pt x="133" y="59"/>
                      </a:lnTo>
                      <a:lnTo>
                        <a:pt x="136" y="63"/>
                      </a:lnTo>
                      <a:lnTo>
                        <a:pt x="139" y="65"/>
                      </a:lnTo>
                      <a:lnTo>
                        <a:pt x="143" y="67"/>
                      </a:lnTo>
                      <a:lnTo>
                        <a:pt x="143" y="71"/>
                      </a:lnTo>
                      <a:lnTo>
                        <a:pt x="141" y="74"/>
                      </a:lnTo>
                      <a:lnTo>
                        <a:pt x="138" y="75"/>
                      </a:lnTo>
                      <a:lnTo>
                        <a:pt x="9" y="63"/>
                      </a:lnTo>
                      <a:lnTo>
                        <a:pt x="6" y="62"/>
                      </a:lnTo>
                      <a:lnTo>
                        <a:pt x="6" y="63"/>
                      </a:lnTo>
                      <a:lnTo>
                        <a:pt x="3" y="62"/>
                      </a:lnTo>
                      <a:lnTo>
                        <a:pt x="0" y="64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163">
                  <a:extLst>
                    <a:ext uri="{FF2B5EF4-FFF2-40B4-BE49-F238E27FC236}">
                      <a16:creationId xmlns:a16="http://schemas.microsoft.com/office/drawing/2014/main" id="{6A3FBDB3-23A3-B141-9A87-121FA655A9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5" y="1202"/>
                  <a:ext cx="144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1" y="7"/>
                    </a:cxn>
                    <a:cxn ang="0">
                      <a:pos x="131" y="54"/>
                    </a:cxn>
                    <a:cxn ang="0">
                      <a:pos x="136" y="58"/>
                    </a:cxn>
                    <a:cxn ang="0">
                      <a:pos x="139" y="59"/>
                    </a:cxn>
                    <a:cxn ang="0">
                      <a:pos x="143" y="63"/>
                    </a:cxn>
                    <a:cxn ang="0">
                      <a:pos x="143" y="66"/>
                    </a:cxn>
                    <a:cxn ang="0">
                      <a:pos x="140" y="69"/>
                    </a:cxn>
                    <a:cxn ang="0">
                      <a:pos x="138" y="69"/>
                    </a:cxn>
                    <a:cxn ang="0">
                      <a:pos x="11" y="57"/>
                    </a:cxn>
                    <a:cxn ang="0">
                      <a:pos x="7" y="58"/>
                    </a:cxn>
                    <a:cxn ang="0">
                      <a:pos x="4" y="57"/>
                    </a:cxn>
                    <a:cxn ang="0">
                      <a:pos x="1" y="57"/>
                    </a:cxn>
                    <a:cxn ang="0">
                      <a:pos x="1" y="59"/>
                    </a:cxn>
                    <a:cxn ang="0">
                      <a:pos x="0" y="62"/>
                    </a:cxn>
                  </a:cxnLst>
                  <a:rect l="0" t="0" r="r" b="b"/>
                  <a:pathLst>
                    <a:path w="144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1" y="7"/>
                      </a:lnTo>
                      <a:lnTo>
                        <a:pt x="131" y="54"/>
                      </a:lnTo>
                      <a:lnTo>
                        <a:pt x="136" y="58"/>
                      </a:lnTo>
                      <a:lnTo>
                        <a:pt x="139" y="59"/>
                      </a:lnTo>
                      <a:lnTo>
                        <a:pt x="143" y="63"/>
                      </a:lnTo>
                      <a:lnTo>
                        <a:pt x="143" y="66"/>
                      </a:lnTo>
                      <a:lnTo>
                        <a:pt x="140" y="69"/>
                      </a:lnTo>
                      <a:lnTo>
                        <a:pt x="138" y="69"/>
                      </a:lnTo>
                      <a:lnTo>
                        <a:pt x="11" y="57"/>
                      </a:lnTo>
                      <a:lnTo>
                        <a:pt x="7" y="58"/>
                      </a:lnTo>
                      <a:lnTo>
                        <a:pt x="4" y="57"/>
                      </a:lnTo>
                      <a:lnTo>
                        <a:pt x="1" y="57"/>
                      </a:lnTo>
                      <a:lnTo>
                        <a:pt x="1" y="59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164">
                  <a:extLst>
                    <a:ext uri="{FF2B5EF4-FFF2-40B4-BE49-F238E27FC236}">
                      <a16:creationId xmlns:a16="http://schemas.microsoft.com/office/drawing/2014/main" id="{D5ABD928-B752-7641-920E-4129145D7B4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7" y="1260"/>
                  <a:ext cx="142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3" y="7"/>
                    </a:cxn>
                    <a:cxn ang="0">
                      <a:pos x="6" y="8"/>
                    </a:cxn>
                    <a:cxn ang="0">
                      <a:pos x="11" y="11"/>
                    </a:cxn>
                    <a:cxn ang="0">
                      <a:pos x="132" y="61"/>
                    </a:cxn>
                    <a:cxn ang="0">
                      <a:pos x="137" y="64"/>
                    </a:cxn>
                    <a:cxn ang="0">
                      <a:pos x="137" y="65"/>
                    </a:cxn>
                    <a:cxn ang="0">
                      <a:pos x="140" y="68"/>
                    </a:cxn>
                    <a:cxn ang="0">
                      <a:pos x="141" y="71"/>
                    </a:cxn>
                    <a:cxn ang="0">
                      <a:pos x="139" y="74"/>
                    </a:cxn>
                    <a:cxn ang="0">
                      <a:pos x="136" y="75"/>
                    </a:cxn>
                    <a:cxn ang="0">
                      <a:pos x="11" y="62"/>
                    </a:cxn>
                    <a:cxn ang="0">
                      <a:pos x="8" y="62"/>
                    </a:cxn>
                    <a:cxn ang="0">
                      <a:pos x="6" y="62"/>
                    </a:cxn>
                    <a:cxn ang="0">
                      <a:pos x="4" y="62"/>
                    </a:cxn>
                    <a:cxn ang="0">
                      <a:pos x="2" y="63"/>
                    </a:cxn>
                    <a:cxn ang="0">
                      <a:pos x="2" y="66"/>
                    </a:cxn>
                  </a:cxnLst>
                  <a:rect l="0" t="0" r="r" b="b"/>
                  <a:pathLst>
                    <a:path w="142" h="76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3" y="7"/>
                      </a:lnTo>
                      <a:lnTo>
                        <a:pt x="6" y="8"/>
                      </a:lnTo>
                      <a:lnTo>
                        <a:pt x="11" y="11"/>
                      </a:lnTo>
                      <a:lnTo>
                        <a:pt x="132" y="61"/>
                      </a:lnTo>
                      <a:lnTo>
                        <a:pt x="137" y="64"/>
                      </a:lnTo>
                      <a:lnTo>
                        <a:pt x="137" y="65"/>
                      </a:lnTo>
                      <a:lnTo>
                        <a:pt x="140" y="68"/>
                      </a:lnTo>
                      <a:lnTo>
                        <a:pt x="141" y="71"/>
                      </a:lnTo>
                      <a:lnTo>
                        <a:pt x="139" y="74"/>
                      </a:lnTo>
                      <a:lnTo>
                        <a:pt x="136" y="75"/>
                      </a:lnTo>
                      <a:lnTo>
                        <a:pt x="11" y="62"/>
                      </a:lnTo>
                      <a:lnTo>
                        <a:pt x="8" y="62"/>
                      </a:lnTo>
                      <a:lnTo>
                        <a:pt x="6" y="62"/>
                      </a:lnTo>
                      <a:lnTo>
                        <a:pt x="4" y="62"/>
                      </a:lnTo>
                      <a:lnTo>
                        <a:pt x="2" y="63"/>
                      </a:lnTo>
                      <a:lnTo>
                        <a:pt x="2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165">
                  <a:extLst>
                    <a:ext uri="{FF2B5EF4-FFF2-40B4-BE49-F238E27FC236}">
                      <a16:creationId xmlns:a16="http://schemas.microsoft.com/office/drawing/2014/main" id="{14B009F8-EE1D-144F-929A-2FC16E51B0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6" y="1328"/>
                  <a:ext cx="142" cy="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10" y="8"/>
                    </a:cxn>
                    <a:cxn ang="0">
                      <a:pos x="129" y="57"/>
                    </a:cxn>
                    <a:cxn ang="0">
                      <a:pos x="136" y="59"/>
                    </a:cxn>
                    <a:cxn ang="0">
                      <a:pos x="138" y="62"/>
                    </a:cxn>
                    <a:cxn ang="0">
                      <a:pos x="139" y="66"/>
                    </a:cxn>
                    <a:cxn ang="0">
                      <a:pos x="141" y="68"/>
                    </a:cxn>
                    <a:cxn ang="0">
                      <a:pos x="140" y="70"/>
                    </a:cxn>
                    <a:cxn ang="0">
                      <a:pos x="136" y="73"/>
                    </a:cxn>
                    <a:cxn ang="0">
                      <a:pos x="12" y="59"/>
                    </a:cxn>
                    <a:cxn ang="0">
                      <a:pos x="8" y="59"/>
                    </a:cxn>
                    <a:cxn ang="0">
                      <a:pos x="4" y="59"/>
                    </a:cxn>
                    <a:cxn ang="0">
                      <a:pos x="3" y="59"/>
                    </a:cxn>
                    <a:cxn ang="0">
                      <a:pos x="3" y="61"/>
                    </a:cxn>
                    <a:cxn ang="0">
                      <a:pos x="2" y="64"/>
                    </a:cxn>
                  </a:cxnLst>
                  <a:rect l="0" t="0" r="r" b="b"/>
                  <a:pathLst>
                    <a:path w="142" h="74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10" y="8"/>
                      </a:lnTo>
                      <a:lnTo>
                        <a:pt x="129" y="57"/>
                      </a:lnTo>
                      <a:lnTo>
                        <a:pt x="136" y="59"/>
                      </a:lnTo>
                      <a:lnTo>
                        <a:pt x="138" y="62"/>
                      </a:lnTo>
                      <a:lnTo>
                        <a:pt x="139" y="66"/>
                      </a:lnTo>
                      <a:lnTo>
                        <a:pt x="141" y="68"/>
                      </a:lnTo>
                      <a:lnTo>
                        <a:pt x="140" y="70"/>
                      </a:lnTo>
                      <a:lnTo>
                        <a:pt x="136" y="73"/>
                      </a:lnTo>
                      <a:lnTo>
                        <a:pt x="12" y="59"/>
                      </a:lnTo>
                      <a:lnTo>
                        <a:pt x="8" y="59"/>
                      </a:lnTo>
                      <a:lnTo>
                        <a:pt x="4" y="59"/>
                      </a:lnTo>
                      <a:lnTo>
                        <a:pt x="3" y="59"/>
                      </a:lnTo>
                      <a:lnTo>
                        <a:pt x="3" y="61"/>
                      </a:lnTo>
                      <a:lnTo>
                        <a:pt x="2" y="6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66">
                  <a:extLst>
                    <a:ext uri="{FF2B5EF4-FFF2-40B4-BE49-F238E27FC236}">
                      <a16:creationId xmlns:a16="http://schemas.microsoft.com/office/drawing/2014/main" id="{DFBFA6DE-FADB-7F46-A19C-D77C7837F9F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26" y="1391"/>
                  <a:ext cx="142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1" y="7"/>
                    </a:cxn>
                    <a:cxn ang="0">
                      <a:pos x="5" y="9"/>
                    </a:cxn>
                    <a:cxn ang="0">
                      <a:pos x="11" y="10"/>
                    </a:cxn>
                    <a:cxn ang="0">
                      <a:pos x="129" y="59"/>
                    </a:cxn>
                    <a:cxn ang="0">
                      <a:pos x="137" y="61"/>
                    </a:cxn>
                    <a:cxn ang="0">
                      <a:pos x="138" y="63"/>
                    </a:cxn>
                    <a:cxn ang="0">
                      <a:pos x="141" y="67"/>
                    </a:cxn>
                    <a:cxn ang="0">
                      <a:pos x="141" y="69"/>
                    </a:cxn>
                    <a:cxn ang="0">
                      <a:pos x="140" y="72"/>
                    </a:cxn>
                    <a:cxn ang="0">
                      <a:pos x="135" y="72"/>
                    </a:cxn>
                    <a:cxn ang="0">
                      <a:pos x="73" y="65"/>
                    </a:cxn>
                  </a:cxnLst>
                  <a:rect l="0" t="0" r="r" b="b"/>
                  <a:pathLst>
                    <a:path w="142" h="7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1" y="7"/>
                      </a:lnTo>
                      <a:lnTo>
                        <a:pt x="5" y="9"/>
                      </a:lnTo>
                      <a:lnTo>
                        <a:pt x="11" y="10"/>
                      </a:lnTo>
                      <a:lnTo>
                        <a:pt x="129" y="59"/>
                      </a:lnTo>
                      <a:lnTo>
                        <a:pt x="137" y="61"/>
                      </a:lnTo>
                      <a:lnTo>
                        <a:pt x="138" y="63"/>
                      </a:lnTo>
                      <a:lnTo>
                        <a:pt x="141" y="67"/>
                      </a:lnTo>
                      <a:lnTo>
                        <a:pt x="141" y="69"/>
                      </a:lnTo>
                      <a:lnTo>
                        <a:pt x="140" y="72"/>
                      </a:lnTo>
                      <a:lnTo>
                        <a:pt x="135" y="72"/>
                      </a:lnTo>
                      <a:lnTo>
                        <a:pt x="73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6" name="Line 168">
                <a:extLst>
                  <a:ext uri="{FF2B5EF4-FFF2-40B4-BE49-F238E27FC236}">
                    <a16:creationId xmlns:a16="http://schemas.microsoft.com/office/drawing/2014/main" id="{DD9D5D90-5037-E441-9ABA-1D5ED7A0A9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77963" y="1919288"/>
                <a:ext cx="30480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Line 169">
                <a:extLst>
                  <a:ext uri="{FF2B5EF4-FFF2-40B4-BE49-F238E27FC236}">
                    <a16:creationId xmlns:a16="http://schemas.microsoft.com/office/drawing/2014/main" id="{862B07CD-3E44-6348-8F30-850039191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8742695" flipV="1">
                <a:off x="2767013" y="1912938"/>
                <a:ext cx="303212" cy="614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172">
                <a:extLst>
                  <a:ext uri="{FF2B5EF4-FFF2-40B4-BE49-F238E27FC236}">
                    <a16:creationId xmlns:a16="http://schemas.microsoft.com/office/drawing/2014/main" id="{DF301EF6-D220-9D42-BCCF-8A7221EF8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777622" flipV="1">
                <a:off x="3529013" y="2678113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77">
                <a:extLst>
                  <a:ext uri="{FF2B5EF4-FFF2-40B4-BE49-F238E27FC236}">
                    <a16:creationId xmlns:a16="http://schemas.microsoft.com/office/drawing/2014/main" id="{791C0F55-07F5-334D-BDBC-5F60D2B3C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25" y="1268413"/>
                <a:ext cx="1439863" cy="441325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432" y="96"/>
                  </a:cxn>
                  <a:cxn ang="0">
                    <a:pos x="672" y="0"/>
                  </a:cxn>
                </a:cxnLst>
                <a:rect l="0" t="0" r="r" b="b"/>
                <a:pathLst>
                  <a:path w="672" h="144">
                    <a:moveTo>
                      <a:pt x="0" y="144"/>
                    </a:moveTo>
                    <a:lnTo>
                      <a:pt x="432" y="96"/>
                    </a:lnTo>
                    <a:lnTo>
                      <a:pt x="67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Text Box 179">
                <a:extLst>
                  <a:ext uri="{FF2B5EF4-FFF2-40B4-BE49-F238E27FC236}">
                    <a16:creationId xmlns:a16="http://schemas.microsoft.com/office/drawing/2014/main" id="{3480FC2E-5332-C943-90D6-0889BA7491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1975" y="842468"/>
                <a:ext cx="608221" cy="5638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latin typeface="Times New Roman" pitchFamily="-112" charset="0"/>
                  </a:rPr>
                  <a:t>e’</a:t>
                </a:r>
              </a:p>
            </p:txBody>
          </p:sp>
          <p:sp>
            <p:nvSpPr>
              <p:cNvPr id="33" name="Line 203">
                <a:extLst>
                  <a:ext uri="{FF2B5EF4-FFF2-40B4-BE49-F238E27FC236}">
                    <a16:creationId xmlns:a16="http://schemas.microsoft.com/office/drawing/2014/main" id="{0F1BD5BC-C5F7-D949-B4E8-F05EA9F807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363" y="2809541"/>
                <a:ext cx="685799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204">
                <a:extLst>
                  <a:ext uri="{FF2B5EF4-FFF2-40B4-BE49-F238E27FC236}">
                    <a16:creationId xmlns:a16="http://schemas.microsoft.com/office/drawing/2014/main" id="{496952FC-4799-D846-8276-C7A755548D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777622" flipV="1">
                <a:off x="3496686" y="2723816"/>
                <a:ext cx="685799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5" name="Group 344">
                <a:extLst>
                  <a:ext uri="{FF2B5EF4-FFF2-40B4-BE49-F238E27FC236}">
                    <a16:creationId xmlns:a16="http://schemas.microsoft.com/office/drawing/2014/main" id="{B6F79CB8-380D-6C41-82B5-E9DF8CC918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2263" y="1125541"/>
                <a:ext cx="3889387" cy="1957395"/>
                <a:chOff x="203" y="709"/>
                <a:chExt cx="2450" cy="1233"/>
              </a:xfrm>
            </p:grpSpPr>
            <p:sp>
              <p:nvSpPr>
                <p:cNvPr id="38" name="Line 176">
                  <a:extLst>
                    <a:ext uri="{FF2B5EF4-FFF2-40B4-BE49-F238E27FC236}">
                      <a16:creationId xmlns:a16="http://schemas.microsoft.com/office/drawing/2014/main" id="{C306FA89-64FE-694D-A8E7-D634FCCC0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23" y="1207"/>
                  <a:ext cx="623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39" name="Group 184">
                  <a:extLst>
                    <a:ext uri="{FF2B5EF4-FFF2-40B4-BE49-F238E27FC236}">
                      <a16:creationId xmlns:a16="http://schemas.microsoft.com/office/drawing/2014/main" id="{39D0531F-F642-1143-8EDF-0DAE12D76F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3" y="807"/>
                  <a:ext cx="2450" cy="1135"/>
                  <a:chOff x="60" y="749"/>
                  <a:chExt cx="2450" cy="1135"/>
                </a:xfrm>
              </p:grpSpPr>
              <p:sp>
                <p:nvSpPr>
                  <p:cNvPr id="49" name="Text Box 185">
                    <a:extLst>
                      <a:ext uri="{FF2B5EF4-FFF2-40B4-BE49-F238E27FC236}">
                        <a16:creationId xmlns:a16="http://schemas.microsoft.com/office/drawing/2014/main" id="{54CCDBF8-004E-954B-BD01-7FCB5C7E9D4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9" y="961"/>
                    <a:ext cx="565" cy="25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000" b="1" dirty="0">
                        <a:latin typeface="Times New Roman" pitchFamily="-112" charset="0"/>
                      </a:rPr>
                      <a:t>(Q</a:t>
                    </a:r>
                    <a:r>
                      <a:rPr lang="en-US" sz="1000" b="1" baseline="30000" dirty="0">
                        <a:latin typeface="Times New Roman" pitchFamily="-112" charset="0"/>
                      </a:rPr>
                      <a:t>2</a:t>
                    </a:r>
                    <a:r>
                      <a:rPr lang="en-US" sz="1000" b="1" dirty="0">
                        <a:latin typeface="Times New Roman" pitchFamily="-112" charset="0"/>
                      </a:rPr>
                      <a:t>)</a:t>
                    </a:r>
                  </a:p>
                </p:txBody>
              </p:sp>
              <p:sp>
                <p:nvSpPr>
                  <p:cNvPr id="50" name="Text Box 186">
                    <a:extLst>
                      <a:ext uri="{FF2B5EF4-FFF2-40B4-BE49-F238E27FC236}">
                        <a16:creationId xmlns:a16="http://schemas.microsoft.com/office/drawing/2014/main" id="{DC3B9DE0-2651-954C-8926-F1A7F168D1B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" y="749"/>
                    <a:ext cx="307" cy="3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600" dirty="0">
                        <a:latin typeface="Times New Roman" pitchFamily="-112" charset="0"/>
                      </a:rPr>
                      <a:t>e</a:t>
                    </a:r>
                  </a:p>
                </p:txBody>
              </p:sp>
              <p:sp>
                <p:nvSpPr>
                  <p:cNvPr id="51" name="Text Box 187">
                    <a:extLst>
                      <a:ext uri="{FF2B5EF4-FFF2-40B4-BE49-F238E27FC236}">
                        <a16:creationId xmlns:a16="http://schemas.microsoft.com/office/drawing/2014/main" id="{D9C35406-7890-CF45-A387-262FA0BAE7E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8" y="780"/>
                    <a:ext cx="438" cy="2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200" b="1" dirty="0" err="1">
                        <a:latin typeface="Symbol" pitchFamily="-112" charset="2"/>
                      </a:rPr>
                      <a:t>g</a:t>
                    </a:r>
                    <a:r>
                      <a:rPr lang="en-US" sz="1200" b="1" baseline="-25000" dirty="0" err="1">
                        <a:latin typeface="Times New Roman" pitchFamily="-112" charset="0"/>
                      </a:rPr>
                      <a:t>L</a:t>
                    </a:r>
                    <a:r>
                      <a:rPr lang="en-US" sz="1200" b="1" dirty="0">
                        <a:latin typeface="Times New Roman" pitchFamily="-112" charset="0"/>
                      </a:rPr>
                      <a:t>*</a:t>
                    </a:r>
                  </a:p>
                </p:txBody>
              </p:sp>
              <p:grpSp>
                <p:nvGrpSpPr>
                  <p:cNvPr id="52" name="Group 188">
                    <a:extLst>
                      <a:ext uri="{FF2B5EF4-FFF2-40B4-BE49-F238E27FC236}">
                        <a16:creationId xmlns:a16="http://schemas.microsoft.com/office/drawing/2014/main" id="{791E6D3A-14AA-0E4C-B623-52136B31D4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59" y="1253"/>
                    <a:ext cx="2351" cy="631"/>
                    <a:chOff x="159" y="1253"/>
                    <a:chExt cx="2351" cy="631"/>
                  </a:xfrm>
                </p:grpSpPr>
                <p:sp>
                  <p:nvSpPr>
                    <p:cNvPr id="53" name="Text Box 189">
                      <a:extLst>
                        <a:ext uri="{FF2B5EF4-FFF2-40B4-BE49-F238E27FC236}">
                          <a16:creationId xmlns:a16="http://schemas.microsoft.com/office/drawing/2014/main" id="{1DEEEE33-56E5-6443-977D-225F22386DCE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76" y="1253"/>
                      <a:ext cx="538" cy="29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200" b="1" dirty="0" err="1">
                          <a:latin typeface="Times New Roman" pitchFamily="-112" charset="0"/>
                        </a:rPr>
                        <a:t>x+ξ</a:t>
                      </a:r>
                      <a:r>
                        <a:rPr lang="en-US" sz="1200" b="1" dirty="0">
                          <a:latin typeface="Times New Roman" pitchFamily="-112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54" name="Text Box 190">
                      <a:extLst>
                        <a:ext uri="{FF2B5EF4-FFF2-40B4-BE49-F238E27FC236}">
                          <a16:creationId xmlns:a16="http://schemas.microsoft.com/office/drawing/2014/main" id="{28442D4F-971A-0E43-950E-4C108B8A284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28" y="1260"/>
                      <a:ext cx="476" cy="29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200" b="1" dirty="0">
                          <a:latin typeface="Times New Roman" pitchFamily="-112" charset="0"/>
                        </a:rPr>
                        <a:t>x-</a:t>
                      </a:r>
                      <a:r>
                        <a:rPr lang="en-US" sz="1200" b="1" dirty="0" err="1">
                          <a:latin typeface="Times New Roman" pitchFamily="-112" charset="0"/>
                        </a:rPr>
                        <a:t>ξ</a:t>
                      </a:r>
                      <a:r>
                        <a:rPr lang="en-US" sz="1200" b="1" dirty="0">
                          <a:latin typeface="Times New Roman" pitchFamily="-112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55" name="Line 191">
                      <a:extLst>
                        <a:ext uri="{FF2B5EF4-FFF2-40B4-BE49-F238E27FC236}">
                          <a16:creationId xmlns:a16="http://schemas.microsoft.com/office/drawing/2014/main" id="{F52DF6D8-B698-474B-93FC-95F2322DA2F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12777622" flipV="1">
                      <a:off x="2078" y="1692"/>
                      <a:ext cx="432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192">
                      <a:extLst>
                        <a:ext uri="{FF2B5EF4-FFF2-40B4-BE49-F238E27FC236}">
                          <a16:creationId xmlns:a16="http://schemas.microsoft.com/office/drawing/2014/main" id="{9790C90E-5089-5646-BA98-60F969D142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1" y="1298"/>
                      <a:ext cx="172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57" name="Group 193">
                      <a:extLst>
                        <a:ext uri="{FF2B5EF4-FFF2-40B4-BE49-F238E27FC236}">
                          <a16:creationId xmlns:a16="http://schemas.microsoft.com/office/drawing/2014/main" id="{AF65B2A6-1479-E242-95A6-238AB884DE3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9" y="1385"/>
                      <a:ext cx="1937" cy="499"/>
                      <a:chOff x="159" y="1385"/>
                      <a:chExt cx="1937" cy="499"/>
                    </a:xfrm>
                  </p:grpSpPr>
                  <p:grpSp>
                    <p:nvGrpSpPr>
                      <p:cNvPr id="58" name="Group 194">
                        <a:extLst>
                          <a:ext uri="{FF2B5EF4-FFF2-40B4-BE49-F238E27FC236}">
                            <a16:creationId xmlns:a16="http://schemas.microsoft.com/office/drawing/2014/main" id="{097C07B5-DBF0-8E4D-A9FD-053253AAFCE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9" y="1385"/>
                        <a:ext cx="1937" cy="499"/>
                        <a:chOff x="241" y="631"/>
                        <a:chExt cx="1937" cy="499"/>
                      </a:xfrm>
                    </p:grpSpPr>
                    <p:grpSp>
                      <p:nvGrpSpPr>
                        <p:cNvPr id="60" name="Group 195">
                          <a:extLst>
                            <a:ext uri="{FF2B5EF4-FFF2-40B4-BE49-F238E27FC236}">
                              <a16:creationId xmlns:a16="http://schemas.microsoft.com/office/drawing/2014/main" id="{9458F30E-FEE5-BF4D-9674-0D6F1EF2705F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" y="631"/>
                          <a:ext cx="1937" cy="499"/>
                          <a:chOff x="241" y="631"/>
                          <a:chExt cx="1937" cy="499"/>
                        </a:xfrm>
                      </p:grpSpPr>
                      <p:grpSp>
                        <p:nvGrpSpPr>
                          <p:cNvPr id="62" name="Group 196">
                            <a:extLst>
                              <a:ext uri="{FF2B5EF4-FFF2-40B4-BE49-F238E27FC236}">
                                <a16:creationId xmlns:a16="http://schemas.microsoft.com/office/drawing/2014/main" id="{2CD12521-FB0D-2248-9B87-4FB664312E40}"/>
                              </a:ext>
                            </a:extLst>
                          </p:cNvPr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42" y="631"/>
                            <a:ext cx="1536" cy="499"/>
                            <a:chOff x="642" y="631"/>
                            <a:chExt cx="1536" cy="499"/>
                          </a:xfrm>
                        </p:grpSpPr>
                        <p:sp>
                          <p:nvSpPr>
                            <p:cNvPr id="64" name="Oval 197">
                              <a:extLst>
                                <a:ext uri="{FF2B5EF4-FFF2-40B4-BE49-F238E27FC236}">
                                  <a16:creationId xmlns:a16="http://schemas.microsoft.com/office/drawing/2014/main" id="{47761BC3-292E-4543-AAA9-8489609A2181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72" y="746"/>
                              <a:ext cx="1492" cy="38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rgbClr val="FF0000"/>
                                </a:gs>
                                <a:gs pos="100000">
                                  <a:srgbClr val="FF0000">
                                    <a:gamma/>
                                    <a:shade val="46275"/>
                                    <a:invGamma/>
                                  </a:srgbClr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5" name="Text Box 198">
                              <a:extLst>
                                <a:ext uri="{FF2B5EF4-FFF2-40B4-BE49-F238E27FC236}">
                                  <a16:creationId xmlns:a16="http://schemas.microsoft.com/office/drawing/2014/main" id="{B9D1E62B-3AF5-4749-A906-EBC7972C7166}"/>
                                </a:ext>
                              </a:extLst>
                            </p:cNvPr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42" y="805"/>
                              <a:ext cx="1536" cy="258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sz="10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H, H, E, E (</a:t>
                              </a:r>
                              <a:r>
                                <a:rPr lang="en-US" sz="1000" b="1" dirty="0" err="1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x,ξ,t</a:t>
                              </a:r>
                              <a:r>
                                <a:rPr lang="en-US" sz="10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)</a:t>
                              </a:r>
                            </a:p>
                          </p:txBody>
                        </p:sp>
                        <p:sp>
                          <p:nvSpPr>
                            <p:cNvPr id="66" name="Text Box 199">
                              <a:extLst>
                                <a:ext uri="{FF2B5EF4-FFF2-40B4-BE49-F238E27FC236}">
                                  <a16:creationId xmlns:a16="http://schemas.microsoft.com/office/drawing/2014/main" id="{4BBFCAA5-9DD9-484D-B9B9-DC486BD9DBA2}"/>
                                </a:ext>
                              </a:extLst>
                            </p:cNvPr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202" y="631"/>
                              <a:ext cx="192" cy="231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b="1" dirty="0">
                                  <a:solidFill>
                                    <a:schemeClr val="bg1"/>
                                  </a:solidFill>
                                  <a:latin typeface="Times New Roman" pitchFamily="-112" charset="0"/>
                                </a:rPr>
                                <a:t>~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63" name="Line 200">
                            <a:extLst>
                              <a:ext uri="{FF2B5EF4-FFF2-40B4-BE49-F238E27FC236}">
                                <a16:creationId xmlns:a16="http://schemas.microsoft.com/office/drawing/2014/main" id="{249C1221-B516-7E49-99A5-D62CCDFAF574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" y="936"/>
                            <a:ext cx="432" cy="144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61" name="Line 201">
                          <a:extLst>
                            <a:ext uri="{FF2B5EF4-FFF2-40B4-BE49-F238E27FC236}">
                              <a16:creationId xmlns:a16="http://schemas.microsoft.com/office/drawing/2014/main" id="{212CADC7-6014-8D42-BC64-E7DE95E4A07D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0" y="986"/>
                          <a:ext cx="432" cy="14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59" name="Text Box 202">
                        <a:extLst>
                          <a:ext uri="{FF2B5EF4-FFF2-40B4-BE49-F238E27FC236}">
                            <a16:creationId xmlns:a16="http://schemas.microsoft.com/office/drawing/2014/main" id="{F33DB062-E345-674E-9487-090067A2A6E7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41" y="1388"/>
                        <a:ext cx="191" cy="2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r>
                          <a:rPr lang="en-US" b="1" dirty="0">
                            <a:solidFill>
                              <a:schemeClr val="bg1"/>
                            </a:solidFill>
                            <a:latin typeface="Times New Roman" pitchFamily="-112" charset="0"/>
                            <a:ea typeface="Times New Roman" pitchFamily="-112" charset="0"/>
                            <a:cs typeface="Times New Roman" pitchFamily="-112" charset="0"/>
                          </a:rPr>
                          <a:t>~</a:t>
                        </a:r>
                      </a:p>
                    </p:txBody>
                  </p:sp>
                </p:grpSp>
              </p:grpSp>
            </p:grpSp>
            <p:grpSp>
              <p:nvGrpSpPr>
                <p:cNvPr id="40" name="Group 205">
                  <a:extLst>
                    <a:ext uri="{FF2B5EF4-FFF2-40B4-BE49-F238E27FC236}">
                      <a16:creationId xmlns:a16="http://schemas.microsoft.com/office/drawing/2014/main" id="{DBA521A0-F48E-BA46-9B51-C66889E83AA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2775006">
                  <a:off x="1826" y="897"/>
                  <a:ext cx="81" cy="345"/>
                  <a:chOff x="1324" y="1002"/>
                  <a:chExt cx="146" cy="462"/>
                </a:xfrm>
              </p:grpSpPr>
              <p:sp>
                <p:nvSpPr>
                  <p:cNvPr id="42" name="Freeform 206">
                    <a:extLst>
                      <a:ext uri="{FF2B5EF4-FFF2-40B4-BE49-F238E27FC236}">
                        <a16:creationId xmlns:a16="http://schemas.microsoft.com/office/drawing/2014/main" id="{361F96EC-9935-784B-9B82-9271A51FDA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6" y="1002"/>
                    <a:ext cx="143" cy="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4" y="7"/>
                      </a:cxn>
                      <a:cxn ang="0">
                        <a:pos x="8" y="9"/>
                      </a:cxn>
                      <a:cxn ang="0">
                        <a:pos x="12" y="11"/>
                      </a:cxn>
                      <a:cxn ang="0">
                        <a:pos x="129" y="58"/>
                      </a:cxn>
                      <a:cxn ang="0">
                        <a:pos x="135" y="60"/>
                      </a:cxn>
                      <a:cxn ang="0">
                        <a:pos x="139" y="63"/>
                      </a:cxn>
                      <a:cxn ang="0">
                        <a:pos x="142" y="65"/>
                      </a:cxn>
                      <a:cxn ang="0">
                        <a:pos x="141" y="69"/>
                      </a:cxn>
                      <a:cxn ang="0">
                        <a:pos x="141" y="71"/>
                      </a:cxn>
                      <a:cxn ang="0">
                        <a:pos x="138" y="74"/>
                      </a:cxn>
                      <a:cxn ang="0">
                        <a:pos x="11" y="60"/>
                      </a:cxn>
                      <a:cxn ang="0">
                        <a:pos x="10" y="61"/>
                      </a:cxn>
                      <a:cxn ang="0">
                        <a:pos x="4" y="59"/>
                      </a:cxn>
                      <a:cxn ang="0">
                        <a:pos x="4" y="60"/>
                      </a:cxn>
                      <a:cxn ang="0">
                        <a:pos x="2" y="62"/>
                      </a:cxn>
                      <a:cxn ang="0">
                        <a:pos x="0" y="65"/>
                      </a:cxn>
                    </a:cxnLst>
                    <a:rect l="0" t="0" r="r" b="b"/>
                    <a:pathLst>
                      <a:path w="143" h="75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4" y="7"/>
                        </a:lnTo>
                        <a:lnTo>
                          <a:pt x="8" y="9"/>
                        </a:lnTo>
                        <a:lnTo>
                          <a:pt x="12" y="11"/>
                        </a:lnTo>
                        <a:lnTo>
                          <a:pt x="129" y="58"/>
                        </a:lnTo>
                        <a:lnTo>
                          <a:pt x="135" y="60"/>
                        </a:lnTo>
                        <a:lnTo>
                          <a:pt x="139" y="63"/>
                        </a:lnTo>
                        <a:lnTo>
                          <a:pt x="142" y="65"/>
                        </a:lnTo>
                        <a:lnTo>
                          <a:pt x="141" y="69"/>
                        </a:lnTo>
                        <a:lnTo>
                          <a:pt x="141" y="71"/>
                        </a:lnTo>
                        <a:lnTo>
                          <a:pt x="138" y="74"/>
                        </a:lnTo>
                        <a:lnTo>
                          <a:pt x="11" y="60"/>
                        </a:lnTo>
                        <a:lnTo>
                          <a:pt x="10" y="61"/>
                        </a:lnTo>
                        <a:lnTo>
                          <a:pt x="4" y="59"/>
                        </a:lnTo>
                        <a:lnTo>
                          <a:pt x="4" y="60"/>
                        </a:lnTo>
                        <a:lnTo>
                          <a:pt x="2" y="62"/>
                        </a:lnTo>
                        <a:lnTo>
                          <a:pt x="0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" name="Freeform 207">
                    <a:extLst>
                      <a:ext uri="{FF2B5EF4-FFF2-40B4-BE49-F238E27FC236}">
                        <a16:creationId xmlns:a16="http://schemas.microsoft.com/office/drawing/2014/main" id="{9226E8C7-FF87-2947-B8AD-7D053EA6F9D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4" y="1069"/>
                    <a:ext cx="14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2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0" y="7"/>
                      </a:cxn>
                      <a:cxn ang="0">
                        <a:pos x="133" y="57"/>
                      </a:cxn>
                      <a:cxn ang="0">
                        <a:pos x="137" y="61"/>
                      </a:cxn>
                      <a:cxn ang="0">
                        <a:pos x="140" y="61"/>
                      </a:cxn>
                      <a:cxn ang="0">
                        <a:pos x="141" y="65"/>
                      </a:cxn>
                      <a:cxn ang="0">
                        <a:pos x="141" y="66"/>
                      </a:cxn>
                      <a:cxn ang="0">
                        <a:pos x="142" y="71"/>
                      </a:cxn>
                      <a:cxn ang="0">
                        <a:pos x="137" y="71"/>
                      </a:cxn>
                      <a:cxn ang="0">
                        <a:pos x="12" y="59"/>
                      </a:cxn>
                      <a:cxn ang="0">
                        <a:pos x="7" y="59"/>
                      </a:cxn>
                      <a:cxn ang="0">
                        <a:pos x="6" y="59"/>
                      </a:cxn>
                      <a:cxn ang="0">
                        <a:pos x="4" y="59"/>
                      </a:cxn>
                      <a:cxn ang="0">
                        <a:pos x="1" y="59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143" h="72">
                        <a:moveTo>
                          <a:pt x="0" y="0"/>
                        </a:moveTo>
                        <a:lnTo>
                          <a:pt x="1" y="2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0" y="7"/>
                        </a:lnTo>
                        <a:lnTo>
                          <a:pt x="133" y="57"/>
                        </a:lnTo>
                        <a:lnTo>
                          <a:pt x="137" y="61"/>
                        </a:lnTo>
                        <a:lnTo>
                          <a:pt x="140" y="61"/>
                        </a:lnTo>
                        <a:lnTo>
                          <a:pt x="141" y="65"/>
                        </a:lnTo>
                        <a:lnTo>
                          <a:pt x="141" y="66"/>
                        </a:lnTo>
                        <a:lnTo>
                          <a:pt x="142" y="71"/>
                        </a:lnTo>
                        <a:lnTo>
                          <a:pt x="137" y="71"/>
                        </a:lnTo>
                        <a:lnTo>
                          <a:pt x="12" y="59"/>
                        </a:lnTo>
                        <a:lnTo>
                          <a:pt x="7" y="59"/>
                        </a:lnTo>
                        <a:lnTo>
                          <a:pt x="6" y="59"/>
                        </a:lnTo>
                        <a:lnTo>
                          <a:pt x="4" y="59"/>
                        </a:lnTo>
                        <a:lnTo>
                          <a:pt x="1" y="59"/>
                        </a:lnTo>
                        <a:lnTo>
                          <a:pt x="0" y="61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" name="Freeform 208">
                    <a:extLst>
                      <a:ext uri="{FF2B5EF4-FFF2-40B4-BE49-F238E27FC236}">
                        <a16:creationId xmlns:a16="http://schemas.microsoft.com/office/drawing/2014/main" id="{D10617DB-2EB9-2245-A8C4-6DEA6EB7A77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6" y="1131"/>
                    <a:ext cx="144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7" y="9"/>
                      </a:cxn>
                      <a:cxn ang="0">
                        <a:pos x="10" y="11"/>
                      </a:cxn>
                      <a:cxn ang="0">
                        <a:pos x="133" y="59"/>
                      </a:cxn>
                      <a:cxn ang="0">
                        <a:pos x="136" y="63"/>
                      </a:cxn>
                      <a:cxn ang="0">
                        <a:pos x="139" y="65"/>
                      </a:cxn>
                      <a:cxn ang="0">
                        <a:pos x="143" y="67"/>
                      </a:cxn>
                      <a:cxn ang="0">
                        <a:pos x="143" y="71"/>
                      </a:cxn>
                      <a:cxn ang="0">
                        <a:pos x="141" y="74"/>
                      </a:cxn>
                      <a:cxn ang="0">
                        <a:pos x="138" y="75"/>
                      </a:cxn>
                      <a:cxn ang="0">
                        <a:pos x="9" y="63"/>
                      </a:cxn>
                      <a:cxn ang="0">
                        <a:pos x="6" y="62"/>
                      </a:cxn>
                      <a:cxn ang="0">
                        <a:pos x="6" y="63"/>
                      </a:cxn>
                      <a:cxn ang="0">
                        <a:pos x="3" y="62"/>
                      </a:cxn>
                      <a:cxn ang="0">
                        <a:pos x="0" y="64"/>
                      </a:cxn>
                      <a:cxn ang="0">
                        <a:pos x="0" y="66"/>
                      </a:cxn>
                    </a:cxnLst>
                    <a:rect l="0" t="0" r="r" b="b"/>
                    <a:pathLst>
                      <a:path w="144" h="76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7" y="9"/>
                        </a:lnTo>
                        <a:lnTo>
                          <a:pt x="10" y="11"/>
                        </a:lnTo>
                        <a:lnTo>
                          <a:pt x="133" y="59"/>
                        </a:lnTo>
                        <a:lnTo>
                          <a:pt x="136" y="63"/>
                        </a:lnTo>
                        <a:lnTo>
                          <a:pt x="139" y="65"/>
                        </a:lnTo>
                        <a:lnTo>
                          <a:pt x="143" y="67"/>
                        </a:lnTo>
                        <a:lnTo>
                          <a:pt x="143" y="71"/>
                        </a:lnTo>
                        <a:lnTo>
                          <a:pt x="141" y="74"/>
                        </a:lnTo>
                        <a:lnTo>
                          <a:pt x="138" y="75"/>
                        </a:lnTo>
                        <a:lnTo>
                          <a:pt x="9" y="63"/>
                        </a:lnTo>
                        <a:lnTo>
                          <a:pt x="6" y="62"/>
                        </a:lnTo>
                        <a:lnTo>
                          <a:pt x="6" y="63"/>
                        </a:lnTo>
                        <a:lnTo>
                          <a:pt x="3" y="62"/>
                        </a:lnTo>
                        <a:lnTo>
                          <a:pt x="0" y="64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" name="Freeform 209">
                    <a:extLst>
                      <a:ext uri="{FF2B5EF4-FFF2-40B4-BE49-F238E27FC236}">
                        <a16:creationId xmlns:a16="http://schemas.microsoft.com/office/drawing/2014/main" id="{99630EF1-A163-4044-9595-1B98A5B6E1C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5" y="1202"/>
                    <a:ext cx="144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1" y="7"/>
                      </a:cxn>
                      <a:cxn ang="0">
                        <a:pos x="131" y="54"/>
                      </a:cxn>
                      <a:cxn ang="0">
                        <a:pos x="136" y="58"/>
                      </a:cxn>
                      <a:cxn ang="0">
                        <a:pos x="139" y="59"/>
                      </a:cxn>
                      <a:cxn ang="0">
                        <a:pos x="143" y="63"/>
                      </a:cxn>
                      <a:cxn ang="0">
                        <a:pos x="143" y="66"/>
                      </a:cxn>
                      <a:cxn ang="0">
                        <a:pos x="140" y="69"/>
                      </a:cxn>
                      <a:cxn ang="0">
                        <a:pos x="138" y="69"/>
                      </a:cxn>
                      <a:cxn ang="0">
                        <a:pos x="11" y="57"/>
                      </a:cxn>
                      <a:cxn ang="0">
                        <a:pos x="7" y="58"/>
                      </a:cxn>
                      <a:cxn ang="0">
                        <a:pos x="4" y="57"/>
                      </a:cxn>
                      <a:cxn ang="0">
                        <a:pos x="1" y="57"/>
                      </a:cxn>
                      <a:cxn ang="0">
                        <a:pos x="1" y="59"/>
                      </a:cxn>
                      <a:cxn ang="0">
                        <a:pos x="0" y="62"/>
                      </a:cxn>
                    </a:cxnLst>
                    <a:rect l="0" t="0" r="r" b="b"/>
                    <a:pathLst>
                      <a:path w="144" h="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1" y="7"/>
                        </a:lnTo>
                        <a:lnTo>
                          <a:pt x="131" y="54"/>
                        </a:lnTo>
                        <a:lnTo>
                          <a:pt x="136" y="58"/>
                        </a:lnTo>
                        <a:lnTo>
                          <a:pt x="139" y="59"/>
                        </a:lnTo>
                        <a:lnTo>
                          <a:pt x="143" y="63"/>
                        </a:lnTo>
                        <a:lnTo>
                          <a:pt x="143" y="66"/>
                        </a:lnTo>
                        <a:lnTo>
                          <a:pt x="140" y="69"/>
                        </a:lnTo>
                        <a:lnTo>
                          <a:pt x="138" y="69"/>
                        </a:lnTo>
                        <a:lnTo>
                          <a:pt x="11" y="57"/>
                        </a:lnTo>
                        <a:lnTo>
                          <a:pt x="7" y="58"/>
                        </a:lnTo>
                        <a:lnTo>
                          <a:pt x="4" y="57"/>
                        </a:lnTo>
                        <a:lnTo>
                          <a:pt x="1" y="57"/>
                        </a:lnTo>
                        <a:lnTo>
                          <a:pt x="1" y="59"/>
                        </a:lnTo>
                        <a:lnTo>
                          <a:pt x="0" y="62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" name="Freeform 210">
                    <a:extLst>
                      <a:ext uri="{FF2B5EF4-FFF2-40B4-BE49-F238E27FC236}">
                        <a16:creationId xmlns:a16="http://schemas.microsoft.com/office/drawing/2014/main" id="{31E481C3-91E5-6E40-8570-8A6283851D5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7" y="1260"/>
                    <a:ext cx="142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3" y="7"/>
                      </a:cxn>
                      <a:cxn ang="0">
                        <a:pos x="6" y="8"/>
                      </a:cxn>
                      <a:cxn ang="0">
                        <a:pos x="11" y="11"/>
                      </a:cxn>
                      <a:cxn ang="0">
                        <a:pos x="132" y="61"/>
                      </a:cxn>
                      <a:cxn ang="0">
                        <a:pos x="137" y="64"/>
                      </a:cxn>
                      <a:cxn ang="0">
                        <a:pos x="137" y="65"/>
                      </a:cxn>
                      <a:cxn ang="0">
                        <a:pos x="140" y="68"/>
                      </a:cxn>
                      <a:cxn ang="0">
                        <a:pos x="141" y="71"/>
                      </a:cxn>
                      <a:cxn ang="0">
                        <a:pos x="139" y="74"/>
                      </a:cxn>
                      <a:cxn ang="0">
                        <a:pos x="136" y="75"/>
                      </a:cxn>
                      <a:cxn ang="0">
                        <a:pos x="11" y="62"/>
                      </a:cxn>
                      <a:cxn ang="0">
                        <a:pos x="8" y="62"/>
                      </a:cxn>
                      <a:cxn ang="0">
                        <a:pos x="6" y="62"/>
                      </a:cxn>
                      <a:cxn ang="0">
                        <a:pos x="4" y="62"/>
                      </a:cxn>
                      <a:cxn ang="0">
                        <a:pos x="2" y="63"/>
                      </a:cxn>
                      <a:cxn ang="0">
                        <a:pos x="2" y="66"/>
                      </a:cxn>
                    </a:cxnLst>
                    <a:rect l="0" t="0" r="r" b="b"/>
                    <a:pathLst>
                      <a:path w="142" h="76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3" y="7"/>
                        </a:lnTo>
                        <a:lnTo>
                          <a:pt x="6" y="8"/>
                        </a:lnTo>
                        <a:lnTo>
                          <a:pt x="11" y="11"/>
                        </a:lnTo>
                        <a:lnTo>
                          <a:pt x="132" y="61"/>
                        </a:lnTo>
                        <a:lnTo>
                          <a:pt x="137" y="64"/>
                        </a:lnTo>
                        <a:lnTo>
                          <a:pt x="137" y="65"/>
                        </a:lnTo>
                        <a:lnTo>
                          <a:pt x="140" y="68"/>
                        </a:lnTo>
                        <a:lnTo>
                          <a:pt x="141" y="71"/>
                        </a:lnTo>
                        <a:lnTo>
                          <a:pt x="139" y="74"/>
                        </a:lnTo>
                        <a:lnTo>
                          <a:pt x="136" y="75"/>
                        </a:lnTo>
                        <a:lnTo>
                          <a:pt x="11" y="62"/>
                        </a:lnTo>
                        <a:lnTo>
                          <a:pt x="8" y="62"/>
                        </a:lnTo>
                        <a:lnTo>
                          <a:pt x="6" y="62"/>
                        </a:lnTo>
                        <a:lnTo>
                          <a:pt x="4" y="62"/>
                        </a:lnTo>
                        <a:lnTo>
                          <a:pt x="2" y="63"/>
                        </a:lnTo>
                        <a:lnTo>
                          <a:pt x="2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Freeform 211">
                    <a:extLst>
                      <a:ext uri="{FF2B5EF4-FFF2-40B4-BE49-F238E27FC236}">
                        <a16:creationId xmlns:a16="http://schemas.microsoft.com/office/drawing/2014/main" id="{F781997E-5FB9-DB4A-8868-9B8E36387D6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6" y="1328"/>
                    <a:ext cx="142" cy="7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2"/>
                      </a:cxn>
                      <a:cxn ang="0">
                        <a:pos x="4" y="4"/>
                      </a:cxn>
                      <a:cxn ang="0">
                        <a:pos x="4" y="5"/>
                      </a:cxn>
                      <a:cxn ang="0">
                        <a:pos x="10" y="8"/>
                      </a:cxn>
                      <a:cxn ang="0">
                        <a:pos x="129" y="57"/>
                      </a:cxn>
                      <a:cxn ang="0">
                        <a:pos x="136" y="59"/>
                      </a:cxn>
                      <a:cxn ang="0">
                        <a:pos x="138" y="62"/>
                      </a:cxn>
                      <a:cxn ang="0">
                        <a:pos x="139" y="66"/>
                      </a:cxn>
                      <a:cxn ang="0">
                        <a:pos x="141" y="68"/>
                      </a:cxn>
                      <a:cxn ang="0">
                        <a:pos x="140" y="70"/>
                      </a:cxn>
                      <a:cxn ang="0">
                        <a:pos x="136" y="73"/>
                      </a:cxn>
                      <a:cxn ang="0">
                        <a:pos x="12" y="59"/>
                      </a:cxn>
                      <a:cxn ang="0">
                        <a:pos x="8" y="59"/>
                      </a:cxn>
                      <a:cxn ang="0">
                        <a:pos x="4" y="59"/>
                      </a:cxn>
                      <a:cxn ang="0">
                        <a:pos x="3" y="59"/>
                      </a:cxn>
                      <a:cxn ang="0">
                        <a:pos x="3" y="61"/>
                      </a:cxn>
                      <a:cxn ang="0">
                        <a:pos x="2" y="64"/>
                      </a:cxn>
                    </a:cxnLst>
                    <a:rect l="0" t="0" r="r" b="b"/>
                    <a:pathLst>
                      <a:path w="142" h="74">
                        <a:moveTo>
                          <a:pt x="0" y="0"/>
                        </a:move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10" y="8"/>
                        </a:lnTo>
                        <a:lnTo>
                          <a:pt x="129" y="57"/>
                        </a:lnTo>
                        <a:lnTo>
                          <a:pt x="136" y="59"/>
                        </a:lnTo>
                        <a:lnTo>
                          <a:pt x="138" y="62"/>
                        </a:lnTo>
                        <a:lnTo>
                          <a:pt x="139" y="66"/>
                        </a:lnTo>
                        <a:lnTo>
                          <a:pt x="141" y="68"/>
                        </a:lnTo>
                        <a:lnTo>
                          <a:pt x="140" y="70"/>
                        </a:lnTo>
                        <a:lnTo>
                          <a:pt x="136" y="73"/>
                        </a:lnTo>
                        <a:lnTo>
                          <a:pt x="12" y="59"/>
                        </a:lnTo>
                        <a:lnTo>
                          <a:pt x="8" y="59"/>
                        </a:lnTo>
                        <a:lnTo>
                          <a:pt x="4" y="59"/>
                        </a:lnTo>
                        <a:lnTo>
                          <a:pt x="3" y="59"/>
                        </a:lnTo>
                        <a:lnTo>
                          <a:pt x="3" y="61"/>
                        </a:lnTo>
                        <a:lnTo>
                          <a:pt x="2" y="64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" name="Freeform 212">
                    <a:extLst>
                      <a:ext uri="{FF2B5EF4-FFF2-40B4-BE49-F238E27FC236}">
                        <a16:creationId xmlns:a16="http://schemas.microsoft.com/office/drawing/2014/main" id="{5975E47E-D88A-E440-BCB6-E4D462F62C3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1326" y="1391"/>
                    <a:ext cx="142" cy="7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11" y="10"/>
                      </a:cxn>
                      <a:cxn ang="0">
                        <a:pos x="129" y="59"/>
                      </a:cxn>
                      <a:cxn ang="0">
                        <a:pos x="137" y="61"/>
                      </a:cxn>
                      <a:cxn ang="0">
                        <a:pos x="138" y="63"/>
                      </a:cxn>
                      <a:cxn ang="0">
                        <a:pos x="141" y="67"/>
                      </a:cxn>
                      <a:cxn ang="0">
                        <a:pos x="141" y="69"/>
                      </a:cxn>
                      <a:cxn ang="0">
                        <a:pos x="140" y="72"/>
                      </a:cxn>
                      <a:cxn ang="0">
                        <a:pos x="135" y="72"/>
                      </a:cxn>
                      <a:cxn ang="0">
                        <a:pos x="73" y="65"/>
                      </a:cxn>
                    </a:cxnLst>
                    <a:rect l="0" t="0" r="r" b="b"/>
                    <a:pathLst>
                      <a:path w="142" h="7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11" y="10"/>
                        </a:lnTo>
                        <a:lnTo>
                          <a:pt x="129" y="59"/>
                        </a:lnTo>
                        <a:lnTo>
                          <a:pt x="137" y="61"/>
                        </a:lnTo>
                        <a:lnTo>
                          <a:pt x="138" y="63"/>
                        </a:lnTo>
                        <a:lnTo>
                          <a:pt x="141" y="67"/>
                        </a:lnTo>
                        <a:lnTo>
                          <a:pt x="141" y="69"/>
                        </a:lnTo>
                        <a:lnTo>
                          <a:pt x="140" y="72"/>
                        </a:lnTo>
                        <a:lnTo>
                          <a:pt x="135" y="72"/>
                        </a:lnTo>
                        <a:lnTo>
                          <a:pt x="73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1" name="Text Box 213">
                  <a:extLst>
                    <a:ext uri="{FF2B5EF4-FFF2-40B4-BE49-F238E27FC236}">
                      <a16:creationId xmlns:a16="http://schemas.microsoft.com/office/drawing/2014/main" id="{5A107EEF-E0BF-E641-9D9F-4707B1129C2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2" y="709"/>
                  <a:ext cx="310" cy="3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b="1" dirty="0">
                      <a:latin typeface="Symbol" pitchFamily="-112" charset="2"/>
                    </a:rPr>
                    <a:t>g</a:t>
                  </a:r>
                </a:p>
              </p:txBody>
            </p:sp>
          </p:grpSp>
          <p:sp>
            <p:nvSpPr>
              <p:cNvPr id="36" name="Text Box 214">
                <a:extLst>
                  <a:ext uri="{FF2B5EF4-FFF2-40B4-BE49-F238E27FC236}">
                    <a16:creationId xmlns:a16="http://schemas.microsoft.com/office/drawing/2014/main" id="{B69AA639-FCE5-2944-866C-B4CCD8C921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846" y="2711568"/>
                <a:ext cx="311151" cy="366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latin typeface="Times New Roman" pitchFamily="-112" charset="0"/>
                  </a:rPr>
                  <a:t>p</a:t>
                </a:r>
              </a:p>
            </p:txBody>
          </p:sp>
          <p:sp>
            <p:nvSpPr>
              <p:cNvPr id="37" name="Text Box 215">
                <a:extLst>
                  <a:ext uri="{FF2B5EF4-FFF2-40B4-BE49-F238E27FC236}">
                    <a16:creationId xmlns:a16="http://schemas.microsoft.com/office/drawing/2014/main" id="{0A36F4FD-DE80-DE42-8392-1305F51BCE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8043" y="2612330"/>
                <a:ext cx="387352" cy="366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>
                    <a:latin typeface="Times New Roman" pitchFamily="-112" charset="0"/>
                  </a:rPr>
                  <a:t>p</a:t>
                </a:r>
                <a:r>
                  <a:rPr lang="en-US" b="1" dirty="0">
                    <a:latin typeface="Times New Roman" pitchFamily="-112" charset="0"/>
                  </a:rPr>
                  <a:t>’</a:t>
                </a:r>
              </a:p>
            </p:txBody>
          </p:sp>
        </p:grpSp>
        <p:sp>
          <p:nvSpPr>
            <p:cNvPr id="19" name="Freeform 174">
              <a:extLst>
                <a:ext uri="{FF2B5EF4-FFF2-40B4-BE49-F238E27FC236}">
                  <a16:creationId xmlns:a16="http://schemas.microsoft.com/office/drawing/2014/main" id="{1C9D974B-2530-6F45-953F-B66B515FB9F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99076" y="2656739"/>
              <a:ext cx="3381374" cy="21166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0"/>
                </a:cxn>
                <a:cxn ang="0">
                  <a:pos x="1200" y="48"/>
                </a:cxn>
              </a:cxnLst>
              <a:rect l="0" t="0" r="r" b="b"/>
              <a:pathLst>
                <a:path w="1200" h="48">
                  <a:moveTo>
                    <a:pt x="0" y="48"/>
                  </a:moveTo>
                  <a:cubicBezTo>
                    <a:pt x="212" y="24"/>
                    <a:pt x="424" y="0"/>
                    <a:pt x="624" y="0"/>
                  </a:cubicBezTo>
                  <a:cubicBezTo>
                    <a:pt x="824" y="0"/>
                    <a:pt x="1012" y="24"/>
                    <a:pt x="1200" y="48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175">
              <a:extLst>
                <a:ext uri="{FF2B5EF4-FFF2-40B4-BE49-F238E27FC236}">
                  <a16:creationId xmlns:a16="http://schemas.microsoft.com/office/drawing/2014/main" id="{95078017-89FB-2C4D-A0C8-C9027B084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5578" y="2697890"/>
              <a:ext cx="30480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 err="1">
                  <a:latin typeface="Times New Roman" pitchFamily="-112" charset="0"/>
                </a:rPr>
                <a:t>t</a:t>
              </a:r>
              <a:endParaRPr lang="en-US" sz="1600" b="1" dirty="0">
                <a:latin typeface="Times New Roman" pitchFamily="-11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621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8" grpId="0"/>
      <p:bldP spid="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learn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gpd-geometry_rev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183" y="527053"/>
            <a:ext cx="1434512" cy="135678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-42325" y="395837"/>
            <a:ext cx="3790941" cy="3280827"/>
            <a:chOff x="264582" y="819157"/>
            <a:chExt cx="3790941" cy="328082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5434" r="3449"/>
            <a:stretch/>
          </p:blipFill>
          <p:spPr>
            <a:xfrm>
              <a:off x="264582" y="899584"/>
              <a:ext cx="3790941" cy="32004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20880000">
              <a:off x="2479104" y="3672422"/>
              <a:ext cx="9944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0000FF"/>
                  </a:solidFill>
                </a:rPr>
                <a:t>b</a:t>
              </a:r>
              <a:r>
                <a:rPr lang="en-US" baseline="-25000" dirty="0" err="1">
                  <a:solidFill>
                    <a:srgbClr val="0000FF"/>
                  </a:solidFill>
                </a:rPr>
                <a:t>T</a:t>
              </a:r>
              <a:r>
                <a:rPr lang="en-US" dirty="0">
                  <a:solidFill>
                    <a:srgbClr val="0000FF"/>
                  </a:solidFill>
                </a:rPr>
                <a:t> (</a:t>
              </a:r>
              <a:r>
                <a:rPr lang="en-US" dirty="0" err="1">
                  <a:solidFill>
                    <a:srgbClr val="0000FF"/>
                  </a:solidFill>
                </a:rPr>
                <a:t>fm</a:t>
              </a:r>
              <a:r>
                <a:rPr lang="en-US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82446" y="819157"/>
              <a:ext cx="32093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x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285758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Model of a quark GPD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06922" y="3611048"/>
            <a:ext cx="43027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000" dirty="0" err="1">
                <a:solidFill>
                  <a:srgbClr val="0000FF"/>
                </a:solidFill>
                <a:latin typeface="Comic Sans MS"/>
                <a:cs typeface="Comic Sans MS"/>
              </a:rPr>
              <a:t>b</a:t>
            </a:r>
            <a:r>
              <a:rPr lang="fr-FR" sz="2000" baseline="-25000" dirty="0" err="1">
                <a:solidFill>
                  <a:srgbClr val="0000FF"/>
                </a:solidFill>
                <a:latin typeface="Comic Sans MS"/>
                <a:cs typeface="Comic Sans MS"/>
              </a:rPr>
              <a:t>T</a:t>
            </a:r>
            <a:r>
              <a:rPr lang="fr-FR" sz="2000" dirty="0">
                <a:latin typeface="Comic Sans MS"/>
                <a:cs typeface="Comic Sans MS"/>
              </a:rPr>
              <a:t> </a:t>
            </a:r>
            <a:r>
              <a:rPr lang="fr-FR" sz="2000" dirty="0" err="1">
                <a:latin typeface="Comic Sans MS"/>
                <a:cs typeface="Comic Sans MS"/>
              </a:rPr>
              <a:t>decreasing</a:t>
            </a:r>
            <a:r>
              <a:rPr lang="fr-FR" sz="2000" dirty="0">
                <a:latin typeface="Comic Sans MS"/>
                <a:cs typeface="Comic Sans MS"/>
              </a:rPr>
              <a:t> as a </a:t>
            </a:r>
            <a:r>
              <a:rPr lang="fr-FR" sz="2000" dirty="0" err="1">
                <a:latin typeface="Comic Sans MS"/>
                <a:cs typeface="Comic Sans MS"/>
              </a:rPr>
              <a:t>function</a:t>
            </a:r>
            <a:r>
              <a:rPr lang="fr-FR" sz="2000" dirty="0">
                <a:latin typeface="Comic Sans MS"/>
                <a:cs typeface="Comic Sans MS"/>
              </a:rPr>
              <a:t> of x 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179483" y="4479424"/>
            <a:ext cx="396451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b="1" dirty="0">
                <a:latin typeface="Comic Sans MS"/>
                <a:cs typeface="Comic Sans MS"/>
              </a:rPr>
              <a:t>Valence</a:t>
            </a:r>
            <a:r>
              <a:rPr lang="fr-FR" dirty="0">
                <a:latin typeface="Comic Sans MS"/>
                <a:cs typeface="Comic Sans MS"/>
              </a:rPr>
              <a:t> (</a:t>
            </a:r>
            <a:r>
              <a:rPr lang="fr-FR" dirty="0" err="1">
                <a:latin typeface="Comic Sans MS"/>
                <a:cs typeface="Comic Sans MS"/>
              </a:rPr>
              <a:t>high</a:t>
            </a:r>
            <a:r>
              <a:rPr lang="fr-FR" dirty="0">
                <a:latin typeface="Comic Sans MS"/>
                <a:cs typeface="Comic Sans MS"/>
              </a:rPr>
              <a:t> x) quarks </a:t>
            </a:r>
            <a:r>
              <a:rPr lang="fr-FR" dirty="0" err="1">
                <a:latin typeface="Comic Sans MS"/>
                <a:cs typeface="Comic Sans MS"/>
              </a:rPr>
              <a:t>at</a:t>
            </a:r>
            <a:r>
              <a:rPr lang="fr-FR" dirty="0">
                <a:latin typeface="Comic Sans MS"/>
                <a:cs typeface="Comic Sans MS"/>
              </a:rPr>
              <a:t> the </a:t>
            </a:r>
            <a:r>
              <a:rPr lang="fr-FR" b="1" dirty="0">
                <a:latin typeface="Comic Sans MS"/>
                <a:cs typeface="Comic Sans MS"/>
              </a:rPr>
              <a:t>center</a:t>
            </a:r>
            <a:r>
              <a:rPr lang="fr-FR" dirty="0">
                <a:latin typeface="Comic Sans MS"/>
                <a:cs typeface="Comic Sans MS"/>
              </a:rPr>
              <a:t> </a:t>
            </a:r>
            <a:r>
              <a:rPr lang="fr-FR" dirty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 </a:t>
            </a:r>
            <a:r>
              <a:rPr lang="fr-FR" dirty="0" err="1">
                <a:solidFill>
                  <a:srgbClr val="0000FF"/>
                </a:solidFill>
                <a:latin typeface="Comic Sans MS"/>
                <a:cs typeface="Comic Sans MS"/>
              </a:rPr>
              <a:t>small</a:t>
            </a:r>
            <a:r>
              <a:rPr lang="fr-FR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Comic Sans MS"/>
                <a:cs typeface="Comic Sans MS"/>
              </a:rPr>
              <a:t>b</a:t>
            </a:r>
            <a:r>
              <a:rPr lang="fr-FR" baseline="-25000" dirty="0" err="1">
                <a:solidFill>
                  <a:srgbClr val="0000FF"/>
                </a:solidFill>
                <a:latin typeface="Comic Sans MS"/>
                <a:cs typeface="Comic Sans MS"/>
              </a:rPr>
              <a:t>T</a:t>
            </a:r>
            <a:endParaRPr lang="fr-FR" baseline="-250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fr-FR" sz="1000" dirty="0">
              <a:latin typeface="Comic Sans MS"/>
              <a:cs typeface="Comic Sans MS"/>
            </a:endParaRPr>
          </a:p>
          <a:p>
            <a:r>
              <a:rPr lang="fr-FR" dirty="0" err="1">
                <a:latin typeface="Comic Sans MS"/>
                <a:cs typeface="Comic Sans MS"/>
              </a:rPr>
              <a:t>Sea</a:t>
            </a:r>
            <a:r>
              <a:rPr lang="fr-FR" dirty="0">
                <a:latin typeface="Comic Sans MS"/>
                <a:cs typeface="Comic Sans MS"/>
              </a:rPr>
              <a:t> (</a:t>
            </a:r>
            <a:r>
              <a:rPr lang="fr-FR" dirty="0" err="1">
                <a:latin typeface="Comic Sans MS"/>
                <a:cs typeface="Comic Sans MS"/>
              </a:rPr>
              <a:t>small</a:t>
            </a:r>
            <a:r>
              <a:rPr lang="fr-FR" dirty="0">
                <a:latin typeface="Comic Sans MS"/>
                <a:cs typeface="Comic Sans MS"/>
              </a:rPr>
              <a:t> x) quarks </a:t>
            </a:r>
          </a:p>
          <a:p>
            <a:r>
              <a:rPr lang="fr-FR" dirty="0" err="1">
                <a:latin typeface="Comic Sans MS"/>
                <a:cs typeface="Comic Sans MS"/>
              </a:rPr>
              <a:t>at</a:t>
            </a:r>
            <a:r>
              <a:rPr lang="fr-FR" dirty="0">
                <a:latin typeface="Comic Sans MS"/>
                <a:cs typeface="Comic Sans MS"/>
              </a:rPr>
              <a:t> the périphérie </a:t>
            </a:r>
            <a:r>
              <a:rPr lang="fr-FR" dirty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 </a:t>
            </a:r>
            <a:r>
              <a:rPr lang="fr-FR" dirty="0" err="1">
                <a:solidFill>
                  <a:srgbClr val="0000FF"/>
                </a:solidFill>
                <a:latin typeface="Comic Sans MS"/>
                <a:cs typeface="Comic Sans MS"/>
              </a:rPr>
              <a:t>high</a:t>
            </a:r>
            <a:r>
              <a:rPr lang="fr-FR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Comic Sans MS"/>
                <a:cs typeface="Comic Sans MS"/>
              </a:rPr>
              <a:t>b</a:t>
            </a:r>
            <a:r>
              <a:rPr lang="fr-FR" baseline="-25000" dirty="0" err="1">
                <a:solidFill>
                  <a:srgbClr val="0000FF"/>
                </a:solidFill>
                <a:latin typeface="Comic Sans MS"/>
                <a:cs typeface="Comic Sans MS"/>
              </a:rPr>
              <a:t>T</a:t>
            </a:r>
            <a:r>
              <a:rPr lang="fr-FR" baseline="-250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dirty="0">
                <a:solidFill>
                  <a:srgbClr val="0000FF"/>
                </a:solidFill>
                <a:latin typeface="Comic Sans MS"/>
                <a:cs typeface="Comic Sans MS"/>
              </a:rPr>
              <a:t>?</a:t>
            </a:r>
          </a:p>
          <a:p>
            <a:endParaRPr lang="fr-FR" sz="1000" b="1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r>
              <a:rPr lang="fr-FR" b="1" dirty="0">
                <a:solidFill>
                  <a:srgbClr val="0000FF"/>
                </a:solidFill>
                <a:latin typeface="Comic Sans MS"/>
                <a:cs typeface="Comic Sans MS"/>
              </a:rPr>
              <a:t>GLUONS ???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804316" y="3975097"/>
            <a:ext cx="4445000" cy="3009900"/>
            <a:chOff x="4699000" y="3536951"/>
            <a:chExt cx="4445000" cy="3009900"/>
          </a:xfrm>
        </p:grpSpPr>
        <p:pic>
          <p:nvPicPr>
            <p:cNvPr id="7" name="Picture 6" descr="fitB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9000" y="3536951"/>
              <a:ext cx="4445000" cy="30099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566833" y="4106333"/>
              <a:ext cx="597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902030302020204" pitchFamily="66" charset="0"/>
                </a:rPr>
                <a:t>EIC</a:t>
              </a:r>
            </a:p>
          </p:txBody>
        </p:sp>
      </p:grpSp>
      <p:sp>
        <p:nvSpPr>
          <p:cNvPr id="21" name="AutoShape 49"/>
          <p:cNvSpPr>
            <a:spLocks noChangeArrowheads="1"/>
          </p:cNvSpPr>
          <p:nvPr/>
        </p:nvSpPr>
        <p:spPr bwMode="auto">
          <a:xfrm>
            <a:off x="0" y="4285390"/>
            <a:ext cx="872065" cy="477120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t="4492" r="74977" b="58882"/>
          <a:stretch/>
        </p:blipFill>
        <p:spPr>
          <a:xfrm>
            <a:off x="3892540" y="749287"/>
            <a:ext cx="1655697" cy="13861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38889" t="4492" r="37037" b="58882"/>
          <a:stretch/>
        </p:blipFill>
        <p:spPr>
          <a:xfrm>
            <a:off x="5344586" y="1301750"/>
            <a:ext cx="1592905" cy="138614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461259" y="3725340"/>
            <a:ext cx="320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4" name="TextBox 23"/>
          <p:cNvSpPr txBox="1"/>
          <p:nvPr/>
        </p:nvSpPr>
        <p:spPr>
          <a:xfrm rot="1680000">
            <a:off x="4487332" y="2529430"/>
            <a:ext cx="232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down valence quark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76690" t="4492" b="58882"/>
          <a:stretch/>
        </p:blipFill>
        <p:spPr>
          <a:xfrm>
            <a:off x="6747939" y="2226738"/>
            <a:ext cx="1542353" cy="138614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 bwMode="auto">
          <a:xfrm>
            <a:off x="4011083" y="1989667"/>
            <a:ext cx="3534834" cy="1905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344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the gluon: J/</a:t>
            </a:r>
            <a:r>
              <a:rPr lang="en-US" dirty="0" err="1"/>
              <a:t>ψ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38" y="543153"/>
            <a:ext cx="2509810" cy="17224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12" y="533481"/>
            <a:ext cx="2508478" cy="17215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3325" y="455401"/>
            <a:ext cx="3268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0000FF"/>
                </a:solidFill>
                <a:latin typeface="+mj-lt"/>
              </a:rPr>
              <a:t>To improve imaging on gluons</a:t>
            </a:r>
          </a:p>
          <a:p>
            <a:pPr algn="r"/>
            <a:r>
              <a:rPr lang="en-US" dirty="0">
                <a:solidFill>
                  <a:srgbClr val="0000FF"/>
                </a:solidFill>
                <a:latin typeface="+mj-lt"/>
              </a:rPr>
              <a:t>add J/</a:t>
            </a:r>
            <a:r>
              <a:rPr lang="en-US" dirty="0" err="1">
                <a:solidFill>
                  <a:srgbClr val="0000FF"/>
                </a:solidFill>
                <a:latin typeface="+mj-lt"/>
              </a:rPr>
              <a:t>ψ</a:t>
            </a:r>
            <a:r>
              <a:rPr lang="en-US" dirty="0">
                <a:solidFill>
                  <a:srgbClr val="0000FF"/>
                </a:solidFill>
                <a:latin typeface="+mj-lt"/>
              </a:rPr>
              <a:t> observables</a:t>
            </a:r>
          </a:p>
          <a:p>
            <a:pPr marL="285750" indent="-285750" algn="r">
              <a:buClr>
                <a:srgbClr val="0000FF"/>
              </a:buClr>
              <a:buFont typeface="Wingdings" charset="2"/>
              <a:buChar char="q"/>
            </a:pPr>
            <a:r>
              <a:rPr lang="en-US" dirty="0">
                <a:latin typeface="+mj-lt"/>
              </a:rPr>
              <a:t>cross section</a:t>
            </a:r>
          </a:p>
          <a:p>
            <a:pPr marL="285750" indent="-285750" algn="r">
              <a:buClr>
                <a:srgbClr val="0000FF"/>
              </a:buClr>
              <a:buFont typeface="Wingdings" charset="2"/>
              <a:buChar char="q"/>
            </a:pPr>
            <a:r>
              <a:rPr lang="en-US" dirty="0">
                <a:latin typeface="+mj-lt"/>
              </a:rPr>
              <a:t>A</a:t>
            </a:r>
            <a:r>
              <a:rPr lang="en-US" baseline="-25000" dirty="0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</a:p>
          <a:p>
            <a:pPr marL="285750" indent="-285750" algn="r">
              <a:buClr>
                <a:srgbClr val="0000FF"/>
              </a:buClr>
              <a:buFont typeface="Wingdings" charset="2"/>
              <a:buChar char="q"/>
            </a:pPr>
            <a:r>
              <a:rPr lang="en-US" dirty="0">
                <a:latin typeface="+mj-lt"/>
              </a:rPr>
              <a:t>…..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85" y="1058340"/>
            <a:ext cx="1660314" cy="783167"/>
          </a:xfrm>
          <a:prstGeom prst="rect">
            <a:avLst/>
          </a:prstGeom>
        </p:spPr>
      </p:pic>
      <p:pic>
        <p:nvPicPr>
          <p:cNvPr id="10" name="Picture 9" descr="A close up of a map&#13;&#10;&#13;&#10;Description automatically generated">
            <a:extLst>
              <a:ext uri="{FF2B5EF4-FFF2-40B4-BE49-F238E27FC236}">
                <a16:creationId xmlns:a16="http://schemas.microsoft.com/office/drawing/2014/main" id="{7FDD3EA0-8DB5-B146-9AE8-3F0CC3205A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140" y="2248981"/>
            <a:ext cx="6858000" cy="4609020"/>
          </a:xfrm>
          <a:prstGeom prst="rect">
            <a:avLst/>
          </a:prstGeom>
        </p:spPr>
      </p:pic>
      <p:pic>
        <p:nvPicPr>
          <p:cNvPr id="22" name="Picture 21" descr="A close up of a map&#13;&#10;&#13;&#10;Description automatically generated">
            <a:extLst>
              <a:ext uri="{FF2B5EF4-FFF2-40B4-BE49-F238E27FC236}">
                <a16:creationId xmlns:a16="http://schemas.microsoft.com/office/drawing/2014/main" id="{12127B4F-5509-9C4B-8A07-851312F06B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707" y="2317898"/>
            <a:ext cx="7540099" cy="454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61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4325" y="0"/>
            <a:ext cx="9458325" cy="609600"/>
          </a:xfrm>
        </p:spPr>
        <p:txBody>
          <a:bodyPr>
            <a:normAutofit/>
          </a:bodyPr>
          <a:lstStyle/>
          <a:p>
            <a:r>
              <a:rPr lang="en-US" sz="2100" dirty="0"/>
              <a:t>Proton structure important for QGP in small systems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22300"/>
            <a:ext cx="7031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latin typeface="Comic Sans MS" panose="030F0902030302020204" pitchFamily="66" charset="0"/>
                <a:cs typeface="Times New Roman"/>
              </a:rPr>
              <a:t>Collective phenomena seen in </a:t>
            </a:r>
            <a:r>
              <a:rPr lang="en-US" b="0" dirty="0" err="1">
                <a:latin typeface="Comic Sans MS" panose="030F0902030302020204" pitchFamily="66" charset="0"/>
                <a:cs typeface="Times New Roman"/>
              </a:rPr>
              <a:t>pA</a:t>
            </a:r>
            <a:r>
              <a:rPr lang="en-US" b="0" dirty="0">
                <a:latin typeface="Comic Sans MS" panose="030F0902030302020204" pitchFamily="66" charset="0"/>
                <a:cs typeface="Times New Roman"/>
              </a:rPr>
              <a:t> collisions, i.e. ATLAS 1409.792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49914"/>
          <a:stretch/>
        </p:blipFill>
        <p:spPr>
          <a:xfrm>
            <a:off x="532073" y="4792937"/>
            <a:ext cx="2257602" cy="20520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7631" y="4231251"/>
            <a:ext cx="2858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0" dirty="0">
                <a:effectLst/>
                <a:latin typeface="Comic Sans MS" panose="030F0902030302020204" pitchFamily="66" charset="0"/>
                <a:cs typeface="Times New Roman"/>
              </a:rPr>
              <a:t>Examples of proton density </a:t>
            </a:r>
          </a:p>
          <a:p>
            <a:pPr algn="ctr"/>
            <a:r>
              <a:rPr lang="en-US" sz="1600" b="0" dirty="0">
                <a:effectLst/>
                <a:latin typeface="Comic Sans MS" panose="030F0902030302020204" pitchFamily="66" charset="0"/>
                <a:cs typeface="Times New Roman"/>
              </a:rPr>
              <a:t>profiles at x ~ 10</a:t>
            </a:r>
            <a:r>
              <a:rPr lang="en-US" sz="1600" b="0" baseline="30000" dirty="0">
                <a:effectLst/>
                <a:latin typeface="Comic Sans MS" panose="030F0902030302020204" pitchFamily="66" charset="0"/>
                <a:cs typeface="Times New Roman"/>
              </a:rPr>
              <a:t>−3</a:t>
            </a:r>
            <a:r>
              <a:rPr lang="en-US" sz="1600" b="0" dirty="0">
                <a:effectLst/>
                <a:latin typeface="Comic Sans MS" panose="030F0902030302020204" pitchFamily="66" charset="0"/>
                <a:cs typeface="Times New Roman"/>
              </a:rPr>
              <a:t> </a:t>
            </a:r>
            <a:endParaRPr lang="en-US" sz="1600" b="0" dirty="0">
              <a:latin typeface="Comic Sans MS" panose="030F0902030302020204" pitchFamily="66" charset="0"/>
              <a:cs typeface="Times New Roman"/>
            </a:endParaRPr>
          </a:p>
        </p:txBody>
      </p:sp>
      <p:sp>
        <p:nvSpPr>
          <p:cNvPr id="13" name="Striped Right Arrow 12"/>
          <p:cNvSpPr/>
          <p:nvPr/>
        </p:nvSpPr>
        <p:spPr bwMode="auto">
          <a:xfrm rot="10800000" flipH="1">
            <a:off x="2787836" y="4707136"/>
            <a:ext cx="1652511" cy="1038087"/>
          </a:xfrm>
          <a:prstGeom prst="stripedRightArrow">
            <a:avLst>
              <a:gd name="adj1" fmla="val 19231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08103" y="4469295"/>
            <a:ext cx="13356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panose="030F0902030302020204" pitchFamily="66" charset="0"/>
                <a:cs typeface="Times New Roman"/>
              </a:rPr>
              <a:t>Study</a:t>
            </a:r>
          </a:p>
          <a:p>
            <a:pPr algn="ctr"/>
            <a:r>
              <a:rPr lang="en-US" b="0" dirty="0">
                <a:latin typeface="Comic Sans MS" panose="030F0902030302020204" pitchFamily="66" charset="0"/>
                <a:cs typeface="Times New Roman"/>
              </a:rPr>
              <a:t>coherent</a:t>
            </a:r>
          </a:p>
          <a:p>
            <a:pPr algn="ctr"/>
            <a:r>
              <a:rPr lang="en-US" b="0" dirty="0">
                <a:latin typeface="Comic Sans MS" panose="030F0902030302020204" pitchFamily="66" charset="0"/>
                <a:cs typeface="Times New Roman"/>
              </a:rPr>
              <a:t>and</a:t>
            </a:r>
          </a:p>
          <a:p>
            <a:pPr algn="ctr"/>
            <a:r>
              <a:rPr lang="en-US" b="0" dirty="0">
                <a:latin typeface="Comic Sans MS" panose="030F0902030302020204" pitchFamily="66" charset="0"/>
                <a:cs typeface="Times New Roman"/>
              </a:rPr>
              <a:t>incoherent</a:t>
            </a:r>
          </a:p>
          <a:p>
            <a:pPr algn="ctr"/>
            <a:r>
              <a:rPr lang="en-US" b="0" dirty="0">
                <a:latin typeface="Comic Sans MS" panose="030F0902030302020204" pitchFamily="66" charset="0"/>
                <a:cs typeface="Times New Roman"/>
              </a:rPr>
              <a:t>J/</a:t>
            </a:r>
            <a:r>
              <a:rPr lang="en-US" b="0" dirty="0" err="1">
                <a:latin typeface="Comic Sans MS" panose="030F0902030302020204" pitchFamily="66" charset="0"/>
                <a:cs typeface="Times New Roman"/>
              </a:rPr>
              <a:t>Ψ</a:t>
            </a:r>
            <a:r>
              <a:rPr lang="en-US" b="0" dirty="0">
                <a:latin typeface="Comic Sans MS" panose="030F0902030302020204" pitchFamily="66" charset="0"/>
                <a:cs typeface="Times New Roman"/>
              </a:rPr>
              <a:t> prod.</a:t>
            </a:r>
          </a:p>
        </p:txBody>
      </p:sp>
      <p:pic>
        <p:nvPicPr>
          <p:cNvPr id="14" name="officeArt object"/>
          <p:cNvPicPr/>
          <p:nvPr/>
        </p:nvPicPr>
        <p:blipFill rotWithShape="1">
          <a:blip r:embed="rId4"/>
          <a:srcRect l="1" r="-2920"/>
          <a:stretch/>
        </p:blipFill>
        <p:spPr>
          <a:xfrm>
            <a:off x="25005" y="983818"/>
            <a:ext cx="6117183" cy="172974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39457" y="2694900"/>
            <a:ext cx="281679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H. </a:t>
            </a:r>
            <a:r>
              <a:rPr lang="en-US" sz="1400" b="0" dirty="0" err="1">
                <a:latin typeface="Comic Sans MS" panose="030F0902030302020204" pitchFamily="66" charset="0"/>
                <a:cs typeface="Times New Roman"/>
              </a:rPr>
              <a:t>Mäntysaari</a:t>
            </a:r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 &amp; B. </a:t>
            </a:r>
            <a:r>
              <a:rPr lang="en-US" sz="1400" b="0" dirty="0" err="1">
                <a:latin typeface="Comic Sans MS" panose="030F0902030302020204" pitchFamily="66" charset="0"/>
                <a:cs typeface="Times New Roman"/>
              </a:rPr>
              <a:t>Schenke</a:t>
            </a:r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 </a:t>
            </a:r>
          </a:p>
          <a:p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arXiv:1607.01711</a:t>
            </a:r>
          </a:p>
          <a:p>
            <a:endParaRPr lang="en-US" sz="800" b="0" dirty="0">
              <a:latin typeface="Comic Sans MS" panose="030F0902030302020204" pitchFamily="66" charset="0"/>
              <a:cs typeface="Times New Roman"/>
            </a:endParaRPr>
          </a:p>
          <a:p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In a hydro-picture (used in AA)</a:t>
            </a:r>
          </a:p>
          <a:p>
            <a:r>
              <a:rPr lang="en-US" sz="1400" b="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fluctuations in the proton </a:t>
            </a:r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are </a:t>
            </a:r>
          </a:p>
          <a:p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crucial to understand the seen</a:t>
            </a:r>
          </a:p>
          <a:p>
            <a:r>
              <a:rPr lang="en-US" sz="1400" b="0" dirty="0" err="1">
                <a:latin typeface="Comic Sans MS" panose="030F0902030302020204" pitchFamily="66" charset="0"/>
                <a:cs typeface="Times New Roman"/>
              </a:rPr>
              <a:t>pA@LHC</a:t>
            </a:r>
            <a:r>
              <a:rPr lang="en-US" sz="1400" b="0" dirty="0">
                <a:latin typeface="Comic Sans MS" panose="030F0902030302020204" pitchFamily="66" charset="0"/>
                <a:cs typeface="Times New Roman"/>
              </a:rPr>
              <a:t> behaviors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992" y="3955359"/>
            <a:ext cx="4449648" cy="26792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200111" y="2931732"/>
            <a:ext cx="4903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Only EIC can map out the spatial quark and gluon structure of the proton in x and Q</a:t>
            </a:r>
            <a:r>
              <a:rPr lang="en-US" sz="2000" b="0" baseline="30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043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Nuclei?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E73D32-423F-DA43-87D9-98B49ECC6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78" y="671182"/>
            <a:ext cx="85725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6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55"/>
          <a:stretch/>
        </p:blipFill>
        <p:spPr>
          <a:xfrm>
            <a:off x="118537" y="833827"/>
            <a:ext cx="3183463" cy="29939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n</a:t>
            </a:r>
            <a:r>
              <a:rPr lang="en-US" dirty="0" err="1"/>
              <a:t>PDF</a:t>
            </a:r>
            <a:r>
              <a:rPr lang="en-US" cap="none" dirty="0" err="1"/>
              <a:t>s</a:t>
            </a:r>
            <a:r>
              <a:rPr lang="en-US" dirty="0"/>
              <a:t> before and after EIC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xq2plane-xA-EI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3" y="1968503"/>
            <a:ext cx="3877733" cy="2751745"/>
          </a:xfrm>
          <a:prstGeom prst="rect">
            <a:avLst/>
          </a:prstGeom>
        </p:spPr>
      </p:pic>
      <p:pic>
        <p:nvPicPr>
          <p:cNvPr id="13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727" y="4963589"/>
            <a:ext cx="680243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5"/>
          <p:cNvSpPr>
            <a:spLocks/>
          </p:cNvSpPr>
          <p:nvPr/>
        </p:nvSpPr>
        <p:spPr bwMode="auto">
          <a:xfrm>
            <a:off x="2734738" y="6006588"/>
            <a:ext cx="257016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700" dirty="0" err="1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sz="1700" dirty="0">
              <a:solidFill>
                <a:srgbClr val="0000FF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  <a:p>
            <a:pPr marL="39688"/>
            <a:r>
              <a:rPr lang="en-US" sz="17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15" name="Rectangle 6"/>
          <p:cNvSpPr>
            <a:spLocks/>
          </p:cNvSpPr>
          <p:nvPr/>
        </p:nvSpPr>
        <p:spPr bwMode="auto">
          <a:xfrm>
            <a:off x="5367337" y="6020335"/>
            <a:ext cx="3573463" cy="34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gluon momentum distribution</a:t>
            </a: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 rot="10800000" flipH="1">
            <a:off x="4622800" y="5567897"/>
            <a:ext cx="606425" cy="714386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ln w="28575" cmpd="sng">
                <a:solidFill>
                  <a:srgbClr val="0000FF"/>
                </a:solidFill>
              </a:ln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rot="10800000" flipH="1">
            <a:off x="6714066" y="5556784"/>
            <a:ext cx="151870" cy="530765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5373598" y="6283185"/>
            <a:ext cx="3573463" cy="34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latin typeface="Comic Sans MS"/>
                <a:ea typeface="ＭＳ Ｐゴシック" charset="0"/>
                <a:cs typeface="Comic Sans MS"/>
                <a:sym typeface="Arial" charset="0"/>
              </a:rPr>
              <a:t>or tag on charm </a:t>
            </a:r>
            <a:r>
              <a:rPr lang="en-US" dirty="0">
                <a:latin typeface="Comic Sans MS"/>
                <a:ea typeface="ＭＳ Ｐゴシック" charset="0"/>
                <a:cs typeface="Comic Sans MS"/>
                <a:sym typeface="Wingdings"/>
              </a:rPr>
              <a:t> F</a:t>
            </a:r>
            <a:r>
              <a:rPr lang="en-US" baseline="-25000" dirty="0">
                <a:latin typeface="Comic Sans MS"/>
                <a:ea typeface="ＭＳ Ｐゴシック" charset="0"/>
                <a:cs typeface="Comic Sans MS"/>
                <a:sym typeface="Wingdings"/>
              </a:rPr>
              <a:t>2</a:t>
            </a:r>
            <a:r>
              <a:rPr lang="en-US" baseline="30000" dirty="0">
                <a:latin typeface="Comic Sans MS"/>
                <a:ea typeface="ＭＳ Ｐゴシック" charset="0"/>
                <a:cs typeface="Comic Sans MS"/>
                <a:sym typeface="Wingdings"/>
              </a:rPr>
              <a:t>C</a:t>
            </a:r>
            <a:endParaRPr lang="en-US" baseline="30000" dirty="0">
              <a:latin typeface="Comic Sans MS"/>
              <a:ea typeface="ＭＳ Ｐゴシック" charset="0"/>
              <a:cs typeface="Comic Sans MS"/>
              <a:sym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605879"/>
            <a:ext cx="725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Measure different structure function in </a:t>
            </a:r>
            <a:r>
              <a:rPr lang="en-US" dirty="0" err="1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eA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 constrain </a:t>
            </a:r>
            <a:r>
              <a:rPr lang="en-US" dirty="0" err="1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nPDF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: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2" y="575733"/>
            <a:ext cx="307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Ratio g(x,Q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)</a:t>
            </a:r>
            <a:r>
              <a:rPr lang="en-US" baseline="-25000" dirty="0" err="1">
                <a:latin typeface="Comic Sans MS" charset="0"/>
                <a:ea typeface="Comic Sans MS" charset="0"/>
                <a:cs typeface="Comic Sans MS" charset="0"/>
              </a:rPr>
              <a:t>pb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/g(x,Q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)</a:t>
            </a:r>
            <a:r>
              <a:rPr lang="en-US" baseline="-25000" dirty="0">
                <a:latin typeface="Comic Sans MS" charset="0"/>
                <a:ea typeface="Comic Sans MS" charset="0"/>
                <a:cs typeface="Comic Sans MS" charset="0"/>
              </a:rPr>
              <a:t>p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42267" y="728134"/>
            <a:ext cx="461697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DGLAP: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predicts Q</a:t>
            </a:r>
            <a:r>
              <a:rPr lang="en-US" sz="1400" baseline="30000" dirty="0">
                <a:latin typeface="Comic Sans MS" charset="0"/>
                <a:ea typeface="Comic Sans MS" charset="0"/>
                <a:cs typeface="Comic Sans MS" charset="0"/>
              </a:rPr>
              <a:t>2 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but </a:t>
            </a:r>
            <a:r>
              <a:rPr lang="en-US" sz="1400" dirty="0">
                <a:solidFill>
                  <a:srgbClr val="3366FF"/>
                </a:solidFill>
                <a:latin typeface="Comic Sans MS" charset="0"/>
                <a:ea typeface="Comic Sans MS" charset="0"/>
                <a:cs typeface="Comic Sans MS" charset="0"/>
              </a:rPr>
              <a:t>not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 A-dependence and x-dependence</a:t>
            </a:r>
          </a:p>
          <a:p>
            <a:r>
              <a:rPr lang="en-US" sz="1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Saturation models: </a:t>
            </a:r>
          </a:p>
          <a:p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predict A-dependence and x-dependence but </a:t>
            </a:r>
            <a:r>
              <a:rPr lang="en-US" sz="1400" dirty="0">
                <a:solidFill>
                  <a:srgbClr val="3366FF"/>
                </a:solidFill>
                <a:latin typeface="Comic Sans MS" charset="0"/>
                <a:ea typeface="Comic Sans MS" charset="0"/>
                <a:cs typeface="Comic Sans MS" charset="0"/>
              </a:rPr>
              <a:t>not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 Q</a:t>
            </a:r>
            <a:r>
              <a:rPr lang="en-US" sz="1400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</a:p>
          <a:p>
            <a:r>
              <a:rPr lang="en-US" sz="1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 </a:t>
            </a:r>
            <a:r>
              <a:rPr lang="en-US" sz="1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Need: 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large Q</a:t>
            </a:r>
            <a:r>
              <a:rPr lang="en-US" sz="1400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 lever-arm for fixed x, A-scan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897466" y="3784617"/>
            <a:ext cx="1930401" cy="313255"/>
            <a:chOff x="4428064" y="4021694"/>
            <a:chExt cx="1930401" cy="313255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588000" y="4021694"/>
              <a:ext cx="770465" cy="313255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/>
                  <a:ea typeface="ＭＳ Ｐゴシック" pitchFamily="-112" charset="-128"/>
                  <a:cs typeface="Comic Sans MS"/>
                </a:rPr>
                <a:t>RHIC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428064" y="4030147"/>
              <a:ext cx="1168402" cy="296320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/>
                  <a:ea typeface="ＭＳ Ｐゴシック" pitchFamily="-112" charset="-128"/>
                  <a:cs typeface="Comic Sans MS"/>
                </a:rPr>
                <a:t>LHC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628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26D520-4C8A-4946-92B1-16C3A5451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EIC Facility</a:t>
            </a:r>
            <a:endParaRPr lang="en-US" dirty="0">
              <a:latin typeface="+mj-lt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CDC5CA-7E02-4EEA-BD36-B67E70720637}"/>
              </a:ext>
            </a:extLst>
          </p:cNvPr>
          <p:cNvSpPr/>
          <p:nvPr/>
        </p:nvSpPr>
        <p:spPr bwMode="auto">
          <a:xfrm>
            <a:off x="533400" y="1190625"/>
            <a:ext cx="7848600" cy="13716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0944AE-1E30-4D4F-9D42-EAC0B75B9C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342" y="544030"/>
            <a:ext cx="3311295" cy="35536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E3BA33D-FF87-364C-912C-35D64333F7E1}"/>
              </a:ext>
            </a:extLst>
          </p:cNvPr>
          <p:cNvSpPr txBox="1"/>
          <p:nvPr/>
        </p:nvSpPr>
        <p:spPr>
          <a:xfrm>
            <a:off x="6684449" y="148659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0432FF"/>
                </a:solidFill>
                <a:latin typeface="+mj-lt"/>
              </a:rPr>
              <a:t>EIC at BNL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34091FF-19CF-B244-A717-29D46C3AFCB7}"/>
              </a:ext>
            </a:extLst>
          </p:cNvPr>
          <p:cNvSpPr txBox="1"/>
          <p:nvPr/>
        </p:nvSpPr>
        <p:spPr>
          <a:xfrm>
            <a:off x="72363" y="388652"/>
            <a:ext cx="522694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What is the EIC:</a:t>
            </a:r>
          </a:p>
          <a:p>
            <a:pPr algn="ctr"/>
            <a:endParaRPr lang="en-US" sz="700" dirty="0">
              <a:solidFill>
                <a:srgbClr val="0000FF"/>
              </a:solidFill>
              <a:latin typeface="+mj-lt"/>
              <a:ea typeface="Comic Sans MS" charset="0"/>
              <a:cs typeface="Comic Sans MS" charset="0"/>
            </a:endParaRPr>
          </a:p>
          <a:p>
            <a:pPr algn="ctr"/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A high luminosity (10</a:t>
            </a:r>
            <a:r>
              <a:rPr lang="en-US" sz="1600" baseline="30000" dirty="0">
                <a:latin typeface="+mj-lt"/>
                <a:ea typeface="Comic Sans MS" charset="0"/>
                <a:cs typeface="Comic Sans MS" charset="0"/>
              </a:rPr>
              <a:t>33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 – 10</a:t>
            </a:r>
            <a:r>
              <a:rPr lang="en-US" sz="1600" baseline="30000" dirty="0">
                <a:latin typeface="+mj-lt"/>
                <a:ea typeface="Comic Sans MS" charset="0"/>
                <a:cs typeface="Comic Sans MS" charset="0"/>
              </a:rPr>
              <a:t>34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 cm</a:t>
            </a:r>
            <a:r>
              <a:rPr lang="en-US" sz="1600" baseline="30000" dirty="0">
                <a:latin typeface="+mj-lt"/>
                <a:ea typeface="Comic Sans MS" charset="0"/>
                <a:cs typeface="Comic Sans MS" charset="0"/>
              </a:rPr>
              <a:t>-2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s</a:t>
            </a:r>
            <a:r>
              <a:rPr lang="en-US" sz="1600" baseline="30000" dirty="0">
                <a:latin typeface="+mj-lt"/>
                <a:ea typeface="Comic Sans MS" charset="0"/>
                <a:cs typeface="Comic Sans MS" charset="0"/>
              </a:rPr>
              <a:t>-1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) polarized </a:t>
            </a:r>
            <a:r>
              <a:rPr lang="en-US" sz="16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e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lectron proton / </a:t>
            </a:r>
            <a:r>
              <a:rPr lang="en-US" sz="16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i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on </a:t>
            </a:r>
            <a:r>
              <a:rPr lang="en-US" sz="1600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c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ollider with √</a:t>
            </a:r>
            <a:r>
              <a:rPr lang="en-US" sz="1600" dirty="0" err="1">
                <a:latin typeface="+mj-lt"/>
                <a:ea typeface="Comic Sans MS" charset="0"/>
                <a:cs typeface="Comic Sans MS" charset="0"/>
              </a:rPr>
              <a:t>s</a:t>
            </a:r>
            <a:r>
              <a:rPr lang="en-US" sz="1600" baseline="-25000" dirty="0" err="1">
                <a:latin typeface="+mj-lt"/>
                <a:ea typeface="Comic Sans MS" charset="0"/>
                <a:cs typeface="Comic Sans MS" charset="0"/>
              </a:rPr>
              <a:t>ep</a:t>
            </a: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 = 28 – 140 GeV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AA2230-BFC1-5E48-A065-C14A755B51CE}"/>
              </a:ext>
            </a:extLst>
          </p:cNvPr>
          <p:cNvSpPr txBox="1"/>
          <p:nvPr/>
        </p:nvSpPr>
        <p:spPr>
          <a:xfrm>
            <a:off x="11763" y="1465628"/>
            <a:ext cx="52184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What is included in the EIC Project:</a:t>
            </a:r>
          </a:p>
          <a:p>
            <a:endParaRPr lang="en-US" sz="800" dirty="0">
              <a:solidFill>
                <a:srgbClr val="0000FF"/>
              </a:solidFill>
              <a:latin typeface="+mj-lt"/>
              <a:ea typeface="Comic Sans MS" charset="0"/>
              <a:cs typeface="Comic Sans MS" charset="0"/>
              <a:sym typeface="Wingdings"/>
            </a:endParaRPr>
          </a:p>
          <a:p>
            <a:pPr algn="ctr"/>
            <a:r>
              <a:rPr lang="en-US" sz="1600" dirty="0">
                <a:latin typeface="+mj-lt"/>
                <a:ea typeface="Comic Sans MS" charset="0"/>
                <a:cs typeface="Comic Sans MS" charset="0"/>
                <a:sym typeface="Wingdings"/>
              </a:rPr>
              <a:t>the collider &amp; one interaction region and one general purpose detector</a:t>
            </a:r>
          </a:p>
          <a:p>
            <a:pPr algn="ctr"/>
            <a:endParaRPr lang="en-US" sz="1600" dirty="0">
              <a:latin typeface="+mj-lt"/>
              <a:ea typeface="Comic Sans MS" charset="0"/>
              <a:cs typeface="Comic Sans MS" charset="0"/>
              <a:sym typeface="Wingdings"/>
            </a:endParaRPr>
          </a:p>
          <a:p>
            <a:pPr algn="ctr"/>
            <a:r>
              <a:rPr lang="en-US" sz="2000" b="1" dirty="0">
                <a:solidFill>
                  <a:srgbClr val="0000FF"/>
                </a:solidFill>
                <a:latin typeface="Arial" panose="020B0604020202020204" pitchFamily="34" charset="0"/>
                <a:ea typeface="Comic Sans MS" charset="0"/>
                <a:cs typeface="Arial" panose="020B0604020202020204" pitchFamily="34" charset="0"/>
                <a:sym typeface="Wingdings"/>
              </a:rPr>
              <a:t>What can the EIC Facility support:</a:t>
            </a:r>
          </a:p>
          <a:p>
            <a:pPr algn="ctr"/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at minimum &gt; 2 decades increase in kinematic coverage in x and Q</a:t>
            </a:r>
            <a:r>
              <a:rPr lang="en-US" sz="1600" baseline="300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2</a:t>
            </a:r>
            <a:endParaRPr lang="en-US" sz="1600" dirty="0">
              <a:solidFill>
                <a:srgbClr val="322F31"/>
              </a:solidFill>
              <a:latin typeface="+mj-lt"/>
              <a:ea typeface="Comic Sans MS" charset="0"/>
              <a:cs typeface="Comic Sans MS" charset="0"/>
              <a:sym typeface="Wingdings"/>
            </a:endParaRP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755D8667-D377-B843-9FEC-B9428EB74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507" y="3440967"/>
            <a:ext cx="2408130" cy="668152"/>
          </a:xfrm>
          <a:prstGeom prst="rect">
            <a:avLst/>
          </a:prstGeom>
        </p:spPr>
      </p:pic>
      <p:graphicFrame>
        <p:nvGraphicFramePr>
          <p:cNvPr id="23" name="Table 12">
            <a:extLst>
              <a:ext uri="{FF2B5EF4-FFF2-40B4-BE49-F238E27FC236}">
                <a16:creationId xmlns:a16="http://schemas.microsoft.com/office/drawing/2014/main" id="{FDB826CF-E15D-8841-9E61-AA3275D60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826111"/>
              </p:ext>
            </p:extLst>
          </p:nvPr>
        </p:nvGraphicFramePr>
        <p:xfrm>
          <a:off x="6980" y="3914201"/>
          <a:ext cx="6570784" cy="2845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511">
                  <a:extLst>
                    <a:ext uri="{9D8B030D-6E8A-4147-A177-3AD203B41FA5}">
                      <a16:colId xmlns:a16="http://schemas.microsoft.com/office/drawing/2014/main" val="593480347"/>
                    </a:ext>
                  </a:extLst>
                </a:gridCol>
                <a:gridCol w="3284273">
                  <a:extLst>
                    <a:ext uri="{9D8B030D-6E8A-4147-A177-3AD203B41FA5}">
                      <a16:colId xmlns:a16="http://schemas.microsoft.com/office/drawing/2014/main" val="3380033988"/>
                    </a:ext>
                  </a:extLst>
                </a:gridCol>
              </a:tblGrid>
              <a:tr h="277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Double Ring Design Based on Existing RHIC Facilities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125154"/>
                  </a:ext>
                </a:extLst>
              </a:tr>
              <a:tr h="277058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+mj-lt"/>
                          <a:cs typeface="Arial" panose="020B0604020202020204" pitchFamily="34" charset="0"/>
                        </a:rPr>
                        <a:t>Hadron Storage Ring: </a:t>
                      </a: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latin typeface="+mj-lt"/>
                          <a:cs typeface="Arial" panose="020B0604020202020204" pitchFamily="34" charset="0"/>
                        </a:rPr>
                        <a:t>40, 100 - 275 GeV </a:t>
                      </a:r>
                      <a:endParaRPr lang="en-US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+mj-lt"/>
                          <a:cs typeface="Arial" panose="020B0604020202020204" pitchFamily="34" charset="0"/>
                        </a:rPr>
                        <a:t>Electron Storage Ring:  5 - 18 GeV </a:t>
                      </a:r>
                      <a:endParaRPr lang="en-US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755544"/>
                  </a:ext>
                </a:extLst>
              </a:tr>
              <a:tr h="2770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RHIC Ring and Injector Complex: p to Pb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9 MW Synchrotron Radiation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194686"/>
                  </a:ext>
                </a:extLst>
              </a:tr>
              <a:tr h="272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1A Beam Current 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Large Beam Current - 2.5 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364962"/>
                  </a:ext>
                </a:extLst>
              </a:tr>
              <a:tr h="16429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1160 bunches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  <a:sym typeface="Wingdings" pitchFamily="2" charset="2"/>
                        </a:rPr>
                        <a:t>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9 ns bunch spacing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26584"/>
                  </a:ext>
                </a:extLst>
              </a:tr>
              <a:tr h="2770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Light ion beams (p, d, </a:t>
                      </a:r>
                      <a:r>
                        <a:rPr lang="en-US" sz="1200" baseline="30000" dirty="0">
                          <a:latin typeface="+mj-lt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He) polarized (L,T)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Polarized electron beams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583192"/>
                  </a:ext>
                </a:extLst>
              </a:tr>
              <a:tr h="2770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Nuclear beams: d to U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+mj-lt"/>
                          <a:cs typeface="Arial" panose="020B0604020202020204" pitchFamily="34" charset="0"/>
                        </a:rPr>
                        <a:t>Electron Rapid Cycling Synchrotron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410792"/>
                  </a:ext>
                </a:extLst>
              </a:tr>
              <a:tr h="2277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Requires Strong Cooling: new concept </a:t>
                      </a: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  <a:sym typeface="Wingdings" pitchFamily="2" charset="2"/>
                        </a:rPr>
                        <a:t>CEC</a:t>
                      </a:r>
                      <a:endParaRPr lang="en-US" sz="12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Spin Transparent Due to High Periodicity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984141"/>
                  </a:ext>
                </a:extLst>
              </a:tr>
              <a:tr h="23910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High Luminosity Interaction Region – one on project – 2</a:t>
                      </a:r>
                      <a:r>
                        <a:rPr lang="en-US" sz="1400" b="1" kern="1200" baseline="300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one possible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omic Sans MS" panose="030F0902030302020204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198062"/>
                  </a:ext>
                </a:extLst>
              </a:tr>
              <a:tr h="277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j-lt"/>
                          <a:cs typeface="Arial" panose="020B0604020202020204" pitchFamily="34" charset="0"/>
                        </a:rPr>
                        <a:t>25 mrad Crossing Angle with Crab Cavities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dirty="0">
                        <a:latin typeface="Comic Sans MS" panose="030F0902030302020204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53380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04FF7D26-BFFA-D54B-BB2A-DF024AAE19E2}"/>
              </a:ext>
            </a:extLst>
          </p:cNvPr>
          <p:cNvSpPr/>
          <p:nvPr/>
        </p:nvSpPr>
        <p:spPr>
          <a:xfrm>
            <a:off x="6842658" y="2295205"/>
            <a:ext cx="312982" cy="104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5D126-AFFB-8044-BBE3-385EB8E1A25F}"/>
              </a:ext>
            </a:extLst>
          </p:cNvPr>
          <p:cNvSpPr txBox="1"/>
          <p:nvPr/>
        </p:nvSpPr>
        <p:spPr>
          <a:xfrm>
            <a:off x="6527355" y="1827269"/>
            <a:ext cx="6190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rgbClr val="945200"/>
                </a:solidFill>
                <a:latin typeface="+mj-lt"/>
              </a:rPr>
              <a:t>Possible</a:t>
            </a:r>
          </a:p>
          <a:p>
            <a:pPr algn="ctr"/>
            <a:r>
              <a:rPr lang="en-US" sz="600" dirty="0">
                <a:solidFill>
                  <a:srgbClr val="945200"/>
                </a:solidFill>
                <a:latin typeface="+mj-lt"/>
              </a:rPr>
              <a:t>2</a:t>
            </a:r>
            <a:r>
              <a:rPr lang="en-US" sz="600" baseline="30000" dirty="0">
                <a:solidFill>
                  <a:srgbClr val="945200"/>
                </a:solidFill>
                <a:latin typeface="+mj-lt"/>
              </a:rPr>
              <a:t>nd</a:t>
            </a:r>
            <a:r>
              <a:rPr lang="en-US" sz="600" dirty="0">
                <a:solidFill>
                  <a:srgbClr val="945200"/>
                </a:solidFill>
                <a:latin typeface="+mj-lt"/>
              </a:rPr>
              <a:t> Detector </a:t>
            </a:r>
          </a:p>
          <a:p>
            <a:pPr algn="ctr"/>
            <a:r>
              <a:rPr lang="en-US" sz="600" dirty="0">
                <a:solidFill>
                  <a:srgbClr val="945200"/>
                </a:solidFill>
                <a:latin typeface="+mj-lt"/>
              </a:rPr>
              <a:t>Location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6503113-7557-0743-8C7C-207086AFC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BD9257-EDA0-4F44-9389-B42B4FBAD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865B325-DD5D-C241-9E83-68FB2CC18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5" t="3665"/>
          <a:stretch/>
        </p:blipFill>
        <p:spPr>
          <a:xfrm>
            <a:off x="6570784" y="4707993"/>
            <a:ext cx="2589036" cy="145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55"/>
          <a:stretch/>
        </p:blipFill>
        <p:spPr>
          <a:xfrm>
            <a:off x="118537" y="833827"/>
            <a:ext cx="3183463" cy="29939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/>
              <a:t>n</a:t>
            </a:r>
            <a:r>
              <a:rPr lang="en-US" dirty="0" err="1"/>
              <a:t>PDF</a:t>
            </a:r>
            <a:r>
              <a:rPr lang="en-US" cap="none" dirty="0" err="1"/>
              <a:t>s</a:t>
            </a:r>
            <a:r>
              <a:rPr lang="en-US" dirty="0"/>
              <a:t> before and after EIC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3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40" y="4796794"/>
            <a:ext cx="680243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5"/>
          <p:cNvSpPr>
            <a:spLocks/>
          </p:cNvSpPr>
          <p:nvPr/>
        </p:nvSpPr>
        <p:spPr bwMode="auto">
          <a:xfrm>
            <a:off x="2141051" y="5839793"/>
            <a:ext cx="257016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700" dirty="0" err="1">
                <a:solidFill>
                  <a:srgbClr val="0000FF"/>
                </a:solidFill>
                <a:latin typeface="+mj-lt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sz="1700" dirty="0">
              <a:solidFill>
                <a:srgbClr val="0000FF"/>
              </a:solidFill>
              <a:latin typeface="+mj-lt"/>
              <a:ea typeface="ＭＳ Ｐゴシック" charset="0"/>
              <a:cs typeface="Comic Sans MS"/>
              <a:sym typeface="Arial" charset="0"/>
            </a:endParaRPr>
          </a:p>
          <a:p>
            <a:pPr marL="39688"/>
            <a:r>
              <a:rPr lang="en-US" sz="1700" dirty="0">
                <a:solidFill>
                  <a:srgbClr val="0000FF"/>
                </a:solidFill>
                <a:latin typeface="+mj-lt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15" name="Rectangle 6"/>
          <p:cNvSpPr>
            <a:spLocks/>
          </p:cNvSpPr>
          <p:nvPr/>
        </p:nvSpPr>
        <p:spPr bwMode="auto">
          <a:xfrm>
            <a:off x="4773650" y="5853540"/>
            <a:ext cx="3573463" cy="34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FF0000"/>
                </a:solidFill>
                <a:latin typeface="+mj-lt"/>
                <a:ea typeface="ＭＳ Ｐゴシック" charset="0"/>
                <a:cs typeface="Comic Sans MS"/>
                <a:sym typeface="Arial" charset="0"/>
              </a:rPr>
              <a:t>gluon momentum distribution</a:t>
            </a: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 rot="10800000" flipH="1">
            <a:off x="4029113" y="5401102"/>
            <a:ext cx="606425" cy="714386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ln w="28575" cmpd="sng">
                <a:solidFill>
                  <a:srgbClr val="0000FF"/>
                </a:solidFill>
              </a:ln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rot="10800000" flipH="1">
            <a:off x="6120379" y="5389989"/>
            <a:ext cx="151870" cy="530765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5187271" y="6078864"/>
            <a:ext cx="3573463" cy="34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latin typeface="+mj-lt"/>
                <a:ea typeface="ＭＳ Ｐゴシック" charset="0"/>
                <a:cs typeface="Comic Sans MS"/>
                <a:sym typeface="Arial" charset="0"/>
              </a:rPr>
              <a:t>or tag on charm </a:t>
            </a:r>
            <a:r>
              <a:rPr lang="en-US" dirty="0">
                <a:latin typeface="+mj-lt"/>
                <a:ea typeface="ＭＳ Ｐゴシック" charset="0"/>
                <a:cs typeface="Comic Sans MS"/>
                <a:sym typeface="Wingdings"/>
              </a:rPr>
              <a:t> F</a:t>
            </a:r>
            <a:r>
              <a:rPr lang="en-US" baseline="-25000" dirty="0">
                <a:latin typeface="+mj-lt"/>
                <a:ea typeface="ＭＳ Ｐゴシック" charset="0"/>
                <a:cs typeface="Comic Sans MS"/>
                <a:sym typeface="Wingdings"/>
              </a:rPr>
              <a:t>2</a:t>
            </a:r>
            <a:r>
              <a:rPr lang="en-US" baseline="30000" dirty="0">
                <a:latin typeface="+mj-lt"/>
                <a:ea typeface="ＭＳ Ｐゴシック" charset="0"/>
                <a:cs typeface="Comic Sans MS"/>
                <a:sym typeface="Wingdings"/>
              </a:rPr>
              <a:t>C</a:t>
            </a:r>
            <a:endParaRPr lang="en-US" baseline="30000" dirty="0">
              <a:latin typeface="+mj-lt"/>
              <a:ea typeface="ＭＳ Ｐゴシック" charset="0"/>
              <a:cs typeface="Comic Sans MS"/>
              <a:sym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99" y="4245784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Measure different structure function in </a:t>
            </a:r>
            <a:r>
              <a:rPr lang="en-US" dirty="0" err="1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eA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 constrain </a:t>
            </a:r>
            <a:r>
              <a:rPr lang="en-US" dirty="0" err="1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nPDF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  <a:sym typeface="Wingdings"/>
              </a:rPr>
              <a:t>: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2" y="575733"/>
            <a:ext cx="275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  <a:ea typeface="Comic Sans MS" charset="0"/>
                <a:cs typeface="Comic Sans MS" charset="0"/>
              </a:rPr>
              <a:t>Ratio g(x,Q</a:t>
            </a:r>
            <a:r>
              <a:rPr lang="en-US" baseline="30000" dirty="0"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)</a:t>
            </a:r>
            <a:r>
              <a:rPr lang="en-US" baseline="-25000" dirty="0" err="1">
                <a:latin typeface="+mj-lt"/>
                <a:ea typeface="Comic Sans MS" charset="0"/>
                <a:cs typeface="Comic Sans MS" charset="0"/>
              </a:rPr>
              <a:t>pb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/g(x,Q</a:t>
            </a:r>
            <a:r>
              <a:rPr lang="en-US" baseline="30000" dirty="0"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)</a:t>
            </a:r>
            <a:r>
              <a:rPr lang="en-US" baseline="-25000" dirty="0">
                <a:latin typeface="+mj-lt"/>
                <a:ea typeface="Comic Sans MS" charset="0"/>
                <a:cs typeface="Comic Sans MS" charset="0"/>
              </a:rPr>
              <a:t>p</a:t>
            </a:r>
            <a:r>
              <a:rPr lang="en-US" dirty="0">
                <a:latin typeface="+mj-lt"/>
                <a:ea typeface="Comic Sans MS" charset="0"/>
                <a:cs typeface="Comic Sans MS" charset="0"/>
              </a:rPr>
              <a:t> 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897466" y="3784617"/>
            <a:ext cx="1930401" cy="313255"/>
            <a:chOff x="4428064" y="4021694"/>
            <a:chExt cx="1930401" cy="313255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588000" y="4021694"/>
              <a:ext cx="770465" cy="313255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/>
                  <a:ea typeface="ＭＳ Ｐゴシック" pitchFamily="-112" charset="-128"/>
                  <a:cs typeface="Comic Sans MS"/>
                </a:rPr>
                <a:t>RHIC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428064" y="4030147"/>
              <a:ext cx="1168402" cy="296320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/>
                  <a:ea typeface="ＭＳ Ｐゴシック" pitchFamily="-112" charset="-128"/>
                  <a:cs typeface="Comic Sans MS"/>
                </a:rPr>
                <a:t>LHC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75FB991-0E20-644D-AFF4-FFC9226CC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" r="8556" b="2710"/>
          <a:stretch/>
        </p:blipFill>
        <p:spPr>
          <a:xfrm>
            <a:off x="4461936" y="570084"/>
            <a:ext cx="4225121" cy="425800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76F4173-210A-AE42-B0A8-E19358531293}"/>
              </a:ext>
            </a:extLst>
          </p:cNvPr>
          <p:cNvSpPr txBox="1"/>
          <p:nvPr/>
        </p:nvSpPr>
        <p:spPr>
          <a:xfrm>
            <a:off x="824259" y="6274988"/>
            <a:ext cx="372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  <a:ea typeface="Comic Sans MS" charset="0"/>
                <a:cs typeface="Comic Sans MS" charset="0"/>
              </a:rPr>
              <a:t>Gluon distribution ~ </a:t>
            </a:r>
            <a:r>
              <a:rPr lang="en-US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+mj-lt"/>
                <a:ea typeface="Comic Sans MS" charset="0"/>
                <a:cs typeface="Comic Sans MS" charset="0"/>
              </a:rPr>
              <a:t>d</a:t>
            </a:r>
            <a:r>
              <a:rPr lang="en-US" dirty="0">
                <a:solidFill>
                  <a:srgbClr val="0000FF"/>
                </a:solidFill>
                <a:latin typeface="Symbol" pitchFamily="2" charset="2"/>
                <a:ea typeface="Symbol" charset="2"/>
                <a:cs typeface="Symbol" charset="2"/>
              </a:rPr>
              <a:t>s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(x,Q</a:t>
            </a:r>
            <a:r>
              <a:rPr lang="en-US" baseline="31999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)/dlnQ</a:t>
            </a:r>
            <a:r>
              <a:rPr lang="en-US" baseline="31999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2</a:t>
            </a:r>
            <a:endParaRPr lang="en-US" dirty="0">
              <a:latin typeface="+mj-lt"/>
              <a:ea typeface="Comic Sans MS" charset="0"/>
              <a:cs typeface="Comic Sans MS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FCF8A8-307B-A34B-98DA-B697B91E0E64}"/>
              </a:ext>
            </a:extLst>
          </p:cNvPr>
          <p:cNvSpPr txBox="1"/>
          <p:nvPr/>
        </p:nvSpPr>
        <p:spPr>
          <a:xfrm>
            <a:off x="5187271" y="4444768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arXiv:1708.05654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B3A191-043E-E54C-B97F-A8A8A70D6759}"/>
              </a:ext>
            </a:extLst>
          </p:cNvPr>
          <p:cNvGrpSpPr/>
          <p:nvPr/>
        </p:nvGrpSpPr>
        <p:grpSpPr>
          <a:xfrm>
            <a:off x="118537" y="1824199"/>
            <a:ext cx="8490203" cy="2489915"/>
            <a:chOff x="118537" y="1824199"/>
            <a:chExt cx="8490203" cy="248991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62574DE-D55B-E742-9729-610F61BD4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537" y="1824199"/>
              <a:ext cx="8490203" cy="2489915"/>
            </a:xfrm>
            <a:prstGeom prst="rect">
              <a:avLst/>
            </a:prstGeom>
          </p:spPr>
        </p:pic>
        <p:pic>
          <p:nvPicPr>
            <p:cNvPr id="7" name="Picture 6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247D78AD-A6DB-F44A-84C5-EF456ED44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1923" y="3100026"/>
              <a:ext cx="891980" cy="44599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2D12A51-84B3-C24E-A16B-6209D1103E51}"/>
                </a:ext>
              </a:extLst>
            </p:cNvPr>
            <p:cNvSpPr txBox="1"/>
            <p:nvPr/>
          </p:nvSpPr>
          <p:spPr>
            <a:xfrm>
              <a:off x="1907112" y="2027946"/>
              <a:ext cx="1471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+mj-lt"/>
                  <a:cs typeface="Comic Sans MS"/>
                </a:rPr>
                <a:t>√s &lt; 45 </a:t>
              </a:r>
              <a:r>
                <a:rPr lang="en-US" dirty="0" err="1">
                  <a:solidFill>
                    <a:srgbClr val="0000FF"/>
                  </a:solidFill>
                  <a:latin typeface="+mj-lt"/>
                  <a:cs typeface="Comic Sans MS"/>
                </a:rPr>
                <a:t>GeV</a:t>
              </a:r>
              <a:endParaRPr lang="en-US" dirty="0">
                <a:solidFill>
                  <a:srgbClr val="0000FF"/>
                </a:solidFill>
                <a:latin typeface="+mj-lt"/>
                <a:cs typeface="Comic Sans M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8ABCBAD-18AB-4941-9CAD-13BAC1FC97BC}"/>
                </a:ext>
              </a:extLst>
            </p:cNvPr>
            <p:cNvSpPr txBox="1"/>
            <p:nvPr/>
          </p:nvSpPr>
          <p:spPr>
            <a:xfrm>
              <a:off x="6335984" y="2047036"/>
              <a:ext cx="1471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+mj-lt"/>
                  <a:cs typeface="Comic Sans MS"/>
                </a:rPr>
                <a:t>√s &lt; 90 </a:t>
              </a:r>
              <a:r>
                <a:rPr lang="en-US" dirty="0" err="1">
                  <a:solidFill>
                    <a:srgbClr val="0000FF"/>
                  </a:solidFill>
                  <a:latin typeface="+mj-lt"/>
                  <a:cs typeface="Comic Sans MS"/>
                </a:rPr>
                <a:t>GeV</a:t>
              </a:r>
              <a:endParaRPr lang="en-US" dirty="0">
                <a:solidFill>
                  <a:srgbClr val="0000FF"/>
                </a:solidFill>
                <a:latin typeface="+mj-lt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609600"/>
          </a:xfrm>
        </p:spPr>
        <p:txBody>
          <a:bodyPr>
            <a:normAutofit/>
          </a:bodyPr>
          <a:lstStyle/>
          <a:p>
            <a:r>
              <a:rPr lang="en-US" dirty="0"/>
              <a:t>can </a:t>
            </a:r>
            <a:r>
              <a:rPr lang="en-US" cap="none" dirty="0"/>
              <a:t>EIC</a:t>
            </a:r>
            <a:r>
              <a:rPr lang="en-US" dirty="0"/>
              <a:t> discover a new state of matter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762003"/>
            <a:ext cx="4138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Is the proton a runaway popcorn machine?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730752" y="2314589"/>
            <a:ext cx="3881437" cy="2965450"/>
            <a:chOff x="4203171" y="1163638"/>
            <a:chExt cx="3881437" cy="2965450"/>
          </a:xfrm>
        </p:grpSpPr>
        <p:pic>
          <p:nvPicPr>
            <p:cNvPr id="18" name="Picture 7" descr="cteq-pdfs-10gev2-lin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171" y="1163638"/>
              <a:ext cx="3881437" cy="296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6737" y="1885902"/>
              <a:ext cx="480060" cy="48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1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5057" y="1835939"/>
              <a:ext cx="528955" cy="528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22" name="Straight Arrow Connector 21"/>
            <p:cNvCxnSpPr>
              <a:stCxn id="20" idx="1"/>
            </p:cNvCxnSpPr>
            <p:nvPr/>
          </p:nvCxnSpPr>
          <p:spPr bwMode="auto">
            <a:xfrm flipH="1" flipV="1">
              <a:off x="5312833" y="2106083"/>
              <a:ext cx="2093904" cy="1984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26" name="Picture 25" descr="201109-omag-cora-popcorn-main-600x41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576977"/>
            <a:ext cx="3460750" cy="2370614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861734" y="2916828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gluon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91634" y="2645894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gluon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341034" y="2523128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gluon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0601" y="2008778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gluon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1717" y="3090395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gluon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80784" y="2311461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gluon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50534" y="3052294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gluon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88534" y="2374960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gluon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67934" y="2781361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gluon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18267" y="2262778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gluon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74434" y="3247027"/>
            <a:ext cx="73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gluon</a:t>
            </a:r>
          </a:p>
        </p:txBody>
      </p:sp>
      <p:cxnSp>
        <p:nvCxnSpPr>
          <p:cNvPr id="156" name="Straight Arrow Connector 155"/>
          <p:cNvCxnSpPr/>
          <p:nvPr/>
        </p:nvCxnSpPr>
        <p:spPr bwMode="auto">
          <a:xfrm flipH="1" flipV="1">
            <a:off x="6614585" y="984258"/>
            <a:ext cx="476250" cy="154516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7" name="TextBox 156"/>
          <p:cNvSpPr txBox="1"/>
          <p:nvPr/>
        </p:nvSpPr>
        <p:spPr>
          <a:xfrm>
            <a:off x="5990162" y="1132422"/>
            <a:ext cx="576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03933" y="5355178"/>
            <a:ext cx="767710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+mj-lt"/>
              </a:rPr>
              <a:t>Does this rise get tamed ?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latin typeface="+mj-lt"/>
              </a:rPr>
              <a:t>Important to understand the initial condition for heavy ion </a:t>
            </a:r>
            <a:r>
              <a:rPr lang="en-US" sz="2000" dirty="0" err="1">
                <a:solidFill>
                  <a:srgbClr val="0000FF"/>
                </a:solidFill>
                <a:latin typeface="+mj-lt"/>
              </a:rPr>
              <a:t>collisons</a:t>
            </a:r>
            <a:endParaRPr lang="en-US" sz="20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till today only ambiguous hints</a:t>
            </a:r>
          </a:p>
        </p:txBody>
      </p:sp>
      <p:sp>
        <p:nvSpPr>
          <p:cNvPr id="7" name="Freeform 6"/>
          <p:cNvSpPr/>
          <p:nvPr/>
        </p:nvSpPr>
        <p:spPr>
          <a:xfrm>
            <a:off x="5080000" y="1735666"/>
            <a:ext cx="1947333" cy="677333"/>
          </a:xfrm>
          <a:custGeom>
            <a:avLst/>
            <a:gdLst>
              <a:gd name="connsiteX0" fmla="*/ 1830916 w 1830916"/>
              <a:gd name="connsiteY0" fmla="*/ 1143000 h 1143000"/>
              <a:gd name="connsiteX1" fmla="*/ 0 w 1830916"/>
              <a:gd name="connsiteY1" fmla="*/ 0 h 1143000"/>
              <a:gd name="connsiteX2" fmla="*/ 0 w 1830916"/>
              <a:gd name="connsiteY2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0916" h="1143000">
                <a:moveTo>
                  <a:pt x="1830916" y="114300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 w="31750">
            <a:solidFill>
              <a:srgbClr val="FF0000"/>
            </a:solidFill>
            <a:tailEnd type="stealth" w="lg" len="lg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6" name="Picture 5" descr="20140628_14010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7" y="1602318"/>
            <a:ext cx="406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2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157" grpId="0"/>
      <p:bldP spid="158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cap="none" dirty="0">
                <a:uFill>
                  <a:solidFill>
                    <a:srgbClr val="021EAA"/>
                  </a:solidFill>
                </a:uFill>
              </a:rPr>
              <a:t>EIC</a:t>
            </a:r>
            <a:r>
              <a:rPr lang="en-US" sz="2400" dirty="0">
                <a:uFill>
                  <a:solidFill>
                    <a:srgbClr val="021EAA"/>
                  </a:solidFill>
                </a:uFill>
              </a:rPr>
              <a:t>: Spatial Gluon Distribution from </a:t>
            </a:r>
            <a:r>
              <a:rPr lang="en-US" sz="2400" cap="none" dirty="0" err="1">
                <a:uFill>
                  <a:solidFill>
                    <a:srgbClr val="021EAA"/>
                  </a:solidFill>
                </a:uFill>
              </a:rPr>
              <a:t>d</a:t>
            </a:r>
            <a:r>
              <a:rPr lang="en-US" sz="2400" cap="none" dirty="0" err="1">
                <a:uFill>
                  <a:solidFill>
                    <a:srgbClr val="021EAA"/>
                  </a:solidFill>
                </a:uFill>
                <a:latin typeface="Symbol"/>
                <a:ea typeface="Symbol"/>
                <a:cs typeface="Symbol"/>
                <a:sym typeface="Symbol"/>
              </a:rPr>
              <a:t>σ</a:t>
            </a:r>
            <a:r>
              <a:rPr lang="en-US" sz="2400" cap="none" dirty="0">
                <a:uFill>
                  <a:solidFill>
                    <a:srgbClr val="021EAA"/>
                  </a:solidFill>
                </a:uFill>
              </a:rPr>
              <a:t>/</a:t>
            </a:r>
            <a:r>
              <a:rPr lang="en-US" sz="2400" cap="none" dirty="0" err="1">
                <a:uFill>
                  <a:solidFill>
                    <a:srgbClr val="021EAA"/>
                  </a:solidFill>
                </a:uFill>
              </a:rPr>
              <a:t>dt</a:t>
            </a:r>
            <a:endParaRPr lang="en-US" sz="2400" cap="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Comic Sans MS" panose="030F0902030302020204" pitchFamily="66" charset="0"/>
              </a:rPr>
              <a:t>E.C. Aschenauer</a:t>
            </a:r>
          </a:p>
        </p:txBody>
      </p:sp>
      <p:grpSp>
        <p:nvGrpSpPr>
          <p:cNvPr id="304" name="Group 304"/>
          <p:cNvGrpSpPr/>
          <p:nvPr/>
        </p:nvGrpSpPr>
        <p:grpSpPr>
          <a:xfrm>
            <a:off x="233043" y="1816476"/>
            <a:ext cx="5933527" cy="348813"/>
            <a:chOff x="0" y="62454"/>
            <a:chExt cx="5933525" cy="348811"/>
          </a:xfrm>
        </p:grpSpPr>
        <p:sp>
          <p:nvSpPr>
            <p:cNvPr id="302" name="Shape 302"/>
            <p:cNvSpPr/>
            <p:nvPr/>
          </p:nvSpPr>
          <p:spPr>
            <a:xfrm>
              <a:off x="0" y="62454"/>
              <a:ext cx="5064562" cy="348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>
                  <a:uFillTx/>
                </a:defRPr>
              </a:pP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Diffractive vector meson production: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3663674" y="62454"/>
              <a:ext cx="2269851" cy="348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>
                  <a:uFillTx/>
                </a:defRPr>
              </a:pP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e + Au → e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′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 + Au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′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 + J/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ψ</a:t>
              </a:r>
            </a:p>
          </p:txBody>
        </p:sp>
      </p:grpSp>
      <p:sp>
        <p:nvSpPr>
          <p:cNvPr id="305" name="Shape 305"/>
          <p:cNvSpPr/>
          <p:nvPr/>
        </p:nvSpPr>
        <p:spPr>
          <a:xfrm>
            <a:off x="269329" y="2147580"/>
            <a:ext cx="522899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85750" marR="41275" lvl="0" indent="-285750">
              <a:buClr>
                <a:srgbClr val="0000FF"/>
              </a:buClr>
              <a:buSzPct val="100000"/>
              <a:buFont typeface="Wingdings" charset="2"/>
              <a:buChar char="Ø"/>
              <a:defRPr sz="1800">
                <a:uFillTx/>
              </a:defRPr>
            </a:pP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Momentum transfer </a:t>
            </a:r>
            <a:r>
              <a:rPr sz="1600" i="1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t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 = |</a:t>
            </a:r>
            <a:r>
              <a:rPr sz="1600" b="1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p</a:t>
            </a:r>
            <a:r>
              <a:rPr sz="1600" baseline="-5999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Au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-</a:t>
            </a:r>
            <a:r>
              <a:rPr sz="1600" b="1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p</a:t>
            </a:r>
            <a:r>
              <a:rPr sz="1600" baseline="-5999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Au</a:t>
            </a:r>
            <a:r>
              <a:rPr sz="1600" baseline="-5999" dirty="0">
                <a:uFill>
                  <a:solidFill/>
                </a:uFill>
                <a:latin typeface="Comic Sans MS" panose="030F0902030302020204" pitchFamily="66" charset="0"/>
                <a:ea typeface="Symbol"/>
                <a:cs typeface="Times New Roman"/>
                <a:sym typeface="Symbol"/>
              </a:rPr>
              <a:t>′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|</a:t>
            </a:r>
            <a:r>
              <a:rPr sz="1600" baseline="31999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2 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conjugate to </a:t>
            </a:r>
            <a:r>
              <a:rPr sz="1600" i="1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b</a:t>
            </a:r>
            <a:r>
              <a:rPr sz="1600" i="1" baseline="-5999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T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 </a:t>
            </a:r>
          </a:p>
        </p:txBody>
      </p:sp>
      <p:sp>
        <p:nvSpPr>
          <p:cNvPr id="306" name="Shape 306"/>
          <p:cNvSpPr/>
          <p:nvPr/>
        </p:nvSpPr>
        <p:spPr>
          <a:xfrm>
            <a:off x="176801" y="634280"/>
            <a:ext cx="616514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uFillTx/>
              </a:defRPr>
            </a:pPr>
            <a:r>
              <a:rPr sz="1600" dirty="0">
                <a:solidFill>
                  <a:srgbClr val="0000FF"/>
                </a:solidFill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1950-60: 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Measurement of charge (proton) distribution in nuclei</a:t>
            </a:r>
          </a:p>
          <a:p>
            <a:pPr lvl="0">
              <a:defRPr sz="1800">
                <a:uFillTx/>
              </a:defRPr>
            </a:pPr>
            <a:r>
              <a:rPr sz="1600" dirty="0">
                <a:solidFill>
                  <a:srgbClr val="0000FF"/>
                </a:solidFill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Ongoing:</a:t>
            </a:r>
            <a:r>
              <a:rPr sz="1600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 Measurement of neutron distribution in nuclei</a:t>
            </a:r>
          </a:p>
          <a:p>
            <a:pPr lvl="0">
              <a:defRPr sz="1800">
                <a:uFillTx/>
              </a:defRPr>
            </a:pPr>
            <a:r>
              <a:rPr sz="1600" dirty="0">
                <a:solidFill>
                  <a:srgbClr val="0000FF"/>
                </a:solidFill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EIC ⇒ Gluon distribution in nuclei</a:t>
            </a:r>
          </a:p>
        </p:txBody>
      </p:sp>
      <p:sp>
        <p:nvSpPr>
          <p:cNvPr id="307" name="Shape 307"/>
          <p:cNvSpPr/>
          <p:nvPr/>
        </p:nvSpPr>
        <p:spPr>
          <a:xfrm>
            <a:off x="196758" y="1484919"/>
            <a:ext cx="931345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 lvl="0">
              <a:defRPr sz="1800" b="0">
                <a:uFillTx/>
              </a:defRPr>
            </a:pPr>
            <a:r>
              <a:rPr sz="1600" b="1" dirty="0">
                <a:uFill>
                  <a:solidFill/>
                </a:uFill>
                <a:latin typeface="Comic Sans MS" panose="030F0902030302020204" pitchFamily="66" charset="0"/>
                <a:cs typeface="Times New Roman"/>
              </a:rPr>
              <a:t>Method:</a:t>
            </a:r>
          </a:p>
        </p:txBody>
      </p:sp>
      <p:grpSp>
        <p:nvGrpSpPr>
          <p:cNvPr id="318" name="Group 318"/>
          <p:cNvGrpSpPr/>
          <p:nvPr/>
        </p:nvGrpSpPr>
        <p:grpSpPr>
          <a:xfrm>
            <a:off x="4611140" y="2498313"/>
            <a:ext cx="4407228" cy="2313007"/>
            <a:chOff x="51734" y="77100"/>
            <a:chExt cx="4407226" cy="2313006"/>
          </a:xfrm>
        </p:grpSpPr>
        <p:grpSp>
          <p:nvGrpSpPr>
            <p:cNvPr id="316" name="Group 316"/>
            <p:cNvGrpSpPr/>
            <p:nvPr/>
          </p:nvGrpSpPr>
          <p:grpSpPr>
            <a:xfrm>
              <a:off x="51734" y="77100"/>
              <a:ext cx="4407226" cy="2313006"/>
              <a:chOff x="51734" y="77100"/>
              <a:chExt cx="4407224" cy="2313005"/>
            </a:xfrm>
          </p:grpSpPr>
          <p:pic>
            <p:nvPicPr>
              <p:cNvPr id="314" name="source_all.pdf"/>
              <p:cNvPicPr/>
              <p:nvPr/>
            </p:nvPicPr>
            <p:blipFill>
              <a:blip r:embed="rId3"/>
              <a:srcRect r="50437" b="50689"/>
              <a:stretch>
                <a:fillRect/>
              </a:stretch>
            </p:blipFill>
            <p:spPr>
              <a:xfrm>
                <a:off x="51735" y="77100"/>
                <a:ext cx="4407225" cy="2313006"/>
              </a:xfrm>
              <a:prstGeom prst="rect">
                <a:avLst/>
              </a:prstGeom>
              <a:ln w="12700" cap="flat">
                <a:noFill/>
                <a:round/>
              </a:ln>
              <a:effectLst/>
            </p:spPr>
          </p:pic>
          <p:sp>
            <p:nvSpPr>
              <p:cNvPr id="315" name="Shape 315"/>
              <p:cNvSpPr/>
              <p:nvPr/>
            </p:nvSpPr>
            <p:spPr>
              <a:xfrm>
                <a:off x="745301" y="154200"/>
                <a:ext cx="308402" cy="2827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>
                  <a:latin typeface="Comic Sans MS" panose="030F0902030302020204" pitchFamily="66" charset="0"/>
                  <a:cs typeface="Times New Roman"/>
                </a:endParaRPr>
              </a:p>
            </p:txBody>
          </p:sp>
        </p:grpSp>
        <p:sp>
          <p:nvSpPr>
            <p:cNvPr id="317" name="Shape 317"/>
            <p:cNvSpPr/>
            <p:nvPr/>
          </p:nvSpPr>
          <p:spPr>
            <a:xfrm>
              <a:off x="1576374" y="1671376"/>
              <a:ext cx="1765199" cy="19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>
                <a:defRPr sz="1300">
                  <a:solidFill>
                    <a:srgbClr val="008F0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1100" dirty="0">
                  <a:solidFill>
                    <a:srgbClr val="0000FF"/>
                  </a:solidFill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PRC 87 (2013) 024913</a:t>
              </a:r>
            </a:p>
          </p:txBody>
        </p:sp>
      </p:grpSp>
      <p:grpSp>
        <p:nvGrpSpPr>
          <p:cNvPr id="323" name="Group 323"/>
          <p:cNvGrpSpPr/>
          <p:nvPr/>
        </p:nvGrpSpPr>
        <p:grpSpPr>
          <a:xfrm>
            <a:off x="4219232" y="1282295"/>
            <a:ext cx="2697140" cy="1059069"/>
            <a:chOff x="0" y="49208"/>
            <a:chExt cx="2697139" cy="1059068"/>
          </a:xfrm>
        </p:grpSpPr>
        <p:sp>
          <p:nvSpPr>
            <p:cNvPr id="320" name="Shape 320"/>
            <p:cNvSpPr/>
            <p:nvPr/>
          </p:nvSpPr>
          <p:spPr>
            <a:xfrm flipH="1">
              <a:off x="0" y="223614"/>
              <a:ext cx="580461" cy="1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>
                <a:latin typeface="Comic Sans MS" panose="030F0902030302020204" pitchFamily="66" charset="0"/>
                <a:cs typeface="Times New Roman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 flipH="1" flipV="1">
              <a:off x="2540000" y="625675"/>
              <a:ext cx="8961" cy="482601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defTabSz="457200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>
                <a:latin typeface="Comic Sans MS" panose="030F0902030302020204" pitchFamily="66" charset="0"/>
                <a:cs typeface="Times New Roman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803993" y="49208"/>
              <a:ext cx="1893146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i="1"/>
              </a:lvl1pPr>
            </a:lstStyle>
            <a:p>
              <a:pPr lvl="0">
                <a:defRPr sz="1800" i="0">
                  <a:uFillTx/>
                </a:defRPr>
              </a:pPr>
              <a:r>
                <a:rPr sz="1600" i="1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Fourier Transform</a:t>
              </a:r>
            </a:p>
          </p:txBody>
        </p:sp>
      </p:grpSp>
      <p:grpSp>
        <p:nvGrpSpPr>
          <p:cNvPr id="26" name="Group 304"/>
          <p:cNvGrpSpPr/>
          <p:nvPr/>
        </p:nvGrpSpPr>
        <p:grpSpPr>
          <a:xfrm>
            <a:off x="196758" y="699862"/>
            <a:ext cx="5917326" cy="348813"/>
            <a:chOff x="0" y="62454"/>
            <a:chExt cx="5917324" cy="348811"/>
          </a:xfrm>
        </p:grpSpPr>
        <p:sp>
          <p:nvSpPr>
            <p:cNvPr id="27" name="Shape 302"/>
            <p:cNvSpPr/>
            <p:nvPr/>
          </p:nvSpPr>
          <p:spPr>
            <a:xfrm>
              <a:off x="0" y="62454"/>
              <a:ext cx="5064562" cy="348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>
                <a:defRPr sz="1800">
                  <a:uFillTx/>
                </a:defRPr>
              </a:pP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Diffractive vector meson production:</a:t>
              </a:r>
            </a:p>
          </p:txBody>
        </p:sp>
        <p:sp>
          <p:nvSpPr>
            <p:cNvPr id="28" name="Shape 303"/>
            <p:cNvSpPr/>
            <p:nvPr/>
          </p:nvSpPr>
          <p:spPr>
            <a:xfrm>
              <a:off x="3647473" y="62454"/>
              <a:ext cx="2269851" cy="348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>
                  <a:uFillTx/>
                </a:defRPr>
              </a:pP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e + Au → e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′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 + Au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′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cs typeface="Times New Roman"/>
                </a:rPr>
                <a:t> + J/</a:t>
              </a:r>
              <a:r>
                <a:rPr sz="1600" dirty="0">
                  <a:uFill>
                    <a:solidFill/>
                  </a:uFill>
                  <a:latin typeface="Comic Sans MS" panose="030F0902030302020204" pitchFamily="66" charset="0"/>
                  <a:ea typeface="Symbol"/>
                  <a:cs typeface="Times New Roman"/>
                  <a:sym typeface="Symbol"/>
                </a:rPr>
                <a:t>ψ</a:t>
              </a:r>
            </a:p>
          </p:txBody>
        </p:sp>
      </p:grpSp>
      <p:pic>
        <p:nvPicPr>
          <p:cNvPr id="31" name="Picture 30" descr="dsigma_dt_jpsi_phi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0"/>
          <a:stretch/>
        </p:blipFill>
        <p:spPr>
          <a:xfrm>
            <a:off x="137888" y="1095182"/>
            <a:ext cx="4078515" cy="3802380"/>
          </a:xfrm>
          <a:prstGeom prst="rect">
            <a:avLst/>
          </a:prstGeom>
        </p:spPr>
      </p:pic>
      <p:pic>
        <p:nvPicPr>
          <p:cNvPr id="35" name="buffer.pd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636" y="699862"/>
            <a:ext cx="1616364" cy="144771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315509" y="4805203"/>
            <a:ext cx="49919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Bef>
                <a:spcPts val="0"/>
              </a:spcBef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Hot topic:</a:t>
            </a:r>
          </a:p>
          <a:p>
            <a:pPr marL="241200" lvl="3">
              <a:spcBef>
                <a:spcPts val="0"/>
              </a:spcBef>
              <a:buClr>
                <a:srgbClr val="0000FF"/>
              </a:buClr>
              <a:buFont typeface="Wingdings" charset="2"/>
              <a:buChar char="Ø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Lumpiness of source?</a:t>
            </a:r>
          </a:p>
          <a:p>
            <a:pPr marL="241200" lvl="3">
              <a:spcBef>
                <a:spcPts val="0"/>
              </a:spcBef>
              <a:buClr>
                <a:srgbClr val="0000FF"/>
              </a:buClr>
              <a:buFont typeface="Wingdings" charset="2"/>
              <a:buChar char="Ø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Just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Wood-Saxon+nucleon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g(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b</a:t>
            </a:r>
            <a:r>
              <a:rPr lang="en-US" sz="1600" baseline="-25000" dirty="0" err="1">
                <a:latin typeface="Comic Sans MS" panose="030F0902030302020204" pitchFamily="66" charset="0"/>
                <a:cs typeface="Times New Roman"/>
              </a:rPr>
              <a:t>T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)</a:t>
            </a:r>
          </a:p>
          <a:p>
            <a:pPr marL="0" lvl="3">
              <a:spcBef>
                <a:spcPts val="0"/>
              </a:spcBef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coherent part probes </a:t>
            </a:r>
            <a:r>
              <a:rPr lang="ja-JP" altLang="en-US" sz="1600" dirty="0">
                <a:latin typeface="Comic Sans MS" panose="030F0902030302020204" pitchFamily="66" charset="0"/>
                <a:cs typeface="Times New Roman"/>
              </a:rPr>
              <a:t>“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shape of black disc</a:t>
            </a:r>
            <a:r>
              <a:rPr lang="ja-JP" altLang="en-US" sz="1600" dirty="0">
                <a:latin typeface="Comic Sans MS" panose="030F0902030302020204" pitchFamily="66" charset="0"/>
                <a:cs typeface="Times New Roman"/>
              </a:rPr>
              <a:t>”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 marL="0" lvl="3">
              <a:spcBef>
                <a:spcPts val="0"/>
              </a:spcBef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incoherent part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(large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Arial Italic" charset="0"/>
              </a:rPr>
              <a:t>t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) sensitive to </a:t>
            </a:r>
            <a:r>
              <a:rPr lang="ja-JP" altLang="en-US" sz="1600" dirty="0">
                <a:latin typeface="Comic Sans MS" panose="030F0902030302020204" pitchFamily="66" charset="0"/>
                <a:cs typeface="Times New Roman"/>
              </a:rPr>
              <a:t>“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lumpiness of the source (= proton)</a:t>
            </a:r>
          </a:p>
          <a:p>
            <a:pPr marL="0" lvl="3">
              <a:spcBef>
                <a:spcPts val="0"/>
              </a:spcBef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  (fluctuations, hot spots, ...) </a:t>
            </a:r>
          </a:p>
        </p:txBody>
      </p:sp>
      <p:sp>
        <p:nvSpPr>
          <p:cNvPr id="5" name="Oval 4"/>
          <p:cNvSpPr/>
          <p:nvPr/>
        </p:nvSpPr>
        <p:spPr>
          <a:xfrm rot="360000">
            <a:off x="708005" y="2273580"/>
            <a:ext cx="3503414" cy="381466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omic Sans MS" panose="030F0902030302020204" pitchFamily="66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854936" y="4766652"/>
            <a:ext cx="4392549" cy="2089761"/>
            <a:chOff x="5251488" y="3850640"/>
            <a:chExt cx="4392549" cy="2089761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37332" y="4114300"/>
              <a:ext cx="3135492" cy="1826101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251488" y="3850640"/>
              <a:ext cx="43925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possible Source distribution with </a:t>
              </a:r>
              <a:r>
                <a:rPr lang="en-US" sz="1400" b="1" dirty="0" err="1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b</a:t>
              </a:r>
              <a:r>
                <a:rPr lang="en-US" sz="1400" b="1" baseline="-25000" dirty="0" err="1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T</a:t>
              </a:r>
              <a:r>
                <a:rPr lang="en-US" sz="1400" b="1" baseline="30000" dirty="0" err="1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g</a:t>
              </a:r>
              <a:r>
                <a:rPr lang="en-US" sz="1400" b="1" dirty="0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 = 2 GeV</a:t>
              </a:r>
              <a:r>
                <a:rPr lang="en-US" sz="1400" b="1" baseline="30000" dirty="0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-2</a:t>
              </a:r>
              <a:r>
                <a:rPr lang="en-US" sz="1400" b="1" dirty="0">
                  <a:solidFill>
                    <a:srgbClr val="0000FF"/>
                  </a:solidFill>
                  <a:latin typeface="Comic Sans MS" panose="030F0902030302020204" pitchFamily="66" charset="0"/>
                  <a:cs typeface="Times New Roman"/>
                </a:rPr>
                <a:t> 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41A4C-AFD2-F14B-8A7D-DB6422B8B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 advAuto="0"/>
      <p:bldP spid="306" grpId="0" animBg="1" advAuto="0"/>
      <p:bldP spid="307" grpId="0" animBg="1" advAuto="0"/>
      <p:bldP spid="318" grpId="0" animBg="1" advAuto="0"/>
      <p:bldP spid="323" grpId="0" animBg="1" advAuto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5B63FB-CD62-A947-9673-D1DF3DD82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2F920-43E8-3B47-A995-F2472FE0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7CB50-CBF6-0B49-AE2F-E2A03959C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Studying non-linear effects</a:t>
            </a: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32FDCB96-B9C9-0A49-918D-521B25A99576}"/>
              </a:ext>
            </a:extLst>
          </p:cNvPr>
          <p:cNvSpPr txBox="1">
            <a:spLocks noChangeArrowheads="1"/>
          </p:cNvSpPr>
          <p:nvPr/>
        </p:nvSpPr>
        <p:spPr>
          <a:xfrm>
            <a:off x="-46892" y="654428"/>
            <a:ext cx="6026947" cy="292915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q"/>
              <a:defRPr sz="2200" b="1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Ø"/>
              <a:defRPr sz="2000" b="1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2pPr>
            <a:lvl3pPr marL="10858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Courier New"/>
              <a:buChar char="o"/>
              <a:defRPr b="1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3pPr>
            <a:lvl4pPr marL="14287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ü"/>
              <a:defRPr sz="1600" b="1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4pPr>
            <a:lvl5pPr marL="17716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Char char="-"/>
              <a:defRPr sz="1400" b="1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5pPr>
            <a:lvl6pPr marL="22288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6860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1432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6004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b="0" dirty="0">
                <a:latin typeface="+mj-lt"/>
              </a:rPr>
              <a:t>Does the rise of g(x,Q</a:t>
            </a:r>
            <a:r>
              <a:rPr lang="en-US" sz="2000" b="0" baseline="30000" dirty="0">
                <a:latin typeface="+mj-lt"/>
              </a:rPr>
              <a:t>2</a:t>
            </a:r>
            <a:r>
              <a:rPr lang="en-US" sz="2000" b="0" dirty="0">
                <a:latin typeface="+mj-lt"/>
              </a:rPr>
              <a:t>) get tamed ?</a:t>
            </a:r>
          </a:p>
          <a:p>
            <a:r>
              <a:rPr lang="en-US" sz="2000" b="0" dirty="0">
                <a:latin typeface="+mj-lt"/>
              </a:rPr>
              <a:t>Important to understand the initial condition for heavy ion collisions</a:t>
            </a:r>
          </a:p>
          <a:p>
            <a:pPr eaLnBrk="1" hangingPunct="1">
              <a:buFont typeface="Wingdings" charset="0"/>
              <a:buNone/>
            </a:pPr>
            <a:r>
              <a:rPr lang="en-US" b="0" dirty="0">
                <a:solidFill>
                  <a:srgbClr val="0000FF"/>
                </a:solidFill>
                <a:latin typeface="+mj-lt"/>
              </a:rPr>
              <a:t>Scattering of electrons off nuclei: </a:t>
            </a:r>
          </a:p>
          <a:p>
            <a:pPr eaLnBrk="1" hangingPunct="1"/>
            <a:r>
              <a:rPr lang="en-US" sz="2000" b="0" dirty="0">
                <a:latin typeface="+mj-lt"/>
              </a:rPr>
              <a:t>Probes interact over distances </a:t>
            </a:r>
            <a:r>
              <a:rPr lang="en-US" sz="2000" b="0" i="1" dirty="0">
                <a:latin typeface="+mj-lt"/>
              </a:rPr>
              <a:t>L</a:t>
            </a:r>
            <a:r>
              <a:rPr lang="en-US" sz="2000" b="0" dirty="0">
                <a:latin typeface="+mj-lt"/>
              </a:rPr>
              <a:t> ~ (2</a:t>
            </a:r>
            <a:r>
              <a:rPr lang="en-US" sz="2000" b="0" i="1" dirty="0">
                <a:latin typeface="+mj-lt"/>
              </a:rPr>
              <a:t>m</a:t>
            </a:r>
            <a:r>
              <a:rPr lang="en-US" sz="2000" b="0" i="1" baseline="-25000" dirty="0">
                <a:latin typeface="+mj-lt"/>
              </a:rPr>
              <a:t>N </a:t>
            </a:r>
            <a:r>
              <a:rPr lang="en-US" sz="2000" b="0" i="1" dirty="0">
                <a:latin typeface="+mj-lt"/>
              </a:rPr>
              <a:t>x</a:t>
            </a:r>
            <a:r>
              <a:rPr lang="en-US" sz="2000" b="0" dirty="0">
                <a:latin typeface="+mj-lt"/>
              </a:rPr>
              <a:t>)</a:t>
            </a:r>
            <a:r>
              <a:rPr lang="en-US" sz="2000" b="0" baseline="30000" dirty="0">
                <a:latin typeface="+mj-lt"/>
              </a:rPr>
              <a:t>-1</a:t>
            </a:r>
          </a:p>
          <a:p>
            <a:pPr eaLnBrk="1" hangingPunct="1"/>
            <a:r>
              <a:rPr lang="en-US" sz="2000" b="0" dirty="0">
                <a:latin typeface="+mj-lt"/>
              </a:rPr>
              <a:t>For </a:t>
            </a:r>
            <a:r>
              <a:rPr lang="en-US" sz="2000" b="0" i="1" dirty="0">
                <a:latin typeface="+mj-lt"/>
              </a:rPr>
              <a:t>L</a:t>
            </a:r>
            <a:r>
              <a:rPr lang="en-US" sz="2000" b="0" dirty="0">
                <a:latin typeface="+mj-lt"/>
              </a:rPr>
              <a:t> &gt; 2 R</a:t>
            </a:r>
            <a:r>
              <a:rPr lang="en-US" sz="2000" b="0" baseline="-25000" dirty="0">
                <a:latin typeface="+mj-lt"/>
              </a:rPr>
              <a:t>A</a:t>
            </a:r>
            <a:r>
              <a:rPr lang="en-US" sz="2000" b="0" dirty="0">
                <a:latin typeface="+mj-lt"/>
              </a:rPr>
              <a:t> ~ A</a:t>
            </a:r>
            <a:r>
              <a:rPr lang="en-US" sz="2000" b="0" baseline="30000" dirty="0">
                <a:latin typeface="+mj-lt"/>
              </a:rPr>
              <a:t>1/3</a:t>
            </a:r>
            <a:r>
              <a:rPr lang="en-US" sz="2000" b="0" dirty="0">
                <a:latin typeface="+mj-lt"/>
              </a:rPr>
              <a:t> probe cannot distinguish between nucleons in front or back of nucleon </a:t>
            </a:r>
          </a:p>
          <a:p>
            <a:pPr eaLnBrk="1" hangingPunct="1"/>
            <a:r>
              <a:rPr lang="en-US" sz="2000" b="0" dirty="0">
                <a:latin typeface="+mj-lt"/>
              </a:rPr>
              <a:t>Probe interacts </a:t>
            </a:r>
            <a:r>
              <a:rPr lang="en-US" sz="2000" b="0" i="1" dirty="0">
                <a:solidFill>
                  <a:srgbClr val="0000FF"/>
                </a:solidFill>
                <a:latin typeface="+mj-lt"/>
              </a:rPr>
              <a:t>coherently</a:t>
            </a:r>
            <a:r>
              <a:rPr lang="en-US" sz="2000" b="0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000" b="0" dirty="0">
                <a:latin typeface="+mj-lt"/>
              </a:rPr>
              <a:t>with all nucleons</a:t>
            </a:r>
            <a:endParaRPr lang="en-US" b="0" dirty="0">
              <a:latin typeface="+mj-lt"/>
            </a:endParaRPr>
          </a:p>
          <a:p>
            <a:pPr eaLnBrk="1" hangingPunct="1"/>
            <a:endParaRPr lang="en-US" sz="2600" b="0" dirty="0">
              <a:latin typeface="+mj-lt"/>
            </a:endParaRPr>
          </a:p>
          <a:p>
            <a:pPr eaLnBrk="1" hangingPunct="1"/>
            <a:endParaRPr lang="en-US" sz="2600" b="0" dirty="0">
              <a:latin typeface="+mj-lt"/>
            </a:endParaRPr>
          </a:p>
          <a:p>
            <a:pPr eaLnBrk="1" hangingPunct="1"/>
            <a:endParaRPr lang="en-US" sz="2600" b="0" dirty="0">
              <a:latin typeface="+mj-lt"/>
            </a:endParaRPr>
          </a:p>
          <a:p>
            <a:pPr eaLnBrk="1" hangingPunct="1"/>
            <a:endParaRPr lang="en-US" sz="2600" b="0" dirty="0">
              <a:latin typeface="+mj-lt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F0F1908-2EDF-9F42-9CA5-F620184BF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433" y="3788077"/>
            <a:ext cx="171450" cy="17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en-US" b="0"/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50A31F61-A33D-844E-A2F1-81277DF6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6208" y="3737277"/>
            <a:ext cx="184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2200" b="0">
              <a:latin typeface="Times New Roman" charset="0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42F43389-E5AD-8649-8984-1CB858D86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491" y="4675038"/>
            <a:ext cx="37433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Nuclear </a:t>
            </a:r>
            <a:r>
              <a:rPr lang="ja-JP" alt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“</a:t>
            </a:r>
            <a:r>
              <a:rPr 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Oomph</a:t>
            </a:r>
            <a:r>
              <a:rPr lang="ja-JP" alt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”</a:t>
            </a:r>
            <a:r>
              <a:rPr 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 Factor</a:t>
            </a:r>
          </a:p>
          <a:p>
            <a:r>
              <a:rPr lang="en-US" sz="2400" b="0" dirty="0">
                <a:solidFill>
                  <a:srgbClr val="0000FF"/>
                </a:solidFill>
                <a:latin typeface="+mj-lt"/>
                <a:cs typeface="Times New Roman"/>
              </a:rPr>
              <a:t>Pocket Formula:</a:t>
            </a:r>
          </a:p>
        </p:txBody>
      </p:sp>
      <p:pic>
        <p:nvPicPr>
          <p:cNvPr id="10" name="Picture 17" descr="Untitled-1">
            <a:extLst>
              <a:ext uri="{FF2B5EF4-FFF2-40B4-BE49-F238E27FC236}">
                <a16:creationId xmlns:a16="http://schemas.microsoft.com/office/drawing/2014/main" id="{B6D6916C-85B8-1C40-B11D-1EE7528A3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455" y="2231674"/>
            <a:ext cx="976306" cy="130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3">
            <a:extLst>
              <a:ext uri="{FF2B5EF4-FFF2-40B4-BE49-F238E27FC236}">
                <a16:creationId xmlns:a16="http://schemas.microsoft.com/office/drawing/2014/main" id="{8EB1D78D-71A9-104F-B7DA-0F6F735C0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41" y="5622548"/>
            <a:ext cx="87153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altLang="x-none" sz="2400" b="0" dirty="0">
                <a:solidFill>
                  <a:srgbClr val="0000FF"/>
                </a:solidFill>
                <a:latin typeface="+mj-lt"/>
              </a:rPr>
              <a:t>Enhancement of </a:t>
            </a:r>
            <a:r>
              <a:rPr lang="en-US" altLang="x-none" sz="2400" b="0" i="1" dirty="0">
                <a:solidFill>
                  <a:srgbClr val="0000FF"/>
                </a:solidFill>
                <a:latin typeface="+mj-lt"/>
              </a:rPr>
              <a:t>Q</a:t>
            </a:r>
            <a:r>
              <a:rPr lang="en-US" altLang="x-none" sz="2400" b="0" i="1" baseline="-25000" dirty="0">
                <a:solidFill>
                  <a:srgbClr val="0000FF"/>
                </a:solidFill>
                <a:latin typeface="+mj-lt"/>
              </a:rPr>
              <a:t>S</a:t>
            </a:r>
            <a:r>
              <a:rPr lang="en-US" altLang="x-none" sz="2400" b="0" dirty="0">
                <a:solidFill>
                  <a:srgbClr val="0000FF"/>
                </a:solidFill>
                <a:latin typeface="+mj-lt"/>
              </a:rPr>
              <a:t> with A </a:t>
            </a:r>
            <a:r>
              <a:rPr lang="en-US" altLang="x-none" sz="2400" b="0" dirty="0">
                <a:latin typeface="+mj-lt"/>
                <a:sym typeface="Symbol" charset="2"/>
              </a:rPr>
              <a:t></a:t>
            </a:r>
            <a:r>
              <a:rPr lang="en-US" altLang="x-none" sz="2400" b="0" dirty="0">
                <a:latin typeface="+mj-lt"/>
              </a:rPr>
              <a:t> non-linear QCD regime reached at significantly lower energy in nuclei than in proton</a:t>
            </a:r>
          </a:p>
        </p:txBody>
      </p:sp>
      <p:graphicFrame>
        <p:nvGraphicFramePr>
          <p:cNvPr id="12" name="Object 24">
            <a:extLst>
              <a:ext uri="{FF2B5EF4-FFF2-40B4-BE49-F238E27FC236}">
                <a16:creationId xmlns:a16="http://schemas.microsoft.com/office/drawing/2014/main" id="{E5058701-EE6A-3241-8EC9-B6B86AEA70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40714" y="4546856"/>
          <a:ext cx="2743200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1" name="Equation" r:id="rId4" imgW="16711111" imgH="6044444" progId="Equation.DSMT4">
                  <p:embed/>
                </p:oleObj>
              </mc:Choice>
              <mc:Fallback>
                <p:oleObj name="Equation" r:id="rId4" imgW="16711111" imgH="6044444" progId="Equation.DSMT4">
                  <p:embed/>
                  <p:pic>
                    <p:nvPicPr>
                      <p:cNvPr id="12" name="Object 24">
                        <a:extLst>
                          <a:ext uri="{FF2B5EF4-FFF2-40B4-BE49-F238E27FC236}">
                            <a16:creationId xmlns:a16="http://schemas.microsoft.com/office/drawing/2014/main" id="{E5058701-EE6A-3241-8EC9-B6B86AEA70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714" y="4546856"/>
                        <a:ext cx="2743200" cy="99218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5">
            <a:extLst>
              <a:ext uri="{FF2B5EF4-FFF2-40B4-BE49-F238E27FC236}">
                <a16:creationId xmlns:a16="http://schemas.microsoft.com/office/drawing/2014/main" id="{3EF1F2BC-0517-A84C-8DD4-0117A2EEB7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8683" y="3765745"/>
          <a:ext cx="8077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2" name="Equation" r:id="rId6" imgW="18285714" imgH="1726984" progId="Equation.DSMT4">
                  <p:embed/>
                </p:oleObj>
              </mc:Choice>
              <mc:Fallback>
                <p:oleObj name="Equation" r:id="rId6" imgW="18285714" imgH="1726984" progId="Equation.DSMT4">
                  <p:embed/>
                  <p:pic>
                    <p:nvPicPr>
                      <p:cNvPr id="13" name="Object 25">
                        <a:extLst>
                          <a:ext uri="{FF2B5EF4-FFF2-40B4-BE49-F238E27FC236}">
                            <a16:creationId xmlns:a16="http://schemas.microsoft.com/office/drawing/2014/main" id="{3EF1F2BC-0517-A84C-8DD4-0117A2EEB7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83" y="3765745"/>
                        <a:ext cx="8077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48AD4E5F-025A-A14E-8EC3-4987265E9E78}"/>
              </a:ext>
            </a:extLst>
          </p:cNvPr>
          <p:cNvGrpSpPr/>
          <p:nvPr/>
        </p:nvGrpSpPr>
        <p:grpSpPr>
          <a:xfrm>
            <a:off x="6270934" y="753930"/>
            <a:ext cx="2826851" cy="2118023"/>
            <a:chOff x="4203171" y="1163638"/>
            <a:chExt cx="3881437" cy="2965450"/>
          </a:xfrm>
        </p:grpSpPr>
        <p:pic>
          <p:nvPicPr>
            <p:cNvPr id="18" name="Picture 7" descr="cteq-pdfs-10gev2-liny">
              <a:extLst>
                <a:ext uri="{FF2B5EF4-FFF2-40B4-BE49-F238E27FC236}">
                  <a16:creationId xmlns:a16="http://schemas.microsoft.com/office/drawing/2014/main" id="{31578CEC-230C-8B4F-8C60-0E50328858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171" y="1163638"/>
              <a:ext cx="3881437" cy="296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id="{1293C365-E067-3A47-99E0-8F7120F22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6737" y="1885902"/>
              <a:ext cx="480060" cy="480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0" name="Picture 14">
              <a:extLst>
                <a:ext uri="{FF2B5EF4-FFF2-40B4-BE49-F238E27FC236}">
                  <a16:creationId xmlns:a16="http://schemas.microsoft.com/office/drawing/2014/main" id="{1AD3A396-C9B6-A24E-8EB4-B4C62E1B54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5057" y="1835939"/>
              <a:ext cx="528955" cy="528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F3580C-B477-6D46-BEA0-C376D6C52B55}"/>
                </a:ext>
              </a:extLst>
            </p:cNvPr>
            <p:cNvCxnSpPr>
              <a:stCxn id="19" idx="1"/>
            </p:cNvCxnSpPr>
            <p:nvPr/>
          </p:nvCxnSpPr>
          <p:spPr bwMode="auto">
            <a:xfrm flipH="1" flipV="1">
              <a:off x="5312833" y="2106083"/>
              <a:ext cx="2093904" cy="1984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4077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50"/>
            <a:ext cx="9144000" cy="609600"/>
          </a:xfrm>
        </p:spPr>
        <p:txBody>
          <a:bodyPr>
            <a:normAutofit/>
          </a:bodyPr>
          <a:lstStyle/>
          <a:p>
            <a:r>
              <a:rPr lang="en-US" dirty="0"/>
              <a:t>can </a:t>
            </a:r>
            <a:r>
              <a:rPr lang="en-US" cap="none" dirty="0"/>
              <a:t>EIC</a:t>
            </a:r>
            <a:r>
              <a:rPr lang="en-US" dirty="0"/>
              <a:t> discover a new state of matter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1270831" y="705820"/>
            <a:ext cx="7339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EIC provides an absolutely unique opportunity</a:t>
            </a:r>
          </a:p>
          <a:p>
            <a:pPr algn="ctr"/>
            <a:r>
              <a:rPr lang="en-US" dirty="0">
                <a:latin typeface="+mj-lt"/>
              </a:rPr>
              <a:t>to have very high gluon densities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+mj-lt"/>
                <a:sym typeface="Wingdings"/>
              </a:rPr>
              <a:t></a:t>
            </a:r>
            <a:r>
              <a:rPr lang="en-US" dirty="0">
                <a:latin typeface="+mj-lt"/>
                <a:sym typeface="Wingdings"/>
              </a:rPr>
              <a:t> </a:t>
            </a:r>
            <a:r>
              <a:rPr lang="en-US" dirty="0">
                <a:solidFill>
                  <a:srgbClr val="0000FF"/>
                </a:solidFill>
                <a:latin typeface="+mj-lt"/>
              </a:rPr>
              <a:t>electron – lead collisions</a:t>
            </a:r>
          </a:p>
          <a:p>
            <a:pPr algn="ctr"/>
            <a:r>
              <a:rPr lang="en-US" dirty="0">
                <a:latin typeface="+mj-lt"/>
              </a:rPr>
              <a:t>combined with an unambiguous observable</a:t>
            </a: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30A53045-D5EA-DF4C-A3C2-FFB648EC2FCF}"/>
              </a:ext>
            </a:extLst>
          </p:cNvPr>
          <p:cNvGrpSpPr>
            <a:grpSpLocks noChangeAspect="1"/>
          </p:cNvGrpSpPr>
          <p:nvPr/>
        </p:nvGrpSpPr>
        <p:grpSpPr>
          <a:xfrm>
            <a:off x="5318621" y="1886791"/>
            <a:ext cx="655134" cy="1254254"/>
            <a:chOff x="1785475" y="1524000"/>
            <a:chExt cx="2139646" cy="4096340"/>
          </a:xfrm>
        </p:grpSpPr>
        <p:pic>
          <p:nvPicPr>
            <p:cNvPr id="278" name="Picture 20" descr="jet_schematic_seed">
              <a:extLst>
                <a:ext uri="{FF2B5EF4-FFF2-40B4-BE49-F238E27FC236}">
                  <a16:creationId xmlns:a16="http://schemas.microsoft.com/office/drawing/2014/main" id="{BF81CEBD-3C16-FC44-A0BE-5498EEEDD4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9" name="Picture 20" descr="jet_schematic_seed">
              <a:extLst>
                <a:ext uri="{FF2B5EF4-FFF2-40B4-BE49-F238E27FC236}">
                  <a16:creationId xmlns:a16="http://schemas.microsoft.com/office/drawing/2014/main" id="{43BC4ACC-59D4-2846-89D4-80D8EA7CDE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31AD1356-CD66-2C4E-B329-31314D40FBD7}"/>
              </a:ext>
            </a:extLst>
          </p:cNvPr>
          <p:cNvSpPr txBox="1"/>
          <p:nvPr/>
        </p:nvSpPr>
        <p:spPr>
          <a:xfrm>
            <a:off x="4878675" y="642835"/>
            <a:ext cx="39421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counting experiment of </a:t>
            </a:r>
          </a:p>
          <a:p>
            <a:pPr algn="ctr"/>
            <a:r>
              <a:rPr lang="en-US" dirty="0">
                <a:latin typeface="+mj-lt"/>
              </a:rPr>
              <a:t>Di-jets in ep and </a:t>
            </a:r>
            <a:r>
              <a:rPr lang="en-US" dirty="0" err="1">
                <a:latin typeface="+mj-lt"/>
              </a:rPr>
              <a:t>eA</a:t>
            </a:r>
            <a:endParaRPr lang="en-US" dirty="0">
              <a:latin typeface="+mj-lt"/>
            </a:endParaRPr>
          </a:p>
          <a:p>
            <a:pPr algn="ctr"/>
            <a:r>
              <a:rPr lang="en-US" dirty="0">
                <a:solidFill>
                  <a:srgbClr val="0432FF"/>
                </a:solidFill>
                <a:latin typeface="+mj-lt"/>
              </a:rPr>
              <a:t>Saturation: </a:t>
            </a:r>
          </a:p>
          <a:p>
            <a:pPr algn="ctr"/>
            <a:r>
              <a:rPr lang="en-US" dirty="0">
                <a:solidFill>
                  <a:srgbClr val="0432FF"/>
                </a:solidFill>
                <a:latin typeface="+mj-lt"/>
              </a:rPr>
              <a:t>Disappearance of backward jet in </a:t>
            </a:r>
            <a:r>
              <a:rPr lang="en-US" dirty="0" err="1">
                <a:solidFill>
                  <a:srgbClr val="0432FF"/>
                </a:solidFill>
                <a:latin typeface="+mj-lt"/>
              </a:rPr>
              <a:t>eA</a:t>
            </a:r>
            <a:endParaRPr lang="en-US" dirty="0">
              <a:solidFill>
                <a:srgbClr val="0432FF"/>
              </a:solidFill>
              <a:latin typeface="+mj-lt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27EADA36-A3B9-BB41-BBE3-9FB8E9004EEC}"/>
              </a:ext>
            </a:extLst>
          </p:cNvPr>
          <p:cNvSpPr txBox="1"/>
          <p:nvPr/>
        </p:nvSpPr>
        <p:spPr>
          <a:xfrm>
            <a:off x="4705670" y="224476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0432FF"/>
                </a:solidFill>
                <a:latin typeface="Comic Sans MS" panose="030F0902030302020204" pitchFamily="66" charset="0"/>
              </a:rPr>
              <a:t>e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FFFBD65F-C071-9044-A3F0-176341F8D9E1}"/>
              </a:ext>
            </a:extLst>
          </p:cNvPr>
          <p:cNvSpPr txBox="1"/>
          <p:nvPr/>
        </p:nvSpPr>
        <p:spPr>
          <a:xfrm>
            <a:off x="6490719" y="2223116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  <a:latin typeface="Comic Sans MS" panose="030F0902030302020204" pitchFamily="66" charset="0"/>
              </a:rPr>
              <a:t>p</a:t>
            </a:r>
          </a:p>
        </p:txBody>
      </p:sp>
      <p:cxnSp>
        <p:nvCxnSpPr>
          <p:cNvPr id="280" name="Straight Arrow Connector 279">
            <a:extLst>
              <a:ext uri="{FF2B5EF4-FFF2-40B4-BE49-F238E27FC236}">
                <a16:creationId xmlns:a16="http://schemas.microsoft.com/office/drawing/2014/main" id="{D53A89B1-F7E6-E643-95F3-A977FF74AADF}"/>
              </a:ext>
            </a:extLst>
          </p:cNvPr>
          <p:cNvCxnSpPr/>
          <p:nvPr/>
        </p:nvCxnSpPr>
        <p:spPr>
          <a:xfrm>
            <a:off x="5873791" y="2513918"/>
            <a:ext cx="86938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>
            <a:extLst>
              <a:ext uri="{FF2B5EF4-FFF2-40B4-BE49-F238E27FC236}">
                <a16:creationId xmlns:a16="http://schemas.microsoft.com/office/drawing/2014/main" id="{A15C787C-08DB-E94F-B8EC-1886D2A5382A}"/>
              </a:ext>
            </a:extLst>
          </p:cNvPr>
          <p:cNvCxnSpPr/>
          <p:nvPr/>
        </p:nvCxnSpPr>
        <p:spPr>
          <a:xfrm>
            <a:off x="4721905" y="2518399"/>
            <a:ext cx="824753" cy="0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>
            <a:extLst>
              <a:ext uri="{FF2B5EF4-FFF2-40B4-BE49-F238E27FC236}">
                <a16:creationId xmlns:a16="http://schemas.microsoft.com/office/drawing/2014/main" id="{C4BE4E57-C878-DB42-816E-10A158A8CBF1}"/>
              </a:ext>
            </a:extLst>
          </p:cNvPr>
          <p:cNvSpPr txBox="1"/>
          <p:nvPr/>
        </p:nvSpPr>
        <p:spPr>
          <a:xfrm>
            <a:off x="7074217" y="2234952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0432FF"/>
                </a:solidFill>
                <a:latin typeface="Comic Sans MS" panose="030F0902030302020204" pitchFamily="66" charset="0"/>
              </a:rPr>
              <a:t>e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B9CB0A74-4699-8640-93C0-26CB2D58C87C}"/>
              </a:ext>
            </a:extLst>
          </p:cNvPr>
          <p:cNvSpPr txBox="1"/>
          <p:nvPr/>
        </p:nvSpPr>
        <p:spPr>
          <a:xfrm>
            <a:off x="8776378" y="2234952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rgbClr val="FF0000"/>
                </a:solidFill>
                <a:latin typeface="Comic Sans MS" panose="030F0902030302020204" pitchFamily="66" charset="0"/>
              </a:rPr>
              <a:t>A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484C1AFA-E976-284D-8648-C339A5A4A503}"/>
              </a:ext>
            </a:extLst>
          </p:cNvPr>
          <p:cNvGrpSpPr>
            <a:grpSpLocks noChangeAspect="1"/>
          </p:cNvGrpSpPr>
          <p:nvPr/>
        </p:nvGrpSpPr>
        <p:grpSpPr>
          <a:xfrm>
            <a:off x="7697007" y="1876983"/>
            <a:ext cx="655134" cy="1254254"/>
            <a:chOff x="1785475" y="1524000"/>
            <a:chExt cx="2139646" cy="4096340"/>
          </a:xfrm>
        </p:grpSpPr>
        <p:pic>
          <p:nvPicPr>
            <p:cNvPr id="289" name="Picture 20" descr="jet_schematic_seed">
              <a:extLst>
                <a:ext uri="{FF2B5EF4-FFF2-40B4-BE49-F238E27FC236}">
                  <a16:creationId xmlns:a16="http://schemas.microsoft.com/office/drawing/2014/main" id="{317641D8-A748-5B41-9CE6-60075B352A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" name="Picture 20" descr="jet_schematic_seed">
              <a:extLst>
                <a:ext uri="{FF2B5EF4-FFF2-40B4-BE49-F238E27FC236}">
                  <a16:creationId xmlns:a16="http://schemas.microsoft.com/office/drawing/2014/main" id="{4A53486D-3A84-1E49-8A97-55EACDA6C8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5" name="Picture 20" descr="jet_schematic_seed">
            <a:extLst>
              <a:ext uri="{FF2B5EF4-FFF2-40B4-BE49-F238E27FC236}">
                <a16:creationId xmlns:a16="http://schemas.microsoft.com/office/drawing/2014/main" id="{76D40C7E-2331-CF48-898E-D69546768F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-10000" contrast="20000"/>
          </a:blip>
          <a:srcRect t="4557"/>
          <a:stretch/>
        </p:blipFill>
        <p:spPr bwMode="auto">
          <a:xfrm>
            <a:off x="7801064" y="1869160"/>
            <a:ext cx="539729" cy="66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" name="Straight Arrow Connector 285">
            <a:extLst>
              <a:ext uri="{FF2B5EF4-FFF2-40B4-BE49-F238E27FC236}">
                <a16:creationId xmlns:a16="http://schemas.microsoft.com/office/drawing/2014/main" id="{B1F2E2DF-BCCB-0843-82E0-875C5878A1F5}"/>
              </a:ext>
            </a:extLst>
          </p:cNvPr>
          <p:cNvCxnSpPr/>
          <p:nvPr/>
        </p:nvCxnSpPr>
        <p:spPr>
          <a:xfrm>
            <a:off x="8242338" y="2504110"/>
            <a:ext cx="86938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75BB8639-BDF2-1B45-87DA-9AACC435F736}"/>
              </a:ext>
            </a:extLst>
          </p:cNvPr>
          <p:cNvCxnSpPr/>
          <p:nvPr/>
        </p:nvCxnSpPr>
        <p:spPr>
          <a:xfrm>
            <a:off x="7090452" y="2508591"/>
            <a:ext cx="824753" cy="0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03D8C1ED-6D93-A541-91A8-CCA20317E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8" y="3471414"/>
            <a:ext cx="3911492" cy="290677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01FCD4-3FAB-5646-AE91-1BFE4A4E8448}"/>
              </a:ext>
            </a:extLst>
          </p:cNvPr>
          <p:cNvSpPr txBox="1"/>
          <p:nvPr/>
        </p:nvSpPr>
        <p:spPr>
          <a:xfrm>
            <a:off x="-100937" y="2134744"/>
            <a:ext cx="4903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  <a:latin typeface="+mj-lt"/>
                <a:cs typeface="Comic Sans MS"/>
              </a:rPr>
              <a:t>EIC will allow to unambiguously </a:t>
            </a:r>
          </a:p>
          <a:p>
            <a:pPr algn="ctr"/>
            <a:r>
              <a:rPr lang="en-US" sz="2400" dirty="0">
                <a:solidFill>
                  <a:srgbClr val="0432FF"/>
                </a:solidFill>
                <a:latin typeface="+mj-lt"/>
                <a:ea typeface="Comic Sans MS" charset="0"/>
                <a:cs typeface="Comic Sans MS" charset="0"/>
              </a:rPr>
              <a:t>map the transition from a non-saturated to saturated regime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AAD292F-1404-7A47-AC8C-D71079B2EB66}"/>
              </a:ext>
            </a:extLst>
          </p:cNvPr>
          <p:cNvSpPr txBox="1"/>
          <p:nvPr/>
        </p:nvSpPr>
        <p:spPr>
          <a:xfrm>
            <a:off x="4893598" y="3000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7" name="Picture 46" descr="dihadron_ratio.pdf">
            <a:extLst>
              <a:ext uri="{FF2B5EF4-FFF2-40B4-BE49-F238E27FC236}">
                <a16:creationId xmlns:a16="http://schemas.microsoft.com/office/drawing/2014/main" id="{9D4D1130-E671-D74B-8947-5E73038F8E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162" y="3463309"/>
            <a:ext cx="3169134" cy="2922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1D7776B-AB13-F144-8CC0-F0FE1D4E8344}"/>
              </a:ext>
            </a:extLst>
          </p:cNvPr>
          <p:cNvSpPr txBox="1"/>
          <p:nvPr/>
        </p:nvSpPr>
        <p:spPr>
          <a:xfrm rot="16200000">
            <a:off x="3630520" y="4696010"/>
            <a:ext cx="2719014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Comic Sans MS" panose="030F0902030302020204" pitchFamily="66" charset="0"/>
              </a:rPr>
              <a:t>#backward jets in </a:t>
            </a:r>
            <a:r>
              <a:rPr lang="en-US" sz="1600" dirty="0" err="1">
                <a:latin typeface="Comic Sans MS" panose="030F0902030302020204" pitchFamily="66" charset="0"/>
              </a:rPr>
              <a:t>eA</a:t>
            </a:r>
            <a:r>
              <a:rPr lang="en-US" sz="1600" dirty="0">
                <a:latin typeface="Comic Sans MS" panose="030F0902030302020204" pitchFamily="66" charset="0"/>
              </a:rPr>
              <a:t> / ep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9D68B4E-F910-C94E-9F2D-A9F8472EBD74}"/>
              </a:ext>
            </a:extLst>
          </p:cNvPr>
          <p:cNvSpPr txBox="1"/>
          <p:nvPr/>
        </p:nvSpPr>
        <p:spPr>
          <a:xfrm rot="16200000">
            <a:off x="7730198" y="4801693"/>
            <a:ext cx="21543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FF"/>
                </a:solidFill>
                <a:latin typeface="Times New Roman"/>
                <a:cs typeface="Times New Roman"/>
              </a:rPr>
              <a:t>increased √s </a:t>
            </a:r>
            <a:r>
              <a:rPr lang="en-US" sz="1000" dirty="0">
                <a:solidFill>
                  <a:srgbClr val="0000FF"/>
                </a:solidFill>
                <a:latin typeface="Times New Roman"/>
                <a:cs typeface="Times New Roman"/>
                <a:sym typeface="Wingdings" pitchFamily="2" charset="2"/>
              </a:rPr>
              <a:t> increased suppression </a:t>
            </a:r>
            <a:endParaRPr lang="en-US" sz="10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1" name="Up Arrow 50">
            <a:extLst>
              <a:ext uri="{FF2B5EF4-FFF2-40B4-BE49-F238E27FC236}">
                <a16:creationId xmlns:a16="http://schemas.microsoft.com/office/drawing/2014/main" id="{16DCA7BC-873E-1A4D-9EFE-7545E236FB89}"/>
              </a:ext>
            </a:extLst>
          </p:cNvPr>
          <p:cNvSpPr/>
          <p:nvPr/>
        </p:nvSpPr>
        <p:spPr bwMode="auto">
          <a:xfrm flipV="1">
            <a:off x="8517581" y="3666611"/>
            <a:ext cx="246221" cy="2558182"/>
          </a:xfrm>
          <a:prstGeom prst="upArrow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7F01D0-D4DD-674E-8569-7F192F92594E}"/>
              </a:ext>
            </a:extLst>
          </p:cNvPr>
          <p:cNvCxnSpPr>
            <a:cxnSpLocks/>
          </p:cNvCxnSpPr>
          <p:nvPr/>
        </p:nvCxnSpPr>
        <p:spPr>
          <a:xfrm flipH="1">
            <a:off x="1139483" y="5433053"/>
            <a:ext cx="167943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17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9" grpId="0" animBg="1"/>
      <p:bldP spid="50" grpId="0"/>
      <p:bldP spid="5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Detector Concept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 descr="DSCF43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0000">
            <a:off x="712050" y="1172247"/>
            <a:ext cx="7093148" cy="402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45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/>
          </p:cNvSpPr>
          <p:nvPr/>
        </p:nvSpPr>
        <p:spPr bwMode="auto">
          <a:xfrm>
            <a:off x="1618604" y="588836"/>
            <a:ext cx="6527428" cy="276999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none" lIns="0" tIns="0" rIns="0" bIns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+mj-lt"/>
                <a:ea typeface="ＭＳ Ｐゴシック" charset="0"/>
                <a:cs typeface="Comic Sans MS"/>
                <a:sym typeface="Corbel Bold" charset="0"/>
              </a:rPr>
              <a:t>experimental measurements categories to address EIC physics: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/>
              <a:t>What is needed experimentally?        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095503" y="4599862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2" name="Equation" r:id="rId3" imgW="114300" imgH="165100" progId="Equation.DSMT4">
                  <p:embed/>
                </p:oleObj>
              </mc:Choice>
              <mc:Fallback>
                <p:oleObj name="Equation" r:id="rId3" imgW="114300" imgH="16510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95503" y="4599862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30">
            <a:extLst>
              <a:ext uri="{FF2B5EF4-FFF2-40B4-BE49-F238E27FC236}">
                <a16:creationId xmlns:a16="http://schemas.microsoft.com/office/drawing/2014/main" id="{7D7A38A8-37B2-CE43-9413-62A5B1E56E6D}"/>
              </a:ext>
            </a:extLst>
          </p:cNvPr>
          <p:cNvSpPr/>
          <p:nvPr/>
        </p:nvSpPr>
        <p:spPr>
          <a:xfrm>
            <a:off x="109455" y="968191"/>
            <a:ext cx="1891467" cy="835032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Parton Distributions in nucleons and nuclei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3D1A14D-7331-034F-9011-FB9E5D57F1DE}"/>
              </a:ext>
            </a:extLst>
          </p:cNvPr>
          <p:cNvSpPr/>
          <p:nvPr/>
        </p:nvSpPr>
        <p:spPr>
          <a:xfrm>
            <a:off x="2347710" y="966483"/>
            <a:ext cx="1912311" cy="856571"/>
          </a:xfrm>
          <a:prstGeom prst="ellipse">
            <a:avLst/>
          </a:prstGeom>
          <a:solidFill>
            <a:srgbClr val="CCFFCC">
              <a:alpha val="4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Spin and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Flavor structure of nucleons and nuclei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03B2212-A6D8-934D-BA04-B84D6A4CAF78}"/>
              </a:ext>
            </a:extLst>
          </p:cNvPr>
          <p:cNvSpPr/>
          <p:nvPr/>
        </p:nvSpPr>
        <p:spPr>
          <a:xfrm>
            <a:off x="5956816" y="967086"/>
            <a:ext cx="1874744" cy="819666"/>
          </a:xfrm>
          <a:prstGeom prst="ellipse">
            <a:avLst/>
          </a:prstGeom>
          <a:solidFill>
            <a:srgbClr val="0000FF">
              <a:alpha val="4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QCD at Extreme Parton Densities - Saturation  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7373EB7-59A9-6740-BB73-DC9C4319E6A9}"/>
              </a:ext>
            </a:extLst>
          </p:cNvPr>
          <p:cNvSpPr/>
          <p:nvPr/>
        </p:nvSpPr>
        <p:spPr>
          <a:xfrm>
            <a:off x="7491073" y="969307"/>
            <a:ext cx="1631412" cy="819666"/>
          </a:xfrm>
          <a:prstGeom prst="ellipse">
            <a:avLst/>
          </a:prstGeom>
          <a:solidFill>
            <a:srgbClr val="FF6600">
              <a:alpha val="4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Tomography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Spatial Imaging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6358985-825A-5B4A-91B6-E71828720209}"/>
              </a:ext>
            </a:extLst>
          </p:cNvPr>
          <p:cNvSpPr/>
          <p:nvPr/>
        </p:nvSpPr>
        <p:spPr>
          <a:xfrm>
            <a:off x="3902101" y="970843"/>
            <a:ext cx="1788687" cy="841782"/>
          </a:xfrm>
          <a:prstGeom prst="ellipse">
            <a:avLst/>
          </a:prstGeom>
          <a:solidFill>
            <a:srgbClr val="FF6600">
              <a:alpha val="40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Tomography Transverse Momentum Dist.</a:t>
            </a:r>
          </a:p>
        </p:txBody>
      </p:sp>
      <p:sp>
        <p:nvSpPr>
          <p:cNvPr id="41" name="Rectangle 15">
            <a:extLst>
              <a:ext uri="{FF2B5EF4-FFF2-40B4-BE49-F238E27FC236}">
                <a16:creationId xmlns:a16="http://schemas.microsoft.com/office/drawing/2014/main" id="{D6A1DD78-CAB1-794C-8CDC-C56B1E30DD2D}"/>
              </a:ext>
            </a:extLst>
          </p:cNvPr>
          <p:cNvSpPr>
            <a:spLocks/>
          </p:cNvSpPr>
          <p:nvPr/>
        </p:nvSpPr>
        <p:spPr bwMode="auto">
          <a:xfrm>
            <a:off x="127963" y="3629362"/>
            <a:ext cx="13336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00FF"/>
                </a:solidFill>
                <a:latin typeface="+mj-lt"/>
                <a:ea typeface="ＭＳ Ｐゴシック" charset="0"/>
                <a:cs typeface="Comic Sans MS"/>
                <a:sym typeface="Corbel Bold" charset="0"/>
              </a:rPr>
              <a:t>inclusive DIS</a:t>
            </a:r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id="{0D6FA077-3BCC-4149-9B55-17B1CDA2CB61}"/>
              </a:ext>
            </a:extLst>
          </p:cNvPr>
          <p:cNvSpPr>
            <a:spLocks/>
          </p:cNvSpPr>
          <p:nvPr/>
        </p:nvSpPr>
        <p:spPr bwMode="auto">
          <a:xfrm>
            <a:off x="113537" y="3896265"/>
            <a:ext cx="281166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measure scattered lepton </a:t>
            </a:r>
          </a:p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multi-dimensional binning: x, Q</a:t>
            </a:r>
            <a:r>
              <a:rPr lang="en-US" sz="1400" baseline="30000" dirty="0">
                <a:latin typeface="+mj-lt"/>
                <a:ea typeface="ＭＳ Ｐゴシック" charset="0"/>
                <a:cs typeface="Comic Sans MS"/>
                <a:sym typeface="Corbel" charset="0"/>
              </a:rPr>
              <a:t>2</a:t>
            </a:r>
          </a:p>
          <a:p>
            <a:pPr marL="457200" indent="-285750">
              <a:buClr>
                <a:srgbClr val="0432FF"/>
              </a:buClr>
              <a:buSzPct val="100000"/>
              <a:buFont typeface="Wingdings" pitchFamily="2" charset="2"/>
              <a:buChar char="à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Symbol" charset="2"/>
                <a:sym typeface="Corbel" charset="0"/>
              </a:rPr>
              <a:t>reach to lowest x, Q</a:t>
            </a:r>
            <a:r>
              <a:rPr lang="en-US" sz="1400" baseline="30000" dirty="0">
                <a:solidFill>
                  <a:srgbClr val="0432FF"/>
                </a:solidFill>
                <a:latin typeface="+mj-lt"/>
                <a:ea typeface="ＭＳ Ｐゴシック" charset="0"/>
                <a:cs typeface="Symbol" charset="2"/>
                <a:sym typeface="Corbel" charset="0"/>
              </a:rPr>
              <a:t>2 </a:t>
            </a: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Symbol" charset="2"/>
                <a:sym typeface="Corbel" charset="0"/>
              </a:rPr>
              <a:t>impacts </a:t>
            </a:r>
          </a:p>
          <a:p>
            <a:pPr marL="457200">
              <a:buClr>
                <a:srgbClr val="000000"/>
              </a:buClr>
              <a:buSzPct val="125000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Symbol" charset="2"/>
                <a:sym typeface="Corbel" charset="0"/>
              </a:rPr>
              <a:t>Interaction Region design</a:t>
            </a:r>
          </a:p>
        </p:txBody>
      </p:sp>
      <p:pic>
        <p:nvPicPr>
          <p:cNvPr id="46" name="Picture 3">
            <a:extLst>
              <a:ext uri="{FF2B5EF4-FFF2-40B4-BE49-F238E27FC236}">
                <a16:creationId xmlns:a16="http://schemas.microsoft.com/office/drawing/2014/main" id="{34169C2C-91D4-184D-B0F7-5DF6A287D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3337" t="5580" r="1112" b="697"/>
          <a:stretch>
            <a:fillRect/>
          </a:stretch>
        </p:blipFill>
        <p:spPr bwMode="auto">
          <a:xfrm>
            <a:off x="178447" y="1989441"/>
            <a:ext cx="1830110" cy="143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7">
            <a:extLst>
              <a:ext uri="{FF2B5EF4-FFF2-40B4-BE49-F238E27FC236}">
                <a16:creationId xmlns:a16="http://schemas.microsoft.com/office/drawing/2014/main" id="{AC90763E-B5F7-274E-8BE3-3C3648ECEF84}"/>
              </a:ext>
            </a:extLst>
          </p:cNvPr>
          <p:cNvSpPr>
            <a:spLocks/>
          </p:cNvSpPr>
          <p:nvPr/>
        </p:nvSpPr>
        <p:spPr bwMode="auto">
          <a:xfrm>
            <a:off x="3194116" y="3629050"/>
            <a:ext cx="1897654" cy="27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  <a:ea typeface="ＭＳ Ｐゴシック" charset="0"/>
                <a:cs typeface="Comic Sans MS"/>
                <a:sym typeface="Corbel Bold" charset="0"/>
              </a:rPr>
              <a:t>semi-inclusive DIS</a:t>
            </a:r>
          </a:p>
        </p:txBody>
      </p:sp>
      <p:sp>
        <p:nvSpPr>
          <p:cNvPr id="51" name="Rectangle 8">
            <a:extLst>
              <a:ext uri="{FF2B5EF4-FFF2-40B4-BE49-F238E27FC236}">
                <a16:creationId xmlns:a16="http://schemas.microsoft.com/office/drawing/2014/main" id="{3D9B6DD4-6BEC-1049-99CB-2CBCF2C85486}"/>
              </a:ext>
            </a:extLst>
          </p:cNvPr>
          <p:cNvSpPr>
            <a:spLocks/>
          </p:cNvSpPr>
          <p:nvPr/>
        </p:nvSpPr>
        <p:spPr bwMode="auto">
          <a:xfrm>
            <a:off x="3194116" y="3903688"/>
            <a:ext cx="284092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measure scattered lepton </a:t>
            </a:r>
          </a:p>
          <a:p>
            <a:pPr>
              <a:buClr>
                <a:srgbClr val="000000"/>
              </a:buClr>
              <a:buSzPct val="125000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  and hadrons in coincidence</a:t>
            </a:r>
          </a:p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multi-dimensional binning: </a:t>
            </a:r>
          </a:p>
          <a:p>
            <a:pPr>
              <a:buClr>
                <a:srgbClr val="000000"/>
              </a:buClr>
              <a:buSzPct val="125000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  x, Q</a:t>
            </a:r>
            <a:r>
              <a:rPr lang="en-US" sz="1400" baseline="30000" dirty="0">
                <a:latin typeface="+mj-lt"/>
                <a:ea typeface="ＭＳ Ｐゴシック" charset="0"/>
                <a:cs typeface="Comic Sans MS"/>
                <a:sym typeface="Corbel" charset="0"/>
              </a:rPr>
              <a:t>2</a:t>
            </a: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, z, </a:t>
            </a:r>
            <a:r>
              <a:rPr lang="en-US" sz="1400" dirty="0" err="1">
                <a:latin typeface="+mj-lt"/>
                <a:ea typeface="ＭＳ Ｐゴシック" charset="0"/>
                <a:cs typeface="Comic Sans MS"/>
                <a:sym typeface="Corbel" charset="0"/>
              </a:rPr>
              <a:t>p</a:t>
            </a:r>
            <a:r>
              <a:rPr lang="en-US" sz="1400" baseline="-25000" dirty="0" err="1">
                <a:latin typeface="+mj-lt"/>
                <a:ea typeface="ＭＳ Ｐゴシック" charset="0"/>
                <a:cs typeface="Comic Sans MS"/>
                <a:sym typeface="Corbel" charset="0"/>
              </a:rPr>
              <a:t>T</a:t>
            </a: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, </a:t>
            </a:r>
            <a:r>
              <a:rPr lang="en-US" sz="1400" dirty="0">
                <a:latin typeface="Symbol" pitchFamily="2" charset="2"/>
                <a:ea typeface="ＭＳ Ｐゴシック" charset="0"/>
                <a:cs typeface="Symbol" charset="2"/>
                <a:sym typeface="Corbel" charset="0"/>
              </a:rPr>
              <a:t>Q</a:t>
            </a:r>
          </a:p>
          <a:p>
            <a:pPr marL="457200" indent="-285750">
              <a:buClr>
                <a:srgbClr val="0432FF"/>
              </a:buClr>
              <a:buSzPct val="100000"/>
              <a:buFont typeface="Wingdings" pitchFamily="2" charset="2"/>
              <a:buChar char="à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Symbol" charset="2"/>
                <a:sym typeface="Corbel" charset="0"/>
              </a:rPr>
              <a:t>particle identification over entire region is critical</a:t>
            </a:r>
          </a:p>
        </p:txBody>
      </p:sp>
      <p:pic>
        <p:nvPicPr>
          <p:cNvPr id="49" name="Picture 30" descr="sidis-diagram.eps">
            <a:extLst>
              <a:ext uri="{FF2B5EF4-FFF2-40B4-BE49-F238E27FC236}">
                <a16:creationId xmlns:a16="http://schemas.microsoft.com/office/drawing/2014/main" id="{54D46718-1FD9-A842-85FB-14631866BFC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3068" y="1991171"/>
            <a:ext cx="2085030" cy="148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ectangle 11">
            <a:extLst>
              <a:ext uri="{FF2B5EF4-FFF2-40B4-BE49-F238E27FC236}">
                <a16:creationId xmlns:a16="http://schemas.microsoft.com/office/drawing/2014/main" id="{F69E9600-0096-C24C-ADB7-3E4B46C1FA2F}"/>
              </a:ext>
            </a:extLst>
          </p:cNvPr>
          <p:cNvSpPr>
            <a:spLocks/>
          </p:cNvSpPr>
          <p:nvPr/>
        </p:nvSpPr>
        <p:spPr bwMode="auto">
          <a:xfrm>
            <a:off x="6514494" y="3626220"/>
            <a:ext cx="2155828" cy="27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00FF"/>
                </a:solidFill>
                <a:latin typeface="+mj-lt"/>
                <a:ea typeface="ＭＳ Ｐゴシック" charset="0"/>
                <a:cs typeface="Comic Sans MS"/>
                <a:sym typeface="Corbel Bold" charset="0"/>
              </a:rPr>
              <a:t>exclusive processes </a:t>
            </a:r>
          </a:p>
        </p:txBody>
      </p:sp>
      <p:sp>
        <p:nvSpPr>
          <p:cNvPr id="56" name="Rectangle 12">
            <a:extLst>
              <a:ext uri="{FF2B5EF4-FFF2-40B4-BE49-F238E27FC236}">
                <a16:creationId xmlns:a16="http://schemas.microsoft.com/office/drawing/2014/main" id="{DF69565E-3EB1-FE4D-9203-D1E719F9BDC5}"/>
              </a:ext>
            </a:extLst>
          </p:cNvPr>
          <p:cNvSpPr>
            <a:spLocks/>
          </p:cNvSpPr>
          <p:nvPr/>
        </p:nvSpPr>
        <p:spPr bwMode="auto">
          <a:xfrm>
            <a:off x="6514495" y="3914869"/>
            <a:ext cx="2629506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measure all particles in event</a:t>
            </a:r>
          </a:p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multi-dimensional binning: </a:t>
            </a:r>
          </a:p>
          <a:p>
            <a:pPr>
              <a:buClr>
                <a:srgbClr val="000000"/>
              </a:buClr>
              <a:buSzPct val="125000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  x, Q</a:t>
            </a:r>
            <a:r>
              <a:rPr lang="en-US" sz="1400" baseline="30000" dirty="0">
                <a:latin typeface="+mj-lt"/>
                <a:ea typeface="ＭＳ Ｐゴシック" charset="0"/>
                <a:cs typeface="Comic Sans MS"/>
                <a:sym typeface="Corbel" charset="0"/>
              </a:rPr>
              <a:t>2</a:t>
            </a: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, t, </a:t>
            </a:r>
            <a:r>
              <a:rPr lang="en-US" sz="1400" dirty="0">
                <a:latin typeface="Symbol" pitchFamily="2" charset="2"/>
                <a:ea typeface="ＭＳ Ｐゴシック" charset="0"/>
                <a:cs typeface="Symbol" charset="2"/>
                <a:sym typeface="Corbel" charset="0"/>
              </a:rPr>
              <a:t>Q</a:t>
            </a:r>
          </a:p>
          <a:p>
            <a:pPr>
              <a:buClr>
                <a:srgbClr val="000000"/>
              </a:buClr>
              <a:buSzPct val="125000"/>
              <a:buFont typeface="Corbel" charset="0"/>
              <a:buChar char="•"/>
            </a:pP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 </a:t>
            </a: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proton </a:t>
            </a:r>
            <a:r>
              <a:rPr lang="en-US" sz="1400" dirty="0" err="1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p</a:t>
            </a:r>
            <a:r>
              <a:rPr lang="en-US" sz="1400" baseline="-25000" dirty="0" err="1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t</a:t>
            </a: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:  </a:t>
            </a:r>
            <a:r>
              <a:rPr lang="en-US" sz="1400" dirty="0">
                <a:latin typeface="+mj-lt"/>
                <a:ea typeface="ＭＳ Ｐゴシック" charset="0"/>
                <a:cs typeface="Comic Sans MS"/>
                <a:sym typeface="Corbel" charset="0"/>
              </a:rPr>
              <a:t>0.2 - 1.3 GeV</a:t>
            </a:r>
          </a:p>
          <a:p>
            <a:pPr lvl="1" indent="-285750">
              <a:buClr>
                <a:srgbClr val="0432FF"/>
              </a:buClr>
              <a:buSzPct val="100000"/>
              <a:buFont typeface="Wingdings" pitchFamily="2" charset="2"/>
              <a:buChar char="à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cannot be detected in main detector</a:t>
            </a:r>
          </a:p>
          <a:p>
            <a:pPr lvl="1" indent="-285750">
              <a:buClr>
                <a:srgbClr val="0432FF"/>
              </a:buClr>
              <a:buSzPct val="100000"/>
              <a:buFont typeface="Wingdings" pitchFamily="2" charset="2"/>
              <a:buChar char="à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ＭＳ Ｐゴシック" charset="0"/>
                <a:cs typeface="Comic Sans MS"/>
                <a:sym typeface="Corbel" charset="0"/>
              </a:rPr>
              <a:t>strong impact </a:t>
            </a:r>
            <a:r>
              <a:rPr lang="en-US" sz="1400" dirty="0">
                <a:solidFill>
                  <a:srgbClr val="0432FF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Corbel" charset="0"/>
              </a:rPr>
              <a:t>on Interaction Region design</a:t>
            </a:r>
          </a:p>
        </p:txBody>
      </p:sp>
      <p:pic>
        <p:nvPicPr>
          <p:cNvPr id="54" name="Picture 53" descr="GPD.png">
            <a:extLst>
              <a:ext uri="{FF2B5EF4-FFF2-40B4-BE49-F238E27FC236}">
                <a16:creationId xmlns:a16="http://schemas.microsoft.com/office/drawing/2014/main" id="{9CA04896-6081-0E49-8E24-892D7B6C09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016" y="1991959"/>
            <a:ext cx="2110740" cy="1257300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44AED634-2012-334C-9FF2-DB46960909F3}"/>
              </a:ext>
            </a:extLst>
          </p:cNvPr>
          <p:cNvGrpSpPr/>
          <p:nvPr/>
        </p:nvGrpSpPr>
        <p:grpSpPr>
          <a:xfrm rot="16200000">
            <a:off x="4003809" y="3978839"/>
            <a:ext cx="1176883" cy="4550773"/>
            <a:chOff x="5538607" y="819097"/>
            <a:chExt cx="1176883" cy="4550773"/>
          </a:xfrm>
        </p:grpSpPr>
        <p:sp>
          <p:nvSpPr>
            <p:cNvPr id="58" name="AutoShape 19">
              <a:extLst>
                <a:ext uri="{FF2B5EF4-FFF2-40B4-BE49-F238E27FC236}">
                  <a16:creationId xmlns:a16="http://schemas.microsoft.com/office/drawing/2014/main" id="{E866973C-D855-DD48-AD9A-6FEDB826A25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851662" y="2506042"/>
              <a:ext cx="4550773" cy="1176883"/>
            </a:xfrm>
            <a:prstGeom prst="rightArrow">
              <a:avLst>
                <a:gd name="adj1" fmla="val 32000"/>
                <a:gd name="adj2" fmla="val 63778"/>
              </a:avLst>
            </a:prstGeom>
            <a:gradFill flip="none" rotWithShape="1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0" scaled="1"/>
              <a:tileRect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59" name="Rectangle 20">
              <a:extLst>
                <a:ext uri="{FF2B5EF4-FFF2-40B4-BE49-F238E27FC236}">
                  <a16:creationId xmlns:a16="http://schemas.microsoft.com/office/drawing/2014/main" id="{A50CCCB1-A575-664E-93C7-4D22B47971D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398966" y="2758964"/>
              <a:ext cx="3433031" cy="274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600" b="1" dirty="0">
                  <a:solidFill>
                    <a:schemeClr val="bg1"/>
                  </a:solidFill>
                  <a:latin typeface="+mj-lt"/>
                  <a:ea typeface="ＭＳ Ｐゴシック" charset="0"/>
                  <a:cs typeface="Corbel Bold" charset="0"/>
                  <a:sym typeface="Corbel Bold" charset="0"/>
                </a:rPr>
                <a:t>machine &amp; detector </a:t>
              </a:r>
              <a:r>
                <a:rPr lang="en-US" sz="1600" b="1" dirty="0">
                  <a:latin typeface="+mj-lt"/>
                  <a:ea typeface="ＭＳ Ｐゴシック" charset="0"/>
                  <a:cs typeface="Corbel Bold" charset="0"/>
                  <a:sym typeface="Corbel Bold" charset="0"/>
                </a:rPr>
                <a:t>requirements</a:t>
              </a: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E47DDB5A-0054-404B-96D7-0922E4A1736B}"/>
              </a:ext>
            </a:extLst>
          </p:cNvPr>
          <p:cNvSpPr/>
          <p:nvPr/>
        </p:nvSpPr>
        <p:spPr>
          <a:xfrm>
            <a:off x="8276837" y="2791429"/>
            <a:ext cx="505047" cy="470441"/>
          </a:xfrm>
          <a:prstGeom prst="ellipse">
            <a:avLst/>
          </a:prstGeom>
          <a:noFill/>
          <a:ln w="1905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89537AE-561E-B44C-A934-E70B336A211C}"/>
              </a:ext>
            </a:extLst>
          </p:cNvPr>
          <p:cNvSpPr txBox="1"/>
          <p:nvPr/>
        </p:nvSpPr>
        <p:spPr>
          <a:xfrm>
            <a:off x="202202" y="5595710"/>
            <a:ext cx="1002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+mj-lt"/>
              </a:rPr>
              <a:t>∫</a:t>
            </a:r>
            <a:r>
              <a:rPr lang="en-US" sz="2800" dirty="0" err="1">
                <a:solidFill>
                  <a:srgbClr val="0000FF"/>
                </a:solidFill>
                <a:latin typeface="+mj-lt"/>
              </a:rPr>
              <a:t>Ldt</a:t>
            </a:r>
            <a:r>
              <a:rPr lang="en-US" sz="2800" dirty="0">
                <a:solidFill>
                  <a:srgbClr val="0000FF"/>
                </a:solidFill>
                <a:latin typeface="+mj-lt"/>
              </a:rPr>
              <a:t>: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12C521C-28DE-E947-B4D1-734D60D12571}"/>
              </a:ext>
            </a:extLst>
          </p:cNvPr>
          <p:cNvSpPr txBox="1"/>
          <p:nvPr/>
        </p:nvSpPr>
        <p:spPr>
          <a:xfrm>
            <a:off x="948569" y="5677671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</a:rPr>
              <a:t>1 fb</a:t>
            </a:r>
            <a:r>
              <a:rPr lang="en-US" baseline="30000" dirty="0">
                <a:solidFill>
                  <a:srgbClr val="0000FF"/>
                </a:solidFill>
                <a:latin typeface="+mj-lt"/>
              </a:rPr>
              <a:t>-1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FEA3616-6A3F-8146-B0DC-21B190D717A5}"/>
              </a:ext>
            </a:extLst>
          </p:cNvPr>
          <p:cNvSpPr txBox="1"/>
          <p:nvPr/>
        </p:nvSpPr>
        <p:spPr>
          <a:xfrm>
            <a:off x="3670516" y="5686188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</a:rPr>
              <a:t>10 fb</a:t>
            </a:r>
            <a:r>
              <a:rPr lang="en-US" baseline="30000" dirty="0">
                <a:solidFill>
                  <a:srgbClr val="0000FF"/>
                </a:solidFill>
                <a:latin typeface="+mj-lt"/>
              </a:rPr>
              <a:t>-1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8F29F66-E2ED-CC46-91FB-8D4F01F587BD}"/>
              </a:ext>
            </a:extLst>
          </p:cNvPr>
          <p:cNvSpPr txBox="1"/>
          <p:nvPr/>
        </p:nvSpPr>
        <p:spPr>
          <a:xfrm>
            <a:off x="6907298" y="5683150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+mj-lt"/>
              </a:rPr>
              <a:t>10 - 100 fb</a:t>
            </a:r>
            <a:r>
              <a:rPr lang="en-US" baseline="30000" dirty="0">
                <a:solidFill>
                  <a:srgbClr val="0000FF"/>
                </a:solidFill>
                <a:latin typeface="+mj-lt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2695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74C63-43AA-A04B-A2B5-EE89916D4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General Purpose Detector: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08B8E-42DD-C64E-A9ED-706CBC86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A4E84-7BF5-8A47-9FF8-F238D484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4C3391-09F1-B044-A41D-C0E88A03E9B1}"/>
              </a:ext>
            </a:extLst>
          </p:cNvPr>
          <p:cNvSpPr txBox="1"/>
          <p:nvPr/>
        </p:nvSpPr>
        <p:spPr>
          <a:xfrm>
            <a:off x="5434402" y="891166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Forward-</a:t>
            </a:r>
            <a:r>
              <a:rPr lang="en-US" sz="1600" dirty="0">
                <a:latin typeface="Symbol" pitchFamily="2" charset="2"/>
              </a:rPr>
              <a:t>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0FC9DB-FA17-AA49-B3AA-E189CD89E2B3}"/>
              </a:ext>
            </a:extLst>
          </p:cNvPr>
          <p:cNvSpPr txBox="1"/>
          <p:nvPr/>
        </p:nvSpPr>
        <p:spPr>
          <a:xfrm>
            <a:off x="2664426" y="911796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Backward-</a:t>
            </a:r>
            <a:r>
              <a:rPr lang="en-US" sz="1600" dirty="0">
                <a:latin typeface="Symbol" pitchFamily="2" charset="2"/>
              </a:rPr>
              <a:t>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E400B77-0EAD-B24B-A617-D15253F861A5}"/>
              </a:ext>
            </a:extLst>
          </p:cNvPr>
          <p:cNvSpPr txBox="1"/>
          <p:nvPr/>
        </p:nvSpPr>
        <p:spPr>
          <a:xfrm>
            <a:off x="-83446" y="4425627"/>
            <a:ext cx="158729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+mj-lt"/>
              </a:rPr>
              <a:t>very low Q</a:t>
            </a:r>
            <a:r>
              <a:rPr lang="en-US" sz="1100" baseline="30000" dirty="0">
                <a:latin typeface="+mj-lt"/>
              </a:rPr>
              <a:t>2</a:t>
            </a:r>
            <a:r>
              <a:rPr lang="en-US" sz="1100" dirty="0">
                <a:latin typeface="+mj-lt"/>
              </a:rPr>
              <a:t> </a:t>
            </a:r>
          </a:p>
          <a:p>
            <a:pPr algn="ctr"/>
            <a:r>
              <a:rPr lang="en-US" sz="1100" dirty="0">
                <a:latin typeface="+mj-lt"/>
              </a:rPr>
              <a:t>scattered lepton</a:t>
            </a:r>
          </a:p>
          <a:p>
            <a:pPr algn="ctr"/>
            <a:endParaRPr lang="en-US" sz="800" dirty="0">
              <a:latin typeface="+mj-lt"/>
            </a:endParaRPr>
          </a:p>
          <a:p>
            <a:pPr algn="ctr"/>
            <a:r>
              <a:rPr lang="en-US" sz="1100" dirty="0">
                <a:latin typeface="+mj-lt"/>
              </a:rPr>
              <a:t>Bethe-</a:t>
            </a:r>
            <a:r>
              <a:rPr lang="en-US" sz="1100" dirty="0" err="1">
                <a:latin typeface="+mj-lt"/>
              </a:rPr>
              <a:t>Heitler</a:t>
            </a:r>
            <a:r>
              <a:rPr lang="en-US" sz="1100" dirty="0">
                <a:latin typeface="+mj-lt"/>
              </a:rPr>
              <a:t> photons </a:t>
            </a:r>
          </a:p>
          <a:p>
            <a:pPr algn="ctr"/>
            <a:r>
              <a:rPr lang="en-US" sz="1100" dirty="0">
                <a:latin typeface="+mj-lt"/>
              </a:rPr>
              <a:t>for luminosity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DD01692-7F8C-CC4C-BD45-49EDA9C21F40}"/>
              </a:ext>
            </a:extLst>
          </p:cNvPr>
          <p:cNvSpPr txBox="1"/>
          <p:nvPr/>
        </p:nvSpPr>
        <p:spPr>
          <a:xfrm>
            <a:off x="7514350" y="4608245"/>
            <a:ext cx="17171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+mj-lt"/>
              </a:rPr>
              <a:t>particles from nuclear</a:t>
            </a:r>
          </a:p>
          <a:p>
            <a:pPr algn="ctr"/>
            <a:r>
              <a:rPr lang="en-US" sz="1100" dirty="0">
                <a:latin typeface="+mj-lt"/>
              </a:rPr>
              <a:t>breakup and</a:t>
            </a:r>
          </a:p>
          <a:p>
            <a:pPr algn="ctr"/>
            <a:r>
              <a:rPr lang="en-US" sz="1100" dirty="0">
                <a:latin typeface="+mj-lt"/>
              </a:rPr>
              <a:t>from diffractive reactions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8BBFC9FE-4B11-1149-B93A-54EEFB349975}"/>
              </a:ext>
            </a:extLst>
          </p:cNvPr>
          <p:cNvCxnSpPr>
            <a:cxnSpLocks/>
          </p:cNvCxnSpPr>
          <p:nvPr/>
        </p:nvCxnSpPr>
        <p:spPr>
          <a:xfrm flipV="1">
            <a:off x="2573646" y="880645"/>
            <a:ext cx="1661036" cy="29294"/>
          </a:xfrm>
          <a:prstGeom prst="straightConnector1">
            <a:avLst/>
          </a:prstGeom>
          <a:ln w="3175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67E2AD79-2859-9446-82AE-A812C90F51EC}"/>
              </a:ext>
            </a:extLst>
          </p:cNvPr>
          <p:cNvCxnSpPr>
            <a:cxnSpLocks/>
          </p:cNvCxnSpPr>
          <p:nvPr/>
        </p:nvCxnSpPr>
        <p:spPr>
          <a:xfrm flipH="1">
            <a:off x="4916532" y="864627"/>
            <a:ext cx="1864961" cy="8053"/>
          </a:xfrm>
          <a:prstGeom prst="straightConnector1">
            <a:avLst/>
          </a:prstGeom>
          <a:ln w="317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E2583C50-F27E-784B-AF43-CF5E1C891E7C}"/>
              </a:ext>
            </a:extLst>
          </p:cNvPr>
          <p:cNvSpPr txBox="1"/>
          <p:nvPr/>
        </p:nvSpPr>
        <p:spPr>
          <a:xfrm>
            <a:off x="5063710" y="55663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electron beam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D425BCF-9EC7-D941-B595-7C7FB2D61B38}"/>
              </a:ext>
            </a:extLst>
          </p:cNvPr>
          <p:cNvSpPr txBox="1"/>
          <p:nvPr/>
        </p:nvSpPr>
        <p:spPr>
          <a:xfrm>
            <a:off x="2651767" y="581048"/>
            <a:ext cx="123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p/A beam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96014F0D-659E-2645-BDC9-20B63D4015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12" r="18018" b="10531"/>
          <a:stretch/>
        </p:blipFill>
        <p:spPr>
          <a:xfrm flipH="1">
            <a:off x="4224583" y="602834"/>
            <a:ext cx="703100" cy="5388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0D4939-81BA-A342-B1D8-9AB0553743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10349" y="1201124"/>
            <a:ext cx="7112327" cy="3999453"/>
          </a:xfrm>
          <a:prstGeom prst="rect">
            <a:avLst/>
          </a:prstGeom>
        </p:spPr>
      </p:pic>
      <p:pic>
        <p:nvPicPr>
          <p:cNvPr id="85" name="Picture 3">
            <a:extLst>
              <a:ext uri="{FF2B5EF4-FFF2-40B4-BE49-F238E27FC236}">
                <a16:creationId xmlns:a16="http://schemas.microsoft.com/office/drawing/2014/main" id="{21ADCCE9-5CE3-A04F-902D-0A200D869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3337" t="5580" r="1112" b="697"/>
          <a:stretch>
            <a:fillRect/>
          </a:stretch>
        </p:blipFill>
        <p:spPr bwMode="auto">
          <a:xfrm>
            <a:off x="94996" y="1104164"/>
            <a:ext cx="1830110" cy="143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91B3ABDC-C7FE-074F-A537-24E56EC646C3}"/>
              </a:ext>
            </a:extLst>
          </p:cNvPr>
          <p:cNvSpPr txBox="1"/>
          <p:nvPr/>
        </p:nvSpPr>
        <p:spPr>
          <a:xfrm>
            <a:off x="30917" y="758099"/>
            <a:ext cx="1572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u="sng" dirty="0">
                <a:solidFill>
                  <a:srgbClr val="0432FF"/>
                </a:solidFill>
                <a:latin typeface="+mj-lt"/>
              </a:rPr>
              <a:t>inclusive DIS: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5EC051D-3B2D-C847-8A91-164F1EA8189D}"/>
              </a:ext>
            </a:extLst>
          </p:cNvPr>
          <p:cNvSpPr txBox="1"/>
          <p:nvPr/>
        </p:nvSpPr>
        <p:spPr>
          <a:xfrm>
            <a:off x="0" y="5856889"/>
            <a:ext cx="15869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FF40FF"/>
                </a:solidFill>
                <a:latin typeface="+mj-lt"/>
              </a:rPr>
              <a:t>Low Q</a:t>
            </a:r>
            <a:r>
              <a:rPr lang="en-US" sz="1600" baseline="30000" dirty="0">
                <a:solidFill>
                  <a:srgbClr val="FF40FF"/>
                </a:solidFill>
                <a:latin typeface="+mj-lt"/>
              </a:rPr>
              <a:t>2</a:t>
            </a:r>
            <a:r>
              <a:rPr lang="en-US" sz="1600" dirty="0">
                <a:solidFill>
                  <a:srgbClr val="FF40FF"/>
                </a:solidFill>
                <a:latin typeface="+mj-lt"/>
              </a:rPr>
              <a:t>-Tagger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0DB3884-5A1D-074C-920A-6FBC78EF0DBB}"/>
              </a:ext>
            </a:extLst>
          </p:cNvPr>
          <p:cNvSpPr txBox="1"/>
          <p:nvPr/>
        </p:nvSpPr>
        <p:spPr>
          <a:xfrm>
            <a:off x="0" y="5477661"/>
            <a:ext cx="19976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  <a:latin typeface="+mj-lt"/>
              </a:rPr>
              <a:t>Luminosity Detector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5ACEC41-D2DC-2941-A94E-84E50DE75DB7}"/>
              </a:ext>
            </a:extLst>
          </p:cNvPr>
          <p:cNvSpPr/>
          <p:nvPr/>
        </p:nvSpPr>
        <p:spPr>
          <a:xfrm>
            <a:off x="3456633" y="3763947"/>
            <a:ext cx="2240782" cy="1085976"/>
          </a:xfrm>
          <a:prstGeom prst="rect">
            <a:avLst/>
          </a:prstGeom>
          <a:gradFill>
            <a:gsLst>
              <a:gs pos="0">
                <a:srgbClr val="0432FF">
                  <a:alpha val="50000"/>
                </a:srgbClr>
              </a:gs>
              <a:gs pos="70000">
                <a:srgbClr val="0096FF"/>
              </a:gs>
              <a:gs pos="30000">
                <a:srgbClr val="0096FF"/>
              </a:gs>
              <a:gs pos="100000">
                <a:srgbClr val="0432FF">
                  <a:alpha val="80000"/>
                </a:srgbClr>
              </a:gs>
            </a:gsLst>
            <a:lin ang="0" scaled="1"/>
          </a:gradFill>
          <a:ln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F4242786-17E7-DB4F-A1BC-53EAE6D0A05E}"/>
              </a:ext>
            </a:extLst>
          </p:cNvPr>
          <p:cNvSpPr/>
          <p:nvPr/>
        </p:nvSpPr>
        <p:spPr>
          <a:xfrm>
            <a:off x="3925712" y="4412371"/>
            <a:ext cx="1292576" cy="430301"/>
          </a:xfrm>
          <a:prstGeom prst="rect">
            <a:avLst/>
          </a:prstGeom>
          <a:gradFill>
            <a:gsLst>
              <a:gs pos="0">
                <a:srgbClr val="011893"/>
              </a:gs>
              <a:gs pos="70000">
                <a:srgbClr val="0096FF"/>
              </a:gs>
              <a:gs pos="30000">
                <a:srgbClr val="0096FF"/>
              </a:gs>
              <a:gs pos="100000">
                <a:srgbClr val="011893"/>
              </a:gs>
            </a:gsLst>
            <a:lin ang="0" scaled="1"/>
          </a:gradFill>
          <a:ln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136016E-E296-0946-82CE-388B209E33CC}"/>
              </a:ext>
            </a:extLst>
          </p:cNvPr>
          <p:cNvSpPr txBox="1"/>
          <p:nvPr/>
        </p:nvSpPr>
        <p:spPr>
          <a:xfrm>
            <a:off x="4063687" y="3001824"/>
            <a:ext cx="1016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Central</a:t>
            </a:r>
          </a:p>
          <a:p>
            <a:pPr algn="ctr"/>
            <a:r>
              <a:rPr lang="en-US" sz="1600" b="1" dirty="0">
                <a:latin typeface="+mj-lt"/>
              </a:rPr>
              <a:t>Detector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CE19368-5A79-2A4E-B368-4D78C1D2F970}"/>
              </a:ext>
            </a:extLst>
          </p:cNvPr>
          <p:cNvSpPr txBox="1"/>
          <p:nvPr/>
        </p:nvSpPr>
        <p:spPr>
          <a:xfrm>
            <a:off x="1989529" y="3879864"/>
            <a:ext cx="830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Lepton</a:t>
            </a:r>
          </a:p>
          <a:p>
            <a:pPr algn="ctr"/>
            <a:r>
              <a:rPr lang="en-US" sz="1400" b="1" dirty="0">
                <a:latin typeface="+mj-lt"/>
              </a:rPr>
              <a:t>Endcap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A316918-95CD-F246-8577-A8B898B2A149}"/>
              </a:ext>
            </a:extLst>
          </p:cNvPr>
          <p:cNvGrpSpPr/>
          <p:nvPr/>
        </p:nvGrpSpPr>
        <p:grpSpPr>
          <a:xfrm>
            <a:off x="2938404" y="3583093"/>
            <a:ext cx="338554" cy="1226638"/>
            <a:chOff x="2938404" y="3412965"/>
            <a:chExt cx="338554" cy="1226638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8F08572-A47B-9543-8BA1-4B3D061F615D}"/>
                </a:ext>
              </a:extLst>
            </p:cNvPr>
            <p:cNvSpPr/>
            <p:nvPr/>
          </p:nvSpPr>
          <p:spPr>
            <a:xfrm>
              <a:off x="2991940" y="3412965"/>
              <a:ext cx="236406" cy="1226638"/>
            </a:xfrm>
            <a:prstGeom prst="rect">
              <a:avLst/>
            </a:prstGeom>
            <a:gradFill>
              <a:gsLst>
                <a:gs pos="0">
                  <a:srgbClr val="FF40FF"/>
                </a:gs>
                <a:gs pos="70000">
                  <a:srgbClr val="D883FF"/>
                </a:gs>
                <a:gs pos="30000">
                  <a:srgbClr val="D883FF"/>
                </a:gs>
                <a:gs pos="100000">
                  <a:srgbClr val="FF40FF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514C6A9-21D2-CE4A-BEE5-8647A4AEF1FA}"/>
                </a:ext>
              </a:extLst>
            </p:cNvPr>
            <p:cNvSpPr txBox="1"/>
            <p:nvPr/>
          </p:nvSpPr>
          <p:spPr>
            <a:xfrm rot="16200000">
              <a:off x="2748448" y="3948235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ECAL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414B932-D925-A346-AA95-01422EFF1499}"/>
              </a:ext>
            </a:extLst>
          </p:cNvPr>
          <p:cNvGrpSpPr/>
          <p:nvPr/>
        </p:nvGrpSpPr>
        <p:grpSpPr>
          <a:xfrm>
            <a:off x="2739930" y="3343973"/>
            <a:ext cx="338554" cy="1459839"/>
            <a:chOff x="2739930" y="3173845"/>
            <a:chExt cx="338554" cy="1459839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86FB4EA-ADB8-AC4B-8A76-5D6B6F18D44C}"/>
                </a:ext>
              </a:extLst>
            </p:cNvPr>
            <p:cNvSpPr/>
            <p:nvPr/>
          </p:nvSpPr>
          <p:spPr>
            <a:xfrm>
              <a:off x="2755680" y="3173845"/>
              <a:ext cx="236406" cy="1459839"/>
            </a:xfrm>
            <a:prstGeom prst="rect">
              <a:avLst/>
            </a:prstGeom>
            <a:gradFill>
              <a:gsLst>
                <a:gs pos="0">
                  <a:srgbClr val="FF40FF"/>
                </a:gs>
                <a:gs pos="70000">
                  <a:srgbClr val="D883FF"/>
                </a:gs>
                <a:gs pos="30000">
                  <a:srgbClr val="D883FF"/>
                </a:gs>
                <a:gs pos="100000">
                  <a:srgbClr val="FF40FF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D27318C-2E9F-2641-A7EE-8E7EEBE824F9}"/>
                </a:ext>
              </a:extLst>
            </p:cNvPr>
            <p:cNvSpPr txBox="1"/>
            <p:nvPr/>
          </p:nvSpPr>
          <p:spPr>
            <a:xfrm rot="16200000">
              <a:off x="2544363" y="3941147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HCAL</a:t>
              </a:r>
            </a:p>
          </p:txBody>
        </p:sp>
      </p:grp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300EF15-6FC8-A24A-A94C-409CEACF50FE}"/>
              </a:ext>
            </a:extLst>
          </p:cNvPr>
          <p:cNvSpPr/>
          <p:nvPr/>
        </p:nvSpPr>
        <p:spPr>
          <a:xfrm>
            <a:off x="4582274" y="3767116"/>
            <a:ext cx="1120391" cy="1085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4DCC81D-9522-8C46-98A2-D77C4B12A780}"/>
              </a:ext>
            </a:extLst>
          </p:cNvPr>
          <p:cNvGrpSpPr/>
          <p:nvPr/>
        </p:nvGrpSpPr>
        <p:grpSpPr>
          <a:xfrm rot="16200000">
            <a:off x="3093794" y="4147643"/>
            <a:ext cx="976872" cy="370427"/>
            <a:chOff x="5895033" y="6114223"/>
            <a:chExt cx="1292576" cy="482961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60FFD7A-815E-3343-8E66-F6F682204952}"/>
                </a:ext>
              </a:extLst>
            </p:cNvPr>
            <p:cNvSpPr/>
            <p:nvPr/>
          </p:nvSpPr>
          <p:spPr>
            <a:xfrm>
              <a:off x="5895033" y="6166883"/>
              <a:ext cx="1292576" cy="430301"/>
            </a:xfrm>
            <a:prstGeom prst="rect">
              <a:avLst/>
            </a:prstGeom>
            <a:gradFill>
              <a:gsLst>
                <a:gs pos="0">
                  <a:srgbClr val="FF40FF"/>
                </a:gs>
                <a:gs pos="70000">
                  <a:srgbClr val="D883FF"/>
                </a:gs>
                <a:gs pos="30000">
                  <a:srgbClr val="D883FF"/>
                </a:gs>
                <a:gs pos="100000">
                  <a:srgbClr val="FF40FF"/>
                </a:gs>
              </a:gsLst>
              <a:lin ang="0" scaled="1"/>
            </a:gradFill>
            <a:ln>
              <a:solidFill>
                <a:srgbClr val="0118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851FEB1-01E7-194E-B13C-005970E8BD36}"/>
                </a:ext>
              </a:extLst>
            </p:cNvPr>
            <p:cNvSpPr txBox="1"/>
            <p:nvPr/>
          </p:nvSpPr>
          <p:spPr>
            <a:xfrm>
              <a:off x="5899436" y="6114223"/>
              <a:ext cx="1273574" cy="4414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Tracking</a:t>
              </a: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793886EF-4991-AA4C-9E6B-AD603CFFBAC2}"/>
              </a:ext>
            </a:extLst>
          </p:cNvPr>
          <p:cNvSpPr txBox="1"/>
          <p:nvPr/>
        </p:nvSpPr>
        <p:spPr>
          <a:xfrm>
            <a:off x="4207156" y="3663835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HCAL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5BFABFC-45E2-544D-914B-727DA4CDC903}"/>
              </a:ext>
            </a:extLst>
          </p:cNvPr>
          <p:cNvSpPr txBox="1"/>
          <p:nvPr/>
        </p:nvSpPr>
        <p:spPr>
          <a:xfrm>
            <a:off x="4221583" y="4002331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ECAL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5470DBA-C74E-EC41-BC6F-EAC4A607B3E9}"/>
              </a:ext>
            </a:extLst>
          </p:cNvPr>
          <p:cNvSpPr txBox="1"/>
          <p:nvPr/>
        </p:nvSpPr>
        <p:spPr>
          <a:xfrm>
            <a:off x="4073405" y="4426547"/>
            <a:ext cx="962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Tracking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DC8795A-0C47-EA48-B9C4-1C69AF085845}"/>
              </a:ext>
            </a:extLst>
          </p:cNvPr>
          <p:cNvSpPr txBox="1"/>
          <p:nvPr/>
        </p:nvSpPr>
        <p:spPr>
          <a:xfrm>
            <a:off x="4123800" y="3814657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Magnet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9A9F919-94FE-E04F-8C3D-C8FC61A24F8F}"/>
              </a:ext>
            </a:extLst>
          </p:cNvPr>
          <p:cNvSpPr txBox="1"/>
          <p:nvPr/>
        </p:nvSpPr>
        <p:spPr>
          <a:xfrm>
            <a:off x="6389895" y="3869769"/>
            <a:ext cx="830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Hadron</a:t>
            </a:r>
          </a:p>
          <a:p>
            <a:pPr algn="ctr"/>
            <a:r>
              <a:rPr lang="en-US" sz="1400" b="1" dirty="0">
                <a:latin typeface="+mj-lt"/>
              </a:rPr>
              <a:t>Endcap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FF9788EA-C2CA-8044-B813-28C50818A3D5}"/>
              </a:ext>
            </a:extLst>
          </p:cNvPr>
          <p:cNvGrpSpPr/>
          <p:nvPr/>
        </p:nvGrpSpPr>
        <p:grpSpPr>
          <a:xfrm>
            <a:off x="5678060" y="3768503"/>
            <a:ext cx="338554" cy="1055405"/>
            <a:chOff x="5678060" y="3258119"/>
            <a:chExt cx="338554" cy="1055405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3CF6F99-1BB5-C14B-9EB9-3C98689696F4}"/>
                </a:ext>
              </a:extLst>
            </p:cNvPr>
            <p:cNvSpPr/>
            <p:nvPr/>
          </p:nvSpPr>
          <p:spPr>
            <a:xfrm>
              <a:off x="5707317" y="3258119"/>
              <a:ext cx="211013" cy="1055405"/>
            </a:xfrm>
            <a:prstGeom prst="rect">
              <a:avLst/>
            </a:prstGeom>
            <a:gradFill>
              <a:gsLst>
                <a:gs pos="0">
                  <a:srgbClr val="008F00"/>
                </a:gs>
                <a:gs pos="70000">
                  <a:srgbClr val="00FA00"/>
                </a:gs>
                <a:gs pos="30000">
                  <a:srgbClr val="00FA00"/>
                </a:gs>
                <a:gs pos="100000">
                  <a:srgbClr val="009051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88B4BB6-8617-384E-B256-5ADD19146120}"/>
                </a:ext>
              </a:extLst>
            </p:cNvPr>
            <p:cNvSpPr txBox="1"/>
            <p:nvPr/>
          </p:nvSpPr>
          <p:spPr>
            <a:xfrm rot="16200000">
              <a:off x="5584284" y="3636334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PID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E1B61BA-08BD-464D-ADFE-6603186E8F77}"/>
              </a:ext>
            </a:extLst>
          </p:cNvPr>
          <p:cNvGrpSpPr/>
          <p:nvPr/>
        </p:nvGrpSpPr>
        <p:grpSpPr>
          <a:xfrm>
            <a:off x="3182951" y="3758044"/>
            <a:ext cx="338554" cy="1055405"/>
            <a:chOff x="3182951" y="3247660"/>
            <a:chExt cx="338554" cy="1055405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0968C89-8352-F142-8154-B7E8E73651D3}"/>
                </a:ext>
              </a:extLst>
            </p:cNvPr>
            <p:cNvSpPr/>
            <p:nvPr/>
          </p:nvSpPr>
          <p:spPr>
            <a:xfrm>
              <a:off x="3235569" y="3247660"/>
              <a:ext cx="211013" cy="1055405"/>
            </a:xfrm>
            <a:prstGeom prst="rect">
              <a:avLst/>
            </a:prstGeom>
            <a:gradFill>
              <a:gsLst>
                <a:gs pos="0">
                  <a:srgbClr val="FF40FF"/>
                </a:gs>
                <a:gs pos="70000">
                  <a:srgbClr val="D883FF"/>
                </a:gs>
                <a:gs pos="30000">
                  <a:srgbClr val="D883FF"/>
                </a:gs>
                <a:gs pos="100000">
                  <a:srgbClr val="FF40FF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8BA732F1-2CB4-0143-9C1A-70D7ED9D9780}"/>
                </a:ext>
              </a:extLst>
            </p:cNvPr>
            <p:cNvSpPr txBox="1"/>
            <p:nvPr/>
          </p:nvSpPr>
          <p:spPr>
            <a:xfrm rot="16200000">
              <a:off x="3089175" y="3661143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PID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212C21E-92F1-2A46-8387-DD264BD4679B}"/>
              </a:ext>
            </a:extLst>
          </p:cNvPr>
          <p:cNvGrpSpPr/>
          <p:nvPr/>
        </p:nvGrpSpPr>
        <p:grpSpPr>
          <a:xfrm>
            <a:off x="5908435" y="3583093"/>
            <a:ext cx="338554" cy="1226638"/>
            <a:chOff x="5908435" y="3072709"/>
            <a:chExt cx="338554" cy="1226638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0C37997B-BFA4-5D4B-812E-1466904234C8}"/>
                </a:ext>
              </a:extLst>
            </p:cNvPr>
            <p:cNvSpPr/>
            <p:nvPr/>
          </p:nvSpPr>
          <p:spPr>
            <a:xfrm>
              <a:off x="5941673" y="3072709"/>
              <a:ext cx="236406" cy="1226638"/>
            </a:xfrm>
            <a:prstGeom prst="rect">
              <a:avLst/>
            </a:prstGeom>
            <a:gradFill>
              <a:gsLst>
                <a:gs pos="0">
                  <a:srgbClr val="009051"/>
                </a:gs>
                <a:gs pos="70000">
                  <a:srgbClr val="00FA00"/>
                </a:gs>
                <a:gs pos="30000">
                  <a:srgbClr val="00FA00"/>
                </a:gs>
                <a:gs pos="100000">
                  <a:srgbClr val="009051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E7A7783-E08B-8D4F-AE67-944C40FD18CF}"/>
                </a:ext>
              </a:extLst>
            </p:cNvPr>
            <p:cNvSpPr txBox="1"/>
            <p:nvPr/>
          </p:nvSpPr>
          <p:spPr>
            <a:xfrm rot="16200000">
              <a:off x="5718479" y="3611522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ECAL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F432BD0-B567-C14D-A237-FD02553C5405}"/>
              </a:ext>
            </a:extLst>
          </p:cNvPr>
          <p:cNvGrpSpPr/>
          <p:nvPr/>
        </p:nvGrpSpPr>
        <p:grpSpPr>
          <a:xfrm>
            <a:off x="6156527" y="3339844"/>
            <a:ext cx="338554" cy="1459839"/>
            <a:chOff x="6156527" y="2829460"/>
            <a:chExt cx="338554" cy="1459839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F0D6ADA5-63A8-5B42-B322-2B8A30312A75}"/>
                </a:ext>
              </a:extLst>
            </p:cNvPr>
            <p:cNvSpPr/>
            <p:nvPr/>
          </p:nvSpPr>
          <p:spPr>
            <a:xfrm>
              <a:off x="6196205" y="2829460"/>
              <a:ext cx="236406" cy="1459839"/>
            </a:xfrm>
            <a:prstGeom prst="rect">
              <a:avLst/>
            </a:prstGeom>
            <a:gradFill>
              <a:gsLst>
                <a:gs pos="0">
                  <a:srgbClr val="009051"/>
                </a:gs>
                <a:gs pos="70000">
                  <a:srgbClr val="00FA00"/>
                </a:gs>
                <a:gs pos="30000">
                  <a:srgbClr val="00FA00"/>
                </a:gs>
                <a:gs pos="100000">
                  <a:srgbClr val="009051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FE4C2553-6E5D-DF43-8392-3835A18F9EE7}"/>
                </a:ext>
              </a:extLst>
            </p:cNvPr>
            <p:cNvSpPr txBox="1"/>
            <p:nvPr/>
          </p:nvSpPr>
          <p:spPr>
            <a:xfrm rot="16200000">
              <a:off x="5960960" y="3551272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HCAL</a:t>
              </a: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6F507DF3-1439-2942-A8F2-3F9AFBA36CD9}"/>
              </a:ext>
            </a:extLst>
          </p:cNvPr>
          <p:cNvSpPr txBox="1"/>
          <p:nvPr/>
        </p:nvSpPr>
        <p:spPr>
          <a:xfrm>
            <a:off x="4296123" y="4173705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PID</a:t>
            </a:r>
          </a:p>
        </p:txBody>
      </p:sp>
      <p:pic>
        <p:nvPicPr>
          <p:cNvPr id="121" name="Picture 30" descr="sidis-diagram.eps">
            <a:extLst>
              <a:ext uri="{FF2B5EF4-FFF2-40B4-BE49-F238E27FC236}">
                <a16:creationId xmlns:a16="http://schemas.microsoft.com/office/drawing/2014/main" id="{F1494F66-DF69-4243-B116-27B49A6B78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6880" y="1128466"/>
            <a:ext cx="2085030" cy="148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71E43B83-63A9-D345-B7D2-B02A0BD3A49C}"/>
              </a:ext>
            </a:extLst>
          </p:cNvPr>
          <p:cNvSpPr txBox="1"/>
          <p:nvPr/>
        </p:nvSpPr>
        <p:spPr>
          <a:xfrm>
            <a:off x="7025372" y="753328"/>
            <a:ext cx="2039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u="sng" dirty="0">
                <a:solidFill>
                  <a:srgbClr val="0432FF"/>
                </a:solidFill>
                <a:latin typeface="+mj-lt"/>
              </a:rPr>
              <a:t>semi-inclusive DIS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C65CB56-583A-A949-9EFA-480CE3D4CDB6}"/>
              </a:ext>
            </a:extLst>
          </p:cNvPr>
          <p:cNvGrpSpPr/>
          <p:nvPr/>
        </p:nvGrpSpPr>
        <p:grpSpPr>
          <a:xfrm rot="16200000">
            <a:off x="5013905" y="4177147"/>
            <a:ext cx="984302" cy="370428"/>
            <a:chOff x="5885202" y="6114222"/>
            <a:chExt cx="1302407" cy="482962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FDF4BB2D-6016-5C49-9955-EAFDB2B6119B}"/>
                </a:ext>
              </a:extLst>
            </p:cNvPr>
            <p:cNvSpPr/>
            <p:nvPr/>
          </p:nvSpPr>
          <p:spPr>
            <a:xfrm>
              <a:off x="5895033" y="6166883"/>
              <a:ext cx="1292576" cy="430301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70000">
                  <a:srgbClr val="00FA00"/>
                </a:gs>
                <a:gs pos="30000">
                  <a:srgbClr val="00FA00"/>
                </a:gs>
                <a:gs pos="100000">
                  <a:srgbClr val="00B050"/>
                </a:gs>
              </a:gsLst>
              <a:lin ang="0" scaled="1"/>
            </a:gradFill>
            <a:ln>
              <a:solidFill>
                <a:srgbClr val="0118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FDBFE0AB-D39C-1244-986A-CBF0723A7AB2}"/>
                </a:ext>
              </a:extLst>
            </p:cNvPr>
            <p:cNvSpPr txBox="1"/>
            <p:nvPr/>
          </p:nvSpPr>
          <p:spPr>
            <a:xfrm>
              <a:off x="5885202" y="6114222"/>
              <a:ext cx="1273573" cy="4414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latin typeface="+mj-lt"/>
                </a:rPr>
                <a:t>Tracking</a:t>
              </a: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E8805FFD-2304-1849-92D1-E26487E1FF3A}"/>
              </a:ext>
            </a:extLst>
          </p:cNvPr>
          <p:cNvSpPr txBox="1"/>
          <p:nvPr/>
        </p:nvSpPr>
        <p:spPr>
          <a:xfrm>
            <a:off x="8330842" y="5260849"/>
            <a:ext cx="60465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7E79"/>
                </a:solidFill>
                <a:latin typeface="+mj-lt"/>
              </a:rPr>
              <a:t>ZDC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0418D26-106D-DA45-9225-9DD4B130F88F}"/>
              </a:ext>
            </a:extLst>
          </p:cNvPr>
          <p:cNvSpPr txBox="1"/>
          <p:nvPr/>
        </p:nvSpPr>
        <p:spPr>
          <a:xfrm>
            <a:off x="7166667" y="5626246"/>
            <a:ext cx="17683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0432FF"/>
                </a:solidFill>
                <a:latin typeface="+mj-lt"/>
              </a:rPr>
              <a:t>Forward Tracking</a:t>
            </a:r>
          </a:p>
        </p:txBody>
      </p:sp>
      <p:pic>
        <p:nvPicPr>
          <p:cNvPr id="128" name="Picture 127" descr="GPD.png">
            <a:extLst>
              <a:ext uri="{FF2B5EF4-FFF2-40B4-BE49-F238E27FC236}">
                <a16:creationId xmlns:a16="http://schemas.microsoft.com/office/drawing/2014/main" id="{C2C88161-3DCE-0B47-97C1-1A36B89E4B2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29" y="5393543"/>
            <a:ext cx="2110740" cy="1257300"/>
          </a:xfrm>
          <a:prstGeom prst="rect">
            <a:avLst/>
          </a:prstGeom>
        </p:spPr>
      </p:pic>
      <p:sp>
        <p:nvSpPr>
          <p:cNvPr id="129" name="TextBox 128">
            <a:extLst>
              <a:ext uri="{FF2B5EF4-FFF2-40B4-BE49-F238E27FC236}">
                <a16:creationId xmlns:a16="http://schemas.microsoft.com/office/drawing/2014/main" id="{D6DD4211-CE19-1D49-A209-3E49392F2CF2}"/>
              </a:ext>
            </a:extLst>
          </p:cNvPr>
          <p:cNvSpPr txBox="1"/>
          <p:nvPr/>
        </p:nvSpPr>
        <p:spPr>
          <a:xfrm>
            <a:off x="5327882" y="5062480"/>
            <a:ext cx="155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u="sng" dirty="0">
                <a:solidFill>
                  <a:srgbClr val="0432FF"/>
                </a:solidFill>
                <a:latin typeface="+mj-lt"/>
              </a:rPr>
              <a:t>exclusive DIS</a:t>
            </a:r>
          </a:p>
        </p:txBody>
      </p:sp>
    </p:spTree>
    <p:extLst>
      <p:ext uri="{BB962C8B-B14F-4D97-AF65-F5344CB8AC3E}">
        <p14:creationId xmlns:p14="http://schemas.microsoft.com/office/powerpoint/2010/main" val="167051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 animBg="1"/>
      <p:bldP spid="88" grpId="0" animBg="1"/>
      <p:bldP spid="89" grpId="0" animBg="1"/>
      <p:bldP spid="90" grpId="0" animBg="1"/>
      <p:bldP spid="95" grpId="0"/>
      <p:bldP spid="96" grpId="0"/>
      <p:bldP spid="106" grpId="0" animBg="1"/>
      <p:bldP spid="106" grpId="1" animBg="1"/>
      <p:bldP spid="106" grpId="2" animBg="1"/>
      <p:bldP spid="106" grpId="3" animBg="1"/>
      <p:bldP spid="91" grpId="0"/>
      <p:bldP spid="92" grpId="0"/>
      <p:bldP spid="93" grpId="0"/>
      <p:bldP spid="94" grpId="0"/>
      <p:bldP spid="107" grpId="0"/>
      <p:bldP spid="120" grpId="0"/>
      <p:bldP spid="122" grpId="0"/>
      <p:bldP spid="126" grpId="0" animBg="1"/>
      <p:bldP spid="127" grpId="0" animBg="1"/>
      <p:bldP spid="1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42BB-FAEF-024B-9CE9-169005667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b="1" dirty="0"/>
              <a:t>Experimental Equipment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20EFD94-BC44-364F-AA0F-CD8C555C9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C4ABBC-7DEA-2F46-896B-A4E2512D0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C5830-40F3-F04E-B2E3-10E6672BA8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F5C3CB-521F-874F-95BD-442EACED1C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0035" y="3686988"/>
            <a:ext cx="4183587" cy="316026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34EFDCD-6B43-3A43-AA3F-B614574ACFF5}"/>
              </a:ext>
            </a:extLst>
          </p:cNvPr>
          <p:cNvSpPr/>
          <p:nvPr/>
        </p:nvSpPr>
        <p:spPr>
          <a:xfrm>
            <a:off x="2283234" y="3807155"/>
            <a:ext cx="351470" cy="492843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17537C-0988-BF47-A450-F52624028BAC}"/>
              </a:ext>
            </a:extLst>
          </p:cNvPr>
          <p:cNvGrpSpPr/>
          <p:nvPr/>
        </p:nvGrpSpPr>
        <p:grpSpPr>
          <a:xfrm>
            <a:off x="30177" y="596407"/>
            <a:ext cx="4333865" cy="3076623"/>
            <a:chOff x="2353429" y="3038833"/>
            <a:chExt cx="4333865" cy="307662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ADE0881-44C9-1845-B169-3FA215835085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53429" y="3038833"/>
              <a:ext cx="4333865" cy="3076623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6FE750E-41B0-0745-A649-DC147287DEEF}"/>
                </a:ext>
              </a:extLst>
            </p:cNvPr>
            <p:cNvSpPr/>
            <p:nvPr/>
          </p:nvSpPr>
          <p:spPr>
            <a:xfrm>
              <a:off x="4365744" y="3038833"/>
              <a:ext cx="508764" cy="233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98246DD-68EC-4C4F-8BD3-73F5B631E1BB}"/>
              </a:ext>
            </a:extLst>
          </p:cNvPr>
          <p:cNvSpPr txBox="1"/>
          <p:nvPr/>
        </p:nvSpPr>
        <p:spPr>
          <a:xfrm>
            <a:off x="74417" y="362771"/>
            <a:ext cx="1803400" cy="276999"/>
          </a:xfrm>
          <a:prstGeom prst="rect">
            <a:avLst/>
          </a:prstGeom>
          <a:solidFill>
            <a:srgbClr val="0432F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hadronic calorimeters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A328EB-01BD-6A42-B442-615E84803385}"/>
              </a:ext>
            </a:extLst>
          </p:cNvPr>
          <p:cNvSpPr txBox="1"/>
          <p:nvPr/>
        </p:nvSpPr>
        <p:spPr>
          <a:xfrm>
            <a:off x="145370" y="682115"/>
            <a:ext cx="1447800" cy="276999"/>
          </a:xfrm>
          <a:prstGeom prst="rect">
            <a:avLst/>
          </a:prstGeom>
          <a:solidFill>
            <a:srgbClr val="FF0000"/>
          </a:solidFill>
          <a:ln w="9525">
            <a:solidFill>
              <a:srgbClr val="0432FF">
                <a:alpha val="63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e/m calorimeters        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457BEE-3582-C343-A9E0-F852CFF5362F}"/>
              </a:ext>
            </a:extLst>
          </p:cNvPr>
          <p:cNvSpPr txBox="1"/>
          <p:nvPr/>
        </p:nvSpPr>
        <p:spPr>
          <a:xfrm>
            <a:off x="3446452" y="479526"/>
            <a:ext cx="1226193" cy="461665"/>
          </a:xfrm>
          <a:prstGeom prst="rect">
            <a:avLst/>
          </a:prstGeom>
          <a:solidFill>
            <a:srgbClr val="00FA00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ToF, DIRC,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RICH detectors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ED38F5-6E20-754F-AA10-60985928E2A8}"/>
              </a:ext>
            </a:extLst>
          </p:cNvPr>
          <p:cNvSpPr txBox="1"/>
          <p:nvPr/>
        </p:nvSpPr>
        <p:spPr>
          <a:xfrm>
            <a:off x="1646035" y="682115"/>
            <a:ext cx="1750800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E1C1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MPG &amp; MAPS trackers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3EF1D0-5F74-AE45-AF43-5C03650EF399}"/>
              </a:ext>
            </a:extLst>
          </p:cNvPr>
          <p:cNvSpPr txBox="1"/>
          <p:nvPr/>
        </p:nvSpPr>
        <p:spPr>
          <a:xfrm>
            <a:off x="1927434" y="361712"/>
            <a:ext cx="1103187" cy="276999"/>
          </a:xfrm>
          <a:prstGeom prst="rect">
            <a:avLst/>
          </a:prstGeom>
          <a:solidFill>
            <a:srgbClr val="FF40F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solenoid coils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7EFA1A8-DA85-8342-B77D-0FF1A75C762C}"/>
              </a:ext>
            </a:extLst>
          </p:cNvPr>
          <p:cNvCxnSpPr>
            <a:cxnSpLocks/>
          </p:cNvCxnSpPr>
          <p:nvPr/>
        </p:nvCxnSpPr>
        <p:spPr>
          <a:xfrm flipV="1">
            <a:off x="2622849" y="3174300"/>
            <a:ext cx="1525460" cy="626799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28F2F32-CA95-BA4D-B7E2-94A6A2F37F66}"/>
              </a:ext>
            </a:extLst>
          </p:cNvPr>
          <p:cNvCxnSpPr>
            <a:cxnSpLocks/>
          </p:cNvCxnSpPr>
          <p:nvPr/>
        </p:nvCxnSpPr>
        <p:spPr>
          <a:xfrm flipH="1" flipV="1">
            <a:off x="346330" y="3213270"/>
            <a:ext cx="1936905" cy="587829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19775C8-B0C3-D144-9EBA-047EDB1E7D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95545"/>
            <a:ext cx="4724268" cy="256252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D375BD4-5EE0-DC4A-97AC-3855D11A969F}"/>
              </a:ext>
            </a:extLst>
          </p:cNvPr>
          <p:cNvSpPr txBox="1"/>
          <p:nvPr/>
        </p:nvSpPr>
        <p:spPr>
          <a:xfrm>
            <a:off x="4642365" y="927395"/>
            <a:ext cx="46808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  <a:ea typeface="Comic Sans MS" charset="0"/>
                <a:cs typeface="Comic Sans MS" charset="0"/>
              </a:rPr>
              <a:t>Overall detector requirements:</a:t>
            </a:r>
            <a:endParaRPr lang="en-US" dirty="0">
              <a:solidFill>
                <a:srgbClr val="322F31"/>
              </a:solidFill>
              <a:latin typeface="+mj-lt"/>
              <a:ea typeface="Comic Sans MS" charset="0"/>
              <a:cs typeface="Comic Sans MS" charset="0"/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Large rapidity (-4 &lt; </a:t>
            </a:r>
            <a:r>
              <a:rPr lang="en-US" sz="1600" dirty="0">
                <a:solidFill>
                  <a:srgbClr val="322F31"/>
                </a:solidFill>
                <a:latin typeface="Symbol" pitchFamily="2" charset="2"/>
                <a:ea typeface="Comic Sans MS" charset="0"/>
                <a:cs typeface="Comic Sans MS" charset="0"/>
              </a:rPr>
              <a:t>h</a:t>
            </a: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&lt; 4) coverage; and far beyond especially in far-forward detector regions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Large acceptance for diffraction, tagging, neutrons from nuclear breakup: critical for physics program</a:t>
            </a:r>
          </a:p>
          <a:p>
            <a:pPr lvl="1">
              <a:buClr>
                <a:srgbClr val="0000FF"/>
              </a:buClr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  <a:sym typeface="Wingdings" pitchFamily="2" charset="2"/>
              </a:rPr>
              <a:t>       </a:t>
            </a:r>
            <a:r>
              <a:rPr lang="en-US" sz="1200" dirty="0">
                <a:solidFill>
                  <a:srgbClr val="0432FF"/>
                </a:solidFill>
                <a:latin typeface="+mj-lt"/>
                <a:ea typeface="Comic Sans MS" charset="0"/>
                <a:cs typeface="Comic Sans MS" charset="0"/>
                <a:sym typeface="Wingdings" pitchFamily="2" charset="2"/>
              </a:rPr>
              <a:t> </a:t>
            </a: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Many ancillary detector along the beam lines: </a:t>
            </a:r>
          </a:p>
          <a:p>
            <a:pPr lvl="1">
              <a:buClr>
                <a:srgbClr val="0000FF"/>
              </a:buClr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       low-Q</a:t>
            </a:r>
            <a:r>
              <a:rPr lang="en-US" sz="1200" baseline="300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2</a:t>
            </a: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tagger, Roman Pots, Zero-Degree </a:t>
            </a:r>
          </a:p>
          <a:p>
            <a:pPr lvl="1">
              <a:buClr>
                <a:srgbClr val="0000FF"/>
              </a:buClr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       Calorimeter, ….</a:t>
            </a:r>
            <a:endParaRPr lang="en-US" sz="1400" dirty="0">
              <a:solidFill>
                <a:srgbClr val="322F31"/>
              </a:solidFill>
              <a:latin typeface="+mj-lt"/>
              <a:ea typeface="Comic Sans MS" charset="0"/>
              <a:cs typeface="Comic Sans MS" charset="0"/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High precision low mass tracking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small (</a:t>
            </a:r>
            <a:r>
              <a:rPr lang="en-US" sz="1200" dirty="0">
                <a:solidFill>
                  <a:srgbClr val="322F31"/>
                </a:solidFill>
                <a:latin typeface="Symbol" pitchFamily="2" charset="2"/>
                <a:ea typeface="Comic Sans MS" charset="0"/>
                <a:cs typeface="Comic Sans MS" charset="0"/>
              </a:rPr>
              <a:t>m</a:t>
            </a: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-vertex Silicon) and large radius (gaseous-based) tracking </a:t>
            </a: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Electromagnetic and Hadronic Calorimetry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equal coverage of tracking and EM-calorimetry</a:t>
            </a:r>
            <a:r>
              <a:rPr lang="en-US" sz="14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 </a:t>
            </a: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High performance PID to separate e, </a:t>
            </a:r>
            <a:r>
              <a:rPr lang="en-US" sz="1600" dirty="0">
                <a:solidFill>
                  <a:srgbClr val="322F31"/>
                </a:solidFill>
                <a:latin typeface="Symbol" pitchFamily="2" charset="2"/>
                <a:ea typeface="Symbol" charset="2"/>
                <a:cs typeface="Symbol" charset="2"/>
              </a:rPr>
              <a:t>p</a:t>
            </a: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, K, p on  track level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good e/h separation critical for scattered electron identification</a:t>
            </a:r>
          </a:p>
          <a:p>
            <a:pPr marL="342900" indent="-342900">
              <a:buClr>
                <a:srgbClr val="0000FF"/>
              </a:buClr>
              <a:buFont typeface="Wingdings" pitchFamily="2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Maximum scientific flexibility</a:t>
            </a:r>
          </a:p>
          <a:p>
            <a:pPr marL="742950" lvl="1" indent="-285750">
              <a:buClr>
                <a:srgbClr val="0432FF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Streaming DAQ 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integrating AI/ML</a:t>
            </a:r>
            <a:endParaRPr lang="en-US" sz="1400" dirty="0">
              <a:solidFill>
                <a:srgbClr val="322F31"/>
              </a:solidFill>
              <a:latin typeface="+mj-lt"/>
              <a:ea typeface="Comic Sans MS" charset="0"/>
              <a:cs typeface="Comic Sans MS" charset="0"/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High control of systematics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22F31"/>
                </a:solidFill>
                <a:latin typeface="+mj-lt"/>
                <a:ea typeface="Comic Sans MS" charset="0"/>
                <a:cs typeface="Comic Sans MS" charset="0"/>
              </a:rPr>
              <a:t>luminosity monitor, electron &amp; hadron Polarimetry</a:t>
            </a:r>
          </a:p>
          <a:p>
            <a:pPr marL="342900" indent="-342900">
              <a:buClr>
                <a:srgbClr val="0000FF"/>
              </a:buClr>
              <a:buFont typeface="Wingdings" pitchFamily="2" charset="2"/>
              <a:buChar char="q"/>
            </a:pPr>
            <a:r>
              <a:rPr lang="en-US" sz="1600" dirty="0">
                <a:latin typeface="+mj-lt"/>
                <a:ea typeface="Comic Sans MS" charset="0"/>
                <a:cs typeface="Comic Sans MS" charset="0"/>
              </a:rPr>
              <a:t>Integration Integration Integration </a:t>
            </a:r>
            <a:r>
              <a:rPr lang="en-US" sz="1600" dirty="0">
                <a:solidFill>
                  <a:srgbClr val="0432FF"/>
                </a:solidFill>
                <a:latin typeface="+mj-lt"/>
                <a:ea typeface="Comic Sans MS" charset="0"/>
                <a:cs typeface="Comic Sans MS" charset="0"/>
                <a:sym typeface="Wingdings" pitchFamily="2" charset="2"/>
              </a:rPr>
              <a:t> critical</a:t>
            </a:r>
          </a:p>
          <a:p>
            <a:pPr marL="800100" lvl="1" indent="-342900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rgbClr val="0432FF"/>
                </a:solidFill>
                <a:latin typeface="+mj-lt"/>
                <a:ea typeface="Comic Sans MS" charset="0"/>
                <a:cs typeface="Comic Sans MS" charset="0"/>
                <a:sym typeface="Wingdings" pitchFamily="2" charset="2"/>
              </a:rPr>
              <a:t>50 cm between detector and first IR magnets</a:t>
            </a:r>
            <a:endParaRPr lang="en-US" sz="1400" dirty="0">
              <a:solidFill>
                <a:srgbClr val="0432FF"/>
              </a:solidFill>
              <a:latin typeface="+mj-lt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2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F90FF56-296D-5546-95D6-34EA3852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new/special for a EIC GPD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FCC04C-A43D-664B-8505-B655B87EF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517490"/>
            <a:ext cx="8124212" cy="638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+mj-lt"/>
              </a:rPr>
              <a:t>Vertex detector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Identify primary and secondary vertices, </a:t>
            </a:r>
          </a:p>
          <a:p>
            <a:pPr marR="41275" lvl="1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Low material budget: 0.05% X/X</a:t>
            </a:r>
            <a:r>
              <a:rPr lang="en-US" sz="160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0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 per layer; </a:t>
            </a:r>
          </a:p>
          <a:p>
            <a:pPr marR="41275" lvl="1">
              <a:buClr>
                <a:srgbClr val="0432FF"/>
              </a:buClr>
              <a:buSzPct val="100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High spatial resolution: 1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cs typeface="Symbol" charset="2"/>
                <a:sym typeface="Arial"/>
              </a:rPr>
              <a:t>0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ymbol" pitchFamily="2" charset="2"/>
                <a:cs typeface="Symbol" charset="2"/>
                <a:sym typeface="Arial"/>
              </a:rPr>
              <a:t>m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cs typeface="Symbol" charset="2"/>
                <a:sym typeface="Arial"/>
              </a:rPr>
              <a:t>m pitch </a:t>
            </a:r>
            <a:r>
              <a:rPr lang="en-US" sz="1600" dirty="0">
                <a:latin typeface="+mj-lt"/>
                <a:sym typeface="Arial"/>
              </a:rPr>
              <a:t>CMOS Monolithic Active Pixel Sensor (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cs typeface="Symbol" charset="2"/>
                <a:sym typeface="Arial"/>
              </a:rPr>
              <a:t>MAPS)</a:t>
            </a:r>
          </a:p>
          <a:p>
            <a:pPr marR="41275" lvl="1" defTabSz="912853">
              <a:spcBef>
                <a:spcPct val="20000"/>
              </a:spcBef>
              <a:buClr>
                <a:srgbClr val="FF2600"/>
              </a:buClr>
              <a:buSzPct val="175000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Wingdings" pitchFamily="2" charset="2"/>
              </a:rPr>
              <a:t> synergy with Alice ITS3</a:t>
            </a:r>
          </a:p>
          <a:p>
            <a:endParaRPr lang="en-US" sz="800" b="1" dirty="0">
              <a:solidFill>
                <a:srgbClr val="0432FF"/>
              </a:solidFill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Central tracker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Measure charged track momenta</a:t>
            </a:r>
          </a:p>
          <a:p>
            <a:pPr lvl="1"/>
            <a:r>
              <a:rPr lang="en-US" sz="1600" dirty="0">
                <a:latin typeface="+mj-lt"/>
              </a:rPr>
              <a:t>MAPS – tracking layers in combination with micro pattern gas detectors</a:t>
            </a:r>
          </a:p>
          <a:p>
            <a:endParaRPr lang="en-US" sz="800" dirty="0"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electron and hadron endcap tracker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Measure charged track momenta</a:t>
            </a:r>
          </a:p>
          <a:p>
            <a:pPr lvl="1"/>
            <a:r>
              <a:rPr lang="en-US" sz="1600" dirty="0">
                <a:latin typeface="+mj-lt"/>
              </a:rPr>
              <a:t>MAPS – disks in combination with micro pattern gas detectors</a:t>
            </a:r>
          </a:p>
          <a:p>
            <a:endParaRPr lang="en-US" sz="800" dirty="0"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Particle Identification</a:t>
            </a:r>
            <a:r>
              <a:rPr lang="en-US" dirty="0">
                <a:solidFill>
                  <a:srgbClr val="0432FF"/>
                </a:solidFill>
                <a:latin typeface="+mj-lt"/>
              </a:rPr>
              <a:t>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pion, kaon, proton separation</a:t>
            </a:r>
            <a:endParaRPr lang="en-US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RICH detectors &amp; Time-of-Flight</a:t>
            </a:r>
          </a:p>
          <a:p>
            <a:pPr lvl="1"/>
            <a:r>
              <a:rPr lang="en-US" sz="1600" dirty="0">
                <a:latin typeface="+mj-lt"/>
              </a:rPr>
              <a:t>high resolution timing detectors (, LAPPS, LGAD) 10 – 30 </a:t>
            </a:r>
            <a:r>
              <a:rPr lang="en-US" sz="1600" dirty="0" err="1">
                <a:latin typeface="+mj-lt"/>
              </a:rPr>
              <a:t>ps</a:t>
            </a:r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novel photon sensors: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MCP-PMT / LAPPD 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+mj-lt"/>
              <a:cs typeface="Symbol" charset="2"/>
            </a:endParaRPr>
          </a:p>
          <a:p>
            <a:endParaRPr lang="en-US" sz="800" dirty="0"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Electromagnetic calorimeter</a:t>
            </a:r>
            <a:r>
              <a:rPr lang="en-US" dirty="0">
                <a:solidFill>
                  <a:srgbClr val="0432FF"/>
                </a:solidFill>
                <a:latin typeface="+mj-lt"/>
              </a:rPr>
              <a:t>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Measure photons (E, angle), identify electrons</a:t>
            </a:r>
          </a:p>
          <a:p>
            <a:pPr lvl="1"/>
            <a:r>
              <a:rPr lang="en-US" sz="1600" dirty="0">
                <a:latin typeface="+mj-lt"/>
              </a:rPr>
              <a:t>Crystals (backward), W/</a:t>
            </a:r>
            <a:r>
              <a:rPr lang="en-US" sz="1600" dirty="0" err="1">
                <a:latin typeface="+mj-lt"/>
              </a:rPr>
              <a:t>SciFi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Spacal</a:t>
            </a:r>
            <a:r>
              <a:rPr lang="en-US" sz="1600" dirty="0">
                <a:latin typeface="+mj-lt"/>
              </a:rPr>
              <a:t> (forward)</a:t>
            </a:r>
          </a:p>
          <a:p>
            <a:pPr lvl="1"/>
            <a:r>
              <a:rPr lang="en-US" sz="1600" dirty="0">
                <a:latin typeface="+mj-lt"/>
              </a:rPr>
              <a:t>Barrel: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Pb/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SciFi+imaging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part or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Scintillating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Arial"/>
              </a:rPr>
              <a:t>glass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sym typeface="Wingdings" pitchFamily="2" charset="2"/>
              </a:rPr>
              <a:t> cost effective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+mj-lt"/>
              <a:sym typeface="Arial"/>
            </a:endParaRPr>
          </a:p>
          <a:p>
            <a:pPr lvl="1"/>
            <a:endParaRPr lang="en-US" sz="800" dirty="0"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Hadron calorimeter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en-US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Measure charged hadrons, neutrons and K</a:t>
            </a:r>
            <a:r>
              <a:rPr lang="en-US" sz="1600" baseline="-25000" dirty="0">
                <a:latin typeface="+mj-lt"/>
              </a:rPr>
              <a:t>L</a:t>
            </a:r>
            <a:r>
              <a:rPr lang="en-US" sz="1600" baseline="30000" dirty="0">
                <a:latin typeface="+mj-lt"/>
              </a:rPr>
              <a:t>0</a:t>
            </a:r>
          </a:p>
          <a:p>
            <a:pPr lvl="1"/>
            <a:r>
              <a:rPr lang="en-US" sz="1600" dirty="0">
                <a:latin typeface="+mj-lt"/>
              </a:rPr>
              <a:t>challenge achieve ~50%/√E + 10% for low E hadrons (&lt;E&gt; ~ 20 GeV)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Fe/Sc sandwich with longitudinal segmentation</a:t>
            </a:r>
          </a:p>
          <a:p>
            <a:endParaRPr lang="en-US" sz="800" dirty="0">
              <a:latin typeface="+mj-lt"/>
            </a:endParaRPr>
          </a:p>
          <a:p>
            <a:r>
              <a:rPr lang="en-US" sz="1600" b="1" dirty="0">
                <a:solidFill>
                  <a:srgbClr val="0432FF"/>
                </a:solidFill>
                <a:latin typeface="+mj-lt"/>
              </a:rPr>
              <a:t>DAQ &amp; Readout Electronics: </a:t>
            </a:r>
            <a:r>
              <a:rPr lang="en-US" sz="1600" dirty="0">
                <a:latin typeface="+mj-lt"/>
              </a:rPr>
              <a:t>trigger-less / streaming DAQ</a:t>
            </a:r>
          </a:p>
          <a:p>
            <a:pPr lvl="1"/>
            <a:r>
              <a:rPr lang="en-US" sz="1600" dirty="0">
                <a:latin typeface="+mj-lt"/>
              </a:rPr>
              <a:t>Integrate AI into DAQ </a:t>
            </a:r>
            <a:r>
              <a:rPr lang="en-US" sz="1600" dirty="0">
                <a:latin typeface="+mj-lt"/>
                <a:sym typeface="Wingdings" pitchFamily="2" charset="2"/>
              </a:rPr>
              <a:t> cognizant Detector</a:t>
            </a:r>
            <a:endParaRPr lang="en-US" sz="1600" dirty="0">
              <a:latin typeface="+mj-lt"/>
            </a:endParaRPr>
          </a:p>
          <a:p>
            <a:endParaRPr lang="en-US" sz="800" dirty="0">
              <a:latin typeface="+mj-lt"/>
            </a:endParaRPr>
          </a:p>
          <a:p>
            <a:r>
              <a:rPr lang="en-US" b="1" dirty="0">
                <a:solidFill>
                  <a:srgbClr val="0432FF"/>
                </a:solidFill>
                <a:latin typeface="+mj-lt"/>
              </a:rPr>
              <a:t>+ Beam pipe and very forward and backward detectors</a:t>
            </a:r>
          </a:p>
        </p:txBody>
      </p:sp>
      <p:sp>
        <p:nvSpPr>
          <p:cNvPr id="9" name="AutoShape 19">
            <a:extLst>
              <a:ext uri="{FF2B5EF4-FFF2-40B4-BE49-F238E27FC236}">
                <a16:creationId xmlns:a16="http://schemas.microsoft.com/office/drawing/2014/main" id="{E879901B-642F-D14C-86C9-B7170D629A76}"/>
              </a:ext>
            </a:extLst>
          </p:cNvPr>
          <p:cNvSpPr>
            <a:spLocks/>
          </p:cNvSpPr>
          <p:nvPr/>
        </p:nvSpPr>
        <p:spPr bwMode="auto">
          <a:xfrm rot="5400000">
            <a:off x="5830661" y="3039013"/>
            <a:ext cx="5426110" cy="1176883"/>
          </a:xfrm>
          <a:prstGeom prst="rightArrow">
            <a:avLst>
              <a:gd name="adj1" fmla="val 32000"/>
              <a:gd name="adj2" fmla="val 63778"/>
            </a:avLst>
          </a:prstGeom>
          <a:gradFill rotWithShape="0">
            <a:gsLst>
              <a:gs pos="0">
                <a:srgbClr val="00FF00"/>
              </a:gs>
              <a:gs pos="100000">
                <a:srgbClr val="FF0000"/>
              </a:gs>
            </a:gsLst>
            <a:lin ang="5400000" scaled="1"/>
          </a:gra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19DD39-363A-3C42-9C9A-23913376B3B6}"/>
              </a:ext>
            </a:extLst>
          </p:cNvPr>
          <p:cNvSpPr txBox="1"/>
          <p:nvPr/>
        </p:nvSpPr>
        <p:spPr>
          <a:xfrm>
            <a:off x="8297500" y="1808968"/>
            <a:ext cx="461665" cy="2580194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pPr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Radius/Distance from IP</a:t>
            </a:r>
          </a:p>
        </p:txBody>
      </p:sp>
    </p:spTree>
    <p:extLst>
      <p:ext uri="{BB962C8B-B14F-4D97-AF65-F5344CB8AC3E}">
        <p14:creationId xmlns:p14="http://schemas.microsoft.com/office/powerpoint/2010/main" val="107847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F0DEAD-2F6B-5E4D-8BAA-1805CFC11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550"/>
            <a:ext cx="9144000" cy="584669"/>
          </a:xfrm>
        </p:spPr>
        <p:txBody>
          <a:bodyPr/>
          <a:lstStyle/>
          <a:p>
            <a:r>
              <a:rPr lang="en-US" dirty="0"/>
              <a:t>The EIC Physics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1F02E-CF12-CA4A-841B-25D906AC9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4FAF3C-AAE5-6545-BA1F-D680183D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30F286-ACC4-EE40-BFAD-A265F93E3DE1}"/>
              </a:ext>
            </a:extLst>
          </p:cNvPr>
          <p:cNvGrpSpPr/>
          <p:nvPr/>
        </p:nvGrpSpPr>
        <p:grpSpPr>
          <a:xfrm>
            <a:off x="1762738" y="2728917"/>
            <a:ext cx="7202178" cy="1883124"/>
            <a:chOff x="1613165" y="4992849"/>
            <a:chExt cx="7202178" cy="199570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622109C-83C5-4149-BD84-EE1AC6593539}"/>
                </a:ext>
              </a:extLst>
            </p:cNvPr>
            <p:cNvSpPr txBox="1"/>
            <p:nvPr/>
          </p:nvSpPr>
          <p:spPr>
            <a:xfrm>
              <a:off x="3669830" y="4992849"/>
              <a:ext cx="5145513" cy="1772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How do color-charged quarks and gluons, and colorless jets,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interact with a nuclear medium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?</a:t>
              </a:r>
            </a:p>
            <a:p>
              <a:pPr>
                <a:spcBef>
                  <a:spcPts val="400"/>
                </a:spcBef>
              </a:pP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How do the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confined hadronic states emerge 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from these quarks and gluons? </a:t>
              </a:r>
            </a:p>
            <a:p>
              <a:pPr>
                <a:spcBef>
                  <a:spcPts val="400"/>
                </a:spcBef>
              </a:pP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How do the quark-gluon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interactions create nuclear binding?</a:t>
              </a:r>
            </a:p>
          </p:txBody>
        </p:sp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4E2A1E4F-650A-5F43-A752-D163DDC65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823" t="22493" b="29532"/>
            <a:stretch/>
          </p:blipFill>
          <p:spPr bwMode="auto">
            <a:xfrm>
              <a:off x="1613165" y="5009749"/>
              <a:ext cx="1899598" cy="197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81CC61-F2C4-E143-B2A3-6130BB9E7B58}"/>
              </a:ext>
            </a:extLst>
          </p:cNvPr>
          <p:cNvGrpSpPr/>
          <p:nvPr/>
        </p:nvGrpSpPr>
        <p:grpSpPr>
          <a:xfrm>
            <a:off x="32558" y="4612041"/>
            <a:ext cx="8576364" cy="2176996"/>
            <a:chOff x="21801" y="4100490"/>
            <a:chExt cx="8576364" cy="217699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C712257-156B-5F4C-ADB3-F0C810F52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5141" y="5471041"/>
              <a:ext cx="1325228" cy="8001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1CA57F3-AE21-364A-94C6-015EC5CE3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7749" y="5471041"/>
              <a:ext cx="1372981" cy="80644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406B57-415C-E94E-B9E5-90801C2A2994}"/>
                </a:ext>
              </a:extLst>
            </p:cNvPr>
            <p:cNvSpPr txBox="1"/>
            <p:nvPr/>
          </p:nvSpPr>
          <p:spPr>
            <a:xfrm>
              <a:off x="4926396" y="5146666"/>
              <a:ext cx="9845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  <a:cs typeface="Comic Sans MS"/>
                </a:rPr>
                <a:t>gluon </a:t>
              </a:r>
            </a:p>
            <a:p>
              <a:r>
                <a:rPr lang="en-US" sz="1600" dirty="0">
                  <a:latin typeface="+mj-lt"/>
                  <a:cs typeface="Comic Sans MS"/>
                </a:rPr>
                <a:t>emission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FD2204-C91C-9D4B-BF54-B5B41E5A402C}"/>
                </a:ext>
              </a:extLst>
            </p:cNvPr>
            <p:cNvSpPr txBox="1"/>
            <p:nvPr/>
          </p:nvSpPr>
          <p:spPr>
            <a:xfrm>
              <a:off x="6595009" y="5113529"/>
              <a:ext cx="20031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  <a:cs typeface="Comic Sans MS"/>
                </a:rPr>
                <a:t>gluon recombination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97ABC-6729-6C40-9E43-B7BE257D49AC}"/>
                </a:ext>
              </a:extLst>
            </p:cNvPr>
            <p:cNvSpPr txBox="1"/>
            <p:nvPr/>
          </p:nvSpPr>
          <p:spPr>
            <a:xfrm>
              <a:off x="6410257" y="5509141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80"/>
                  </a:solidFill>
                  <a:latin typeface="+mj-lt"/>
                  <a:cs typeface="Comic Sans MS"/>
                </a:rPr>
                <a:t>?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9FD4DE-A78C-AD43-8941-07289B54427B}"/>
                </a:ext>
              </a:extLst>
            </p:cNvPr>
            <p:cNvSpPr txBox="1"/>
            <p:nvPr/>
          </p:nvSpPr>
          <p:spPr>
            <a:xfrm>
              <a:off x="21801" y="4181574"/>
              <a:ext cx="4914385" cy="1867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How does a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dense nuclear environment affect 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the quarks and gluons, their correlations, and their interactions?</a:t>
              </a:r>
            </a:p>
            <a:p>
              <a:pPr>
                <a:spcBef>
                  <a:spcPts val="400"/>
                </a:spcBef>
              </a:pP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What happens to the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gluon density in nuclei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? Does it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saturate at high energy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, giving rise to a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gluonic matter with universal properties </a:t>
              </a:r>
              <a:r>
                <a:rPr lang="en-US" sz="1600" b="0" dirty="0">
                  <a:solidFill>
                    <a:srgbClr val="292934"/>
                  </a:solidFill>
                  <a:latin typeface="+mj-lt"/>
                  <a:cs typeface="Comic Sans MS"/>
                </a:rPr>
                <a:t>in all nuclei, even the proton?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3F5B957-3A35-3E4B-B631-DCD804CB2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8612" y="4100490"/>
              <a:ext cx="1325228" cy="134509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642292-A04D-114D-9605-6C98C7FFA067}"/>
                </a:ext>
              </a:extLst>
            </p:cNvPr>
            <p:cNvSpPr txBox="1"/>
            <p:nvPr/>
          </p:nvSpPr>
          <p:spPr>
            <a:xfrm>
              <a:off x="6423939" y="5752266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80"/>
                  </a:solidFill>
                  <a:latin typeface="+mj-lt"/>
                  <a:cs typeface="Comic Sans MS"/>
                </a:rPr>
                <a:t>=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680B74A-3943-3E41-8EAE-EEEB4A551F3B}"/>
              </a:ext>
            </a:extLst>
          </p:cNvPr>
          <p:cNvGrpSpPr/>
          <p:nvPr/>
        </p:nvGrpSpPr>
        <p:grpSpPr>
          <a:xfrm>
            <a:off x="61183" y="497290"/>
            <a:ext cx="9021634" cy="2195910"/>
            <a:chOff x="61183" y="559282"/>
            <a:chExt cx="9021634" cy="2195910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6280FC2-AD2F-B345-9895-7605C131E8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/>
            <a:srcRect l="8203" t="-295" r="9445"/>
            <a:stretch/>
          </p:blipFill>
          <p:spPr bwMode="auto">
            <a:xfrm>
              <a:off x="7818363" y="1215245"/>
              <a:ext cx="1264454" cy="1539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0C9D027-D784-0A4C-BFAA-406B8B3F1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5800" y="559282"/>
              <a:ext cx="2772071" cy="1086387"/>
            </a:xfrm>
            <a:prstGeom prst="rect">
              <a:avLst/>
            </a:prstGeom>
          </p:spPr>
        </p:pic>
        <p:sp>
          <p:nvSpPr>
            <p:cNvPr id="8" name="Content Placeholder 6">
              <a:extLst>
                <a:ext uri="{FF2B5EF4-FFF2-40B4-BE49-F238E27FC236}">
                  <a16:creationId xmlns:a16="http://schemas.microsoft.com/office/drawing/2014/main" id="{9A8CC49B-BCBF-9444-8EF5-72810F524BC2}"/>
                </a:ext>
              </a:extLst>
            </p:cNvPr>
            <p:cNvSpPr txBox="1">
              <a:spLocks/>
            </p:cNvSpPr>
            <p:nvPr/>
          </p:nvSpPr>
          <p:spPr>
            <a:xfrm>
              <a:off x="61183" y="711705"/>
              <a:ext cx="5608098" cy="1198400"/>
            </a:xfrm>
            <a:prstGeom prst="rect">
              <a:avLst/>
            </a:prstGeom>
          </p:spPr>
          <p:txBody>
            <a:bodyPr anchor="t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Font typeface="Arial" panose="020B0604020202020204" pitchFamily="34" charset="0"/>
                <a:buNone/>
              </a:pPr>
              <a:r>
                <a:rPr lang="en-US" sz="1600" b="0" dirty="0">
                  <a:latin typeface="+mj-lt"/>
                  <a:cs typeface="Comic Sans MS"/>
                </a:rPr>
                <a:t>How are the sea quarks and gluons, and their spins,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distributed in space and momentum </a:t>
              </a:r>
              <a:r>
                <a:rPr lang="en-US" sz="1600" b="0" dirty="0">
                  <a:latin typeface="+mj-lt"/>
                  <a:cs typeface="Comic Sans MS"/>
                </a:rPr>
                <a:t>inside the nucleon? </a:t>
              </a:r>
            </a:p>
            <a:p>
              <a:pPr marL="0" indent="0">
                <a:spcBef>
                  <a:spcPts val="400"/>
                </a:spcBef>
                <a:buFont typeface="Arial" panose="020B0604020202020204" pitchFamily="34" charset="0"/>
                <a:buNone/>
              </a:pPr>
              <a:r>
                <a:rPr lang="en-US" sz="1600" b="0" dirty="0">
                  <a:latin typeface="+mj-lt"/>
                  <a:cs typeface="Comic Sans MS"/>
                </a:rPr>
                <a:t>How do the </a:t>
              </a:r>
              <a:r>
                <a:rPr lang="en-US" sz="1600" b="0" dirty="0">
                  <a:solidFill>
                    <a:srgbClr val="0000FF"/>
                  </a:solidFill>
                  <a:latin typeface="+mj-lt"/>
                  <a:cs typeface="Comic Sans MS"/>
                </a:rPr>
                <a:t>nucleon properties emerge </a:t>
              </a:r>
              <a:r>
                <a:rPr lang="en-US" sz="1600" b="0" dirty="0">
                  <a:latin typeface="+mj-lt"/>
                  <a:cs typeface="Comic Sans MS"/>
                </a:rPr>
                <a:t>from them and </a:t>
              </a:r>
            </a:p>
            <a:p>
              <a:pPr marL="0" indent="0">
                <a:spcBef>
                  <a:spcPts val="400"/>
                </a:spcBef>
                <a:buFont typeface="Arial" panose="020B0604020202020204" pitchFamily="34" charset="0"/>
                <a:buNone/>
              </a:pPr>
              <a:r>
                <a:rPr lang="en-US" sz="1600" b="0" dirty="0">
                  <a:latin typeface="+mj-lt"/>
                  <a:cs typeface="Comic Sans MS"/>
                </a:rPr>
                <a:t>their interactions?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03EAE87-068E-3942-97C4-A132DF2739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2619"/>
            <a:stretch/>
          </p:blipFill>
          <p:spPr>
            <a:xfrm>
              <a:off x="4743721" y="1555065"/>
              <a:ext cx="1386279" cy="1130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Away Message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30</a:t>
            </a:fld>
            <a:endParaRPr lang="en-US" altLang="ja-JP" dirty="0"/>
          </a:p>
        </p:txBody>
      </p:sp>
      <p:pic>
        <p:nvPicPr>
          <p:cNvPr id="8" name="Picture 2" descr="iceber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2662" y="659468"/>
            <a:ext cx="43513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18"/>
          <p:cNvSpPr txBox="1">
            <a:spLocks noChangeArrowheads="1"/>
          </p:cNvSpPr>
          <p:nvPr/>
        </p:nvSpPr>
        <p:spPr bwMode="auto">
          <a:xfrm rot="2100000">
            <a:off x="6342380" y="890079"/>
            <a:ext cx="2217274" cy="120032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9300"/>
                </a:solidFill>
                <a:latin typeface="+mj-lt"/>
                <a:ea typeface="Comic Sans MS" charset="0"/>
                <a:cs typeface="Comic Sans MS" charset="0"/>
              </a:rPr>
              <a:t>Current</a:t>
            </a:r>
          </a:p>
          <a:p>
            <a:pPr algn="ctr"/>
            <a:r>
              <a:rPr lang="en-US" b="1" dirty="0">
                <a:solidFill>
                  <a:srgbClr val="FF9300"/>
                </a:solidFill>
                <a:latin typeface="+mj-lt"/>
                <a:ea typeface="Comic Sans MS" charset="0"/>
                <a:cs typeface="Comic Sans MS" charset="0"/>
              </a:rPr>
              <a:t>knowledge about</a:t>
            </a:r>
          </a:p>
          <a:p>
            <a:pPr algn="ctr"/>
            <a:r>
              <a:rPr lang="en-US" b="1" dirty="0">
                <a:solidFill>
                  <a:srgbClr val="FF9300"/>
                </a:solidFill>
                <a:latin typeface="+mj-lt"/>
                <a:ea typeface="Comic Sans MS" charset="0"/>
                <a:cs typeface="Comic Sans MS" charset="0"/>
              </a:rPr>
              <a:t>nucleon structure </a:t>
            </a:r>
          </a:p>
          <a:p>
            <a:pPr algn="ctr"/>
            <a:r>
              <a:rPr lang="en-US" b="1" dirty="0">
                <a:solidFill>
                  <a:srgbClr val="FF9300"/>
                </a:solidFill>
                <a:latin typeface="+mj-lt"/>
                <a:ea typeface="Comic Sans MS" charset="0"/>
                <a:cs typeface="Comic Sans MS" charset="0"/>
              </a:rPr>
              <a:t>and the glue</a:t>
            </a:r>
            <a:endParaRPr lang="de-DE" b="1" dirty="0">
              <a:solidFill>
                <a:srgbClr val="FF9300"/>
              </a:solidFill>
              <a:latin typeface="+mj-lt"/>
              <a:ea typeface="Comic Sans MS" charset="0"/>
              <a:cs typeface="Comic Sans MS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6924254" y="1822174"/>
            <a:ext cx="55224" cy="451678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3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6607081" y="363552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300"/>
                </a:solidFill>
                <a:latin typeface="+mj-lt"/>
                <a:ea typeface="Comic Sans MS" charset="0"/>
                <a:cs typeface="Comic Sans MS" charset="0"/>
              </a:rPr>
              <a:t>with EIC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C32A5B-9695-9547-9B88-FC9B97C01C59}"/>
              </a:ext>
            </a:extLst>
          </p:cNvPr>
          <p:cNvSpPr txBox="1"/>
          <p:nvPr/>
        </p:nvSpPr>
        <p:spPr>
          <a:xfrm>
            <a:off x="45419" y="659468"/>
            <a:ext cx="463326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+mj-lt"/>
              </a:rPr>
              <a:t>Why EIC now?</a:t>
            </a:r>
          </a:p>
          <a:p>
            <a:endParaRPr lang="en-US" sz="1200" dirty="0">
              <a:solidFill>
                <a:srgbClr val="0000FF"/>
              </a:solidFill>
              <a:latin typeface="+mj-lt"/>
            </a:endParaRPr>
          </a:p>
          <a:p>
            <a:r>
              <a:rPr lang="en-US" sz="2000" dirty="0">
                <a:latin typeface="+mj-lt"/>
              </a:rPr>
              <a:t>“all stars align”:</a:t>
            </a:r>
          </a:p>
          <a:p>
            <a:endParaRPr lang="en-US" sz="1200" dirty="0">
              <a:latin typeface="+mj-lt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+mj-lt"/>
              </a:rPr>
              <a:t>theory developments will allow to obtain the answers to the big questions discussed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endParaRPr lang="en-US" sz="1200" dirty="0">
              <a:latin typeface="+mj-lt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+mj-lt"/>
              </a:rPr>
              <a:t>detector technologies allow for a collider detector with high resolution, wide acceptance and particle identification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endParaRPr lang="en-US" sz="1200" dirty="0">
              <a:latin typeface="+mj-lt"/>
            </a:endParaRPr>
          </a:p>
          <a:p>
            <a:pPr algn="ctr">
              <a:buClr>
                <a:srgbClr val="0000FF"/>
              </a:buClr>
            </a:pPr>
            <a:r>
              <a:rPr lang="en-US" sz="1600" b="1" dirty="0">
                <a:solidFill>
                  <a:srgbClr val="0432FF"/>
                </a:solidFill>
                <a:latin typeface="+mj-lt"/>
              </a:rPr>
              <a:t>BUT MOST IMPORTANTLY</a:t>
            </a:r>
          </a:p>
          <a:p>
            <a:pPr lvl="1">
              <a:buClr>
                <a:srgbClr val="0000FF"/>
              </a:buClr>
            </a:pPr>
            <a:endParaRPr lang="en-US" sz="1200" dirty="0">
              <a:latin typeface="+mj-lt"/>
            </a:endParaRPr>
          </a:p>
          <a:p>
            <a:pPr marL="342900" indent="-34290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+mj-lt"/>
              </a:rPr>
              <a:t>accelerator technologies allow to built a collider with 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</a:rPr>
              <a:t>high luminosity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</a:rPr>
              <a:t>highly polarized electron and light hadron beams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</a:rPr>
              <a:t>a wide range in center of mass energies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</a:rPr>
              <a:t>hadron beams with highest A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</a:rPr>
              <a:t>demanding acceptance requirements can be realized in IR design</a:t>
            </a:r>
          </a:p>
          <a:p>
            <a:pPr>
              <a:buClr>
                <a:srgbClr val="0000FF"/>
              </a:buClr>
            </a:pPr>
            <a:endParaRPr lang="en-US" sz="1600" dirty="0">
              <a:latin typeface="+mj-lt"/>
            </a:endParaRPr>
          </a:p>
          <a:p>
            <a:pPr>
              <a:buClr>
                <a:srgbClr val="0000FF"/>
              </a:buClr>
            </a:pPr>
            <a:endParaRPr lang="en-US" sz="1600" dirty="0">
              <a:latin typeface="+mj-lt"/>
            </a:endParaRPr>
          </a:p>
          <a:p>
            <a:pPr>
              <a:buClr>
                <a:srgbClr val="0000FF"/>
              </a:buClr>
            </a:pPr>
            <a:endParaRPr lang="en-US" sz="1600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24F02A-6A3A-DC4A-B513-C6B6530A330B}"/>
              </a:ext>
            </a:extLst>
          </p:cNvPr>
          <p:cNvSpPr txBox="1"/>
          <p:nvPr/>
        </p:nvSpPr>
        <p:spPr>
          <a:xfrm rot="20700000">
            <a:off x="643816" y="2151727"/>
            <a:ext cx="7415043" cy="255454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solidFill>
              <a:srgbClr val="0000FF"/>
            </a:solidFill>
          </a:ln>
          <a:effectLst>
            <a:glow rad="101600">
              <a:srgbClr val="000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</a:rPr>
              <a:t>EIC science program will profoundly impact 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</a:rPr>
              <a:t>our understanding of the inner structure 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</a:rPr>
              <a:t>of the world around us</a:t>
            </a:r>
          </a:p>
          <a:p>
            <a:pPr algn="ctr"/>
            <a:endParaRPr lang="en-US" sz="8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</a:rPr>
              <a:t>uniquely tied to a future high energy, high luminosity, 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  <a:latin typeface="+mj-lt"/>
              </a:rPr>
              <a:t>polarized </a:t>
            </a:r>
            <a:r>
              <a:rPr lang="en-US" sz="2400" dirty="0" err="1">
                <a:solidFill>
                  <a:srgbClr val="0000FF"/>
                </a:solidFill>
                <a:latin typeface="+mj-lt"/>
              </a:rPr>
              <a:t>ep</a:t>
            </a:r>
            <a:r>
              <a:rPr lang="en-US" sz="2400" dirty="0">
                <a:solidFill>
                  <a:srgbClr val="0000FF"/>
                </a:solidFill>
                <a:latin typeface="+mj-lt"/>
              </a:rPr>
              <a:t> / </a:t>
            </a:r>
            <a:r>
              <a:rPr lang="en-US" sz="2400" dirty="0" err="1">
                <a:solidFill>
                  <a:srgbClr val="0000FF"/>
                </a:solidFill>
                <a:latin typeface="+mj-lt"/>
              </a:rPr>
              <a:t>eA</a:t>
            </a:r>
            <a:r>
              <a:rPr lang="en-US" sz="2400" dirty="0">
                <a:solidFill>
                  <a:srgbClr val="0000FF"/>
                </a:solidFill>
                <a:latin typeface="+mj-lt"/>
              </a:rPr>
              <a:t> collider</a:t>
            </a:r>
          </a:p>
          <a:p>
            <a:pPr algn="ctr"/>
            <a:endParaRPr lang="en-US" sz="8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sz="2400" dirty="0">
                <a:solidFill>
                  <a:srgbClr val="FF00FF"/>
                </a:solidFill>
                <a:latin typeface="+mj-lt"/>
              </a:rPr>
              <a:t>never been measured before &amp; will never without</a:t>
            </a:r>
            <a:r>
              <a:rPr lang="en-US" sz="2400" dirty="0">
                <a:solidFill>
                  <a:srgbClr val="FF00FF"/>
                </a:solidFill>
                <a:latin typeface="+mj-lt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387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9" grpId="0"/>
      <p:bldP spid="12" grpId="0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954D93-CEE6-AC41-A710-CE71DF74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AA4253-8016-004F-B4CE-E02652BFF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BD6A2D-076B-F540-9CA7-4FF72E1ED8C3}"/>
              </a:ext>
            </a:extLst>
          </p:cNvPr>
          <p:cNvSpPr/>
          <p:nvPr/>
        </p:nvSpPr>
        <p:spPr>
          <a:xfrm>
            <a:off x="-89800" y="165711"/>
            <a:ext cx="53591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rgbClr val="0432FF"/>
                  </a:solidFill>
                  <a:prstDash val="solid"/>
                </a:ln>
                <a:gradFill>
                  <a:gsLst>
                    <a:gs pos="0">
                      <a:srgbClr val="0432FF"/>
                    </a:gs>
                    <a:gs pos="100000">
                      <a:schemeClr val="bg1"/>
                    </a:gs>
                  </a:gsLst>
                  <a:lin ang="5400000" scaled="1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Let’s get to work</a:t>
            </a:r>
          </a:p>
          <a:p>
            <a:pPr algn="ctr"/>
            <a:r>
              <a:rPr lang="en-US" sz="5400" b="1" dirty="0">
                <a:ln w="12700">
                  <a:solidFill>
                    <a:srgbClr val="0432FF"/>
                  </a:solidFill>
                  <a:prstDash val="solid"/>
                </a:ln>
                <a:gradFill>
                  <a:gsLst>
                    <a:gs pos="0">
                      <a:srgbClr val="0432FF"/>
                    </a:gs>
                    <a:gs pos="100000">
                      <a:schemeClr val="bg1"/>
                    </a:gs>
                  </a:gsLst>
                  <a:lin ang="5400000" scaled="1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and built the EIC</a:t>
            </a:r>
            <a:endParaRPr lang="en-US" sz="5400" b="1" cap="none" spc="0" dirty="0">
              <a:ln w="12700">
                <a:solidFill>
                  <a:srgbClr val="0432FF"/>
                </a:solidFill>
                <a:prstDash val="solid"/>
              </a:ln>
              <a:gradFill>
                <a:gsLst>
                  <a:gs pos="0">
                    <a:srgbClr val="0432FF"/>
                  </a:gs>
                  <a:gs pos="100000">
                    <a:schemeClr val="bg1"/>
                  </a:gs>
                </a:gsLst>
                <a:lin ang="5400000" scaled="1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9988A3-8ECE-1646-BACB-42EB95385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056" y="2012503"/>
            <a:ext cx="2501900" cy="3238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CDA79B1-DB55-474D-9296-72526CD6CC2D}"/>
              </a:ext>
            </a:extLst>
          </p:cNvPr>
          <p:cNvSpPr/>
          <p:nvPr/>
        </p:nvSpPr>
        <p:spPr>
          <a:xfrm>
            <a:off x="4943562" y="5370932"/>
            <a:ext cx="4185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rgbClr val="0432FF"/>
                  </a:solidFill>
                  <a:prstDash val="solid"/>
                </a:ln>
                <a:gradFill>
                  <a:gsLst>
                    <a:gs pos="0">
                      <a:srgbClr val="0432FF"/>
                    </a:gs>
                    <a:gs pos="100000">
                      <a:schemeClr val="bg1"/>
                    </a:gs>
                  </a:gsLst>
                  <a:lin ang="5400000" scaled="1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Please join us</a:t>
            </a:r>
          </a:p>
        </p:txBody>
      </p:sp>
    </p:spTree>
    <p:extLst>
      <p:ext uri="{BB962C8B-B14F-4D97-AF65-F5344CB8AC3E}">
        <p14:creationId xmlns:p14="http://schemas.microsoft.com/office/powerpoint/2010/main" val="307367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086600" y="6495087"/>
            <a:ext cx="2057400" cy="365125"/>
          </a:xfrm>
        </p:spPr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95087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8" y="2791630"/>
            <a:ext cx="9052560" cy="263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2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F42E9-3EFE-5840-8A95-72AC6CBE9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EIC: A Unique Collider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45E0F4-0FCD-174B-863E-1BDD14E6A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3B1CB-5053-444A-A764-97CA0B6DB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80223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E7C077-BF62-914D-A5CB-6A5A52CC62D1}"/>
              </a:ext>
            </a:extLst>
          </p:cNvPr>
          <p:cNvCxnSpPr>
            <a:cxnSpLocks/>
          </p:cNvCxnSpPr>
          <p:nvPr/>
        </p:nvCxnSpPr>
        <p:spPr>
          <a:xfrm>
            <a:off x="4572000" y="522900"/>
            <a:ext cx="0" cy="5527857"/>
          </a:xfrm>
          <a:prstGeom prst="line">
            <a:avLst/>
          </a:prstGeom>
          <a:ln w="28575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A7FB0E-6B4C-5E44-B62B-750ECFE9AAB2}"/>
              </a:ext>
            </a:extLst>
          </p:cNvPr>
          <p:cNvCxnSpPr>
            <a:cxnSpLocks/>
          </p:cNvCxnSpPr>
          <p:nvPr/>
        </p:nvCxnSpPr>
        <p:spPr>
          <a:xfrm>
            <a:off x="192505" y="915720"/>
            <a:ext cx="8726323" cy="0"/>
          </a:xfrm>
          <a:prstGeom prst="line">
            <a:avLst/>
          </a:prstGeom>
          <a:ln w="28575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850121-26E9-944C-8D16-BBA47F66AA0F}"/>
              </a:ext>
            </a:extLst>
          </p:cNvPr>
          <p:cNvSpPr txBox="1"/>
          <p:nvPr/>
        </p:nvSpPr>
        <p:spPr>
          <a:xfrm>
            <a:off x="1863748" y="500166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432FF"/>
                </a:solidFill>
                <a:latin typeface="+mj-lt"/>
              </a:rPr>
              <a:t>EIC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904204-91D5-4E4C-8529-B1156E2357B1}"/>
              </a:ext>
            </a:extLst>
          </p:cNvPr>
          <p:cNvSpPr txBox="1"/>
          <p:nvPr/>
        </p:nvSpPr>
        <p:spPr>
          <a:xfrm>
            <a:off x="6486393" y="508866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0432FF"/>
                </a:solidFill>
                <a:latin typeface="+mj-lt"/>
              </a:rPr>
              <a:t>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8D8B9A-8F4D-D945-9DFF-AE34F1828941}"/>
              </a:ext>
            </a:extLst>
          </p:cNvPr>
          <p:cNvSpPr txBox="1"/>
          <p:nvPr/>
        </p:nvSpPr>
        <p:spPr>
          <a:xfrm>
            <a:off x="225172" y="1015066"/>
            <a:ext cx="3894015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collide different beam species: ep &amp; </a:t>
            </a:r>
            <a:r>
              <a:rPr lang="en-US" sz="1600" dirty="0" err="1">
                <a:latin typeface="+mj-lt"/>
              </a:rPr>
              <a:t>eA</a:t>
            </a:r>
            <a:endParaRPr lang="en-US" sz="1600" dirty="0">
              <a:latin typeface="+mj-lt"/>
            </a:endParaRPr>
          </a:p>
          <a:p>
            <a:pPr marL="285750" indent="-285750" algn="l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consequences for beam backgrounds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hadron beam backgrounds, </a:t>
            </a:r>
          </a:p>
          <a:p>
            <a:pPr lvl="1"/>
            <a:r>
              <a:rPr lang="en-US" sz="1600" dirty="0">
                <a:latin typeface="+mj-lt"/>
                <a:sym typeface="Wingdings" pitchFamily="2" charset="2"/>
              </a:rPr>
              <a:t>     i.e. beam gas events</a:t>
            </a:r>
          </a:p>
          <a:p>
            <a:pPr lvl="1"/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 </a:t>
            </a:r>
            <a:r>
              <a:rPr lang="en-US" sz="1600" dirty="0">
                <a:latin typeface="+mj-lt"/>
                <a:sym typeface="Wingdings" pitchFamily="2" charset="2"/>
              </a:rPr>
              <a:t>synchrotron radiation</a:t>
            </a:r>
            <a:endParaRPr lang="en-US" sz="1600" dirty="0">
              <a:latin typeface="+mj-lt"/>
            </a:endParaRPr>
          </a:p>
          <a:p>
            <a:pPr algn="l"/>
            <a:endParaRPr lang="en-US" sz="1000" dirty="0">
              <a:latin typeface="+mj-lt"/>
            </a:endParaRPr>
          </a:p>
          <a:p>
            <a:pPr algn="l"/>
            <a:r>
              <a:rPr lang="en-US" sz="1600" dirty="0">
                <a:latin typeface="+mj-lt"/>
              </a:rPr>
              <a:t>asymmetric beam energies</a:t>
            </a:r>
          </a:p>
          <a:p>
            <a:pPr marL="285750" indent="-285750" algn="l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boosted kinematics 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high activity at high |</a:t>
            </a:r>
            <a:r>
              <a:rPr lang="en-US" sz="1600" dirty="0">
                <a:latin typeface="Symbol" pitchFamily="2" charset="2"/>
                <a:sym typeface="Wingdings" pitchFamily="2" charset="2"/>
              </a:rPr>
              <a:t>h</a:t>
            </a:r>
            <a:r>
              <a:rPr lang="en-US" sz="1600" dirty="0">
                <a:latin typeface="+mj-lt"/>
                <a:sym typeface="Wingdings" pitchFamily="2" charset="2"/>
              </a:rPr>
              <a:t>|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Small bunch spacing:  &gt;= 9ns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crossing angle: 25mrad</a:t>
            </a:r>
            <a:endParaRPr lang="en-US" sz="1600" dirty="0">
              <a:latin typeface="+mj-lt"/>
            </a:endParaRPr>
          </a:p>
          <a:p>
            <a:pPr marL="742950" lvl="1" indent="-285750">
              <a:buFont typeface="Wingdings" pitchFamily="2" charset="2"/>
              <a:buChar char="à"/>
            </a:pPr>
            <a:endParaRPr lang="en-US" sz="1000" dirty="0">
              <a:latin typeface="+mj-lt"/>
            </a:endParaRPr>
          </a:p>
          <a:p>
            <a:r>
              <a:rPr lang="en-US" sz="1600" dirty="0">
                <a:latin typeface="+mj-lt"/>
              </a:rPr>
              <a:t>wide range in center of mass energies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factor 6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electron beam follows B-factory design </a:t>
            </a: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parameters but polarized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both beams are polarized</a:t>
            </a: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 stat uncertainty: </a:t>
            </a:r>
            <a:r>
              <a:rPr lang="en-US" sz="1600" b="1" i="1" dirty="0">
                <a:latin typeface="+mj-lt"/>
                <a:sym typeface="Symbol" charset="2"/>
              </a:rPr>
              <a:t>~ 1/(P</a:t>
            </a:r>
            <a:r>
              <a:rPr lang="en-US" sz="1600" b="1" i="1" baseline="-25000" dirty="0">
                <a:latin typeface="+mj-lt"/>
                <a:sym typeface="Symbol" charset="2"/>
              </a:rPr>
              <a:t>1</a:t>
            </a:r>
            <a:r>
              <a:rPr lang="en-US" sz="1600" b="1" i="1" dirty="0">
                <a:latin typeface="+mj-lt"/>
                <a:sym typeface="Symbol" charset="2"/>
              </a:rPr>
              <a:t>P</a:t>
            </a:r>
            <a:r>
              <a:rPr lang="en-US" sz="1600" b="1" i="1" baseline="-25000" dirty="0">
                <a:latin typeface="+mj-lt"/>
                <a:sym typeface="Symbol" charset="2"/>
              </a:rPr>
              <a:t>2</a:t>
            </a:r>
            <a:r>
              <a:rPr lang="en-US" sz="1600" b="1" i="1" baseline="38000" dirty="0">
                <a:latin typeface="+mj-lt"/>
                <a:sym typeface="Symbol" charset="2"/>
              </a:rPr>
              <a:t> </a:t>
            </a:r>
            <a:r>
              <a:rPr lang="en-US" sz="1600" b="1" i="1" dirty="0">
                <a:latin typeface="+mj-lt"/>
                <a:sym typeface="Symbol" charset="2"/>
              </a:rPr>
              <a:t>(L </a:t>
            </a:r>
            <a:r>
              <a:rPr lang="en-US" sz="1600" b="1" i="1" dirty="0" err="1">
                <a:latin typeface="+mj-lt"/>
                <a:sym typeface="Symbol" charset="2"/>
              </a:rPr>
              <a:t>dt</a:t>
            </a:r>
            <a:r>
              <a:rPr lang="en-US" sz="1600" b="1" i="1" dirty="0">
                <a:latin typeface="+mj-lt"/>
                <a:sym typeface="Symbol" charset="2"/>
              </a:rPr>
              <a:t> )</a:t>
            </a:r>
            <a:r>
              <a:rPr lang="en-US" sz="1600" b="1" i="1" baseline="38000" dirty="0">
                <a:latin typeface="+mj-lt"/>
                <a:sym typeface="Symbol" charset="2"/>
              </a:rPr>
              <a:t>1/2</a:t>
            </a:r>
            <a:r>
              <a:rPr lang="en-US" sz="1600" b="1" i="1" dirty="0">
                <a:latin typeface="+mj-lt"/>
                <a:sym typeface="Symbol" charset="2"/>
              </a:rPr>
              <a:t>)</a:t>
            </a:r>
            <a:r>
              <a:rPr lang="en-US" sz="1600" b="1" dirty="0">
                <a:latin typeface="+mj-lt"/>
                <a:sym typeface="Symbol" charset="2"/>
              </a:rPr>
              <a:t> </a:t>
            </a:r>
            <a:endParaRPr lang="en-US" sz="1600" dirty="0">
              <a:latin typeface="+mj-lt"/>
              <a:sym typeface="Wingdings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E655D-7234-2C4A-AC2D-BFB3E2EEC81F}"/>
              </a:ext>
            </a:extLst>
          </p:cNvPr>
          <p:cNvSpPr txBox="1"/>
          <p:nvPr/>
        </p:nvSpPr>
        <p:spPr>
          <a:xfrm>
            <a:off x="4692991" y="1003221"/>
            <a:ext cx="4533613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+mj-lt"/>
              </a:rPr>
              <a:t>collide the same beam species: pp, </a:t>
            </a:r>
            <a:r>
              <a:rPr lang="en-US" sz="1600" dirty="0" err="1">
                <a:latin typeface="+mj-lt"/>
              </a:rPr>
              <a:t>pA</a:t>
            </a:r>
            <a:r>
              <a:rPr lang="en-US" sz="1600" dirty="0">
                <a:latin typeface="+mj-lt"/>
              </a:rPr>
              <a:t>, AA</a:t>
            </a:r>
          </a:p>
          <a:p>
            <a:r>
              <a:rPr lang="en-US" sz="16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</a:t>
            </a:r>
            <a:r>
              <a:rPr lang="en-US" sz="1600" dirty="0">
                <a:latin typeface="+mj-lt"/>
                <a:sym typeface="Wingdings" pitchFamily="2" charset="2"/>
              </a:rPr>
              <a:t> beam backgrounds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hadron beam backgrounds, </a:t>
            </a:r>
          </a:p>
          <a:p>
            <a:pPr lvl="1"/>
            <a:r>
              <a:rPr lang="en-US" sz="1600" dirty="0">
                <a:latin typeface="+mj-lt"/>
                <a:sym typeface="Wingdings" pitchFamily="2" charset="2"/>
              </a:rPr>
              <a:t>     i.e. beam gas events, high pile up</a:t>
            </a:r>
          </a:p>
          <a:p>
            <a:pPr algn="l"/>
            <a:endParaRPr lang="en-US" sz="1600" dirty="0">
              <a:latin typeface="+mj-lt"/>
            </a:endParaRPr>
          </a:p>
          <a:p>
            <a:pPr algn="l"/>
            <a:endParaRPr lang="en-US" sz="1000" dirty="0">
              <a:latin typeface="+mj-lt"/>
            </a:endParaRPr>
          </a:p>
          <a:p>
            <a:pPr algn="l"/>
            <a:r>
              <a:rPr lang="en-US" sz="1600" dirty="0">
                <a:latin typeface="+mj-lt"/>
              </a:rPr>
              <a:t>symmetric beam energies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kinematics is not boosted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most activity at midrapidity</a:t>
            </a:r>
          </a:p>
          <a:p>
            <a:pPr marL="742950" lvl="1" indent="-285750">
              <a:buFont typeface="Wingdings" pitchFamily="2" charset="2"/>
              <a:buChar char="à"/>
            </a:pPr>
            <a:endParaRPr lang="en-US" sz="1000" dirty="0">
              <a:latin typeface="+mj-lt"/>
              <a:sym typeface="Wingdings" pitchFamily="2" charset="2"/>
            </a:endParaRPr>
          </a:p>
          <a:p>
            <a:r>
              <a:rPr lang="en-US" sz="1600" dirty="0">
                <a:latin typeface="+mj-lt"/>
              </a:rPr>
              <a:t>moderate bunch spacing: 25 ns</a:t>
            </a:r>
          </a:p>
          <a:p>
            <a:endParaRPr lang="en-US" sz="1000" dirty="0">
              <a:latin typeface="+mj-lt"/>
            </a:endParaRPr>
          </a:p>
          <a:p>
            <a:r>
              <a:rPr lang="en-US" sz="1600" dirty="0">
                <a:latin typeface="+mj-lt"/>
              </a:rPr>
              <a:t>no significant crossing angle yet (150 </a:t>
            </a:r>
            <a:r>
              <a:rPr lang="en-US" sz="1600" dirty="0" err="1">
                <a:latin typeface="Symbol" pitchFamily="2" charset="2"/>
              </a:rPr>
              <a:t>m</a:t>
            </a:r>
            <a:r>
              <a:rPr lang="en-US" sz="1600" dirty="0" err="1">
                <a:latin typeface="+mj-lt"/>
              </a:rPr>
              <a:t>rad</a:t>
            </a:r>
            <a:r>
              <a:rPr lang="en-US" sz="1600" dirty="0">
                <a:latin typeface="+mj-lt"/>
              </a:rPr>
              <a:t> now)</a:t>
            </a:r>
          </a:p>
          <a:p>
            <a:endParaRPr lang="en-US" sz="1000" dirty="0">
              <a:latin typeface="+mj-lt"/>
            </a:endParaRPr>
          </a:p>
          <a:p>
            <a:r>
              <a:rPr lang="en-US" sz="1600" dirty="0">
                <a:latin typeface="+mj-lt"/>
                <a:sym typeface="Wingdings" pitchFamily="2" charset="2"/>
              </a:rPr>
              <a:t>LHC </a:t>
            </a:r>
            <a:r>
              <a:rPr lang="en-US" sz="1600" dirty="0">
                <a:latin typeface="+mj-lt"/>
              </a:rPr>
              <a:t>limited range in center of mass energies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sz="1600" dirty="0">
                <a:latin typeface="+mj-lt"/>
                <a:sym typeface="Wingdings" pitchFamily="2" charset="2"/>
              </a:rPr>
              <a:t>factor 2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endParaRPr lang="en-US" sz="1000" dirty="0">
              <a:latin typeface="+mj-lt"/>
              <a:sym typeface="Wingdings" pitchFamily="2" charset="2"/>
            </a:endParaRPr>
          </a:p>
          <a:p>
            <a:pPr>
              <a:buClr>
                <a:srgbClr val="0432FF"/>
              </a:buClr>
            </a:pPr>
            <a:r>
              <a:rPr lang="en-US" sz="1600" dirty="0">
                <a:latin typeface="+mj-lt"/>
                <a:sym typeface="Wingdings" pitchFamily="2" charset="2"/>
              </a:rPr>
              <a:t>no beam polarization</a:t>
            </a:r>
          </a:p>
          <a:p>
            <a:r>
              <a:rPr lang="en-US" sz="1600" dirty="0">
                <a:latin typeface="+mj-lt"/>
                <a:sym typeface="Wingdings" pitchFamily="2" charset="2"/>
              </a:rPr>
              <a:t> stat uncertainty: ~1/</a:t>
            </a:r>
            <a:r>
              <a:rPr lang="en-US" sz="1600" b="1" i="1" dirty="0">
                <a:latin typeface="+mj-lt"/>
                <a:sym typeface="Symbol" charset="2"/>
              </a:rPr>
              <a:t>(L </a:t>
            </a:r>
            <a:r>
              <a:rPr lang="en-US" sz="1600" b="1" i="1" dirty="0" err="1">
                <a:latin typeface="+mj-lt"/>
                <a:sym typeface="Symbol" charset="2"/>
              </a:rPr>
              <a:t>dt</a:t>
            </a:r>
            <a:r>
              <a:rPr lang="en-US" sz="1600" b="1" i="1" dirty="0">
                <a:latin typeface="+mj-lt"/>
                <a:sym typeface="Symbol" charset="2"/>
              </a:rPr>
              <a:t> )</a:t>
            </a:r>
            <a:r>
              <a:rPr lang="en-US" sz="1600" b="1" i="1" baseline="38000" dirty="0">
                <a:latin typeface="+mj-lt"/>
                <a:sym typeface="Symbol" charset="2"/>
              </a:rPr>
              <a:t>1/2</a:t>
            </a:r>
            <a:endParaRPr lang="en-US" sz="1600" dirty="0">
              <a:latin typeface="+mj-lt"/>
              <a:sym typeface="Wingdings" pitchFamily="2" charset="2"/>
            </a:endParaRPr>
          </a:p>
        </p:txBody>
      </p:sp>
      <p:sp>
        <p:nvSpPr>
          <p:cNvPr id="20" name="Curved Right Arrow 19">
            <a:extLst>
              <a:ext uri="{FF2B5EF4-FFF2-40B4-BE49-F238E27FC236}">
                <a16:creationId xmlns:a16="http://schemas.microsoft.com/office/drawing/2014/main" id="{DA42FB49-25E3-8949-A1DB-677404CBF4C9}"/>
              </a:ext>
            </a:extLst>
          </p:cNvPr>
          <p:cNvSpPr/>
          <p:nvPr/>
        </p:nvSpPr>
        <p:spPr bwMode="auto">
          <a:xfrm>
            <a:off x="34644" y="5933854"/>
            <a:ext cx="558800" cy="465667"/>
          </a:xfrm>
          <a:prstGeom prst="curved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EDB492-0725-A04D-A841-2E0E6602DC3F}"/>
              </a:ext>
            </a:extLst>
          </p:cNvPr>
          <p:cNvSpPr txBox="1"/>
          <p:nvPr/>
        </p:nvSpPr>
        <p:spPr>
          <a:xfrm>
            <a:off x="528900" y="6111542"/>
            <a:ext cx="852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432FF"/>
                </a:solidFill>
                <a:latin typeface="+mj-lt"/>
              </a:rPr>
              <a:t>Differences impact detector design, acceptance and possible technologies</a:t>
            </a:r>
          </a:p>
        </p:txBody>
      </p:sp>
    </p:spTree>
    <p:extLst>
      <p:ext uri="{BB962C8B-B14F-4D97-AF65-F5344CB8AC3E}">
        <p14:creationId xmlns:p14="http://schemas.microsoft.com/office/powerpoint/2010/main" val="166627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1.png">
            <a:extLst>
              <a:ext uri="{FF2B5EF4-FFF2-40B4-BE49-F238E27FC236}">
                <a16:creationId xmlns:a16="http://schemas.microsoft.com/office/drawing/2014/main" id="{6735B0AA-A243-4945-B414-947F63AF3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500"/>
            <a:ext cx="9004540" cy="533114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76327-BA49-F443-A337-5C98FDC9A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491879-0672-4A43-9F61-4A35926B7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100" y="2283"/>
            <a:ext cx="9182100" cy="584669"/>
          </a:xfrm>
        </p:spPr>
        <p:txBody>
          <a:bodyPr/>
          <a:lstStyle/>
          <a:p>
            <a:r>
              <a:rPr lang="en-US" dirty="0">
                <a:latin typeface="Comic Sans MS" panose="030F0902030302020204" pitchFamily="66" charset="0"/>
                <a:cs typeface="Arial" panose="020B0604020202020204" pitchFamily="34" charset="0"/>
              </a:rPr>
              <a:t>Streaming Readout Architecture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D10856-38C3-4D43-9447-0BAF6D4B863D}"/>
              </a:ext>
            </a:extLst>
          </p:cNvPr>
          <p:cNvSpPr txBox="1"/>
          <p:nvPr/>
        </p:nvSpPr>
        <p:spPr>
          <a:xfrm>
            <a:off x="6980" y="551940"/>
            <a:ext cx="556710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Possible at EIC as data rates manageable (500 kHz, O(100) Gbps)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1971032-6ED5-0A45-AA23-C1553D657F35}"/>
              </a:ext>
            </a:extLst>
          </p:cNvPr>
          <p:cNvSpPr txBox="1">
            <a:spLocks/>
          </p:cNvSpPr>
          <p:nvPr/>
        </p:nvSpPr>
        <p:spPr>
          <a:xfrm>
            <a:off x="0" y="121016"/>
            <a:ext cx="9144000" cy="5931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DAA60-FB36-9C46-895B-49A7815C8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92C743-E60A-C542-99EE-1F4E5E04A458}"/>
              </a:ext>
            </a:extLst>
          </p:cNvPr>
          <p:cNvSpPr txBox="1"/>
          <p:nvPr/>
        </p:nvSpPr>
        <p:spPr>
          <a:xfrm>
            <a:off x="1996331" y="6009390"/>
            <a:ext cx="5133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Integrate AI into DAQ </a:t>
            </a:r>
            <a:r>
              <a:rPr lang="en-US" sz="2000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</a:t>
            </a:r>
            <a:r>
              <a:rPr lang="en-US" sz="2000" dirty="0">
                <a:latin typeface="+mj-lt"/>
                <a:sym typeface="Wingdings" pitchFamily="2" charset="2"/>
              </a:rPr>
              <a:t> cognizant Detector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930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45A7A5-E889-5046-AAFE-E55E331BE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73653"/>
            <a:ext cx="9144000" cy="58860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Tracking: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Silicon – MAPS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/>
              <a:t>already ongoing R&amp;D collaboration with CERN/ALICE ITS </a:t>
            </a:r>
          </a:p>
          <a:p>
            <a:pPr marL="0" indent="0">
              <a:buNone/>
            </a:pPr>
            <a:r>
              <a:rPr lang="en-US" sz="1400" dirty="0"/>
              <a:t>    development (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0.05% X/X</a:t>
            </a:r>
            <a:r>
              <a:rPr lang="en-US" sz="140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0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 per layer &amp; 1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cs typeface="Symbol" charset="2"/>
                <a:sym typeface="Arial"/>
              </a:rPr>
              <a:t>0 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ymbol" pitchFamily="2" charset="2"/>
                <a:cs typeface="Symbol" charset="2"/>
                <a:sym typeface="Arial"/>
              </a:rPr>
              <a:t>m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cs typeface="Symbol" charset="2"/>
                <a:sym typeface="Arial"/>
              </a:rPr>
              <a:t>m pitch )</a:t>
            </a:r>
            <a:endParaRPr lang="en-US" sz="1400" dirty="0"/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low mass EIC ITS-3 based forward disks </a:t>
            </a:r>
          </a:p>
          <a:p>
            <a:pPr marL="457200" lvl="1" indent="0">
              <a:buNone/>
            </a:pPr>
            <a:r>
              <a:rPr lang="en-US" sz="1400" dirty="0"/>
              <a:t>    new development</a:t>
            </a:r>
            <a:endParaRPr lang="en-US" sz="1200" dirty="0"/>
          </a:p>
          <a:p>
            <a:pPr lvl="1">
              <a:buFont typeface="Wingdings" pitchFamily="2" charset="2"/>
              <a:buChar char="Ø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82AE3B-363F-9744-AC07-0F1846679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98F57-FABB-994B-A063-F0168AC8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Sub-Detector Technologies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862255-C4B3-C944-9A36-A9111AFB9B0D}"/>
              </a:ext>
            </a:extLst>
          </p:cNvPr>
          <p:cNvSpPr txBox="1"/>
          <p:nvPr/>
        </p:nvSpPr>
        <p:spPr>
          <a:xfrm>
            <a:off x="4644084" y="5735477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~900mm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81580D-A8A6-4E49-B1B5-2C078A335A31}"/>
              </a:ext>
            </a:extLst>
          </p:cNvPr>
          <p:cNvCxnSpPr>
            <a:cxnSpLocks/>
          </p:cNvCxnSpPr>
          <p:nvPr/>
        </p:nvCxnSpPr>
        <p:spPr>
          <a:xfrm>
            <a:off x="3707905" y="5977372"/>
            <a:ext cx="1754142" cy="0"/>
          </a:xfrm>
          <a:prstGeom prst="straightConnector1">
            <a:avLst/>
          </a:prstGeom>
          <a:ln>
            <a:solidFill>
              <a:schemeClr val="bg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DA73DB-2F08-3344-9714-9666ED12F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pic>
        <p:nvPicPr>
          <p:cNvPr id="12" name="Picture 1" descr="page18image56219744">
            <a:extLst>
              <a:ext uri="{FF2B5EF4-FFF2-40B4-BE49-F238E27FC236}">
                <a16:creationId xmlns:a16="http://schemas.microsoft.com/office/drawing/2014/main" id="{F8CD777B-2333-454C-B022-27C6E86F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307" y="599354"/>
            <a:ext cx="3995193" cy="22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901522-857D-F241-ACBD-59C2E8FE82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44"/>
          <a:stretch/>
        </p:blipFill>
        <p:spPr>
          <a:xfrm>
            <a:off x="0" y="2655518"/>
            <a:ext cx="4785742" cy="15901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1D6086-5845-394E-935B-7D274F2F6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01" y="4411596"/>
            <a:ext cx="3390900" cy="23165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1E2739-06DB-324F-9E91-2328D3812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047" y="2949879"/>
            <a:ext cx="2892330" cy="390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AFA52-4419-5242-9143-0E774671C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Electro-Magnetic Calorimeter </a:t>
            </a:r>
          </a:p>
        </p:txBody>
      </p:sp>
      <p:sp>
        <p:nvSpPr>
          <p:cNvPr id="5" name="Concept Detectors…">
            <a:extLst>
              <a:ext uri="{FF2B5EF4-FFF2-40B4-BE49-F238E27FC236}">
                <a16:creationId xmlns:a16="http://schemas.microsoft.com/office/drawing/2014/main" id="{BB635F70-7BF4-1444-91AB-B78114F706D4}"/>
              </a:ext>
            </a:extLst>
          </p:cNvPr>
          <p:cNvSpPr txBox="1">
            <a:spLocks/>
          </p:cNvSpPr>
          <p:nvPr/>
        </p:nvSpPr>
        <p:spPr>
          <a:xfrm>
            <a:off x="0" y="499875"/>
            <a:ext cx="9144000" cy="5547600"/>
          </a:xfrm>
          <a:prstGeom prst="rect">
            <a:avLst/>
          </a:prstGeom>
        </p:spPr>
        <p:txBody>
          <a:bodyPr vert="horz" lIns="50800" tIns="50800" rIns="50800" bIns="50800" rtlCol="0">
            <a:noAutofit/>
          </a:bodyPr>
          <a:lstStyle>
            <a:lvl1pPr marL="342328" indent="-342328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741696" indent="-285276" algn="l" defTabSz="91285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141067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97495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2053935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0359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6784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3217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9635" indent="-228209" algn="l" defTabSz="9128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41275" lvl="0" indent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None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2000" dirty="0">
                <a:solidFill>
                  <a:srgbClr val="0432FF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Applications: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+mn-ea"/>
              <a:cs typeface="+mn-cs"/>
              <a:sym typeface="Arial"/>
            </a:endParaRPr>
          </a:p>
          <a:p>
            <a:pPr marL="0" marR="41275" lvl="1" indent="-285750">
              <a:spcBef>
                <a:spcPts val="0"/>
              </a:spcBef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Scattered electron kinematics measurement at large |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ymbol" pitchFamily="2" charset="2"/>
                <a:sym typeface="Arial"/>
              </a:rPr>
              <a:t>h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| </a:t>
            </a:r>
          </a:p>
          <a:p>
            <a:pPr marL="0" marR="41275" lvl="1" indent="0">
              <a:spcBef>
                <a:spcPts val="0"/>
              </a:spcBef>
              <a:buClr>
                <a:srgbClr val="021EAA"/>
              </a:buClr>
              <a:buSzPct val="110000"/>
              <a:buNone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     in the e-endcap</a:t>
            </a:r>
          </a:p>
          <a:p>
            <a:pPr marL="285750" marR="41275" lvl="1" indent="-285750">
              <a:spcBef>
                <a:spcPts val="0"/>
              </a:spcBef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Photon detection and energy measurement</a:t>
            </a:r>
          </a:p>
          <a:p>
            <a:pPr marL="203882" marR="41275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e/h separation (via E/p &amp; cluster topology)</a:t>
            </a:r>
          </a:p>
          <a:p>
            <a:pPr marL="203882" marR="41275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ymbol" pitchFamily="2" charset="2"/>
                <a:sym typeface="Arial"/>
              </a:rPr>
              <a:t>p</a:t>
            </a:r>
            <a:r>
              <a:rPr lang="en-US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0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sym typeface="Arial"/>
              </a:rPr>
              <a:t>/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Symbol" pitchFamily="2" charset="2"/>
                <a:sym typeface="Arial"/>
              </a:rPr>
              <a:t>g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separation </a:t>
            </a:r>
          </a:p>
          <a:p>
            <a:pPr marL="317500" marR="41275" lvl="1" indent="0">
              <a:buClr>
                <a:srgbClr val="021EAA"/>
              </a:buClr>
              <a:buSzPct val="110000"/>
              <a:buNone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41275" indent="-81868">
              <a:buClr>
                <a:srgbClr val="021EAA"/>
              </a:buClr>
              <a:buSzPct val="110000"/>
              <a:buNone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+mn-ea"/>
                <a:cs typeface="+mn-cs"/>
                <a:sym typeface="Arial"/>
              </a:rPr>
              <a:t>Anticipated stochastic term in energy resolution &amp;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Symbol" pitchFamily="2" charset="2"/>
                <a:sym typeface="Arial"/>
              </a:rPr>
              <a:t>p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+mn-ea"/>
                <a:cs typeface="+mn-cs"/>
                <a:sym typeface="Arial"/>
              </a:rPr>
              <a:t> suppression </a:t>
            </a:r>
          </a:p>
          <a:p>
            <a:pPr marL="317500" marR="41275" lvl="0" indent="-3175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Font typeface="Arial" pitchFamily="34" charset="0"/>
              <a:buChar char="•"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+mn-ea"/>
              <a:cs typeface="+mn-cs"/>
              <a:sym typeface="Arial"/>
            </a:endParaRPr>
          </a:p>
          <a:p>
            <a:pPr marL="317500" marR="41275" lvl="0" indent="-3175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Font typeface="Arial" pitchFamily="34" charset="0"/>
              <a:buChar char="•"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lang="en-US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sym typeface="Arial"/>
            </a:endParaRPr>
          </a:p>
          <a:p>
            <a:pPr marL="317500" marR="41275" lvl="0" indent="-3175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Font typeface="Arial" pitchFamily="34" charset="0"/>
              <a:buChar char="•"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ea typeface="+mn-ea"/>
              <a:cs typeface="+mn-cs"/>
              <a:sym typeface="Arial"/>
            </a:endParaRPr>
          </a:p>
          <a:p>
            <a:pPr marL="317500" marR="41275" lvl="0" indent="-3175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Font typeface="Arial" pitchFamily="34" charset="0"/>
              <a:buChar char="•"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lang="en-US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/>
              <a:sym typeface="Arial"/>
            </a:endParaRPr>
          </a:p>
          <a:p>
            <a:pPr marL="0" marR="41275" lvl="0" indent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2600"/>
              </a:buClr>
              <a:buSzPct val="175000"/>
              <a:buNone/>
              <a:tabLst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ea typeface="+mn-ea"/>
                <a:cs typeface="+mn-cs"/>
                <a:sym typeface="Arial"/>
              </a:rPr>
              <a:t>Other considerations:</a:t>
            </a:r>
          </a:p>
          <a:p>
            <a:pPr marL="603250" marR="41275" lvl="1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Fast timing</a:t>
            </a:r>
          </a:p>
          <a:p>
            <a:pPr marL="603250" marR="41275" lvl="1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Compactness (small X</a:t>
            </a:r>
            <a:r>
              <a:rPr lang="en-US" sz="160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0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and R</a:t>
            </a:r>
            <a:r>
              <a:rPr lang="en-US" sz="160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M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)</a:t>
            </a:r>
          </a:p>
          <a:p>
            <a:pPr marL="603250" marR="41275" lvl="1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Tower granularity</a:t>
            </a:r>
          </a:p>
          <a:p>
            <a:pPr marL="603250" marR="41275" lvl="1" indent="-285750">
              <a:buClr>
                <a:srgbClr val="021EAA"/>
              </a:buClr>
              <a:buSzPct val="11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Readout immune to the magnetic field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Symbol" pitchFamily="2" charset="2"/>
              <a:sym typeface="Arial"/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18A4CA1F-9858-6B49-9C3A-31361BBD0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740" y="4540182"/>
            <a:ext cx="4894787" cy="226486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E3CB73-66B1-EC4C-B348-427C92FBEC44}"/>
              </a:ext>
            </a:extLst>
          </p:cNvPr>
          <p:cNvSpPr txBox="1"/>
          <p:nvPr/>
        </p:nvSpPr>
        <p:spPr>
          <a:xfrm>
            <a:off x="7286829" y="4170850"/>
            <a:ext cx="182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EIC Yellow Report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3AB502-2A38-CA4E-A84C-BE51AFCB3DE4}"/>
              </a:ext>
            </a:extLst>
          </p:cNvPr>
          <p:cNvSpPr txBox="1"/>
          <p:nvPr/>
        </p:nvSpPr>
        <p:spPr>
          <a:xfrm>
            <a:off x="1985010" y="19815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8404D8-4228-F845-814F-2482E20E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ECC3F4-277E-E748-832A-D3E1779F0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00" y="2946615"/>
            <a:ext cx="7760677" cy="1314902"/>
          </a:xfrm>
          <a:prstGeom prst="rect">
            <a:avLst/>
          </a:prstGeom>
        </p:spPr>
      </p:pic>
      <p:pic>
        <p:nvPicPr>
          <p:cNvPr id="132098" name="Picture 2" descr="page20image56256256">
            <a:extLst>
              <a:ext uri="{FF2B5EF4-FFF2-40B4-BE49-F238E27FC236}">
                <a16:creationId xmlns:a16="http://schemas.microsoft.com/office/drawing/2014/main" id="{9AF63F1B-7D78-7E49-972B-F4C2282EC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26" y="499875"/>
            <a:ext cx="30099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4CE274-C378-BA42-9A86-A3A7083D6EA3}"/>
              </a:ext>
            </a:extLst>
          </p:cNvPr>
          <p:cNvSpPr/>
          <p:nvPr/>
        </p:nvSpPr>
        <p:spPr>
          <a:xfrm>
            <a:off x="4171740" y="5265964"/>
            <a:ext cx="4894787" cy="187779"/>
          </a:xfrm>
          <a:prstGeom prst="rect">
            <a:avLst/>
          </a:prstGeom>
          <a:noFill/>
          <a:ln w="1905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3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67F083A-0316-684F-8038-07FB9592E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0" y="5537299"/>
            <a:ext cx="5513471" cy="131755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ADF49E-DC98-D443-B632-1F371D32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8185D1-44EB-954C-98B6-60B409B4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E62C0F-BFEA-E142-9B85-363D3D3A2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Barrel </a:t>
            </a:r>
            <a:r>
              <a:rPr lang="en-US" dirty="0" err="1"/>
              <a:t>ECal</a:t>
            </a:r>
            <a:r>
              <a:rPr lang="en-US" dirty="0"/>
              <a:t> ala ECCE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4E23192-C45B-7846-A547-7001DD662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309" y="516835"/>
            <a:ext cx="5674014" cy="5434431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C54EB77-3DEC-2F49-99A5-2AC1D7B73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8" y="1579229"/>
            <a:ext cx="3058767" cy="27921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E77DF6-F219-FE4F-A009-DFA24D545CA2}"/>
              </a:ext>
            </a:extLst>
          </p:cNvPr>
          <p:cNvSpPr txBox="1"/>
          <p:nvPr/>
        </p:nvSpPr>
        <p:spPr>
          <a:xfrm>
            <a:off x="2975113" y="3048758"/>
            <a:ext cx="269019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geometry is optimized that ECCE barrel calorimeter can be made from 6 families of blocks (PANDA has 11 families)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244DD6-597E-4946-8C61-686850E60577}"/>
              </a:ext>
            </a:extLst>
          </p:cNvPr>
          <p:cNvSpPr/>
          <p:nvPr/>
        </p:nvSpPr>
        <p:spPr>
          <a:xfrm>
            <a:off x="3385930" y="1551687"/>
            <a:ext cx="1789044" cy="1298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79DE17-7E7E-7649-BE52-AA7B99E5AFD0}"/>
              </a:ext>
            </a:extLst>
          </p:cNvPr>
          <p:cNvSpPr/>
          <p:nvPr/>
        </p:nvSpPr>
        <p:spPr>
          <a:xfrm>
            <a:off x="3385930" y="3874431"/>
            <a:ext cx="1080053" cy="496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68AAF0-CE04-AB47-8FFB-35C1E6A65F38}"/>
              </a:ext>
            </a:extLst>
          </p:cNvPr>
          <p:cNvSpPr txBox="1"/>
          <p:nvPr/>
        </p:nvSpPr>
        <p:spPr>
          <a:xfrm>
            <a:off x="7165202" y="3428999"/>
            <a:ext cx="195541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With these families any gap is already reduced both angular and radially between glass blocks to &lt;5mm 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13702C-4D57-D947-B9DD-F37CD58AE1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2378"/>
          <a:stretch/>
        </p:blipFill>
        <p:spPr>
          <a:xfrm>
            <a:off x="69020" y="4471458"/>
            <a:ext cx="3090535" cy="10643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F70B46-D810-EA45-8FB3-D29963F8408B}"/>
              </a:ext>
            </a:extLst>
          </p:cNvPr>
          <p:cNvSpPr txBox="1"/>
          <p:nvPr/>
        </p:nvSpPr>
        <p:spPr>
          <a:xfrm>
            <a:off x="162847" y="4975170"/>
            <a:ext cx="2662908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28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Feb 2020: 2cm x 2cm x 20cm (7 X0)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0887D2-59EF-C448-BA79-CBC34D67AC53}"/>
              </a:ext>
            </a:extLst>
          </p:cNvPr>
          <p:cNvSpPr txBox="1"/>
          <p:nvPr/>
        </p:nvSpPr>
        <p:spPr>
          <a:xfrm>
            <a:off x="14677" y="4174270"/>
            <a:ext cx="305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SC1 glass: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82AD46-0903-3942-B60E-53AA2B9AD4CC}"/>
              </a:ext>
            </a:extLst>
          </p:cNvPr>
          <p:cNvSpPr txBox="1"/>
          <p:nvPr/>
        </p:nvSpPr>
        <p:spPr>
          <a:xfrm>
            <a:off x="69643" y="5571813"/>
            <a:ext cx="358457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28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rgbClr val="000000"/>
                </a:solidFill>
                <a:latin typeface="Arial"/>
              </a:rPr>
              <a:t>Dec 2020: 2cm x 2cm x 40cm ( 10-20 X0)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9A5B23-4AD8-3342-85B0-5C03BA26502C}"/>
              </a:ext>
            </a:extLst>
          </p:cNvPr>
          <p:cNvSpPr txBox="1"/>
          <p:nvPr/>
        </p:nvSpPr>
        <p:spPr>
          <a:xfrm>
            <a:off x="0" y="290709"/>
            <a:ext cx="37238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Homogeneous, projective calorimeter based on </a:t>
            </a:r>
            <a:r>
              <a:rPr lang="en-US" dirty="0" err="1">
                <a:latin typeface="+mj-lt"/>
              </a:rPr>
              <a:t>SciGlass</a:t>
            </a:r>
            <a:r>
              <a:rPr lang="en-US" dirty="0">
                <a:latin typeface="+mj-lt"/>
              </a:rPr>
              <a:t>, cost-effective alternative to crystals </a:t>
            </a:r>
          </a:p>
          <a:p>
            <a:r>
              <a:rPr lang="en-US" dirty="0">
                <a:solidFill>
                  <a:srgbClr val="0432FF"/>
                </a:solidFill>
                <a:latin typeface="+mj-lt"/>
                <a:sym typeface="Wingdings" pitchFamily="2" charset="2"/>
              </a:rPr>
              <a:t></a:t>
            </a:r>
            <a:r>
              <a:rPr lang="en-US" dirty="0">
                <a:latin typeface="+mj-lt"/>
                <a:sym typeface="Wingdings" pitchFamily="2" charset="2"/>
              </a:rPr>
              <a:t> </a:t>
            </a:r>
            <a:r>
              <a:rPr lang="en-US" dirty="0">
                <a:latin typeface="+mj-lt"/>
              </a:rPr>
              <a:t>Design follows PANDA</a:t>
            </a:r>
          </a:p>
          <a:p>
            <a:pPr algn="l"/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74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48EAB2-BE40-2944-A4F7-3F60E34A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E43709-CC62-634D-862D-A06E5CD0D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54BA5C9-861D-8A43-9D4D-675BCB53A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Barrel – </a:t>
            </a:r>
            <a:r>
              <a:rPr lang="en-US" dirty="0" err="1"/>
              <a:t>ECal</a:t>
            </a:r>
            <a:r>
              <a:rPr lang="en-US" dirty="0"/>
              <a:t> ala ATHENA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95FB947-F9C6-7D4F-87BC-4A776DA01BA3}"/>
              </a:ext>
            </a:extLst>
          </p:cNvPr>
          <p:cNvSpPr txBox="1">
            <a:spLocks/>
          </p:cNvSpPr>
          <p:nvPr/>
        </p:nvSpPr>
        <p:spPr>
          <a:xfrm>
            <a:off x="-4621" y="372960"/>
            <a:ext cx="11891735" cy="5634603"/>
          </a:xfrm>
          <a:prstGeom prst="rect">
            <a:avLst/>
          </a:prstGeom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432FF"/>
                </a:solidFill>
                <a:latin typeface="+mj-lt"/>
                <a:cs typeface="Arial" panose="020B0604020202020204" pitchFamily="34" charset="0"/>
              </a:rPr>
              <a:t>Hybrid concept: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+mj-lt"/>
                <a:cs typeface="Arial" panose="020B0604020202020204" pitchFamily="34" charset="0"/>
              </a:rPr>
              <a:t>6 imaging layer: </a:t>
            </a:r>
            <a:r>
              <a:rPr lang="en-US" sz="1800" dirty="0" err="1">
                <a:latin typeface="+mj-lt"/>
                <a:cs typeface="Arial" panose="020B0604020202020204" pitchFamily="34" charset="0"/>
              </a:rPr>
              <a:t>AstroPix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 and Pb/</a:t>
            </a:r>
            <a:r>
              <a:rPr lang="en-US" sz="1800" dirty="0" err="1">
                <a:latin typeface="+mj-lt"/>
                <a:cs typeface="Arial" panose="020B0604020202020204" pitchFamily="34" charset="0"/>
              </a:rPr>
              <a:t>SciFi</a:t>
            </a:r>
            <a:endParaRPr lang="en-US" sz="1800" dirty="0">
              <a:latin typeface="+mj-lt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 err="1">
                <a:latin typeface="+mj-lt"/>
                <a:cs typeface="Arial" panose="020B0604020202020204" pitchFamily="34" charset="0"/>
              </a:rPr>
              <a:t>AstroPix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, monolithic Si sensor, developed (from </a:t>
            </a:r>
            <a:r>
              <a:rPr lang="en-US" sz="1800" dirty="0" err="1">
                <a:latin typeface="+mj-lt"/>
                <a:cs typeface="Arial" panose="020B0604020202020204" pitchFamily="34" charset="0"/>
              </a:rPr>
              <a:t>ATLASPix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+mj-lt"/>
                <a:cs typeface="Arial" panose="020B0604020202020204" pitchFamily="34" charset="0"/>
              </a:rPr>
              <a:t>Pb/</a:t>
            </a:r>
            <a:r>
              <a:rPr lang="en-US" sz="1800" dirty="0" err="1">
                <a:latin typeface="+mj-lt"/>
                <a:cs typeface="Arial" panose="020B0604020202020204" pitchFamily="34" charset="0"/>
              </a:rPr>
              <a:t>SciFi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 following KLOE, </a:t>
            </a:r>
            <a:r>
              <a:rPr lang="en-US" sz="1800" dirty="0" err="1">
                <a:latin typeface="+mj-lt"/>
                <a:cs typeface="Arial" panose="020B0604020202020204" pitchFamily="34" charset="0"/>
              </a:rPr>
              <a:t>GlueX</a:t>
            </a:r>
            <a:endParaRPr lang="en-US" sz="1800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Reconstruct scattered and secondary electrons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Separate e/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Identify and reconstruct g (also radiated from 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Identify 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p</a:t>
            </a:r>
            <a:r>
              <a:rPr lang="en-US" sz="1400" baseline="30000" dirty="0">
                <a:latin typeface="+mj-lt"/>
                <a:cs typeface="Arial" panose="020B0604020202020204" pitchFamily="34" charset="0"/>
              </a:rPr>
              <a:t>0</a:t>
            </a:r>
            <a:r>
              <a:rPr lang="en-US" sz="1400" dirty="0">
                <a:latin typeface="+mj-lt"/>
                <a:cs typeface="Arial" panose="020B0604020202020204" pitchFamily="34" charset="0"/>
              </a:rPr>
              <a:t> also at high momenta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1DF955-C098-4647-A3FF-7BFAD48A113F}"/>
              </a:ext>
            </a:extLst>
          </p:cNvPr>
          <p:cNvGrpSpPr/>
          <p:nvPr/>
        </p:nvGrpSpPr>
        <p:grpSpPr>
          <a:xfrm>
            <a:off x="4276222" y="675827"/>
            <a:ext cx="4818180" cy="4199807"/>
            <a:chOff x="5966085" y="688494"/>
            <a:chExt cx="5546361" cy="505134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AFF650F-9396-1A44-9302-A17A0912E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19" r="4898"/>
            <a:stretch/>
          </p:blipFill>
          <p:spPr>
            <a:xfrm>
              <a:off x="5966085" y="929709"/>
              <a:ext cx="5546361" cy="4810125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2A073D-6A66-2A46-9102-0ABE5898C68D}"/>
                </a:ext>
              </a:extLst>
            </p:cNvPr>
            <p:cNvSpPr txBox="1"/>
            <p:nvPr/>
          </p:nvSpPr>
          <p:spPr>
            <a:xfrm>
              <a:off x="10051255" y="688494"/>
              <a:ext cx="12269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Pb/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SciFi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2251C7A-2886-AC4C-BAF3-620706164EA7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 flipH="1">
              <a:off x="9920881" y="1057825"/>
              <a:ext cx="743844" cy="96981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7F0BFA2-E8B5-8E4C-9A0E-2851423675B9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 flipH="1">
              <a:off x="7356277" y="1057826"/>
              <a:ext cx="3308448" cy="96981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46883C2-2D67-0949-85F7-D33E84F4D3BE}"/>
                </a:ext>
              </a:extLst>
            </p:cNvPr>
            <p:cNvSpPr txBox="1"/>
            <p:nvPr/>
          </p:nvSpPr>
          <p:spPr>
            <a:xfrm>
              <a:off x="10267354" y="5044557"/>
              <a:ext cx="1245091" cy="444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AstroPix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23243-8300-D54E-9631-9D880146DCC5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 flipV="1">
              <a:off x="9865522" y="4629152"/>
              <a:ext cx="1024379" cy="41540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42DB3AF-D495-7A4B-AB94-E88C0860E4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4266" y="929709"/>
              <a:ext cx="3088527" cy="84211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D3AAE3E-F197-ED4E-BF3D-9453B8D0F070}"/>
                </a:ext>
              </a:extLst>
            </p:cNvPr>
            <p:cNvSpPr txBox="1"/>
            <p:nvPr/>
          </p:nvSpPr>
          <p:spPr>
            <a:xfrm rot="20686373">
              <a:off x="7518631" y="1059876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405 cm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21354BA-3503-1B44-8396-B42ED0CDC4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9491" y="3429000"/>
              <a:ext cx="1804415" cy="626695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021CE36-E639-BA4F-9BD9-9B4126F9FE7B}"/>
                </a:ext>
              </a:extLst>
            </p:cNvPr>
            <p:cNvSpPr txBox="1"/>
            <p:nvPr/>
          </p:nvSpPr>
          <p:spPr>
            <a:xfrm rot="20456263">
              <a:off x="7003218" y="3294770"/>
              <a:ext cx="1009730" cy="444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206cm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30030B41-48B7-5545-BAFD-E23BC3BA5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6" y="4947361"/>
            <a:ext cx="2360309" cy="1912061"/>
          </a:xfrm>
          <a:prstGeom prst="rect">
            <a:avLst/>
          </a:prstGeom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EAB6EF4-2A83-6C4E-A21B-1C458AEFCD8E}"/>
              </a:ext>
            </a:extLst>
          </p:cNvPr>
          <p:cNvSpPr txBox="1"/>
          <p:nvPr/>
        </p:nvSpPr>
        <p:spPr>
          <a:xfrm>
            <a:off x="90522" y="4633514"/>
            <a:ext cx="2718367" cy="338554"/>
          </a:xfrm>
          <a:prstGeom prst="rect">
            <a:avLst/>
          </a:prstGeom>
          <a:solidFill>
            <a:schemeClr val="bg1"/>
          </a:solidFill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’s from 15 GeV/c </a:t>
            </a:r>
            <a:r>
              <a:rPr lang="en-US" sz="1600" b="0" i="0" u="none" strike="noStrike" baseline="0" dirty="0"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1600" b="0" i="0" u="none" strike="noStrike" baseline="30000" dirty="0">
                <a:latin typeface="Arial" panose="020B0604020202020204" pitchFamily="34" charset="0"/>
                <a:cs typeface="Arial" panose="020B0604020202020204" pitchFamily="34" charset="0"/>
              </a:rPr>
              <a:t>0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decay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D25B424-A6EB-2043-9644-E8E0F0A93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2" y="2759780"/>
            <a:ext cx="2304605" cy="1866936"/>
          </a:xfrm>
          <a:prstGeom prst="rect">
            <a:avLst/>
          </a:prstGeom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433B378-31F4-1D4E-A386-671B81D12DE5}"/>
              </a:ext>
            </a:extLst>
          </p:cNvPr>
          <p:cNvSpPr txBox="1"/>
          <p:nvPr/>
        </p:nvSpPr>
        <p:spPr>
          <a:xfrm>
            <a:off x="226572" y="2421226"/>
            <a:ext cx="2168555" cy="338554"/>
          </a:xfrm>
          <a:prstGeom prst="rect">
            <a:avLst/>
          </a:prstGeom>
          <a:solidFill>
            <a:schemeClr val="bg1"/>
          </a:solidFill>
          <a:ln>
            <a:solidFill>
              <a:srgbClr val="0432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Separate e/</a:t>
            </a:r>
            <a:r>
              <a:rPr lang="en-US" sz="1600" b="0" i="0" u="none" strike="noStrike" baseline="0" dirty="0">
                <a:latin typeface="Symbol" panose="05050102010706020507" pitchFamily="18" charset="2"/>
                <a:cs typeface="Arial" panose="020B0604020202020204" pitchFamily="34" charset="0"/>
              </a:rPr>
              <a:t>p 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at low 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4D38E14-D84B-814B-A9FA-2FA15E3AB21A}"/>
              </a:ext>
            </a:extLst>
          </p:cNvPr>
          <p:cNvSpPr txBox="1"/>
          <p:nvPr/>
        </p:nvSpPr>
        <p:spPr>
          <a:xfrm>
            <a:off x="3169720" y="4151959"/>
            <a:ext cx="173908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  <a:cs typeface="Arial" panose="020B0604020202020204" pitchFamily="34" charset="0"/>
              </a:rPr>
              <a:t>also &gt;1 </a:t>
            </a:r>
            <a:r>
              <a:rPr lang="en-US" sz="1400" dirty="0" err="1">
                <a:latin typeface="Symbol" pitchFamily="2" charset="2"/>
                <a:cs typeface="Arial" panose="020B0604020202020204" pitchFamily="34" charset="0"/>
              </a:rPr>
              <a:t>l</a:t>
            </a:r>
            <a:r>
              <a:rPr lang="en-US" sz="1400" baseline="-25000" dirty="0" err="1">
                <a:latin typeface="+mj-lt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+mj-lt"/>
                <a:cs typeface="Arial" panose="020B0604020202020204" pitchFamily="34" charset="0"/>
              </a:rPr>
              <a:t> contributing to </a:t>
            </a:r>
            <a:r>
              <a:rPr lang="en-US" sz="1400" dirty="0" err="1">
                <a:latin typeface="+mj-lt"/>
                <a:cs typeface="Arial" panose="020B0604020202020204" pitchFamily="34" charset="0"/>
              </a:rPr>
              <a:t>bHCal</a:t>
            </a:r>
            <a:endParaRPr lang="en-US" sz="14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B0AA9A6-4539-774D-8E5E-3731640D6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326" y="5280480"/>
            <a:ext cx="5400623" cy="155186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1B1FE38-3E2A-124A-81DB-6EBA554F8289}"/>
              </a:ext>
            </a:extLst>
          </p:cNvPr>
          <p:cNvSpPr txBox="1"/>
          <p:nvPr/>
        </p:nvSpPr>
        <p:spPr>
          <a:xfrm>
            <a:off x="5034498" y="5010583"/>
            <a:ext cx="2333764" cy="338554"/>
          </a:xfrm>
          <a:prstGeom prst="rect">
            <a:avLst/>
          </a:prstGeom>
          <a:solidFill>
            <a:schemeClr val="bg1"/>
          </a:solidFill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expected performance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E62C534-63A2-0D4D-8E74-0BB4F4230FBC}"/>
              </a:ext>
            </a:extLst>
          </p:cNvPr>
          <p:cNvSpPr/>
          <p:nvPr/>
        </p:nvSpPr>
        <p:spPr>
          <a:xfrm>
            <a:off x="4848533" y="5280480"/>
            <a:ext cx="1061230" cy="36095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BA82B8-0DA3-A249-9AD1-65CD621F0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86F98D-3E9E-DF41-BBA6-B9FBC533D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5ADA26-AE96-954A-AE55-98CE1B630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039" y="254000"/>
            <a:ext cx="3874576" cy="635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269994-7CB5-7849-9422-6A4FD8F162C1}"/>
              </a:ext>
            </a:extLst>
          </p:cNvPr>
          <p:cNvSpPr txBox="1"/>
          <p:nvPr/>
        </p:nvSpPr>
        <p:spPr>
          <a:xfrm>
            <a:off x="5054220" y="499726"/>
            <a:ext cx="354295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200" dirty="0">
              <a:latin typeface="+mj-lt"/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+mj-lt"/>
              </a:rPr>
              <a:t>EIC PID </a:t>
            </a:r>
          </a:p>
          <a:p>
            <a:pPr algn="ctr"/>
            <a:r>
              <a:rPr lang="en-US" sz="2800" dirty="0">
                <a:latin typeface="+mj-lt"/>
              </a:rPr>
              <a:t>needs</a:t>
            </a:r>
          </a:p>
          <a:p>
            <a:pPr algn="ctr"/>
            <a:r>
              <a:rPr lang="en-US" sz="2800" dirty="0">
                <a:latin typeface="+mj-lt"/>
              </a:rPr>
              <a:t>are more demanding</a:t>
            </a:r>
          </a:p>
          <a:p>
            <a:pPr algn="ctr"/>
            <a:r>
              <a:rPr lang="en-US" sz="2800" dirty="0">
                <a:latin typeface="+mj-lt"/>
              </a:rPr>
              <a:t>then your</a:t>
            </a:r>
          </a:p>
          <a:p>
            <a:pPr algn="ctr"/>
            <a:r>
              <a:rPr lang="en-US" sz="2800" dirty="0">
                <a:latin typeface="+mj-lt"/>
              </a:rPr>
              <a:t>normal</a:t>
            </a:r>
          </a:p>
          <a:p>
            <a:pPr algn="ctr"/>
            <a:r>
              <a:rPr lang="en-US" sz="2800" dirty="0">
                <a:latin typeface="+mj-lt"/>
              </a:rPr>
              <a:t>collider detector</a:t>
            </a:r>
          </a:p>
          <a:p>
            <a:pPr algn="ctr"/>
            <a:endParaRPr lang="en-US" sz="1400" dirty="0">
              <a:latin typeface="+mj-lt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+mj-lt"/>
              </a:rPr>
              <a:t>EIC</a:t>
            </a:r>
          </a:p>
          <a:p>
            <a:pPr algn="ctr"/>
            <a:r>
              <a:rPr lang="en-US" sz="2800" dirty="0">
                <a:solidFill>
                  <a:srgbClr val="0432FF"/>
                </a:solidFill>
                <a:latin typeface="+mj-lt"/>
              </a:rPr>
              <a:t>needs absolute</a:t>
            </a:r>
          </a:p>
          <a:p>
            <a:pPr algn="ctr"/>
            <a:r>
              <a:rPr lang="en-US" sz="2800" dirty="0">
                <a:solidFill>
                  <a:srgbClr val="0432FF"/>
                </a:solidFill>
                <a:latin typeface="+mj-lt"/>
              </a:rPr>
              <a:t>particle numbers at</a:t>
            </a:r>
          </a:p>
          <a:p>
            <a:pPr algn="ctr"/>
            <a:r>
              <a:rPr lang="en-US" sz="2800" dirty="0">
                <a:solidFill>
                  <a:srgbClr val="0432FF"/>
                </a:solidFill>
                <a:latin typeface="+mj-lt"/>
              </a:rPr>
              <a:t>high purity and low</a:t>
            </a:r>
          </a:p>
          <a:p>
            <a:pPr algn="ctr"/>
            <a:r>
              <a:rPr lang="en-US" sz="2800" dirty="0">
                <a:solidFill>
                  <a:srgbClr val="0432FF"/>
                </a:solidFill>
                <a:latin typeface="+mj-lt"/>
              </a:rPr>
              <a:t>contamination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C1758-98DF-E448-9EA6-4E571C7EB74F}"/>
              </a:ext>
            </a:extLst>
          </p:cNvPr>
          <p:cNvSpPr/>
          <p:nvPr/>
        </p:nvSpPr>
        <p:spPr>
          <a:xfrm>
            <a:off x="600892" y="3187337"/>
            <a:ext cx="12277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7470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CF89-AEA7-8145-9166-2221403FF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550"/>
            <a:ext cx="9144000" cy="529619"/>
          </a:xfrm>
        </p:spPr>
        <p:txBody>
          <a:bodyPr/>
          <a:lstStyle/>
          <a:p>
            <a:r>
              <a:rPr lang="en-US" dirty="0"/>
              <a:t>What is needed to address the EIC Physics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FF701-CE03-CD45-A867-515D9C39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2D290-83C6-D545-8294-12E5EA741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F96CCE-72AB-4A46-926F-18BA2F2581BE}"/>
              </a:ext>
            </a:extLst>
          </p:cNvPr>
          <p:cNvSpPr txBox="1"/>
          <p:nvPr/>
        </p:nvSpPr>
        <p:spPr>
          <a:xfrm>
            <a:off x="4572000" y="3419453"/>
            <a:ext cx="4639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+mj-lt"/>
                <a:cs typeface="Comic Sans MS"/>
              </a:rPr>
              <a:t>large kinematic coverage:</a:t>
            </a:r>
          </a:p>
          <a:p>
            <a:pPr marL="285750" indent="-285750">
              <a:buClr>
                <a:srgbClr val="0000FF"/>
              </a:buClr>
              <a:buFont typeface="Wingdings" pitchFamily="2" charset="2"/>
              <a:buChar char="à"/>
            </a:pPr>
            <a:r>
              <a:rPr lang="en-US" dirty="0">
                <a:solidFill>
                  <a:srgbClr val="0432FF"/>
                </a:solidFill>
                <a:latin typeface="+mj-lt"/>
                <a:cs typeface="Comic Sans MS"/>
                <a:sym typeface="Wingdings"/>
              </a:rPr>
              <a:t>center-of-mass energy </a:t>
            </a:r>
            <a:r>
              <a:rPr lang="en-US" dirty="0">
                <a:solidFill>
                  <a:srgbClr val="0000FF"/>
                </a:solidFill>
                <a:latin typeface="+mj-lt"/>
                <a:cs typeface="Comic Sans MS"/>
              </a:rPr>
              <a:t>√s: 20 – 140 GeV</a:t>
            </a:r>
          </a:p>
          <a:p>
            <a:pPr marL="285750" indent="-285750">
              <a:buClr>
                <a:srgbClr val="0000FF"/>
              </a:buClr>
              <a:buFont typeface="Wingdings" pitchFamily="2" charset="2"/>
              <a:buChar char="à"/>
            </a:pPr>
            <a:r>
              <a:rPr lang="en-US" dirty="0">
                <a:latin typeface="+mj-lt"/>
                <a:cs typeface="Comic Sans MS"/>
              </a:rPr>
              <a:t>access to </a:t>
            </a:r>
            <a:r>
              <a:rPr lang="en-US" i="1" dirty="0">
                <a:latin typeface="+mj-lt"/>
                <a:cs typeface="Comic Sans MS"/>
              </a:rPr>
              <a:t>x</a:t>
            </a:r>
            <a:r>
              <a:rPr lang="en-US" dirty="0">
                <a:latin typeface="+mj-lt"/>
                <a:cs typeface="Comic Sans MS"/>
              </a:rPr>
              <a:t> and </a:t>
            </a:r>
            <a:r>
              <a:rPr lang="en-US" i="1" dirty="0">
                <a:latin typeface="+mj-lt"/>
                <a:cs typeface="Comic Sans MS"/>
              </a:rPr>
              <a:t>Q</a:t>
            </a:r>
            <a:r>
              <a:rPr lang="en-US" i="1" baseline="30000" dirty="0">
                <a:latin typeface="+mj-lt"/>
                <a:cs typeface="Comic Sans MS"/>
              </a:rPr>
              <a:t>2</a:t>
            </a:r>
            <a:r>
              <a:rPr lang="en-US" dirty="0">
                <a:latin typeface="+mj-lt"/>
                <a:cs typeface="Comic Sans MS"/>
              </a:rPr>
              <a:t> over a wide range </a:t>
            </a:r>
          </a:p>
        </p:txBody>
      </p:sp>
      <p:pic>
        <p:nvPicPr>
          <p:cNvPr id="10" name="DIS-Kinematics_revised copy.pdf">
            <a:extLst>
              <a:ext uri="{FF2B5EF4-FFF2-40B4-BE49-F238E27FC236}">
                <a16:creationId xmlns:a16="http://schemas.microsoft.com/office/drawing/2014/main" id="{77D6E3B9-0E20-864D-B41C-F1A61A63F5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761" y="767356"/>
            <a:ext cx="2717800" cy="2291080"/>
          </a:xfrm>
          <a:prstGeom prst="rect">
            <a:avLst/>
          </a:prstGeom>
          <a:ln w="12700">
            <a:round/>
          </a:ln>
        </p:spPr>
      </p:pic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D4F942E-81B4-5847-927A-B24B2D9EEF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6163" y="1076935"/>
          <a:ext cx="1927861" cy="535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0" name="Equation" r:id="rId6" imgW="1143000" imgH="317500" progId="Equation.DSMT4">
                  <p:embed/>
                </p:oleObj>
              </mc:Choice>
              <mc:Fallback>
                <p:oleObj name="Equation" r:id="rId6" imgW="1143000" imgH="3175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0D4F942E-81B4-5847-927A-B24B2D9EEF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86163" y="1076935"/>
                        <a:ext cx="1927861" cy="535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4B49305D-1E2D-1640-B0F2-FE9FF390CFD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02" t="3222" r="2157" b="1000"/>
          <a:stretch/>
        </p:blipFill>
        <p:spPr>
          <a:xfrm>
            <a:off x="4944664" y="4417888"/>
            <a:ext cx="3769360" cy="224391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9ED3B28-FE4C-EB49-8B85-38AC1FA3B542}"/>
              </a:ext>
            </a:extLst>
          </p:cNvPr>
          <p:cNvSpPr txBox="1"/>
          <p:nvPr/>
        </p:nvSpPr>
        <p:spPr>
          <a:xfrm>
            <a:off x="34732" y="620274"/>
            <a:ext cx="3416320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j-lt"/>
                <a:cs typeface="Comic Sans MS"/>
              </a:rPr>
              <a:t>The Golden Process:</a:t>
            </a:r>
          </a:p>
          <a:p>
            <a:r>
              <a:rPr lang="en-US" dirty="0">
                <a:solidFill>
                  <a:srgbClr val="FF0000"/>
                </a:solidFill>
                <a:latin typeface="+mj-lt"/>
                <a:cs typeface="Comic Sans MS"/>
              </a:rPr>
              <a:t>Deep Inelastic Scattering (DIS):</a:t>
            </a:r>
          </a:p>
          <a:p>
            <a:pPr marL="285750" indent="-285750">
              <a:buClr>
                <a:srgbClr val="3366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  <a:cs typeface="Comic Sans MS"/>
              </a:rPr>
              <a:t>As a probe, electron beams </a:t>
            </a:r>
          </a:p>
          <a:p>
            <a:pPr>
              <a:buClr>
                <a:srgbClr val="3366FF"/>
              </a:buClr>
            </a:pPr>
            <a:r>
              <a:rPr lang="en-US" sz="1600" dirty="0">
                <a:latin typeface="+mj-lt"/>
                <a:cs typeface="Comic Sans MS"/>
              </a:rPr>
              <a:t>  provide unmatched precision of</a:t>
            </a:r>
          </a:p>
          <a:p>
            <a:pPr>
              <a:buClr>
                <a:srgbClr val="3366FF"/>
              </a:buClr>
            </a:pPr>
            <a:r>
              <a:rPr lang="en-US" sz="1600" dirty="0">
                <a:latin typeface="+mj-lt"/>
                <a:cs typeface="Comic Sans MS"/>
              </a:rPr>
              <a:t>  the electromagnetic interaction</a:t>
            </a:r>
          </a:p>
          <a:p>
            <a:pPr>
              <a:buClr>
                <a:srgbClr val="3366FF"/>
              </a:buClr>
            </a:pPr>
            <a:endParaRPr lang="en-US" sz="600" dirty="0">
              <a:latin typeface="+mj-lt"/>
              <a:cs typeface="Comic Sans MS"/>
            </a:endParaRPr>
          </a:p>
          <a:p>
            <a:pPr marL="285750" indent="-285750">
              <a:buClr>
                <a:srgbClr val="3366FF"/>
              </a:buClr>
              <a:buFont typeface="Wingdings" pitchFamily="2" charset="2"/>
              <a:buChar char="Ø"/>
            </a:pPr>
            <a:r>
              <a:rPr lang="en-US" sz="1600" dirty="0">
                <a:latin typeface="+mj-lt"/>
                <a:cs typeface="Comic Sans MS"/>
              </a:rPr>
              <a:t>Direct, model independent</a:t>
            </a:r>
          </a:p>
          <a:p>
            <a:pPr>
              <a:buClr>
                <a:srgbClr val="3366FF"/>
              </a:buClr>
            </a:pPr>
            <a:r>
              <a:rPr lang="en-US" sz="1600" dirty="0">
                <a:latin typeface="+mj-lt"/>
                <a:cs typeface="Comic Sans MS"/>
              </a:rPr>
              <a:t>   determination of </a:t>
            </a:r>
            <a:r>
              <a:rPr lang="en-US" sz="1600" dirty="0" err="1">
                <a:latin typeface="+mj-lt"/>
                <a:cs typeface="Comic Sans MS"/>
              </a:rPr>
              <a:t>parton</a:t>
            </a:r>
            <a:endParaRPr lang="en-US" sz="1600" dirty="0">
              <a:latin typeface="+mj-lt"/>
              <a:cs typeface="Comic Sans MS"/>
            </a:endParaRPr>
          </a:p>
          <a:p>
            <a:pPr>
              <a:buClr>
                <a:srgbClr val="3366FF"/>
              </a:buClr>
            </a:pPr>
            <a:r>
              <a:rPr lang="en-US" sz="1600" dirty="0">
                <a:latin typeface="+mj-lt"/>
                <a:cs typeface="Comic Sans MS"/>
              </a:rPr>
              <a:t>   kinematics of physics</a:t>
            </a:r>
          </a:p>
          <a:p>
            <a:pPr>
              <a:buClr>
                <a:srgbClr val="3366FF"/>
              </a:buClr>
            </a:pPr>
            <a:r>
              <a:rPr lang="en-US" sz="1600" dirty="0">
                <a:latin typeface="+mj-lt"/>
                <a:cs typeface="Comic Sans MS"/>
              </a:rPr>
              <a:t>   processes  </a:t>
            </a:r>
          </a:p>
        </p:txBody>
      </p:sp>
      <p:sp>
        <p:nvSpPr>
          <p:cNvPr id="25" name="Shape 84">
            <a:extLst>
              <a:ext uri="{FF2B5EF4-FFF2-40B4-BE49-F238E27FC236}">
                <a16:creationId xmlns:a16="http://schemas.microsoft.com/office/drawing/2014/main" id="{D97511FF-30B9-7147-A351-B1010BA57E7F}"/>
              </a:ext>
            </a:extLst>
          </p:cNvPr>
          <p:cNvSpPr/>
          <p:nvPr/>
        </p:nvSpPr>
        <p:spPr>
          <a:xfrm>
            <a:off x="6204271" y="1564823"/>
            <a:ext cx="2926442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0639" defTabSz="914400">
              <a:defRPr sz="2400">
                <a:uFill>
                  <a:solidFill>
                    <a:srgbClr val="0088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sz="1400" b="1" i="1" dirty="0">
                <a:solidFill>
                  <a:srgbClr val="0000FF"/>
                </a:solidFill>
                <a:latin typeface="+mj-lt"/>
                <a:cs typeface="Comic Sans MS"/>
              </a:rPr>
              <a:t>s</a:t>
            </a:r>
            <a:r>
              <a:rPr sz="1400" dirty="0">
                <a:solidFill>
                  <a:srgbClr val="0000FF"/>
                </a:solidFill>
                <a:latin typeface="+mj-lt"/>
                <a:cs typeface="Comic Sans MS"/>
              </a:rPr>
              <a:t>:</a:t>
            </a:r>
            <a:r>
              <a:rPr sz="1400" dirty="0">
                <a:latin typeface="+mj-lt"/>
                <a:cs typeface="Comic Sans MS"/>
              </a:rPr>
              <a:t>   center-of-mass energy squared</a:t>
            </a:r>
          </a:p>
        </p:txBody>
      </p:sp>
      <p:sp>
        <p:nvSpPr>
          <p:cNvPr id="26" name="Shape 85">
            <a:extLst>
              <a:ext uri="{FF2B5EF4-FFF2-40B4-BE49-F238E27FC236}">
                <a16:creationId xmlns:a16="http://schemas.microsoft.com/office/drawing/2014/main" id="{472963E8-44D9-CB4F-9C83-4E39684BA34E}"/>
              </a:ext>
            </a:extLst>
          </p:cNvPr>
          <p:cNvSpPr/>
          <p:nvPr/>
        </p:nvSpPr>
        <p:spPr>
          <a:xfrm>
            <a:off x="6204271" y="1821898"/>
            <a:ext cx="1762662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0639" defTabSz="914400">
              <a:defRPr sz="2400">
                <a:uFill>
                  <a:solidFill>
                    <a:srgbClr val="FF26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sz="1400" b="1" i="1" dirty="0">
                <a:solidFill>
                  <a:srgbClr val="0000FF"/>
                </a:solidFill>
                <a:latin typeface="+mj-lt"/>
                <a:cs typeface="Comic Sans MS"/>
              </a:rPr>
              <a:t>Q</a:t>
            </a:r>
            <a:r>
              <a:rPr sz="1400" b="1" i="1" baseline="31999" dirty="0">
                <a:solidFill>
                  <a:srgbClr val="0000FF"/>
                </a:solidFill>
                <a:latin typeface="+mj-lt"/>
                <a:cs typeface="Comic Sans MS"/>
              </a:rPr>
              <a:t>2</a:t>
            </a:r>
            <a:r>
              <a:rPr sz="1400" dirty="0">
                <a:solidFill>
                  <a:srgbClr val="0000FF"/>
                </a:solidFill>
                <a:latin typeface="+mj-lt"/>
                <a:cs typeface="Comic Sans MS"/>
              </a:rPr>
              <a:t>:</a:t>
            </a:r>
            <a:r>
              <a:rPr sz="1400" dirty="0">
                <a:latin typeface="+mj-lt"/>
                <a:cs typeface="Comic Sans MS"/>
              </a:rPr>
              <a:t> resolution power</a:t>
            </a:r>
          </a:p>
        </p:txBody>
      </p:sp>
      <p:sp>
        <p:nvSpPr>
          <p:cNvPr id="27" name="Shape 86">
            <a:extLst>
              <a:ext uri="{FF2B5EF4-FFF2-40B4-BE49-F238E27FC236}">
                <a16:creationId xmlns:a16="http://schemas.microsoft.com/office/drawing/2014/main" id="{86282C81-484E-3243-8809-30754044F63E}"/>
              </a:ext>
            </a:extLst>
          </p:cNvPr>
          <p:cNvSpPr/>
          <p:nvPr/>
        </p:nvSpPr>
        <p:spPr>
          <a:xfrm>
            <a:off x="6208215" y="2079939"/>
            <a:ext cx="311495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sz="1400" b="1" i="1" dirty="0">
                <a:solidFill>
                  <a:srgbClr val="0000FF"/>
                </a:solidFill>
                <a:latin typeface="+mj-lt"/>
                <a:cs typeface="Comic Sans MS"/>
              </a:rPr>
              <a:t>x</a:t>
            </a:r>
            <a:r>
              <a:rPr sz="1400" dirty="0">
                <a:solidFill>
                  <a:srgbClr val="0000FF"/>
                </a:solidFill>
                <a:latin typeface="+mj-lt"/>
                <a:cs typeface="Comic Sans MS"/>
              </a:rPr>
              <a:t>:</a:t>
            </a:r>
            <a:r>
              <a:rPr sz="1400" dirty="0">
                <a:latin typeface="+mj-lt"/>
                <a:cs typeface="Comic Sans MS"/>
              </a:rPr>
              <a:t> </a:t>
            </a:r>
            <a:r>
              <a:rPr lang="en-US" sz="1400" dirty="0">
                <a:latin typeface="+mj-lt"/>
                <a:cs typeface="Comic Sans MS"/>
              </a:rPr>
              <a:t> </a:t>
            </a:r>
            <a:r>
              <a:rPr lang="en-US" sz="1400" dirty="0">
                <a:solidFill>
                  <a:srgbClr val="322F31"/>
                </a:solidFill>
                <a:latin typeface="+mj-lt"/>
                <a:cs typeface="Comic Sans MS"/>
              </a:rPr>
              <a:t>the fraction of the nucleon’s </a:t>
            </a:r>
          </a:p>
          <a:p>
            <a:r>
              <a:rPr lang="en-US" sz="1400" dirty="0">
                <a:solidFill>
                  <a:srgbClr val="322F31"/>
                </a:solidFill>
                <a:latin typeface="+mj-lt"/>
                <a:cs typeface="Comic Sans MS"/>
              </a:rPr>
              <a:t>     momentum carried by the struck </a:t>
            </a:r>
          </a:p>
          <a:p>
            <a:r>
              <a:rPr lang="en-US" sz="1400" dirty="0">
                <a:solidFill>
                  <a:srgbClr val="322F31"/>
                </a:solidFill>
                <a:latin typeface="+mj-lt"/>
                <a:cs typeface="Comic Sans MS"/>
              </a:rPr>
              <a:t>     quark (0&lt;x&lt;1)</a:t>
            </a:r>
          </a:p>
        </p:txBody>
      </p:sp>
      <p:sp>
        <p:nvSpPr>
          <p:cNvPr id="28" name="Shape 87">
            <a:extLst>
              <a:ext uri="{FF2B5EF4-FFF2-40B4-BE49-F238E27FC236}">
                <a16:creationId xmlns:a16="http://schemas.microsoft.com/office/drawing/2014/main" id="{13D9AEEC-63FC-1E4D-8C6F-F77625A039B0}"/>
              </a:ext>
            </a:extLst>
          </p:cNvPr>
          <p:cNvSpPr/>
          <p:nvPr/>
        </p:nvSpPr>
        <p:spPr>
          <a:xfrm>
            <a:off x="6204271" y="2730955"/>
            <a:ext cx="1228863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0639" defTabSz="914400">
              <a:defRPr sz="2400"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sz="1400" b="1" i="1" dirty="0">
                <a:solidFill>
                  <a:srgbClr val="0000FF"/>
                </a:solidFill>
                <a:latin typeface="+mj-lt"/>
                <a:cs typeface="Comic Sans MS"/>
              </a:rPr>
              <a:t>y</a:t>
            </a:r>
            <a:r>
              <a:rPr lang="en-US" sz="1400" b="1" i="1" dirty="0">
                <a:solidFill>
                  <a:srgbClr val="0000FF"/>
                </a:solidFill>
                <a:latin typeface="+mj-lt"/>
                <a:cs typeface="Comic Sans MS"/>
              </a:rPr>
              <a:t>: </a:t>
            </a:r>
            <a:r>
              <a:rPr sz="1400" dirty="0">
                <a:latin typeface="+mj-lt"/>
                <a:cs typeface="Comic Sans MS"/>
              </a:rPr>
              <a:t> inelasticity</a:t>
            </a:r>
          </a:p>
        </p:txBody>
      </p:sp>
      <p:pic>
        <p:nvPicPr>
          <p:cNvPr id="15" name="Online Media 5" descr="eic-electron-animation-inner-proton-motion_49898371468">
            <a:hlinkClick r:id="" action="ppaction://media"/>
            <a:extLst>
              <a:ext uri="{FF2B5EF4-FFF2-40B4-BE49-F238E27FC236}">
                <a16:creationId xmlns:a16="http://schemas.microsoft.com/office/drawing/2014/main" id="{07A7EE3A-6A34-6A4C-ABC5-9600688AC2F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0" y="3419452"/>
            <a:ext cx="4500176" cy="277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9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AC0ED9D1-D837-2A45-85F4-BA574399B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Cerenkov Based Detectors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3F705B-B428-AD44-B531-818169074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D8BB4-20A4-B348-BCF7-525DB832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E25FD445-82A9-7A45-B537-12C04B24494B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714037"/>
            <a:ext cx="2734153" cy="3138488"/>
            <a:chOff x="2644" y="1266"/>
            <a:chExt cx="2450" cy="2364"/>
          </a:xfrm>
        </p:grpSpPr>
        <p:pic>
          <p:nvPicPr>
            <p:cNvPr id="11" name="Picture 7" descr="cer_angles_vs_p">
              <a:extLst>
                <a:ext uri="{FF2B5EF4-FFF2-40B4-BE49-F238E27FC236}">
                  <a16:creationId xmlns:a16="http://schemas.microsoft.com/office/drawing/2014/main" id="{A879AC6D-B648-C140-906A-C6163C9CBB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" y="1266"/>
              <a:ext cx="2450" cy="2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91537BD7-E860-134E-AE7E-81FD77DBF4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" y="1898"/>
              <a:ext cx="11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Aerogel; n=1.03</a:t>
              </a:r>
            </a:p>
          </p:txBody>
        </p:sp>
        <p:sp>
          <p:nvSpPr>
            <p:cNvPr id="10" name="Text Box 10">
              <a:extLst>
                <a:ext uri="{FF2B5EF4-FFF2-40B4-BE49-F238E27FC236}">
                  <a16:creationId xmlns:a16="http://schemas.microsoft.com/office/drawing/2014/main" id="{B7F91B69-A4A4-9B47-BA07-A9B81B1F04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2" y="2769"/>
              <a:ext cx="116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C</a:t>
              </a:r>
              <a:r>
                <a:rPr lang="en-US" altLang="en-US" sz="1600" baseline="-2500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4</a:t>
              </a:r>
              <a:r>
                <a:rPr lang="en-US" altLang="en-US" sz="160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F</a:t>
              </a:r>
              <a:r>
                <a:rPr lang="en-US" altLang="en-US" sz="1600" baseline="-2500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10</a:t>
              </a:r>
              <a:r>
                <a:rPr lang="en-US" altLang="en-US" sz="1600">
                  <a:solidFill>
                    <a:schemeClr val="accent2"/>
                  </a:solidFill>
                  <a:effectLst/>
                  <a:latin typeface="Tahoma" panose="020B0604030504040204" pitchFamily="34" charset="0"/>
                </a:rPr>
                <a:t>; n=1.0014</a:t>
              </a:r>
            </a:p>
          </p:txBody>
        </p:sp>
      </p:grpSp>
      <p:sp>
        <p:nvSpPr>
          <p:cNvPr id="13" name="Rectangle 11">
            <a:extLst>
              <a:ext uri="{FF2B5EF4-FFF2-40B4-BE49-F238E27FC236}">
                <a16:creationId xmlns:a16="http://schemas.microsoft.com/office/drawing/2014/main" id="{23F61B35-3127-CA46-879F-B4488A485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700" y="214337"/>
            <a:ext cx="4953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solidFill>
                  <a:srgbClr val="FF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hadron separation</a:t>
            </a:r>
          </a:p>
          <a:p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Dual radiator RICH for</a:t>
            </a:r>
            <a:r>
              <a:rPr lang="en-US" altLang="en-US" sz="2000" b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p</a:t>
            </a:r>
            <a:r>
              <a:rPr lang="en-US" altLang="en-US" sz="2000" dirty="0">
                <a:solidFill>
                  <a:schemeClr val="tx1"/>
                </a:solidFill>
                <a:effectLst/>
                <a:latin typeface="+mj-lt"/>
              </a:rPr>
              <a:t>,</a:t>
            </a:r>
            <a:r>
              <a:rPr lang="en-US" altLang="en-US" sz="2000" b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K, p</a:t>
            </a:r>
            <a:endParaRPr lang="en-GB" altLang="en-US" sz="20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5" name="Picture 14" descr="rich_fig">
            <a:extLst>
              <a:ext uri="{FF2B5EF4-FFF2-40B4-BE49-F238E27FC236}">
                <a16:creationId xmlns:a16="http://schemas.microsoft.com/office/drawing/2014/main" id="{A69BFA52-E7CB-554D-B966-AF2EA97C9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9" y="893928"/>
            <a:ext cx="3836588" cy="278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3B00844-92A6-7F44-9086-4C2DA9AE7D96}"/>
              </a:ext>
            </a:extLst>
          </p:cNvPr>
          <p:cNvGrpSpPr>
            <a:grpSpLocks/>
          </p:cNvGrpSpPr>
          <p:nvPr/>
        </p:nvGrpSpPr>
        <p:grpSpPr bwMode="auto">
          <a:xfrm>
            <a:off x="261481" y="3833007"/>
            <a:ext cx="2767469" cy="2944716"/>
            <a:chOff x="382" y="1803"/>
            <a:chExt cx="2200" cy="2223"/>
          </a:xfrm>
        </p:grpSpPr>
        <p:pic>
          <p:nvPicPr>
            <p:cNvPr id="17" name="Picture 16" descr="hmc_pi_k">
              <a:extLst>
                <a:ext uri="{FF2B5EF4-FFF2-40B4-BE49-F238E27FC236}">
                  <a16:creationId xmlns:a16="http://schemas.microsoft.com/office/drawing/2014/main" id="{A4AB8B53-C70D-1D4B-8E99-6C2E80E04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" y="1803"/>
              <a:ext cx="2200" cy="2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17">
              <a:extLst>
                <a:ext uri="{FF2B5EF4-FFF2-40B4-BE49-F238E27FC236}">
                  <a16:creationId xmlns:a16="http://schemas.microsoft.com/office/drawing/2014/main" id="{3CE265FC-91A6-FA42-9ED2-22ECC83CF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6" y="2529"/>
              <a:ext cx="2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>
                  <a:effectLst/>
                  <a:latin typeface="Symbol" pitchFamily="2" charset="2"/>
                </a:rPr>
                <a:t>p</a:t>
              </a:r>
            </a:p>
          </p:txBody>
        </p:sp>
        <p:sp>
          <p:nvSpPr>
            <p:cNvPr id="19" name="Text Box 18">
              <a:extLst>
                <a:ext uri="{FF2B5EF4-FFF2-40B4-BE49-F238E27FC236}">
                  <a16:creationId xmlns:a16="http://schemas.microsoft.com/office/drawing/2014/main" id="{5D22C8FE-7F12-C44F-A7E2-1103F02B5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5" y="3610"/>
              <a:ext cx="26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>
                  <a:effectLst/>
                  <a:latin typeface="Times New Roman" panose="02020603050405020304" pitchFamily="18" charset="0"/>
                </a:rPr>
                <a:t>K</a:t>
              </a:r>
            </a:p>
          </p:txBody>
        </p:sp>
      </p:grpSp>
      <p:graphicFrame>
        <p:nvGraphicFramePr>
          <p:cNvPr id="21" name="Object 30">
            <a:extLst>
              <a:ext uri="{FF2B5EF4-FFF2-40B4-BE49-F238E27FC236}">
                <a16:creationId xmlns:a16="http://schemas.microsoft.com/office/drawing/2014/main" id="{D4A2D24A-1BF1-B54E-87C9-9DA5D6E705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47920" y="1088975"/>
          <a:ext cx="13208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5" name="Equation" r:id="rId6" imgW="30429200" imgH="15506700" progId="Equation.DSMT4">
                  <p:embed/>
                </p:oleObj>
              </mc:Choice>
              <mc:Fallback>
                <p:oleObj name="Equation" r:id="rId6" imgW="30429200" imgH="15506700" progId="Equation.DSMT4">
                  <p:embed/>
                  <p:pic>
                    <p:nvPicPr>
                      <p:cNvPr id="21" name="Object 30">
                        <a:extLst>
                          <a:ext uri="{FF2B5EF4-FFF2-40B4-BE49-F238E27FC236}">
                            <a16:creationId xmlns:a16="http://schemas.microsoft.com/office/drawing/2014/main" id="{D4A2D24A-1BF1-B54E-87C9-9DA5D6E705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7920" y="1088975"/>
                        <a:ext cx="13208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1">
            <a:extLst>
              <a:ext uri="{FF2B5EF4-FFF2-40B4-BE49-F238E27FC236}">
                <a16:creationId xmlns:a16="http://schemas.microsoft.com/office/drawing/2014/main" id="{2F0B7B8D-AF2A-3B42-BC01-F233C50485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2405" y="2148084"/>
          <a:ext cx="13335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6" name="Equation" r:id="rId8" imgW="30721300" imgH="17259300" progId="Equation.DSMT4">
                  <p:embed/>
                </p:oleObj>
              </mc:Choice>
              <mc:Fallback>
                <p:oleObj name="Equation" r:id="rId8" imgW="30721300" imgH="17259300" progId="Equation.DSMT4">
                  <p:embed/>
                  <p:pic>
                    <p:nvPicPr>
                      <p:cNvPr id="22" name="Object 31">
                        <a:extLst>
                          <a:ext uri="{FF2B5EF4-FFF2-40B4-BE49-F238E27FC236}">
                            <a16:creationId xmlns:a16="http://schemas.microsoft.com/office/drawing/2014/main" id="{2F0B7B8D-AF2A-3B42-BC01-F233C50485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2405" y="2148084"/>
                        <a:ext cx="13335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5ACAF7F-079C-144E-BCE2-FEA9B88E6897}"/>
              </a:ext>
            </a:extLst>
          </p:cNvPr>
          <p:cNvCxnSpPr>
            <a:cxnSpLocks/>
          </p:cNvCxnSpPr>
          <p:nvPr/>
        </p:nvCxnSpPr>
        <p:spPr bwMode="auto">
          <a:xfrm>
            <a:off x="4397631" y="5319112"/>
            <a:ext cx="280318" cy="32525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4" name="Picture 23" descr="Screen Shot 2016-07-03 at 6.17.25 PM.png">
            <a:extLst>
              <a:ext uri="{FF2B5EF4-FFF2-40B4-BE49-F238E27FC236}">
                <a16:creationId xmlns:a16="http://schemas.microsoft.com/office/drawing/2014/main" id="{35EA1A2B-04AC-D345-96CE-EBD6A66B15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76" y="4224471"/>
            <a:ext cx="4576301" cy="263830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31E49A8-D6E8-6C43-AC9A-AAAFE09F4AA9}"/>
              </a:ext>
            </a:extLst>
          </p:cNvPr>
          <p:cNvSpPr txBox="1"/>
          <p:nvPr/>
        </p:nvSpPr>
        <p:spPr>
          <a:xfrm rot="16200000">
            <a:off x="3938291" y="4718396"/>
            <a:ext cx="98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P [GeV]</a:t>
            </a:r>
            <a:endParaRPr lang="en-US" dirty="0">
              <a:solidFill>
                <a:schemeClr val="tx1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CFAF23-0988-FE4F-BACF-B43E4A0AFDF1}"/>
                  </a:ext>
                </a:extLst>
              </p:cNvPr>
              <p:cNvSpPr txBox="1"/>
              <p:nvPr/>
            </p:nvSpPr>
            <p:spPr>
              <a:xfrm>
                <a:off x="7806735" y="6554725"/>
                <a:ext cx="1083131" cy="4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CFAF23-0988-FE4F-BACF-B43E4A0AF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6735" y="6554725"/>
                <a:ext cx="1083131" cy="43413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143E0AD-2C54-994C-9807-1C3A40082C28}"/>
              </a:ext>
            </a:extLst>
          </p:cNvPr>
          <p:cNvCxnSpPr>
            <a:cxnSpLocks/>
          </p:cNvCxnSpPr>
          <p:nvPr/>
        </p:nvCxnSpPr>
        <p:spPr bwMode="auto">
          <a:xfrm>
            <a:off x="5569112" y="5556611"/>
            <a:ext cx="739407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11E5026-02BD-C042-9668-B0FAA23F616B}"/>
              </a:ext>
            </a:extLst>
          </p:cNvPr>
          <p:cNvCxnSpPr>
            <a:cxnSpLocks/>
          </p:cNvCxnSpPr>
          <p:nvPr/>
        </p:nvCxnSpPr>
        <p:spPr bwMode="auto">
          <a:xfrm>
            <a:off x="6308519" y="5711067"/>
            <a:ext cx="585892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B47DCFD-121D-6347-ACBB-CC79270731DF}"/>
              </a:ext>
            </a:extLst>
          </p:cNvPr>
          <p:cNvCxnSpPr>
            <a:cxnSpLocks/>
          </p:cNvCxnSpPr>
          <p:nvPr/>
        </p:nvCxnSpPr>
        <p:spPr bwMode="auto">
          <a:xfrm>
            <a:off x="6905329" y="4632227"/>
            <a:ext cx="797401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3484C79-588C-684D-ACB6-AD9E34F353D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332411" y="5556611"/>
            <a:ext cx="25454" cy="1047058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4BF721-B5F3-784C-B2FF-A0C85748432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929833" y="4632227"/>
            <a:ext cx="1" cy="199872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DB5ABFB-51B1-724D-BE32-7287F16C7BD5}"/>
              </a:ext>
            </a:extLst>
          </p:cNvPr>
          <p:cNvSpPr/>
          <p:nvPr/>
        </p:nvSpPr>
        <p:spPr>
          <a:xfrm>
            <a:off x="7637662" y="4357558"/>
            <a:ext cx="898290" cy="227908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170DCD-CDA7-1D4D-9FBB-E6C51C4F6CEE}"/>
              </a:ext>
            </a:extLst>
          </p:cNvPr>
          <p:cNvSpPr txBox="1"/>
          <p:nvPr/>
        </p:nvSpPr>
        <p:spPr>
          <a:xfrm>
            <a:off x="5633798" y="4346071"/>
            <a:ext cx="2902154" cy="398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Comic Sans MS" charset="0"/>
                <a:ea typeface="Comic Sans MS" charset="0"/>
                <a:cs typeface="Comic Sans MS" charset="0"/>
              </a:rPr>
              <a:t>Pythia MC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20527E2-A3E4-4E48-ACF2-92F9E0C3CD08}"/>
                  </a:ext>
                </a:extLst>
              </p:cNvPr>
              <p:cNvSpPr txBox="1"/>
              <p:nvPr/>
            </p:nvSpPr>
            <p:spPr>
              <a:xfrm>
                <a:off x="5205602" y="4645479"/>
                <a:ext cx="1699727" cy="458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𝜋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/</m:t>
                      </m:r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𝐾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</m:oMath>
                  </m:oMathPara>
                </a14:m>
                <a:endParaRPr lang="en-US" sz="12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20527E2-A3E4-4E48-ACF2-92F9E0C3C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602" y="4645479"/>
                <a:ext cx="1699727" cy="45815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D545EAE5-8EC9-DD48-B684-F175D03073AE}"/>
              </a:ext>
            </a:extLst>
          </p:cNvPr>
          <p:cNvSpPr/>
          <p:nvPr/>
        </p:nvSpPr>
        <p:spPr>
          <a:xfrm>
            <a:off x="4676976" y="6027139"/>
            <a:ext cx="200834" cy="598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A3F61CF-48AF-0244-B97F-62EF9785DE4F}"/>
              </a:ext>
            </a:extLst>
          </p:cNvPr>
          <p:cNvCxnSpPr>
            <a:cxnSpLocks/>
          </p:cNvCxnSpPr>
          <p:nvPr/>
        </p:nvCxnSpPr>
        <p:spPr>
          <a:xfrm>
            <a:off x="4677949" y="6623391"/>
            <a:ext cx="38580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8359A322-9814-CF4B-B92E-BCA971950F6B}"/>
              </a:ext>
            </a:extLst>
          </p:cNvPr>
          <p:cNvSpPr/>
          <p:nvPr/>
        </p:nvSpPr>
        <p:spPr>
          <a:xfrm>
            <a:off x="4771155" y="4345152"/>
            <a:ext cx="829536" cy="2245266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8A895C-F332-9243-9BE1-3C7C8B51BDA4}"/>
              </a:ext>
            </a:extLst>
          </p:cNvPr>
          <p:cNvCxnSpPr>
            <a:cxnSpLocks/>
            <a:stCxn id="35" idx="1"/>
          </p:cNvCxnSpPr>
          <p:nvPr/>
        </p:nvCxnSpPr>
        <p:spPr>
          <a:xfrm>
            <a:off x="4676976" y="6326320"/>
            <a:ext cx="824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B9C1754-25DF-354A-80C4-B6780D1B38AE}"/>
              </a:ext>
            </a:extLst>
          </p:cNvPr>
          <p:cNvCxnSpPr>
            <a:cxnSpLocks/>
          </p:cNvCxnSpPr>
          <p:nvPr/>
        </p:nvCxnSpPr>
        <p:spPr>
          <a:xfrm flipV="1">
            <a:off x="4677949" y="6097838"/>
            <a:ext cx="60229" cy="62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200D60C-7D0C-4642-B4A6-FD728C221B49}"/>
              </a:ext>
            </a:extLst>
          </p:cNvPr>
          <p:cNvSpPr txBox="1"/>
          <p:nvPr/>
        </p:nvSpPr>
        <p:spPr>
          <a:xfrm>
            <a:off x="4616471" y="3960617"/>
            <a:ext cx="436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EIC Particle Momenta: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6BD000-44D0-E44D-9830-D654A088EBDA}"/>
              </a:ext>
            </a:extLst>
          </p:cNvPr>
          <p:cNvSpPr txBox="1"/>
          <p:nvPr/>
        </p:nvSpPr>
        <p:spPr>
          <a:xfrm rot="21232130">
            <a:off x="4957020" y="4938028"/>
            <a:ext cx="3449585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432FF"/>
                </a:solidFill>
                <a:latin typeface="+mj-lt"/>
              </a:rPr>
              <a:t>Need more than one technology to cover the entire momentum ranges at different </a:t>
            </a:r>
            <a:r>
              <a:rPr lang="en-US" sz="1600" dirty="0" err="1">
                <a:solidFill>
                  <a:srgbClr val="0432FF"/>
                </a:solidFill>
                <a:latin typeface="+mj-lt"/>
              </a:rPr>
              <a:t>rapidities</a:t>
            </a:r>
            <a:r>
              <a:rPr lang="en-US" sz="1600" dirty="0">
                <a:solidFill>
                  <a:srgbClr val="0432FF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5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2" grpId="0" animBg="1"/>
      <p:bldP spid="33" grpId="0"/>
      <p:bldP spid="34" grpId="0"/>
      <p:bldP spid="35" grpId="0" animBg="1"/>
      <p:bldP spid="37" grpId="0" animBg="1"/>
      <p:bldP spid="40" grpId="0"/>
      <p:bldP spid="4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0B9CF98F-FE5D-7545-93DA-88F280142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917" y="2225679"/>
            <a:ext cx="3308931" cy="10381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8DEC6F-977A-4C60-9C8F-401D16892A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149"/>
          <a:stretch/>
        </p:blipFill>
        <p:spPr>
          <a:xfrm>
            <a:off x="7212693" y="3235895"/>
            <a:ext cx="1862752" cy="837645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3FB1B3-F9EF-4D22-9AF0-C0D3B38AB671}"/>
              </a:ext>
            </a:extLst>
          </p:cNvPr>
          <p:cNvSpPr txBox="1"/>
          <p:nvPr/>
        </p:nvSpPr>
        <p:spPr>
          <a:xfrm>
            <a:off x="6815128" y="1124838"/>
            <a:ext cx="2280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432FF"/>
              </a:buClr>
              <a:defRPr/>
            </a:pPr>
            <a:r>
              <a:rPr lang="en-US" sz="12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  <a:p>
            <a:pPr defTabSz="685800">
              <a:buClr>
                <a:srgbClr val="0432FF"/>
              </a:buClr>
              <a:defRPr/>
            </a:pPr>
            <a:r>
              <a:rPr lang="en-US" sz="1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dRICH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(dual RICH)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Aerogel and C-F gas radiators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momentum range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Sensor: Si PMs(TBC)</a:t>
            </a:r>
          </a:p>
          <a:p>
            <a:pPr marL="100013" indent="-214313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p/K 3</a:t>
            </a:r>
            <a:r>
              <a:rPr lang="en-US" sz="1050" dirty="0">
                <a:solidFill>
                  <a:srgbClr val="0000CC"/>
                </a:solidFill>
                <a:latin typeface="Symbol" pitchFamily="2" charset="2"/>
                <a:cs typeface="Arial" panose="020B0604020202020204" pitchFamily="34" charset="0"/>
              </a:rPr>
              <a:t>s</a:t>
            </a: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sep.</a:t>
            </a: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50 GeV/c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B5B54E23-16EB-40C1-B6C5-D165E3253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4517-AF49-43FD-AE06-87D6A0986C1A}" type="slidenum">
              <a:rPr lang="en-US" smtClean="0"/>
              <a:t>41</a:t>
            </a:fld>
            <a:endParaRPr lang="en-US" dirty="0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C4DC0877-2CAB-C84A-BBAC-0A2BE477D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83"/>
            <a:ext cx="9144000" cy="45097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Hadron PID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5FF9BE-8EE6-4161-87FD-59C26C30BA79}"/>
              </a:ext>
            </a:extLst>
          </p:cNvPr>
          <p:cNvSpPr txBox="1"/>
          <p:nvPr/>
        </p:nvSpPr>
        <p:spPr>
          <a:xfrm>
            <a:off x="1251906" y="3513509"/>
            <a:ext cx="228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REFERENCE</a:t>
            </a:r>
          </a:p>
          <a:p>
            <a:r>
              <a:rPr lang="en-US" sz="1200" dirty="0" err="1">
                <a:solidFill>
                  <a:srgbClr val="0432FF"/>
                </a:solidFill>
              </a:rPr>
              <a:t>mRICH</a:t>
            </a:r>
            <a:r>
              <a:rPr lang="en-US" sz="1200" dirty="0"/>
              <a:t> (Modular RICH)</a:t>
            </a:r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u="sng" dirty="0"/>
              <a:t>Aerogel</a:t>
            </a:r>
            <a:r>
              <a:rPr lang="en-US" sz="1200" dirty="0"/>
              <a:t> Cherenkov Det.</a:t>
            </a:r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dirty="0"/>
              <a:t>Focused by Fresnel lens</a:t>
            </a:r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dirty="0"/>
              <a:t>e, pi, K, p</a:t>
            </a:r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dirty="0"/>
              <a:t>Sensor: </a:t>
            </a:r>
            <a:r>
              <a:rPr lang="en-US" sz="1200" u="sng" dirty="0" err="1"/>
              <a:t>SiPMs</a:t>
            </a:r>
            <a:r>
              <a:rPr lang="en-US" sz="1200" u="sng" dirty="0"/>
              <a:t>/ LAPPDs</a:t>
            </a:r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dirty="0"/>
              <a:t>Adaptable to </a:t>
            </a:r>
            <a:r>
              <a:rPr lang="en-US" sz="1200" dirty="0" err="1"/>
              <a:t>includeTOF</a:t>
            </a:r>
            <a:endParaRPr lang="en-US" sz="1200" dirty="0"/>
          </a:p>
          <a:p>
            <a:pPr marL="2143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200" dirty="0">
                <a:solidFill>
                  <a:srgbClr val="0000CC"/>
                </a:solidFill>
                <a:latin typeface="Symbol" panose="05050102010706020507" pitchFamily="18" charset="2"/>
              </a:rPr>
              <a:t>p</a:t>
            </a:r>
            <a:r>
              <a:rPr lang="en-US" sz="1200" dirty="0">
                <a:solidFill>
                  <a:srgbClr val="0000CC"/>
                </a:solidFill>
              </a:rPr>
              <a:t>/K 3</a:t>
            </a:r>
            <a:r>
              <a:rPr lang="en-US" sz="1200" dirty="0">
                <a:solidFill>
                  <a:srgbClr val="0000CC"/>
                </a:solidFill>
                <a:latin typeface="Symbol" panose="05050102010706020507" pitchFamily="18" charset="2"/>
              </a:rPr>
              <a:t>s</a:t>
            </a:r>
            <a:r>
              <a:rPr lang="en-US" sz="1200" dirty="0">
                <a:solidFill>
                  <a:srgbClr val="0000CC"/>
                </a:solidFill>
              </a:rPr>
              <a:t> </a:t>
            </a:r>
            <a:r>
              <a:rPr lang="en-US" sz="1200" dirty="0" err="1">
                <a:solidFill>
                  <a:srgbClr val="0000CC"/>
                </a:solidFill>
              </a:rPr>
              <a:t>sep.</a:t>
            </a:r>
            <a:r>
              <a:rPr lang="en-US" sz="1200" dirty="0">
                <a:solidFill>
                  <a:srgbClr val="0000CC"/>
                </a:solidFill>
              </a:rPr>
              <a:t> at 10 GeV/c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EB4D235-5A89-45EA-BD27-8D2CBA2B44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47"/>
          <a:stretch/>
        </p:blipFill>
        <p:spPr>
          <a:xfrm>
            <a:off x="48390" y="3569204"/>
            <a:ext cx="1186031" cy="131368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900CD816-39AB-43A4-A2AE-1DAB8C0A9A3D}"/>
              </a:ext>
            </a:extLst>
          </p:cNvPr>
          <p:cNvSpPr txBox="1">
            <a:spLocks/>
          </p:cNvSpPr>
          <p:nvPr/>
        </p:nvSpPr>
        <p:spPr>
          <a:xfrm>
            <a:off x="32432" y="3250717"/>
            <a:ext cx="1978076" cy="281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solidFill>
                  <a:srgbClr val="0432FF"/>
                </a:solidFill>
              </a:rPr>
              <a:t>Backward Endcap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8F7B04-8980-4C36-920D-222C24706BD4}"/>
              </a:ext>
            </a:extLst>
          </p:cNvPr>
          <p:cNvSpPr txBox="1"/>
          <p:nvPr/>
        </p:nvSpPr>
        <p:spPr>
          <a:xfrm>
            <a:off x="6447237" y="5271966"/>
            <a:ext cx="275076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dirty="0">
                <a:solidFill>
                  <a:srgbClr val="0432FF"/>
                </a:solidFill>
                <a:latin typeface="Calibri"/>
              </a:rPr>
              <a:t>LAPPD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 (Large Area </a:t>
            </a:r>
            <a:r>
              <a:rPr lang="en-US" sz="1200" dirty="0" err="1">
                <a:solidFill>
                  <a:srgbClr val="000000"/>
                </a:solidFill>
                <a:latin typeface="Calibri"/>
              </a:rPr>
              <a:t>psec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 Photon Detector)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Calibri"/>
              </a:rPr>
              <a:t>MCP, Cherenkov in window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Calibri"/>
              </a:rPr>
              <a:t>5-10 </a:t>
            </a:r>
            <a:r>
              <a:rPr lang="en-US" sz="1050" dirty="0" err="1">
                <a:solidFill>
                  <a:srgbClr val="000000"/>
                </a:solidFill>
                <a:latin typeface="Calibri"/>
              </a:rPr>
              <a:t>psec</a:t>
            </a:r>
            <a:endParaRPr lang="en-US" sz="1050" dirty="0">
              <a:solidFill>
                <a:srgbClr val="000000"/>
              </a:solidFill>
              <a:latin typeface="Calibri"/>
            </a:endParaRPr>
          </a:p>
          <a:p>
            <a:pPr defTabSz="685800">
              <a:buClr>
                <a:srgbClr val="0432FF"/>
              </a:buClr>
              <a:defRPr/>
            </a:pPr>
            <a:r>
              <a:rPr lang="en-US" sz="1050" dirty="0">
                <a:solidFill>
                  <a:srgbClr val="0432FF"/>
                </a:solidFill>
                <a:latin typeface="Calibri"/>
                <a:sym typeface="Wingdings" pitchFamily="2" charset="2"/>
              </a:rPr>
              <a:t></a:t>
            </a:r>
            <a:r>
              <a:rPr lang="en-US" sz="105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 supported by DOE SBIR program</a:t>
            </a:r>
            <a:endParaRPr lang="en-US" sz="1050" dirty="0">
              <a:solidFill>
                <a:srgbClr val="000000"/>
              </a:solidFill>
              <a:latin typeface="Calibri"/>
            </a:endParaRPr>
          </a:p>
          <a:p>
            <a:pPr marL="557213" lvl="1" indent="-214313" defTabSz="685800"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srgbClr val="000000"/>
              </a:solidFill>
              <a:latin typeface="Calibri"/>
            </a:endParaRPr>
          </a:p>
          <a:p>
            <a:pPr marL="557213" lvl="1" indent="-214313" defTabSz="685800"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srgbClr val="000000"/>
              </a:solidFill>
              <a:latin typeface="Calibri"/>
            </a:endParaRPr>
          </a:p>
          <a:p>
            <a:pPr marL="342900" lvl="1" defTabSz="685800">
              <a:defRPr/>
            </a:pPr>
            <a:endParaRPr lang="en-US" sz="105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4BB35ABB-9BEC-4F68-8C6C-CDED0BC1D234}"/>
              </a:ext>
            </a:extLst>
          </p:cNvPr>
          <p:cNvSpPr txBox="1">
            <a:spLocks/>
          </p:cNvSpPr>
          <p:nvPr/>
        </p:nvSpPr>
        <p:spPr>
          <a:xfrm>
            <a:off x="0" y="366036"/>
            <a:ext cx="863648" cy="281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rgbClr val="0432FF"/>
                </a:solidFill>
              </a:rPr>
              <a:t>Barrel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CDA91E09-82D3-442D-A7A4-91BB23F8C7DD}"/>
              </a:ext>
            </a:extLst>
          </p:cNvPr>
          <p:cNvSpPr txBox="1">
            <a:spLocks/>
          </p:cNvSpPr>
          <p:nvPr/>
        </p:nvSpPr>
        <p:spPr>
          <a:xfrm>
            <a:off x="4607680" y="833694"/>
            <a:ext cx="1863581" cy="281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solidFill>
                  <a:srgbClr val="0432FF"/>
                </a:solidFill>
              </a:rPr>
              <a:t>Forward Endcap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35692CE-29F3-4710-AFC1-5E1C3892748C}"/>
                  </a:ext>
                </a:extLst>
              </p:cNvPr>
              <p:cNvSpPr txBox="1"/>
              <p:nvPr/>
            </p:nvSpPr>
            <p:spPr>
              <a:xfrm>
                <a:off x="1136373" y="659498"/>
                <a:ext cx="3435627" cy="14311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en-US" sz="1200" b="1" dirty="0">
                    <a:solidFill>
                      <a:srgbClr val="0000CC"/>
                    </a:solidFill>
                    <a:latin typeface="+mj-lt"/>
                  </a:rPr>
                  <a:t>REFERENCE</a:t>
                </a:r>
              </a:p>
              <a:p>
                <a:pPr defTabSz="685800">
                  <a:defRPr/>
                </a:pPr>
                <a:r>
                  <a:rPr lang="en-US" sz="1200" dirty="0" err="1">
                    <a:solidFill>
                      <a:srgbClr val="0432FF"/>
                    </a:solidFill>
                    <a:latin typeface="+mj-lt"/>
                  </a:rPr>
                  <a:t>hpDIRC</a:t>
                </a:r>
                <a:r>
                  <a:rPr lang="en-US" sz="1200" dirty="0">
                    <a:solidFill>
                      <a:srgbClr val="C00000"/>
                    </a:solidFill>
                    <a:latin typeface="+mj-lt"/>
                  </a:rPr>
                  <a:t> </a:t>
                </a:r>
                <a:r>
                  <a:rPr lang="en-US" sz="1200" dirty="0">
                    <a:latin typeface="+mj-lt"/>
                  </a:rPr>
                  <a:t>(</a:t>
                </a:r>
                <a:r>
                  <a:rPr lang="en-US" sz="1200" dirty="0">
                    <a:solidFill>
                      <a:srgbClr val="000000"/>
                    </a:solidFill>
                    <a:latin typeface="+mj-lt"/>
                  </a:rPr>
                  <a:t>High Performance DIRC)</a:t>
                </a:r>
                <a:endParaRPr lang="en-US" sz="1200" dirty="0">
                  <a:solidFill>
                    <a:srgbClr val="C00000"/>
                  </a:solidFill>
                  <a:latin typeface="+mj-lt"/>
                </a:endParaRPr>
              </a:p>
              <a:p>
                <a:pPr marL="100013" indent="-214313">
                  <a:buClr>
                    <a:srgbClr val="0432FF"/>
                  </a:buClr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j-lt"/>
                  </a:rPr>
                  <a:t>Quartz bar radiator, light detection with MCP-PMTs</a:t>
                </a:r>
              </a:p>
              <a:p>
                <a:pPr marL="100013" indent="-214313" defTabSz="685800">
                  <a:buClr>
                    <a:srgbClr val="0432FF"/>
                  </a:buClr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j-lt"/>
                  </a:rPr>
                  <a:t>Fully focused</a:t>
                </a:r>
              </a:p>
              <a:p>
                <a:pPr marL="100013" indent="-214313">
                  <a:buClr>
                    <a:srgbClr val="0432FF"/>
                  </a:buClr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rgbClr val="0000CC"/>
                    </a:solidFill>
                    <a:latin typeface="+mj-lt"/>
                  </a:rPr>
                  <a:t>p/K 3s </a:t>
                </a:r>
                <a:r>
                  <a:rPr lang="en-US" sz="1050" dirty="0" err="1">
                    <a:solidFill>
                      <a:srgbClr val="0000CC"/>
                    </a:solidFill>
                    <a:latin typeface="+mj-lt"/>
                  </a:rPr>
                  <a:t>sep.</a:t>
                </a:r>
                <a:r>
                  <a:rPr lang="en-US" sz="1050" dirty="0">
                    <a:solidFill>
                      <a:srgbClr val="0000CC"/>
                    </a:solidFill>
                    <a:latin typeface="+mj-lt"/>
                  </a:rPr>
                  <a:t> at 6 GeV/c</a:t>
                </a:r>
              </a:p>
              <a:p>
                <a:pPr marL="100013" indent="-214313">
                  <a:buClr>
                    <a:srgbClr val="0432FF"/>
                  </a:buClr>
                  <a:buFont typeface="Wingdings" pitchFamily="2" charset="2"/>
                  <a:buChar char="§"/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j-lt"/>
                  </a:rPr>
                  <a:t>Reuse of BABAR DIRC as </a:t>
                </a:r>
                <a:r>
                  <a:rPr lang="en-US" sz="1050" dirty="0">
                    <a:solidFill>
                      <a:srgbClr val="0000CC"/>
                    </a:solidFill>
                    <a:latin typeface="+mj-lt"/>
                  </a:rPr>
                  <a:t>alternative</a:t>
                </a:r>
              </a:p>
              <a:p>
                <a:pPr marL="100013" indent="-214313">
                  <a:buClr>
                    <a:srgbClr val="0432FF"/>
                  </a:buClr>
                  <a:buFont typeface="Wingdings" pitchFamily="2" charset="2"/>
                  <a:buChar char="§"/>
                  <a:defRPr/>
                </a:pPr>
                <a:r>
                  <a:rPr lang="en-US" sz="1050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Integration into a 4</a:t>
                </a:r>
                <a14:m>
                  <m:oMath xmlns:m="http://schemas.openxmlformats.org/officeDocument/2006/math">
                    <m:r>
                      <a:rPr lang="en-US" sz="1050" i="1" ker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sz="1050" kern="0" dirty="0">
                    <a:latin typeface="Arial" panose="020B0604020202020204" pitchFamily="34" charset="0"/>
                    <a:cs typeface="Arial" panose="020B0604020202020204" pitchFamily="34" charset="0"/>
                  </a:rPr>
                  <a:t> detector can be challenging</a:t>
                </a:r>
              </a:p>
              <a:p>
                <a:pPr marL="100013" indent="-214313">
                  <a:buFont typeface="Arial" panose="020B0604020202020204" pitchFamily="34" charset="0"/>
                  <a:buChar char="•"/>
                  <a:defRPr/>
                </a:pPr>
                <a:endParaRPr lang="en-US" sz="1050" dirty="0">
                  <a:solidFill>
                    <a:srgbClr val="0000CC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35692CE-29F3-4710-AFC1-5E1C38927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373" y="659498"/>
                <a:ext cx="3435627" cy="14311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02DF9F8-16E8-4A4E-8275-1D3FC27A38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6319" y="1137222"/>
            <a:ext cx="1864943" cy="11229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91A37C-A0D1-4FB4-B68A-009DF3F60EB3}"/>
              </a:ext>
            </a:extLst>
          </p:cNvPr>
          <p:cNvSpPr txBox="1"/>
          <p:nvPr/>
        </p:nvSpPr>
        <p:spPr>
          <a:xfrm>
            <a:off x="4537602" y="3237892"/>
            <a:ext cx="3493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windowless RICH</a:t>
            </a:r>
          </a:p>
          <a:p>
            <a:pPr marL="100013" indent="-214313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Gaseous sensors (MPGDs)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CF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radiator and sensor gas</a:t>
            </a:r>
          </a:p>
          <a:p>
            <a:pPr defTabSz="685800">
              <a:buClr>
                <a:srgbClr val="0432FF"/>
              </a:buClr>
              <a:defRPr/>
            </a:pPr>
            <a:r>
              <a:rPr lang="en-US" sz="105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p complements required</a:t>
            </a: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indent="-2286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 ~ 2.5m lever arm /  Aerogel (</a:t>
            </a:r>
            <a:r>
              <a:rPr lang="en-US" sz="105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mRICH</a:t>
            </a: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C2595D-0DEC-4E16-ACE3-B814012C2E3C}"/>
              </a:ext>
            </a:extLst>
          </p:cNvPr>
          <p:cNvSpPr txBox="1"/>
          <p:nvPr/>
        </p:nvSpPr>
        <p:spPr>
          <a:xfrm>
            <a:off x="4550297" y="4163924"/>
            <a:ext cx="3667261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HP-RICH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(high pressure RICH)</a:t>
            </a:r>
          </a:p>
          <a:p>
            <a:pPr marL="1000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050" u="sng" dirty="0">
                <a:latin typeface="Arial" panose="020B0604020202020204" pitchFamily="34" charset="0"/>
                <a:cs typeface="Arial" panose="020B0604020202020204" pitchFamily="34" charset="0"/>
              </a:rPr>
              <a:t>Eco-friendly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dRICH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/windowless RICH</a:t>
            </a:r>
          </a:p>
          <a:p>
            <a:pPr marL="1000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Ar @ 3. 5 bar ↔ C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@ 1 bar</a:t>
            </a:r>
          </a:p>
          <a:p>
            <a:pPr marL="100013" indent="-214313">
              <a:buClr>
                <a:srgbClr val="0432FF"/>
              </a:buClr>
              <a:buFont typeface="Wingdings" pitchFamily="2" charset="2"/>
              <a:buChar char="§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Ar @  2     bar ↔ C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4     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@ 1 bar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ED1857-7A27-4E1E-88A6-46976CFC4B7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000" b="21811"/>
          <a:stretch/>
        </p:blipFill>
        <p:spPr>
          <a:xfrm>
            <a:off x="1312894" y="2030684"/>
            <a:ext cx="1480514" cy="998024"/>
          </a:xfrm>
          <a:prstGeom prst="rect">
            <a:avLst/>
          </a:prstGeom>
          <a:solidFill>
            <a:srgbClr val="0000CC"/>
          </a:solidFill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4C453AE-7F7B-4C03-8B02-9C2638EB6918}"/>
              </a:ext>
            </a:extLst>
          </p:cNvPr>
          <p:cNvSpPr txBox="1"/>
          <p:nvPr/>
        </p:nvSpPr>
        <p:spPr>
          <a:xfrm>
            <a:off x="-6146" y="2488452"/>
            <a:ext cx="12314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STAR: ~ similar </a:t>
            </a:r>
          </a:p>
          <a:p>
            <a:r>
              <a:rPr lang="en-US" sz="1050" dirty="0"/>
              <a:t>resolution expected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E70C25-6B1B-4518-8FF1-8A8D80E01925}"/>
              </a:ext>
            </a:extLst>
          </p:cNvPr>
          <p:cNvSpPr txBox="1"/>
          <p:nvPr/>
        </p:nvSpPr>
        <p:spPr>
          <a:xfrm>
            <a:off x="0" y="1967400"/>
            <a:ext cx="1546964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0432FF"/>
                </a:solidFill>
              </a:rPr>
              <a:t>dE</a:t>
            </a:r>
            <a:r>
              <a:rPr lang="en-US" sz="1200" dirty="0">
                <a:solidFill>
                  <a:srgbClr val="0432FF"/>
                </a:solidFill>
              </a:rPr>
              <a:t>/dx from gaseous tracker, i.e. TPC </a:t>
            </a:r>
          </a:p>
          <a:p>
            <a:r>
              <a:rPr lang="en-US" sz="1050" dirty="0">
                <a:solidFill>
                  <a:srgbClr val="0000CC"/>
                </a:solidFill>
              </a:rPr>
              <a:t>complementary</a:t>
            </a:r>
            <a:endParaRPr lang="en-US" sz="105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E8A6CF4C-32C9-1345-A65E-55C60E9FD040}"/>
              </a:ext>
            </a:extLst>
          </p:cNvPr>
          <p:cNvSpPr txBox="1">
            <a:spLocks/>
          </p:cNvSpPr>
          <p:nvPr/>
        </p:nvSpPr>
        <p:spPr>
          <a:xfrm>
            <a:off x="400832" y="959391"/>
            <a:ext cx="9144000" cy="584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>
                <a:solidFill>
                  <a:srgbClr val="1200B4"/>
                </a:solidFill>
                <a:effectLst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</a:lstStyle>
          <a:p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474E497-D476-394B-BECD-9FCC98AB97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700" y="748103"/>
            <a:ext cx="1172896" cy="9244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D05B50D-833C-FC41-89E0-899C4742EB7C}"/>
              </a:ext>
            </a:extLst>
          </p:cNvPr>
          <p:cNvSpPr txBox="1"/>
          <p:nvPr/>
        </p:nvSpPr>
        <p:spPr>
          <a:xfrm>
            <a:off x="3230263" y="5113779"/>
            <a:ext cx="3240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dirty="0">
                <a:solidFill>
                  <a:srgbClr val="0432FF"/>
                </a:solidFill>
                <a:latin typeface="Calibri"/>
              </a:rPr>
              <a:t>LGAD</a:t>
            </a:r>
            <a:r>
              <a:rPr lang="en-US" sz="1200" dirty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alibri"/>
              </a:rPr>
              <a:t>(Low Gain Avalanche Detector)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Calibri"/>
              </a:rPr>
              <a:t>Silicon Avalanche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00"/>
                </a:solidFill>
                <a:latin typeface="Calibri"/>
              </a:rPr>
              <a:t>20-35 </a:t>
            </a:r>
            <a:r>
              <a:rPr lang="en-US" sz="1050" dirty="0" err="1">
                <a:solidFill>
                  <a:srgbClr val="000000"/>
                </a:solidFill>
                <a:latin typeface="Calibri"/>
              </a:rPr>
              <a:t>psec</a:t>
            </a:r>
            <a:endParaRPr lang="en-US" sz="1050" dirty="0">
              <a:solidFill>
                <a:srgbClr val="000000"/>
              </a:solidFill>
              <a:latin typeface="Calibri"/>
            </a:endParaRP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CC"/>
                </a:solidFill>
                <a:latin typeface="Calibri"/>
              </a:rPr>
              <a:t>Accurate space point for tracking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CC"/>
                </a:solidFill>
                <a:latin typeface="Calibri"/>
              </a:rPr>
              <a:t>Relevant also to central barrel</a:t>
            </a:r>
          </a:p>
          <a:p>
            <a:pPr marL="100013" indent="-214313" defTabSz="685800">
              <a:buClr>
                <a:srgbClr val="0432FF"/>
              </a:buClr>
              <a:buFont typeface="Wingdings" pitchFamily="2" charset="2"/>
              <a:buChar char="§"/>
              <a:defRPr/>
            </a:pPr>
            <a:r>
              <a:rPr lang="en-US" sz="1050" dirty="0">
                <a:solidFill>
                  <a:srgbClr val="0000CC"/>
                </a:solidFill>
                <a:latin typeface="Calibri"/>
              </a:rPr>
              <a:t>R&amp;D and PED by International consortium HEP &amp; NP</a:t>
            </a:r>
          </a:p>
          <a:p>
            <a:pPr marL="557213" lvl="1" indent="-214313" defTabSz="685800"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srgbClr val="0000CC"/>
              </a:solidFill>
              <a:latin typeface="Calibri"/>
            </a:endParaRPr>
          </a:p>
          <a:p>
            <a:pPr marL="557213" lvl="1" indent="-214313" defTabSz="685800"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srgbClr val="0000CC"/>
              </a:solidFill>
              <a:latin typeface="Calibri"/>
            </a:endParaRPr>
          </a:p>
          <a:p>
            <a:pPr marL="557213" lvl="1" indent="-214313" defTabSz="685800"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083CC415-E048-A748-B753-B9912FAA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2AD556B-BCDE-4572-954A-97183B3774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86847" y="6185300"/>
            <a:ext cx="2250679" cy="653075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A55B153D-42E7-9B40-973F-DC9A33069F7E}"/>
              </a:ext>
            </a:extLst>
          </p:cNvPr>
          <p:cNvSpPr txBox="1">
            <a:spLocks/>
          </p:cNvSpPr>
          <p:nvPr/>
        </p:nvSpPr>
        <p:spPr>
          <a:xfrm>
            <a:off x="1321382" y="5192819"/>
            <a:ext cx="1380476" cy="281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68580" tIns="34290" rIns="68580" bIns="3429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rgbClr val="0432FF"/>
                </a:solidFill>
              </a:rPr>
              <a:t>Everywhere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E65780-C513-F842-9DC2-1772A70D3F60}"/>
              </a:ext>
            </a:extLst>
          </p:cNvPr>
          <p:cNvSpPr txBox="1"/>
          <p:nvPr/>
        </p:nvSpPr>
        <p:spPr>
          <a:xfrm>
            <a:off x="1225281" y="5473864"/>
            <a:ext cx="2060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TOF with short lever arm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1EAE9A6-D056-4F3E-9CBE-FDE2D86102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7665" y="6069419"/>
            <a:ext cx="1765290" cy="746435"/>
          </a:xfrm>
          <a:prstGeom prst="rect">
            <a:avLst/>
          </a:prstGeom>
        </p:spPr>
      </p:pic>
      <p:pic>
        <p:nvPicPr>
          <p:cNvPr id="30" name="Picture 1" descr="page22image21243024">
            <a:extLst>
              <a:ext uri="{FF2B5EF4-FFF2-40B4-BE49-F238E27FC236}">
                <a16:creationId xmlns:a16="http://schemas.microsoft.com/office/drawing/2014/main" id="{F1EDC89E-E390-D643-BFD6-7F6DFD3F3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122" y="0"/>
            <a:ext cx="2011894" cy="118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24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4" grpId="0"/>
      <p:bldP spid="42" grpId="0" animBg="1"/>
      <p:bldP spid="13" grpId="0"/>
      <p:bldP spid="17" grpId="0"/>
      <p:bldP spid="41" grpId="0"/>
      <p:bldP spid="28" grpId="0" animBg="1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Inclusive Cross-Sections in </a:t>
            </a:r>
            <a:r>
              <a:rPr lang="en-US" cap="none" dirty="0" err="1"/>
              <a:t>e</a:t>
            </a:r>
            <a:r>
              <a:rPr lang="en-US" dirty="0" err="1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" r="8556" b="2710"/>
          <a:stretch/>
        </p:blipFill>
        <p:spPr>
          <a:xfrm>
            <a:off x="-8467" y="1105958"/>
            <a:ext cx="4766680" cy="4803775"/>
          </a:xfrm>
          <a:prstGeom prst="rect">
            <a:avLst/>
          </a:prstGeom>
        </p:spPr>
      </p:pic>
      <p:sp>
        <p:nvSpPr>
          <p:cNvPr id="7" name="Curved Right Arrow 6"/>
          <p:cNvSpPr/>
          <p:nvPr/>
        </p:nvSpPr>
        <p:spPr bwMode="auto">
          <a:xfrm>
            <a:off x="181116" y="5824334"/>
            <a:ext cx="558800" cy="465667"/>
          </a:xfrm>
          <a:prstGeom prst="curved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589" y="5974523"/>
            <a:ext cx="4028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Gluon distribution ~ </a:t>
            </a:r>
            <a:r>
              <a:rPr lang="en-US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charset="0"/>
                <a:ea typeface="Comic Sans MS" charset="0"/>
                <a:cs typeface="Comic Sans MS" charset="0"/>
              </a:rPr>
              <a:t>d</a:t>
            </a:r>
            <a:r>
              <a:rPr lang="en-US" dirty="0">
                <a:solidFill>
                  <a:srgbClr val="0000FF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(x,Q</a:t>
            </a:r>
            <a:r>
              <a:rPr lang="en-US" baseline="31999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)/dlnQ</a:t>
            </a:r>
            <a:r>
              <a:rPr lang="en-US" baseline="31999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endParaRPr 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1725" r="6274" b="3188"/>
          <a:stretch/>
        </p:blipFill>
        <p:spPr>
          <a:xfrm>
            <a:off x="4826662" y="1020814"/>
            <a:ext cx="4256686" cy="4196576"/>
          </a:xfrm>
          <a:prstGeom prst="rect">
            <a:avLst/>
          </a:prstGeom>
        </p:spPr>
      </p:pic>
      <p:pic>
        <p:nvPicPr>
          <p:cNvPr id="15" name="Picture 14" descr="charm-pro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348" y="5316780"/>
            <a:ext cx="1234351" cy="829580"/>
          </a:xfrm>
          <a:prstGeom prst="rect">
            <a:avLst/>
          </a:prstGeom>
        </p:spPr>
      </p:pic>
      <p:sp>
        <p:nvSpPr>
          <p:cNvPr id="16" name="Curved Right Arrow 15"/>
          <p:cNvSpPr/>
          <p:nvPr/>
        </p:nvSpPr>
        <p:spPr bwMode="auto">
          <a:xfrm>
            <a:off x="4820797" y="4993862"/>
            <a:ext cx="558800" cy="465667"/>
          </a:xfrm>
          <a:prstGeom prst="curved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0170" y="5298642"/>
            <a:ext cx="32576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Direct Access to gluons at </a:t>
            </a:r>
          </a:p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medium to high x by tagging </a:t>
            </a:r>
          </a:p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photon-gluon fusion through</a:t>
            </a:r>
          </a:p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charm events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62608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arXiv:1708.05654</a:t>
            </a:r>
          </a:p>
        </p:txBody>
      </p:sp>
    </p:spTree>
    <p:extLst>
      <p:ext uri="{BB962C8B-B14F-4D97-AF65-F5344CB8AC3E}">
        <p14:creationId xmlns:p14="http://schemas.microsoft.com/office/powerpoint/2010/main" val="40823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4AFFDF-D520-134B-9303-DB12F4C5D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A4608-9A1F-9B40-BE91-90EA9258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491124-71A0-3A46-9D4B-FA7A0AAF5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EIC: Impact on the Knowledge of 1D Nuclear PDFs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A2942-96CD-954D-9E75-578E612C2F69}"/>
              </a:ext>
            </a:extLst>
          </p:cNvPr>
          <p:cNvSpPr txBox="1"/>
          <p:nvPr/>
        </p:nvSpPr>
        <p:spPr>
          <a:xfrm>
            <a:off x="909594" y="635006"/>
            <a:ext cx="144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√s &lt; 45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GeV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D44E2B-A9CA-C24E-A7D3-5D0EC8240E20}"/>
              </a:ext>
            </a:extLst>
          </p:cNvPr>
          <p:cNvSpPr txBox="1"/>
          <p:nvPr/>
        </p:nvSpPr>
        <p:spPr>
          <a:xfrm>
            <a:off x="5920615" y="1209088"/>
            <a:ext cx="351971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Ratio of PDF of </a:t>
            </a:r>
            <a:r>
              <a:rPr lang="en-US" sz="1600" b="1" dirty="0" err="1">
                <a:solidFill>
                  <a:srgbClr val="0000FF"/>
                </a:solidFill>
                <a:latin typeface="Comic Sans MS"/>
                <a:cs typeface="Comic Sans MS"/>
              </a:rPr>
              <a:t>Pb</a:t>
            </a:r>
            <a:r>
              <a:rPr lang="en-US" sz="1600" b="1" dirty="0">
                <a:solidFill>
                  <a:srgbClr val="0000FF"/>
                </a:solidFill>
                <a:latin typeface="Comic Sans MS"/>
                <a:cs typeface="Comic Sans MS"/>
              </a:rPr>
              <a:t> over Proton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/>
                <a:cs typeface="Comic Sans MS"/>
              </a:rPr>
              <a:t>Without EIC, large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/>
                <a:cs typeface="Comic Sans MS"/>
              </a:rPr>
              <a:t>     uncertainties </a:t>
            </a:r>
          </a:p>
          <a:p>
            <a:pPr>
              <a:buClr>
                <a:srgbClr val="0000FF"/>
              </a:buClr>
            </a:pPr>
            <a:r>
              <a:rPr lang="en-US" sz="1600" b="1" dirty="0">
                <a:latin typeface="Comic Sans MS"/>
                <a:cs typeface="Comic Sans MS"/>
                <a:sym typeface="Wingdings"/>
              </a:rPr>
              <a:t>    </a:t>
            </a:r>
            <a:r>
              <a:rPr lang="en-US" sz="1600" dirty="0">
                <a:latin typeface="Comic Sans MS"/>
                <a:cs typeface="Comic Sans MS"/>
              </a:rPr>
              <a:t>With EIC 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significantly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         reduced uncertainties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/>
                <a:cs typeface="Comic Sans MS"/>
              </a:rPr>
              <a:t>Complementary to RHIC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/>
                <a:cs typeface="Comic Sans MS"/>
              </a:rPr>
              <a:t>    and LHC </a:t>
            </a:r>
            <a:r>
              <a:rPr lang="en-US" sz="1600" dirty="0" err="1">
                <a:latin typeface="Comic Sans MS"/>
                <a:cs typeface="Comic Sans MS"/>
              </a:rPr>
              <a:t>pA</a:t>
            </a:r>
            <a:r>
              <a:rPr lang="en-US" sz="1600" dirty="0">
                <a:latin typeface="Comic Sans MS"/>
                <a:cs typeface="Comic Sans MS"/>
              </a:rPr>
              <a:t> data. 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/>
                <a:cs typeface="Comic Sans MS"/>
              </a:rPr>
              <a:t>    Provides information on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/>
                <a:cs typeface="Comic Sans MS"/>
              </a:rPr>
              <a:t>    initial state for heavy ion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/>
                <a:cs typeface="Comic Sans MS"/>
              </a:rPr>
              <a:t>    collisions.</a:t>
            </a:r>
            <a:endParaRPr lang="en-US" sz="16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Does the nucleus behave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</a:rPr>
              <a:t>    like a proton at low-x? </a:t>
            </a:r>
            <a:endParaRPr lang="en-US" sz="1600" dirty="0">
              <a:solidFill>
                <a:srgbClr val="000000"/>
              </a:solidFill>
              <a:latin typeface="Comic Sans MS"/>
              <a:cs typeface="Comic Sans MS"/>
              <a:sym typeface="Wingdings"/>
            </a:endParaRP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  relevant to very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    high-energy cosmic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    ray studies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00"/>
                </a:solidFill>
                <a:latin typeface="Comic Sans MS"/>
                <a:cs typeface="Comic Sans MS"/>
                <a:sym typeface="Wingdings"/>
              </a:rPr>
              <a:t>    critical input to AA 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>
                <a:latin typeface="Comic Sans MS"/>
                <a:cs typeface="Comic Sans MS"/>
              </a:rPr>
              <a:t>arXiv</a:t>
            </a:r>
            <a:r>
              <a:rPr lang="en-US" sz="1600" dirty="0">
                <a:latin typeface="Comic Sans MS"/>
                <a:cs typeface="Comic Sans MS"/>
              </a:rPr>
              <a:t>:1708.05654</a:t>
            </a:r>
            <a:endParaRPr lang="en-US" sz="16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983BC-B560-0240-9B80-6596804A69FD}"/>
              </a:ext>
            </a:extLst>
          </p:cNvPr>
          <p:cNvSpPr txBox="1"/>
          <p:nvPr/>
        </p:nvSpPr>
        <p:spPr>
          <a:xfrm>
            <a:off x="4109994" y="577579"/>
            <a:ext cx="144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√s &lt; 90 </a:t>
            </a:r>
            <a:r>
              <a:rPr lang="en-US" dirty="0" err="1">
                <a:solidFill>
                  <a:srgbClr val="0000FF"/>
                </a:solidFill>
                <a:latin typeface="Comic Sans MS"/>
                <a:cs typeface="Comic Sans MS"/>
              </a:rPr>
              <a:t>GeV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FCBF85-5F93-1449-B77B-907F06188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4" t="1766" r="2069" b="2848"/>
          <a:stretch/>
        </p:blipFill>
        <p:spPr>
          <a:xfrm>
            <a:off x="178675" y="956441"/>
            <a:ext cx="5618181" cy="32476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6163BD-C671-5345-B1D6-5A7FBFF30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0" y="4175740"/>
            <a:ext cx="5896303" cy="172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1F0D2B4-427C-AB48-8FBE-FD661F8CBCA5}"/>
              </a:ext>
            </a:extLst>
          </p:cNvPr>
          <p:cNvGrpSpPr/>
          <p:nvPr/>
        </p:nvGrpSpPr>
        <p:grpSpPr>
          <a:xfrm>
            <a:off x="1188735" y="1392029"/>
            <a:ext cx="7079050" cy="4965398"/>
            <a:chOff x="1188735" y="1392029"/>
            <a:chExt cx="7079050" cy="496539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80A201-A2DD-AB46-8912-1B53F39C9C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9238"/>
            <a:stretch/>
          </p:blipFill>
          <p:spPr>
            <a:xfrm>
              <a:off x="1188735" y="1392029"/>
              <a:ext cx="7079050" cy="496539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35D5743-CD8A-664D-962C-35276C5379CC}"/>
                </a:ext>
              </a:extLst>
            </p:cNvPr>
            <p:cNvSpPr txBox="1"/>
            <p:nvPr/>
          </p:nvSpPr>
          <p:spPr>
            <a:xfrm>
              <a:off x="7285068" y="5720912"/>
              <a:ext cx="3658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latin typeface="Comic Sans MS" panose="030F0902030302020204" pitchFamily="66" charset="0"/>
                </a:rPr>
                <a:t>x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45" y="-10086"/>
            <a:ext cx="9144000" cy="584669"/>
          </a:xfrm>
        </p:spPr>
        <p:txBody>
          <a:bodyPr/>
          <a:lstStyle/>
          <a:p>
            <a:pPr lvl="0"/>
            <a:r>
              <a:rPr lang="en-US" cap="none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cs typeface="Comic Sans MS"/>
              </a:rPr>
              <a:t>EIC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cs typeface="Comic Sans MS"/>
              </a:rPr>
              <a:t>: Access to terra incognita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28533" y="6057194"/>
            <a:ext cx="4289957" cy="307777"/>
          </a:xfrm>
          <a:prstGeom prst="rect">
            <a:avLst/>
          </a:prstGeom>
          <a:solidFill>
            <a:srgbClr val="EAF2FF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Fraction of overall proton momentum carried by </a:t>
            </a:r>
            <a:r>
              <a:rPr lang="en-US" sz="1400" dirty="0" err="1">
                <a:latin typeface="+mj-lt"/>
              </a:rPr>
              <a:t>q,g</a:t>
            </a:r>
            <a:endParaRPr lang="en-US" sz="14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83810" y="3524971"/>
            <a:ext cx="3009157" cy="369332"/>
          </a:xfrm>
          <a:prstGeom prst="rect">
            <a:avLst/>
          </a:prstGeom>
          <a:solidFill>
            <a:srgbClr val="EAF2FF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Resolving Power Q</a:t>
            </a:r>
            <a:r>
              <a:rPr lang="en-US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 (GeV</a:t>
            </a:r>
            <a:r>
              <a:rPr lang="en-US" baseline="30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047007" y="4475360"/>
            <a:ext cx="2264833" cy="1291167"/>
            <a:chOff x="1989675" y="2624668"/>
            <a:chExt cx="2264833" cy="1291167"/>
          </a:xfrm>
        </p:grpSpPr>
        <p:sp>
          <p:nvSpPr>
            <p:cNvPr id="22" name="TextBox 21"/>
            <p:cNvSpPr txBox="1"/>
            <p:nvPr/>
          </p:nvSpPr>
          <p:spPr>
            <a:xfrm>
              <a:off x="2426878" y="2783417"/>
              <a:ext cx="13500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Gluons</a:t>
              </a:r>
            </a:p>
            <a:p>
              <a:pPr algn="ctr"/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live here</a:t>
              </a: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1989675" y="2624668"/>
              <a:ext cx="2264833" cy="1291167"/>
            </a:xfrm>
            <a:prstGeom prst="ellipse">
              <a:avLst/>
            </a:prstGeom>
            <a:noFill/>
            <a:ln w="38100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F7F474C-10EF-C44C-BD15-50549B8506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392" t="24346" r="75476" b="21041"/>
          <a:stretch/>
        </p:blipFill>
        <p:spPr>
          <a:xfrm>
            <a:off x="2312632" y="523344"/>
            <a:ext cx="1353281" cy="9152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ACE131D-6DBA-F04A-9AED-41FD47975F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755" t="36991" r="11798" b="22122"/>
          <a:stretch/>
        </p:blipFill>
        <p:spPr>
          <a:xfrm rot="10800000">
            <a:off x="7064509" y="681086"/>
            <a:ext cx="834445" cy="6852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503D2DCC-BC93-B34D-87DA-0F6ED43A51F2}"/>
              </a:ext>
            </a:extLst>
          </p:cNvPr>
          <p:cNvSpPr/>
          <p:nvPr/>
        </p:nvSpPr>
        <p:spPr>
          <a:xfrm rot="16200000">
            <a:off x="-1742634" y="3280312"/>
            <a:ext cx="4977375" cy="484632"/>
          </a:xfrm>
          <a:prstGeom prst="rightArrow">
            <a:avLst/>
          </a:prstGeom>
          <a:solidFill>
            <a:srgbClr val="0432FF">
              <a:alpha val="60000"/>
            </a:srgb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increasing luminosity and center of mass energy</a:t>
            </a: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218DBD6-D72F-084D-875F-FE618FD42A0E}"/>
              </a:ext>
            </a:extLst>
          </p:cNvPr>
          <p:cNvSpPr/>
          <p:nvPr/>
        </p:nvSpPr>
        <p:spPr>
          <a:xfrm flipH="1">
            <a:off x="1858638" y="6353687"/>
            <a:ext cx="6091921" cy="484632"/>
          </a:xfrm>
          <a:prstGeom prst="rightArrow">
            <a:avLst/>
          </a:prstGeom>
          <a:solidFill>
            <a:srgbClr val="0432FF">
              <a:alpha val="60000"/>
            </a:srgb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increasing center of mass energy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C8134A0-8E4C-8F4F-BC48-6AA5BB79D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386" t="24346" r="42460" b="21041"/>
          <a:stretch/>
        </p:blipFill>
        <p:spPr>
          <a:xfrm>
            <a:off x="4510013" y="566072"/>
            <a:ext cx="1047412" cy="9152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3835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A9C912-A8D3-42D7-9E92-3DB7307A7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122"/>
            <a:ext cx="9144000" cy="58466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do we know: Mass of the Proton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75BFB0-4B02-4CAE-8A17-77C56032014B}"/>
              </a:ext>
            </a:extLst>
          </p:cNvPr>
          <p:cNvSpPr txBox="1"/>
          <p:nvPr/>
        </p:nvSpPr>
        <p:spPr>
          <a:xfrm>
            <a:off x="157641" y="585533"/>
            <a:ext cx="4707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432FF"/>
                </a:solidFill>
                <a:latin typeface="+mj-lt"/>
              </a:rPr>
              <a:t>Visible world: </a:t>
            </a:r>
            <a:r>
              <a:rPr lang="en-US" sz="1600" i="1" dirty="0">
                <a:latin typeface="+mj-lt"/>
              </a:rPr>
              <a:t>mainly made of light quarks – its mass emerges from quark-gluon interactions.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3BAD4DF-8747-443B-A01F-10A5A5EEDC8B}"/>
              </a:ext>
            </a:extLst>
          </p:cNvPr>
          <p:cNvGrpSpPr/>
          <p:nvPr/>
        </p:nvGrpSpPr>
        <p:grpSpPr>
          <a:xfrm>
            <a:off x="4671506" y="1134467"/>
            <a:ext cx="3282400" cy="1522018"/>
            <a:chOff x="2676525" y="1281782"/>
            <a:chExt cx="3282400" cy="152201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A744B4-6639-4F27-A717-08DFB6F2A236}"/>
                </a:ext>
              </a:extLst>
            </p:cNvPr>
            <p:cNvSpPr txBox="1"/>
            <p:nvPr/>
          </p:nvSpPr>
          <p:spPr>
            <a:xfrm>
              <a:off x="2676525" y="1634249"/>
              <a:ext cx="3282400" cy="11695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+mj-lt"/>
                  <a:cs typeface="Arial" panose="020B0604020202020204" pitchFamily="34" charset="0"/>
                </a:rPr>
                <a:t>Quark structure: </a:t>
              </a:r>
              <a:r>
                <a:rPr lang="en-US" sz="1400" dirty="0" err="1">
                  <a:latin typeface="+mj-lt"/>
                  <a:cs typeface="Arial" panose="020B0604020202020204" pitchFamily="34" charset="0"/>
                </a:rPr>
                <a:t>uud</a:t>
              </a:r>
              <a:endParaRPr lang="en-US" sz="1400" dirty="0">
                <a:latin typeface="+mj-lt"/>
                <a:cs typeface="Arial" panose="020B0604020202020204" pitchFamily="34" charset="0"/>
              </a:endParaRPr>
            </a:p>
            <a:p>
              <a:r>
                <a:rPr lang="en-US" sz="1400" dirty="0">
                  <a:solidFill>
                    <a:srgbClr val="0000FF"/>
                  </a:solidFill>
                  <a:latin typeface="+mj-lt"/>
                  <a:cs typeface="Arial" panose="020B0604020202020204" pitchFamily="34" charset="0"/>
                </a:rPr>
                <a:t>Mass ~ 940 MeV (~1 GeV)</a:t>
              </a:r>
            </a:p>
            <a:p>
              <a:r>
                <a:rPr lang="en-US" sz="1400" dirty="0">
                  <a:latin typeface="+mj-lt"/>
                </a:rPr>
                <a:t>Proton Mass: 1.8×10</a:t>
              </a:r>
              <a:r>
                <a:rPr lang="en-US" sz="1400" baseline="30000" dirty="0">
                  <a:latin typeface="+mj-lt"/>
                </a:rPr>
                <a:t>−27</a:t>
              </a:r>
              <a:r>
                <a:rPr lang="en-US" sz="1400" dirty="0">
                  <a:latin typeface="+mj-lt"/>
                </a:rPr>
                <a:t> kg</a:t>
              </a:r>
            </a:p>
            <a:p>
              <a:r>
                <a:rPr lang="en-US" sz="1400" dirty="0">
                  <a:solidFill>
                    <a:srgbClr val="0000FF"/>
                  </a:solidFill>
                  <a:latin typeface="+mj-lt"/>
                </a:rPr>
                <a:t>The Sum of all Quark masses accounts for </a:t>
              </a:r>
              <a:r>
                <a:rPr lang="en-US" sz="1400" dirty="0">
                  <a:solidFill>
                    <a:srgbClr val="FF00FF"/>
                  </a:solidFill>
                  <a:latin typeface="+mj-lt"/>
                </a:rPr>
                <a:t>1%</a:t>
              </a:r>
              <a:r>
                <a:rPr lang="en-US" sz="1400" dirty="0">
                  <a:latin typeface="+mj-lt"/>
                </a:rPr>
                <a:t> of the proton mass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BE33F86-B80E-42D5-BDA8-890B1335B5CE}"/>
                </a:ext>
              </a:extLst>
            </p:cNvPr>
            <p:cNvSpPr txBox="1"/>
            <p:nvPr/>
          </p:nvSpPr>
          <p:spPr>
            <a:xfrm>
              <a:off x="2676525" y="1281782"/>
              <a:ext cx="809837" cy="338554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Proton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59FDC6F-0AD3-3241-B0DC-514DA70B178F}"/>
              </a:ext>
            </a:extLst>
          </p:cNvPr>
          <p:cNvSpPr txBox="1"/>
          <p:nvPr/>
        </p:nvSpPr>
        <p:spPr>
          <a:xfrm>
            <a:off x="5502369" y="2974937"/>
            <a:ext cx="3504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Density of quarks or gluons </a:t>
            </a:r>
          </a:p>
          <a:p>
            <a:pPr algn="ctr"/>
            <a:r>
              <a:rPr lang="en-US" sz="1400" dirty="0">
                <a:latin typeface="+mj-lt"/>
              </a:rPr>
              <a:t>inside the proton 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8D760B6-4FF8-4544-B18E-EC7E62178143}"/>
              </a:ext>
            </a:extLst>
          </p:cNvPr>
          <p:cNvGrpSpPr/>
          <p:nvPr/>
        </p:nvGrpSpPr>
        <p:grpSpPr>
          <a:xfrm>
            <a:off x="5749005" y="3463572"/>
            <a:ext cx="2876055" cy="2396085"/>
            <a:chOff x="6172471" y="1982638"/>
            <a:chExt cx="2477420" cy="214119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049A72A-B15E-D240-B2AA-0735CF48E041}"/>
                </a:ext>
              </a:extLst>
            </p:cNvPr>
            <p:cNvGrpSpPr/>
            <p:nvPr/>
          </p:nvGrpSpPr>
          <p:grpSpPr>
            <a:xfrm>
              <a:off x="6264540" y="1982638"/>
              <a:ext cx="2385351" cy="2141190"/>
              <a:chOff x="6264540" y="1040751"/>
              <a:chExt cx="2385351" cy="2141190"/>
            </a:xfrm>
          </p:grpSpPr>
          <p:pic>
            <p:nvPicPr>
              <p:cNvPr id="40" name="Picture 7">
                <a:extLst>
                  <a:ext uri="{FF2B5EF4-FFF2-40B4-BE49-F238E27FC236}">
                    <a16:creationId xmlns:a16="http://schemas.microsoft.com/office/drawing/2014/main" id="{B044098E-69BB-724D-807E-1974413B00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66" t="6880" r="5273" b="4040"/>
              <a:stretch/>
            </p:blipFill>
            <p:spPr bwMode="auto">
              <a:xfrm>
                <a:off x="6264540" y="1040751"/>
                <a:ext cx="2385351" cy="214119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  <p:pic>
            <p:nvPicPr>
              <p:cNvPr id="41" name="Picture 1">
                <a:extLst>
                  <a:ext uri="{FF2B5EF4-FFF2-40B4-BE49-F238E27FC236}">
                    <a16:creationId xmlns:a16="http://schemas.microsoft.com/office/drawing/2014/main" id="{74B2A0D0-8989-2B46-867E-36A227615D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0345" y="1524554"/>
                <a:ext cx="235782" cy="23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14">
                <a:extLst>
                  <a:ext uri="{FF2B5EF4-FFF2-40B4-BE49-F238E27FC236}">
                    <a16:creationId xmlns:a16="http://schemas.microsoft.com/office/drawing/2014/main" id="{5643357D-E059-9B43-A999-CA2675CCB3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01605" y="1474071"/>
                <a:ext cx="323700" cy="32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6675F23-E241-E248-B543-B2E2408F423C}"/>
                  </a:ext>
                </a:extLst>
              </p:cNvPr>
              <p:cNvCxnSpPr>
                <a:cxnSpLocks/>
                <a:stCxn id="41" idx="1"/>
              </p:cNvCxnSpPr>
              <p:nvPr/>
            </p:nvCxnSpPr>
            <p:spPr bwMode="auto">
              <a:xfrm flipH="1" flipV="1">
                <a:off x="7129404" y="1626923"/>
                <a:ext cx="1170941" cy="15522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43C337F-1A6B-8041-8255-B299B54EB7A4}"/>
                  </a:ext>
                </a:extLst>
              </p:cNvPr>
              <p:cNvSpPr txBox="1"/>
              <p:nvPr/>
            </p:nvSpPr>
            <p:spPr>
              <a:xfrm rot="660000">
                <a:off x="6832881" y="1099056"/>
                <a:ext cx="11694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FF"/>
                    </a:solidFill>
                  </a:rPr>
                  <a:t>gluon ocean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6C78F8F-E1CE-F34F-9D83-973D9DE31E88}"/>
                  </a:ext>
                </a:extLst>
              </p:cNvPr>
              <p:cNvSpPr txBox="1"/>
              <p:nvPr/>
            </p:nvSpPr>
            <p:spPr>
              <a:xfrm rot="660000">
                <a:off x="6880222" y="1273641"/>
                <a:ext cx="10197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FF"/>
                    </a:solidFill>
                  </a:rPr>
                  <a:t>quark sea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48E772E-EA08-6E41-9CAB-87FA09A82245}"/>
                </a:ext>
              </a:extLst>
            </p:cNvPr>
            <p:cNvSpPr txBox="1"/>
            <p:nvPr/>
          </p:nvSpPr>
          <p:spPr>
            <a:xfrm rot="16200000">
              <a:off x="5819650" y="2373146"/>
              <a:ext cx="10134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q,g</a:t>
              </a:r>
              <a:r>
                <a:rPr lang="en-US" sz="1400" dirty="0"/>
                <a:t> Density</a:t>
              </a:r>
            </a:p>
          </p:txBody>
        </p:sp>
      </p:grp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F9C65544-396A-854F-9F5A-3FD8C8BAE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6BB839E-36A5-0141-8111-6150EBEDAC0C}"/>
              </a:ext>
            </a:extLst>
          </p:cNvPr>
          <p:cNvGrpSpPr/>
          <p:nvPr/>
        </p:nvGrpSpPr>
        <p:grpSpPr>
          <a:xfrm>
            <a:off x="1969393" y="1303096"/>
            <a:ext cx="2657153" cy="1169632"/>
            <a:chOff x="8421" y="1330425"/>
            <a:chExt cx="2657153" cy="116963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287F00F4-1845-0441-A11E-9B4E63440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445" t="34773" r="11101" b="5280"/>
            <a:stretch/>
          </p:blipFill>
          <p:spPr>
            <a:xfrm flipH="1">
              <a:off x="8421" y="1330425"/>
              <a:ext cx="2657153" cy="116963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D681A4-FAD2-634D-8DF3-C22F77F840AE}"/>
                </a:ext>
              </a:extLst>
            </p:cNvPr>
            <p:cNvSpPr txBox="1"/>
            <p:nvPr/>
          </p:nvSpPr>
          <p:spPr>
            <a:xfrm>
              <a:off x="551257" y="1517227"/>
              <a:ext cx="5987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>
                  <a:latin typeface="+mj-lt"/>
                </a:rPr>
                <a:t>GeV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F57CEA-EDB5-B94E-8491-D869335D6018}"/>
                </a:ext>
              </a:extLst>
            </p:cNvPr>
            <p:cNvSpPr txBox="1"/>
            <p:nvPr/>
          </p:nvSpPr>
          <p:spPr>
            <a:xfrm>
              <a:off x="1606709" y="1524238"/>
              <a:ext cx="626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>
                  <a:latin typeface="+mj-lt"/>
                </a:rPr>
                <a:t>MeV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033B325-9C66-CD48-81BB-D310B796282F}"/>
                </a:ext>
              </a:extLst>
            </p:cNvPr>
            <p:cNvSpPr txBox="1"/>
            <p:nvPr/>
          </p:nvSpPr>
          <p:spPr>
            <a:xfrm>
              <a:off x="48563" y="1724386"/>
              <a:ext cx="8098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>
                  <a:solidFill>
                    <a:srgbClr val="FF0000"/>
                  </a:solidFill>
                  <a:latin typeface="+mj-lt"/>
                </a:rPr>
                <a:t>nucleon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C1467AD-A24D-8F40-BBC6-D395DEE79A2D}"/>
                </a:ext>
              </a:extLst>
            </p:cNvPr>
            <p:cNvSpPr txBox="1"/>
            <p:nvPr/>
          </p:nvSpPr>
          <p:spPr>
            <a:xfrm>
              <a:off x="1947562" y="1608720"/>
              <a:ext cx="6261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>
                  <a:solidFill>
                    <a:srgbClr val="FF0000"/>
                  </a:solidFill>
                  <a:latin typeface="+mj-lt"/>
                </a:rPr>
                <a:t>quark</a:t>
              </a:r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00AFE022-760F-4740-9803-D3D9BC66F4C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79477" y="4201207"/>
            <a:ext cx="4063999" cy="239058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5A834D9-BA85-F542-A0D5-CFF0C808F6E5}"/>
              </a:ext>
            </a:extLst>
          </p:cNvPr>
          <p:cNvSpPr txBox="1"/>
          <p:nvPr/>
        </p:nvSpPr>
        <p:spPr>
          <a:xfrm>
            <a:off x="332067" y="3009709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does the rest of the mass hide 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4C353E6-861B-EC43-AA79-16322CB2657B}"/>
              </a:ext>
            </a:extLst>
          </p:cNvPr>
          <p:cNvSpPr txBox="1"/>
          <p:nvPr/>
        </p:nvSpPr>
        <p:spPr>
          <a:xfrm>
            <a:off x="194051" y="3343503"/>
            <a:ext cx="4288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4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of mass generated by dynamics</a:t>
            </a:r>
          </a:p>
          <a:p>
            <a:pPr algn="ctr"/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Gluon rise discovered by HERA e-p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60449697-3600-8E47-A2E4-D839D99338EE}"/>
              </a:ext>
            </a:extLst>
          </p:cNvPr>
          <p:cNvSpPr/>
          <p:nvPr/>
        </p:nvSpPr>
        <p:spPr bwMode="auto">
          <a:xfrm>
            <a:off x="4328653" y="4287536"/>
            <a:ext cx="1071032" cy="423325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F01EFD8-3A5E-2845-A1DD-4841D6A4B74C}"/>
              </a:ext>
            </a:extLst>
          </p:cNvPr>
          <p:cNvSpPr txBox="1"/>
          <p:nvPr/>
        </p:nvSpPr>
        <p:spPr>
          <a:xfrm>
            <a:off x="5356659" y="5872956"/>
            <a:ext cx="3767667" cy="338554"/>
          </a:xfrm>
          <a:prstGeom prst="rect">
            <a:avLst/>
          </a:prstGeom>
          <a:gradFill flip="none" rotWithShape="1">
            <a:gsLst>
              <a:gs pos="10000">
                <a:srgbClr val="FFFF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The proton is dominated by </a:t>
            </a:r>
            <a:r>
              <a:rPr lang="en-US" sz="1600" dirty="0">
                <a:solidFill>
                  <a:srgbClr val="0432FF"/>
                </a:solidFill>
                <a:latin typeface="+mj-lt"/>
              </a:rPr>
              <a:t>gluons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B10E97-64AE-D44D-8EF6-5A95E6E96C27}"/>
              </a:ext>
            </a:extLst>
          </p:cNvPr>
          <p:cNvSpPr txBox="1"/>
          <p:nvPr/>
        </p:nvSpPr>
        <p:spPr>
          <a:xfrm>
            <a:off x="5321487" y="6159212"/>
            <a:ext cx="3866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EIC can access gluons in different ways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to study their contribution to the nucleon </a:t>
            </a:r>
          </a:p>
        </p:txBody>
      </p:sp>
    </p:spTree>
    <p:extLst>
      <p:ext uri="{BB962C8B-B14F-4D97-AF65-F5344CB8AC3E}">
        <p14:creationId xmlns:p14="http://schemas.microsoft.com/office/powerpoint/2010/main" val="160460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0" grpId="0"/>
      <p:bldP spid="51" grpId="0"/>
      <p:bldP spid="52" grpId="0" animBg="1"/>
      <p:bldP spid="53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PARTONS IN DIS</a:t>
            </a:r>
          </a:p>
        </p:txBody>
      </p:sp>
      <p:pic>
        <p:nvPicPr>
          <p:cNvPr id="6" name="Picture 5" descr="sidis-diagra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8" y="1021213"/>
            <a:ext cx="2562596" cy="17286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7129" y="640524"/>
            <a:ext cx="102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SIDIS: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58428" y="1049131"/>
            <a:ext cx="5970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Detect scattered lepton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(DIS) </a:t>
            </a:r>
            <a:r>
              <a:rPr lang="en-US" dirty="0">
                <a:latin typeface="Comic Sans MS" panose="030F0902030302020204" pitchFamily="66" charset="0"/>
              </a:rPr>
              <a:t>in coincidence with identified hadrons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(SIDIS)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one can measure the correlation between different </a:t>
            </a:r>
          </a:p>
          <a:p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   hadrons as </a:t>
            </a:r>
            <a:r>
              <a:rPr lang="en-US" dirty="0" err="1">
                <a:latin typeface="Comic Sans MS" panose="030F0902030302020204" pitchFamily="66" charset="0"/>
                <a:sym typeface="Wingdings" pitchFamily="2" charset="2"/>
              </a:rPr>
              <a:t>fct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. of </a:t>
            </a:r>
            <a:r>
              <a:rPr lang="en-US" dirty="0" err="1">
                <a:latin typeface="Comic Sans MS" panose="030F0902030302020204" pitchFamily="66" charset="0"/>
                <a:sym typeface="Wingdings" pitchFamily="2" charset="2"/>
              </a:rPr>
              <a:t>p</a:t>
            </a:r>
            <a:r>
              <a:rPr lang="en-US" baseline="-25000" dirty="0" err="1">
                <a:latin typeface="Comic Sans MS" panose="030F0902030302020204" pitchFamily="66" charset="0"/>
                <a:sym typeface="Wingdings" pitchFamily="2" charset="2"/>
              </a:rPr>
              <a:t>t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, z, </a:t>
            </a:r>
            <a:r>
              <a:rPr lang="en-US" dirty="0">
                <a:latin typeface="Symbol" pitchFamily="2" charset="2"/>
                <a:sym typeface="Wingdings" pitchFamily="2" charset="2"/>
              </a:rPr>
              <a:t>h</a:t>
            </a:r>
            <a:endParaRPr lang="en-US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charset="0"/>
              <a:buChar char="à"/>
            </a:pPr>
            <a:r>
              <a:rPr lang="en-US" dirty="0">
                <a:latin typeface="Comic Sans MS" panose="030F0902030302020204" pitchFamily="66" charset="0"/>
                <a:sym typeface="Wingdings"/>
              </a:rPr>
              <a:t>needs fragmentation functions to correlate</a:t>
            </a:r>
          </a:p>
          <a:p>
            <a:r>
              <a:rPr lang="en-US" dirty="0">
                <a:latin typeface="Comic Sans MS" panose="030F0902030302020204" pitchFamily="66" charset="0"/>
                <a:sym typeface="Wingdings"/>
              </a:rPr>
              <a:t>    hadron type with </a:t>
            </a:r>
            <a:r>
              <a:rPr lang="en-US" dirty="0" err="1">
                <a:latin typeface="Comic Sans MS" panose="030F0902030302020204" pitchFamily="66" charset="0"/>
                <a:sym typeface="Wingdings"/>
              </a:rPr>
              <a:t>parton</a:t>
            </a:r>
            <a:endParaRPr lang="en-US" dirty="0">
              <a:latin typeface="Comic Sans MS" panose="030F0902030302020204" pitchFamily="66" charset="0"/>
              <a:sym typeface="Wingdings"/>
            </a:endParaRPr>
          </a:p>
          <a:p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  <a:sym typeface="Wingdings"/>
              </a:rPr>
              <a:t></a:t>
            </a:r>
            <a:r>
              <a:rPr lang="en-US" dirty="0">
                <a:latin typeface="Comic Sans MS" panose="030F0902030302020204" pitchFamily="66" charset="0"/>
                <a:sym typeface="Wingdings"/>
              </a:rPr>
              <a:t> Detector: PID over a wide range of </a:t>
            </a:r>
            <a:r>
              <a:rPr lang="en-US" dirty="0">
                <a:latin typeface="Symbol" pitchFamily="2" charset="2"/>
                <a:cs typeface="Symbol" charset="2"/>
                <a:sym typeface="Wingdings"/>
              </a:rPr>
              <a:t>h </a:t>
            </a:r>
            <a:r>
              <a:rPr lang="en-US" dirty="0">
                <a:latin typeface="Comic Sans MS" panose="030F0902030302020204" pitchFamily="66" charset="0"/>
                <a:cs typeface="Symbol" charset="2"/>
                <a:sym typeface="Wingdings"/>
              </a:rPr>
              <a:t>and p</a:t>
            </a:r>
            <a:endParaRPr lang="en-US" dirty="0">
              <a:latin typeface="Comic Sans MS" panose="030F0902030302020204" pitchFamily="66" charset="0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874" y="2869104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Charge Current:</a:t>
            </a:r>
          </a:p>
        </p:txBody>
      </p:sp>
      <p:pic>
        <p:nvPicPr>
          <p:cNvPr id="10" name="Picture 9" descr="Elektron-Proton-Kollision_DIS_neutral_und_geladen_RGB_E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49849" r="8882" b="10648"/>
          <a:stretch/>
        </p:blipFill>
        <p:spPr>
          <a:xfrm>
            <a:off x="287118" y="3313050"/>
            <a:ext cx="2186887" cy="1241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47374" y="3335140"/>
            <a:ext cx="5530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W-exchange: direct access to the quark flavor</a:t>
            </a:r>
          </a:p>
          <a:p>
            <a:r>
              <a:rPr lang="en-US" dirty="0">
                <a:latin typeface="Comic Sans MS"/>
                <a:cs typeface="Comic Sans MS"/>
              </a:rPr>
              <a:t>no FF – complementary to SIDIS</a:t>
            </a:r>
          </a:p>
          <a:p>
            <a:r>
              <a:rPr lang="en-US" dirty="0">
                <a:solidFill>
                  <a:srgbClr val="0432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dirty="0">
                <a:latin typeface="Comic Sans MS"/>
                <a:cs typeface="Comic Sans MS"/>
                <a:sym typeface="Wingdings"/>
              </a:rPr>
              <a:t> Detector: large rapidity coverage and large √s</a:t>
            </a:r>
            <a:r>
              <a:rPr lang="en-US" dirty="0">
                <a:latin typeface="Comic Sans MS"/>
                <a:cs typeface="Comic Sans MS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118" y="4832631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Jets:</a:t>
            </a:r>
          </a:p>
        </p:txBody>
      </p:sp>
      <p:pic>
        <p:nvPicPr>
          <p:cNvPr id="52" name="Picture 51" descr="je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0">
            <a:off x="685713" y="4781826"/>
            <a:ext cx="1210192" cy="212237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135313" y="4724459"/>
            <a:ext cx="50834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best observable to access </a:t>
            </a:r>
            <a:r>
              <a:rPr lang="en-US" dirty="0" err="1">
                <a:latin typeface="Comic Sans MS"/>
                <a:cs typeface="Comic Sans MS"/>
              </a:rPr>
              <a:t>parton</a:t>
            </a:r>
            <a:r>
              <a:rPr lang="en-US" dirty="0">
                <a:latin typeface="Comic Sans MS"/>
                <a:cs typeface="Comic Sans MS"/>
              </a:rPr>
              <a:t> kinematics</a:t>
            </a:r>
          </a:p>
          <a:p>
            <a:r>
              <a:rPr lang="en-US" dirty="0">
                <a:latin typeface="Comic Sans MS"/>
                <a:cs typeface="Comic Sans MS"/>
              </a:rPr>
              <a:t>tag </a:t>
            </a:r>
            <a:r>
              <a:rPr lang="en-US" dirty="0" err="1">
                <a:latin typeface="Comic Sans MS"/>
                <a:cs typeface="Comic Sans MS"/>
              </a:rPr>
              <a:t>partons</a:t>
            </a:r>
            <a:r>
              <a:rPr lang="en-US" dirty="0">
                <a:latin typeface="Comic Sans MS"/>
                <a:cs typeface="Comic Sans MS"/>
              </a:rPr>
              <a:t> through the sub-processes and </a:t>
            </a:r>
          </a:p>
          <a:p>
            <a:r>
              <a:rPr lang="en-US" dirty="0">
                <a:latin typeface="Comic Sans MS"/>
                <a:cs typeface="Comic Sans MS"/>
              </a:rPr>
              <a:t>jet substructure</a:t>
            </a:r>
          </a:p>
          <a:p>
            <a:pPr marL="285750" indent="-285750">
              <a:buClr>
                <a:srgbClr val="0000DB"/>
              </a:buClr>
              <a:buFont typeface="Wingdings" pitchFamily="2" charset="2"/>
              <a:buChar char="à"/>
            </a:pPr>
            <a:r>
              <a:rPr lang="en-US" dirty="0">
                <a:latin typeface="Comic Sans MS"/>
                <a:cs typeface="Comic Sans MS"/>
                <a:sym typeface="Wingdings"/>
              </a:rPr>
              <a:t>di-jets: relative </a:t>
            </a:r>
            <a:r>
              <a:rPr lang="en-US" dirty="0" err="1">
                <a:latin typeface="Comic Sans MS"/>
                <a:cs typeface="Comic Sans MS"/>
                <a:sym typeface="Wingdings"/>
              </a:rPr>
              <a:t>p</a:t>
            </a:r>
            <a:r>
              <a:rPr lang="en-US" baseline="-25000" dirty="0" err="1">
                <a:latin typeface="Comic Sans MS"/>
                <a:cs typeface="Comic Sans MS"/>
                <a:sym typeface="Wingdings"/>
              </a:rPr>
              <a:t>t</a:t>
            </a:r>
            <a:r>
              <a:rPr lang="en-US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dirty="0">
                <a:latin typeface="Comic Sans MS"/>
                <a:cs typeface="Comic Sans MS"/>
                <a:sym typeface="Wingdings" pitchFamily="2" charset="2"/>
              </a:rPr>
              <a:t> correlated to </a:t>
            </a:r>
            <a:r>
              <a:rPr lang="en-US" dirty="0" err="1">
                <a:latin typeface="Comic Sans MS"/>
                <a:cs typeface="Comic Sans MS"/>
                <a:sym typeface="Wingdings" pitchFamily="2" charset="2"/>
              </a:rPr>
              <a:t>k</a:t>
            </a:r>
            <a:r>
              <a:rPr lang="en-US" baseline="-25000" dirty="0" err="1">
                <a:latin typeface="Comic Sans MS"/>
                <a:cs typeface="Comic Sans MS"/>
                <a:sym typeface="Wingdings" pitchFamily="2" charset="2"/>
              </a:rPr>
              <a:t>t</a:t>
            </a:r>
            <a:endParaRPr lang="en-US" baseline="-25000" dirty="0">
              <a:latin typeface="Comic Sans MS"/>
              <a:cs typeface="Comic Sans MS"/>
              <a:sym typeface="Wingdings" pitchFamily="2" charset="2"/>
            </a:endParaRPr>
          </a:p>
          <a:p>
            <a:pPr marL="285750" indent="-285750">
              <a:buClr>
                <a:srgbClr val="0000DB"/>
              </a:buClr>
              <a:buFont typeface="Wingdings" pitchFamily="2" charset="2"/>
              <a:buChar char="à"/>
            </a:pPr>
            <a:r>
              <a:rPr lang="en-US" dirty="0">
                <a:latin typeface="Comic Sans MS"/>
                <a:cs typeface="Comic Sans MS"/>
                <a:sym typeface="Wingdings" pitchFamily="2" charset="2"/>
              </a:rPr>
              <a:t>tag on PGF</a:t>
            </a:r>
            <a:endParaRPr lang="en-US" dirty="0">
              <a:latin typeface="Comic Sans MS"/>
              <a:cs typeface="Comic Sans MS"/>
            </a:endParaRPr>
          </a:p>
          <a:p>
            <a:r>
              <a:rPr lang="en-US" dirty="0">
                <a:solidFill>
                  <a:srgbClr val="0432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dirty="0">
                <a:latin typeface="Comic Sans MS"/>
                <a:cs typeface="Comic Sans MS"/>
                <a:sym typeface="Wingdings"/>
              </a:rPr>
              <a:t> Detector: large rapidity coverage and PID</a:t>
            </a:r>
            <a:r>
              <a:rPr lang="en-US" dirty="0"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156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Gluons in 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391" y="309232"/>
            <a:ext cx="6774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Gluons manifest themselves through</a:t>
            </a:r>
          </a:p>
          <a:p>
            <a:pPr marL="342900" indent="-342900">
              <a:buAutoNum type="arabicPeriod"/>
            </a:pPr>
            <a:r>
              <a:rPr lang="en-US" dirty="0">
                <a:latin typeface="Comic Sans MS" panose="030F0902030302020204" pitchFamily="66" charset="0"/>
                <a:cs typeface="Times New Roman"/>
              </a:rPr>
              <a:t>the behavior of the cross section as function of x and Q</a:t>
            </a:r>
            <a:r>
              <a:rPr lang="en-US" baseline="30000" dirty="0">
                <a:latin typeface="Comic Sans MS" panose="030F0902030302020204" pitchFamily="66" charset="0"/>
                <a:cs typeface="Times New Roman"/>
              </a:rPr>
              <a:t>2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48362" y="976028"/>
          <a:ext cx="50292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0" name="Equation" r:id="rId3" imgW="3352800" imgH="469900" progId="Equation.DSMT4">
                  <p:embed/>
                </p:oleObj>
              </mc:Choice>
              <mc:Fallback>
                <p:oleObj name="Equation" r:id="rId3" imgW="3352800" imgH="4699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8362" y="976028"/>
                        <a:ext cx="5029200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/>
          </p:cNvSpPr>
          <p:nvPr/>
        </p:nvSpPr>
        <p:spPr bwMode="auto">
          <a:xfrm>
            <a:off x="2517910" y="1776971"/>
            <a:ext cx="2996814" cy="5635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 algn="r"/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dirty="0">
              <a:solidFill>
                <a:srgbClr val="FF0000"/>
              </a:solidFill>
              <a:latin typeface="Comic Sans MS" panose="030F0902030302020204" pitchFamily="66" charset="0"/>
              <a:ea typeface="ＭＳ Ｐゴシック" charset="0"/>
              <a:cs typeface="Comic Sans MS"/>
              <a:sym typeface="Arial" charset="0"/>
            </a:endParaRPr>
          </a:p>
          <a:p>
            <a:pPr marL="39688" algn="r"/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5853246" y="1768615"/>
            <a:ext cx="1910315" cy="57262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gluon momentum </a:t>
            </a:r>
          </a:p>
          <a:p>
            <a:pPr marL="39688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distribution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4892256" y="1424615"/>
            <a:ext cx="99395" cy="463830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ln w="28575" cmpd="sng"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rot="10800000">
            <a:off x="6302713" y="1426542"/>
            <a:ext cx="179803" cy="450859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 bwMode="auto">
          <a:xfrm>
            <a:off x="2910144" y="2661498"/>
            <a:ext cx="513333" cy="34858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50" y="2263946"/>
            <a:ext cx="887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without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gluons the cross section depends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only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on x, no dependence on Q</a:t>
            </a:r>
            <a:r>
              <a:rPr lang="en-US" baseline="30000" dirty="0">
                <a:latin typeface="Comic Sans MS" panose="030F0902030302020204" pitchFamily="66" charset="0"/>
                <a:cs typeface="Times New Roman"/>
              </a:rPr>
              <a:t>2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 F</a:t>
            </a:r>
            <a:r>
              <a:rPr lang="en-US" baseline="-25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2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(x)</a:t>
            </a:r>
            <a:endParaRPr lang="en-US" dirty="0">
              <a:solidFill>
                <a:srgbClr val="0000FF"/>
              </a:solidFill>
              <a:latin typeface="Comic Sans MS" panose="030F0902030302020204" pitchFamily="66" charset="0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67654" y="2639407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omic Sans MS" panose="030F0902030302020204" pitchFamily="66" charset="0"/>
                <a:cs typeface="Times New Roman"/>
              </a:rPr>
              <a:t>Bjorken</a:t>
            </a:r>
            <a:r>
              <a:rPr lang="en-US" sz="2400" dirty="0">
                <a:latin typeface="Comic Sans MS" panose="030F0902030302020204" pitchFamily="66" charset="0"/>
                <a:cs typeface="Times New Roman"/>
              </a:rPr>
              <a:t> scaling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5374" y="3194565"/>
            <a:ext cx="4053184" cy="3656952"/>
            <a:chOff x="65374" y="3194565"/>
            <a:chExt cx="4053184" cy="3656952"/>
          </a:xfrm>
        </p:grpSpPr>
        <p:sp>
          <p:nvSpPr>
            <p:cNvPr id="17" name="TextBox 16"/>
            <p:cNvSpPr txBox="1"/>
            <p:nvPr/>
          </p:nvSpPr>
          <p:spPr>
            <a:xfrm>
              <a:off x="1215813" y="6512963"/>
              <a:ext cx="23952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Resolution (Q</a:t>
              </a:r>
              <a:r>
                <a:rPr lang="en-US" sz="1600" baseline="30000" dirty="0">
                  <a:latin typeface="Comic Sans MS" panose="030F0902030302020204" pitchFamily="66" charset="0"/>
                  <a:cs typeface="Times"/>
                </a:rPr>
                <a:t>2</a:t>
              </a:r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 / GeV</a:t>
              </a:r>
              <a:r>
                <a:rPr lang="en-US" sz="1600" baseline="30000" dirty="0">
                  <a:latin typeface="Comic Sans MS" panose="030F0902030302020204" pitchFamily="66" charset="0"/>
                  <a:cs typeface="Times"/>
                </a:rPr>
                <a:t>2</a:t>
              </a:r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)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585285" y="3845224"/>
              <a:ext cx="1670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902030302020204" pitchFamily="66" charset="0"/>
                  <a:cs typeface="Times"/>
                </a:rPr>
                <a:t>Cross Section</a:t>
              </a:r>
            </a:p>
          </p:txBody>
        </p:sp>
        <p:pic>
          <p:nvPicPr>
            <p:cNvPr id="19" name="Picture 18" descr="d15-039f5.eps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8" t="6280" r="9381" b="5476"/>
            <a:stretch/>
          </p:blipFill>
          <p:spPr>
            <a:xfrm>
              <a:off x="430341" y="3200192"/>
              <a:ext cx="3688217" cy="333520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4163391" y="3147396"/>
            <a:ext cx="473559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omic Sans MS" panose="030F0902030302020204" pitchFamily="66" charset="0"/>
                <a:cs typeface="Times New Roman"/>
              </a:rPr>
              <a:t>BUT:</a:t>
            </a:r>
          </a:p>
          <a:p>
            <a:r>
              <a:rPr lang="en-US" sz="2000" dirty="0">
                <a:latin typeface="Comic Sans MS" panose="030F0902030302020204" pitchFamily="66" charset="0"/>
                <a:cs typeface="Times New Roman"/>
              </a:rPr>
              <a:t>Observe strong rise of  cross section </a:t>
            </a:r>
          </a:p>
          <a:p>
            <a:r>
              <a:rPr lang="en-US" sz="2000" dirty="0">
                <a:latin typeface="Comic Sans MS" panose="030F0902030302020204" pitchFamily="66" charset="0"/>
                <a:cs typeface="Times New Roman"/>
              </a:rPr>
              <a:t>with both x and Q</a:t>
            </a:r>
            <a:r>
              <a:rPr lang="en-US" sz="2000" baseline="30000" dirty="0">
                <a:latin typeface="Comic Sans MS" panose="030F0902030302020204" pitchFamily="66" charset="0"/>
                <a:cs typeface="Times New Roman"/>
              </a:rPr>
              <a:t>2</a:t>
            </a:r>
          </a:p>
          <a:p>
            <a:endParaRPr lang="en-US" sz="800" dirty="0">
              <a:latin typeface="Comic Sans MS" panose="030F0902030302020204" pitchFamily="66" charset="0"/>
              <a:cs typeface="Times New Roman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Because of gluon initiated processes</a:t>
            </a:r>
          </a:p>
        </p:txBody>
      </p:sp>
      <p:pic>
        <p:nvPicPr>
          <p:cNvPr id="21" name="Picture 20" descr="img149.g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8" b="60447"/>
          <a:stretch/>
        </p:blipFill>
        <p:spPr>
          <a:xfrm>
            <a:off x="4958581" y="4630544"/>
            <a:ext cx="2459282" cy="847033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 bwMode="auto">
          <a:xfrm rot="17460000">
            <a:off x="324193" y="3845101"/>
            <a:ext cx="2503106" cy="1664361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" name="Curved Right Arrow 22"/>
          <p:cNvSpPr/>
          <p:nvPr/>
        </p:nvSpPr>
        <p:spPr bwMode="auto">
          <a:xfrm>
            <a:off x="4299413" y="5375999"/>
            <a:ext cx="513333" cy="34858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34834" y="5342867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anose="030F0902030302020204" pitchFamily="66" charset="0"/>
                <a:cs typeface="Times New Roman"/>
              </a:rPr>
              <a:t>Scaling violation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83644" y="5830951"/>
            <a:ext cx="3318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0"/>
              <a:buChar char="à"/>
            </a:pPr>
            <a:r>
              <a:rPr lang="en-US" sz="2400" dirty="0">
                <a:latin typeface="Comic Sans MS" panose="030F0902030302020204" pitchFamily="66" charset="0"/>
                <a:cs typeface="Times New Roman"/>
              </a:rPr>
              <a:t>Gluon Distribution: </a:t>
            </a:r>
          </a:p>
          <a:p>
            <a:r>
              <a:rPr lang="en-US" sz="24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24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</a:rPr>
              <a:t>d</a:t>
            </a:r>
            <a:r>
              <a:rPr lang="en-US" sz="2400" dirty="0">
                <a:solidFill>
                  <a:srgbClr val="0000FF"/>
                </a:solidFill>
                <a:latin typeface="Symbol" pitchFamily="2" charset="2"/>
                <a:cs typeface="Symbol" charset="2"/>
              </a:rPr>
              <a:t>s</a:t>
            </a:r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(x,Q</a:t>
            </a:r>
            <a:r>
              <a:rPr lang="en-US" sz="24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)/dlnQ</a:t>
            </a:r>
            <a:r>
              <a:rPr lang="en-US" sz="24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27666" y="5325533"/>
            <a:ext cx="2895600" cy="990603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923854A-EC75-814F-964A-79396F2E9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7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2" grpId="0" animBg="1"/>
      <p:bldP spid="23" grpId="0" animBg="1"/>
      <p:bldP spid="24" grpId="0"/>
      <p:bldP spid="25" grpId="0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17F1DD3-4787-7144-819E-5E70998C2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Gluons in 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9957" y="586952"/>
            <a:ext cx="8432117" cy="5119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Gluons manifest themselves through</a:t>
            </a:r>
          </a:p>
          <a:p>
            <a:pPr>
              <a:buClr>
                <a:srgbClr val="0000FF"/>
              </a:buClr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       the scaling violation of the cross section as function of x and Q</a:t>
            </a:r>
            <a:r>
              <a:rPr lang="en-US" sz="2000" baseline="30000" dirty="0">
                <a:latin typeface="Comic Sans MS" panose="030F0902030302020204" pitchFamily="66" charset="0"/>
                <a:cs typeface="Times New Roman"/>
              </a:rPr>
              <a:t>2</a:t>
            </a: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>
              <a:buClr>
                <a:srgbClr val="0000FF"/>
              </a:buClr>
            </a:pPr>
            <a:r>
              <a:rPr lang="en-US" sz="20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</a:rPr>
              <a:t>    d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F</a:t>
            </a:r>
            <a:r>
              <a:rPr lang="en-US" sz="2000" baseline="-5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(x,Q</a:t>
            </a:r>
            <a:r>
              <a:rPr lang="en-US" sz="20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)/dlnQ</a:t>
            </a:r>
            <a:r>
              <a:rPr lang="en-US" sz="20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 G(x,Q</a:t>
            </a:r>
            <a:r>
              <a:rPr lang="en-US" sz="2000" baseline="30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)</a:t>
            </a: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Directly through the measurement of  F</a:t>
            </a:r>
            <a:r>
              <a:rPr lang="en-US" sz="2000" baseline="-25000" dirty="0">
                <a:latin typeface="Comic Sans MS" panose="030F0902030302020204" pitchFamily="66" charset="0"/>
                <a:cs typeface="Times New Roman"/>
              </a:rPr>
              <a:t>L</a:t>
            </a: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endParaRPr lang="en-US" sz="2000" baseline="-25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Through tagging of the photon gluon fusion process</a:t>
            </a: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Di-jets</a:t>
            </a: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charm production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53840" y="1715905"/>
          <a:ext cx="6705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4" name="Equation" r:id="rId3" imgW="3352800" imgH="469900" progId="Equation.DSMT4">
                  <p:embed/>
                </p:oleObj>
              </mc:Choice>
              <mc:Fallback>
                <p:oleObj name="Equation" r:id="rId3" imgW="3352800" imgH="4699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3840" y="1715905"/>
                        <a:ext cx="67056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/>
          </p:cNvSpPr>
          <p:nvPr/>
        </p:nvSpPr>
        <p:spPr bwMode="auto">
          <a:xfrm>
            <a:off x="2517910" y="2572067"/>
            <a:ext cx="2996814" cy="5635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2000" dirty="0" err="1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sz="2000" dirty="0">
              <a:solidFill>
                <a:srgbClr val="FF0000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  <a:p>
            <a:pPr marL="39688" algn="r"/>
            <a:r>
              <a:rPr lang="en-US" sz="2000" dirty="0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5853246" y="2563711"/>
            <a:ext cx="2418319" cy="57262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/>
            <a:r>
              <a:rPr lang="en-US" sz="20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gluon momentum </a:t>
            </a:r>
          </a:p>
          <a:p>
            <a:pPr marL="39688"/>
            <a:r>
              <a:rPr lang="en-US" sz="20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distribution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4892256" y="2297043"/>
            <a:ext cx="496961" cy="386498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000">
              <a:ln w="28575" cmpd="sng"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rot="10800000" flipH="1">
            <a:off x="6482515" y="2297053"/>
            <a:ext cx="408614" cy="375443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806" y="5988651"/>
            <a:ext cx="7481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All these process need a wide coverage in x and Q</a:t>
            </a:r>
            <a:r>
              <a:rPr lang="en-US" sz="2400" baseline="30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2</a:t>
            </a:r>
          </a:p>
        </p:txBody>
      </p:sp>
      <p:pic>
        <p:nvPicPr>
          <p:cNvPr id="6" name="Picture 5" descr="FIG-3-Compilation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4" t="34139" r="31361" b="36393"/>
          <a:stretch/>
        </p:blipFill>
        <p:spPr>
          <a:xfrm>
            <a:off x="7058044" y="3556009"/>
            <a:ext cx="900978" cy="999231"/>
          </a:xfrm>
          <a:prstGeom prst="rect">
            <a:avLst/>
          </a:prstGeom>
        </p:spPr>
      </p:pic>
      <p:pic>
        <p:nvPicPr>
          <p:cNvPr id="27" name="Picture 26" descr="charm-prod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748" y="4891406"/>
            <a:ext cx="1381540" cy="928503"/>
          </a:xfrm>
          <a:prstGeom prst="rect">
            <a:avLst/>
          </a:prstGeom>
        </p:spPr>
      </p:pic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284641" y="4130256"/>
            <a:ext cx="655134" cy="1254254"/>
            <a:chOff x="1785475" y="1524000"/>
            <a:chExt cx="2139646" cy="4096340"/>
          </a:xfrm>
        </p:grpSpPr>
        <p:pic>
          <p:nvPicPr>
            <p:cNvPr id="29" name="Picture 20" descr="jet_schematic_seed"/>
            <p:cNvPicPr>
              <a:picLocks noChangeAspect="1" noChangeArrowheads="1"/>
            </p:cNvPicPr>
            <p:nvPr/>
          </p:nvPicPr>
          <p:blipFill rotWithShape="1">
            <a:blip r:embed="rId7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0" descr="jet_schematic_seed"/>
            <p:cNvPicPr>
              <a:picLocks noChangeAspect="1" noChangeArrowheads="1"/>
            </p:cNvPicPr>
            <p:nvPr/>
          </p:nvPicPr>
          <p:blipFill rotWithShape="1">
            <a:blip r:embed="rId7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59050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1600" dirty="0" smtClean="0">
            <a:latin typeface="Comic Sans MS" panose="030F0902030302020204" pitchFamily="66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IC_PPT_Template_EditableTextLogos" id="{00FAD509-D349-8A47-998B-D6A9B09DAFE7}" vid="{C82AAD2E-8960-DB40-8700-990D4EEA0A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2459</TotalTime>
  <Words>3901</Words>
  <Application>Microsoft Macintosh PowerPoint</Application>
  <PresentationFormat>On-screen Show (4:3)</PresentationFormat>
  <Paragraphs>824</Paragraphs>
  <Slides>43</Slides>
  <Notes>4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Arial</vt:lpstr>
      <vt:lpstr>Bookman Old Style</vt:lpstr>
      <vt:lpstr>Calibri</vt:lpstr>
      <vt:lpstr>Cambria Math</vt:lpstr>
      <vt:lpstr>Comic Sans MS</vt:lpstr>
      <vt:lpstr>Corbel</vt:lpstr>
      <vt:lpstr>Courier New</vt:lpstr>
      <vt:lpstr>Helvetica</vt:lpstr>
      <vt:lpstr>Symbol</vt:lpstr>
      <vt:lpstr>Tahoma</vt:lpstr>
      <vt:lpstr>Times New Roman</vt:lpstr>
      <vt:lpstr>Wingdings</vt:lpstr>
      <vt:lpstr>Office Theme</vt:lpstr>
      <vt:lpstr>Equation</vt:lpstr>
      <vt:lpstr>The electron-ion collider:    A collider to unravel  the mysteries of visible matter</vt:lpstr>
      <vt:lpstr>The EIC Facility</vt:lpstr>
      <vt:lpstr>The EIC Physics</vt:lpstr>
      <vt:lpstr>What is needed to address the EIC Physics</vt:lpstr>
      <vt:lpstr>EIC: Access to terra incognita</vt:lpstr>
      <vt:lpstr>What do we know: Mass of the Proton</vt:lpstr>
      <vt:lpstr>HOW TO ACCESS PARTONS IN DIS</vt:lpstr>
      <vt:lpstr>How to access Gluons in DIS</vt:lpstr>
      <vt:lpstr>How to access Gluons in DIS</vt:lpstr>
      <vt:lpstr>The unpolarized Proton PDFs</vt:lpstr>
      <vt:lpstr>The Spin of the Proton</vt:lpstr>
      <vt:lpstr>How to decompose the Spin of the Proton</vt:lpstr>
      <vt:lpstr>2+1 dimensional Imaging of Quarks &amp; Gluons</vt:lpstr>
      <vt:lpstr>2+1d-Imaging in coordinate space </vt:lpstr>
      <vt:lpstr>What can we learn</vt:lpstr>
      <vt:lpstr>What about the gluon: J/ψ</vt:lpstr>
      <vt:lpstr>Proton structure important for QGP in small systems</vt:lpstr>
      <vt:lpstr>What about Nuclei?</vt:lpstr>
      <vt:lpstr>nPDFs before and after EIC</vt:lpstr>
      <vt:lpstr>nPDFs before and after EIC</vt:lpstr>
      <vt:lpstr>can EIC discover a new state of matter</vt:lpstr>
      <vt:lpstr>EIC: Spatial Gluon Distribution from dσ/dt</vt:lpstr>
      <vt:lpstr>Studying non-linear effects</vt:lpstr>
      <vt:lpstr>can EIC discover a new state of matter</vt:lpstr>
      <vt:lpstr>EIC Detector Concept</vt:lpstr>
      <vt:lpstr>What is needed experimentally?         </vt:lpstr>
      <vt:lpstr>EIC General Purpose Detector: Concept</vt:lpstr>
      <vt:lpstr>Experimental Equipment</vt:lpstr>
      <vt:lpstr>What is new/special for a EIC GPD</vt:lpstr>
      <vt:lpstr>Take Away Message</vt:lpstr>
      <vt:lpstr>PowerPoint Presentation</vt:lpstr>
      <vt:lpstr>PowerPoint Presentation</vt:lpstr>
      <vt:lpstr>The EIC: A Unique Collider</vt:lpstr>
      <vt:lpstr>Streaming Readout Architecture</vt:lpstr>
      <vt:lpstr>Sub-Detector Technologies</vt:lpstr>
      <vt:lpstr>Electro-Magnetic Calorimeter </vt:lpstr>
      <vt:lpstr>Barrel ECal ala ECCE</vt:lpstr>
      <vt:lpstr>Barrel – ECal ala ATHENA</vt:lpstr>
      <vt:lpstr>PowerPoint Presentation</vt:lpstr>
      <vt:lpstr>Cerenkov Based Detectors</vt:lpstr>
      <vt:lpstr>Hadron PID</vt:lpstr>
      <vt:lpstr>Inclusive Cross-Sections in eA</vt:lpstr>
      <vt:lpstr>EIC: Impact on the Knowledge of 1D Nuclear PDFs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electron-ion collider:  A collider to unravel  the mysteries of visible matter</dc:title>
  <dc:creator>Elke-Caroline Aschenauer</dc:creator>
  <cp:lastModifiedBy>Elke-Caroline Aschenauer</cp:lastModifiedBy>
  <cp:revision>142</cp:revision>
  <dcterms:created xsi:type="dcterms:W3CDTF">2019-12-10T01:35:08Z</dcterms:created>
  <dcterms:modified xsi:type="dcterms:W3CDTF">2022-08-05T15:09:13Z</dcterms:modified>
</cp:coreProperties>
</file>