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df" ContentType="application/pdf"/>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1"/>
  </p:notesMasterIdLst>
  <p:handoutMasterIdLst>
    <p:handoutMasterId r:id="rId62"/>
  </p:handoutMasterIdLst>
  <p:sldIdLst>
    <p:sldId id="721" r:id="rId2"/>
    <p:sldId id="978" r:id="rId3"/>
    <p:sldId id="942" r:id="rId4"/>
    <p:sldId id="828" r:id="rId5"/>
    <p:sldId id="832" r:id="rId6"/>
    <p:sldId id="974" r:id="rId7"/>
    <p:sldId id="986" r:id="rId8"/>
    <p:sldId id="979" r:id="rId9"/>
    <p:sldId id="295" r:id="rId10"/>
    <p:sldId id="759" r:id="rId11"/>
    <p:sldId id="448" r:id="rId12"/>
    <p:sldId id="987" r:id="rId13"/>
    <p:sldId id="988" r:id="rId14"/>
    <p:sldId id="980" r:id="rId15"/>
    <p:sldId id="981" r:id="rId16"/>
    <p:sldId id="833" r:id="rId17"/>
    <p:sldId id="728" r:id="rId18"/>
    <p:sldId id="919" r:id="rId19"/>
    <p:sldId id="982" r:id="rId20"/>
    <p:sldId id="822" r:id="rId21"/>
    <p:sldId id="837" r:id="rId22"/>
    <p:sldId id="983" r:id="rId23"/>
    <p:sldId id="943" r:id="rId24"/>
    <p:sldId id="989" r:id="rId25"/>
    <p:sldId id="990" r:id="rId26"/>
    <p:sldId id="991" r:id="rId27"/>
    <p:sldId id="992" r:id="rId28"/>
    <p:sldId id="993" r:id="rId29"/>
    <p:sldId id="760" r:id="rId30"/>
    <p:sldId id="746" r:id="rId31"/>
    <p:sldId id="748" r:id="rId32"/>
    <p:sldId id="751" r:id="rId33"/>
    <p:sldId id="747" r:id="rId34"/>
    <p:sldId id="670" r:id="rId35"/>
    <p:sldId id="841" r:id="rId36"/>
    <p:sldId id="842" r:id="rId37"/>
    <p:sldId id="844" r:id="rId38"/>
    <p:sldId id="952" r:id="rId39"/>
    <p:sldId id="984" r:id="rId40"/>
    <p:sldId id="762" r:id="rId41"/>
    <p:sldId id="923" r:id="rId42"/>
    <p:sldId id="924" r:id="rId43"/>
    <p:sldId id="925" r:id="rId44"/>
    <p:sldId id="928" r:id="rId45"/>
    <p:sldId id="994" r:id="rId46"/>
    <p:sldId id="995" r:id="rId47"/>
    <p:sldId id="996" r:id="rId48"/>
    <p:sldId id="985" r:id="rId49"/>
    <p:sldId id="934" r:id="rId50"/>
    <p:sldId id="858" r:id="rId51"/>
    <p:sldId id="970" r:id="rId52"/>
    <p:sldId id="946" r:id="rId53"/>
    <p:sldId id="955" r:id="rId54"/>
    <p:sldId id="933" r:id="rId55"/>
    <p:sldId id="935" r:id="rId56"/>
    <p:sldId id="937" r:id="rId57"/>
    <p:sldId id="997" r:id="rId58"/>
    <p:sldId id="1019" r:id="rId59"/>
    <p:sldId id="998" r:id="rId60"/>
  </p:sldIdLst>
  <p:sldSz cx="13817600" cy="7772400"/>
  <p:notesSz cx="6858000" cy="9144000"/>
  <p:defaultTextStyle>
    <a:defPPr>
      <a:defRPr lang="en-US"/>
    </a:defPPr>
    <a:lvl1pPr algn="l" defTabSz="506413" rtl="0" fontAlgn="base">
      <a:spcBef>
        <a:spcPct val="0"/>
      </a:spcBef>
      <a:spcAft>
        <a:spcPct val="0"/>
      </a:spcAft>
      <a:defRPr kern="1200">
        <a:solidFill>
          <a:schemeClr val="tx1"/>
        </a:solidFill>
        <a:latin typeface="Arial" pitchFamily="34" charset="0"/>
        <a:ea typeface="ＭＳ Ｐゴシック" pitchFamily="34" charset="-128"/>
        <a:cs typeface="Arial" pitchFamily="34" charset="0"/>
      </a:defRPr>
    </a:lvl1pPr>
    <a:lvl2pPr marL="506413" indent="-49213" algn="l" defTabSz="506413" rtl="0" fontAlgn="base">
      <a:spcBef>
        <a:spcPct val="0"/>
      </a:spcBef>
      <a:spcAft>
        <a:spcPct val="0"/>
      </a:spcAft>
      <a:defRPr kern="1200">
        <a:solidFill>
          <a:schemeClr val="tx1"/>
        </a:solidFill>
        <a:latin typeface="Arial" pitchFamily="34" charset="0"/>
        <a:ea typeface="ＭＳ Ｐゴシック" pitchFamily="34" charset="-128"/>
        <a:cs typeface="Arial" pitchFamily="34" charset="0"/>
      </a:defRPr>
    </a:lvl2pPr>
    <a:lvl3pPr marL="1016000" indent="-101600" algn="l" defTabSz="506413" rtl="0" fontAlgn="base">
      <a:spcBef>
        <a:spcPct val="0"/>
      </a:spcBef>
      <a:spcAft>
        <a:spcPct val="0"/>
      </a:spcAft>
      <a:defRPr kern="1200">
        <a:solidFill>
          <a:schemeClr val="tx1"/>
        </a:solidFill>
        <a:latin typeface="Arial" pitchFamily="34" charset="0"/>
        <a:ea typeface="ＭＳ Ｐゴシック" pitchFamily="34" charset="-128"/>
        <a:cs typeface="Arial" pitchFamily="34" charset="0"/>
      </a:defRPr>
    </a:lvl3pPr>
    <a:lvl4pPr marL="1525588" indent="-153988" algn="l" defTabSz="506413" rtl="0" fontAlgn="base">
      <a:spcBef>
        <a:spcPct val="0"/>
      </a:spcBef>
      <a:spcAft>
        <a:spcPct val="0"/>
      </a:spcAft>
      <a:defRPr kern="1200">
        <a:solidFill>
          <a:schemeClr val="tx1"/>
        </a:solidFill>
        <a:latin typeface="Arial" pitchFamily="34" charset="0"/>
        <a:ea typeface="ＭＳ Ｐゴシック" pitchFamily="34" charset="-128"/>
        <a:cs typeface="Arial" pitchFamily="34" charset="0"/>
      </a:defRPr>
    </a:lvl4pPr>
    <a:lvl5pPr marL="2035175" indent="-206375" algn="l" defTabSz="506413" rtl="0" fontAlgn="base">
      <a:spcBef>
        <a:spcPct val="0"/>
      </a:spcBef>
      <a:spcAft>
        <a:spcPct val="0"/>
      </a:spcAft>
      <a:defRPr kern="1200">
        <a:solidFill>
          <a:schemeClr val="tx1"/>
        </a:solidFill>
        <a:latin typeface="Arial" pitchFamily="34" charset="0"/>
        <a:ea typeface="ＭＳ Ｐゴシック" pitchFamily="34" charset="-128"/>
        <a:cs typeface="Arial" pitchFamily="34" charset="0"/>
      </a:defRPr>
    </a:lvl5pPr>
    <a:lvl6pPr marL="2286000" algn="l" defTabSz="914400" rtl="0" eaLnBrk="1" latinLnBrk="0" hangingPunct="1">
      <a:defRPr kern="1200">
        <a:solidFill>
          <a:schemeClr val="tx1"/>
        </a:solidFill>
        <a:latin typeface="Arial" pitchFamily="34" charset="0"/>
        <a:ea typeface="ＭＳ Ｐゴシック" pitchFamily="34" charset="-128"/>
        <a:cs typeface="Arial" pitchFamily="34" charset="0"/>
      </a:defRPr>
    </a:lvl6pPr>
    <a:lvl7pPr marL="2743200" algn="l" defTabSz="914400" rtl="0" eaLnBrk="1" latinLnBrk="0" hangingPunct="1">
      <a:defRPr kern="1200">
        <a:solidFill>
          <a:schemeClr val="tx1"/>
        </a:solidFill>
        <a:latin typeface="Arial" pitchFamily="34" charset="0"/>
        <a:ea typeface="ＭＳ Ｐゴシック" pitchFamily="34" charset="-128"/>
        <a:cs typeface="Arial" pitchFamily="34" charset="0"/>
      </a:defRPr>
    </a:lvl7pPr>
    <a:lvl8pPr marL="3200400" algn="l" defTabSz="914400" rtl="0" eaLnBrk="1" latinLnBrk="0" hangingPunct="1">
      <a:defRPr kern="1200">
        <a:solidFill>
          <a:schemeClr val="tx1"/>
        </a:solidFill>
        <a:latin typeface="Arial" pitchFamily="34" charset="0"/>
        <a:ea typeface="ＭＳ Ｐゴシック" pitchFamily="34" charset="-128"/>
        <a:cs typeface="Arial" pitchFamily="34" charset="0"/>
      </a:defRPr>
    </a:lvl8pPr>
    <a:lvl9pPr marL="3657600" algn="l" defTabSz="914400" rtl="0" eaLnBrk="1" latinLnBrk="0" hangingPunct="1">
      <a:defRPr kern="1200">
        <a:solidFill>
          <a:schemeClr val="tx1"/>
        </a:solidFill>
        <a:latin typeface="Arial" pitchFamily="34" charset="0"/>
        <a:ea typeface="ＭＳ Ｐゴシック" pitchFamily="34" charset="-128"/>
        <a:cs typeface="Arial" pitchFamily="34" charset="0"/>
      </a:defRPr>
    </a:lvl9pPr>
  </p:defaultTextStyle>
  <p:extLst>
    <p:ext uri="{EFAFB233-063F-42B5-8137-9DF3F51BA10A}">
      <p15:sldGuideLst xmlns:p15="http://schemas.microsoft.com/office/powerpoint/2012/main">
        <p15:guide id="1" orient="horz" pos="3977" userDrawn="1">
          <p15:clr>
            <a:srgbClr val="A4A3A4"/>
          </p15:clr>
        </p15:guide>
        <p15:guide id="2" pos="442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FF40FF"/>
    <a:srgbClr val="FF4427"/>
    <a:srgbClr val="FFFC00"/>
    <a:srgbClr val="FFFF00"/>
    <a:srgbClr val="008000"/>
    <a:srgbClr val="FF6A53"/>
    <a:srgbClr val="FF3300"/>
    <a:srgbClr val="1818A8"/>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22" autoAdjust="0"/>
    <p:restoredTop sz="89970" autoAdjust="0"/>
  </p:normalViewPr>
  <p:slideViewPr>
    <p:cSldViewPr snapToObjects="1" showGuides="1">
      <p:cViewPr>
        <p:scale>
          <a:sx n="100" d="100"/>
          <a:sy n="100" d="100"/>
        </p:scale>
        <p:origin x="648" y="64"/>
      </p:cViewPr>
      <p:guideLst>
        <p:guide orient="horz" pos="3977"/>
        <p:guide pos="4423"/>
      </p:guideLst>
    </p:cSldViewPr>
  </p:slideViewPr>
  <p:outlineViewPr>
    <p:cViewPr>
      <p:scale>
        <a:sx n="33" d="100"/>
        <a:sy n="33" d="100"/>
      </p:scale>
      <p:origin x="0" y="0"/>
    </p:cViewPr>
  </p:outlineViewPr>
  <p:notesTextViewPr>
    <p:cViewPr>
      <p:scale>
        <a:sx n="135" d="100"/>
        <a:sy n="135" d="100"/>
      </p:scale>
      <p:origin x="0" y="0"/>
    </p:cViewPr>
  </p:notesTextViewPr>
  <p:sorterViewPr>
    <p:cViewPr>
      <p:scale>
        <a:sx n="117" d="100"/>
        <a:sy n="117" d="100"/>
      </p:scale>
      <p:origin x="0" y="0"/>
    </p:cViewPr>
  </p:sorterViewPr>
  <p:notesViewPr>
    <p:cSldViewPr snapToObjects="1">
      <p:cViewPr>
        <p:scale>
          <a:sx n="80" d="100"/>
          <a:sy n="80" d="100"/>
        </p:scale>
        <p:origin x="4048" y="4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509412">
              <a:defRPr sz="1200">
                <a:latin typeface="Calibri" charset="0"/>
                <a:ea typeface="ＭＳ Ｐゴシック" charset="0"/>
                <a:cs typeface="ＭＳ Ｐゴシック"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defTabSz="507940">
              <a:defRPr sz="1200">
                <a:latin typeface="Calibri" pitchFamily="34" charset="0"/>
                <a:ea typeface="ＭＳ Ｐゴシック" pitchFamily="34" charset="-128"/>
                <a:cs typeface="+mn-cs"/>
              </a:defRPr>
            </a:lvl1pPr>
          </a:lstStyle>
          <a:p>
            <a:pPr>
              <a:defRPr/>
            </a:pPr>
            <a:fld id="{1E2DE3E5-6836-4955-A542-A018DB04B6F9}" type="datetime1">
              <a:rPr lang="en-US"/>
              <a:pPr>
                <a:defRPr/>
              </a:pPr>
              <a:t>7/25/22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509412">
              <a:defRPr sz="1200">
                <a:latin typeface="Calibri" charset="0"/>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defTabSz="507940">
              <a:defRPr sz="1200">
                <a:latin typeface="Calibri" pitchFamily="34" charset="0"/>
                <a:ea typeface="ＭＳ Ｐゴシック" pitchFamily="34" charset="-128"/>
                <a:cs typeface="+mn-cs"/>
              </a:defRPr>
            </a:lvl1pPr>
          </a:lstStyle>
          <a:p>
            <a:pPr>
              <a:defRPr/>
            </a:pPr>
            <a:fld id="{AAEB7C4C-4B6D-4197-B62E-BA4C07A0B6C9}" type="slidenum">
              <a:rPr lang="en-US"/>
              <a:pPr>
                <a:defRPr/>
              </a:pPr>
              <a:t>‹#›</a:t>
            </a:fld>
            <a:endParaRPr lang="en-US" dirty="0"/>
          </a:p>
        </p:txBody>
      </p:sp>
    </p:spTree>
    <p:extLst>
      <p:ext uri="{BB962C8B-B14F-4D97-AF65-F5344CB8AC3E}">
        <p14:creationId xmlns:p14="http://schemas.microsoft.com/office/powerpoint/2010/main" val="415511260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509412">
              <a:defRPr sz="1200">
                <a:latin typeface="Calibri" charset="0"/>
                <a:ea typeface="ＭＳ Ｐゴシック" charset="0"/>
                <a:cs typeface="ＭＳ Ｐゴシック"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defTabSz="507940">
              <a:defRPr sz="1200">
                <a:latin typeface="Calibri" pitchFamily="34" charset="0"/>
                <a:ea typeface="ＭＳ Ｐゴシック" pitchFamily="34" charset="-128"/>
                <a:cs typeface="+mn-cs"/>
              </a:defRPr>
            </a:lvl1pPr>
          </a:lstStyle>
          <a:p>
            <a:pPr>
              <a:defRPr/>
            </a:pPr>
            <a:fld id="{69F7F25B-4B9F-4F5C-BFB2-0E2C25241640}" type="datetime1">
              <a:rPr lang="en-US"/>
              <a:pPr>
                <a:defRPr/>
              </a:pPr>
              <a:t>7/25/22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509412">
              <a:defRPr sz="1200">
                <a:latin typeface="Calibri" charset="0"/>
                <a:ea typeface="ＭＳ Ｐゴシック" charset="0"/>
                <a:cs typeface="ＭＳ Ｐゴシック"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defTabSz="507940">
              <a:defRPr sz="1200">
                <a:latin typeface="Calibri" pitchFamily="34" charset="0"/>
                <a:ea typeface="ＭＳ Ｐゴシック" pitchFamily="34" charset="-128"/>
                <a:cs typeface="+mn-cs"/>
              </a:defRPr>
            </a:lvl1pPr>
          </a:lstStyle>
          <a:p>
            <a:pPr>
              <a:defRPr/>
            </a:pPr>
            <a:fld id="{CFA829C6-BDA9-44DE-9A52-93EE759FD528}" type="slidenum">
              <a:rPr lang="en-US"/>
              <a:pPr>
                <a:defRPr/>
              </a:pPr>
              <a:t>‹#›</a:t>
            </a:fld>
            <a:endParaRPr lang="en-US" dirty="0"/>
          </a:p>
        </p:txBody>
      </p:sp>
    </p:spTree>
    <p:extLst>
      <p:ext uri="{BB962C8B-B14F-4D97-AF65-F5344CB8AC3E}">
        <p14:creationId xmlns:p14="http://schemas.microsoft.com/office/powerpoint/2010/main" val="3629397338"/>
      </p:ext>
    </p:extLst>
  </p:cSld>
  <p:clrMap bg1="lt1" tx1="dk1" bg2="lt2" tx2="dk2" accent1="accent1" accent2="accent2" accent3="accent3" accent4="accent4" accent5="accent5" accent6="accent6" hlink="hlink" folHlink="folHlink"/>
  <p:hf hdr="0" ftr="0" dt="0"/>
  <p:notesStyle>
    <a:lvl1pPr algn="l" defTabSz="506413" rtl="0" eaLnBrk="0" fontAlgn="base" hangingPunct="0">
      <a:spcBef>
        <a:spcPct val="30000"/>
      </a:spcBef>
      <a:spcAft>
        <a:spcPct val="0"/>
      </a:spcAft>
      <a:defRPr sz="1300" kern="1200">
        <a:solidFill>
          <a:schemeClr val="tx1"/>
        </a:solidFill>
        <a:latin typeface="+mn-lt"/>
        <a:ea typeface="ＭＳ Ｐゴシック" pitchFamily="1" charset="-128"/>
        <a:cs typeface="ＭＳ Ｐゴシック" pitchFamily="-65" charset="-128"/>
      </a:defRPr>
    </a:lvl1pPr>
    <a:lvl2pPr marL="506413" algn="l" defTabSz="506413" rtl="0" eaLnBrk="0" fontAlgn="base" hangingPunct="0">
      <a:spcBef>
        <a:spcPct val="30000"/>
      </a:spcBef>
      <a:spcAft>
        <a:spcPct val="0"/>
      </a:spcAft>
      <a:defRPr sz="1300" kern="1200">
        <a:solidFill>
          <a:schemeClr val="tx1"/>
        </a:solidFill>
        <a:latin typeface="+mn-lt"/>
        <a:ea typeface="ＭＳ Ｐゴシック" pitchFamily="1" charset="-128"/>
        <a:cs typeface="+mn-cs"/>
      </a:defRPr>
    </a:lvl2pPr>
    <a:lvl3pPr marL="1016000" algn="l" defTabSz="506413" rtl="0" eaLnBrk="0" fontAlgn="base" hangingPunct="0">
      <a:spcBef>
        <a:spcPct val="30000"/>
      </a:spcBef>
      <a:spcAft>
        <a:spcPct val="0"/>
      </a:spcAft>
      <a:defRPr sz="1300" kern="1200">
        <a:solidFill>
          <a:schemeClr val="tx1"/>
        </a:solidFill>
        <a:latin typeface="+mn-lt"/>
        <a:ea typeface="ＭＳ Ｐゴシック" pitchFamily="1" charset="-128"/>
        <a:cs typeface="+mn-cs"/>
      </a:defRPr>
    </a:lvl3pPr>
    <a:lvl4pPr marL="1525588" algn="l" defTabSz="506413" rtl="0" eaLnBrk="0" fontAlgn="base" hangingPunct="0">
      <a:spcBef>
        <a:spcPct val="30000"/>
      </a:spcBef>
      <a:spcAft>
        <a:spcPct val="0"/>
      </a:spcAft>
      <a:defRPr sz="1300" kern="1200">
        <a:solidFill>
          <a:schemeClr val="tx1"/>
        </a:solidFill>
        <a:latin typeface="+mn-lt"/>
        <a:ea typeface="ＭＳ Ｐゴシック" pitchFamily="1" charset="-128"/>
        <a:cs typeface="+mn-cs"/>
      </a:defRPr>
    </a:lvl4pPr>
    <a:lvl5pPr marL="2035175" algn="l" defTabSz="506413" rtl="0" eaLnBrk="0" fontAlgn="base" hangingPunct="0">
      <a:spcBef>
        <a:spcPct val="30000"/>
      </a:spcBef>
      <a:spcAft>
        <a:spcPct val="0"/>
      </a:spcAft>
      <a:defRPr sz="1300" kern="1200">
        <a:solidFill>
          <a:schemeClr val="tx1"/>
        </a:solidFill>
        <a:latin typeface="+mn-lt"/>
        <a:ea typeface="ＭＳ Ｐゴシック" pitchFamily="1" charset="-128"/>
        <a:cs typeface="+mn-cs"/>
      </a:defRPr>
    </a:lvl5pPr>
    <a:lvl6pPr marL="2546764" algn="l" defTabSz="509352" rtl="0" eaLnBrk="1" latinLnBrk="0" hangingPunct="1">
      <a:defRPr sz="1300" kern="1200">
        <a:solidFill>
          <a:schemeClr val="tx1"/>
        </a:solidFill>
        <a:latin typeface="+mn-lt"/>
        <a:ea typeface="+mn-ea"/>
        <a:cs typeface="+mn-cs"/>
      </a:defRPr>
    </a:lvl6pPr>
    <a:lvl7pPr marL="3056116" algn="l" defTabSz="509352" rtl="0" eaLnBrk="1" latinLnBrk="0" hangingPunct="1">
      <a:defRPr sz="1300" kern="1200">
        <a:solidFill>
          <a:schemeClr val="tx1"/>
        </a:solidFill>
        <a:latin typeface="+mn-lt"/>
        <a:ea typeface="+mn-ea"/>
        <a:cs typeface="+mn-cs"/>
      </a:defRPr>
    </a:lvl7pPr>
    <a:lvl8pPr marL="3565469" algn="l" defTabSz="509352" rtl="0" eaLnBrk="1" latinLnBrk="0" hangingPunct="1">
      <a:defRPr sz="1300" kern="1200">
        <a:solidFill>
          <a:schemeClr val="tx1"/>
        </a:solidFill>
        <a:latin typeface="+mn-lt"/>
        <a:ea typeface="+mn-ea"/>
        <a:cs typeface="+mn-cs"/>
      </a:defRPr>
    </a:lvl8pPr>
    <a:lvl9pPr marL="4074821" algn="l" defTabSz="509352"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988">
              <a:spcBef>
                <a:spcPct val="30000"/>
              </a:spcBef>
              <a:defRPr sz="1300">
                <a:solidFill>
                  <a:schemeClr val="tx1"/>
                </a:solidFill>
                <a:latin typeface="Calibri" charset="0"/>
                <a:ea typeface="ＭＳ Ｐゴシック" charset="-128"/>
              </a:defRPr>
            </a:lvl1pPr>
            <a:lvl2pPr marL="2165350" indent="-831850" defTabSz="915988">
              <a:spcBef>
                <a:spcPct val="30000"/>
              </a:spcBef>
              <a:defRPr sz="1300">
                <a:solidFill>
                  <a:schemeClr val="tx1"/>
                </a:solidFill>
                <a:latin typeface="Calibri" charset="0"/>
                <a:ea typeface="ＭＳ Ｐゴシック" charset="-128"/>
              </a:defRPr>
            </a:lvl2pPr>
            <a:lvl3pPr marL="3332163" indent="-665163" defTabSz="915988">
              <a:spcBef>
                <a:spcPct val="30000"/>
              </a:spcBef>
              <a:defRPr sz="1300">
                <a:solidFill>
                  <a:schemeClr val="tx1"/>
                </a:solidFill>
                <a:latin typeface="Calibri" charset="0"/>
                <a:ea typeface="ＭＳ Ｐゴシック" charset="-128"/>
              </a:defRPr>
            </a:lvl3pPr>
            <a:lvl4pPr marL="4665663" indent="-665163" defTabSz="915988">
              <a:spcBef>
                <a:spcPct val="30000"/>
              </a:spcBef>
              <a:defRPr sz="1300">
                <a:solidFill>
                  <a:schemeClr val="tx1"/>
                </a:solidFill>
                <a:latin typeface="Calibri" charset="0"/>
                <a:ea typeface="ＭＳ Ｐゴシック" charset="-128"/>
              </a:defRPr>
            </a:lvl4pPr>
            <a:lvl5pPr marL="5999163" indent="-665163" defTabSz="915988">
              <a:spcBef>
                <a:spcPct val="30000"/>
              </a:spcBef>
              <a:defRPr sz="1300">
                <a:solidFill>
                  <a:schemeClr val="tx1"/>
                </a:solidFill>
                <a:latin typeface="Calibri" charset="0"/>
                <a:ea typeface="ＭＳ Ｐゴシック" charset="-128"/>
              </a:defRPr>
            </a:lvl5pPr>
            <a:lvl6pPr marL="6456363" indent="-665163" defTabSz="915988" eaLnBrk="0" fontAlgn="base" hangingPunct="0">
              <a:spcBef>
                <a:spcPct val="30000"/>
              </a:spcBef>
              <a:spcAft>
                <a:spcPct val="0"/>
              </a:spcAft>
              <a:defRPr sz="1300">
                <a:solidFill>
                  <a:schemeClr val="tx1"/>
                </a:solidFill>
                <a:latin typeface="Calibri" charset="0"/>
                <a:ea typeface="ＭＳ Ｐゴシック" charset="-128"/>
              </a:defRPr>
            </a:lvl6pPr>
            <a:lvl7pPr marL="6913563" indent="-665163" defTabSz="915988" eaLnBrk="0" fontAlgn="base" hangingPunct="0">
              <a:spcBef>
                <a:spcPct val="30000"/>
              </a:spcBef>
              <a:spcAft>
                <a:spcPct val="0"/>
              </a:spcAft>
              <a:defRPr sz="1300">
                <a:solidFill>
                  <a:schemeClr val="tx1"/>
                </a:solidFill>
                <a:latin typeface="Calibri" charset="0"/>
                <a:ea typeface="ＭＳ Ｐゴシック" charset="-128"/>
              </a:defRPr>
            </a:lvl7pPr>
            <a:lvl8pPr marL="7370763" indent="-665163" defTabSz="915988" eaLnBrk="0" fontAlgn="base" hangingPunct="0">
              <a:spcBef>
                <a:spcPct val="30000"/>
              </a:spcBef>
              <a:spcAft>
                <a:spcPct val="0"/>
              </a:spcAft>
              <a:defRPr sz="1300">
                <a:solidFill>
                  <a:schemeClr val="tx1"/>
                </a:solidFill>
                <a:latin typeface="Calibri" charset="0"/>
                <a:ea typeface="ＭＳ Ｐゴシック" charset="-128"/>
              </a:defRPr>
            </a:lvl8pPr>
            <a:lvl9pPr marL="7827963" indent="-665163" defTabSz="915988" eaLnBrk="0" fontAlgn="base" hangingPunct="0">
              <a:spcBef>
                <a:spcPct val="30000"/>
              </a:spcBef>
              <a:spcAft>
                <a:spcPct val="0"/>
              </a:spcAft>
              <a:defRPr sz="1300">
                <a:solidFill>
                  <a:schemeClr val="tx1"/>
                </a:solidFill>
                <a:latin typeface="Calibri" charset="0"/>
                <a:ea typeface="ＭＳ Ｐゴシック" charset="-128"/>
              </a:defRPr>
            </a:lvl9pPr>
          </a:lstStyle>
          <a:p>
            <a:pPr>
              <a:spcBef>
                <a:spcPct val="0"/>
              </a:spcBef>
            </a:pPr>
            <a:fld id="{C79D60E0-1F13-694A-8F1E-9D5605F42B2E}" type="slidenum">
              <a:rPr lang="en-US" altLang="en-US" sz="1200">
                <a:latin typeface="Times New Roman" charset="0"/>
              </a:rPr>
              <a:pPr>
                <a:spcBef>
                  <a:spcPct val="0"/>
                </a:spcBef>
              </a:pPr>
              <a:t>1</a:t>
            </a:fld>
            <a:endParaRPr lang="en-US" altLang="en-US" sz="1200">
              <a:latin typeface="Times New Roman" charset="0"/>
            </a:endParaRPr>
          </a:p>
        </p:txBody>
      </p:sp>
      <p:sp>
        <p:nvSpPr>
          <p:cNvPr id="9218" name="Rectangle 2"/>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581059" name="Rectangle 3"/>
          <p:cNvSpPr>
            <a:spLocks noGrp="1" noChangeArrowheads="1"/>
          </p:cNvSpPr>
          <p:nvPr>
            <p:ph type="body" idx="1"/>
          </p:nvPr>
        </p:nvSpPr>
        <p:spPr/>
        <p:txBody>
          <a:bodyPr/>
          <a:lstStyle/>
          <a:p>
            <a:pPr eaLnBrk="1" hangingPunct="1">
              <a:defRPr/>
            </a:pPr>
            <a:endParaRPr lang="en-US" dirty="0">
              <a:cs typeface="+mn-cs"/>
            </a:endParaRPr>
          </a:p>
        </p:txBody>
      </p:sp>
    </p:spTree>
    <p:extLst>
      <p:ext uri="{BB962C8B-B14F-4D97-AF65-F5344CB8AC3E}">
        <p14:creationId xmlns:p14="http://schemas.microsoft.com/office/powerpoint/2010/main" val="21321434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FA829C6-BDA9-44DE-9A52-93EE759FD528}" type="slidenum">
              <a:rPr lang="en-US" smtClean="0"/>
              <a:pPr>
                <a:defRPr/>
              </a:pPr>
              <a:t>30</a:t>
            </a:fld>
            <a:endParaRPr lang="en-US" dirty="0"/>
          </a:p>
        </p:txBody>
      </p:sp>
    </p:spTree>
    <p:extLst>
      <p:ext uri="{BB962C8B-B14F-4D97-AF65-F5344CB8AC3E}">
        <p14:creationId xmlns:p14="http://schemas.microsoft.com/office/powerpoint/2010/main" val="3205749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FA829C6-BDA9-44DE-9A52-93EE759FD528}" type="slidenum">
              <a:rPr lang="en-US" smtClean="0"/>
              <a:pPr>
                <a:defRPr/>
              </a:pPr>
              <a:t>32</a:t>
            </a:fld>
            <a:endParaRPr lang="en-US" dirty="0"/>
          </a:p>
        </p:txBody>
      </p:sp>
    </p:spTree>
    <p:extLst>
      <p:ext uri="{BB962C8B-B14F-4D97-AF65-F5344CB8AC3E}">
        <p14:creationId xmlns:p14="http://schemas.microsoft.com/office/powerpoint/2010/main" val="16608696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fr-FR" dirty="0"/>
              <a:t>Snap </a:t>
            </a:r>
            <a:r>
              <a:rPr lang="fr-FR" dirty="0" err="1"/>
              <a:t>from</a:t>
            </a:r>
            <a:r>
              <a:rPr lang="fr-FR" dirty="0"/>
              <a:t> HIN-14-006-v7</a:t>
            </a:r>
          </a:p>
          <a:p>
            <a:r>
              <a:rPr lang="fr-FR" dirty="0" err="1"/>
              <a:t>Animated</a:t>
            </a:r>
            <a:r>
              <a:rPr lang="fr-FR" dirty="0"/>
              <a:t> !</a:t>
            </a:r>
          </a:p>
        </p:txBody>
      </p:sp>
      <p:sp>
        <p:nvSpPr>
          <p:cNvPr id="4" name="Espace réservé du numéro de diapositive 3"/>
          <p:cNvSpPr>
            <a:spLocks noGrp="1"/>
          </p:cNvSpPr>
          <p:nvPr>
            <p:ph type="sldNum" sz="quarter" idx="10"/>
          </p:nvPr>
        </p:nvSpPr>
        <p:spPr/>
        <p:txBody>
          <a:bodyPr/>
          <a:lstStyle/>
          <a:p>
            <a:pPr>
              <a:defRPr/>
            </a:pPr>
            <a:fld id="{EC72D0AE-4665-5749-A007-577931B1E56C}" type="slidenum">
              <a:rPr lang="en-US" smtClean="0"/>
              <a:pPr>
                <a:defRPr/>
              </a:pPr>
              <a:t>35</a:t>
            </a:fld>
            <a:endParaRPr lang="en-US"/>
          </a:p>
        </p:txBody>
      </p:sp>
    </p:spTree>
    <p:extLst>
      <p:ext uri="{BB962C8B-B14F-4D97-AF65-F5344CB8AC3E}">
        <p14:creationId xmlns:p14="http://schemas.microsoft.com/office/powerpoint/2010/main" val="9551621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fr-FR" dirty="0"/>
              <a:t>Snap </a:t>
            </a:r>
            <a:r>
              <a:rPr lang="fr-FR" dirty="0" err="1"/>
              <a:t>from</a:t>
            </a:r>
            <a:r>
              <a:rPr lang="fr-FR" dirty="0"/>
              <a:t> HIN-14-006-v7</a:t>
            </a:r>
          </a:p>
          <a:p>
            <a:r>
              <a:rPr lang="fr-FR" dirty="0" err="1"/>
              <a:t>Animated</a:t>
            </a:r>
            <a:r>
              <a:rPr lang="fr-FR" dirty="0"/>
              <a:t> !</a:t>
            </a:r>
          </a:p>
        </p:txBody>
      </p:sp>
      <p:sp>
        <p:nvSpPr>
          <p:cNvPr id="4" name="Espace réservé du numéro de diapositive 3"/>
          <p:cNvSpPr>
            <a:spLocks noGrp="1"/>
          </p:cNvSpPr>
          <p:nvPr>
            <p:ph type="sldNum" sz="quarter" idx="10"/>
          </p:nvPr>
        </p:nvSpPr>
        <p:spPr/>
        <p:txBody>
          <a:bodyPr/>
          <a:lstStyle/>
          <a:p>
            <a:pPr>
              <a:defRPr/>
            </a:pPr>
            <a:fld id="{EC72D0AE-4665-5749-A007-577931B1E56C}" type="slidenum">
              <a:rPr lang="en-US" smtClean="0"/>
              <a:pPr>
                <a:defRPr/>
              </a:pPr>
              <a:t>36</a:t>
            </a:fld>
            <a:endParaRPr lang="en-US"/>
          </a:p>
        </p:txBody>
      </p:sp>
    </p:spTree>
    <p:extLst>
      <p:ext uri="{BB962C8B-B14F-4D97-AF65-F5344CB8AC3E}">
        <p14:creationId xmlns:p14="http://schemas.microsoft.com/office/powerpoint/2010/main" val="7447368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fr-FR" dirty="0"/>
              <a:t>Snap </a:t>
            </a:r>
            <a:r>
              <a:rPr lang="fr-FR" dirty="0" err="1"/>
              <a:t>from</a:t>
            </a:r>
            <a:r>
              <a:rPr lang="fr-FR" dirty="0"/>
              <a:t> HIN-14-006-v7</a:t>
            </a:r>
          </a:p>
          <a:p>
            <a:r>
              <a:rPr lang="fr-FR" dirty="0" err="1"/>
              <a:t>Animated</a:t>
            </a:r>
            <a:r>
              <a:rPr lang="fr-FR" dirty="0"/>
              <a:t> !</a:t>
            </a:r>
          </a:p>
        </p:txBody>
      </p:sp>
      <p:sp>
        <p:nvSpPr>
          <p:cNvPr id="4" name="Espace réservé du numéro de diapositive 3"/>
          <p:cNvSpPr>
            <a:spLocks noGrp="1"/>
          </p:cNvSpPr>
          <p:nvPr>
            <p:ph type="sldNum" sz="quarter" idx="10"/>
          </p:nvPr>
        </p:nvSpPr>
        <p:spPr/>
        <p:txBody>
          <a:bodyPr/>
          <a:lstStyle/>
          <a:p>
            <a:pPr>
              <a:defRPr/>
            </a:pPr>
            <a:fld id="{EC72D0AE-4665-5749-A007-577931B1E56C}" type="slidenum">
              <a:rPr lang="en-US" smtClean="0"/>
              <a:pPr>
                <a:defRPr/>
              </a:pPr>
              <a:t>37</a:t>
            </a:fld>
            <a:endParaRPr lang="en-US"/>
          </a:p>
        </p:txBody>
      </p:sp>
    </p:spTree>
    <p:extLst>
      <p:ext uri="{BB962C8B-B14F-4D97-AF65-F5344CB8AC3E}">
        <p14:creationId xmlns:p14="http://schemas.microsoft.com/office/powerpoint/2010/main" val="18990361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FA829C6-BDA9-44DE-9A52-93EE759FD528}" type="slidenum">
              <a:rPr lang="en-US" smtClean="0"/>
              <a:pPr>
                <a:defRPr/>
              </a:pPr>
              <a:t>41</a:t>
            </a:fld>
            <a:endParaRPr lang="en-US" dirty="0"/>
          </a:p>
        </p:txBody>
      </p:sp>
    </p:spTree>
    <p:extLst>
      <p:ext uri="{BB962C8B-B14F-4D97-AF65-F5344CB8AC3E}">
        <p14:creationId xmlns:p14="http://schemas.microsoft.com/office/powerpoint/2010/main" val="42927124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FA829C6-BDA9-44DE-9A52-93EE759FD528}" type="slidenum">
              <a:rPr lang="en-US" smtClean="0"/>
              <a:pPr>
                <a:defRPr/>
              </a:pPr>
              <a:t>43</a:t>
            </a:fld>
            <a:endParaRPr lang="en-US" dirty="0"/>
          </a:p>
        </p:txBody>
      </p:sp>
    </p:spTree>
    <p:extLst>
      <p:ext uri="{BB962C8B-B14F-4D97-AF65-F5344CB8AC3E}">
        <p14:creationId xmlns:p14="http://schemas.microsoft.com/office/powerpoint/2010/main" val="20975420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FA829C6-BDA9-44DE-9A52-93EE759FD528}" type="slidenum">
              <a:rPr lang="en-US" smtClean="0"/>
              <a:pPr>
                <a:defRPr/>
              </a:pPr>
              <a:t>44</a:t>
            </a:fld>
            <a:endParaRPr lang="en-US" dirty="0"/>
          </a:p>
        </p:txBody>
      </p:sp>
    </p:spTree>
    <p:extLst>
      <p:ext uri="{BB962C8B-B14F-4D97-AF65-F5344CB8AC3E}">
        <p14:creationId xmlns:p14="http://schemas.microsoft.com/office/powerpoint/2010/main" val="19678493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36543E-AB76-0145-9AC8-DCA127E0AC98}" type="slidenum">
              <a:rPr lang="en-US" smtClean="0"/>
              <a:pPr/>
              <a:t>58</a:t>
            </a:fld>
            <a:endParaRPr lang="en-US" dirty="0"/>
          </a:p>
        </p:txBody>
      </p:sp>
    </p:spTree>
    <p:extLst>
      <p:ext uri="{BB962C8B-B14F-4D97-AF65-F5344CB8AC3E}">
        <p14:creationId xmlns:p14="http://schemas.microsoft.com/office/powerpoint/2010/main" val="238551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FA829C6-BDA9-44DE-9A52-93EE759FD528}" type="slidenum">
              <a:rPr lang="en-US" smtClean="0"/>
              <a:pPr>
                <a:defRPr/>
              </a:pPr>
              <a:t>2</a:t>
            </a:fld>
            <a:endParaRPr lang="en-US" dirty="0"/>
          </a:p>
        </p:txBody>
      </p:sp>
    </p:spTree>
    <p:extLst>
      <p:ext uri="{BB962C8B-B14F-4D97-AF65-F5344CB8AC3E}">
        <p14:creationId xmlns:p14="http://schemas.microsoft.com/office/powerpoint/2010/main" val="8575627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FA829C6-BDA9-44DE-9A52-93EE759FD528}" type="slidenum">
              <a:rPr lang="en-US" smtClean="0"/>
              <a:pPr>
                <a:defRPr/>
              </a:pPr>
              <a:t>3</a:t>
            </a:fld>
            <a:endParaRPr lang="en-US" dirty="0"/>
          </a:p>
        </p:txBody>
      </p:sp>
    </p:spTree>
    <p:extLst>
      <p:ext uri="{BB962C8B-B14F-4D97-AF65-F5344CB8AC3E}">
        <p14:creationId xmlns:p14="http://schemas.microsoft.com/office/powerpoint/2010/main" val="3609864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FA829C6-BDA9-44DE-9A52-93EE759FD528}" type="slidenum">
              <a:rPr lang="en-US" smtClean="0"/>
              <a:pPr>
                <a:defRPr/>
              </a:pPr>
              <a:t>7</a:t>
            </a:fld>
            <a:endParaRPr lang="en-US" dirty="0"/>
          </a:p>
        </p:txBody>
      </p:sp>
    </p:spTree>
    <p:extLst>
      <p:ext uri="{BB962C8B-B14F-4D97-AF65-F5344CB8AC3E}">
        <p14:creationId xmlns:p14="http://schemas.microsoft.com/office/powerpoint/2010/main" val="32872871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5E13F4-C3C6-4783-8159-0BAAAF0DFC18}" type="slidenum">
              <a:rPr lang="en-US"/>
              <a:pPr/>
              <a:t>9</a:t>
            </a:fld>
            <a:endParaRPr lang="en-US"/>
          </a:p>
        </p:txBody>
      </p:sp>
      <p:sp>
        <p:nvSpPr>
          <p:cNvPr id="96258" name="Rectangle 2"/>
          <p:cNvSpPr>
            <a:spLocks noGrp="1" noRot="1" noChangeAspect="1" noChangeArrowheads="1" noTextEdit="1"/>
          </p:cNvSpPr>
          <p:nvPr>
            <p:ph type="sldImg"/>
          </p:nvPr>
        </p:nvSpPr>
        <p:spPr>
          <a:xfrm>
            <a:off x="385763" y="685800"/>
            <a:ext cx="6100762" cy="3432175"/>
          </a:xfrm>
          <a:ln/>
        </p:spPr>
      </p:sp>
      <p:sp>
        <p:nvSpPr>
          <p:cNvPr id="96259" name="Rectangle 3"/>
          <p:cNvSpPr>
            <a:spLocks noGrp="1" noChangeArrowheads="1"/>
          </p:cNvSpPr>
          <p:nvPr>
            <p:ph type="body" idx="1"/>
          </p:nvPr>
        </p:nvSpPr>
        <p:spPr>
          <a:xfrm>
            <a:off x="911225" y="4344988"/>
            <a:ext cx="5035550" cy="4113212"/>
          </a:xfrm>
        </p:spPr>
        <p:txBody>
          <a:bodyPr lIns="90346" tIns="45173" rIns="90346" bIns="45173"/>
          <a:lstStyle/>
          <a:p>
            <a:endParaRPr lang="en-US"/>
          </a:p>
        </p:txBody>
      </p:sp>
    </p:spTree>
    <p:extLst>
      <p:ext uri="{BB962C8B-B14F-4D97-AF65-F5344CB8AC3E}">
        <p14:creationId xmlns:p14="http://schemas.microsoft.com/office/powerpoint/2010/main" val="20859783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perfect fluid paradigm. </a:t>
            </a:r>
          </a:p>
          <a:p>
            <a:r>
              <a:rPr lang="en-US" dirty="0"/>
              <a:t>Initial state is most likely saturated gluons and their quantum fluctuations;</a:t>
            </a:r>
          </a:p>
          <a:p>
            <a:r>
              <a:rPr lang="en-US" dirty="0"/>
              <a:t>local equilibrium efficiently on time scales smaller than 1 </a:t>
            </a:r>
            <a:r>
              <a:rPr lang="en-US" dirty="0" err="1"/>
              <a:t>fm</a:t>
            </a:r>
            <a:r>
              <a:rPr lang="en-US" dirty="0"/>
              <a:t>/</a:t>
            </a:r>
            <a:r>
              <a:rPr lang="en-US" i="1" dirty="0"/>
              <a:t>c </a:t>
            </a:r>
            <a:r>
              <a:rPr lang="en-US" dirty="0"/>
              <a:t>and that it maintains local equilibrium throughout an explosive expansion stage.</a:t>
            </a:r>
          </a:p>
          <a:p>
            <a:r>
              <a:rPr lang="en-US" dirty="0"/>
              <a:t>Hadronization at Tch hadron abundances are frozen in thermal equilibrium</a:t>
            </a:r>
            <a:r>
              <a:rPr lang="en-US" baseline="0" dirty="0"/>
              <a:t>; quark coalescence affects momentum distributions; </a:t>
            </a:r>
            <a:r>
              <a:rPr lang="en-US" baseline="0" dirty="0" err="1"/>
              <a:t>hadronc</a:t>
            </a:r>
            <a:r>
              <a:rPr lang="en-US" baseline="0" dirty="0"/>
              <a:t> </a:t>
            </a:r>
            <a:r>
              <a:rPr lang="en-US" baseline="0" dirty="0" err="1"/>
              <a:t>rescattering</a:t>
            </a:r>
            <a:r>
              <a:rPr lang="en-US" baseline="0" dirty="0"/>
              <a:t> – kinetic freeze-out </a:t>
            </a:r>
            <a:r>
              <a:rPr lang="en-US" dirty="0"/>
              <a:t> </a:t>
            </a:r>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CFA829C6-BDA9-44DE-9A52-93EE759FD528}" type="slidenum">
              <a:rPr lang="en-US" smtClean="0"/>
              <a:pPr>
                <a:defRPr/>
              </a:pPr>
              <a:t>10</a:t>
            </a:fld>
            <a:endParaRPr lang="en-US" dirty="0"/>
          </a:p>
        </p:txBody>
      </p:sp>
    </p:spTree>
    <p:extLst>
      <p:ext uri="{BB962C8B-B14F-4D97-AF65-F5344CB8AC3E}">
        <p14:creationId xmlns:p14="http://schemas.microsoft.com/office/powerpoint/2010/main" val="162726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506413" rtl="0" eaLnBrk="0" fontAlgn="base" latinLnBrk="0" hangingPunct="0">
              <a:lnSpc>
                <a:spcPct val="100000"/>
              </a:lnSpc>
              <a:spcBef>
                <a:spcPct val="30000"/>
              </a:spcBef>
              <a:spcAft>
                <a:spcPct val="0"/>
              </a:spcAft>
              <a:buClrTx/>
              <a:buSzTx/>
              <a:buFontTx/>
              <a:buNone/>
              <a:tabLst/>
              <a:defRPr/>
            </a:pPr>
            <a:r>
              <a:rPr lang="en-US" dirty="0"/>
              <a:t>Lattice: http://</a:t>
            </a:r>
            <a:r>
              <a:rPr lang="en-US" dirty="0" err="1"/>
              <a:t>journals.aps.org</a:t>
            </a:r>
            <a:r>
              <a:rPr lang="en-US" dirty="0"/>
              <a:t>/</a:t>
            </a:r>
            <a:r>
              <a:rPr lang="en-US" dirty="0" err="1"/>
              <a:t>prl</a:t>
            </a:r>
            <a:r>
              <a:rPr lang="en-US" dirty="0"/>
              <a:t>/pdf/10.1103/PhysRevLett.94.072305</a:t>
            </a:r>
          </a:p>
          <a:p>
            <a:pPr marL="0" marR="0" indent="0" algn="l" defTabSz="506413" rtl="0" eaLnBrk="0" fontAlgn="base" latinLnBrk="0" hangingPunct="0">
              <a:lnSpc>
                <a:spcPct val="100000"/>
              </a:lnSpc>
              <a:spcBef>
                <a:spcPct val="30000"/>
              </a:spcBef>
              <a:spcAft>
                <a:spcPct val="0"/>
              </a:spcAft>
              <a:buClrTx/>
              <a:buSzTx/>
              <a:buFontTx/>
              <a:buNone/>
              <a:tabLst/>
              <a:defRPr/>
            </a:pPr>
            <a:r>
              <a:rPr lang="en-US" sz="1300" kern="1200" dirty="0">
                <a:solidFill>
                  <a:schemeClr val="tx1"/>
                </a:solidFill>
                <a:effectLst/>
                <a:latin typeface="+mn-lt"/>
                <a:ea typeface="ＭＳ Ｐゴシック" pitchFamily="1" charset="-128"/>
                <a:cs typeface="ＭＳ Ｐゴシック" pitchFamily="-65" charset="-128"/>
              </a:rPr>
              <a:t>Transport coefficients of gluon plasma are calculated for an SU(3) pure gauge model by lattice QCD simulations on 163 8 and 243 8 lattices. Simulations are carried out at slightly above the deconfinement transition temperature Tc, where a new state of matter is currently being pursued in BNL RHIC experiments. Our results show that the ratio of the shear viscosity to the entropy is less than one and the bulk viscosity is consistent with zero in the region 1.4 T&lt;Tc &lt;1.8. </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CFA829C6-BDA9-44DE-9A52-93EE759FD528}" type="slidenum">
              <a:rPr lang="en-US" smtClean="0"/>
              <a:pPr>
                <a:defRPr/>
              </a:pPr>
              <a:t>14</a:t>
            </a:fld>
            <a:endParaRPr lang="en-US" dirty="0"/>
          </a:p>
        </p:txBody>
      </p:sp>
    </p:spTree>
    <p:extLst>
      <p:ext uri="{BB962C8B-B14F-4D97-AF65-F5344CB8AC3E}">
        <p14:creationId xmlns:p14="http://schemas.microsoft.com/office/powerpoint/2010/main" val="7870808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a:xfrm>
            <a:off x="492370" y="4484077"/>
            <a:ext cx="5486400" cy="4114800"/>
          </a:xfrm>
        </p:spPr>
        <p:txBody>
          <a:bodyPr/>
          <a:lstStyle/>
          <a:p>
            <a:pPr marL="0" marR="0" indent="0" algn="l" defTabSz="506413" rtl="0" eaLnBrk="0" fontAlgn="base" latinLnBrk="0" hangingPunct="0">
              <a:lnSpc>
                <a:spcPct val="100000"/>
              </a:lnSpc>
              <a:spcBef>
                <a:spcPct val="30000"/>
              </a:spcBef>
              <a:spcAft>
                <a:spcPct val="0"/>
              </a:spcAft>
              <a:buClrTx/>
              <a:buSzTx/>
              <a:buFontTx/>
              <a:buNone/>
              <a:tabLst/>
              <a:defRPr/>
            </a:pPr>
            <a:r>
              <a:rPr lang="en-US" sz="1300" kern="1200" dirty="0">
                <a:solidFill>
                  <a:schemeClr val="tx1"/>
                </a:solidFill>
                <a:effectLst/>
                <a:latin typeface="+mn-lt"/>
                <a:ea typeface="ＭＳ Ｐゴシック" pitchFamily="1" charset="-128"/>
                <a:cs typeface="ＭＳ Ｐゴシック" pitchFamily="-65" charset="-128"/>
              </a:rPr>
              <a:t>Ridge-like long-range rapidity correlations in the anisotropic flow phenomena, which establish that the geometric features and fluctuations causing them and the system’s collective response to these fluctuations are both phenomena that, by causality, point back to the very beginning of the collision; </a:t>
            </a:r>
            <a:endParaRPr lang="en-US" dirty="0">
              <a:effectLst/>
            </a:endParaRPr>
          </a:p>
          <a:p>
            <a:pPr marL="0" marR="0" indent="0" algn="l" defTabSz="506413" rtl="0" eaLnBrk="0" fontAlgn="base" latinLnBrk="0" hangingPunct="0">
              <a:lnSpc>
                <a:spcPct val="100000"/>
              </a:lnSpc>
              <a:spcBef>
                <a:spcPct val="30000"/>
              </a:spcBef>
              <a:spcAft>
                <a:spcPct val="0"/>
              </a:spcAft>
              <a:buClrTx/>
              <a:buSzTx/>
              <a:buFontTx/>
              <a:buNone/>
              <a:tabLst/>
              <a:defRPr/>
            </a:pP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CFA829C6-BDA9-44DE-9A52-93EE759FD528}" type="slidenum">
              <a:rPr lang="en-US" smtClean="0"/>
              <a:pPr>
                <a:defRPr/>
              </a:pPr>
              <a:t>16</a:t>
            </a:fld>
            <a:endParaRPr lang="en-US" dirty="0"/>
          </a:p>
        </p:txBody>
      </p:sp>
    </p:spTree>
    <p:extLst>
      <p:ext uri="{BB962C8B-B14F-4D97-AF65-F5344CB8AC3E}">
        <p14:creationId xmlns:p14="http://schemas.microsoft.com/office/powerpoint/2010/main" val="5554200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FA829C6-BDA9-44DE-9A52-93EE759FD528}" type="slidenum">
              <a:rPr lang="en-US" smtClean="0"/>
              <a:pPr>
                <a:defRPr/>
              </a:pPr>
              <a:t>21</a:t>
            </a:fld>
            <a:endParaRPr lang="en-US" dirty="0"/>
          </a:p>
        </p:txBody>
      </p:sp>
    </p:spTree>
    <p:extLst>
      <p:ext uri="{BB962C8B-B14F-4D97-AF65-F5344CB8AC3E}">
        <p14:creationId xmlns:p14="http://schemas.microsoft.com/office/powerpoint/2010/main" val="23894310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072640" y="4404360"/>
            <a:ext cx="9672320" cy="1986280"/>
          </a:xfrm>
        </p:spPr>
        <p:txBody>
          <a:bodyPr/>
          <a:lstStyle>
            <a:lvl1pPr marL="0" indent="0" algn="ctr">
              <a:buNone/>
              <a:defRPr>
                <a:solidFill>
                  <a:schemeClr val="tx1">
                    <a:tint val="75000"/>
                  </a:schemeClr>
                </a:solidFill>
              </a:defRPr>
            </a:lvl1pPr>
            <a:lvl2pPr marL="509352" indent="0" algn="ctr">
              <a:buNone/>
              <a:defRPr>
                <a:solidFill>
                  <a:schemeClr val="tx1">
                    <a:tint val="75000"/>
                  </a:schemeClr>
                </a:solidFill>
              </a:defRPr>
            </a:lvl2pPr>
            <a:lvl3pPr marL="1018705" indent="0" algn="ctr">
              <a:buNone/>
              <a:defRPr>
                <a:solidFill>
                  <a:schemeClr val="tx1">
                    <a:tint val="75000"/>
                  </a:schemeClr>
                </a:solidFill>
              </a:defRPr>
            </a:lvl3pPr>
            <a:lvl4pPr marL="1528058" indent="0" algn="ctr">
              <a:buNone/>
              <a:defRPr>
                <a:solidFill>
                  <a:schemeClr val="tx1">
                    <a:tint val="75000"/>
                  </a:schemeClr>
                </a:solidFill>
              </a:defRPr>
            </a:lvl4pPr>
            <a:lvl5pPr marL="2037411" indent="0" algn="ctr">
              <a:buNone/>
              <a:defRPr>
                <a:solidFill>
                  <a:schemeClr val="tx1">
                    <a:tint val="75000"/>
                  </a:schemeClr>
                </a:solidFill>
              </a:defRPr>
            </a:lvl5pPr>
            <a:lvl6pPr marL="2546764" indent="0" algn="ctr">
              <a:buNone/>
              <a:defRPr>
                <a:solidFill>
                  <a:schemeClr val="tx1">
                    <a:tint val="75000"/>
                  </a:schemeClr>
                </a:solidFill>
              </a:defRPr>
            </a:lvl6pPr>
            <a:lvl7pPr marL="3056116" indent="0" algn="ctr">
              <a:buNone/>
              <a:defRPr>
                <a:solidFill>
                  <a:schemeClr val="tx1">
                    <a:tint val="75000"/>
                  </a:schemeClr>
                </a:solidFill>
              </a:defRPr>
            </a:lvl7pPr>
            <a:lvl8pPr marL="3565469" indent="0" algn="ctr">
              <a:buNone/>
              <a:defRPr>
                <a:solidFill>
                  <a:schemeClr val="tx1">
                    <a:tint val="75000"/>
                  </a:schemeClr>
                </a:solidFill>
              </a:defRPr>
            </a:lvl8pPr>
            <a:lvl9pPr marL="4074821" indent="0" algn="ctr">
              <a:buNone/>
              <a:defRPr>
                <a:solidFill>
                  <a:schemeClr val="tx1">
                    <a:tint val="75000"/>
                  </a:schemeClr>
                </a:solidFill>
              </a:defRPr>
            </a:lvl9pPr>
          </a:lstStyle>
          <a:p>
            <a:r>
              <a:rPr lang="en-US"/>
              <a:t>Click to edit Master subtitle style</a:t>
            </a:r>
          </a:p>
        </p:txBody>
      </p:sp>
      <p:sp>
        <p:nvSpPr>
          <p:cNvPr id="5" name="Title 4"/>
          <p:cNvSpPr>
            <a:spLocks noGrp="1"/>
          </p:cNvSpPr>
          <p:nvPr>
            <p:ph type="title"/>
          </p:nvPr>
        </p:nvSpPr>
        <p:spPr>
          <a:xfrm>
            <a:off x="0" y="423218"/>
            <a:ext cx="13817600" cy="788987"/>
          </a:xfrm>
          <a:solidFill>
            <a:schemeClr val="accent2">
              <a:lumMod val="75000"/>
            </a:schemeClr>
          </a:solidFill>
        </p:spPr>
        <p:txBody>
          <a:bodyPr/>
          <a:lstStyle/>
          <a:p>
            <a:r>
              <a:rPr lang="en-US" dirty="0"/>
              <a:t>Click to edit Master title style</a:t>
            </a:r>
          </a:p>
        </p:txBody>
      </p:sp>
      <p:sp>
        <p:nvSpPr>
          <p:cNvPr id="4" name="Slide Number Placeholder 5"/>
          <p:cNvSpPr>
            <a:spLocks noGrp="1"/>
          </p:cNvSpPr>
          <p:nvPr>
            <p:ph type="sldNum" sz="quarter" idx="10"/>
          </p:nvPr>
        </p:nvSpPr>
        <p:spPr/>
        <p:txBody>
          <a:bodyPr/>
          <a:lstStyle>
            <a:lvl1pPr>
              <a:defRPr sz="1600">
                <a:solidFill>
                  <a:schemeClr val="tx1">
                    <a:lumMod val="75000"/>
                    <a:lumOff val="25000"/>
                  </a:schemeClr>
                </a:solidFill>
              </a:defRPr>
            </a:lvl1pPr>
          </a:lstStyle>
          <a:p>
            <a:pPr>
              <a:defRPr/>
            </a:pPr>
            <a:fld id="{68DA7DD1-7C6F-4120-9169-47D069CD35D9}" type="slidenum">
              <a:rPr lang="en-US" smtClean="0"/>
              <a:pPr>
                <a:defRPr/>
              </a:pPr>
              <a:t>‹#›</a:t>
            </a:fld>
            <a:endParaRPr lang="en-US" dirty="0"/>
          </a:p>
        </p:txBody>
      </p:sp>
    </p:spTree>
    <p:extLst>
      <p:ext uri="{BB962C8B-B14F-4D97-AF65-F5344CB8AC3E}">
        <p14:creationId xmlns:p14="http://schemas.microsoft.com/office/powerpoint/2010/main" val="1318508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p:cNvSpPr>
            <a:spLocks noGrp="1"/>
          </p:cNvSpPr>
          <p:nvPr>
            <p:ph type="sldNum" sz="quarter" idx="10"/>
          </p:nvPr>
        </p:nvSpPr>
        <p:spPr>
          <a:xfrm>
            <a:off x="11527780" y="7410121"/>
            <a:ext cx="1352101" cy="323850"/>
          </a:xfrm>
        </p:spPr>
        <p:txBody>
          <a:bodyPr/>
          <a:lstStyle>
            <a:lvl1pPr>
              <a:defRPr sz="1600">
                <a:solidFill>
                  <a:schemeClr val="bg1">
                    <a:lumMod val="50000"/>
                  </a:schemeClr>
                </a:solidFill>
              </a:defRPr>
            </a:lvl1pPr>
          </a:lstStyle>
          <a:p>
            <a:pPr>
              <a:defRPr/>
            </a:pPr>
            <a:fld id="{8013579F-4CA1-4395-AC63-1E7507863230}" type="slidenum">
              <a:rPr lang="en-US" smtClean="0"/>
              <a:pPr>
                <a:defRPr/>
              </a:pPr>
              <a:t>‹#›</a:t>
            </a:fld>
            <a:endParaRPr lang="en-US" dirty="0"/>
          </a:p>
        </p:txBody>
      </p:sp>
    </p:spTree>
    <p:extLst>
      <p:ext uri="{BB962C8B-B14F-4D97-AF65-F5344CB8AC3E}">
        <p14:creationId xmlns:p14="http://schemas.microsoft.com/office/powerpoint/2010/main" val="3837367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91495" y="3145224"/>
            <a:ext cx="11744960" cy="1543685"/>
          </a:xfrm>
        </p:spPr>
        <p:txBody>
          <a:bodyPr anchorCtr="1">
            <a:normAutofit/>
          </a:bodyPr>
          <a:lstStyle>
            <a:lvl1pPr algn="ctr">
              <a:defRPr sz="4000" b="0" i="0" cap="all"/>
            </a:lvl1pPr>
          </a:lstStyle>
          <a:p>
            <a:r>
              <a:rPr lang="en-US" dirty="0"/>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7892055A-CEB9-46FC-AC6E-214C85F58416}" type="slidenum">
              <a:rPr lang="en-US"/>
              <a:pPr>
                <a:defRPr/>
              </a:pPr>
              <a:t>‹#›</a:t>
            </a:fld>
            <a:endParaRPr lang="en-US" dirty="0"/>
          </a:p>
        </p:txBody>
      </p:sp>
    </p:spTree>
    <p:extLst>
      <p:ext uri="{BB962C8B-B14F-4D97-AF65-F5344CB8AC3E}">
        <p14:creationId xmlns:p14="http://schemas.microsoft.com/office/powerpoint/2010/main" val="1018379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90880" y="1813563"/>
            <a:ext cx="6102773" cy="5129425"/>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023947" y="1813563"/>
            <a:ext cx="6102773" cy="5129425"/>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0"/>
          </p:nvPr>
        </p:nvSpPr>
        <p:spPr/>
        <p:txBody>
          <a:bodyPr/>
          <a:lstStyle>
            <a:lvl1pPr>
              <a:defRPr sz="1400">
                <a:solidFill>
                  <a:schemeClr val="tx1">
                    <a:lumMod val="95000"/>
                    <a:lumOff val="5000"/>
                  </a:schemeClr>
                </a:solidFill>
              </a:defRPr>
            </a:lvl1pPr>
          </a:lstStyle>
          <a:p>
            <a:pPr>
              <a:defRPr/>
            </a:pPr>
            <a:fld id="{F927F8DE-6761-4BA9-9448-0170BA9FCE3A}" type="slidenum">
              <a:rPr lang="en-US" smtClean="0"/>
              <a:pPr>
                <a:defRPr/>
              </a:pPr>
              <a:t>‹#›</a:t>
            </a:fld>
            <a:endParaRPr lang="en-US" dirty="0"/>
          </a:p>
        </p:txBody>
      </p:sp>
    </p:spTree>
    <p:extLst>
      <p:ext uri="{BB962C8B-B14F-4D97-AF65-F5344CB8AC3E}">
        <p14:creationId xmlns:p14="http://schemas.microsoft.com/office/powerpoint/2010/main" val="1882670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009933" y="151130"/>
            <a:ext cx="11744960" cy="518160"/>
          </a:xfrm>
        </p:spPr>
        <p:txBody>
          <a:bodyPr/>
          <a:lstStyle/>
          <a:p>
            <a:r>
              <a:rPr lang="en-US"/>
              <a:t>Click to edit Master title style</a:t>
            </a:r>
          </a:p>
        </p:txBody>
      </p:sp>
      <p:sp>
        <p:nvSpPr>
          <p:cNvPr id="3" name="Content Placeholder 2"/>
          <p:cNvSpPr>
            <a:spLocks noGrp="1"/>
          </p:cNvSpPr>
          <p:nvPr>
            <p:ph sz="quarter" idx="1"/>
          </p:nvPr>
        </p:nvSpPr>
        <p:spPr>
          <a:xfrm>
            <a:off x="1029124" y="1468120"/>
            <a:ext cx="5757333" cy="23029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7016751" y="1468120"/>
            <a:ext cx="5757333" cy="23029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1029124" y="3943774"/>
            <a:ext cx="5757333" cy="23029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7016751" y="3943774"/>
            <a:ext cx="5757333" cy="23029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a:xfrm>
            <a:off x="10708640" y="7340600"/>
            <a:ext cx="2418080" cy="345440"/>
          </a:xfrm>
          <a:prstGeom prst="rect">
            <a:avLst/>
          </a:prstGeom>
        </p:spPr>
        <p:txBody>
          <a:bodyPr/>
          <a:lstStyle>
            <a:lvl1pPr>
              <a:defRPr/>
            </a:lvl1pPr>
          </a:lstStyle>
          <a:p>
            <a:endParaRPr lang="en-US"/>
          </a:p>
        </p:txBody>
      </p:sp>
      <p:sp>
        <p:nvSpPr>
          <p:cNvPr id="8" name="Date Placeholder 7"/>
          <p:cNvSpPr>
            <a:spLocks noGrp="1"/>
          </p:cNvSpPr>
          <p:nvPr>
            <p:ph type="dt" sz="half" idx="11"/>
          </p:nvPr>
        </p:nvSpPr>
        <p:spPr>
          <a:xfrm>
            <a:off x="0" y="7340600"/>
            <a:ext cx="4260427" cy="431800"/>
          </a:xfrm>
          <a:prstGeom prst="rect">
            <a:avLst/>
          </a:prstGeom>
        </p:spPr>
        <p:txBody>
          <a:bodyPr/>
          <a:lstStyle>
            <a:lvl1pPr>
              <a:defRPr/>
            </a:lvl1pPr>
          </a:lstStyle>
          <a:p>
            <a:endParaRPr lang="en-US"/>
          </a:p>
        </p:txBody>
      </p:sp>
      <p:sp>
        <p:nvSpPr>
          <p:cNvPr id="9" name="Slide Number Placeholder 8"/>
          <p:cNvSpPr>
            <a:spLocks noGrp="1"/>
          </p:cNvSpPr>
          <p:nvPr>
            <p:ph type="sldNum" sz="quarter" idx="12"/>
          </p:nvPr>
        </p:nvSpPr>
        <p:spPr>
          <a:xfrm>
            <a:off x="4721013" y="7232650"/>
            <a:ext cx="3224107" cy="539750"/>
          </a:xfrm>
        </p:spPr>
        <p:txBody>
          <a:bodyPr/>
          <a:lstStyle>
            <a:lvl1pPr>
              <a:defRPr/>
            </a:lvl1pPr>
          </a:lstStyle>
          <a:p>
            <a:fld id="{4DE6280B-EFE3-4E9B-A004-99D873F55A37}" type="slidenum">
              <a:rPr lang="en-US"/>
              <a:pPr/>
              <a:t>‹#›</a:t>
            </a:fld>
            <a:endParaRPr lang="en-US"/>
          </a:p>
        </p:txBody>
      </p:sp>
    </p:spTree>
    <p:extLst>
      <p:ext uri="{BB962C8B-B14F-4D97-AF65-F5344CB8AC3E}">
        <p14:creationId xmlns:p14="http://schemas.microsoft.com/office/powerpoint/2010/main" val="1924467005"/>
      </p:ext>
    </p:extLst>
  </p:cSld>
  <p:clrMapOvr>
    <a:masterClrMapping/>
  </p:clrMapOvr>
  <p:transition>
    <p:pull dir="rd"/>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gi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a:spLocks noChangeArrowheads="1"/>
          </p:cNvSpPr>
          <p:nvPr/>
        </p:nvSpPr>
        <p:spPr bwMode="auto">
          <a:xfrm>
            <a:off x="0" y="7313614"/>
            <a:ext cx="13817600" cy="458787"/>
          </a:xfrm>
          <a:prstGeom prst="rect">
            <a:avLst/>
          </a:prstGeom>
          <a:solidFill>
            <a:srgbClr val="D9D9D9"/>
          </a:solid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lIns="101870" tIns="50935" rIns="101870" bIns="50935" anchor="ctr"/>
          <a:lstStyle/>
          <a:p>
            <a:pPr algn="ctr" defTabSz="509352">
              <a:defRPr/>
            </a:pPr>
            <a:endParaRPr lang="en-US" dirty="0">
              <a:solidFill>
                <a:srgbClr val="FFFFFF"/>
              </a:solidFill>
              <a:latin typeface="Arial" charset="0"/>
              <a:ea typeface="ＭＳ Ｐゴシック" charset="0"/>
              <a:cs typeface="ＭＳ Ｐゴシック" charset="0"/>
            </a:endParaRPr>
          </a:p>
        </p:txBody>
      </p:sp>
      <p:sp>
        <p:nvSpPr>
          <p:cNvPr id="1027" name="Title Placeholder 1"/>
          <p:cNvSpPr>
            <a:spLocks noGrp="1"/>
          </p:cNvSpPr>
          <p:nvPr>
            <p:ph type="title"/>
          </p:nvPr>
        </p:nvSpPr>
        <p:spPr bwMode="auto">
          <a:xfrm>
            <a:off x="0" y="4764"/>
            <a:ext cx="13817600" cy="788987"/>
          </a:xfrm>
          <a:prstGeom prst="rect">
            <a:avLst/>
          </a:prstGeom>
          <a:solidFill>
            <a:schemeClr val="accent2">
              <a:lumMod val="75000"/>
            </a:schemeClr>
          </a:solidFill>
          <a:ln>
            <a:noFill/>
          </a:ln>
        </p:spPr>
        <p:txBody>
          <a:bodyPr vert="horz" wrap="square" lIns="101870" tIns="50935" rIns="101870" bIns="50935" numCol="1" anchor="ctr" anchorCtr="0" compatLnSpc="1">
            <a:prstTxWarp prst="textNoShape">
              <a:avLst/>
            </a:prstTxWarp>
          </a:bodyPr>
          <a:lstStyle/>
          <a:p>
            <a:pPr lvl="0"/>
            <a:r>
              <a:rPr lang="en-US" altLang="en-US"/>
              <a:t>Slide Title</a:t>
            </a:r>
          </a:p>
        </p:txBody>
      </p:sp>
      <p:sp>
        <p:nvSpPr>
          <p:cNvPr id="1028" name="Text Placeholder 2"/>
          <p:cNvSpPr>
            <a:spLocks noGrp="1"/>
          </p:cNvSpPr>
          <p:nvPr>
            <p:ph type="body" idx="1"/>
          </p:nvPr>
        </p:nvSpPr>
        <p:spPr bwMode="auto">
          <a:xfrm>
            <a:off x="691317" y="1128714"/>
            <a:ext cx="12434968" cy="564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70" tIns="50935" rIns="101870" bIns="50935"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6" name="Slide Number Placeholder 5"/>
          <p:cNvSpPr>
            <a:spLocks noGrp="1"/>
          </p:cNvSpPr>
          <p:nvPr>
            <p:ph type="sldNum" sz="quarter" idx="4"/>
          </p:nvPr>
        </p:nvSpPr>
        <p:spPr>
          <a:xfrm>
            <a:off x="11700036" y="7383463"/>
            <a:ext cx="1352101" cy="323850"/>
          </a:xfrm>
          <a:prstGeom prst="rect">
            <a:avLst/>
          </a:prstGeom>
        </p:spPr>
        <p:txBody>
          <a:bodyPr vert="horz" wrap="square" lIns="101870" tIns="50935" rIns="101870" bIns="50935" numCol="1" anchor="ctr" anchorCtr="0" compatLnSpc="1">
            <a:prstTxWarp prst="textNoShape">
              <a:avLst/>
            </a:prstTxWarp>
          </a:bodyPr>
          <a:lstStyle>
            <a:lvl1pPr algn="ctr" defTabSz="507940">
              <a:defRPr sz="1300">
                <a:solidFill>
                  <a:srgbClr val="898989"/>
                </a:solidFill>
                <a:latin typeface="Arial" pitchFamily="34" charset="0"/>
                <a:ea typeface="ＭＳ Ｐゴシック" pitchFamily="34" charset="-128"/>
                <a:cs typeface="+mn-cs"/>
              </a:defRPr>
            </a:lvl1pPr>
          </a:lstStyle>
          <a:p>
            <a:pPr>
              <a:defRPr/>
            </a:pPr>
            <a:fld id="{37A5FF9C-A7CD-48E6-A7D7-0D9DCF00C170}" type="slidenum">
              <a:rPr lang="en-US"/>
              <a:pPr>
                <a:defRPr/>
              </a:pPr>
              <a:t>‹#›</a:t>
            </a:fld>
            <a:endParaRPr lang="en-US" dirty="0"/>
          </a:p>
        </p:txBody>
      </p:sp>
      <p:sp>
        <p:nvSpPr>
          <p:cNvPr id="8" name="TextBox 8"/>
          <p:cNvSpPr txBox="1">
            <a:spLocks noChangeArrowheads="1"/>
          </p:cNvSpPr>
          <p:nvPr/>
        </p:nvSpPr>
        <p:spPr bwMode="auto">
          <a:xfrm>
            <a:off x="710714" y="7423314"/>
            <a:ext cx="9995832" cy="349086"/>
          </a:xfrm>
          <a:prstGeom prst="rect">
            <a:avLst/>
          </a:prstGeom>
          <a:noFill/>
          <a:ln w="9525">
            <a:noFill/>
            <a:miter lim="800000"/>
            <a:headEnd/>
            <a:tailEnd/>
          </a:ln>
        </p:spPr>
        <p:txBody>
          <a:bodyPr wrap="square" lIns="101870" tIns="50935" rIns="101870" bIns="50935">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defTabSz="509352" eaLnBrk="1" hangingPunct="1">
              <a:defRPr/>
            </a:pPr>
            <a:r>
              <a:rPr lang="en-US" sz="1600" baseline="0" dirty="0">
                <a:solidFill>
                  <a:srgbClr val="7F7F7F"/>
                </a:solidFill>
              </a:rPr>
              <a:t>Julia Velkovska			                        JETSCAPE summer school, July 26, 2022  </a:t>
            </a:r>
            <a:endParaRPr lang="en-US" sz="1600" dirty="0">
              <a:solidFill>
                <a:srgbClr val="7F7F7F"/>
              </a:solidFill>
            </a:endParaRPr>
          </a:p>
        </p:txBody>
      </p:sp>
      <p:pic>
        <p:nvPicPr>
          <p:cNvPr id="2" name="Picture 1"/>
          <p:cNvPicPr>
            <a:picLocks noChangeAspect="1"/>
          </p:cNvPicPr>
          <p:nvPr userDrawn="1"/>
        </p:nvPicPr>
        <p:blipFill rotWithShape="1">
          <a:blip r:embed="rId7">
            <a:extLst>
              <a:ext uri="{28A0092B-C50C-407E-A947-70E740481C1C}">
                <a14:useLocalDpi xmlns:a14="http://schemas.microsoft.com/office/drawing/2010/main" val="0"/>
              </a:ext>
            </a:extLst>
          </a:blip>
          <a:srcRect r="87818" b="319"/>
          <a:stretch/>
        </p:blipFill>
        <p:spPr>
          <a:xfrm>
            <a:off x="1" y="7315200"/>
            <a:ext cx="507999" cy="457200"/>
          </a:xfrm>
          <a:prstGeom prst="rect">
            <a:avLst/>
          </a:prstGeom>
        </p:spPr>
      </p:pic>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Lst>
  <p:hf hdr="0" ftr="0" dt="0"/>
  <p:txStyles>
    <p:titleStyle>
      <a:lvl1pPr algn="ctr" defTabSz="506413" rtl="0" eaLnBrk="0" fontAlgn="base" hangingPunct="0">
        <a:spcBef>
          <a:spcPct val="0"/>
        </a:spcBef>
        <a:spcAft>
          <a:spcPct val="0"/>
        </a:spcAft>
        <a:defRPr sz="3800" kern="1200">
          <a:solidFill>
            <a:schemeClr val="bg1"/>
          </a:solidFill>
          <a:latin typeface="+mj-lt"/>
          <a:ea typeface="ＭＳ Ｐゴシック" pitchFamily="1" charset="-128"/>
          <a:cs typeface="ＭＳ Ｐゴシック" pitchFamily="-65" charset="-128"/>
        </a:defRPr>
      </a:lvl1pPr>
      <a:lvl2pPr algn="ctr" defTabSz="506413" rtl="0" eaLnBrk="0" fontAlgn="base" hangingPunct="0">
        <a:spcBef>
          <a:spcPct val="0"/>
        </a:spcBef>
        <a:spcAft>
          <a:spcPct val="0"/>
        </a:spcAft>
        <a:defRPr sz="3800">
          <a:solidFill>
            <a:schemeClr val="bg1"/>
          </a:solidFill>
          <a:latin typeface="Arial" pitchFamily="-65" charset="0"/>
          <a:ea typeface="ＭＳ Ｐゴシック" pitchFamily="1" charset="-128"/>
          <a:cs typeface="ＭＳ Ｐゴシック" pitchFamily="-65" charset="-128"/>
        </a:defRPr>
      </a:lvl2pPr>
      <a:lvl3pPr algn="ctr" defTabSz="506413" rtl="0" eaLnBrk="0" fontAlgn="base" hangingPunct="0">
        <a:spcBef>
          <a:spcPct val="0"/>
        </a:spcBef>
        <a:spcAft>
          <a:spcPct val="0"/>
        </a:spcAft>
        <a:defRPr sz="3800">
          <a:solidFill>
            <a:schemeClr val="bg1"/>
          </a:solidFill>
          <a:latin typeface="Arial" pitchFamily="-65" charset="0"/>
          <a:ea typeface="ＭＳ Ｐゴシック" pitchFamily="1" charset="-128"/>
          <a:cs typeface="ＭＳ Ｐゴシック" pitchFamily="-65" charset="-128"/>
        </a:defRPr>
      </a:lvl3pPr>
      <a:lvl4pPr algn="ctr" defTabSz="506413" rtl="0" eaLnBrk="0" fontAlgn="base" hangingPunct="0">
        <a:spcBef>
          <a:spcPct val="0"/>
        </a:spcBef>
        <a:spcAft>
          <a:spcPct val="0"/>
        </a:spcAft>
        <a:defRPr sz="3800">
          <a:solidFill>
            <a:schemeClr val="bg1"/>
          </a:solidFill>
          <a:latin typeface="Arial" pitchFamily="-65" charset="0"/>
          <a:ea typeface="ＭＳ Ｐゴシック" pitchFamily="1" charset="-128"/>
          <a:cs typeface="ＭＳ Ｐゴシック" pitchFamily="-65" charset="-128"/>
        </a:defRPr>
      </a:lvl4pPr>
      <a:lvl5pPr algn="ctr" defTabSz="506413" rtl="0" eaLnBrk="0" fontAlgn="base" hangingPunct="0">
        <a:spcBef>
          <a:spcPct val="0"/>
        </a:spcBef>
        <a:spcAft>
          <a:spcPct val="0"/>
        </a:spcAft>
        <a:defRPr sz="3800">
          <a:solidFill>
            <a:schemeClr val="bg1"/>
          </a:solidFill>
          <a:latin typeface="Arial" pitchFamily="-65" charset="0"/>
          <a:ea typeface="ＭＳ Ｐゴシック" pitchFamily="1" charset="-128"/>
          <a:cs typeface="ＭＳ Ｐゴシック" pitchFamily="-65" charset="-128"/>
        </a:defRPr>
      </a:lvl5pPr>
      <a:lvl6pPr marL="509352" algn="ctr" defTabSz="509352" rtl="0" fontAlgn="base">
        <a:spcBef>
          <a:spcPct val="0"/>
        </a:spcBef>
        <a:spcAft>
          <a:spcPct val="0"/>
        </a:spcAft>
        <a:defRPr sz="3800">
          <a:solidFill>
            <a:schemeClr val="bg1"/>
          </a:solidFill>
          <a:latin typeface="Arial" pitchFamily="-65" charset="0"/>
          <a:ea typeface="ＭＳ Ｐゴシック" pitchFamily="-65" charset="-128"/>
          <a:cs typeface="ＭＳ Ｐゴシック" pitchFamily="-65" charset="-128"/>
        </a:defRPr>
      </a:lvl6pPr>
      <a:lvl7pPr marL="1018705" algn="ctr" defTabSz="509352" rtl="0" fontAlgn="base">
        <a:spcBef>
          <a:spcPct val="0"/>
        </a:spcBef>
        <a:spcAft>
          <a:spcPct val="0"/>
        </a:spcAft>
        <a:defRPr sz="3800">
          <a:solidFill>
            <a:schemeClr val="bg1"/>
          </a:solidFill>
          <a:latin typeface="Arial" pitchFamily="-65" charset="0"/>
          <a:ea typeface="ＭＳ Ｐゴシック" pitchFamily="-65" charset="-128"/>
          <a:cs typeface="ＭＳ Ｐゴシック" pitchFamily="-65" charset="-128"/>
        </a:defRPr>
      </a:lvl7pPr>
      <a:lvl8pPr marL="1528058" algn="ctr" defTabSz="509352" rtl="0" fontAlgn="base">
        <a:spcBef>
          <a:spcPct val="0"/>
        </a:spcBef>
        <a:spcAft>
          <a:spcPct val="0"/>
        </a:spcAft>
        <a:defRPr sz="3800">
          <a:solidFill>
            <a:schemeClr val="bg1"/>
          </a:solidFill>
          <a:latin typeface="Arial" pitchFamily="-65" charset="0"/>
          <a:ea typeface="ＭＳ Ｐゴシック" pitchFamily="-65" charset="-128"/>
          <a:cs typeface="ＭＳ Ｐゴシック" pitchFamily="-65" charset="-128"/>
        </a:defRPr>
      </a:lvl8pPr>
      <a:lvl9pPr marL="2037411" algn="ctr" defTabSz="509352" rtl="0" fontAlgn="base">
        <a:spcBef>
          <a:spcPct val="0"/>
        </a:spcBef>
        <a:spcAft>
          <a:spcPct val="0"/>
        </a:spcAft>
        <a:defRPr sz="3800">
          <a:solidFill>
            <a:schemeClr val="bg1"/>
          </a:solidFill>
          <a:latin typeface="Arial" pitchFamily="-65" charset="0"/>
          <a:ea typeface="ＭＳ Ｐゴシック" pitchFamily="-65" charset="-128"/>
          <a:cs typeface="ＭＳ Ｐゴシック" pitchFamily="-65" charset="-128"/>
        </a:defRPr>
      </a:lvl9pPr>
    </p:titleStyle>
    <p:bodyStyle>
      <a:lvl1pPr marL="379413" indent="-379413" algn="l" defTabSz="506413" rtl="0" eaLnBrk="0" fontAlgn="base" hangingPunct="0">
        <a:lnSpc>
          <a:spcPts val="4000"/>
        </a:lnSpc>
        <a:spcBef>
          <a:spcPct val="20000"/>
        </a:spcBef>
        <a:spcAft>
          <a:spcPct val="0"/>
        </a:spcAft>
        <a:buFont typeface="Arial" pitchFamily="34" charset="0"/>
        <a:buChar char="•"/>
        <a:defRPr sz="3100" kern="1200">
          <a:solidFill>
            <a:schemeClr val="tx1"/>
          </a:solidFill>
          <a:latin typeface="+mn-lt"/>
          <a:ea typeface="ＭＳ Ｐゴシック" pitchFamily="1" charset="-128"/>
          <a:cs typeface="ＭＳ Ｐゴシック" pitchFamily="-65" charset="-128"/>
        </a:defRPr>
      </a:lvl1pPr>
      <a:lvl2pPr marL="825500" indent="-315913" algn="l" defTabSz="506413" rtl="0" eaLnBrk="0" fontAlgn="base" hangingPunct="0">
        <a:lnSpc>
          <a:spcPts val="4000"/>
        </a:lnSpc>
        <a:spcBef>
          <a:spcPct val="20000"/>
        </a:spcBef>
        <a:spcAft>
          <a:spcPct val="0"/>
        </a:spcAft>
        <a:buFont typeface="Arial" pitchFamily="34" charset="0"/>
        <a:buChar char="–"/>
        <a:defRPr sz="2700" kern="1200">
          <a:solidFill>
            <a:schemeClr val="tx1"/>
          </a:solidFill>
          <a:latin typeface="+mn-lt"/>
          <a:ea typeface="ＭＳ Ｐゴシック" pitchFamily="1" charset="-128"/>
          <a:cs typeface="+mn-cs"/>
        </a:defRPr>
      </a:lvl2pPr>
      <a:lvl3pPr marL="1271588" indent="-252413" algn="l" defTabSz="506413" rtl="0" eaLnBrk="0" fontAlgn="base" hangingPunct="0">
        <a:lnSpc>
          <a:spcPts val="4000"/>
        </a:lnSpc>
        <a:spcBef>
          <a:spcPct val="20000"/>
        </a:spcBef>
        <a:spcAft>
          <a:spcPct val="0"/>
        </a:spcAft>
        <a:buFont typeface="Arial" pitchFamily="34" charset="0"/>
        <a:buChar char="•"/>
        <a:defRPr sz="2200" kern="1200">
          <a:solidFill>
            <a:schemeClr val="tx1"/>
          </a:solidFill>
          <a:latin typeface="+mn-lt"/>
          <a:ea typeface="ＭＳ Ｐゴシック" pitchFamily="1" charset="-128"/>
          <a:cs typeface="+mn-cs"/>
        </a:defRPr>
      </a:lvl3pPr>
      <a:lvl4pPr marL="1781175" indent="-252413" algn="l" defTabSz="506413" rtl="0" eaLnBrk="0" fontAlgn="base" hangingPunct="0">
        <a:lnSpc>
          <a:spcPts val="4000"/>
        </a:lnSpc>
        <a:spcBef>
          <a:spcPct val="20000"/>
        </a:spcBef>
        <a:spcAft>
          <a:spcPct val="0"/>
        </a:spcAft>
        <a:buFont typeface="Arial" pitchFamily="34" charset="0"/>
        <a:buChar char="–"/>
        <a:defRPr sz="2200" kern="1200">
          <a:solidFill>
            <a:schemeClr val="tx1"/>
          </a:solidFill>
          <a:latin typeface="+mn-lt"/>
          <a:ea typeface="ＭＳ Ｐゴシック" pitchFamily="1" charset="-128"/>
          <a:cs typeface="+mn-cs"/>
        </a:defRPr>
      </a:lvl4pPr>
      <a:lvl5pPr marL="2290763" indent="-252413" algn="l" defTabSz="506413" rtl="0" eaLnBrk="0" fontAlgn="base" hangingPunct="0">
        <a:lnSpc>
          <a:spcPts val="4000"/>
        </a:lnSpc>
        <a:spcBef>
          <a:spcPct val="20000"/>
        </a:spcBef>
        <a:spcAft>
          <a:spcPct val="0"/>
        </a:spcAft>
        <a:buFont typeface="Arial" pitchFamily="34" charset="0"/>
        <a:buChar char="»"/>
        <a:defRPr kern="1200">
          <a:solidFill>
            <a:schemeClr val="tx1"/>
          </a:solidFill>
          <a:latin typeface="+mn-lt"/>
          <a:ea typeface="ＭＳ Ｐゴシック" pitchFamily="1" charset="-128"/>
          <a:cs typeface="+mn-cs"/>
        </a:defRPr>
      </a:lvl5pPr>
      <a:lvl6pPr marL="2801440" indent="-254676" algn="l" defTabSz="509352" rtl="0" eaLnBrk="1" latinLnBrk="0" hangingPunct="1">
        <a:spcBef>
          <a:spcPct val="20000"/>
        </a:spcBef>
        <a:buFont typeface="Arial"/>
        <a:buChar char="•"/>
        <a:defRPr sz="2200" kern="1200">
          <a:solidFill>
            <a:schemeClr val="tx1"/>
          </a:solidFill>
          <a:latin typeface="+mn-lt"/>
          <a:ea typeface="+mn-ea"/>
          <a:cs typeface="+mn-cs"/>
        </a:defRPr>
      </a:lvl6pPr>
      <a:lvl7pPr marL="3310793" indent="-254676" algn="l" defTabSz="509352" rtl="0" eaLnBrk="1" latinLnBrk="0" hangingPunct="1">
        <a:spcBef>
          <a:spcPct val="20000"/>
        </a:spcBef>
        <a:buFont typeface="Arial"/>
        <a:buChar char="•"/>
        <a:defRPr sz="2200" kern="1200">
          <a:solidFill>
            <a:schemeClr val="tx1"/>
          </a:solidFill>
          <a:latin typeface="+mn-lt"/>
          <a:ea typeface="+mn-ea"/>
          <a:cs typeface="+mn-cs"/>
        </a:defRPr>
      </a:lvl7pPr>
      <a:lvl8pPr marL="3820145" indent="-254676" algn="l" defTabSz="509352" rtl="0" eaLnBrk="1" latinLnBrk="0" hangingPunct="1">
        <a:spcBef>
          <a:spcPct val="20000"/>
        </a:spcBef>
        <a:buFont typeface="Arial"/>
        <a:buChar char="•"/>
        <a:defRPr sz="2200" kern="1200">
          <a:solidFill>
            <a:schemeClr val="tx1"/>
          </a:solidFill>
          <a:latin typeface="+mn-lt"/>
          <a:ea typeface="+mn-ea"/>
          <a:cs typeface="+mn-cs"/>
        </a:defRPr>
      </a:lvl8pPr>
      <a:lvl9pPr marL="4329498" indent="-254676" algn="l" defTabSz="509352"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9352" rtl="0" eaLnBrk="1" latinLnBrk="0" hangingPunct="1">
        <a:defRPr sz="2000" kern="1200">
          <a:solidFill>
            <a:schemeClr val="tx1"/>
          </a:solidFill>
          <a:latin typeface="+mn-lt"/>
          <a:ea typeface="+mn-ea"/>
          <a:cs typeface="+mn-cs"/>
        </a:defRPr>
      </a:lvl1pPr>
      <a:lvl2pPr marL="509352" algn="l" defTabSz="509352" rtl="0" eaLnBrk="1" latinLnBrk="0" hangingPunct="1">
        <a:defRPr sz="2000" kern="1200">
          <a:solidFill>
            <a:schemeClr val="tx1"/>
          </a:solidFill>
          <a:latin typeface="+mn-lt"/>
          <a:ea typeface="+mn-ea"/>
          <a:cs typeface="+mn-cs"/>
        </a:defRPr>
      </a:lvl2pPr>
      <a:lvl3pPr marL="1018705" algn="l" defTabSz="509352" rtl="0" eaLnBrk="1" latinLnBrk="0" hangingPunct="1">
        <a:defRPr sz="2000" kern="1200">
          <a:solidFill>
            <a:schemeClr val="tx1"/>
          </a:solidFill>
          <a:latin typeface="+mn-lt"/>
          <a:ea typeface="+mn-ea"/>
          <a:cs typeface="+mn-cs"/>
        </a:defRPr>
      </a:lvl3pPr>
      <a:lvl4pPr marL="1528058" algn="l" defTabSz="509352" rtl="0" eaLnBrk="1" latinLnBrk="0" hangingPunct="1">
        <a:defRPr sz="2000" kern="1200">
          <a:solidFill>
            <a:schemeClr val="tx1"/>
          </a:solidFill>
          <a:latin typeface="+mn-lt"/>
          <a:ea typeface="+mn-ea"/>
          <a:cs typeface="+mn-cs"/>
        </a:defRPr>
      </a:lvl4pPr>
      <a:lvl5pPr marL="2037411" algn="l" defTabSz="509352" rtl="0" eaLnBrk="1" latinLnBrk="0" hangingPunct="1">
        <a:defRPr sz="2000" kern="1200">
          <a:solidFill>
            <a:schemeClr val="tx1"/>
          </a:solidFill>
          <a:latin typeface="+mn-lt"/>
          <a:ea typeface="+mn-ea"/>
          <a:cs typeface="+mn-cs"/>
        </a:defRPr>
      </a:lvl5pPr>
      <a:lvl6pPr marL="2546764" algn="l" defTabSz="509352" rtl="0" eaLnBrk="1" latinLnBrk="0" hangingPunct="1">
        <a:defRPr sz="2000" kern="1200">
          <a:solidFill>
            <a:schemeClr val="tx1"/>
          </a:solidFill>
          <a:latin typeface="+mn-lt"/>
          <a:ea typeface="+mn-ea"/>
          <a:cs typeface="+mn-cs"/>
        </a:defRPr>
      </a:lvl6pPr>
      <a:lvl7pPr marL="3056116" algn="l" defTabSz="509352" rtl="0" eaLnBrk="1" latinLnBrk="0" hangingPunct="1">
        <a:defRPr sz="2000" kern="1200">
          <a:solidFill>
            <a:schemeClr val="tx1"/>
          </a:solidFill>
          <a:latin typeface="+mn-lt"/>
          <a:ea typeface="+mn-ea"/>
          <a:cs typeface="+mn-cs"/>
        </a:defRPr>
      </a:lvl7pPr>
      <a:lvl8pPr marL="3565469" algn="l" defTabSz="509352" rtl="0" eaLnBrk="1" latinLnBrk="0" hangingPunct="1">
        <a:defRPr sz="2000" kern="1200">
          <a:solidFill>
            <a:schemeClr val="tx1"/>
          </a:solidFill>
          <a:latin typeface="+mn-lt"/>
          <a:ea typeface="+mn-ea"/>
          <a:cs typeface="+mn-cs"/>
        </a:defRPr>
      </a:lvl8pPr>
      <a:lvl9pPr marL="4074821" algn="l" defTabSz="509352"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emf"/><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emf"/></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 Id="rId9" Type="http://schemas.openxmlformats.org/officeDocument/2006/relationships/image" Target="../media/image41.emf"/></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57.jpeg"/></Relationships>
</file>

<file path=ppt/slides/_rels/slide3.xml.rels><?xml version="1.0" encoding="UTF-8" standalone="yes"?>
<Relationships xmlns="http://schemas.openxmlformats.org/package/2006/relationships"><Relationship Id="rId3" Type="http://schemas.openxmlformats.org/officeDocument/2006/relationships/image" Target="../media/image4.tiff"/><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tiff"/><Relationship Id="rId5" Type="http://schemas.openxmlformats.org/officeDocument/2006/relationships/image" Target="../media/image6.tiff"/><Relationship Id="rId4" Type="http://schemas.openxmlformats.org/officeDocument/2006/relationships/image" Target="../media/image5.tiff"/></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3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www.sciencedirect.com/science/article/pii/S0370269313005030" TargetMode="External"/><Relationship Id="rId3" Type="http://schemas.openxmlformats.org/officeDocument/2006/relationships/image" Target="../media/image63.png"/><Relationship Id="rId7" Type="http://schemas.openxmlformats.org/officeDocument/2006/relationships/image" Target="../media/image40.png"/><Relationship Id="rId2"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3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70.png"/><Relationship Id="rId4" Type="http://schemas.openxmlformats.org/officeDocument/2006/relationships/image" Target="../media/image69.png"/></Relationships>
</file>

<file path=ppt/slides/_rels/slide38.xml.rels><?xml version="1.0" encoding="UTF-8" standalone="yes"?>
<Relationships xmlns="http://schemas.openxmlformats.org/package/2006/relationships"><Relationship Id="rId3" Type="http://schemas.openxmlformats.org/officeDocument/2006/relationships/image" Target="../media/image72.tiff"/><Relationship Id="rId2" Type="http://schemas.openxmlformats.org/officeDocument/2006/relationships/image" Target="../media/image71.tiff"/><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6.jpeg"/><Relationship Id="rId7" Type="http://schemas.openxmlformats.org/officeDocument/2006/relationships/image" Target="../media/image76.png"/><Relationship Id="rId2"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57.jpeg"/></Relationships>
</file>

<file path=ppt/slides/_rels/slide4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42.xml.rels><?xml version="1.0" encoding="UTF-8" standalone="yes"?>
<Relationships xmlns="http://schemas.openxmlformats.org/package/2006/relationships"><Relationship Id="rId3" Type="http://schemas.openxmlformats.org/officeDocument/2006/relationships/image" Target="../media/image650.png"/><Relationship Id="rId2" Type="http://schemas.openxmlformats.org/officeDocument/2006/relationships/image" Target="../media/image78.png"/><Relationship Id="rId1" Type="http://schemas.openxmlformats.org/officeDocument/2006/relationships/slideLayout" Target="../slideLayouts/slideLayout2.xml"/><Relationship Id="rId4" Type="http://schemas.openxmlformats.org/officeDocument/2006/relationships/image" Target="../media/image79.png"/></Relationships>
</file>

<file path=ppt/slides/_rels/slide4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 Id="rId5" Type="http://schemas.openxmlformats.org/officeDocument/2006/relationships/image" Target="../media/image87.png"/><Relationship Id="rId4" Type="http://schemas.openxmlformats.org/officeDocument/2006/relationships/image" Target="../media/image86.png"/></Relationships>
</file>

<file path=ppt/slides/_rels/slide4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 Id="rId6" Type="http://schemas.openxmlformats.org/officeDocument/2006/relationships/image" Target="../media/image720.png"/><Relationship Id="rId5" Type="http://schemas.openxmlformats.org/officeDocument/2006/relationships/image" Target="../media/image71.png"/><Relationship Id="rId4" Type="http://schemas.openxmlformats.org/officeDocument/2006/relationships/image" Target="../media/image700.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9.gif"/><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w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90.tif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s://journals.aps.org/prc/abstract/10.1103/PhysRevC.96.064905" TargetMode="External"/><Relationship Id="rId2" Type="http://schemas.openxmlformats.org/officeDocument/2006/relationships/image" Target="../media/image92.png"/><Relationship Id="rId1" Type="http://schemas.openxmlformats.org/officeDocument/2006/relationships/slideLayout" Target="../slideLayouts/slideLayout2.xml"/><Relationship Id="rId4" Type="http://schemas.openxmlformats.org/officeDocument/2006/relationships/hyperlink" Target="https://journals.aps.org/prc/abstract/10.1103/PhysRevC.95.034910" TargetMode="External"/></Relationships>
</file>

<file path=ppt/slides/_rels/slide55.xml.rels><?xml version="1.0" encoding="UTF-8" standalone="yes"?>
<Relationships xmlns="http://schemas.openxmlformats.org/package/2006/relationships"><Relationship Id="rId3" Type="http://schemas.openxmlformats.org/officeDocument/2006/relationships/hyperlink" Target="https://journals.aps.org/prc/abstract/10.1103/PhysRevC.96.064905" TargetMode="External"/><Relationship Id="rId2" Type="http://schemas.openxmlformats.org/officeDocument/2006/relationships/image" Target="../media/image92.png"/><Relationship Id="rId1" Type="http://schemas.openxmlformats.org/officeDocument/2006/relationships/slideLayout" Target="../slideLayouts/slideLayout2.xml"/><Relationship Id="rId5" Type="http://schemas.openxmlformats.org/officeDocument/2006/relationships/image" Target="../media/image93.png"/><Relationship Id="rId4" Type="http://schemas.openxmlformats.org/officeDocument/2006/relationships/hyperlink" Target="https://journals.aps.org/prc/abstract/10.1103/PhysRevC.95.034910" TargetMode="External"/></Relationships>
</file>

<file path=ppt/slides/_rels/slide56.xml.rels><?xml version="1.0" encoding="UTF-8" standalone="yes"?>
<Relationships xmlns="http://schemas.openxmlformats.org/package/2006/relationships"><Relationship Id="rId3" Type="http://schemas.openxmlformats.org/officeDocument/2006/relationships/hyperlink" Target="https://journals.aps.org/prc/abstract/10.1103/PhysRevC.96.064905" TargetMode="External"/><Relationship Id="rId2" Type="http://schemas.openxmlformats.org/officeDocument/2006/relationships/image" Target="../media/image92.png"/><Relationship Id="rId1" Type="http://schemas.openxmlformats.org/officeDocument/2006/relationships/slideLayout" Target="../slideLayouts/slideLayout2.xml"/><Relationship Id="rId5" Type="http://schemas.openxmlformats.org/officeDocument/2006/relationships/image" Target="../media/image94.png"/><Relationship Id="rId4" Type="http://schemas.openxmlformats.org/officeDocument/2006/relationships/hyperlink" Target="https://journals.aps.org/prc/abstract/10.1103/PhysRevC.95.034910" TargetMode="External"/></Relationships>
</file>

<file path=ppt/slides/_rels/slide57.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image" Target="../media/image51.pdf"/><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hyperlink" Target="http://ojps.aip.org/getabs/servlet/GetabsServlet?prog=normal&amp;id=PRLTAO000091000017172301000001&amp;idtype=cvips&amp;gifs=yes" TargetMode="Externa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0786" name="Rectangle 2"/>
          <p:cNvSpPr>
            <a:spLocks noGrp="1" noChangeArrowheads="1"/>
          </p:cNvSpPr>
          <p:nvPr>
            <p:ph type="ctrTitle"/>
          </p:nvPr>
        </p:nvSpPr>
        <p:spPr>
          <a:xfrm>
            <a:off x="889000" y="690563"/>
            <a:ext cx="11887199" cy="1985962"/>
          </a:xfrm>
        </p:spPr>
        <p:txBody>
          <a:bodyPr/>
          <a:lstStyle/>
          <a:p>
            <a:br>
              <a:rPr lang="en-US" dirty="0"/>
            </a:br>
            <a:r>
              <a:rPr lang="en-US" dirty="0"/>
              <a:t>Collectivity in relativistic nuclear collisions</a:t>
            </a:r>
            <a:br>
              <a:rPr lang="en-US" dirty="0"/>
            </a:br>
            <a:endParaRPr lang="en-US" sz="3200" dirty="0">
              <a:cs typeface="+mj-cs"/>
            </a:endParaRPr>
          </a:p>
        </p:txBody>
      </p:sp>
      <p:sp>
        <p:nvSpPr>
          <p:cNvPr id="1270789" name="Subtitle 2"/>
          <p:cNvSpPr>
            <a:spLocks noGrp="1"/>
          </p:cNvSpPr>
          <p:nvPr>
            <p:ph type="subTitle" idx="1"/>
          </p:nvPr>
        </p:nvSpPr>
        <p:spPr>
          <a:xfrm>
            <a:off x="3387726" y="3195638"/>
            <a:ext cx="7031441" cy="1469352"/>
          </a:xfrm>
        </p:spPr>
        <p:txBody>
          <a:bodyPr/>
          <a:lstStyle/>
          <a:p>
            <a:pPr defTabSz="594314" eaLnBrk="1" hangingPunct="1">
              <a:defRPr/>
            </a:pPr>
            <a:r>
              <a:rPr lang="en-US" sz="2800" dirty="0">
                <a:solidFill>
                  <a:srgbClr val="898989"/>
                </a:solidFill>
                <a:cs typeface="+mn-cs"/>
              </a:rPr>
              <a:t>Julia Velkovska</a:t>
            </a:r>
          </a:p>
          <a:p>
            <a:pPr defTabSz="594314" eaLnBrk="1" hangingPunct="1">
              <a:defRPr/>
            </a:pPr>
            <a:endParaRPr lang="en-US" sz="2100" dirty="0">
              <a:solidFill>
                <a:srgbClr val="898989"/>
              </a:solidFill>
              <a:cs typeface="+mn-cs"/>
            </a:endParaRPr>
          </a:p>
          <a:p>
            <a:pPr defTabSz="594314" eaLnBrk="1" hangingPunct="1">
              <a:defRPr/>
            </a:pPr>
            <a:endParaRPr lang="en-US" sz="2800" i="1" dirty="0">
              <a:solidFill>
                <a:srgbClr val="898989"/>
              </a:solidFill>
              <a:cs typeface="+mn-cs"/>
            </a:endParaRPr>
          </a:p>
          <a:p>
            <a:pPr defTabSz="594314" eaLnBrk="1" hangingPunct="1">
              <a:defRPr/>
            </a:pPr>
            <a:endParaRPr lang="en-US" sz="2800" i="1" dirty="0">
              <a:solidFill>
                <a:srgbClr val="898989"/>
              </a:solidFill>
              <a:cs typeface="+mn-cs"/>
            </a:endParaRPr>
          </a:p>
        </p:txBody>
      </p:sp>
      <p:pic>
        <p:nvPicPr>
          <p:cNvPr id="8195"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51364" y="3875088"/>
            <a:ext cx="4714875"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CB84884A-ECFD-8048-9AD0-381387E84D54}"/>
              </a:ext>
            </a:extLst>
          </p:cNvPr>
          <p:cNvSpPr/>
          <p:nvPr/>
        </p:nvSpPr>
        <p:spPr>
          <a:xfrm>
            <a:off x="-3759200" y="4953001"/>
            <a:ext cx="20890505" cy="461665"/>
          </a:xfrm>
          <a:prstGeom prst="rect">
            <a:avLst/>
          </a:prstGeom>
          <a:noFill/>
        </p:spPr>
        <p:txBody>
          <a:bodyPr wrap="square" lIns="91440" tIns="45720" rIns="91440" bIns="45720">
            <a:spAutoFit/>
          </a:bodyPr>
          <a:lstStyle/>
          <a:p>
            <a:pPr algn="ctr"/>
            <a:r>
              <a:rPr lang="en-US" sz="2400" dirty="0" err="1">
                <a:ln w="0"/>
                <a:solidFill>
                  <a:schemeClr val="accent1"/>
                </a:solidFill>
                <a:effectLst>
                  <a:outerShdw blurRad="38100" dist="25400" dir="5400000" algn="ctr" rotWithShape="0">
                    <a:srgbClr val="6E747A">
                      <a:alpha val="43000"/>
                    </a:srgbClr>
                  </a:outerShdw>
                </a:effectLst>
              </a:rPr>
              <a:t>Jetscape</a:t>
            </a:r>
            <a:r>
              <a:rPr lang="en-US" sz="2400" dirty="0">
                <a:ln w="0"/>
                <a:solidFill>
                  <a:schemeClr val="accent1"/>
                </a:solidFill>
                <a:effectLst>
                  <a:outerShdw blurRad="38100" dist="25400" dir="5400000" algn="ctr" rotWithShape="0">
                    <a:srgbClr val="6E747A">
                      <a:alpha val="43000"/>
                    </a:srgbClr>
                  </a:outerShdw>
                </a:effectLst>
              </a:rPr>
              <a:t> summer school 2022 </a:t>
            </a:r>
          </a:p>
        </p:txBody>
      </p:sp>
    </p:spTree>
    <p:extLst>
      <p:ext uri="{BB962C8B-B14F-4D97-AF65-F5344CB8AC3E}">
        <p14:creationId xmlns:p14="http://schemas.microsoft.com/office/powerpoint/2010/main" val="1842871500"/>
      </p:ext>
    </p:extLst>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1"/>
          <p:cNvSpPr>
            <a:spLocks noGrp="1"/>
          </p:cNvSpPr>
          <p:nvPr>
            <p:ph type="title"/>
          </p:nvPr>
        </p:nvSpPr>
        <p:spPr/>
        <p:txBody>
          <a:bodyPr/>
          <a:lstStyle/>
          <a:p>
            <a:r>
              <a:rPr lang="en-US" altLang="en-US" dirty="0">
                <a:ea typeface="ＭＳ Ｐゴシック" charset="-128"/>
              </a:rPr>
              <a:t>Modeling the near-perfect liquid in heavy-ion collisions</a:t>
            </a:r>
          </a:p>
        </p:txBody>
      </p:sp>
      <p:grpSp>
        <p:nvGrpSpPr>
          <p:cNvPr id="10243" name="Group 4"/>
          <p:cNvGrpSpPr>
            <a:grpSpLocks/>
          </p:cNvGrpSpPr>
          <p:nvPr/>
        </p:nvGrpSpPr>
        <p:grpSpPr bwMode="auto">
          <a:xfrm>
            <a:off x="584200" y="1100138"/>
            <a:ext cx="12954000" cy="3364752"/>
            <a:chOff x="388472" y="1125828"/>
            <a:chExt cx="8471051" cy="2988256"/>
          </a:xfrm>
        </p:grpSpPr>
        <p:pic>
          <p:nvPicPr>
            <p:cNvPr id="6156" name="Picture 5" descr="AllEvo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472" y="1448083"/>
              <a:ext cx="8471051" cy="19049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0252" name="TextBox 6"/>
            <p:cNvSpPr txBox="1">
              <a:spLocks noChangeArrowheads="1"/>
            </p:cNvSpPr>
            <p:nvPr/>
          </p:nvSpPr>
          <p:spPr bwMode="auto">
            <a:xfrm>
              <a:off x="533400" y="3159548"/>
              <a:ext cx="14093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en-US" sz="2000"/>
                <a:t>Initial state</a:t>
              </a:r>
            </a:p>
          </p:txBody>
        </p:sp>
        <p:sp>
          <p:nvSpPr>
            <p:cNvPr id="10253" name="TextBox 7"/>
            <p:cNvSpPr txBox="1">
              <a:spLocks noChangeArrowheads="1"/>
            </p:cNvSpPr>
            <p:nvPr/>
          </p:nvSpPr>
          <p:spPr bwMode="auto">
            <a:xfrm>
              <a:off x="1600200" y="1125828"/>
              <a:ext cx="19688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en-US" sz="2000"/>
                <a:t>Pre-equillibrium</a:t>
              </a:r>
            </a:p>
          </p:txBody>
        </p:sp>
        <p:sp>
          <p:nvSpPr>
            <p:cNvPr id="10254" name="TextBox 8"/>
            <p:cNvSpPr txBox="1">
              <a:spLocks noChangeArrowheads="1"/>
            </p:cNvSpPr>
            <p:nvPr/>
          </p:nvSpPr>
          <p:spPr bwMode="auto">
            <a:xfrm>
              <a:off x="2913414" y="3212068"/>
              <a:ext cx="2321051" cy="902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altLang="en-US" sz="2000" dirty="0"/>
                <a:t>Quark Gluon Plasma</a:t>
              </a:r>
            </a:p>
            <a:p>
              <a:pPr algn="ctr" eaLnBrk="1" hangingPunct="1"/>
              <a:r>
                <a:rPr lang="en-US" altLang="en-US" sz="2000" dirty="0">
                  <a:solidFill>
                    <a:srgbClr val="002060"/>
                  </a:solidFill>
                </a:rPr>
                <a:t>thermally equilibrated ?</a:t>
              </a:r>
            </a:p>
            <a:p>
              <a:pPr algn="ctr" eaLnBrk="1" hangingPunct="1"/>
              <a:r>
                <a:rPr lang="en-US" altLang="en-US" sz="2000" dirty="0">
                  <a:solidFill>
                    <a:srgbClr val="002060"/>
                  </a:solidFill>
                </a:rPr>
                <a:t>Hydrodynamic collective flow </a:t>
              </a:r>
            </a:p>
          </p:txBody>
        </p:sp>
        <p:sp>
          <p:nvSpPr>
            <p:cNvPr id="10255" name="TextBox 9"/>
            <p:cNvSpPr txBox="1">
              <a:spLocks noChangeArrowheads="1"/>
            </p:cNvSpPr>
            <p:nvPr/>
          </p:nvSpPr>
          <p:spPr bwMode="auto">
            <a:xfrm>
              <a:off x="4855106" y="1143000"/>
              <a:ext cx="17684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en-US" sz="2000"/>
                <a:t>Hadronization</a:t>
              </a:r>
            </a:p>
          </p:txBody>
        </p:sp>
        <p:sp>
          <p:nvSpPr>
            <p:cNvPr id="10256" name="TextBox 10"/>
            <p:cNvSpPr txBox="1">
              <a:spLocks noChangeArrowheads="1"/>
            </p:cNvSpPr>
            <p:nvPr/>
          </p:nvSpPr>
          <p:spPr bwMode="auto">
            <a:xfrm>
              <a:off x="6446353" y="3212067"/>
              <a:ext cx="20265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en-US" sz="2000"/>
                <a:t>Hadronic</a:t>
              </a:r>
              <a:r>
                <a:rPr lang="en-US" altLang="en-US" sz="1600"/>
                <a:t> </a:t>
              </a:r>
              <a:r>
                <a:rPr lang="en-US" altLang="en-US" sz="2000"/>
                <a:t>phase</a:t>
              </a:r>
              <a:r>
                <a:rPr lang="en-US" altLang="en-US" sz="1600"/>
                <a:t> </a:t>
              </a:r>
            </a:p>
            <a:p>
              <a:pPr eaLnBrk="1" hangingPunct="1"/>
              <a:r>
                <a:rPr lang="en-US" altLang="en-US" sz="2000"/>
                <a:t>and</a:t>
              </a:r>
              <a:r>
                <a:rPr lang="en-US" altLang="en-US" sz="1600"/>
                <a:t> </a:t>
              </a:r>
              <a:r>
                <a:rPr lang="en-US" altLang="en-US" sz="2000"/>
                <a:t>freezeout</a:t>
              </a:r>
            </a:p>
          </p:txBody>
        </p:sp>
      </p:grpSp>
      <p:sp>
        <p:nvSpPr>
          <p:cNvPr id="10246" name="TextBox 21"/>
          <p:cNvSpPr txBox="1">
            <a:spLocks noChangeArrowheads="1"/>
          </p:cNvSpPr>
          <p:nvPr/>
        </p:nvSpPr>
        <p:spPr bwMode="auto">
          <a:xfrm>
            <a:off x="3900874" y="6160964"/>
            <a:ext cx="5822950" cy="5238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pPr eaLnBrk="1" hangingPunct="1"/>
            <a:r>
              <a:rPr lang="en-US" altLang="en-US" sz="2800" dirty="0"/>
              <a:t>Modeling of all stages is important !</a:t>
            </a:r>
          </a:p>
        </p:txBody>
      </p:sp>
      <p:sp>
        <p:nvSpPr>
          <p:cNvPr id="2" name="Slide Number Placeholder 1"/>
          <p:cNvSpPr>
            <a:spLocks noGrp="1"/>
          </p:cNvSpPr>
          <p:nvPr>
            <p:ph type="sldNum" sz="quarter" idx="10"/>
          </p:nvPr>
        </p:nvSpPr>
        <p:spPr/>
        <p:txBody>
          <a:bodyPr/>
          <a:lstStyle/>
          <a:p>
            <a:pPr>
              <a:defRPr/>
            </a:pPr>
            <a:fld id="{8013579F-4CA1-4395-AC63-1E7507863230}" type="slidenum">
              <a:rPr lang="en-US" smtClean="0"/>
              <a:pPr>
                <a:defRPr/>
              </a:pPr>
              <a:t>10</a:t>
            </a:fld>
            <a:endParaRPr lang="en-US"/>
          </a:p>
        </p:txBody>
      </p:sp>
      <p:sp>
        <p:nvSpPr>
          <p:cNvPr id="4" name="TextBox 3">
            <a:extLst>
              <a:ext uri="{FF2B5EF4-FFF2-40B4-BE49-F238E27FC236}">
                <a16:creationId xmlns:a16="http://schemas.microsoft.com/office/drawing/2014/main" id="{07B10665-4556-0817-05AA-00AC2B5AFBB5}"/>
              </a:ext>
            </a:extLst>
          </p:cNvPr>
          <p:cNvSpPr txBox="1"/>
          <p:nvPr/>
        </p:nvSpPr>
        <p:spPr>
          <a:xfrm>
            <a:off x="805824" y="4801060"/>
            <a:ext cx="3283576" cy="923330"/>
          </a:xfrm>
          <a:prstGeom prst="rect">
            <a:avLst/>
          </a:prstGeom>
          <a:noFill/>
        </p:spPr>
        <p:txBody>
          <a:bodyPr wrap="square" rtlCol="0">
            <a:spAutoFit/>
          </a:bodyPr>
          <a:lstStyle/>
          <a:p>
            <a:r>
              <a:rPr lang="en-US" dirty="0"/>
              <a:t>Define the initial </a:t>
            </a:r>
          </a:p>
          <a:p>
            <a:r>
              <a:rPr lang="en-US" dirty="0"/>
              <a:t>energy density profile, </a:t>
            </a:r>
          </a:p>
          <a:p>
            <a:r>
              <a:rPr lang="en-US" dirty="0"/>
              <a:t>event-by-event fluctuations</a:t>
            </a:r>
          </a:p>
        </p:txBody>
      </p:sp>
      <p:sp>
        <p:nvSpPr>
          <p:cNvPr id="5" name="TextBox 4">
            <a:extLst>
              <a:ext uri="{FF2B5EF4-FFF2-40B4-BE49-F238E27FC236}">
                <a16:creationId xmlns:a16="http://schemas.microsoft.com/office/drawing/2014/main" id="{4C022D9D-B5DD-78EA-C11C-528949CCA8FC}"/>
              </a:ext>
            </a:extLst>
          </p:cNvPr>
          <p:cNvSpPr txBox="1"/>
          <p:nvPr/>
        </p:nvSpPr>
        <p:spPr>
          <a:xfrm>
            <a:off x="4690790" y="4844382"/>
            <a:ext cx="4243119" cy="923330"/>
          </a:xfrm>
          <a:prstGeom prst="rect">
            <a:avLst/>
          </a:prstGeom>
          <a:noFill/>
        </p:spPr>
        <p:txBody>
          <a:bodyPr wrap="square" rtlCol="0">
            <a:spAutoFit/>
          </a:bodyPr>
          <a:lstStyle/>
          <a:p>
            <a:r>
              <a:rPr lang="en-US" dirty="0"/>
              <a:t>Solve viscous hydrodynamic equations</a:t>
            </a:r>
          </a:p>
          <a:p>
            <a:r>
              <a:rPr lang="en-US" dirty="0"/>
              <a:t>need </a:t>
            </a:r>
            <a:r>
              <a:rPr lang="en-US" dirty="0" err="1"/>
              <a:t>EoS</a:t>
            </a:r>
            <a:r>
              <a:rPr lang="en-US" dirty="0"/>
              <a:t> and transport coefficients </a:t>
            </a:r>
          </a:p>
          <a:p>
            <a:r>
              <a:rPr lang="en-US" dirty="0"/>
              <a:t>(shear and bulk viscosity) </a:t>
            </a:r>
          </a:p>
        </p:txBody>
      </p:sp>
      <p:sp>
        <p:nvSpPr>
          <p:cNvPr id="6" name="TextBox 5">
            <a:extLst>
              <a:ext uri="{FF2B5EF4-FFF2-40B4-BE49-F238E27FC236}">
                <a16:creationId xmlns:a16="http://schemas.microsoft.com/office/drawing/2014/main" id="{54D8EE94-464C-D52D-592A-A93F6F826160}"/>
              </a:ext>
            </a:extLst>
          </p:cNvPr>
          <p:cNvSpPr txBox="1"/>
          <p:nvPr/>
        </p:nvSpPr>
        <p:spPr>
          <a:xfrm>
            <a:off x="9760336" y="4844382"/>
            <a:ext cx="3531736" cy="1200329"/>
          </a:xfrm>
          <a:prstGeom prst="rect">
            <a:avLst/>
          </a:prstGeom>
          <a:noFill/>
        </p:spPr>
        <p:txBody>
          <a:bodyPr wrap="none" rtlCol="0">
            <a:spAutoFit/>
          </a:bodyPr>
          <a:lstStyle/>
          <a:p>
            <a:r>
              <a:rPr lang="en-US" dirty="0"/>
              <a:t>Decoupling from fluid to particles</a:t>
            </a:r>
          </a:p>
          <a:p>
            <a:r>
              <a:rPr lang="en-US" dirty="0"/>
              <a:t>Freezing hadron abundances</a:t>
            </a:r>
          </a:p>
          <a:p>
            <a:r>
              <a:rPr lang="en-US" dirty="0"/>
              <a:t>Switch to hadronic cascade</a:t>
            </a:r>
          </a:p>
          <a:p>
            <a:endParaRPr lang="en-US" dirty="0"/>
          </a:p>
        </p:txBody>
      </p:sp>
    </p:spTree>
    <p:extLst>
      <p:ext uri="{BB962C8B-B14F-4D97-AF65-F5344CB8AC3E}">
        <p14:creationId xmlns:p14="http://schemas.microsoft.com/office/powerpoint/2010/main" val="163264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3115" name="Rectangle 91"/>
          <p:cNvSpPr>
            <a:spLocks noGrp="1" noChangeArrowheads="1"/>
          </p:cNvSpPr>
          <p:nvPr>
            <p:ph type="title"/>
          </p:nvPr>
        </p:nvSpPr>
        <p:spPr/>
        <p:txBody>
          <a:bodyPr/>
          <a:lstStyle/>
          <a:p>
            <a:r>
              <a:rPr lang="en-US" sz="4080" dirty="0"/>
              <a:t>Nuclei are extended objects: defining nuclear geometry</a:t>
            </a:r>
            <a:r>
              <a:rPr lang="en-US" dirty="0"/>
              <a:t> </a:t>
            </a:r>
          </a:p>
        </p:txBody>
      </p:sp>
      <p:sp>
        <p:nvSpPr>
          <p:cNvPr id="513116" name="Rectangle 92"/>
          <p:cNvSpPr>
            <a:spLocks noGrp="1" noChangeArrowheads="1"/>
          </p:cNvSpPr>
          <p:nvPr>
            <p:ph idx="1"/>
          </p:nvPr>
        </p:nvSpPr>
        <p:spPr>
          <a:xfrm>
            <a:off x="8868178" y="3429000"/>
            <a:ext cx="4145280" cy="3655907"/>
          </a:xfrm>
        </p:spPr>
        <p:txBody>
          <a:bodyPr/>
          <a:lstStyle/>
          <a:p>
            <a:pPr lvl="1"/>
            <a:r>
              <a:rPr lang="en-US" sz="2720" dirty="0"/>
              <a:t>Impact parameter</a:t>
            </a:r>
          </a:p>
          <a:p>
            <a:pPr lvl="1"/>
            <a:r>
              <a:rPr lang="en-US" sz="2720" dirty="0"/>
              <a:t>Number of participants</a:t>
            </a:r>
          </a:p>
          <a:p>
            <a:pPr lvl="1"/>
            <a:r>
              <a:rPr lang="en-US" sz="2720" dirty="0"/>
              <a:t>Centrality </a:t>
            </a:r>
          </a:p>
          <a:p>
            <a:pPr lvl="1">
              <a:buFont typeface="Wingdings" pitchFamily="2" charset="2"/>
              <a:buNone/>
            </a:pPr>
            <a:r>
              <a:rPr lang="en-US" sz="2720" dirty="0"/>
              <a:t>( % from total inelastic cross-section)</a:t>
            </a:r>
          </a:p>
        </p:txBody>
      </p:sp>
      <p:sp>
        <p:nvSpPr>
          <p:cNvPr id="94" name="Footer Placeholder 4"/>
          <p:cNvSpPr>
            <a:spLocks noGrp="1"/>
          </p:cNvSpPr>
          <p:nvPr>
            <p:ph type="ftr" sz="quarter" idx="11"/>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US"/>
            </a:defPPr>
            <a:lvl1pPr algn="ctr" rtl="0" eaLnBrk="0" fontAlgn="base" hangingPunct="0">
              <a:spcBef>
                <a:spcPct val="0"/>
              </a:spcBef>
              <a:spcAft>
                <a:spcPct val="0"/>
              </a:spcAft>
              <a:defRPr sz="1200" kern="1200">
                <a:solidFill>
                  <a:schemeClr val="folHlink"/>
                </a:solidFill>
                <a:latin typeface="+mj-lt"/>
                <a:ea typeface="+mn-ea"/>
                <a:cs typeface="+mn-cs"/>
              </a:defRPr>
            </a:lvl1pPr>
            <a:lvl2pPr marL="457200" algn="l" rtl="0" eaLnBrk="0" fontAlgn="base" hangingPunct="0">
              <a:spcBef>
                <a:spcPct val="0"/>
              </a:spcBef>
              <a:spcAft>
                <a:spcPct val="0"/>
              </a:spcAft>
              <a:defRPr kern="1200">
                <a:solidFill>
                  <a:schemeClr val="folHlink"/>
                </a:solidFill>
                <a:latin typeface="Times New Roman" pitchFamily="18" charset="0"/>
                <a:ea typeface="+mn-ea"/>
                <a:cs typeface="+mn-cs"/>
              </a:defRPr>
            </a:lvl2pPr>
            <a:lvl3pPr marL="914400" algn="l" rtl="0" eaLnBrk="0" fontAlgn="base" hangingPunct="0">
              <a:spcBef>
                <a:spcPct val="0"/>
              </a:spcBef>
              <a:spcAft>
                <a:spcPct val="0"/>
              </a:spcAft>
              <a:defRPr kern="1200">
                <a:solidFill>
                  <a:schemeClr val="folHlink"/>
                </a:solidFill>
                <a:latin typeface="Times New Roman" pitchFamily="18" charset="0"/>
                <a:ea typeface="+mn-ea"/>
                <a:cs typeface="+mn-cs"/>
              </a:defRPr>
            </a:lvl3pPr>
            <a:lvl4pPr marL="1371600" algn="l" rtl="0" eaLnBrk="0" fontAlgn="base" hangingPunct="0">
              <a:spcBef>
                <a:spcPct val="0"/>
              </a:spcBef>
              <a:spcAft>
                <a:spcPct val="0"/>
              </a:spcAft>
              <a:defRPr kern="1200">
                <a:solidFill>
                  <a:schemeClr val="folHlink"/>
                </a:solidFill>
                <a:latin typeface="Times New Roman" pitchFamily="18" charset="0"/>
                <a:ea typeface="+mn-ea"/>
                <a:cs typeface="+mn-cs"/>
              </a:defRPr>
            </a:lvl4pPr>
            <a:lvl5pPr marL="1828800" algn="l" rtl="0" eaLnBrk="0" fontAlgn="base" hangingPunct="0">
              <a:spcBef>
                <a:spcPct val="0"/>
              </a:spcBef>
              <a:spcAft>
                <a:spcPct val="0"/>
              </a:spcAft>
              <a:defRPr kern="1200">
                <a:solidFill>
                  <a:schemeClr val="folHlink"/>
                </a:solidFill>
                <a:latin typeface="Times New Roman" pitchFamily="18" charset="0"/>
                <a:ea typeface="+mn-ea"/>
                <a:cs typeface="+mn-cs"/>
              </a:defRPr>
            </a:lvl5pPr>
            <a:lvl6pPr marL="2286000" algn="l" defTabSz="914400" rtl="0" eaLnBrk="1" latinLnBrk="0" hangingPunct="1">
              <a:defRPr kern="1200">
                <a:solidFill>
                  <a:schemeClr val="folHlink"/>
                </a:solidFill>
                <a:latin typeface="Times New Roman" pitchFamily="18" charset="0"/>
                <a:ea typeface="+mn-ea"/>
                <a:cs typeface="+mn-cs"/>
              </a:defRPr>
            </a:lvl6pPr>
            <a:lvl7pPr marL="2743200" algn="l" defTabSz="914400" rtl="0" eaLnBrk="1" latinLnBrk="0" hangingPunct="1">
              <a:defRPr kern="1200">
                <a:solidFill>
                  <a:schemeClr val="folHlink"/>
                </a:solidFill>
                <a:latin typeface="Times New Roman" pitchFamily="18" charset="0"/>
                <a:ea typeface="+mn-ea"/>
                <a:cs typeface="+mn-cs"/>
              </a:defRPr>
            </a:lvl7pPr>
            <a:lvl8pPr marL="3200400" algn="l" defTabSz="914400" rtl="0" eaLnBrk="1" latinLnBrk="0" hangingPunct="1">
              <a:defRPr kern="1200">
                <a:solidFill>
                  <a:schemeClr val="folHlink"/>
                </a:solidFill>
                <a:latin typeface="Times New Roman" pitchFamily="18" charset="0"/>
                <a:ea typeface="+mn-ea"/>
                <a:cs typeface="+mn-cs"/>
              </a:defRPr>
            </a:lvl8pPr>
            <a:lvl9pPr marL="3657600" algn="l" defTabSz="914400" rtl="0" eaLnBrk="1" latinLnBrk="0" hangingPunct="1">
              <a:defRPr kern="1200">
                <a:solidFill>
                  <a:schemeClr val="folHlink"/>
                </a:solidFill>
                <a:latin typeface="Times New Roman" pitchFamily="18" charset="0"/>
                <a:ea typeface="+mn-ea"/>
                <a:cs typeface="+mn-cs"/>
              </a:defRPr>
            </a:lvl9pPr>
          </a:lstStyle>
          <a:p>
            <a:r>
              <a:rPr lang="en-US" altLang="en-US">
                <a:solidFill>
                  <a:srgbClr val="000000"/>
                </a:solidFill>
              </a:rPr>
              <a:t>Julia Velkovska, phys8142</a:t>
            </a:r>
            <a:endParaRPr lang="en-US" dirty="0"/>
          </a:p>
        </p:txBody>
      </p:sp>
      <p:grpSp>
        <p:nvGrpSpPr>
          <p:cNvPr id="513026" name="Group 2"/>
          <p:cNvGrpSpPr>
            <a:grpSpLocks noChangeAspect="1"/>
          </p:cNvGrpSpPr>
          <p:nvPr/>
        </p:nvGrpSpPr>
        <p:grpSpPr bwMode="auto">
          <a:xfrm>
            <a:off x="1727200" y="1554480"/>
            <a:ext cx="6403235" cy="5771727"/>
            <a:chOff x="487" y="43"/>
            <a:chExt cx="4745" cy="4277"/>
          </a:xfrm>
        </p:grpSpPr>
        <p:pic>
          <p:nvPicPr>
            <p:cNvPr id="513027" name="Picture 3"/>
            <p:cNvPicPr>
              <a:picLocks noChangeAspect="1" noChangeArrowheads="1"/>
            </p:cNvPicPr>
            <p:nvPr/>
          </p:nvPicPr>
          <p:blipFill>
            <a:blip r:embed="rId2" cstate="print"/>
            <a:srcRect/>
            <a:stretch>
              <a:fillRect/>
            </a:stretch>
          </p:blipFill>
          <p:spPr bwMode="auto">
            <a:xfrm>
              <a:off x="487" y="43"/>
              <a:ext cx="4745" cy="4277"/>
            </a:xfrm>
            <a:prstGeom prst="rect">
              <a:avLst/>
            </a:prstGeom>
            <a:noFill/>
          </p:spPr>
        </p:pic>
        <p:sp>
          <p:nvSpPr>
            <p:cNvPr id="513028" name="Rectangle 4"/>
            <p:cNvSpPr>
              <a:spLocks noChangeAspect="1" noChangeArrowheads="1"/>
            </p:cNvSpPr>
            <p:nvPr/>
          </p:nvSpPr>
          <p:spPr bwMode="auto">
            <a:xfrm>
              <a:off x="1248" y="3024"/>
              <a:ext cx="2112" cy="432"/>
            </a:xfrm>
            <a:prstGeom prst="rect">
              <a:avLst/>
            </a:prstGeom>
            <a:solidFill>
              <a:schemeClr val="bg1"/>
            </a:solidFill>
            <a:ln w="9525">
              <a:solidFill>
                <a:schemeClr val="bg1"/>
              </a:solidFill>
              <a:miter lim="800000"/>
              <a:headEnd/>
              <a:tailEnd/>
            </a:ln>
            <a:effectLst/>
          </p:spPr>
          <p:txBody>
            <a:bodyPr wrap="none" anchor="ctr"/>
            <a:lstStyle/>
            <a:p>
              <a:endParaRPr lang="en-US"/>
            </a:p>
          </p:txBody>
        </p:sp>
      </p:grpSp>
      <p:grpSp>
        <p:nvGrpSpPr>
          <p:cNvPr id="2" name="Group 6">
            <a:extLst>
              <a:ext uri="{FF2B5EF4-FFF2-40B4-BE49-F238E27FC236}">
                <a16:creationId xmlns:a16="http://schemas.microsoft.com/office/drawing/2014/main" id="{7C4D0C32-B44D-D8F8-A6F8-5CED4D4E1136}"/>
              </a:ext>
            </a:extLst>
          </p:cNvPr>
          <p:cNvGrpSpPr>
            <a:grpSpLocks/>
          </p:cNvGrpSpPr>
          <p:nvPr/>
        </p:nvGrpSpPr>
        <p:grpSpPr bwMode="auto">
          <a:xfrm>
            <a:off x="9073918" y="1170781"/>
            <a:ext cx="3733800" cy="1928812"/>
            <a:chOff x="336" y="2769"/>
            <a:chExt cx="2352" cy="1215"/>
          </a:xfrm>
        </p:grpSpPr>
        <p:sp>
          <p:nvSpPr>
            <p:cNvPr id="3" name="Rectangle 7">
              <a:extLst>
                <a:ext uri="{FF2B5EF4-FFF2-40B4-BE49-F238E27FC236}">
                  <a16:creationId xmlns:a16="http://schemas.microsoft.com/office/drawing/2014/main" id="{C2E06C8E-DAFB-9400-C773-ED9541848EB5}"/>
                </a:ext>
              </a:extLst>
            </p:cNvPr>
            <p:cNvSpPr>
              <a:spLocks noChangeArrowheads="1"/>
            </p:cNvSpPr>
            <p:nvPr/>
          </p:nvSpPr>
          <p:spPr bwMode="auto">
            <a:xfrm>
              <a:off x="336" y="3120"/>
              <a:ext cx="2352" cy="528"/>
            </a:xfrm>
            <a:prstGeom prst="rect">
              <a:avLst/>
            </a:prstGeom>
            <a:solidFill>
              <a:schemeClr val="hlink"/>
            </a:solidFill>
            <a:ln w="9525">
              <a:noFill/>
              <a:miter lim="800000"/>
              <a:headEnd/>
              <a:tailEnd/>
            </a:ln>
            <a:effectLst/>
          </p:spPr>
          <p:txBody>
            <a:bodyPr anchor="ctr">
              <a:spAutoFit/>
            </a:bodyPr>
            <a:lstStyle/>
            <a:p>
              <a:endParaRPr lang="en-US"/>
            </a:p>
          </p:txBody>
        </p:sp>
        <p:sp>
          <p:nvSpPr>
            <p:cNvPr id="4" name="Rectangle 8">
              <a:extLst>
                <a:ext uri="{FF2B5EF4-FFF2-40B4-BE49-F238E27FC236}">
                  <a16:creationId xmlns:a16="http://schemas.microsoft.com/office/drawing/2014/main" id="{467428B9-DE52-A9E8-78D3-E0503F586CC7}"/>
                </a:ext>
              </a:extLst>
            </p:cNvPr>
            <p:cNvSpPr>
              <a:spLocks noChangeArrowheads="1"/>
            </p:cNvSpPr>
            <p:nvPr/>
          </p:nvSpPr>
          <p:spPr bwMode="auto">
            <a:xfrm>
              <a:off x="336" y="3648"/>
              <a:ext cx="2352" cy="336"/>
            </a:xfrm>
            <a:prstGeom prst="rect">
              <a:avLst/>
            </a:prstGeom>
            <a:solidFill>
              <a:srgbClr val="FFFF00"/>
            </a:solidFill>
            <a:ln w="9525">
              <a:noFill/>
              <a:miter lim="800000"/>
              <a:headEnd/>
              <a:tailEnd/>
            </a:ln>
            <a:effectLst/>
          </p:spPr>
          <p:txBody>
            <a:bodyPr anchor="ctr">
              <a:spAutoFit/>
            </a:bodyPr>
            <a:lstStyle/>
            <a:p>
              <a:endParaRPr lang="en-US"/>
            </a:p>
          </p:txBody>
        </p:sp>
        <p:sp>
          <p:nvSpPr>
            <p:cNvPr id="5" name="Rectangle 9">
              <a:extLst>
                <a:ext uri="{FF2B5EF4-FFF2-40B4-BE49-F238E27FC236}">
                  <a16:creationId xmlns:a16="http://schemas.microsoft.com/office/drawing/2014/main" id="{7D5822B2-3E01-63B1-759C-B9A2AB903B63}"/>
                </a:ext>
              </a:extLst>
            </p:cNvPr>
            <p:cNvSpPr>
              <a:spLocks noChangeArrowheads="1"/>
            </p:cNvSpPr>
            <p:nvPr/>
          </p:nvSpPr>
          <p:spPr bwMode="auto">
            <a:xfrm>
              <a:off x="336" y="2784"/>
              <a:ext cx="2352" cy="336"/>
            </a:xfrm>
            <a:prstGeom prst="rect">
              <a:avLst/>
            </a:prstGeom>
            <a:solidFill>
              <a:srgbClr val="FFFF00"/>
            </a:solidFill>
            <a:ln w="9525">
              <a:noFill/>
              <a:miter lim="800000"/>
              <a:headEnd/>
              <a:tailEnd/>
            </a:ln>
            <a:effectLst/>
          </p:spPr>
          <p:txBody>
            <a:bodyPr anchor="ctr">
              <a:spAutoFit/>
            </a:bodyPr>
            <a:lstStyle/>
            <a:p>
              <a:endParaRPr lang="en-US"/>
            </a:p>
          </p:txBody>
        </p:sp>
        <p:grpSp>
          <p:nvGrpSpPr>
            <p:cNvPr id="6" name="Group 10">
              <a:extLst>
                <a:ext uri="{FF2B5EF4-FFF2-40B4-BE49-F238E27FC236}">
                  <a16:creationId xmlns:a16="http://schemas.microsoft.com/office/drawing/2014/main" id="{A2AC0752-6E5D-3FC2-D948-9D65CE832C31}"/>
                </a:ext>
              </a:extLst>
            </p:cNvPr>
            <p:cNvGrpSpPr>
              <a:grpSpLocks/>
            </p:cNvGrpSpPr>
            <p:nvPr/>
          </p:nvGrpSpPr>
          <p:grpSpPr bwMode="auto">
            <a:xfrm>
              <a:off x="1968" y="3120"/>
              <a:ext cx="720" cy="864"/>
              <a:chOff x="1920" y="2496"/>
              <a:chExt cx="912" cy="864"/>
            </a:xfrm>
          </p:grpSpPr>
          <p:sp>
            <p:nvSpPr>
              <p:cNvPr id="50" name="Oval 11">
                <a:extLst>
                  <a:ext uri="{FF2B5EF4-FFF2-40B4-BE49-F238E27FC236}">
                    <a16:creationId xmlns:a16="http://schemas.microsoft.com/office/drawing/2014/main" id="{F8C14B42-CA22-1290-B079-862D80ADF6B7}"/>
                  </a:ext>
                </a:extLst>
              </p:cNvPr>
              <p:cNvSpPr>
                <a:spLocks noChangeArrowheads="1"/>
              </p:cNvSpPr>
              <p:nvPr/>
            </p:nvSpPr>
            <p:spPr bwMode="auto">
              <a:xfrm>
                <a:off x="1920" y="2496"/>
                <a:ext cx="912" cy="864"/>
              </a:xfrm>
              <a:prstGeom prst="ellipse">
                <a:avLst/>
              </a:prstGeom>
              <a:solidFill>
                <a:srgbClr val="FFFFFF"/>
              </a:solidFill>
              <a:ln w="9525">
                <a:solidFill>
                  <a:schemeClr val="tx1"/>
                </a:solidFill>
                <a:round/>
                <a:headEnd/>
                <a:tailEnd/>
              </a:ln>
              <a:effectLst/>
            </p:spPr>
            <p:txBody>
              <a:bodyPr anchor="ctr">
                <a:spAutoFit/>
              </a:bodyPr>
              <a:lstStyle/>
              <a:p>
                <a:endParaRPr lang="en-US"/>
              </a:p>
            </p:txBody>
          </p:sp>
          <p:grpSp>
            <p:nvGrpSpPr>
              <p:cNvPr id="51" name="Group 12">
                <a:extLst>
                  <a:ext uri="{FF2B5EF4-FFF2-40B4-BE49-F238E27FC236}">
                    <a16:creationId xmlns:a16="http://schemas.microsoft.com/office/drawing/2014/main" id="{F6F3842C-44E8-C28C-A4A9-D1B717B37B68}"/>
                  </a:ext>
                </a:extLst>
              </p:cNvPr>
              <p:cNvGrpSpPr>
                <a:grpSpLocks/>
              </p:cNvGrpSpPr>
              <p:nvPr/>
            </p:nvGrpSpPr>
            <p:grpSpPr bwMode="auto">
              <a:xfrm>
                <a:off x="1968" y="2523"/>
                <a:ext cx="816" cy="816"/>
                <a:chOff x="2064" y="2592"/>
                <a:chExt cx="816" cy="816"/>
              </a:xfrm>
            </p:grpSpPr>
            <p:grpSp>
              <p:nvGrpSpPr>
                <p:cNvPr id="52" name="Group 13">
                  <a:extLst>
                    <a:ext uri="{FF2B5EF4-FFF2-40B4-BE49-F238E27FC236}">
                      <a16:creationId xmlns:a16="http://schemas.microsoft.com/office/drawing/2014/main" id="{42BCA2EA-8CAC-D05A-8DFC-2A03C4F7A251}"/>
                    </a:ext>
                  </a:extLst>
                </p:cNvPr>
                <p:cNvGrpSpPr>
                  <a:grpSpLocks/>
                </p:cNvGrpSpPr>
                <p:nvPr/>
              </p:nvGrpSpPr>
              <p:grpSpPr bwMode="auto">
                <a:xfrm>
                  <a:off x="2256" y="2592"/>
                  <a:ext cx="288" cy="288"/>
                  <a:chOff x="624" y="1104"/>
                  <a:chExt cx="384" cy="384"/>
                </a:xfrm>
              </p:grpSpPr>
              <p:sp>
                <p:nvSpPr>
                  <p:cNvPr id="83" name="Oval 14">
                    <a:extLst>
                      <a:ext uri="{FF2B5EF4-FFF2-40B4-BE49-F238E27FC236}">
                        <a16:creationId xmlns:a16="http://schemas.microsoft.com/office/drawing/2014/main" id="{D84C361C-146A-55F7-CBDF-4FE77DD31183}"/>
                      </a:ext>
                    </a:extLst>
                  </p:cNvPr>
                  <p:cNvSpPr>
                    <a:spLocks noChangeArrowheads="1"/>
                  </p:cNvSpPr>
                  <p:nvPr/>
                </p:nvSpPr>
                <p:spPr bwMode="auto">
                  <a:xfrm>
                    <a:off x="624" y="1104"/>
                    <a:ext cx="384" cy="384"/>
                  </a:xfrm>
                  <a:prstGeom prst="ellipse">
                    <a:avLst/>
                  </a:prstGeom>
                  <a:solidFill>
                    <a:srgbClr val="FFFFFF"/>
                  </a:solidFill>
                  <a:ln w="9525">
                    <a:solidFill>
                      <a:schemeClr val="tx1"/>
                    </a:solidFill>
                    <a:round/>
                    <a:headEnd/>
                    <a:tailEnd/>
                  </a:ln>
                  <a:effectLst/>
                </p:spPr>
                <p:txBody>
                  <a:bodyPr anchor="ctr">
                    <a:spAutoFit/>
                  </a:bodyPr>
                  <a:lstStyle/>
                  <a:p>
                    <a:endParaRPr lang="en-US"/>
                  </a:p>
                </p:txBody>
              </p:sp>
              <p:sp>
                <p:nvSpPr>
                  <p:cNvPr id="84" name="Oval 15">
                    <a:extLst>
                      <a:ext uri="{FF2B5EF4-FFF2-40B4-BE49-F238E27FC236}">
                        <a16:creationId xmlns:a16="http://schemas.microsoft.com/office/drawing/2014/main" id="{A291248F-813A-B60B-4EE8-3066206C6EDA}"/>
                      </a:ext>
                    </a:extLst>
                  </p:cNvPr>
                  <p:cNvSpPr>
                    <a:spLocks noChangeArrowheads="1"/>
                  </p:cNvSpPr>
                  <p:nvPr/>
                </p:nvSpPr>
                <p:spPr bwMode="auto">
                  <a:xfrm>
                    <a:off x="663" y="1170"/>
                    <a:ext cx="144" cy="144"/>
                  </a:xfrm>
                  <a:prstGeom prst="ellipse">
                    <a:avLst/>
                  </a:prstGeom>
                  <a:solidFill>
                    <a:srgbClr val="FF0000"/>
                  </a:solidFill>
                  <a:ln w="9525">
                    <a:solidFill>
                      <a:schemeClr val="tx1"/>
                    </a:solidFill>
                    <a:round/>
                    <a:headEnd/>
                    <a:tailEnd/>
                  </a:ln>
                  <a:effectLst/>
                </p:spPr>
                <p:txBody>
                  <a:bodyPr anchor="ctr">
                    <a:spAutoFit/>
                  </a:bodyPr>
                  <a:lstStyle/>
                  <a:p>
                    <a:endParaRPr lang="en-US"/>
                  </a:p>
                </p:txBody>
              </p:sp>
              <p:sp>
                <p:nvSpPr>
                  <p:cNvPr id="85" name="Oval 16">
                    <a:extLst>
                      <a:ext uri="{FF2B5EF4-FFF2-40B4-BE49-F238E27FC236}">
                        <a16:creationId xmlns:a16="http://schemas.microsoft.com/office/drawing/2014/main" id="{4FAB6F63-1069-7281-6B23-1E1670CC4FFE}"/>
                      </a:ext>
                    </a:extLst>
                  </p:cNvPr>
                  <p:cNvSpPr>
                    <a:spLocks noChangeArrowheads="1"/>
                  </p:cNvSpPr>
                  <p:nvPr/>
                </p:nvSpPr>
                <p:spPr bwMode="auto">
                  <a:xfrm>
                    <a:off x="741" y="1314"/>
                    <a:ext cx="144" cy="144"/>
                  </a:xfrm>
                  <a:prstGeom prst="ellipse">
                    <a:avLst/>
                  </a:prstGeom>
                  <a:solidFill>
                    <a:srgbClr val="00FFFF"/>
                  </a:solidFill>
                  <a:ln w="9525">
                    <a:solidFill>
                      <a:schemeClr val="tx1"/>
                    </a:solidFill>
                    <a:round/>
                    <a:headEnd/>
                    <a:tailEnd/>
                  </a:ln>
                  <a:effectLst/>
                </p:spPr>
                <p:txBody>
                  <a:bodyPr anchor="ctr">
                    <a:spAutoFit/>
                  </a:bodyPr>
                  <a:lstStyle/>
                  <a:p>
                    <a:endParaRPr lang="en-US"/>
                  </a:p>
                </p:txBody>
              </p:sp>
              <p:sp>
                <p:nvSpPr>
                  <p:cNvPr id="86" name="Oval 17">
                    <a:extLst>
                      <a:ext uri="{FF2B5EF4-FFF2-40B4-BE49-F238E27FC236}">
                        <a16:creationId xmlns:a16="http://schemas.microsoft.com/office/drawing/2014/main" id="{464F390B-1736-99E1-814B-FB957BA7AEBE}"/>
                      </a:ext>
                    </a:extLst>
                  </p:cNvPr>
                  <p:cNvSpPr>
                    <a:spLocks noChangeArrowheads="1"/>
                  </p:cNvSpPr>
                  <p:nvPr/>
                </p:nvSpPr>
                <p:spPr bwMode="auto">
                  <a:xfrm>
                    <a:off x="825" y="1161"/>
                    <a:ext cx="144" cy="144"/>
                  </a:xfrm>
                  <a:prstGeom prst="ellipse">
                    <a:avLst/>
                  </a:prstGeom>
                  <a:solidFill>
                    <a:srgbClr val="99FF66"/>
                  </a:solidFill>
                  <a:ln w="9525">
                    <a:solidFill>
                      <a:schemeClr val="tx1"/>
                    </a:solidFill>
                    <a:round/>
                    <a:headEnd/>
                    <a:tailEnd/>
                  </a:ln>
                  <a:effectLst/>
                </p:spPr>
                <p:txBody>
                  <a:bodyPr anchor="ctr">
                    <a:spAutoFit/>
                  </a:bodyPr>
                  <a:lstStyle/>
                  <a:p>
                    <a:endParaRPr lang="en-US"/>
                  </a:p>
                </p:txBody>
              </p:sp>
            </p:grpSp>
            <p:grpSp>
              <p:nvGrpSpPr>
                <p:cNvPr id="53" name="Group 18">
                  <a:extLst>
                    <a:ext uri="{FF2B5EF4-FFF2-40B4-BE49-F238E27FC236}">
                      <a16:creationId xmlns:a16="http://schemas.microsoft.com/office/drawing/2014/main" id="{8F8786DD-5046-8141-4E67-4B67E78B9A08}"/>
                    </a:ext>
                  </a:extLst>
                </p:cNvPr>
                <p:cNvGrpSpPr>
                  <a:grpSpLocks/>
                </p:cNvGrpSpPr>
                <p:nvPr/>
              </p:nvGrpSpPr>
              <p:grpSpPr bwMode="auto">
                <a:xfrm>
                  <a:off x="2064" y="2784"/>
                  <a:ext cx="288" cy="288"/>
                  <a:chOff x="624" y="1104"/>
                  <a:chExt cx="384" cy="384"/>
                </a:xfrm>
              </p:grpSpPr>
              <p:sp>
                <p:nvSpPr>
                  <p:cNvPr id="79" name="Oval 19">
                    <a:extLst>
                      <a:ext uri="{FF2B5EF4-FFF2-40B4-BE49-F238E27FC236}">
                        <a16:creationId xmlns:a16="http://schemas.microsoft.com/office/drawing/2014/main" id="{5BB7C980-AEED-A87A-6E14-77016601C8D0}"/>
                      </a:ext>
                    </a:extLst>
                  </p:cNvPr>
                  <p:cNvSpPr>
                    <a:spLocks noChangeArrowheads="1"/>
                  </p:cNvSpPr>
                  <p:nvPr/>
                </p:nvSpPr>
                <p:spPr bwMode="auto">
                  <a:xfrm>
                    <a:off x="624" y="1104"/>
                    <a:ext cx="384" cy="384"/>
                  </a:xfrm>
                  <a:prstGeom prst="ellipse">
                    <a:avLst/>
                  </a:prstGeom>
                  <a:solidFill>
                    <a:srgbClr val="FFFFFF"/>
                  </a:solidFill>
                  <a:ln w="9525">
                    <a:solidFill>
                      <a:schemeClr val="tx1"/>
                    </a:solidFill>
                    <a:round/>
                    <a:headEnd/>
                    <a:tailEnd/>
                  </a:ln>
                  <a:effectLst/>
                </p:spPr>
                <p:txBody>
                  <a:bodyPr anchor="ctr">
                    <a:spAutoFit/>
                  </a:bodyPr>
                  <a:lstStyle/>
                  <a:p>
                    <a:endParaRPr lang="en-US"/>
                  </a:p>
                </p:txBody>
              </p:sp>
              <p:sp>
                <p:nvSpPr>
                  <p:cNvPr id="80" name="Oval 20">
                    <a:extLst>
                      <a:ext uri="{FF2B5EF4-FFF2-40B4-BE49-F238E27FC236}">
                        <a16:creationId xmlns:a16="http://schemas.microsoft.com/office/drawing/2014/main" id="{97BBC3D1-A3F9-8D1F-2436-5029EBD3426F}"/>
                      </a:ext>
                    </a:extLst>
                  </p:cNvPr>
                  <p:cNvSpPr>
                    <a:spLocks noChangeArrowheads="1"/>
                  </p:cNvSpPr>
                  <p:nvPr/>
                </p:nvSpPr>
                <p:spPr bwMode="auto">
                  <a:xfrm>
                    <a:off x="663" y="1170"/>
                    <a:ext cx="144" cy="144"/>
                  </a:xfrm>
                  <a:prstGeom prst="ellipse">
                    <a:avLst/>
                  </a:prstGeom>
                  <a:solidFill>
                    <a:srgbClr val="FF0000"/>
                  </a:solidFill>
                  <a:ln w="9525">
                    <a:solidFill>
                      <a:schemeClr val="tx1"/>
                    </a:solidFill>
                    <a:round/>
                    <a:headEnd/>
                    <a:tailEnd/>
                  </a:ln>
                  <a:effectLst/>
                </p:spPr>
                <p:txBody>
                  <a:bodyPr anchor="ctr">
                    <a:spAutoFit/>
                  </a:bodyPr>
                  <a:lstStyle/>
                  <a:p>
                    <a:endParaRPr lang="en-US"/>
                  </a:p>
                </p:txBody>
              </p:sp>
              <p:sp>
                <p:nvSpPr>
                  <p:cNvPr id="81" name="Oval 21">
                    <a:extLst>
                      <a:ext uri="{FF2B5EF4-FFF2-40B4-BE49-F238E27FC236}">
                        <a16:creationId xmlns:a16="http://schemas.microsoft.com/office/drawing/2014/main" id="{25147272-D2F3-EEAD-F114-CD3E5013380F}"/>
                      </a:ext>
                    </a:extLst>
                  </p:cNvPr>
                  <p:cNvSpPr>
                    <a:spLocks noChangeArrowheads="1"/>
                  </p:cNvSpPr>
                  <p:nvPr/>
                </p:nvSpPr>
                <p:spPr bwMode="auto">
                  <a:xfrm>
                    <a:off x="741" y="1314"/>
                    <a:ext cx="144" cy="144"/>
                  </a:xfrm>
                  <a:prstGeom prst="ellipse">
                    <a:avLst/>
                  </a:prstGeom>
                  <a:solidFill>
                    <a:srgbClr val="00FFFF"/>
                  </a:solidFill>
                  <a:ln w="9525">
                    <a:solidFill>
                      <a:schemeClr val="tx1"/>
                    </a:solidFill>
                    <a:round/>
                    <a:headEnd/>
                    <a:tailEnd/>
                  </a:ln>
                  <a:effectLst/>
                </p:spPr>
                <p:txBody>
                  <a:bodyPr anchor="ctr">
                    <a:spAutoFit/>
                  </a:bodyPr>
                  <a:lstStyle/>
                  <a:p>
                    <a:endParaRPr lang="en-US"/>
                  </a:p>
                </p:txBody>
              </p:sp>
              <p:sp>
                <p:nvSpPr>
                  <p:cNvPr id="82" name="Oval 22">
                    <a:extLst>
                      <a:ext uri="{FF2B5EF4-FFF2-40B4-BE49-F238E27FC236}">
                        <a16:creationId xmlns:a16="http://schemas.microsoft.com/office/drawing/2014/main" id="{CF037C63-ECC5-81DB-DA4F-FB5E8DC57233}"/>
                      </a:ext>
                    </a:extLst>
                  </p:cNvPr>
                  <p:cNvSpPr>
                    <a:spLocks noChangeArrowheads="1"/>
                  </p:cNvSpPr>
                  <p:nvPr/>
                </p:nvSpPr>
                <p:spPr bwMode="auto">
                  <a:xfrm>
                    <a:off x="825" y="1161"/>
                    <a:ext cx="144" cy="144"/>
                  </a:xfrm>
                  <a:prstGeom prst="ellipse">
                    <a:avLst/>
                  </a:prstGeom>
                  <a:solidFill>
                    <a:srgbClr val="99FF66"/>
                  </a:solidFill>
                  <a:ln w="9525">
                    <a:solidFill>
                      <a:schemeClr val="tx1"/>
                    </a:solidFill>
                    <a:round/>
                    <a:headEnd/>
                    <a:tailEnd/>
                  </a:ln>
                  <a:effectLst/>
                </p:spPr>
                <p:txBody>
                  <a:bodyPr anchor="ctr">
                    <a:spAutoFit/>
                  </a:bodyPr>
                  <a:lstStyle/>
                  <a:p>
                    <a:endParaRPr lang="en-US"/>
                  </a:p>
                </p:txBody>
              </p:sp>
            </p:grpSp>
            <p:grpSp>
              <p:nvGrpSpPr>
                <p:cNvPr id="54" name="Group 23">
                  <a:extLst>
                    <a:ext uri="{FF2B5EF4-FFF2-40B4-BE49-F238E27FC236}">
                      <a16:creationId xmlns:a16="http://schemas.microsoft.com/office/drawing/2014/main" id="{1233A5CF-3155-02DF-FC35-E188C25D723C}"/>
                    </a:ext>
                  </a:extLst>
                </p:cNvPr>
                <p:cNvGrpSpPr>
                  <a:grpSpLocks/>
                </p:cNvGrpSpPr>
                <p:nvPr/>
              </p:nvGrpSpPr>
              <p:grpSpPr bwMode="auto">
                <a:xfrm>
                  <a:off x="2352" y="2880"/>
                  <a:ext cx="288" cy="288"/>
                  <a:chOff x="624" y="1104"/>
                  <a:chExt cx="384" cy="384"/>
                </a:xfrm>
              </p:grpSpPr>
              <p:sp>
                <p:nvSpPr>
                  <p:cNvPr id="75" name="Oval 24">
                    <a:extLst>
                      <a:ext uri="{FF2B5EF4-FFF2-40B4-BE49-F238E27FC236}">
                        <a16:creationId xmlns:a16="http://schemas.microsoft.com/office/drawing/2014/main" id="{960B9699-6ECB-1960-F07E-DD727A94A6DA}"/>
                      </a:ext>
                    </a:extLst>
                  </p:cNvPr>
                  <p:cNvSpPr>
                    <a:spLocks noChangeArrowheads="1"/>
                  </p:cNvSpPr>
                  <p:nvPr/>
                </p:nvSpPr>
                <p:spPr bwMode="auto">
                  <a:xfrm>
                    <a:off x="624" y="1104"/>
                    <a:ext cx="384" cy="384"/>
                  </a:xfrm>
                  <a:prstGeom prst="ellipse">
                    <a:avLst/>
                  </a:prstGeom>
                  <a:solidFill>
                    <a:srgbClr val="FFFFFF"/>
                  </a:solidFill>
                  <a:ln w="9525">
                    <a:solidFill>
                      <a:schemeClr val="tx1"/>
                    </a:solidFill>
                    <a:round/>
                    <a:headEnd/>
                    <a:tailEnd/>
                  </a:ln>
                  <a:effectLst/>
                </p:spPr>
                <p:txBody>
                  <a:bodyPr anchor="ctr">
                    <a:spAutoFit/>
                  </a:bodyPr>
                  <a:lstStyle/>
                  <a:p>
                    <a:endParaRPr lang="en-US"/>
                  </a:p>
                </p:txBody>
              </p:sp>
              <p:sp>
                <p:nvSpPr>
                  <p:cNvPr id="76" name="Oval 25">
                    <a:extLst>
                      <a:ext uri="{FF2B5EF4-FFF2-40B4-BE49-F238E27FC236}">
                        <a16:creationId xmlns:a16="http://schemas.microsoft.com/office/drawing/2014/main" id="{4D15C26D-9397-1B7D-2245-CBA16FEACB83}"/>
                      </a:ext>
                    </a:extLst>
                  </p:cNvPr>
                  <p:cNvSpPr>
                    <a:spLocks noChangeArrowheads="1"/>
                  </p:cNvSpPr>
                  <p:nvPr/>
                </p:nvSpPr>
                <p:spPr bwMode="auto">
                  <a:xfrm>
                    <a:off x="663" y="1170"/>
                    <a:ext cx="144" cy="144"/>
                  </a:xfrm>
                  <a:prstGeom prst="ellipse">
                    <a:avLst/>
                  </a:prstGeom>
                  <a:solidFill>
                    <a:srgbClr val="FF0000"/>
                  </a:solidFill>
                  <a:ln w="9525">
                    <a:solidFill>
                      <a:schemeClr val="tx1"/>
                    </a:solidFill>
                    <a:round/>
                    <a:headEnd/>
                    <a:tailEnd/>
                  </a:ln>
                  <a:effectLst/>
                </p:spPr>
                <p:txBody>
                  <a:bodyPr anchor="ctr">
                    <a:spAutoFit/>
                  </a:bodyPr>
                  <a:lstStyle/>
                  <a:p>
                    <a:endParaRPr lang="en-US"/>
                  </a:p>
                </p:txBody>
              </p:sp>
              <p:sp>
                <p:nvSpPr>
                  <p:cNvPr id="77" name="Oval 26">
                    <a:extLst>
                      <a:ext uri="{FF2B5EF4-FFF2-40B4-BE49-F238E27FC236}">
                        <a16:creationId xmlns:a16="http://schemas.microsoft.com/office/drawing/2014/main" id="{388F2D96-8E61-0719-4DDC-6A4B58DA6DE6}"/>
                      </a:ext>
                    </a:extLst>
                  </p:cNvPr>
                  <p:cNvSpPr>
                    <a:spLocks noChangeArrowheads="1"/>
                  </p:cNvSpPr>
                  <p:nvPr/>
                </p:nvSpPr>
                <p:spPr bwMode="auto">
                  <a:xfrm>
                    <a:off x="741" y="1314"/>
                    <a:ext cx="144" cy="144"/>
                  </a:xfrm>
                  <a:prstGeom prst="ellipse">
                    <a:avLst/>
                  </a:prstGeom>
                  <a:solidFill>
                    <a:srgbClr val="00FFFF"/>
                  </a:solidFill>
                  <a:ln w="9525">
                    <a:solidFill>
                      <a:schemeClr val="tx1"/>
                    </a:solidFill>
                    <a:round/>
                    <a:headEnd/>
                    <a:tailEnd/>
                  </a:ln>
                  <a:effectLst/>
                </p:spPr>
                <p:txBody>
                  <a:bodyPr anchor="ctr">
                    <a:spAutoFit/>
                  </a:bodyPr>
                  <a:lstStyle/>
                  <a:p>
                    <a:endParaRPr lang="en-US"/>
                  </a:p>
                </p:txBody>
              </p:sp>
              <p:sp>
                <p:nvSpPr>
                  <p:cNvPr id="78" name="Oval 27">
                    <a:extLst>
                      <a:ext uri="{FF2B5EF4-FFF2-40B4-BE49-F238E27FC236}">
                        <a16:creationId xmlns:a16="http://schemas.microsoft.com/office/drawing/2014/main" id="{FFEBB034-BE04-DFBB-62DE-F045EDCA60F5}"/>
                      </a:ext>
                    </a:extLst>
                  </p:cNvPr>
                  <p:cNvSpPr>
                    <a:spLocks noChangeArrowheads="1"/>
                  </p:cNvSpPr>
                  <p:nvPr/>
                </p:nvSpPr>
                <p:spPr bwMode="auto">
                  <a:xfrm>
                    <a:off x="825" y="1161"/>
                    <a:ext cx="144" cy="144"/>
                  </a:xfrm>
                  <a:prstGeom prst="ellipse">
                    <a:avLst/>
                  </a:prstGeom>
                  <a:solidFill>
                    <a:srgbClr val="99FF66"/>
                  </a:solidFill>
                  <a:ln w="9525">
                    <a:solidFill>
                      <a:schemeClr val="tx1"/>
                    </a:solidFill>
                    <a:round/>
                    <a:headEnd/>
                    <a:tailEnd/>
                  </a:ln>
                  <a:effectLst/>
                </p:spPr>
                <p:txBody>
                  <a:bodyPr anchor="ctr">
                    <a:spAutoFit/>
                  </a:bodyPr>
                  <a:lstStyle/>
                  <a:p>
                    <a:endParaRPr lang="en-US"/>
                  </a:p>
                </p:txBody>
              </p:sp>
            </p:grpSp>
            <p:grpSp>
              <p:nvGrpSpPr>
                <p:cNvPr id="55" name="Group 28">
                  <a:extLst>
                    <a:ext uri="{FF2B5EF4-FFF2-40B4-BE49-F238E27FC236}">
                      <a16:creationId xmlns:a16="http://schemas.microsoft.com/office/drawing/2014/main" id="{271A4463-BBFE-A758-058E-21630BB47A7A}"/>
                    </a:ext>
                  </a:extLst>
                </p:cNvPr>
                <p:cNvGrpSpPr>
                  <a:grpSpLocks/>
                </p:cNvGrpSpPr>
                <p:nvPr/>
              </p:nvGrpSpPr>
              <p:grpSpPr bwMode="auto">
                <a:xfrm>
                  <a:off x="2160" y="3024"/>
                  <a:ext cx="288" cy="288"/>
                  <a:chOff x="624" y="1104"/>
                  <a:chExt cx="384" cy="384"/>
                </a:xfrm>
              </p:grpSpPr>
              <p:sp>
                <p:nvSpPr>
                  <p:cNvPr id="71" name="Oval 29">
                    <a:extLst>
                      <a:ext uri="{FF2B5EF4-FFF2-40B4-BE49-F238E27FC236}">
                        <a16:creationId xmlns:a16="http://schemas.microsoft.com/office/drawing/2014/main" id="{C5CF2F89-E0D8-9310-7571-C4B5C0D951CB}"/>
                      </a:ext>
                    </a:extLst>
                  </p:cNvPr>
                  <p:cNvSpPr>
                    <a:spLocks noChangeArrowheads="1"/>
                  </p:cNvSpPr>
                  <p:nvPr/>
                </p:nvSpPr>
                <p:spPr bwMode="auto">
                  <a:xfrm>
                    <a:off x="624" y="1104"/>
                    <a:ext cx="384" cy="384"/>
                  </a:xfrm>
                  <a:prstGeom prst="ellipse">
                    <a:avLst/>
                  </a:prstGeom>
                  <a:solidFill>
                    <a:srgbClr val="FFFFFF"/>
                  </a:solidFill>
                  <a:ln w="9525">
                    <a:solidFill>
                      <a:schemeClr val="tx1"/>
                    </a:solidFill>
                    <a:round/>
                    <a:headEnd/>
                    <a:tailEnd/>
                  </a:ln>
                  <a:effectLst/>
                </p:spPr>
                <p:txBody>
                  <a:bodyPr anchor="ctr">
                    <a:spAutoFit/>
                  </a:bodyPr>
                  <a:lstStyle/>
                  <a:p>
                    <a:endParaRPr lang="en-US"/>
                  </a:p>
                </p:txBody>
              </p:sp>
              <p:sp>
                <p:nvSpPr>
                  <p:cNvPr id="72" name="Oval 30">
                    <a:extLst>
                      <a:ext uri="{FF2B5EF4-FFF2-40B4-BE49-F238E27FC236}">
                        <a16:creationId xmlns:a16="http://schemas.microsoft.com/office/drawing/2014/main" id="{0196D59C-9F0E-99F8-54B5-44FC78AE51E5}"/>
                      </a:ext>
                    </a:extLst>
                  </p:cNvPr>
                  <p:cNvSpPr>
                    <a:spLocks noChangeArrowheads="1"/>
                  </p:cNvSpPr>
                  <p:nvPr/>
                </p:nvSpPr>
                <p:spPr bwMode="auto">
                  <a:xfrm>
                    <a:off x="663" y="1170"/>
                    <a:ext cx="144" cy="144"/>
                  </a:xfrm>
                  <a:prstGeom prst="ellipse">
                    <a:avLst/>
                  </a:prstGeom>
                  <a:solidFill>
                    <a:srgbClr val="FF0000"/>
                  </a:solidFill>
                  <a:ln w="9525">
                    <a:solidFill>
                      <a:schemeClr val="tx1"/>
                    </a:solidFill>
                    <a:round/>
                    <a:headEnd/>
                    <a:tailEnd/>
                  </a:ln>
                  <a:effectLst/>
                </p:spPr>
                <p:txBody>
                  <a:bodyPr anchor="ctr">
                    <a:spAutoFit/>
                  </a:bodyPr>
                  <a:lstStyle/>
                  <a:p>
                    <a:endParaRPr lang="en-US"/>
                  </a:p>
                </p:txBody>
              </p:sp>
              <p:sp>
                <p:nvSpPr>
                  <p:cNvPr id="73" name="Oval 31">
                    <a:extLst>
                      <a:ext uri="{FF2B5EF4-FFF2-40B4-BE49-F238E27FC236}">
                        <a16:creationId xmlns:a16="http://schemas.microsoft.com/office/drawing/2014/main" id="{F76C35D3-757A-78F2-5143-5762F2CB5B65}"/>
                      </a:ext>
                    </a:extLst>
                  </p:cNvPr>
                  <p:cNvSpPr>
                    <a:spLocks noChangeArrowheads="1"/>
                  </p:cNvSpPr>
                  <p:nvPr/>
                </p:nvSpPr>
                <p:spPr bwMode="auto">
                  <a:xfrm>
                    <a:off x="741" y="1314"/>
                    <a:ext cx="144" cy="144"/>
                  </a:xfrm>
                  <a:prstGeom prst="ellipse">
                    <a:avLst/>
                  </a:prstGeom>
                  <a:solidFill>
                    <a:srgbClr val="00FFFF"/>
                  </a:solidFill>
                  <a:ln w="9525">
                    <a:solidFill>
                      <a:schemeClr val="tx1"/>
                    </a:solidFill>
                    <a:round/>
                    <a:headEnd/>
                    <a:tailEnd/>
                  </a:ln>
                  <a:effectLst/>
                </p:spPr>
                <p:txBody>
                  <a:bodyPr anchor="ctr">
                    <a:spAutoFit/>
                  </a:bodyPr>
                  <a:lstStyle/>
                  <a:p>
                    <a:endParaRPr lang="en-US"/>
                  </a:p>
                </p:txBody>
              </p:sp>
              <p:sp>
                <p:nvSpPr>
                  <p:cNvPr id="74" name="Oval 32">
                    <a:extLst>
                      <a:ext uri="{FF2B5EF4-FFF2-40B4-BE49-F238E27FC236}">
                        <a16:creationId xmlns:a16="http://schemas.microsoft.com/office/drawing/2014/main" id="{BB63F281-226A-94E4-215A-7D692068DF20}"/>
                      </a:ext>
                    </a:extLst>
                  </p:cNvPr>
                  <p:cNvSpPr>
                    <a:spLocks noChangeArrowheads="1"/>
                  </p:cNvSpPr>
                  <p:nvPr/>
                </p:nvSpPr>
                <p:spPr bwMode="auto">
                  <a:xfrm>
                    <a:off x="825" y="1161"/>
                    <a:ext cx="144" cy="144"/>
                  </a:xfrm>
                  <a:prstGeom prst="ellipse">
                    <a:avLst/>
                  </a:prstGeom>
                  <a:solidFill>
                    <a:srgbClr val="99FF66"/>
                  </a:solidFill>
                  <a:ln w="9525">
                    <a:solidFill>
                      <a:schemeClr val="tx1"/>
                    </a:solidFill>
                    <a:round/>
                    <a:headEnd/>
                    <a:tailEnd/>
                  </a:ln>
                  <a:effectLst/>
                </p:spPr>
                <p:txBody>
                  <a:bodyPr anchor="ctr">
                    <a:spAutoFit/>
                  </a:bodyPr>
                  <a:lstStyle/>
                  <a:p>
                    <a:endParaRPr lang="en-US"/>
                  </a:p>
                </p:txBody>
              </p:sp>
            </p:grpSp>
            <p:grpSp>
              <p:nvGrpSpPr>
                <p:cNvPr id="56" name="Group 33">
                  <a:extLst>
                    <a:ext uri="{FF2B5EF4-FFF2-40B4-BE49-F238E27FC236}">
                      <a16:creationId xmlns:a16="http://schemas.microsoft.com/office/drawing/2014/main" id="{A05ED903-AC72-2D56-B3C3-6758BE1841B2}"/>
                    </a:ext>
                  </a:extLst>
                </p:cNvPr>
                <p:cNvGrpSpPr>
                  <a:grpSpLocks/>
                </p:cNvGrpSpPr>
                <p:nvPr/>
              </p:nvGrpSpPr>
              <p:grpSpPr bwMode="auto">
                <a:xfrm>
                  <a:off x="2400" y="3120"/>
                  <a:ext cx="288" cy="288"/>
                  <a:chOff x="624" y="1104"/>
                  <a:chExt cx="384" cy="384"/>
                </a:xfrm>
              </p:grpSpPr>
              <p:sp>
                <p:nvSpPr>
                  <p:cNvPr id="67" name="Oval 34">
                    <a:extLst>
                      <a:ext uri="{FF2B5EF4-FFF2-40B4-BE49-F238E27FC236}">
                        <a16:creationId xmlns:a16="http://schemas.microsoft.com/office/drawing/2014/main" id="{886A3754-33A2-7346-D121-7772772EE2DF}"/>
                      </a:ext>
                    </a:extLst>
                  </p:cNvPr>
                  <p:cNvSpPr>
                    <a:spLocks noChangeArrowheads="1"/>
                  </p:cNvSpPr>
                  <p:nvPr/>
                </p:nvSpPr>
                <p:spPr bwMode="auto">
                  <a:xfrm>
                    <a:off x="624" y="1104"/>
                    <a:ext cx="384" cy="384"/>
                  </a:xfrm>
                  <a:prstGeom prst="ellipse">
                    <a:avLst/>
                  </a:prstGeom>
                  <a:solidFill>
                    <a:srgbClr val="FFFFFF"/>
                  </a:solidFill>
                  <a:ln w="9525">
                    <a:solidFill>
                      <a:schemeClr val="tx1"/>
                    </a:solidFill>
                    <a:round/>
                    <a:headEnd/>
                    <a:tailEnd/>
                  </a:ln>
                  <a:effectLst/>
                </p:spPr>
                <p:txBody>
                  <a:bodyPr anchor="ctr">
                    <a:spAutoFit/>
                  </a:bodyPr>
                  <a:lstStyle/>
                  <a:p>
                    <a:endParaRPr lang="en-US"/>
                  </a:p>
                </p:txBody>
              </p:sp>
              <p:sp>
                <p:nvSpPr>
                  <p:cNvPr id="68" name="Oval 35">
                    <a:extLst>
                      <a:ext uri="{FF2B5EF4-FFF2-40B4-BE49-F238E27FC236}">
                        <a16:creationId xmlns:a16="http://schemas.microsoft.com/office/drawing/2014/main" id="{2DB4AA70-6B11-F542-BFC9-7A9B7DD96E38}"/>
                      </a:ext>
                    </a:extLst>
                  </p:cNvPr>
                  <p:cNvSpPr>
                    <a:spLocks noChangeArrowheads="1"/>
                  </p:cNvSpPr>
                  <p:nvPr/>
                </p:nvSpPr>
                <p:spPr bwMode="auto">
                  <a:xfrm>
                    <a:off x="663" y="1170"/>
                    <a:ext cx="144" cy="144"/>
                  </a:xfrm>
                  <a:prstGeom prst="ellipse">
                    <a:avLst/>
                  </a:prstGeom>
                  <a:solidFill>
                    <a:srgbClr val="FF0000"/>
                  </a:solidFill>
                  <a:ln w="9525">
                    <a:solidFill>
                      <a:schemeClr val="tx1"/>
                    </a:solidFill>
                    <a:round/>
                    <a:headEnd/>
                    <a:tailEnd/>
                  </a:ln>
                  <a:effectLst/>
                </p:spPr>
                <p:txBody>
                  <a:bodyPr anchor="ctr">
                    <a:spAutoFit/>
                  </a:bodyPr>
                  <a:lstStyle/>
                  <a:p>
                    <a:endParaRPr lang="en-US"/>
                  </a:p>
                </p:txBody>
              </p:sp>
              <p:sp>
                <p:nvSpPr>
                  <p:cNvPr id="69" name="Oval 36">
                    <a:extLst>
                      <a:ext uri="{FF2B5EF4-FFF2-40B4-BE49-F238E27FC236}">
                        <a16:creationId xmlns:a16="http://schemas.microsoft.com/office/drawing/2014/main" id="{34DEA9AB-8378-9577-AB4D-69094483847D}"/>
                      </a:ext>
                    </a:extLst>
                  </p:cNvPr>
                  <p:cNvSpPr>
                    <a:spLocks noChangeArrowheads="1"/>
                  </p:cNvSpPr>
                  <p:nvPr/>
                </p:nvSpPr>
                <p:spPr bwMode="auto">
                  <a:xfrm>
                    <a:off x="741" y="1314"/>
                    <a:ext cx="144" cy="144"/>
                  </a:xfrm>
                  <a:prstGeom prst="ellipse">
                    <a:avLst/>
                  </a:prstGeom>
                  <a:solidFill>
                    <a:srgbClr val="00FFFF"/>
                  </a:solidFill>
                  <a:ln w="9525">
                    <a:solidFill>
                      <a:schemeClr val="tx1"/>
                    </a:solidFill>
                    <a:round/>
                    <a:headEnd/>
                    <a:tailEnd/>
                  </a:ln>
                  <a:effectLst/>
                </p:spPr>
                <p:txBody>
                  <a:bodyPr anchor="ctr">
                    <a:spAutoFit/>
                  </a:bodyPr>
                  <a:lstStyle/>
                  <a:p>
                    <a:endParaRPr lang="en-US"/>
                  </a:p>
                </p:txBody>
              </p:sp>
              <p:sp>
                <p:nvSpPr>
                  <p:cNvPr id="70" name="Oval 37">
                    <a:extLst>
                      <a:ext uri="{FF2B5EF4-FFF2-40B4-BE49-F238E27FC236}">
                        <a16:creationId xmlns:a16="http://schemas.microsoft.com/office/drawing/2014/main" id="{EBACF6A2-CF03-FA2A-0000-C56F76163473}"/>
                      </a:ext>
                    </a:extLst>
                  </p:cNvPr>
                  <p:cNvSpPr>
                    <a:spLocks noChangeArrowheads="1"/>
                  </p:cNvSpPr>
                  <p:nvPr/>
                </p:nvSpPr>
                <p:spPr bwMode="auto">
                  <a:xfrm>
                    <a:off x="825" y="1161"/>
                    <a:ext cx="144" cy="144"/>
                  </a:xfrm>
                  <a:prstGeom prst="ellipse">
                    <a:avLst/>
                  </a:prstGeom>
                  <a:solidFill>
                    <a:srgbClr val="99FF66"/>
                  </a:solidFill>
                  <a:ln w="9525">
                    <a:solidFill>
                      <a:schemeClr val="tx1"/>
                    </a:solidFill>
                    <a:round/>
                    <a:headEnd/>
                    <a:tailEnd/>
                  </a:ln>
                  <a:effectLst/>
                </p:spPr>
                <p:txBody>
                  <a:bodyPr anchor="ctr">
                    <a:spAutoFit/>
                  </a:bodyPr>
                  <a:lstStyle/>
                  <a:p>
                    <a:endParaRPr lang="en-US"/>
                  </a:p>
                </p:txBody>
              </p:sp>
            </p:grpSp>
            <p:grpSp>
              <p:nvGrpSpPr>
                <p:cNvPr id="57" name="Group 38">
                  <a:extLst>
                    <a:ext uri="{FF2B5EF4-FFF2-40B4-BE49-F238E27FC236}">
                      <a16:creationId xmlns:a16="http://schemas.microsoft.com/office/drawing/2014/main" id="{934E5B19-3001-A464-A01E-D02EA1C6C50D}"/>
                    </a:ext>
                  </a:extLst>
                </p:cNvPr>
                <p:cNvGrpSpPr>
                  <a:grpSpLocks/>
                </p:cNvGrpSpPr>
                <p:nvPr/>
              </p:nvGrpSpPr>
              <p:grpSpPr bwMode="auto">
                <a:xfrm>
                  <a:off x="2496" y="2640"/>
                  <a:ext cx="288" cy="288"/>
                  <a:chOff x="624" y="1104"/>
                  <a:chExt cx="384" cy="384"/>
                </a:xfrm>
              </p:grpSpPr>
              <p:sp>
                <p:nvSpPr>
                  <p:cNvPr id="63" name="Oval 39">
                    <a:extLst>
                      <a:ext uri="{FF2B5EF4-FFF2-40B4-BE49-F238E27FC236}">
                        <a16:creationId xmlns:a16="http://schemas.microsoft.com/office/drawing/2014/main" id="{3A10F64F-25C7-7799-1D24-8034D6462531}"/>
                      </a:ext>
                    </a:extLst>
                  </p:cNvPr>
                  <p:cNvSpPr>
                    <a:spLocks noChangeArrowheads="1"/>
                  </p:cNvSpPr>
                  <p:nvPr/>
                </p:nvSpPr>
                <p:spPr bwMode="auto">
                  <a:xfrm>
                    <a:off x="624" y="1104"/>
                    <a:ext cx="384" cy="384"/>
                  </a:xfrm>
                  <a:prstGeom prst="ellipse">
                    <a:avLst/>
                  </a:prstGeom>
                  <a:solidFill>
                    <a:srgbClr val="FFFFFF"/>
                  </a:solidFill>
                  <a:ln w="9525">
                    <a:solidFill>
                      <a:schemeClr val="tx1"/>
                    </a:solidFill>
                    <a:round/>
                    <a:headEnd/>
                    <a:tailEnd/>
                  </a:ln>
                  <a:effectLst/>
                </p:spPr>
                <p:txBody>
                  <a:bodyPr anchor="ctr">
                    <a:spAutoFit/>
                  </a:bodyPr>
                  <a:lstStyle/>
                  <a:p>
                    <a:endParaRPr lang="en-US"/>
                  </a:p>
                </p:txBody>
              </p:sp>
              <p:sp>
                <p:nvSpPr>
                  <p:cNvPr id="64" name="Oval 40">
                    <a:extLst>
                      <a:ext uri="{FF2B5EF4-FFF2-40B4-BE49-F238E27FC236}">
                        <a16:creationId xmlns:a16="http://schemas.microsoft.com/office/drawing/2014/main" id="{6A5C4551-6BCB-7106-CF99-D0D912D2648A}"/>
                      </a:ext>
                    </a:extLst>
                  </p:cNvPr>
                  <p:cNvSpPr>
                    <a:spLocks noChangeArrowheads="1"/>
                  </p:cNvSpPr>
                  <p:nvPr/>
                </p:nvSpPr>
                <p:spPr bwMode="auto">
                  <a:xfrm>
                    <a:off x="663" y="1170"/>
                    <a:ext cx="144" cy="144"/>
                  </a:xfrm>
                  <a:prstGeom prst="ellipse">
                    <a:avLst/>
                  </a:prstGeom>
                  <a:solidFill>
                    <a:srgbClr val="FF0000"/>
                  </a:solidFill>
                  <a:ln w="9525">
                    <a:solidFill>
                      <a:schemeClr val="tx1"/>
                    </a:solidFill>
                    <a:round/>
                    <a:headEnd/>
                    <a:tailEnd/>
                  </a:ln>
                  <a:effectLst/>
                </p:spPr>
                <p:txBody>
                  <a:bodyPr anchor="ctr">
                    <a:spAutoFit/>
                  </a:bodyPr>
                  <a:lstStyle/>
                  <a:p>
                    <a:endParaRPr lang="en-US"/>
                  </a:p>
                </p:txBody>
              </p:sp>
              <p:sp>
                <p:nvSpPr>
                  <p:cNvPr id="65" name="Oval 41">
                    <a:extLst>
                      <a:ext uri="{FF2B5EF4-FFF2-40B4-BE49-F238E27FC236}">
                        <a16:creationId xmlns:a16="http://schemas.microsoft.com/office/drawing/2014/main" id="{7BFF5A5E-A525-76AC-8AD2-A9CD7A8E7C8D}"/>
                      </a:ext>
                    </a:extLst>
                  </p:cNvPr>
                  <p:cNvSpPr>
                    <a:spLocks noChangeArrowheads="1"/>
                  </p:cNvSpPr>
                  <p:nvPr/>
                </p:nvSpPr>
                <p:spPr bwMode="auto">
                  <a:xfrm>
                    <a:off x="741" y="1314"/>
                    <a:ext cx="144" cy="144"/>
                  </a:xfrm>
                  <a:prstGeom prst="ellipse">
                    <a:avLst/>
                  </a:prstGeom>
                  <a:solidFill>
                    <a:srgbClr val="00FFFF"/>
                  </a:solidFill>
                  <a:ln w="9525">
                    <a:solidFill>
                      <a:schemeClr val="tx1"/>
                    </a:solidFill>
                    <a:round/>
                    <a:headEnd/>
                    <a:tailEnd/>
                  </a:ln>
                  <a:effectLst/>
                </p:spPr>
                <p:txBody>
                  <a:bodyPr anchor="ctr">
                    <a:spAutoFit/>
                  </a:bodyPr>
                  <a:lstStyle/>
                  <a:p>
                    <a:endParaRPr lang="en-US"/>
                  </a:p>
                </p:txBody>
              </p:sp>
              <p:sp>
                <p:nvSpPr>
                  <p:cNvPr id="66" name="Oval 42">
                    <a:extLst>
                      <a:ext uri="{FF2B5EF4-FFF2-40B4-BE49-F238E27FC236}">
                        <a16:creationId xmlns:a16="http://schemas.microsoft.com/office/drawing/2014/main" id="{A1995B4F-CD8F-5898-E7F0-437A5AE1C4D8}"/>
                      </a:ext>
                    </a:extLst>
                  </p:cNvPr>
                  <p:cNvSpPr>
                    <a:spLocks noChangeArrowheads="1"/>
                  </p:cNvSpPr>
                  <p:nvPr/>
                </p:nvSpPr>
                <p:spPr bwMode="auto">
                  <a:xfrm>
                    <a:off x="825" y="1161"/>
                    <a:ext cx="144" cy="144"/>
                  </a:xfrm>
                  <a:prstGeom prst="ellipse">
                    <a:avLst/>
                  </a:prstGeom>
                  <a:solidFill>
                    <a:srgbClr val="99FF66"/>
                  </a:solidFill>
                  <a:ln w="9525">
                    <a:solidFill>
                      <a:schemeClr val="tx1"/>
                    </a:solidFill>
                    <a:round/>
                    <a:headEnd/>
                    <a:tailEnd/>
                  </a:ln>
                  <a:effectLst/>
                </p:spPr>
                <p:txBody>
                  <a:bodyPr anchor="ctr">
                    <a:spAutoFit/>
                  </a:bodyPr>
                  <a:lstStyle/>
                  <a:p>
                    <a:endParaRPr lang="en-US"/>
                  </a:p>
                </p:txBody>
              </p:sp>
            </p:grpSp>
            <p:grpSp>
              <p:nvGrpSpPr>
                <p:cNvPr id="58" name="Group 43">
                  <a:extLst>
                    <a:ext uri="{FF2B5EF4-FFF2-40B4-BE49-F238E27FC236}">
                      <a16:creationId xmlns:a16="http://schemas.microsoft.com/office/drawing/2014/main" id="{13081BB5-8814-7AE6-BAFB-2FC6BE457C5C}"/>
                    </a:ext>
                  </a:extLst>
                </p:cNvPr>
                <p:cNvGrpSpPr>
                  <a:grpSpLocks/>
                </p:cNvGrpSpPr>
                <p:nvPr/>
              </p:nvGrpSpPr>
              <p:grpSpPr bwMode="auto">
                <a:xfrm>
                  <a:off x="2592" y="2880"/>
                  <a:ext cx="288" cy="288"/>
                  <a:chOff x="624" y="1104"/>
                  <a:chExt cx="384" cy="384"/>
                </a:xfrm>
              </p:grpSpPr>
              <p:sp>
                <p:nvSpPr>
                  <p:cNvPr id="59" name="Oval 44">
                    <a:extLst>
                      <a:ext uri="{FF2B5EF4-FFF2-40B4-BE49-F238E27FC236}">
                        <a16:creationId xmlns:a16="http://schemas.microsoft.com/office/drawing/2014/main" id="{3BB792AA-03DD-0B9C-B6BD-C74084555FB6}"/>
                      </a:ext>
                    </a:extLst>
                  </p:cNvPr>
                  <p:cNvSpPr>
                    <a:spLocks noChangeArrowheads="1"/>
                  </p:cNvSpPr>
                  <p:nvPr/>
                </p:nvSpPr>
                <p:spPr bwMode="auto">
                  <a:xfrm>
                    <a:off x="624" y="1104"/>
                    <a:ext cx="384" cy="384"/>
                  </a:xfrm>
                  <a:prstGeom prst="ellipse">
                    <a:avLst/>
                  </a:prstGeom>
                  <a:solidFill>
                    <a:srgbClr val="FFFFFF"/>
                  </a:solidFill>
                  <a:ln w="9525">
                    <a:solidFill>
                      <a:schemeClr val="tx1"/>
                    </a:solidFill>
                    <a:round/>
                    <a:headEnd/>
                    <a:tailEnd/>
                  </a:ln>
                  <a:effectLst/>
                </p:spPr>
                <p:txBody>
                  <a:bodyPr anchor="ctr">
                    <a:spAutoFit/>
                  </a:bodyPr>
                  <a:lstStyle/>
                  <a:p>
                    <a:endParaRPr lang="en-US"/>
                  </a:p>
                </p:txBody>
              </p:sp>
              <p:sp>
                <p:nvSpPr>
                  <p:cNvPr id="60" name="Oval 45">
                    <a:extLst>
                      <a:ext uri="{FF2B5EF4-FFF2-40B4-BE49-F238E27FC236}">
                        <a16:creationId xmlns:a16="http://schemas.microsoft.com/office/drawing/2014/main" id="{4E50B079-848E-E678-18C8-9245DA0A3A37}"/>
                      </a:ext>
                    </a:extLst>
                  </p:cNvPr>
                  <p:cNvSpPr>
                    <a:spLocks noChangeArrowheads="1"/>
                  </p:cNvSpPr>
                  <p:nvPr/>
                </p:nvSpPr>
                <p:spPr bwMode="auto">
                  <a:xfrm>
                    <a:off x="663" y="1170"/>
                    <a:ext cx="144" cy="144"/>
                  </a:xfrm>
                  <a:prstGeom prst="ellipse">
                    <a:avLst/>
                  </a:prstGeom>
                  <a:solidFill>
                    <a:srgbClr val="FF0000"/>
                  </a:solidFill>
                  <a:ln w="9525">
                    <a:solidFill>
                      <a:schemeClr val="tx1"/>
                    </a:solidFill>
                    <a:round/>
                    <a:headEnd/>
                    <a:tailEnd/>
                  </a:ln>
                  <a:effectLst/>
                </p:spPr>
                <p:txBody>
                  <a:bodyPr anchor="ctr">
                    <a:spAutoFit/>
                  </a:bodyPr>
                  <a:lstStyle/>
                  <a:p>
                    <a:endParaRPr lang="en-US"/>
                  </a:p>
                </p:txBody>
              </p:sp>
              <p:sp>
                <p:nvSpPr>
                  <p:cNvPr id="61" name="Oval 46">
                    <a:extLst>
                      <a:ext uri="{FF2B5EF4-FFF2-40B4-BE49-F238E27FC236}">
                        <a16:creationId xmlns:a16="http://schemas.microsoft.com/office/drawing/2014/main" id="{821ABA10-B3B8-4326-BC87-4EF64AE52F63}"/>
                      </a:ext>
                    </a:extLst>
                  </p:cNvPr>
                  <p:cNvSpPr>
                    <a:spLocks noChangeArrowheads="1"/>
                  </p:cNvSpPr>
                  <p:nvPr/>
                </p:nvSpPr>
                <p:spPr bwMode="auto">
                  <a:xfrm>
                    <a:off x="741" y="1314"/>
                    <a:ext cx="144" cy="144"/>
                  </a:xfrm>
                  <a:prstGeom prst="ellipse">
                    <a:avLst/>
                  </a:prstGeom>
                  <a:solidFill>
                    <a:srgbClr val="00FFFF"/>
                  </a:solidFill>
                  <a:ln w="9525">
                    <a:solidFill>
                      <a:schemeClr val="tx1"/>
                    </a:solidFill>
                    <a:round/>
                    <a:headEnd/>
                    <a:tailEnd/>
                  </a:ln>
                  <a:effectLst/>
                </p:spPr>
                <p:txBody>
                  <a:bodyPr anchor="ctr">
                    <a:spAutoFit/>
                  </a:bodyPr>
                  <a:lstStyle/>
                  <a:p>
                    <a:endParaRPr lang="en-US"/>
                  </a:p>
                </p:txBody>
              </p:sp>
              <p:sp>
                <p:nvSpPr>
                  <p:cNvPr id="62" name="Oval 47">
                    <a:extLst>
                      <a:ext uri="{FF2B5EF4-FFF2-40B4-BE49-F238E27FC236}">
                        <a16:creationId xmlns:a16="http://schemas.microsoft.com/office/drawing/2014/main" id="{A3F5977C-DA25-06B9-7E0D-3D8AE99BEB58}"/>
                      </a:ext>
                    </a:extLst>
                  </p:cNvPr>
                  <p:cNvSpPr>
                    <a:spLocks noChangeArrowheads="1"/>
                  </p:cNvSpPr>
                  <p:nvPr/>
                </p:nvSpPr>
                <p:spPr bwMode="auto">
                  <a:xfrm>
                    <a:off x="825" y="1161"/>
                    <a:ext cx="144" cy="144"/>
                  </a:xfrm>
                  <a:prstGeom prst="ellipse">
                    <a:avLst/>
                  </a:prstGeom>
                  <a:solidFill>
                    <a:srgbClr val="99FF66"/>
                  </a:solidFill>
                  <a:ln w="9525">
                    <a:solidFill>
                      <a:schemeClr val="tx1"/>
                    </a:solidFill>
                    <a:round/>
                    <a:headEnd/>
                    <a:tailEnd/>
                  </a:ln>
                  <a:effectLst/>
                </p:spPr>
                <p:txBody>
                  <a:bodyPr anchor="ctr">
                    <a:spAutoFit/>
                  </a:bodyPr>
                  <a:lstStyle/>
                  <a:p>
                    <a:endParaRPr lang="en-US"/>
                  </a:p>
                </p:txBody>
              </p:sp>
            </p:grpSp>
          </p:grpSp>
        </p:grpSp>
        <p:grpSp>
          <p:nvGrpSpPr>
            <p:cNvPr id="7" name="Group 48">
              <a:extLst>
                <a:ext uri="{FF2B5EF4-FFF2-40B4-BE49-F238E27FC236}">
                  <a16:creationId xmlns:a16="http://schemas.microsoft.com/office/drawing/2014/main" id="{F11DC076-11F8-A7A6-FFED-6B767451D616}"/>
                </a:ext>
              </a:extLst>
            </p:cNvPr>
            <p:cNvGrpSpPr>
              <a:grpSpLocks/>
            </p:cNvGrpSpPr>
            <p:nvPr/>
          </p:nvGrpSpPr>
          <p:grpSpPr bwMode="auto">
            <a:xfrm>
              <a:off x="336" y="2784"/>
              <a:ext cx="768" cy="864"/>
              <a:chOff x="1920" y="2496"/>
              <a:chExt cx="912" cy="864"/>
            </a:xfrm>
          </p:grpSpPr>
          <p:sp>
            <p:nvSpPr>
              <p:cNvPr id="13" name="Oval 49">
                <a:extLst>
                  <a:ext uri="{FF2B5EF4-FFF2-40B4-BE49-F238E27FC236}">
                    <a16:creationId xmlns:a16="http://schemas.microsoft.com/office/drawing/2014/main" id="{5416959D-708E-DF60-14CB-4D5DD45672F0}"/>
                  </a:ext>
                </a:extLst>
              </p:cNvPr>
              <p:cNvSpPr>
                <a:spLocks noChangeArrowheads="1"/>
              </p:cNvSpPr>
              <p:nvPr/>
            </p:nvSpPr>
            <p:spPr bwMode="auto">
              <a:xfrm>
                <a:off x="1920" y="2496"/>
                <a:ext cx="912" cy="864"/>
              </a:xfrm>
              <a:prstGeom prst="ellipse">
                <a:avLst/>
              </a:prstGeom>
              <a:solidFill>
                <a:srgbClr val="FFFFFF"/>
              </a:solidFill>
              <a:ln w="9525">
                <a:solidFill>
                  <a:schemeClr val="tx1"/>
                </a:solidFill>
                <a:round/>
                <a:headEnd/>
                <a:tailEnd/>
              </a:ln>
              <a:effectLst/>
            </p:spPr>
            <p:txBody>
              <a:bodyPr anchor="ctr">
                <a:spAutoFit/>
              </a:bodyPr>
              <a:lstStyle/>
              <a:p>
                <a:endParaRPr lang="en-US"/>
              </a:p>
            </p:txBody>
          </p:sp>
          <p:grpSp>
            <p:nvGrpSpPr>
              <p:cNvPr id="14" name="Group 50">
                <a:extLst>
                  <a:ext uri="{FF2B5EF4-FFF2-40B4-BE49-F238E27FC236}">
                    <a16:creationId xmlns:a16="http://schemas.microsoft.com/office/drawing/2014/main" id="{49F35E64-F9BC-F17C-7218-C60744A2294F}"/>
                  </a:ext>
                </a:extLst>
              </p:cNvPr>
              <p:cNvGrpSpPr>
                <a:grpSpLocks/>
              </p:cNvGrpSpPr>
              <p:nvPr/>
            </p:nvGrpSpPr>
            <p:grpSpPr bwMode="auto">
              <a:xfrm>
                <a:off x="1968" y="2523"/>
                <a:ext cx="816" cy="816"/>
                <a:chOff x="2064" y="2592"/>
                <a:chExt cx="816" cy="816"/>
              </a:xfrm>
            </p:grpSpPr>
            <p:grpSp>
              <p:nvGrpSpPr>
                <p:cNvPr id="15" name="Group 51">
                  <a:extLst>
                    <a:ext uri="{FF2B5EF4-FFF2-40B4-BE49-F238E27FC236}">
                      <a16:creationId xmlns:a16="http://schemas.microsoft.com/office/drawing/2014/main" id="{F8BD919A-527D-6107-1F17-AC4E47C8E64C}"/>
                    </a:ext>
                  </a:extLst>
                </p:cNvPr>
                <p:cNvGrpSpPr>
                  <a:grpSpLocks/>
                </p:cNvGrpSpPr>
                <p:nvPr/>
              </p:nvGrpSpPr>
              <p:grpSpPr bwMode="auto">
                <a:xfrm>
                  <a:off x="2256" y="2592"/>
                  <a:ext cx="288" cy="288"/>
                  <a:chOff x="624" y="1104"/>
                  <a:chExt cx="384" cy="384"/>
                </a:xfrm>
              </p:grpSpPr>
              <p:sp>
                <p:nvSpPr>
                  <p:cNvPr id="46" name="Oval 52">
                    <a:extLst>
                      <a:ext uri="{FF2B5EF4-FFF2-40B4-BE49-F238E27FC236}">
                        <a16:creationId xmlns:a16="http://schemas.microsoft.com/office/drawing/2014/main" id="{A7954E29-4E7A-1D62-F73E-D883A796AE0F}"/>
                      </a:ext>
                    </a:extLst>
                  </p:cNvPr>
                  <p:cNvSpPr>
                    <a:spLocks noChangeArrowheads="1"/>
                  </p:cNvSpPr>
                  <p:nvPr/>
                </p:nvSpPr>
                <p:spPr bwMode="auto">
                  <a:xfrm>
                    <a:off x="624" y="1104"/>
                    <a:ext cx="384" cy="384"/>
                  </a:xfrm>
                  <a:prstGeom prst="ellipse">
                    <a:avLst/>
                  </a:prstGeom>
                  <a:solidFill>
                    <a:srgbClr val="FFFFFF"/>
                  </a:solidFill>
                  <a:ln w="9525">
                    <a:solidFill>
                      <a:schemeClr val="tx1"/>
                    </a:solidFill>
                    <a:round/>
                    <a:headEnd/>
                    <a:tailEnd/>
                  </a:ln>
                  <a:effectLst/>
                </p:spPr>
                <p:txBody>
                  <a:bodyPr anchor="ctr">
                    <a:spAutoFit/>
                  </a:bodyPr>
                  <a:lstStyle/>
                  <a:p>
                    <a:endParaRPr lang="en-US"/>
                  </a:p>
                </p:txBody>
              </p:sp>
              <p:sp>
                <p:nvSpPr>
                  <p:cNvPr id="47" name="Oval 53">
                    <a:extLst>
                      <a:ext uri="{FF2B5EF4-FFF2-40B4-BE49-F238E27FC236}">
                        <a16:creationId xmlns:a16="http://schemas.microsoft.com/office/drawing/2014/main" id="{DC3A04CE-74DE-1112-DA93-04235207D3C2}"/>
                      </a:ext>
                    </a:extLst>
                  </p:cNvPr>
                  <p:cNvSpPr>
                    <a:spLocks noChangeArrowheads="1"/>
                  </p:cNvSpPr>
                  <p:nvPr/>
                </p:nvSpPr>
                <p:spPr bwMode="auto">
                  <a:xfrm>
                    <a:off x="663" y="1170"/>
                    <a:ext cx="144" cy="144"/>
                  </a:xfrm>
                  <a:prstGeom prst="ellipse">
                    <a:avLst/>
                  </a:prstGeom>
                  <a:solidFill>
                    <a:srgbClr val="FF0000"/>
                  </a:solidFill>
                  <a:ln w="9525">
                    <a:solidFill>
                      <a:schemeClr val="tx1"/>
                    </a:solidFill>
                    <a:round/>
                    <a:headEnd/>
                    <a:tailEnd/>
                  </a:ln>
                  <a:effectLst/>
                </p:spPr>
                <p:txBody>
                  <a:bodyPr anchor="ctr">
                    <a:spAutoFit/>
                  </a:bodyPr>
                  <a:lstStyle/>
                  <a:p>
                    <a:endParaRPr lang="en-US"/>
                  </a:p>
                </p:txBody>
              </p:sp>
              <p:sp>
                <p:nvSpPr>
                  <p:cNvPr id="48" name="Oval 54">
                    <a:extLst>
                      <a:ext uri="{FF2B5EF4-FFF2-40B4-BE49-F238E27FC236}">
                        <a16:creationId xmlns:a16="http://schemas.microsoft.com/office/drawing/2014/main" id="{B878EED7-D48E-80D0-FC1E-C285BA35AE0D}"/>
                      </a:ext>
                    </a:extLst>
                  </p:cNvPr>
                  <p:cNvSpPr>
                    <a:spLocks noChangeArrowheads="1"/>
                  </p:cNvSpPr>
                  <p:nvPr/>
                </p:nvSpPr>
                <p:spPr bwMode="auto">
                  <a:xfrm>
                    <a:off x="741" y="1314"/>
                    <a:ext cx="144" cy="144"/>
                  </a:xfrm>
                  <a:prstGeom prst="ellipse">
                    <a:avLst/>
                  </a:prstGeom>
                  <a:solidFill>
                    <a:srgbClr val="00FFFF"/>
                  </a:solidFill>
                  <a:ln w="9525">
                    <a:solidFill>
                      <a:schemeClr val="tx1"/>
                    </a:solidFill>
                    <a:round/>
                    <a:headEnd/>
                    <a:tailEnd/>
                  </a:ln>
                  <a:effectLst/>
                </p:spPr>
                <p:txBody>
                  <a:bodyPr anchor="ctr">
                    <a:spAutoFit/>
                  </a:bodyPr>
                  <a:lstStyle/>
                  <a:p>
                    <a:endParaRPr lang="en-US"/>
                  </a:p>
                </p:txBody>
              </p:sp>
              <p:sp>
                <p:nvSpPr>
                  <p:cNvPr id="49" name="Oval 55">
                    <a:extLst>
                      <a:ext uri="{FF2B5EF4-FFF2-40B4-BE49-F238E27FC236}">
                        <a16:creationId xmlns:a16="http://schemas.microsoft.com/office/drawing/2014/main" id="{5814880A-CF65-FE05-DF4C-41C261A1C09C}"/>
                      </a:ext>
                    </a:extLst>
                  </p:cNvPr>
                  <p:cNvSpPr>
                    <a:spLocks noChangeArrowheads="1"/>
                  </p:cNvSpPr>
                  <p:nvPr/>
                </p:nvSpPr>
                <p:spPr bwMode="auto">
                  <a:xfrm>
                    <a:off x="825" y="1161"/>
                    <a:ext cx="144" cy="144"/>
                  </a:xfrm>
                  <a:prstGeom prst="ellipse">
                    <a:avLst/>
                  </a:prstGeom>
                  <a:solidFill>
                    <a:srgbClr val="99FF66"/>
                  </a:solidFill>
                  <a:ln w="9525">
                    <a:solidFill>
                      <a:schemeClr val="tx1"/>
                    </a:solidFill>
                    <a:round/>
                    <a:headEnd/>
                    <a:tailEnd/>
                  </a:ln>
                  <a:effectLst/>
                </p:spPr>
                <p:txBody>
                  <a:bodyPr anchor="ctr">
                    <a:spAutoFit/>
                  </a:bodyPr>
                  <a:lstStyle/>
                  <a:p>
                    <a:endParaRPr lang="en-US"/>
                  </a:p>
                </p:txBody>
              </p:sp>
            </p:grpSp>
            <p:grpSp>
              <p:nvGrpSpPr>
                <p:cNvPr id="16" name="Group 56">
                  <a:extLst>
                    <a:ext uri="{FF2B5EF4-FFF2-40B4-BE49-F238E27FC236}">
                      <a16:creationId xmlns:a16="http://schemas.microsoft.com/office/drawing/2014/main" id="{CEE7D348-EC65-89BD-7614-206EA3769991}"/>
                    </a:ext>
                  </a:extLst>
                </p:cNvPr>
                <p:cNvGrpSpPr>
                  <a:grpSpLocks/>
                </p:cNvGrpSpPr>
                <p:nvPr/>
              </p:nvGrpSpPr>
              <p:grpSpPr bwMode="auto">
                <a:xfrm>
                  <a:off x="2064" y="2784"/>
                  <a:ext cx="288" cy="288"/>
                  <a:chOff x="624" y="1104"/>
                  <a:chExt cx="384" cy="384"/>
                </a:xfrm>
              </p:grpSpPr>
              <p:sp>
                <p:nvSpPr>
                  <p:cNvPr id="42" name="Oval 57">
                    <a:extLst>
                      <a:ext uri="{FF2B5EF4-FFF2-40B4-BE49-F238E27FC236}">
                        <a16:creationId xmlns:a16="http://schemas.microsoft.com/office/drawing/2014/main" id="{69BFD295-9355-4B1B-1ED2-0CFC1AC454F5}"/>
                      </a:ext>
                    </a:extLst>
                  </p:cNvPr>
                  <p:cNvSpPr>
                    <a:spLocks noChangeArrowheads="1"/>
                  </p:cNvSpPr>
                  <p:nvPr/>
                </p:nvSpPr>
                <p:spPr bwMode="auto">
                  <a:xfrm>
                    <a:off x="624" y="1104"/>
                    <a:ext cx="384" cy="384"/>
                  </a:xfrm>
                  <a:prstGeom prst="ellipse">
                    <a:avLst/>
                  </a:prstGeom>
                  <a:solidFill>
                    <a:srgbClr val="FFFFFF"/>
                  </a:solidFill>
                  <a:ln w="9525">
                    <a:solidFill>
                      <a:schemeClr val="tx1"/>
                    </a:solidFill>
                    <a:round/>
                    <a:headEnd/>
                    <a:tailEnd/>
                  </a:ln>
                  <a:effectLst/>
                </p:spPr>
                <p:txBody>
                  <a:bodyPr anchor="ctr">
                    <a:spAutoFit/>
                  </a:bodyPr>
                  <a:lstStyle/>
                  <a:p>
                    <a:endParaRPr lang="en-US"/>
                  </a:p>
                </p:txBody>
              </p:sp>
              <p:sp>
                <p:nvSpPr>
                  <p:cNvPr id="43" name="Oval 58">
                    <a:extLst>
                      <a:ext uri="{FF2B5EF4-FFF2-40B4-BE49-F238E27FC236}">
                        <a16:creationId xmlns:a16="http://schemas.microsoft.com/office/drawing/2014/main" id="{9AB44DB4-6719-1F0C-62DA-B391E71DD267}"/>
                      </a:ext>
                    </a:extLst>
                  </p:cNvPr>
                  <p:cNvSpPr>
                    <a:spLocks noChangeArrowheads="1"/>
                  </p:cNvSpPr>
                  <p:nvPr/>
                </p:nvSpPr>
                <p:spPr bwMode="auto">
                  <a:xfrm>
                    <a:off x="663" y="1170"/>
                    <a:ext cx="144" cy="144"/>
                  </a:xfrm>
                  <a:prstGeom prst="ellipse">
                    <a:avLst/>
                  </a:prstGeom>
                  <a:solidFill>
                    <a:srgbClr val="FF0000"/>
                  </a:solidFill>
                  <a:ln w="9525">
                    <a:solidFill>
                      <a:schemeClr val="tx1"/>
                    </a:solidFill>
                    <a:round/>
                    <a:headEnd/>
                    <a:tailEnd/>
                  </a:ln>
                  <a:effectLst/>
                </p:spPr>
                <p:txBody>
                  <a:bodyPr anchor="ctr">
                    <a:spAutoFit/>
                  </a:bodyPr>
                  <a:lstStyle/>
                  <a:p>
                    <a:endParaRPr lang="en-US"/>
                  </a:p>
                </p:txBody>
              </p:sp>
              <p:sp>
                <p:nvSpPr>
                  <p:cNvPr id="44" name="Oval 59">
                    <a:extLst>
                      <a:ext uri="{FF2B5EF4-FFF2-40B4-BE49-F238E27FC236}">
                        <a16:creationId xmlns:a16="http://schemas.microsoft.com/office/drawing/2014/main" id="{941C2F6B-1821-FEE8-1072-96CC1545C9FC}"/>
                      </a:ext>
                    </a:extLst>
                  </p:cNvPr>
                  <p:cNvSpPr>
                    <a:spLocks noChangeArrowheads="1"/>
                  </p:cNvSpPr>
                  <p:nvPr/>
                </p:nvSpPr>
                <p:spPr bwMode="auto">
                  <a:xfrm>
                    <a:off x="741" y="1314"/>
                    <a:ext cx="144" cy="144"/>
                  </a:xfrm>
                  <a:prstGeom prst="ellipse">
                    <a:avLst/>
                  </a:prstGeom>
                  <a:solidFill>
                    <a:srgbClr val="00FFFF"/>
                  </a:solidFill>
                  <a:ln w="9525">
                    <a:solidFill>
                      <a:schemeClr val="tx1"/>
                    </a:solidFill>
                    <a:round/>
                    <a:headEnd/>
                    <a:tailEnd/>
                  </a:ln>
                  <a:effectLst/>
                </p:spPr>
                <p:txBody>
                  <a:bodyPr anchor="ctr">
                    <a:spAutoFit/>
                  </a:bodyPr>
                  <a:lstStyle/>
                  <a:p>
                    <a:endParaRPr lang="en-US"/>
                  </a:p>
                </p:txBody>
              </p:sp>
              <p:sp>
                <p:nvSpPr>
                  <p:cNvPr id="45" name="Oval 60">
                    <a:extLst>
                      <a:ext uri="{FF2B5EF4-FFF2-40B4-BE49-F238E27FC236}">
                        <a16:creationId xmlns:a16="http://schemas.microsoft.com/office/drawing/2014/main" id="{2B4BF22A-F630-D625-DD44-B21CEF21150E}"/>
                      </a:ext>
                    </a:extLst>
                  </p:cNvPr>
                  <p:cNvSpPr>
                    <a:spLocks noChangeArrowheads="1"/>
                  </p:cNvSpPr>
                  <p:nvPr/>
                </p:nvSpPr>
                <p:spPr bwMode="auto">
                  <a:xfrm>
                    <a:off x="825" y="1161"/>
                    <a:ext cx="144" cy="144"/>
                  </a:xfrm>
                  <a:prstGeom prst="ellipse">
                    <a:avLst/>
                  </a:prstGeom>
                  <a:solidFill>
                    <a:srgbClr val="99FF66"/>
                  </a:solidFill>
                  <a:ln w="9525">
                    <a:solidFill>
                      <a:schemeClr val="tx1"/>
                    </a:solidFill>
                    <a:round/>
                    <a:headEnd/>
                    <a:tailEnd/>
                  </a:ln>
                  <a:effectLst/>
                </p:spPr>
                <p:txBody>
                  <a:bodyPr anchor="ctr">
                    <a:spAutoFit/>
                  </a:bodyPr>
                  <a:lstStyle/>
                  <a:p>
                    <a:endParaRPr lang="en-US"/>
                  </a:p>
                </p:txBody>
              </p:sp>
            </p:grpSp>
            <p:grpSp>
              <p:nvGrpSpPr>
                <p:cNvPr id="17" name="Group 61">
                  <a:extLst>
                    <a:ext uri="{FF2B5EF4-FFF2-40B4-BE49-F238E27FC236}">
                      <a16:creationId xmlns:a16="http://schemas.microsoft.com/office/drawing/2014/main" id="{3AA600C7-103C-46B8-0583-9158241F7F8F}"/>
                    </a:ext>
                  </a:extLst>
                </p:cNvPr>
                <p:cNvGrpSpPr>
                  <a:grpSpLocks/>
                </p:cNvGrpSpPr>
                <p:nvPr/>
              </p:nvGrpSpPr>
              <p:grpSpPr bwMode="auto">
                <a:xfrm>
                  <a:off x="2352" y="2880"/>
                  <a:ext cx="288" cy="288"/>
                  <a:chOff x="624" y="1104"/>
                  <a:chExt cx="384" cy="384"/>
                </a:xfrm>
              </p:grpSpPr>
              <p:sp>
                <p:nvSpPr>
                  <p:cNvPr id="38" name="Oval 62">
                    <a:extLst>
                      <a:ext uri="{FF2B5EF4-FFF2-40B4-BE49-F238E27FC236}">
                        <a16:creationId xmlns:a16="http://schemas.microsoft.com/office/drawing/2014/main" id="{BEBDAFCC-5032-6838-A7F5-8118A0508545}"/>
                      </a:ext>
                    </a:extLst>
                  </p:cNvPr>
                  <p:cNvSpPr>
                    <a:spLocks noChangeArrowheads="1"/>
                  </p:cNvSpPr>
                  <p:nvPr/>
                </p:nvSpPr>
                <p:spPr bwMode="auto">
                  <a:xfrm>
                    <a:off x="624" y="1104"/>
                    <a:ext cx="384" cy="384"/>
                  </a:xfrm>
                  <a:prstGeom prst="ellipse">
                    <a:avLst/>
                  </a:prstGeom>
                  <a:solidFill>
                    <a:srgbClr val="FFFFFF"/>
                  </a:solidFill>
                  <a:ln w="9525">
                    <a:solidFill>
                      <a:schemeClr val="tx1"/>
                    </a:solidFill>
                    <a:round/>
                    <a:headEnd/>
                    <a:tailEnd/>
                  </a:ln>
                  <a:effectLst/>
                </p:spPr>
                <p:txBody>
                  <a:bodyPr anchor="ctr">
                    <a:spAutoFit/>
                  </a:bodyPr>
                  <a:lstStyle/>
                  <a:p>
                    <a:endParaRPr lang="en-US"/>
                  </a:p>
                </p:txBody>
              </p:sp>
              <p:sp>
                <p:nvSpPr>
                  <p:cNvPr id="39" name="Oval 63">
                    <a:extLst>
                      <a:ext uri="{FF2B5EF4-FFF2-40B4-BE49-F238E27FC236}">
                        <a16:creationId xmlns:a16="http://schemas.microsoft.com/office/drawing/2014/main" id="{9E26A8D7-CC9A-F6AF-7410-651C5A33FFDC}"/>
                      </a:ext>
                    </a:extLst>
                  </p:cNvPr>
                  <p:cNvSpPr>
                    <a:spLocks noChangeArrowheads="1"/>
                  </p:cNvSpPr>
                  <p:nvPr/>
                </p:nvSpPr>
                <p:spPr bwMode="auto">
                  <a:xfrm>
                    <a:off x="663" y="1170"/>
                    <a:ext cx="144" cy="144"/>
                  </a:xfrm>
                  <a:prstGeom prst="ellipse">
                    <a:avLst/>
                  </a:prstGeom>
                  <a:solidFill>
                    <a:srgbClr val="FF0000"/>
                  </a:solidFill>
                  <a:ln w="9525">
                    <a:solidFill>
                      <a:schemeClr val="tx1"/>
                    </a:solidFill>
                    <a:round/>
                    <a:headEnd/>
                    <a:tailEnd/>
                  </a:ln>
                  <a:effectLst/>
                </p:spPr>
                <p:txBody>
                  <a:bodyPr anchor="ctr">
                    <a:spAutoFit/>
                  </a:bodyPr>
                  <a:lstStyle/>
                  <a:p>
                    <a:endParaRPr lang="en-US"/>
                  </a:p>
                </p:txBody>
              </p:sp>
              <p:sp>
                <p:nvSpPr>
                  <p:cNvPr id="40" name="Oval 64">
                    <a:extLst>
                      <a:ext uri="{FF2B5EF4-FFF2-40B4-BE49-F238E27FC236}">
                        <a16:creationId xmlns:a16="http://schemas.microsoft.com/office/drawing/2014/main" id="{120C7AB0-42F7-FCBB-56B6-F3AF4DF18322}"/>
                      </a:ext>
                    </a:extLst>
                  </p:cNvPr>
                  <p:cNvSpPr>
                    <a:spLocks noChangeArrowheads="1"/>
                  </p:cNvSpPr>
                  <p:nvPr/>
                </p:nvSpPr>
                <p:spPr bwMode="auto">
                  <a:xfrm>
                    <a:off x="741" y="1314"/>
                    <a:ext cx="144" cy="144"/>
                  </a:xfrm>
                  <a:prstGeom prst="ellipse">
                    <a:avLst/>
                  </a:prstGeom>
                  <a:solidFill>
                    <a:srgbClr val="00FFFF"/>
                  </a:solidFill>
                  <a:ln w="9525">
                    <a:solidFill>
                      <a:schemeClr val="tx1"/>
                    </a:solidFill>
                    <a:round/>
                    <a:headEnd/>
                    <a:tailEnd/>
                  </a:ln>
                  <a:effectLst/>
                </p:spPr>
                <p:txBody>
                  <a:bodyPr anchor="ctr">
                    <a:spAutoFit/>
                  </a:bodyPr>
                  <a:lstStyle/>
                  <a:p>
                    <a:endParaRPr lang="en-US"/>
                  </a:p>
                </p:txBody>
              </p:sp>
              <p:sp>
                <p:nvSpPr>
                  <p:cNvPr id="41" name="Oval 65">
                    <a:extLst>
                      <a:ext uri="{FF2B5EF4-FFF2-40B4-BE49-F238E27FC236}">
                        <a16:creationId xmlns:a16="http://schemas.microsoft.com/office/drawing/2014/main" id="{54D26EFD-9DF1-E594-A180-4832D29EE7E1}"/>
                      </a:ext>
                    </a:extLst>
                  </p:cNvPr>
                  <p:cNvSpPr>
                    <a:spLocks noChangeArrowheads="1"/>
                  </p:cNvSpPr>
                  <p:nvPr/>
                </p:nvSpPr>
                <p:spPr bwMode="auto">
                  <a:xfrm>
                    <a:off x="825" y="1161"/>
                    <a:ext cx="144" cy="144"/>
                  </a:xfrm>
                  <a:prstGeom prst="ellipse">
                    <a:avLst/>
                  </a:prstGeom>
                  <a:solidFill>
                    <a:srgbClr val="99FF66"/>
                  </a:solidFill>
                  <a:ln w="9525">
                    <a:solidFill>
                      <a:schemeClr val="tx1"/>
                    </a:solidFill>
                    <a:round/>
                    <a:headEnd/>
                    <a:tailEnd/>
                  </a:ln>
                  <a:effectLst/>
                </p:spPr>
                <p:txBody>
                  <a:bodyPr anchor="ctr">
                    <a:spAutoFit/>
                  </a:bodyPr>
                  <a:lstStyle/>
                  <a:p>
                    <a:endParaRPr lang="en-US"/>
                  </a:p>
                </p:txBody>
              </p:sp>
            </p:grpSp>
            <p:grpSp>
              <p:nvGrpSpPr>
                <p:cNvPr id="18" name="Group 66">
                  <a:extLst>
                    <a:ext uri="{FF2B5EF4-FFF2-40B4-BE49-F238E27FC236}">
                      <a16:creationId xmlns:a16="http://schemas.microsoft.com/office/drawing/2014/main" id="{174F2483-ADAB-8C95-5957-628FE3381E2A}"/>
                    </a:ext>
                  </a:extLst>
                </p:cNvPr>
                <p:cNvGrpSpPr>
                  <a:grpSpLocks/>
                </p:cNvGrpSpPr>
                <p:nvPr/>
              </p:nvGrpSpPr>
              <p:grpSpPr bwMode="auto">
                <a:xfrm>
                  <a:off x="2160" y="3024"/>
                  <a:ext cx="288" cy="288"/>
                  <a:chOff x="624" y="1104"/>
                  <a:chExt cx="384" cy="384"/>
                </a:xfrm>
              </p:grpSpPr>
              <p:sp>
                <p:nvSpPr>
                  <p:cNvPr id="34" name="Oval 67">
                    <a:extLst>
                      <a:ext uri="{FF2B5EF4-FFF2-40B4-BE49-F238E27FC236}">
                        <a16:creationId xmlns:a16="http://schemas.microsoft.com/office/drawing/2014/main" id="{F6CA0678-7AD2-F6BE-F956-F14E33C1C617}"/>
                      </a:ext>
                    </a:extLst>
                  </p:cNvPr>
                  <p:cNvSpPr>
                    <a:spLocks noChangeArrowheads="1"/>
                  </p:cNvSpPr>
                  <p:nvPr/>
                </p:nvSpPr>
                <p:spPr bwMode="auto">
                  <a:xfrm>
                    <a:off x="624" y="1104"/>
                    <a:ext cx="384" cy="384"/>
                  </a:xfrm>
                  <a:prstGeom prst="ellipse">
                    <a:avLst/>
                  </a:prstGeom>
                  <a:solidFill>
                    <a:srgbClr val="FFFFFF"/>
                  </a:solidFill>
                  <a:ln w="9525">
                    <a:solidFill>
                      <a:schemeClr val="tx1"/>
                    </a:solidFill>
                    <a:round/>
                    <a:headEnd/>
                    <a:tailEnd/>
                  </a:ln>
                  <a:effectLst/>
                </p:spPr>
                <p:txBody>
                  <a:bodyPr anchor="ctr">
                    <a:spAutoFit/>
                  </a:bodyPr>
                  <a:lstStyle/>
                  <a:p>
                    <a:endParaRPr lang="en-US"/>
                  </a:p>
                </p:txBody>
              </p:sp>
              <p:sp>
                <p:nvSpPr>
                  <p:cNvPr id="35" name="Oval 68">
                    <a:extLst>
                      <a:ext uri="{FF2B5EF4-FFF2-40B4-BE49-F238E27FC236}">
                        <a16:creationId xmlns:a16="http://schemas.microsoft.com/office/drawing/2014/main" id="{F1C3B60D-1A14-3590-BBE5-C36D102A7E11}"/>
                      </a:ext>
                    </a:extLst>
                  </p:cNvPr>
                  <p:cNvSpPr>
                    <a:spLocks noChangeArrowheads="1"/>
                  </p:cNvSpPr>
                  <p:nvPr/>
                </p:nvSpPr>
                <p:spPr bwMode="auto">
                  <a:xfrm>
                    <a:off x="663" y="1170"/>
                    <a:ext cx="144" cy="144"/>
                  </a:xfrm>
                  <a:prstGeom prst="ellipse">
                    <a:avLst/>
                  </a:prstGeom>
                  <a:solidFill>
                    <a:srgbClr val="FF0000"/>
                  </a:solidFill>
                  <a:ln w="9525">
                    <a:solidFill>
                      <a:schemeClr val="tx1"/>
                    </a:solidFill>
                    <a:round/>
                    <a:headEnd/>
                    <a:tailEnd/>
                  </a:ln>
                  <a:effectLst/>
                </p:spPr>
                <p:txBody>
                  <a:bodyPr anchor="ctr">
                    <a:spAutoFit/>
                  </a:bodyPr>
                  <a:lstStyle/>
                  <a:p>
                    <a:endParaRPr lang="en-US"/>
                  </a:p>
                </p:txBody>
              </p:sp>
              <p:sp>
                <p:nvSpPr>
                  <p:cNvPr id="36" name="Oval 69">
                    <a:extLst>
                      <a:ext uri="{FF2B5EF4-FFF2-40B4-BE49-F238E27FC236}">
                        <a16:creationId xmlns:a16="http://schemas.microsoft.com/office/drawing/2014/main" id="{82A7C0DE-0453-6129-3DAD-163DE6D7EC08}"/>
                      </a:ext>
                    </a:extLst>
                  </p:cNvPr>
                  <p:cNvSpPr>
                    <a:spLocks noChangeArrowheads="1"/>
                  </p:cNvSpPr>
                  <p:nvPr/>
                </p:nvSpPr>
                <p:spPr bwMode="auto">
                  <a:xfrm>
                    <a:off x="741" y="1314"/>
                    <a:ext cx="144" cy="144"/>
                  </a:xfrm>
                  <a:prstGeom prst="ellipse">
                    <a:avLst/>
                  </a:prstGeom>
                  <a:solidFill>
                    <a:srgbClr val="00FFFF"/>
                  </a:solidFill>
                  <a:ln w="9525">
                    <a:solidFill>
                      <a:schemeClr val="tx1"/>
                    </a:solidFill>
                    <a:round/>
                    <a:headEnd/>
                    <a:tailEnd/>
                  </a:ln>
                  <a:effectLst/>
                </p:spPr>
                <p:txBody>
                  <a:bodyPr anchor="ctr">
                    <a:spAutoFit/>
                  </a:bodyPr>
                  <a:lstStyle/>
                  <a:p>
                    <a:endParaRPr lang="en-US"/>
                  </a:p>
                </p:txBody>
              </p:sp>
              <p:sp>
                <p:nvSpPr>
                  <p:cNvPr id="37" name="Oval 70">
                    <a:extLst>
                      <a:ext uri="{FF2B5EF4-FFF2-40B4-BE49-F238E27FC236}">
                        <a16:creationId xmlns:a16="http://schemas.microsoft.com/office/drawing/2014/main" id="{239BC364-E68E-FC74-D411-A7A5E14B5F13}"/>
                      </a:ext>
                    </a:extLst>
                  </p:cNvPr>
                  <p:cNvSpPr>
                    <a:spLocks noChangeArrowheads="1"/>
                  </p:cNvSpPr>
                  <p:nvPr/>
                </p:nvSpPr>
                <p:spPr bwMode="auto">
                  <a:xfrm>
                    <a:off x="825" y="1161"/>
                    <a:ext cx="144" cy="144"/>
                  </a:xfrm>
                  <a:prstGeom prst="ellipse">
                    <a:avLst/>
                  </a:prstGeom>
                  <a:solidFill>
                    <a:srgbClr val="99FF66"/>
                  </a:solidFill>
                  <a:ln w="9525">
                    <a:solidFill>
                      <a:schemeClr val="tx1"/>
                    </a:solidFill>
                    <a:round/>
                    <a:headEnd/>
                    <a:tailEnd/>
                  </a:ln>
                  <a:effectLst/>
                </p:spPr>
                <p:txBody>
                  <a:bodyPr anchor="ctr">
                    <a:spAutoFit/>
                  </a:bodyPr>
                  <a:lstStyle/>
                  <a:p>
                    <a:endParaRPr lang="en-US"/>
                  </a:p>
                </p:txBody>
              </p:sp>
            </p:grpSp>
            <p:grpSp>
              <p:nvGrpSpPr>
                <p:cNvPr id="19" name="Group 71">
                  <a:extLst>
                    <a:ext uri="{FF2B5EF4-FFF2-40B4-BE49-F238E27FC236}">
                      <a16:creationId xmlns:a16="http://schemas.microsoft.com/office/drawing/2014/main" id="{44163F73-1789-E816-055D-CA867CDF1E3F}"/>
                    </a:ext>
                  </a:extLst>
                </p:cNvPr>
                <p:cNvGrpSpPr>
                  <a:grpSpLocks/>
                </p:cNvGrpSpPr>
                <p:nvPr/>
              </p:nvGrpSpPr>
              <p:grpSpPr bwMode="auto">
                <a:xfrm>
                  <a:off x="2400" y="3120"/>
                  <a:ext cx="288" cy="288"/>
                  <a:chOff x="624" y="1104"/>
                  <a:chExt cx="384" cy="384"/>
                </a:xfrm>
              </p:grpSpPr>
              <p:sp>
                <p:nvSpPr>
                  <p:cNvPr id="30" name="Oval 72">
                    <a:extLst>
                      <a:ext uri="{FF2B5EF4-FFF2-40B4-BE49-F238E27FC236}">
                        <a16:creationId xmlns:a16="http://schemas.microsoft.com/office/drawing/2014/main" id="{82748467-98BA-9E91-55EA-7BD065597349}"/>
                      </a:ext>
                    </a:extLst>
                  </p:cNvPr>
                  <p:cNvSpPr>
                    <a:spLocks noChangeArrowheads="1"/>
                  </p:cNvSpPr>
                  <p:nvPr/>
                </p:nvSpPr>
                <p:spPr bwMode="auto">
                  <a:xfrm>
                    <a:off x="624" y="1104"/>
                    <a:ext cx="384" cy="384"/>
                  </a:xfrm>
                  <a:prstGeom prst="ellipse">
                    <a:avLst/>
                  </a:prstGeom>
                  <a:solidFill>
                    <a:srgbClr val="FFFFFF"/>
                  </a:solidFill>
                  <a:ln w="9525">
                    <a:solidFill>
                      <a:schemeClr val="tx1"/>
                    </a:solidFill>
                    <a:round/>
                    <a:headEnd/>
                    <a:tailEnd/>
                  </a:ln>
                  <a:effectLst/>
                </p:spPr>
                <p:txBody>
                  <a:bodyPr anchor="ctr">
                    <a:spAutoFit/>
                  </a:bodyPr>
                  <a:lstStyle/>
                  <a:p>
                    <a:endParaRPr lang="en-US"/>
                  </a:p>
                </p:txBody>
              </p:sp>
              <p:sp>
                <p:nvSpPr>
                  <p:cNvPr id="31" name="Oval 73">
                    <a:extLst>
                      <a:ext uri="{FF2B5EF4-FFF2-40B4-BE49-F238E27FC236}">
                        <a16:creationId xmlns:a16="http://schemas.microsoft.com/office/drawing/2014/main" id="{8267E192-BE66-3FA3-65D6-711F578D94A7}"/>
                      </a:ext>
                    </a:extLst>
                  </p:cNvPr>
                  <p:cNvSpPr>
                    <a:spLocks noChangeArrowheads="1"/>
                  </p:cNvSpPr>
                  <p:nvPr/>
                </p:nvSpPr>
                <p:spPr bwMode="auto">
                  <a:xfrm>
                    <a:off x="663" y="1170"/>
                    <a:ext cx="144" cy="144"/>
                  </a:xfrm>
                  <a:prstGeom prst="ellipse">
                    <a:avLst/>
                  </a:prstGeom>
                  <a:solidFill>
                    <a:srgbClr val="FF0000"/>
                  </a:solidFill>
                  <a:ln w="9525">
                    <a:solidFill>
                      <a:schemeClr val="tx1"/>
                    </a:solidFill>
                    <a:round/>
                    <a:headEnd/>
                    <a:tailEnd/>
                  </a:ln>
                  <a:effectLst/>
                </p:spPr>
                <p:txBody>
                  <a:bodyPr anchor="ctr">
                    <a:spAutoFit/>
                  </a:bodyPr>
                  <a:lstStyle/>
                  <a:p>
                    <a:endParaRPr lang="en-US"/>
                  </a:p>
                </p:txBody>
              </p:sp>
              <p:sp>
                <p:nvSpPr>
                  <p:cNvPr id="32" name="Oval 74">
                    <a:extLst>
                      <a:ext uri="{FF2B5EF4-FFF2-40B4-BE49-F238E27FC236}">
                        <a16:creationId xmlns:a16="http://schemas.microsoft.com/office/drawing/2014/main" id="{D9CEEE74-CEF2-7F99-AEB5-BCD2B442D9D4}"/>
                      </a:ext>
                    </a:extLst>
                  </p:cNvPr>
                  <p:cNvSpPr>
                    <a:spLocks noChangeArrowheads="1"/>
                  </p:cNvSpPr>
                  <p:nvPr/>
                </p:nvSpPr>
                <p:spPr bwMode="auto">
                  <a:xfrm>
                    <a:off x="741" y="1314"/>
                    <a:ext cx="144" cy="144"/>
                  </a:xfrm>
                  <a:prstGeom prst="ellipse">
                    <a:avLst/>
                  </a:prstGeom>
                  <a:solidFill>
                    <a:srgbClr val="00FFFF"/>
                  </a:solidFill>
                  <a:ln w="9525">
                    <a:solidFill>
                      <a:schemeClr val="tx1"/>
                    </a:solidFill>
                    <a:round/>
                    <a:headEnd/>
                    <a:tailEnd/>
                  </a:ln>
                  <a:effectLst/>
                </p:spPr>
                <p:txBody>
                  <a:bodyPr anchor="ctr">
                    <a:spAutoFit/>
                  </a:bodyPr>
                  <a:lstStyle/>
                  <a:p>
                    <a:endParaRPr lang="en-US"/>
                  </a:p>
                </p:txBody>
              </p:sp>
              <p:sp>
                <p:nvSpPr>
                  <p:cNvPr id="33" name="Oval 75">
                    <a:extLst>
                      <a:ext uri="{FF2B5EF4-FFF2-40B4-BE49-F238E27FC236}">
                        <a16:creationId xmlns:a16="http://schemas.microsoft.com/office/drawing/2014/main" id="{B14669EE-F4CD-9333-36D5-29B18AF7C933}"/>
                      </a:ext>
                    </a:extLst>
                  </p:cNvPr>
                  <p:cNvSpPr>
                    <a:spLocks noChangeArrowheads="1"/>
                  </p:cNvSpPr>
                  <p:nvPr/>
                </p:nvSpPr>
                <p:spPr bwMode="auto">
                  <a:xfrm>
                    <a:off x="825" y="1161"/>
                    <a:ext cx="144" cy="144"/>
                  </a:xfrm>
                  <a:prstGeom prst="ellipse">
                    <a:avLst/>
                  </a:prstGeom>
                  <a:solidFill>
                    <a:srgbClr val="99FF66"/>
                  </a:solidFill>
                  <a:ln w="9525">
                    <a:solidFill>
                      <a:schemeClr val="tx1"/>
                    </a:solidFill>
                    <a:round/>
                    <a:headEnd/>
                    <a:tailEnd/>
                  </a:ln>
                  <a:effectLst/>
                </p:spPr>
                <p:txBody>
                  <a:bodyPr anchor="ctr">
                    <a:spAutoFit/>
                  </a:bodyPr>
                  <a:lstStyle/>
                  <a:p>
                    <a:endParaRPr lang="en-US"/>
                  </a:p>
                </p:txBody>
              </p:sp>
            </p:grpSp>
            <p:grpSp>
              <p:nvGrpSpPr>
                <p:cNvPr id="20" name="Group 76">
                  <a:extLst>
                    <a:ext uri="{FF2B5EF4-FFF2-40B4-BE49-F238E27FC236}">
                      <a16:creationId xmlns:a16="http://schemas.microsoft.com/office/drawing/2014/main" id="{7F2A14B4-FEAD-A4EB-9FDE-1DB7EEC6F5B1}"/>
                    </a:ext>
                  </a:extLst>
                </p:cNvPr>
                <p:cNvGrpSpPr>
                  <a:grpSpLocks/>
                </p:cNvGrpSpPr>
                <p:nvPr/>
              </p:nvGrpSpPr>
              <p:grpSpPr bwMode="auto">
                <a:xfrm>
                  <a:off x="2496" y="2640"/>
                  <a:ext cx="288" cy="288"/>
                  <a:chOff x="624" y="1104"/>
                  <a:chExt cx="384" cy="384"/>
                </a:xfrm>
              </p:grpSpPr>
              <p:sp>
                <p:nvSpPr>
                  <p:cNvPr id="26" name="Oval 77">
                    <a:extLst>
                      <a:ext uri="{FF2B5EF4-FFF2-40B4-BE49-F238E27FC236}">
                        <a16:creationId xmlns:a16="http://schemas.microsoft.com/office/drawing/2014/main" id="{E57F6085-939D-5578-61A8-20F40EA378A3}"/>
                      </a:ext>
                    </a:extLst>
                  </p:cNvPr>
                  <p:cNvSpPr>
                    <a:spLocks noChangeArrowheads="1"/>
                  </p:cNvSpPr>
                  <p:nvPr/>
                </p:nvSpPr>
                <p:spPr bwMode="auto">
                  <a:xfrm>
                    <a:off x="624" y="1104"/>
                    <a:ext cx="384" cy="384"/>
                  </a:xfrm>
                  <a:prstGeom prst="ellipse">
                    <a:avLst/>
                  </a:prstGeom>
                  <a:solidFill>
                    <a:srgbClr val="FFFFFF"/>
                  </a:solidFill>
                  <a:ln w="9525">
                    <a:solidFill>
                      <a:schemeClr val="tx1"/>
                    </a:solidFill>
                    <a:round/>
                    <a:headEnd/>
                    <a:tailEnd/>
                  </a:ln>
                  <a:effectLst/>
                </p:spPr>
                <p:txBody>
                  <a:bodyPr anchor="ctr">
                    <a:spAutoFit/>
                  </a:bodyPr>
                  <a:lstStyle/>
                  <a:p>
                    <a:endParaRPr lang="en-US"/>
                  </a:p>
                </p:txBody>
              </p:sp>
              <p:sp>
                <p:nvSpPr>
                  <p:cNvPr id="27" name="Oval 78">
                    <a:extLst>
                      <a:ext uri="{FF2B5EF4-FFF2-40B4-BE49-F238E27FC236}">
                        <a16:creationId xmlns:a16="http://schemas.microsoft.com/office/drawing/2014/main" id="{C437BC35-F5CF-6A68-4B4D-7FD3B1F99464}"/>
                      </a:ext>
                    </a:extLst>
                  </p:cNvPr>
                  <p:cNvSpPr>
                    <a:spLocks noChangeArrowheads="1"/>
                  </p:cNvSpPr>
                  <p:nvPr/>
                </p:nvSpPr>
                <p:spPr bwMode="auto">
                  <a:xfrm>
                    <a:off x="663" y="1170"/>
                    <a:ext cx="144" cy="144"/>
                  </a:xfrm>
                  <a:prstGeom prst="ellipse">
                    <a:avLst/>
                  </a:prstGeom>
                  <a:solidFill>
                    <a:srgbClr val="FF0000"/>
                  </a:solidFill>
                  <a:ln w="9525">
                    <a:solidFill>
                      <a:schemeClr val="tx1"/>
                    </a:solidFill>
                    <a:round/>
                    <a:headEnd/>
                    <a:tailEnd/>
                  </a:ln>
                  <a:effectLst/>
                </p:spPr>
                <p:txBody>
                  <a:bodyPr anchor="ctr">
                    <a:spAutoFit/>
                  </a:bodyPr>
                  <a:lstStyle/>
                  <a:p>
                    <a:endParaRPr lang="en-US"/>
                  </a:p>
                </p:txBody>
              </p:sp>
              <p:sp>
                <p:nvSpPr>
                  <p:cNvPr id="28" name="Oval 79">
                    <a:extLst>
                      <a:ext uri="{FF2B5EF4-FFF2-40B4-BE49-F238E27FC236}">
                        <a16:creationId xmlns:a16="http://schemas.microsoft.com/office/drawing/2014/main" id="{E850D5FD-B94F-3ABB-9F7A-91DB0E170C10}"/>
                      </a:ext>
                    </a:extLst>
                  </p:cNvPr>
                  <p:cNvSpPr>
                    <a:spLocks noChangeArrowheads="1"/>
                  </p:cNvSpPr>
                  <p:nvPr/>
                </p:nvSpPr>
                <p:spPr bwMode="auto">
                  <a:xfrm>
                    <a:off x="741" y="1314"/>
                    <a:ext cx="144" cy="144"/>
                  </a:xfrm>
                  <a:prstGeom prst="ellipse">
                    <a:avLst/>
                  </a:prstGeom>
                  <a:solidFill>
                    <a:srgbClr val="00FFFF"/>
                  </a:solidFill>
                  <a:ln w="9525">
                    <a:solidFill>
                      <a:schemeClr val="tx1"/>
                    </a:solidFill>
                    <a:round/>
                    <a:headEnd/>
                    <a:tailEnd/>
                  </a:ln>
                  <a:effectLst/>
                </p:spPr>
                <p:txBody>
                  <a:bodyPr anchor="ctr">
                    <a:spAutoFit/>
                  </a:bodyPr>
                  <a:lstStyle/>
                  <a:p>
                    <a:endParaRPr lang="en-US"/>
                  </a:p>
                </p:txBody>
              </p:sp>
              <p:sp>
                <p:nvSpPr>
                  <p:cNvPr id="29" name="Oval 80">
                    <a:extLst>
                      <a:ext uri="{FF2B5EF4-FFF2-40B4-BE49-F238E27FC236}">
                        <a16:creationId xmlns:a16="http://schemas.microsoft.com/office/drawing/2014/main" id="{8C2B8288-FC4E-24E0-02A3-424267ADDCE7}"/>
                      </a:ext>
                    </a:extLst>
                  </p:cNvPr>
                  <p:cNvSpPr>
                    <a:spLocks noChangeArrowheads="1"/>
                  </p:cNvSpPr>
                  <p:nvPr/>
                </p:nvSpPr>
                <p:spPr bwMode="auto">
                  <a:xfrm>
                    <a:off x="825" y="1161"/>
                    <a:ext cx="144" cy="144"/>
                  </a:xfrm>
                  <a:prstGeom prst="ellipse">
                    <a:avLst/>
                  </a:prstGeom>
                  <a:solidFill>
                    <a:srgbClr val="99FF66"/>
                  </a:solidFill>
                  <a:ln w="9525">
                    <a:solidFill>
                      <a:schemeClr val="tx1"/>
                    </a:solidFill>
                    <a:round/>
                    <a:headEnd/>
                    <a:tailEnd/>
                  </a:ln>
                  <a:effectLst/>
                </p:spPr>
                <p:txBody>
                  <a:bodyPr anchor="ctr">
                    <a:spAutoFit/>
                  </a:bodyPr>
                  <a:lstStyle/>
                  <a:p>
                    <a:endParaRPr lang="en-US"/>
                  </a:p>
                </p:txBody>
              </p:sp>
            </p:grpSp>
            <p:grpSp>
              <p:nvGrpSpPr>
                <p:cNvPr id="21" name="Group 81">
                  <a:extLst>
                    <a:ext uri="{FF2B5EF4-FFF2-40B4-BE49-F238E27FC236}">
                      <a16:creationId xmlns:a16="http://schemas.microsoft.com/office/drawing/2014/main" id="{1B70E209-61F0-4F90-E77B-AF6461250E3B}"/>
                    </a:ext>
                  </a:extLst>
                </p:cNvPr>
                <p:cNvGrpSpPr>
                  <a:grpSpLocks/>
                </p:cNvGrpSpPr>
                <p:nvPr/>
              </p:nvGrpSpPr>
              <p:grpSpPr bwMode="auto">
                <a:xfrm>
                  <a:off x="2592" y="2880"/>
                  <a:ext cx="288" cy="288"/>
                  <a:chOff x="624" y="1104"/>
                  <a:chExt cx="384" cy="384"/>
                </a:xfrm>
              </p:grpSpPr>
              <p:sp>
                <p:nvSpPr>
                  <p:cNvPr id="22" name="Oval 82">
                    <a:extLst>
                      <a:ext uri="{FF2B5EF4-FFF2-40B4-BE49-F238E27FC236}">
                        <a16:creationId xmlns:a16="http://schemas.microsoft.com/office/drawing/2014/main" id="{EB5DB2B4-5718-CB18-A37B-D42F14E763E9}"/>
                      </a:ext>
                    </a:extLst>
                  </p:cNvPr>
                  <p:cNvSpPr>
                    <a:spLocks noChangeArrowheads="1"/>
                  </p:cNvSpPr>
                  <p:nvPr/>
                </p:nvSpPr>
                <p:spPr bwMode="auto">
                  <a:xfrm>
                    <a:off x="624" y="1104"/>
                    <a:ext cx="384" cy="384"/>
                  </a:xfrm>
                  <a:prstGeom prst="ellipse">
                    <a:avLst/>
                  </a:prstGeom>
                  <a:solidFill>
                    <a:srgbClr val="FFFFFF"/>
                  </a:solidFill>
                  <a:ln w="9525">
                    <a:solidFill>
                      <a:schemeClr val="tx1"/>
                    </a:solidFill>
                    <a:round/>
                    <a:headEnd/>
                    <a:tailEnd/>
                  </a:ln>
                  <a:effectLst/>
                </p:spPr>
                <p:txBody>
                  <a:bodyPr anchor="ctr">
                    <a:spAutoFit/>
                  </a:bodyPr>
                  <a:lstStyle/>
                  <a:p>
                    <a:endParaRPr lang="en-US"/>
                  </a:p>
                </p:txBody>
              </p:sp>
              <p:sp>
                <p:nvSpPr>
                  <p:cNvPr id="23" name="Oval 83">
                    <a:extLst>
                      <a:ext uri="{FF2B5EF4-FFF2-40B4-BE49-F238E27FC236}">
                        <a16:creationId xmlns:a16="http://schemas.microsoft.com/office/drawing/2014/main" id="{59B623CF-40F6-7DB0-D9B6-F14A86227AE2}"/>
                      </a:ext>
                    </a:extLst>
                  </p:cNvPr>
                  <p:cNvSpPr>
                    <a:spLocks noChangeArrowheads="1"/>
                  </p:cNvSpPr>
                  <p:nvPr/>
                </p:nvSpPr>
                <p:spPr bwMode="auto">
                  <a:xfrm>
                    <a:off x="663" y="1170"/>
                    <a:ext cx="144" cy="144"/>
                  </a:xfrm>
                  <a:prstGeom prst="ellipse">
                    <a:avLst/>
                  </a:prstGeom>
                  <a:solidFill>
                    <a:srgbClr val="FF0000"/>
                  </a:solidFill>
                  <a:ln w="9525">
                    <a:solidFill>
                      <a:schemeClr val="tx1"/>
                    </a:solidFill>
                    <a:round/>
                    <a:headEnd/>
                    <a:tailEnd/>
                  </a:ln>
                  <a:effectLst/>
                </p:spPr>
                <p:txBody>
                  <a:bodyPr anchor="ctr">
                    <a:spAutoFit/>
                  </a:bodyPr>
                  <a:lstStyle/>
                  <a:p>
                    <a:endParaRPr lang="en-US"/>
                  </a:p>
                </p:txBody>
              </p:sp>
              <p:sp>
                <p:nvSpPr>
                  <p:cNvPr id="24" name="Oval 84">
                    <a:extLst>
                      <a:ext uri="{FF2B5EF4-FFF2-40B4-BE49-F238E27FC236}">
                        <a16:creationId xmlns:a16="http://schemas.microsoft.com/office/drawing/2014/main" id="{97D21B16-6EF2-8B31-E504-F9FD92195C14}"/>
                      </a:ext>
                    </a:extLst>
                  </p:cNvPr>
                  <p:cNvSpPr>
                    <a:spLocks noChangeArrowheads="1"/>
                  </p:cNvSpPr>
                  <p:nvPr/>
                </p:nvSpPr>
                <p:spPr bwMode="auto">
                  <a:xfrm>
                    <a:off x="741" y="1314"/>
                    <a:ext cx="144" cy="144"/>
                  </a:xfrm>
                  <a:prstGeom prst="ellipse">
                    <a:avLst/>
                  </a:prstGeom>
                  <a:solidFill>
                    <a:srgbClr val="00FFFF"/>
                  </a:solidFill>
                  <a:ln w="9525">
                    <a:solidFill>
                      <a:schemeClr val="tx1"/>
                    </a:solidFill>
                    <a:round/>
                    <a:headEnd/>
                    <a:tailEnd/>
                  </a:ln>
                  <a:effectLst/>
                </p:spPr>
                <p:txBody>
                  <a:bodyPr anchor="ctr">
                    <a:spAutoFit/>
                  </a:bodyPr>
                  <a:lstStyle/>
                  <a:p>
                    <a:endParaRPr lang="en-US"/>
                  </a:p>
                </p:txBody>
              </p:sp>
              <p:sp>
                <p:nvSpPr>
                  <p:cNvPr id="25" name="Oval 85">
                    <a:extLst>
                      <a:ext uri="{FF2B5EF4-FFF2-40B4-BE49-F238E27FC236}">
                        <a16:creationId xmlns:a16="http://schemas.microsoft.com/office/drawing/2014/main" id="{42B9E694-3FDC-E835-E590-816706EB749E}"/>
                      </a:ext>
                    </a:extLst>
                  </p:cNvPr>
                  <p:cNvSpPr>
                    <a:spLocks noChangeArrowheads="1"/>
                  </p:cNvSpPr>
                  <p:nvPr/>
                </p:nvSpPr>
                <p:spPr bwMode="auto">
                  <a:xfrm>
                    <a:off x="825" y="1161"/>
                    <a:ext cx="144" cy="144"/>
                  </a:xfrm>
                  <a:prstGeom prst="ellipse">
                    <a:avLst/>
                  </a:prstGeom>
                  <a:solidFill>
                    <a:srgbClr val="99FF66"/>
                  </a:solidFill>
                  <a:ln w="9525">
                    <a:solidFill>
                      <a:schemeClr val="tx1"/>
                    </a:solidFill>
                    <a:round/>
                    <a:headEnd/>
                    <a:tailEnd/>
                  </a:ln>
                  <a:effectLst/>
                </p:spPr>
                <p:txBody>
                  <a:bodyPr anchor="ctr">
                    <a:spAutoFit/>
                  </a:bodyPr>
                  <a:lstStyle/>
                  <a:p>
                    <a:endParaRPr lang="en-US"/>
                  </a:p>
                </p:txBody>
              </p:sp>
            </p:grpSp>
          </p:grpSp>
        </p:grpSp>
        <p:sp>
          <p:nvSpPr>
            <p:cNvPr id="8" name="Text Box 86">
              <a:extLst>
                <a:ext uri="{FF2B5EF4-FFF2-40B4-BE49-F238E27FC236}">
                  <a16:creationId xmlns:a16="http://schemas.microsoft.com/office/drawing/2014/main" id="{42212117-57D3-E790-7EAA-51A989C5D41E}"/>
                </a:ext>
              </a:extLst>
            </p:cNvPr>
            <p:cNvSpPr txBox="1">
              <a:spLocks noChangeArrowheads="1"/>
            </p:cNvSpPr>
            <p:nvPr/>
          </p:nvSpPr>
          <p:spPr bwMode="auto">
            <a:xfrm>
              <a:off x="971" y="3191"/>
              <a:ext cx="1166" cy="327"/>
            </a:xfrm>
            <a:prstGeom prst="rect">
              <a:avLst/>
            </a:prstGeom>
            <a:noFill/>
            <a:ln w="9525">
              <a:noFill/>
              <a:miter lim="800000"/>
              <a:headEnd/>
              <a:tailEnd/>
            </a:ln>
            <a:effectLst/>
          </p:spPr>
          <p:txBody>
            <a:bodyPr wrap="none">
              <a:spAutoFit/>
            </a:bodyPr>
            <a:lstStyle/>
            <a:p>
              <a:pPr algn="ctr" eaLnBrk="1" hangingPunct="1"/>
              <a:r>
                <a:rPr lang="en-US" sz="2800" b="1" i="1">
                  <a:solidFill>
                    <a:schemeClr val="tx1"/>
                  </a:solidFill>
                  <a:latin typeface="Arial Narrow" pitchFamily="34" charset="0"/>
                </a:rPr>
                <a:t>Participants</a:t>
              </a:r>
            </a:p>
          </p:txBody>
        </p:sp>
        <p:sp>
          <p:nvSpPr>
            <p:cNvPr id="9" name="Text Box 87">
              <a:extLst>
                <a:ext uri="{FF2B5EF4-FFF2-40B4-BE49-F238E27FC236}">
                  <a16:creationId xmlns:a16="http://schemas.microsoft.com/office/drawing/2014/main" id="{91CE7D53-28BF-144F-DA29-E8A49D34BC6E}"/>
                </a:ext>
              </a:extLst>
            </p:cNvPr>
            <p:cNvSpPr txBox="1">
              <a:spLocks noChangeArrowheads="1"/>
            </p:cNvSpPr>
            <p:nvPr/>
          </p:nvSpPr>
          <p:spPr bwMode="auto">
            <a:xfrm>
              <a:off x="1018" y="2769"/>
              <a:ext cx="1064" cy="327"/>
            </a:xfrm>
            <a:prstGeom prst="rect">
              <a:avLst/>
            </a:prstGeom>
            <a:noFill/>
            <a:ln w="9525">
              <a:noFill/>
              <a:miter lim="800000"/>
              <a:headEnd/>
              <a:tailEnd/>
            </a:ln>
            <a:effectLst/>
          </p:spPr>
          <p:txBody>
            <a:bodyPr wrap="none">
              <a:spAutoFit/>
            </a:bodyPr>
            <a:lstStyle/>
            <a:p>
              <a:pPr algn="ctr" eaLnBrk="1" hangingPunct="1"/>
              <a:r>
                <a:rPr lang="en-US" sz="2800" b="1" i="1">
                  <a:solidFill>
                    <a:schemeClr val="tx1"/>
                  </a:solidFill>
                  <a:latin typeface="Arial Narrow" pitchFamily="34" charset="0"/>
                </a:rPr>
                <a:t>Spectators</a:t>
              </a:r>
            </a:p>
          </p:txBody>
        </p:sp>
        <p:sp>
          <p:nvSpPr>
            <p:cNvPr id="10" name="Text Box 88">
              <a:extLst>
                <a:ext uri="{FF2B5EF4-FFF2-40B4-BE49-F238E27FC236}">
                  <a16:creationId xmlns:a16="http://schemas.microsoft.com/office/drawing/2014/main" id="{D48A426C-7A0D-4699-2C40-2EDAD9BBECC4}"/>
                </a:ext>
              </a:extLst>
            </p:cNvPr>
            <p:cNvSpPr txBox="1">
              <a:spLocks noChangeArrowheads="1"/>
            </p:cNvSpPr>
            <p:nvPr/>
          </p:nvSpPr>
          <p:spPr bwMode="auto">
            <a:xfrm>
              <a:off x="1018" y="3623"/>
              <a:ext cx="1064" cy="327"/>
            </a:xfrm>
            <a:prstGeom prst="rect">
              <a:avLst/>
            </a:prstGeom>
            <a:noFill/>
            <a:ln w="9525">
              <a:noFill/>
              <a:miter lim="800000"/>
              <a:headEnd/>
              <a:tailEnd/>
            </a:ln>
            <a:effectLst/>
          </p:spPr>
          <p:txBody>
            <a:bodyPr wrap="none">
              <a:spAutoFit/>
            </a:bodyPr>
            <a:lstStyle/>
            <a:p>
              <a:pPr algn="ctr" eaLnBrk="1" hangingPunct="1"/>
              <a:r>
                <a:rPr lang="en-US" sz="2800" b="1" i="1">
                  <a:solidFill>
                    <a:schemeClr val="tx1"/>
                  </a:solidFill>
                  <a:latin typeface="Arial Narrow" pitchFamily="34" charset="0"/>
                </a:rPr>
                <a:t>Spectators</a:t>
              </a:r>
            </a:p>
          </p:txBody>
        </p:sp>
        <p:sp>
          <p:nvSpPr>
            <p:cNvPr id="11" name="Line 89">
              <a:extLst>
                <a:ext uri="{FF2B5EF4-FFF2-40B4-BE49-F238E27FC236}">
                  <a16:creationId xmlns:a16="http://schemas.microsoft.com/office/drawing/2014/main" id="{965D04A4-B65E-8B1D-C802-5CA2B8F014D9}"/>
                </a:ext>
              </a:extLst>
            </p:cNvPr>
            <p:cNvSpPr>
              <a:spLocks noChangeShapeType="1"/>
            </p:cNvSpPr>
            <p:nvPr/>
          </p:nvSpPr>
          <p:spPr bwMode="auto">
            <a:xfrm flipH="1">
              <a:off x="336" y="3648"/>
              <a:ext cx="1632" cy="0"/>
            </a:xfrm>
            <a:prstGeom prst="line">
              <a:avLst/>
            </a:prstGeom>
            <a:noFill/>
            <a:ln w="9525">
              <a:solidFill>
                <a:schemeClr val="tx1"/>
              </a:solidFill>
              <a:round/>
              <a:headEnd/>
              <a:tailEnd type="triangle" w="med" len="med"/>
            </a:ln>
            <a:effectLst/>
          </p:spPr>
          <p:txBody>
            <a:bodyPr wrap="none">
              <a:spAutoFit/>
            </a:bodyPr>
            <a:lstStyle/>
            <a:p>
              <a:endParaRPr lang="en-US"/>
            </a:p>
          </p:txBody>
        </p:sp>
        <p:sp>
          <p:nvSpPr>
            <p:cNvPr id="12" name="Line 90">
              <a:extLst>
                <a:ext uri="{FF2B5EF4-FFF2-40B4-BE49-F238E27FC236}">
                  <a16:creationId xmlns:a16="http://schemas.microsoft.com/office/drawing/2014/main" id="{C886ECD7-8226-C596-CF79-EAE56D4C5E2E}"/>
                </a:ext>
              </a:extLst>
            </p:cNvPr>
            <p:cNvSpPr>
              <a:spLocks noChangeShapeType="1"/>
            </p:cNvSpPr>
            <p:nvPr/>
          </p:nvSpPr>
          <p:spPr bwMode="auto">
            <a:xfrm>
              <a:off x="1104" y="3120"/>
              <a:ext cx="1584" cy="0"/>
            </a:xfrm>
            <a:prstGeom prst="line">
              <a:avLst/>
            </a:prstGeom>
            <a:noFill/>
            <a:ln w="9525">
              <a:solidFill>
                <a:schemeClr val="tx1"/>
              </a:solidFill>
              <a:round/>
              <a:headEnd/>
              <a:tailEnd type="triangle" w="med" len="med"/>
            </a:ln>
            <a:effectLst/>
          </p:spPr>
          <p:txBody>
            <a:bodyPr>
              <a:spAutoFit/>
            </a:bodyPr>
            <a:lstStyle/>
            <a:p>
              <a:endParaRPr lang="en-US"/>
            </a:p>
          </p:txBody>
        </p:sp>
      </p:gr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3115" name="Rectangle 91"/>
          <p:cNvSpPr>
            <a:spLocks noGrp="1" noChangeArrowheads="1"/>
          </p:cNvSpPr>
          <p:nvPr>
            <p:ph type="title"/>
          </p:nvPr>
        </p:nvSpPr>
        <p:spPr/>
        <p:txBody>
          <a:bodyPr/>
          <a:lstStyle/>
          <a:p>
            <a:r>
              <a:rPr lang="en-US" sz="4080" dirty="0"/>
              <a:t>Nuclei are extended objects: defining nuclear geometry</a:t>
            </a:r>
            <a:r>
              <a:rPr lang="en-US" dirty="0"/>
              <a:t> </a:t>
            </a:r>
          </a:p>
        </p:txBody>
      </p:sp>
      <p:pic>
        <p:nvPicPr>
          <p:cNvPr id="88" name="Picture 2">
            <a:extLst>
              <a:ext uri="{FF2B5EF4-FFF2-40B4-BE49-F238E27FC236}">
                <a16:creationId xmlns:a16="http://schemas.microsoft.com/office/drawing/2014/main" id="{56041D2F-573D-09F1-4E04-A49772C980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7048" r="27270" b="16505"/>
          <a:stretch/>
        </p:blipFill>
        <p:spPr bwMode="auto">
          <a:xfrm>
            <a:off x="0" y="1499494"/>
            <a:ext cx="5015852" cy="45838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0" name="Text Box 6">
            <a:extLst>
              <a:ext uri="{FF2B5EF4-FFF2-40B4-BE49-F238E27FC236}">
                <a16:creationId xmlns:a16="http://schemas.microsoft.com/office/drawing/2014/main" id="{EBDF7FFB-921B-5ADD-0B3D-553634701676}"/>
              </a:ext>
            </a:extLst>
          </p:cNvPr>
          <p:cNvSpPr txBox="1">
            <a:spLocks noChangeArrowheads="1"/>
          </p:cNvSpPr>
          <p:nvPr/>
        </p:nvSpPr>
        <p:spPr bwMode="auto">
          <a:xfrm>
            <a:off x="5376545" y="1499494"/>
            <a:ext cx="4732655" cy="5386090"/>
          </a:xfrm>
          <a:prstGeom prst="rect">
            <a:avLst/>
          </a:prstGeom>
          <a:noFill/>
          <a:ln w="9525">
            <a:noFill/>
            <a:miter lim="800000"/>
            <a:headEnd/>
            <a:tailEnd/>
          </a:ln>
          <a:effectLst/>
        </p:spPr>
        <p:txBody>
          <a:bodyPr wrap="square">
            <a:spAutoFit/>
          </a:bodyPr>
          <a:lstStyle/>
          <a:p>
            <a:r>
              <a:rPr lang="en-US" sz="2000" b="1" dirty="0">
                <a:solidFill>
                  <a:schemeClr val="tx1"/>
                </a:solidFill>
                <a:latin typeface="+mn-lt"/>
              </a:rPr>
              <a:t>Glauber model of nuclear collisions</a:t>
            </a:r>
          </a:p>
          <a:p>
            <a:endParaRPr lang="en-US" dirty="0">
              <a:solidFill>
                <a:schemeClr val="tx1"/>
              </a:solidFill>
              <a:latin typeface="+mn-lt"/>
            </a:endParaRPr>
          </a:p>
          <a:p>
            <a:r>
              <a:rPr lang="en-US" dirty="0">
                <a:solidFill>
                  <a:schemeClr val="tx1"/>
                </a:solidFill>
                <a:latin typeface="+mn-lt"/>
              </a:rPr>
              <a:t>Woods-Saxon nuclear</a:t>
            </a:r>
          </a:p>
          <a:p>
            <a:r>
              <a:rPr lang="en-US" dirty="0">
                <a:solidFill>
                  <a:schemeClr val="tx1"/>
                </a:solidFill>
                <a:latin typeface="+mn-lt"/>
              </a:rPr>
              <a:t>density distributions. </a:t>
            </a:r>
          </a:p>
          <a:p>
            <a:endParaRPr lang="en-US" dirty="0">
              <a:solidFill>
                <a:schemeClr val="tx1"/>
              </a:solidFill>
              <a:latin typeface="+mn-lt"/>
            </a:endParaRPr>
          </a:p>
          <a:p>
            <a:r>
              <a:rPr lang="en-US" dirty="0">
                <a:solidFill>
                  <a:schemeClr val="tx1"/>
                </a:solidFill>
                <a:latin typeface="+mn-lt"/>
              </a:rPr>
              <a:t>Put in the Lorentz boost</a:t>
            </a:r>
          </a:p>
          <a:p>
            <a:endParaRPr lang="en-US" dirty="0">
              <a:solidFill>
                <a:schemeClr val="tx1"/>
              </a:solidFill>
              <a:latin typeface="+mn-lt"/>
            </a:endParaRPr>
          </a:p>
          <a:p>
            <a:r>
              <a:rPr lang="en-US" dirty="0">
                <a:solidFill>
                  <a:schemeClr val="tx1"/>
                </a:solidFill>
                <a:latin typeface="+mn-lt"/>
              </a:rPr>
              <a:t>Put in the NN inelastic cross section </a:t>
            </a:r>
          </a:p>
          <a:p>
            <a:r>
              <a:rPr lang="en-US" dirty="0">
                <a:solidFill>
                  <a:schemeClr val="tx1"/>
                </a:solidFill>
                <a:latin typeface="+mn-lt"/>
              </a:rPr>
              <a:t>(as parameterized from data)</a:t>
            </a:r>
          </a:p>
          <a:p>
            <a:endParaRPr lang="en-US" dirty="0">
              <a:solidFill>
                <a:schemeClr val="tx1"/>
              </a:solidFill>
              <a:latin typeface="+mn-lt"/>
            </a:endParaRPr>
          </a:p>
          <a:p>
            <a:r>
              <a:rPr lang="en-US" dirty="0">
                <a:solidFill>
                  <a:schemeClr val="tx1"/>
                </a:solidFill>
                <a:latin typeface="+mn-lt"/>
              </a:rPr>
              <a:t>Straight line nucleon trajectories</a:t>
            </a:r>
          </a:p>
          <a:p>
            <a:endParaRPr lang="en-US" dirty="0">
              <a:solidFill>
                <a:schemeClr val="tx1"/>
              </a:solidFill>
              <a:latin typeface="+mn-lt"/>
            </a:endParaRPr>
          </a:p>
          <a:p>
            <a:r>
              <a:rPr lang="en-US" dirty="0">
                <a:solidFill>
                  <a:schemeClr val="tx1"/>
                </a:solidFill>
                <a:latin typeface="+mn-lt"/>
              </a:rPr>
              <a:t>Throw the dice: </a:t>
            </a:r>
          </a:p>
          <a:p>
            <a:pPr>
              <a:buFontTx/>
              <a:buChar char="•"/>
            </a:pPr>
            <a:r>
              <a:rPr lang="en-US" dirty="0">
                <a:solidFill>
                  <a:schemeClr val="tx1"/>
                </a:solidFill>
                <a:latin typeface="+mn-lt"/>
              </a:rPr>
              <a:t>see if the nucleon is a participant</a:t>
            </a:r>
          </a:p>
          <a:p>
            <a:pPr>
              <a:buFontTx/>
              <a:buChar char="•"/>
            </a:pPr>
            <a:r>
              <a:rPr lang="en-US" dirty="0">
                <a:latin typeface="+mn-lt"/>
              </a:rPr>
              <a:t>s</a:t>
            </a:r>
            <a:r>
              <a:rPr lang="en-US" dirty="0">
                <a:solidFill>
                  <a:schemeClr val="tx1"/>
                </a:solidFill>
                <a:latin typeface="+mn-lt"/>
              </a:rPr>
              <a:t>ee if the nucleon will collide with </a:t>
            </a:r>
          </a:p>
          <a:p>
            <a:r>
              <a:rPr lang="en-US" dirty="0">
                <a:solidFill>
                  <a:schemeClr val="tx1"/>
                </a:solidFill>
                <a:latin typeface="+mn-lt"/>
              </a:rPr>
              <a:t>another nucleon more than once</a:t>
            </a:r>
          </a:p>
          <a:p>
            <a:endParaRPr lang="en-US" dirty="0">
              <a:solidFill>
                <a:schemeClr val="tx1"/>
              </a:solidFill>
              <a:latin typeface="+mn-lt"/>
            </a:endParaRPr>
          </a:p>
          <a:p>
            <a:r>
              <a:rPr lang="en-US" dirty="0">
                <a:solidFill>
                  <a:schemeClr val="tx1"/>
                </a:solidFill>
                <a:latin typeface="+mn-lt"/>
              </a:rPr>
              <a:t>Variety of ways to make</a:t>
            </a:r>
          </a:p>
          <a:p>
            <a:r>
              <a:rPr lang="en-US" dirty="0">
                <a:solidFill>
                  <a:schemeClr val="tx1"/>
                </a:solidFill>
                <a:latin typeface="+mn-lt"/>
              </a:rPr>
              <a:t>correspondence with </a:t>
            </a:r>
            <a:r>
              <a:rPr lang="en-US" dirty="0" err="1">
                <a:solidFill>
                  <a:schemeClr val="tx1"/>
                </a:solidFill>
                <a:latin typeface="+mn-lt"/>
              </a:rPr>
              <a:t>exp’t</a:t>
            </a:r>
            <a:endParaRPr lang="en-US" dirty="0">
              <a:solidFill>
                <a:schemeClr val="tx1"/>
              </a:solidFill>
              <a:latin typeface="+mn-lt"/>
            </a:endParaRPr>
          </a:p>
        </p:txBody>
      </p:sp>
      <p:pic>
        <p:nvPicPr>
          <p:cNvPr id="92" name="Picture 4" descr="cNcollOverNpartvsNpart">
            <a:extLst>
              <a:ext uri="{FF2B5EF4-FFF2-40B4-BE49-F238E27FC236}">
                <a16:creationId xmlns:a16="http://schemas.microsoft.com/office/drawing/2014/main" id="{F97269CC-3575-5D36-8804-999034FDF755}"/>
              </a:ext>
            </a:extLst>
          </p:cNvPr>
          <p:cNvPicPr>
            <a:picLocks noChangeAspect="1" noChangeArrowheads="1"/>
          </p:cNvPicPr>
          <p:nvPr/>
        </p:nvPicPr>
        <p:blipFill>
          <a:blip r:embed="rId3" cstate="print"/>
          <a:srcRect/>
          <a:stretch>
            <a:fillRect/>
          </a:stretch>
        </p:blipFill>
        <p:spPr bwMode="auto">
          <a:xfrm>
            <a:off x="9626685" y="2097950"/>
            <a:ext cx="4227247" cy="3970908"/>
          </a:xfrm>
          <a:prstGeom prst="rect">
            <a:avLst/>
          </a:prstGeom>
          <a:noFill/>
        </p:spPr>
      </p:pic>
    </p:spTree>
    <p:extLst>
      <p:ext uri="{BB962C8B-B14F-4D97-AF65-F5344CB8AC3E}">
        <p14:creationId xmlns:p14="http://schemas.microsoft.com/office/powerpoint/2010/main" val="312556379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974C8-58A7-1287-92A9-4D7422E683CE}"/>
              </a:ext>
            </a:extLst>
          </p:cNvPr>
          <p:cNvSpPr>
            <a:spLocks noGrp="1"/>
          </p:cNvSpPr>
          <p:nvPr>
            <p:ph type="title"/>
          </p:nvPr>
        </p:nvSpPr>
        <p:spPr/>
        <p:txBody>
          <a:bodyPr/>
          <a:lstStyle/>
          <a:p>
            <a:r>
              <a:rPr lang="en-US" dirty="0"/>
              <a:t>Participants, fluctuations, eccentricity </a:t>
            </a:r>
          </a:p>
        </p:txBody>
      </p:sp>
      <p:pic>
        <p:nvPicPr>
          <p:cNvPr id="8" name="Content Placeholder 7">
            <a:extLst>
              <a:ext uri="{FF2B5EF4-FFF2-40B4-BE49-F238E27FC236}">
                <a16:creationId xmlns:a16="http://schemas.microsoft.com/office/drawing/2014/main" id="{B04F6328-DC5C-4B93-42D0-139F194F319A}"/>
              </a:ext>
            </a:extLst>
          </p:cNvPr>
          <p:cNvPicPr>
            <a:picLocks noGrp="1" noChangeAspect="1"/>
          </p:cNvPicPr>
          <p:nvPr>
            <p:ph idx="1"/>
          </p:nvPr>
        </p:nvPicPr>
        <p:blipFill>
          <a:blip r:embed="rId2"/>
          <a:stretch>
            <a:fillRect/>
          </a:stretch>
        </p:blipFill>
        <p:spPr>
          <a:xfrm>
            <a:off x="210070" y="993168"/>
            <a:ext cx="3733800" cy="6115135"/>
          </a:xfrm>
        </p:spPr>
      </p:pic>
      <p:sp>
        <p:nvSpPr>
          <p:cNvPr id="4" name="Slide Number Placeholder 3">
            <a:extLst>
              <a:ext uri="{FF2B5EF4-FFF2-40B4-BE49-F238E27FC236}">
                <a16:creationId xmlns:a16="http://schemas.microsoft.com/office/drawing/2014/main" id="{891DB311-7C03-813F-7661-AB74D1168840}"/>
              </a:ext>
            </a:extLst>
          </p:cNvPr>
          <p:cNvSpPr>
            <a:spLocks noGrp="1"/>
          </p:cNvSpPr>
          <p:nvPr>
            <p:ph type="sldNum" sz="quarter" idx="10"/>
          </p:nvPr>
        </p:nvSpPr>
        <p:spPr/>
        <p:txBody>
          <a:bodyPr/>
          <a:lstStyle/>
          <a:p>
            <a:pPr>
              <a:defRPr/>
            </a:pPr>
            <a:fld id="{8013579F-4CA1-4395-AC63-1E7507863230}" type="slidenum">
              <a:rPr lang="en-US" smtClean="0"/>
              <a:pPr>
                <a:defRPr/>
              </a:pPr>
              <a:t>13</a:t>
            </a:fld>
            <a:endParaRPr lang="en-US" dirty="0"/>
          </a:p>
        </p:txBody>
      </p:sp>
      <p:sp>
        <p:nvSpPr>
          <p:cNvPr id="6" name="TextBox 5">
            <a:extLst>
              <a:ext uri="{FF2B5EF4-FFF2-40B4-BE49-F238E27FC236}">
                <a16:creationId xmlns:a16="http://schemas.microsoft.com/office/drawing/2014/main" id="{02CCB336-0F91-C5D7-2D61-9A7251814A6B}"/>
              </a:ext>
            </a:extLst>
          </p:cNvPr>
          <p:cNvSpPr txBox="1"/>
          <p:nvPr/>
        </p:nvSpPr>
        <p:spPr>
          <a:xfrm>
            <a:off x="355600" y="838142"/>
            <a:ext cx="4953000" cy="276999"/>
          </a:xfrm>
          <a:prstGeom prst="rect">
            <a:avLst/>
          </a:prstGeom>
          <a:noFill/>
        </p:spPr>
        <p:txBody>
          <a:bodyPr wrap="square">
            <a:spAutoFit/>
          </a:bodyPr>
          <a:lstStyle/>
          <a:p>
            <a:r>
              <a:rPr lang="en-US" sz="1200" b="0" i="0" u="none" strike="noStrike" dirty="0">
                <a:solidFill>
                  <a:srgbClr val="000000"/>
                </a:solidFill>
                <a:effectLst/>
                <a:latin typeface="Lucida Grande" panose="020B0600040502020204" pitchFamily="34" charset="0"/>
              </a:rPr>
              <a:t>PHOBOS: Phys.Rev.Lett.98:242302,2007</a:t>
            </a:r>
            <a:endParaRPr lang="en-US" sz="1200" dirty="0"/>
          </a:p>
        </p:txBody>
      </p:sp>
      <p:sp>
        <p:nvSpPr>
          <p:cNvPr id="9" name="TextBox 8">
            <a:extLst>
              <a:ext uri="{FF2B5EF4-FFF2-40B4-BE49-F238E27FC236}">
                <a16:creationId xmlns:a16="http://schemas.microsoft.com/office/drawing/2014/main" id="{7D01CBCA-BEB3-BC72-BA2B-E57987402BEA}"/>
              </a:ext>
            </a:extLst>
          </p:cNvPr>
          <p:cNvSpPr txBox="1"/>
          <p:nvPr/>
        </p:nvSpPr>
        <p:spPr>
          <a:xfrm>
            <a:off x="4851400" y="1371600"/>
            <a:ext cx="8382000" cy="400110"/>
          </a:xfrm>
          <a:prstGeom prst="rect">
            <a:avLst/>
          </a:prstGeom>
          <a:noFill/>
        </p:spPr>
        <p:txBody>
          <a:bodyPr wrap="square" rtlCol="0">
            <a:spAutoFit/>
          </a:bodyPr>
          <a:lstStyle/>
          <a:p>
            <a:r>
              <a:rPr lang="en-US" sz="2000" dirty="0" err="1"/>
              <a:t>Au+Au</a:t>
            </a:r>
            <a:r>
              <a:rPr lang="en-US" sz="2000" dirty="0"/>
              <a:t>  vs. </a:t>
            </a:r>
            <a:r>
              <a:rPr lang="en-US" sz="2000" dirty="0" err="1"/>
              <a:t>Cu+Cu</a:t>
            </a:r>
            <a:r>
              <a:rPr lang="en-US" sz="2000" dirty="0"/>
              <a:t>. </a:t>
            </a:r>
            <a:r>
              <a:rPr lang="en-US" sz="2000" dirty="0">
                <a:sym typeface="Wingdings" pitchFamily="2" charset="2"/>
              </a:rPr>
              <a:t> different v</a:t>
            </a:r>
            <a:r>
              <a:rPr lang="en-US" sz="2000" baseline="-25000" dirty="0">
                <a:sym typeface="Wingdings" pitchFamily="2" charset="2"/>
              </a:rPr>
              <a:t>2</a:t>
            </a:r>
            <a:r>
              <a:rPr lang="en-US" sz="2000" dirty="0">
                <a:sym typeface="Wingdings" pitchFamily="2" charset="2"/>
              </a:rPr>
              <a:t> for the same </a:t>
            </a:r>
            <a:r>
              <a:rPr lang="en-US" sz="2000" dirty="0" err="1">
                <a:sym typeface="Wingdings" pitchFamily="2" charset="2"/>
              </a:rPr>
              <a:t>N</a:t>
            </a:r>
            <a:r>
              <a:rPr lang="en-US" sz="2000" baseline="-25000" dirty="0" err="1">
                <a:sym typeface="Wingdings" pitchFamily="2" charset="2"/>
              </a:rPr>
              <a:t>part</a:t>
            </a:r>
            <a:r>
              <a:rPr lang="en-US" sz="2000" baseline="-25000" dirty="0">
                <a:sym typeface="Wingdings" pitchFamily="2" charset="2"/>
              </a:rPr>
              <a:t>  </a:t>
            </a:r>
            <a:r>
              <a:rPr lang="en-US" sz="2000" dirty="0">
                <a:sym typeface="Wingdings" pitchFamily="2" charset="2"/>
              </a:rPr>
              <a:t>(expected)  </a:t>
            </a:r>
            <a:r>
              <a:rPr lang="en-US" sz="2000" baseline="-25000" dirty="0">
                <a:sym typeface="Wingdings" pitchFamily="2" charset="2"/>
              </a:rPr>
              <a:t> </a:t>
            </a:r>
            <a:endParaRPr lang="en-US" sz="2000" baseline="-25000" dirty="0"/>
          </a:p>
        </p:txBody>
      </p:sp>
      <p:pic>
        <p:nvPicPr>
          <p:cNvPr id="16" name="Picture 2">
            <a:extLst>
              <a:ext uri="{FF2B5EF4-FFF2-40B4-BE49-F238E27FC236}">
                <a16:creationId xmlns:a16="http://schemas.microsoft.com/office/drawing/2014/main" id="{1CFE7552-616A-BA82-82C0-58FD145FAA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4880" y="2344153"/>
            <a:ext cx="4298968" cy="2790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a:extLst>
              <a:ext uri="{FF2B5EF4-FFF2-40B4-BE49-F238E27FC236}">
                <a16:creationId xmlns:a16="http://schemas.microsoft.com/office/drawing/2014/main" id="{D5B73E24-F43F-6BC2-8A4C-85C973EAADD4}"/>
              </a:ext>
            </a:extLst>
          </p:cNvPr>
          <p:cNvSpPr txBox="1"/>
          <p:nvPr/>
        </p:nvSpPr>
        <p:spPr>
          <a:xfrm>
            <a:off x="7417969" y="3614125"/>
            <a:ext cx="1624431" cy="329073"/>
          </a:xfrm>
          <a:prstGeom prst="rect">
            <a:avLst/>
          </a:prstGeom>
          <a:noFill/>
        </p:spPr>
        <p:txBody>
          <a:bodyPr wrap="none" lIns="82048" tIns="41025" rIns="82048" bIns="41025" rtlCol="0">
            <a:spAutoFit/>
          </a:bodyPr>
          <a:lstStyle/>
          <a:p>
            <a:pPr defTabSz="455772"/>
            <a:r>
              <a:rPr lang="en-US" sz="1600" b="1" dirty="0">
                <a:solidFill>
                  <a:prstClr val="black"/>
                </a:solidFill>
                <a:latin typeface="Arial" pitchFamily="34" charset="0"/>
                <a:ea typeface="ＭＳ Ｐゴシック" pitchFamily="34" charset="-128"/>
              </a:rPr>
              <a:t>Reaction plane</a:t>
            </a:r>
          </a:p>
        </p:txBody>
      </p:sp>
      <p:sp>
        <p:nvSpPr>
          <p:cNvPr id="18" name="TextBox 17">
            <a:extLst>
              <a:ext uri="{FF2B5EF4-FFF2-40B4-BE49-F238E27FC236}">
                <a16:creationId xmlns:a16="http://schemas.microsoft.com/office/drawing/2014/main" id="{3238DA7F-71FA-49F5-870E-95ABCF7D559B}"/>
              </a:ext>
            </a:extLst>
          </p:cNvPr>
          <p:cNvSpPr txBox="1"/>
          <p:nvPr/>
        </p:nvSpPr>
        <p:spPr>
          <a:xfrm rot="20297537">
            <a:off x="7223792" y="2600043"/>
            <a:ext cx="1669315" cy="329073"/>
          </a:xfrm>
          <a:prstGeom prst="rect">
            <a:avLst/>
          </a:prstGeom>
          <a:noFill/>
        </p:spPr>
        <p:txBody>
          <a:bodyPr wrap="none" lIns="82048" tIns="41025" rIns="82048" bIns="41025" rtlCol="0">
            <a:spAutoFit/>
          </a:bodyPr>
          <a:lstStyle/>
          <a:p>
            <a:pPr defTabSz="455772"/>
            <a:r>
              <a:rPr lang="en-US" sz="1600" dirty="0">
                <a:solidFill>
                  <a:prstClr val="black"/>
                </a:solidFill>
              </a:rPr>
              <a:t>participant</a:t>
            </a:r>
            <a:r>
              <a:rPr lang="en-US" sz="1600" dirty="0">
                <a:solidFill>
                  <a:prstClr val="black"/>
                </a:solidFill>
                <a:latin typeface="Arial" pitchFamily="34" charset="0"/>
                <a:ea typeface="ＭＳ Ｐゴシック" pitchFamily="34" charset="-128"/>
              </a:rPr>
              <a:t> plane</a:t>
            </a:r>
          </a:p>
        </p:txBody>
      </p:sp>
      <p:pic>
        <p:nvPicPr>
          <p:cNvPr id="20" name="Picture 19">
            <a:extLst>
              <a:ext uri="{FF2B5EF4-FFF2-40B4-BE49-F238E27FC236}">
                <a16:creationId xmlns:a16="http://schemas.microsoft.com/office/drawing/2014/main" id="{09AEE572-ED7C-33CE-256D-9DEA4099E461}"/>
              </a:ext>
            </a:extLst>
          </p:cNvPr>
          <p:cNvPicPr>
            <a:picLocks noChangeAspect="1"/>
          </p:cNvPicPr>
          <p:nvPr/>
        </p:nvPicPr>
        <p:blipFill>
          <a:blip r:embed="rId4"/>
          <a:stretch>
            <a:fillRect/>
          </a:stretch>
        </p:blipFill>
        <p:spPr>
          <a:xfrm>
            <a:off x="9048219" y="1904999"/>
            <a:ext cx="4769381" cy="3230057"/>
          </a:xfrm>
          <a:prstGeom prst="rect">
            <a:avLst/>
          </a:prstGeom>
        </p:spPr>
      </p:pic>
      <mc:AlternateContent xmlns:mc="http://schemas.openxmlformats.org/markup-compatibility/2006">
        <mc:Choice xmlns:a14="http://schemas.microsoft.com/office/drawing/2010/main" Requires="a14">
          <p:sp>
            <p:nvSpPr>
              <p:cNvPr id="21" name="TextBox 20">
                <a:extLst>
                  <a:ext uri="{FF2B5EF4-FFF2-40B4-BE49-F238E27FC236}">
                    <a16:creationId xmlns:a16="http://schemas.microsoft.com/office/drawing/2014/main" id="{63E50D87-3ED0-E73D-7225-19BE8A085AE1}"/>
                  </a:ext>
                </a:extLst>
              </p:cNvPr>
              <p:cNvSpPr txBox="1"/>
              <p:nvPr/>
            </p:nvSpPr>
            <p:spPr>
              <a:xfrm>
                <a:off x="4447081" y="6164013"/>
                <a:ext cx="8382000" cy="400110"/>
              </a:xfrm>
              <a:prstGeom prst="rect">
                <a:avLst/>
              </a:prstGeom>
              <a:noFill/>
            </p:spPr>
            <p:txBody>
              <a:bodyPr wrap="square" rtlCol="0">
                <a:spAutoFit/>
              </a:bodyPr>
              <a:lstStyle/>
              <a:p>
                <a:r>
                  <a:rPr lang="en-US" sz="2000" dirty="0"/>
                  <a:t>Au+Au  vs. </a:t>
                </a:r>
                <a:r>
                  <a:rPr lang="en-US" sz="2000" dirty="0" err="1"/>
                  <a:t>Cu+Cu</a:t>
                </a:r>
                <a:r>
                  <a:rPr lang="en-US" sz="2000" dirty="0"/>
                  <a:t>. </a:t>
                </a:r>
                <a:r>
                  <a:rPr lang="en-US" sz="2000" dirty="0">
                    <a:sym typeface="Wingdings" pitchFamily="2" charset="2"/>
                  </a:rPr>
                  <a:t> similar  v</a:t>
                </a:r>
                <a:r>
                  <a:rPr lang="en-US" sz="2000" baseline="-25000" dirty="0">
                    <a:sym typeface="Wingdings" pitchFamily="2" charset="2"/>
                  </a:rPr>
                  <a:t>2</a:t>
                </a:r>
                <a:r>
                  <a:rPr lang="en-US" sz="2000" dirty="0">
                    <a:sym typeface="Wingdings" pitchFamily="2" charset="2"/>
                  </a:rPr>
                  <a:t> /</a:t>
                </a:r>
                <a14:m>
                  <m:oMath xmlns:m="http://schemas.openxmlformats.org/officeDocument/2006/math">
                    <m:r>
                      <a:rPr lang="en-US" sz="2000" b="0" i="0" smtClean="0">
                        <a:latin typeface="Cambria Math" panose="02040503050406030204" pitchFamily="18" charset="0"/>
                        <a:ea typeface="Cambria Math" panose="02040503050406030204" pitchFamily="18" charset="0"/>
                        <a:sym typeface="Wingdings" pitchFamily="2" charset="2"/>
                      </a:rPr>
                      <m:t>&lt;</m:t>
                    </m:r>
                    <m:r>
                      <a:rPr lang="en-US" sz="2000" i="1" smtClean="0">
                        <a:latin typeface="Cambria Math" panose="02040503050406030204" pitchFamily="18" charset="0"/>
                        <a:ea typeface="Cambria Math" panose="02040503050406030204" pitchFamily="18" charset="0"/>
                        <a:sym typeface="Wingdings" pitchFamily="2" charset="2"/>
                      </a:rPr>
                      <m:t>𝜀</m:t>
                    </m:r>
                    <m:r>
                      <a:rPr lang="en-US" sz="2000" b="0" i="1" baseline="-25000" smtClean="0">
                        <a:latin typeface="Cambria Math" panose="02040503050406030204" pitchFamily="18" charset="0"/>
                        <a:ea typeface="Cambria Math" panose="02040503050406030204" pitchFamily="18" charset="0"/>
                        <a:sym typeface="Wingdings" pitchFamily="2" charset="2"/>
                      </a:rPr>
                      <m:t>𝑝𝑎𝑟𝑡</m:t>
                    </m:r>
                    <m:r>
                      <a:rPr lang="en-US" sz="2000" b="0" i="1" smtClean="0">
                        <a:latin typeface="Cambria Math" panose="02040503050406030204" pitchFamily="18" charset="0"/>
                        <a:ea typeface="Cambria Math" panose="02040503050406030204" pitchFamily="18" charset="0"/>
                        <a:sym typeface="Wingdings" pitchFamily="2" charset="2"/>
                      </a:rPr>
                      <m:t>&gt; </m:t>
                    </m:r>
                  </m:oMath>
                </a14:m>
                <a:r>
                  <a:rPr lang="en-US" sz="2000" dirty="0">
                    <a:sym typeface="Wingdings" pitchFamily="2" charset="2"/>
                  </a:rPr>
                  <a:t>for the same </a:t>
                </a:r>
                <a:r>
                  <a:rPr lang="en-US" sz="2000" dirty="0" err="1">
                    <a:sym typeface="Wingdings" pitchFamily="2" charset="2"/>
                  </a:rPr>
                  <a:t>N</a:t>
                </a:r>
                <a:r>
                  <a:rPr lang="en-US" sz="2000" baseline="-25000" dirty="0" err="1">
                    <a:sym typeface="Wingdings" pitchFamily="2" charset="2"/>
                  </a:rPr>
                  <a:t>part</a:t>
                </a:r>
                <a:r>
                  <a:rPr lang="en-US" sz="2000" baseline="-25000" dirty="0">
                    <a:sym typeface="Wingdings" pitchFamily="2" charset="2"/>
                  </a:rPr>
                  <a:t>  </a:t>
                </a:r>
                <a:r>
                  <a:rPr lang="en-US" sz="2000" dirty="0">
                    <a:sym typeface="Wingdings" pitchFamily="2" charset="2"/>
                  </a:rPr>
                  <a:t> </a:t>
                </a:r>
                <a:r>
                  <a:rPr lang="en-US" sz="2000" baseline="-25000" dirty="0">
                    <a:sym typeface="Wingdings" pitchFamily="2" charset="2"/>
                  </a:rPr>
                  <a:t> </a:t>
                </a:r>
                <a:endParaRPr lang="en-US" sz="2000" baseline="-25000" dirty="0"/>
              </a:p>
            </p:txBody>
          </p:sp>
        </mc:Choice>
        <mc:Fallback>
          <p:sp>
            <p:nvSpPr>
              <p:cNvPr id="21" name="TextBox 20">
                <a:extLst>
                  <a:ext uri="{FF2B5EF4-FFF2-40B4-BE49-F238E27FC236}">
                    <a16:creationId xmlns:a16="http://schemas.microsoft.com/office/drawing/2014/main" id="{63E50D87-3ED0-E73D-7225-19BE8A085AE1}"/>
                  </a:ext>
                </a:extLst>
              </p:cNvPr>
              <p:cNvSpPr txBox="1">
                <a:spLocks noRot="1" noChangeAspect="1" noMove="1" noResize="1" noEditPoints="1" noAdjustHandles="1" noChangeArrowheads="1" noChangeShapeType="1" noTextEdit="1"/>
              </p:cNvSpPr>
              <p:nvPr/>
            </p:nvSpPr>
            <p:spPr>
              <a:xfrm>
                <a:off x="4447081" y="6164013"/>
                <a:ext cx="8382000" cy="400110"/>
              </a:xfrm>
              <a:prstGeom prst="rect">
                <a:avLst/>
              </a:prstGeom>
              <a:blipFill>
                <a:blip r:embed="rId5"/>
                <a:stretch>
                  <a:fillRect l="-756" t="-9375" b="-28125"/>
                </a:stretch>
              </a:blipFill>
            </p:spPr>
            <p:txBody>
              <a:bodyPr/>
              <a:lstStyle/>
              <a:p>
                <a:r>
                  <a:rPr lang="en-US">
                    <a:noFill/>
                  </a:rPr>
                  <a:t> </a:t>
                </a:r>
              </a:p>
            </p:txBody>
          </p:sp>
        </mc:Fallback>
      </mc:AlternateContent>
      <p:pic>
        <p:nvPicPr>
          <p:cNvPr id="1025" name="Picture 1" descr="page3image152321792">
            <a:extLst>
              <a:ext uri="{FF2B5EF4-FFF2-40B4-BE49-F238E27FC236}">
                <a16:creationId xmlns:a16="http://schemas.microsoft.com/office/drawing/2014/main" id="{AEE0634D-0DAA-5557-D151-A071900FF45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349500" cy="10795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picture containing text&#10;&#10;Description automatically generated">
            <a:extLst>
              <a:ext uri="{FF2B5EF4-FFF2-40B4-BE49-F238E27FC236}">
                <a16:creationId xmlns:a16="http://schemas.microsoft.com/office/drawing/2014/main" id="{97F72287-3879-28B5-C259-2594333214D9}"/>
              </a:ext>
            </a:extLst>
          </p:cNvPr>
          <p:cNvPicPr>
            <a:picLocks noChangeAspect="1"/>
          </p:cNvPicPr>
          <p:nvPr/>
        </p:nvPicPr>
        <p:blipFill>
          <a:blip r:embed="rId7"/>
          <a:stretch>
            <a:fillRect/>
          </a:stretch>
        </p:blipFill>
        <p:spPr>
          <a:xfrm>
            <a:off x="6223750" y="4990612"/>
            <a:ext cx="3770257" cy="952987"/>
          </a:xfrm>
          <a:prstGeom prst="rect">
            <a:avLst/>
          </a:prstGeom>
        </p:spPr>
      </p:pic>
    </p:spTree>
    <p:extLst>
      <p:ext uri="{BB962C8B-B14F-4D97-AF65-F5344CB8AC3E}">
        <p14:creationId xmlns:p14="http://schemas.microsoft.com/office/powerpoint/2010/main" val="31693791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history of refining perfection</a:t>
            </a:r>
          </a:p>
        </p:txBody>
      </p:sp>
      <p:pic>
        <p:nvPicPr>
          <p:cNvPr id="5" name="Content Placeholder 4"/>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l="4851" t="42170" r="5803" b="21682"/>
          <a:stretch/>
        </p:blipFill>
        <p:spPr>
          <a:xfrm>
            <a:off x="601661" y="828793"/>
            <a:ext cx="11750317" cy="3750102"/>
          </a:xfrm>
        </p:spPr>
      </p:pic>
      <p:sp>
        <p:nvSpPr>
          <p:cNvPr id="6" name="Content Placeholder 5"/>
          <p:cNvSpPr>
            <a:spLocks noGrp="1"/>
          </p:cNvSpPr>
          <p:nvPr>
            <p:ph sz="half" idx="2"/>
          </p:nvPr>
        </p:nvSpPr>
        <p:spPr>
          <a:xfrm>
            <a:off x="1599852" y="4641635"/>
            <a:ext cx="9410700" cy="2533650"/>
          </a:xfrm>
        </p:spPr>
        <p:txBody>
          <a:bodyPr/>
          <a:lstStyle/>
          <a:p>
            <a:r>
              <a:rPr lang="en-US" dirty="0"/>
              <a:t>Two notable steps</a:t>
            </a:r>
          </a:p>
          <a:p>
            <a:pPr lvl="1"/>
            <a:r>
              <a:rPr lang="en-US" dirty="0"/>
              <a:t>2007: development of viscous hydrodynamics</a:t>
            </a:r>
          </a:p>
          <a:p>
            <a:pPr lvl="1"/>
            <a:r>
              <a:rPr lang="en-US" dirty="0"/>
              <a:t>2010: measurements of high-order harmonics, modeling of initial-state fluctuations event-by-event</a:t>
            </a:r>
          </a:p>
          <a:p>
            <a:pPr marL="509587" lvl="1" indent="0">
              <a:buNone/>
            </a:pPr>
            <a:endParaRPr lang="en-US" dirty="0"/>
          </a:p>
          <a:p>
            <a:pPr marL="509587" lvl="1" indent="0">
              <a:buNone/>
            </a:pPr>
            <a:r>
              <a:rPr lang="en-US" dirty="0"/>
              <a:t>  </a:t>
            </a:r>
          </a:p>
        </p:txBody>
      </p:sp>
      <p:sp>
        <p:nvSpPr>
          <p:cNvPr id="4" name="Slide Number Placeholder 3"/>
          <p:cNvSpPr>
            <a:spLocks noGrp="1"/>
          </p:cNvSpPr>
          <p:nvPr>
            <p:ph type="sldNum" sz="quarter" idx="10"/>
          </p:nvPr>
        </p:nvSpPr>
        <p:spPr/>
        <p:txBody>
          <a:bodyPr/>
          <a:lstStyle/>
          <a:p>
            <a:pPr>
              <a:defRPr/>
            </a:pPr>
            <a:fld id="{8013579F-4CA1-4395-AC63-1E7507863230}" type="slidenum">
              <a:rPr lang="en-US" smtClean="0"/>
              <a:pPr>
                <a:defRPr/>
              </a:pPr>
              <a:t>14</a:t>
            </a:fld>
            <a:endParaRPr lang="en-US" dirty="0"/>
          </a:p>
        </p:txBody>
      </p:sp>
      <p:sp>
        <p:nvSpPr>
          <p:cNvPr id="7" name="TextBox 6"/>
          <p:cNvSpPr txBox="1"/>
          <p:nvPr/>
        </p:nvSpPr>
        <p:spPr>
          <a:xfrm>
            <a:off x="8968968" y="4215243"/>
            <a:ext cx="4019049" cy="1046440"/>
          </a:xfrm>
          <a:prstGeom prst="rect">
            <a:avLst/>
          </a:prstGeom>
          <a:noFill/>
        </p:spPr>
        <p:txBody>
          <a:bodyPr wrap="none" rtlCol="0">
            <a:spAutoFit/>
          </a:bodyPr>
          <a:lstStyle/>
          <a:p>
            <a:r>
              <a:rPr lang="en-US" dirty="0">
                <a:solidFill>
                  <a:schemeClr val="tx2">
                    <a:lumMod val="60000"/>
                    <a:lumOff val="40000"/>
                  </a:schemeClr>
                </a:solidFill>
              </a:rPr>
              <a:t>B. </a:t>
            </a:r>
            <a:r>
              <a:rPr lang="en-US" dirty="0" err="1">
                <a:solidFill>
                  <a:schemeClr val="tx2">
                    <a:lumMod val="60000"/>
                    <a:lumOff val="40000"/>
                  </a:schemeClr>
                </a:solidFill>
              </a:rPr>
              <a:t>Schenke</a:t>
            </a:r>
            <a:r>
              <a:rPr lang="en-US" dirty="0">
                <a:solidFill>
                  <a:schemeClr val="tx2">
                    <a:lumMod val="60000"/>
                    <a:lumOff val="40000"/>
                  </a:schemeClr>
                </a:solidFill>
              </a:rPr>
              <a:t>, 2015 QCD town meeting</a:t>
            </a:r>
          </a:p>
          <a:p>
            <a:endParaRPr lang="en-US" sz="1100" dirty="0">
              <a:solidFill>
                <a:schemeClr val="tx2">
                  <a:lumMod val="60000"/>
                  <a:lumOff val="40000"/>
                </a:schemeClr>
              </a:solidFill>
            </a:endParaRPr>
          </a:p>
          <a:p>
            <a:r>
              <a:rPr lang="en-US" sz="1100" dirty="0">
                <a:solidFill>
                  <a:schemeClr val="tx2">
                    <a:lumMod val="60000"/>
                    <a:lumOff val="40000"/>
                  </a:schemeClr>
                </a:solidFill>
              </a:rPr>
              <a:t>Hydrodynamic Modeling of Heavy-Ion Collisions</a:t>
            </a:r>
          </a:p>
          <a:p>
            <a:r>
              <a:rPr lang="en-US" sz="1100" dirty="0">
                <a:solidFill>
                  <a:schemeClr val="tx2">
                    <a:lumMod val="60000"/>
                    <a:lumOff val="40000"/>
                  </a:schemeClr>
                </a:solidFill>
              </a:rPr>
              <a:t>Charles Gale, </a:t>
            </a:r>
            <a:r>
              <a:rPr lang="en-US" sz="1100" dirty="0" err="1">
                <a:solidFill>
                  <a:schemeClr val="tx2">
                    <a:lumMod val="60000"/>
                    <a:lumOff val="40000"/>
                  </a:schemeClr>
                </a:solidFill>
              </a:rPr>
              <a:t>Sangyong</a:t>
            </a:r>
            <a:r>
              <a:rPr lang="en-US" sz="1100" dirty="0">
                <a:solidFill>
                  <a:schemeClr val="tx2">
                    <a:lumMod val="60000"/>
                    <a:lumOff val="40000"/>
                  </a:schemeClr>
                </a:solidFill>
              </a:rPr>
              <a:t> Jeon, </a:t>
            </a:r>
            <a:r>
              <a:rPr lang="en-US" sz="1100" dirty="0" err="1">
                <a:solidFill>
                  <a:schemeClr val="tx2">
                    <a:lumMod val="60000"/>
                    <a:lumOff val="40000"/>
                  </a:schemeClr>
                </a:solidFill>
              </a:rPr>
              <a:t>Bjoern</a:t>
            </a:r>
            <a:r>
              <a:rPr lang="en-US" sz="1100" dirty="0">
                <a:solidFill>
                  <a:schemeClr val="tx2">
                    <a:lumMod val="60000"/>
                    <a:lumOff val="40000"/>
                  </a:schemeClr>
                </a:solidFill>
              </a:rPr>
              <a:t> </a:t>
            </a:r>
            <a:r>
              <a:rPr lang="en-US" sz="1100" dirty="0" err="1">
                <a:solidFill>
                  <a:schemeClr val="tx2">
                    <a:lumMod val="60000"/>
                    <a:lumOff val="40000"/>
                  </a:schemeClr>
                </a:solidFill>
              </a:rPr>
              <a:t>Schenke</a:t>
            </a:r>
            <a:endParaRPr lang="en-US" sz="1100" dirty="0">
              <a:solidFill>
                <a:schemeClr val="tx2">
                  <a:lumMod val="60000"/>
                  <a:lumOff val="40000"/>
                </a:schemeClr>
              </a:solidFill>
            </a:endParaRPr>
          </a:p>
          <a:p>
            <a:r>
              <a:rPr lang="en-US" sz="1100" dirty="0"/>
              <a:t>Int. J. of Mod. Phys. A, Vol. 28, 1340011 (2013)</a:t>
            </a:r>
            <a:r>
              <a:rPr lang="en-US" sz="1100" dirty="0">
                <a:solidFill>
                  <a:schemeClr val="tx2">
                    <a:lumMod val="60000"/>
                    <a:lumOff val="40000"/>
                  </a:schemeClr>
                </a:solidFill>
              </a:rPr>
              <a:t> </a:t>
            </a:r>
          </a:p>
        </p:txBody>
      </p:sp>
    </p:spTree>
    <p:extLst>
      <p:ext uri="{BB962C8B-B14F-4D97-AF65-F5344CB8AC3E}">
        <p14:creationId xmlns:p14="http://schemas.microsoft.com/office/powerpoint/2010/main" val="4061145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98522-624A-FF46-BDCE-02170FF9C12A}"/>
              </a:ext>
            </a:extLst>
          </p:cNvPr>
          <p:cNvSpPr>
            <a:spLocks noGrp="1"/>
          </p:cNvSpPr>
          <p:nvPr>
            <p:ph type="title"/>
          </p:nvPr>
        </p:nvSpPr>
        <p:spPr/>
        <p:txBody>
          <a:bodyPr/>
          <a:lstStyle/>
          <a:p>
            <a:r>
              <a:rPr lang="en-US" dirty="0"/>
              <a:t>Viscous hydro compared to data: role of initial conditions</a:t>
            </a:r>
          </a:p>
        </p:txBody>
      </p:sp>
      <p:pic>
        <p:nvPicPr>
          <p:cNvPr id="6" name="Content Placeholder 5">
            <a:extLst>
              <a:ext uri="{FF2B5EF4-FFF2-40B4-BE49-F238E27FC236}">
                <a16:creationId xmlns:a16="http://schemas.microsoft.com/office/drawing/2014/main" id="{CC2797DE-3C5D-1946-9859-83E6B562E6A9}"/>
              </a:ext>
            </a:extLst>
          </p:cNvPr>
          <p:cNvPicPr>
            <a:picLocks noGrp="1" noChangeAspect="1"/>
          </p:cNvPicPr>
          <p:nvPr>
            <p:ph idx="1"/>
          </p:nvPr>
        </p:nvPicPr>
        <p:blipFill rotWithShape="1">
          <a:blip r:embed="rId2"/>
          <a:srcRect l="14818" t="13759" r="17774" b="18630"/>
          <a:stretch/>
        </p:blipFill>
        <p:spPr>
          <a:xfrm>
            <a:off x="-939800" y="793751"/>
            <a:ext cx="9860335" cy="6283324"/>
          </a:xfrm>
        </p:spPr>
      </p:pic>
      <p:sp>
        <p:nvSpPr>
          <p:cNvPr id="4" name="Slide Number Placeholder 3">
            <a:extLst>
              <a:ext uri="{FF2B5EF4-FFF2-40B4-BE49-F238E27FC236}">
                <a16:creationId xmlns:a16="http://schemas.microsoft.com/office/drawing/2014/main" id="{40B8647C-94C5-B64C-A10F-2880814ACE31}"/>
              </a:ext>
            </a:extLst>
          </p:cNvPr>
          <p:cNvSpPr>
            <a:spLocks noGrp="1"/>
          </p:cNvSpPr>
          <p:nvPr>
            <p:ph type="sldNum" sz="quarter" idx="10"/>
          </p:nvPr>
        </p:nvSpPr>
        <p:spPr/>
        <p:txBody>
          <a:bodyPr/>
          <a:lstStyle/>
          <a:p>
            <a:pPr>
              <a:defRPr/>
            </a:pPr>
            <a:fld id="{8013579F-4CA1-4395-AC63-1E7507863230}" type="slidenum">
              <a:rPr lang="en-US" smtClean="0"/>
              <a:pPr>
                <a:defRPr/>
              </a:pPr>
              <a:t>15</a:t>
            </a:fld>
            <a:endParaRPr lang="en-US" dirty="0"/>
          </a:p>
        </p:txBody>
      </p:sp>
      <p:sp>
        <p:nvSpPr>
          <p:cNvPr id="7" name="TextBox 6">
            <a:extLst>
              <a:ext uri="{FF2B5EF4-FFF2-40B4-BE49-F238E27FC236}">
                <a16:creationId xmlns:a16="http://schemas.microsoft.com/office/drawing/2014/main" id="{1B3CC754-4442-DD4C-89FA-04A39D4A0B09}"/>
              </a:ext>
            </a:extLst>
          </p:cNvPr>
          <p:cNvSpPr txBox="1"/>
          <p:nvPr/>
        </p:nvSpPr>
        <p:spPr>
          <a:xfrm>
            <a:off x="8359054" y="1467714"/>
            <a:ext cx="5496376" cy="363176"/>
          </a:xfrm>
          <a:prstGeom prst="rect">
            <a:avLst/>
          </a:prstGeom>
          <a:noFill/>
        </p:spPr>
        <p:txBody>
          <a:bodyPr wrap="none" rtlCol="0">
            <a:spAutoFit/>
          </a:bodyPr>
          <a:lstStyle/>
          <a:p>
            <a:r>
              <a:rPr lang="en-US" sz="1760" dirty="0" err="1">
                <a:solidFill>
                  <a:schemeClr val="tx2"/>
                </a:solidFill>
              </a:rPr>
              <a:t>Luzum</a:t>
            </a:r>
            <a:r>
              <a:rPr lang="en-US" sz="1760" dirty="0">
                <a:solidFill>
                  <a:schemeClr val="tx2"/>
                </a:solidFill>
              </a:rPr>
              <a:t>, </a:t>
            </a:r>
            <a:r>
              <a:rPr lang="en-US" sz="1760" dirty="0" err="1">
                <a:solidFill>
                  <a:schemeClr val="tx2"/>
                </a:solidFill>
              </a:rPr>
              <a:t>Romatschke</a:t>
            </a:r>
            <a:r>
              <a:rPr lang="en-US" sz="1760" dirty="0">
                <a:solidFill>
                  <a:schemeClr val="tx2"/>
                </a:solidFill>
              </a:rPr>
              <a:t>, Phys. Rev. C78, 034915 (2008)</a:t>
            </a:r>
          </a:p>
        </p:txBody>
      </p:sp>
      <p:sp>
        <p:nvSpPr>
          <p:cNvPr id="8" name="Content Placeholder 2">
            <a:extLst>
              <a:ext uri="{FF2B5EF4-FFF2-40B4-BE49-F238E27FC236}">
                <a16:creationId xmlns:a16="http://schemas.microsoft.com/office/drawing/2014/main" id="{4F43A10A-6779-2A44-BC4F-AEC955596124}"/>
              </a:ext>
            </a:extLst>
          </p:cNvPr>
          <p:cNvSpPr txBox="1">
            <a:spLocks/>
          </p:cNvSpPr>
          <p:nvPr/>
        </p:nvSpPr>
        <p:spPr bwMode="auto">
          <a:xfrm>
            <a:off x="8244754" y="1853588"/>
            <a:ext cx="5724976" cy="519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70" tIns="50935" rIns="101870" bIns="50935" numCol="1" anchor="t" anchorCtr="0" compatLnSpc="1">
            <a:prstTxWarp prst="textNoShape">
              <a:avLst/>
            </a:prstTxWarp>
          </a:bodyPr>
          <a:lstStyle>
            <a:lvl1pPr marL="379413" indent="-379413" algn="l" defTabSz="506413" rtl="0" eaLnBrk="0" fontAlgn="base" hangingPunct="0">
              <a:lnSpc>
                <a:spcPts val="4000"/>
              </a:lnSpc>
              <a:spcBef>
                <a:spcPct val="20000"/>
              </a:spcBef>
              <a:spcAft>
                <a:spcPct val="0"/>
              </a:spcAft>
              <a:buFont typeface="Arial" pitchFamily="34" charset="0"/>
              <a:buChar char="•"/>
              <a:defRPr sz="3100" kern="1200">
                <a:solidFill>
                  <a:schemeClr val="tx1"/>
                </a:solidFill>
                <a:latin typeface="+mn-lt"/>
                <a:ea typeface="ＭＳ Ｐゴシック" pitchFamily="1" charset="-128"/>
                <a:cs typeface="ＭＳ Ｐゴシック" pitchFamily="-65" charset="-128"/>
              </a:defRPr>
            </a:lvl1pPr>
            <a:lvl2pPr marL="825500" indent="-315913" algn="l" defTabSz="506413" rtl="0" eaLnBrk="0" fontAlgn="base" hangingPunct="0">
              <a:lnSpc>
                <a:spcPts val="4000"/>
              </a:lnSpc>
              <a:spcBef>
                <a:spcPct val="20000"/>
              </a:spcBef>
              <a:spcAft>
                <a:spcPct val="0"/>
              </a:spcAft>
              <a:buFont typeface="Arial" pitchFamily="34" charset="0"/>
              <a:buChar char="–"/>
              <a:defRPr sz="2700" kern="1200">
                <a:solidFill>
                  <a:schemeClr val="tx1"/>
                </a:solidFill>
                <a:latin typeface="+mn-lt"/>
                <a:ea typeface="ＭＳ Ｐゴシック" pitchFamily="1" charset="-128"/>
                <a:cs typeface="+mn-cs"/>
              </a:defRPr>
            </a:lvl2pPr>
            <a:lvl3pPr marL="1271588" indent="-252413" algn="l" defTabSz="506413" rtl="0" eaLnBrk="0" fontAlgn="base" hangingPunct="0">
              <a:lnSpc>
                <a:spcPts val="4000"/>
              </a:lnSpc>
              <a:spcBef>
                <a:spcPct val="20000"/>
              </a:spcBef>
              <a:spcAft>
                <a:spcPct val="0"/>
              </a:spcAft>
              <a:buFont typeface="Arial" pitchFamily="34" charset="0"/>
              <a:buChar char="•"/>
              <a:defRPr sz="2200" kern="1200">
                <a:solidFill>
                  <a:schemeClr val="tx1"/>
                </a:solidFill>
                <a:latin typeface="+mn-lt"/>
                <a:ea typeface="ＭＳ Ｐゴシック" pitchFamily="1" charset="-128"/>
                <a:cs typeface="+mn-cs"/>
              </a:defRPr>
            </a:lvl3pPr>
            <a:lvl4pPr marL="1781175" indent="-252413" algn="l" defTabSz="506413" rtl="0" eaLnBrk="0" fontAlgn="base" hangingPunct="0">
              <a:lnSpc>
                <a:spcPts val="4000"/>
              </a:lnSpc>
              <a:spcBef>
                <a:spcPct val="20000"/>
              </a:spcBef>
              <a:spcAft>
                <a:spcPct val="0"/>
              </a:spcAft>
              <a:buFont typeface="Arial" pitchFamily="34" charset="0"/>
              <a:buChar char="–"/>
              <a:defRPr sz="2200" kern="1200">
                <a:solidFill>
                  <a:schemeClr val="tx1"/>
                </a:solidFill>
                <a:latin typeface="+mn-lt"/>
                <a:ea typeface="ＭＳ Ｐゴシック" pitchFamily="1" charset="-128"/>
                <a:cs typeface="+mn-cs"/>
              </a:defRPr>
            </a:lvl4pPr>
            <a:lvl5pPr marL="2290763" indent="-252413" algn="l" defTabSz="506413" rtl="0" eaLnBrk="0" fontAlgn="base" hangingPunct="0">
              <a:lnSpc>
                <a:spcPts val="4000"/>
              </a:lnSpc>
              <a:spcBef>
                <a:spcPct val="20000"/>
              </a:spcBef>
              <a:spcAft>
                <a:spcPct val="0"/>
              </a:spcAft>
              <a:buFont typeface="Arial" pitchFamily="34" charset="0"/>
              <a:buChar char="»"/>
              <a:defRPr kern="1200">
                <a:solidFill>
                  <a:schemeClr val="tx1"/>
                </a:solidFill>
                <a:latin typeface="+mn-lt"/>
                <a:ea typeface="ＭＳ Ｐゴシック" pitchFamily="1" charset="-128"/>
                <a:cs typeface="+mn-cs"/>
              </a:defRPr>
            </a:lvl5pPr>
            <a:lvl6pPr marL="2801440" indent="-254676" algn="l" defTabSz="509352" rtl="0" eaLnBrk="1" latinLnBrk="0" hangingPunct="1">
              <a:spcBef>
                <a:spcPct val="20000"/>
              </a:spcBef>
              <a:buFont typeface="Arial"/>
              <a:buChar char="•"/>
              <a:defRPr sz="2200" kern="1200">
                <a:solidFill>
                  <a:schemeClr val="tx1"/>
                </a:solidFill>
                <a:latin typeface="+mn-lt"/>
                <a:ea typeface="+mn-ea"/>
                <a:cs typeface="+mn-cs"/>
              </a:defRPr>
            </a:lvl6pPr>
            <a:lvl7pPr marL="3310793" indent="-254676" algn="l" defTabSz="509352" rtl="0" eaLnBrk="1" latinLnBrk="0" hangingPunct="1">
              <a:spcBef>
                <a:spcPct val="20000"/>
              </a:spcBef>
              <a:buFont typeface="Arial"/>
              <a:buChar char="•"/>
              <a:defRPr sz="2200" kern="1200">
                <a:solidFill>
                  <a:schemeClr val="tx1"/>
                </a:solidFill>
                <a:latin typeface="+mn-lt"/>
                <a:ea typeface="+mn-ea"/>
                <a:cs typeface="+mn-cs"/>
              </a:defRPr>
            </a:lvl7pPr>
            <a:lvl8pPr marL="3820145" indent="-254676" algn="l" defTabSz="509352" rtl="0" eaLnBrk="1" latinLnBrk="0" hangingPunct="1">
              <a:spcBef>
                <a:spcPct val="20000"/>
              </a:spcBef>
              <a:buFont typeface="Arial"/>
              <a:buChar char="•"/>
              <a:defRPr sz="2200" kern="1200">
                <a:solidFill>
                  <a:schemeClr val="tx1"/>
                </a:solidFill>
                <a:latin typeface="+mn-lt"/>
                <a:ea typeface="+mn-ea"/>
                <a:cs typeface="+mn-cs"/>
              </a:defRPr>
            </a:lvl8pPr>
            <a:lvl9pPr marL="4329498" indent="-254676" algn="l" defTabSz="509352" rtl="0" eaLnBrk="1" latinLnBrk="0" hangingPunct="1">
              <a:spcBef>
                <a:spcPct val="20000"/>
              </a:spcBef>
              <a:buFont typeface="Arial"/>
              <a:buChar char="•"/>
              <a:defRPr sz="2200" kern="1200">
                <a:solidFill>
                  <a:schemeClr val="tx1"/>
                </a:solidFill>
                <a:latin typeface="+mn-lt"/>
                <a:ea typeface="+mn-ea"/>
                <a:cs typeface="+mn-cs"/>
              </a:defRPr>
            </a:lvl9pPr>
          </a:lstStyle>
          <a:p>
            <a:pPr marL="0" indent="0">
              <a:buNone/>
            </a:pPr>
            <a:r>
              <a:rPr lang="en-US" dirty="0"/>
              <a:t>Two different initial conditions give a factor of 2 difference in the extracted </a:t>
            </a:r>
            <a:r>
              <a:rPr lang="el-GR" dirty="0">
                <a:latin typeface="Calibri"/>
              </a:rPr>
              <a:t>η</a:t>
            </a:r>
            <a:r>
              <a:rPr lang="en-US" dirty="0">
                <a:latin typeface="Calibri"/>
              </a:rPr>
              <a:t>/s </a:t>
            </a:r>
            <a:r>
              <a:rPr lang="en-US" dirty="0"/>
              <a:t>- shear viscosity-to -entropy density</a:t>
            </a:r>
          </a:p>
          <a:p>
            <a:pPr marL="0" indent="0">
              <a:buNone/>
            </a:pPr>
            <a:endParaRPr lang="en-US" dirty="0"/>
          </a:p>
          <a:p>
            <a:pPr marL="0" indent="0">
              <a:buNone/>
            </a:pPr>
            <a:r>
              <a:rPr lang="en-US" dirty="0"/>
              <a:t>The uncertainties are both experimental (e. g. understanding the role of  fluctuations) and theoretical </a:t>
            </a:r>
          </a:p>
        </p:txBody>
      </p:sp>
    </p:spTree>
    <p:extLst>
      <p:ext uri="{BB962C8B-B14F-4D97-AF65-F5344CB8AC3E}">
        <p14:creationId xmlns:p14="http://schemas.microsoft.com/office/powerpoint/2010/main" val="11609072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764"/>
            <a:ext cx="13817600" cy="1214437"/>
          </a:xfrm>
        </p:spPr>
        <p:txBody>
          <a:bodyPr/>
          <a:lstStyle/>
          <a:p>
            <a:r>
              <a:rPr lang="en-US" dirty="0"/>
              <a:t>Fluctuations in the initial conditions: </a:t>
            </a:r>
            <a:br>
              <a:rPr lang="en-US" dirty="0"/>
            </a:br>
            <a:r>
              <a:rPr lang="en-US" dirty="0"/>
              <a:t>a new tool that drives precision</a:t>
            </a:r>
          </a:p>
        </p:txBody>
      </p:sp>
      <p:sp>
        <p:nvSpPr>
          <p:cNvPr id="4" name="Slide Number Placeholder 3"/>
          <p:cNvSpPr>
            <a:spLocks noGrp="1"/>
          </p:cNvSpPr>
          <p:nvPr>
            <p:ph type="sldNum" sz="quarter" idx="4294967295"/>
          </p:nvPr>
        </p:nvSpPr>
        <p:spPr>
          <a:xfrm>
            <a:off x="10396540" y="7280603"/>
            <a:ext cx="984250" cy="314325"/>
          </a:xfrm>
          <a:prstGeom prst="rect">
            <a:avLst/>
          </a:prstGeom>
        </p:spPr>
        <p:txBody>
          <a:bodyPr/>
          <a:lstStyle/>
          <a:p>
            <a:pPr>
              <a:defRPr/>
            </a:pPr>
            <a:fld id="{B5281F45-F54F-4E46-B67C-556BAA6BA560}" type="slidenum">
              <a:rPr lang="en-US" smtClean="0"/>
              <a:pPr>
                <a:defRPr/>
              </a:pPr>
              <a:t>16</a:t>
            </a:fld>
            <a:endParaRPr lang="en-US" dirty="0"/>
          </a:p>
        </p:txBody>
      </p:sp>
      <p:pic>
        <p:nvPicPr>
          <p:cNvPr id="5" name="Picture 5"/>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2208126" y="1263791"/>
            <a:ext cx="3981450" cy="2745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1"/>
          <p:cNvGrpSpPr>
            <a:grpSpLocks/>
          </p:cNvGrpSpPr>
          <p:nvPr/>
        </p:nvGrpSpPr>
        <p:grpSpPr bwMode="auto">
          <a:xfrm>
            <a:off x="7361012" y="1082486"/>
            <a:ext cx="3894279" cy="2879206"/>
            <a:chOff x="366713" y="3373438"/>
            <a:chExt cx="3103221" cy="2216150"/>
          </a:xfrm>
        </p:grpSpPr>
        <p:pic>
          <p:nvPicPr>
            <p:cNvPr id="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6713" y="3587750"/>
              <a:ext cx="2819400" cy="200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 51"/>
            <p:cNvGrpSpPr>
              <a:grpSpLocks/>
            </p:cNvGrpSpPr>
            <p:nvPr/>
          </p:nvGrpSpPr>
          <p:grpSpPr bwMode="auto">
            <a:xfrm>
              <a:off x="886874" y="3373438"/>
              <a:ext cx="2583060" cy="2138282"/>
              <a:chOff x="346959" y="685800"/>
              <a:chExt cx="4138885" cy="3064635"/>
            </a:xfrm>
          </p:grpSpPr>
          <p:sp>
            <p:nvSpPr>
              <p:cNvPr id="9" name="TextBox 52"/>
              <p:cNvSpPr txBox="1">
                <a:spLocks noChangeArrowheads="1"/>
              </p:cNvSpPr>
              <p:nvPr/>
            </p:nvSpPr>
            <p:spPr bwMode="auto">
              <a:xfrm>
                <a:off x="2919668" y="685800"/>
                <a:ext cx="692218" cy="550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501349" eaLnBrk="1" hangingPunct="1"/>
                <a:r>
                  <a:rPr lang="en-US" sz="2640" b="1" dirty="0">
                    <a:solidFill>
                      <a:prstClr val="black"/>
                    </a:solidFill>
                    <a:latin typeface="Symbol" pitchFamily="18" charset="2"/>
                  </a:rPr>
                  <a:t>y</a:t>
                </a:r>
                <a:r>
                  <a:rPr lang="en-US" sz="2640" b="1" baseline="-25000" dirty="0">
                    <a:solidFill>
                      <a:prstClr val="black"/>
                    </a:solidFill>
                  </a:rPr>
                  <a:t>2</a:t>
                </a:r>
              </a:p>
            </p:txBody>
          </p:sp>
          <p:grpSp>
            <p:nvGrpSpPr>
              <p:cNvPr id="10" name="Group 47"/>
              <p:cNvGrpSpPr>
                <a:grpSpLocks/>
              </p:cNvGrpSpPr>
              <p:nvPr/>
            </p:nvGrpSpPr>
            <p:grpSpPr bwMode="auto">
              <a:xfrm>
                <a:off x="346959" y="838200"/>
                <a:ext cx="4138885" cy="2912235"/>
                <a:chOff x="346959" y="838200"/>
                <a:chExt cx="4138885" cy="2912235"/>
              </a:xfrm>
            </p:grpSpPr>
            <p:sp>
              <p:nvSpPr>
                <p:cNvPr id="11" name="Freeform 54"/>
                <p:cNvSpPr>
                  <a:spLocks/>
                </p:cNvSpPr>
                <p:nvPr/>
              </p:nvSpPr>
              <p:spPr bwMode="auto">
                <a:xfrm rot="-4547805">
                  <a:off x="798381" y="994660"/>
                  <a:ext cx="1908437" cy="2811281"/>
                </a:xfrm>
                <a:custGeom>
                  <a:avLst/>
                  <a:gdLst>
                    <a:gd name="T0" fmla="*/ 19586382 w 1492584"/>
                    <a:gd name="T1" fmla="*/ 2147483647 h 1437373"/>
                    <a:gd name="T2" fmla="*/ 124322752 w 1492584"/>
                    <a:gd name="T3" fmla="*/ 2147483647 h 1437373"/>
                    <a:gd name="T4" fmla="*/ 225318292 w 1492584"/>
                    <a:gd name="T5" fmla="*/ 1473391800 h 1437373"/>
                    <a:gd name="T6" fmla="*/ 371200764 w 1492584"/>
                    <a:gd name="T7" fmla="*/ 24150018 h 1437373"/>
                    <a:gd name="T8" fmla="*/ 498380842 w 1492584"/>
                    <a:gd name="T9" fmla="*/ 1618306506 h 1437373"/>
                    <a:gd name="T10" fmla="*/ 573192427 w 1492584"/>
                    <a:gd name="T11" fmla="*/ 2147483647 h 1437373"/>
                    <a:gd name="T12" fmla="*/ 539527163 w 1492584"/>
                    <a:gd name="T13" fmla="*/ 2147483647 h 1437373"/>
                    <a:gd name="T14" fmla="*/ 408607082 w 1492584"/>
                    <a:gd name="T15" fmla="*/ 2147483647 h 1437373"/>
                    <a:gd name="T16" fmla="*/ 270205244 w 1492584"/>
                    <a:gd name="T17" fmla="*/ 2147483647 h 1437373"/>
                    <a:gd name="T18" fmla="*/ 135543873 w 1492584"/>
                    <a:gd name="T19" fmla="*/ 2147483647 h 1437373"/>
                    <a:gd name="T20" fmla="*/ 45770298 w 1492584"/>
                    <a:gd name="T21" fmla="*/ 2147483647 h 1437373"/>
                    <a:gd name="T22" fmla="*/ 2493994 w 1492584"/>
                    <a:gd name="T23" fmla="*/ 2147483647 h 1437373"/>
                    <a:gd name="T24" fmla="*/ 19586382 w 1492584"/>
                    <a:gd name="T25" fmla="*/ 2147483647 h 143737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92584"/>
                    <a:gd name="T40" fmla="*/ 0 h 1437373"/>
                    <a:gd name="T41" fmla="*/ 1492584 w 1492584"/>
                    <a:gd name="T42" fmla="*/ 1437373 h 143737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92584" h="1437373">
                      <a:moveTo>
                        <a:pt x="50399" y="752374"/>
                      </a:moveTo>
                      <a:cubicBezTo>
                        <a:pt x="94381" y="650640"/>
                        <a:pt x="231675" y="437949"/>
                        <a:pt x="319907" y="328863"/>
                      </a:cubicBezTo>
                      <a:cubicBezTo>
                        <a:pt x="408139" y="219777"/>
                        <a:pt x="473911" y="152400"/>
                        <a:pt x="579789" y="97857"/>
                      </a:cubicBezTo>
                      <a:cubicBezTo>
                        <a:pt x="685667" y="43314"/>
                        <a:pt x="838067" y="0"/>
                        <a:pt x="955174" y="1604"/>
                      </a:cubicBezTo>
                      <a:cubicBezTo>
                        <a:pt x="1072281" y="3208"/>
                        <a:pt x="1195806" y="40105"/>
                        <a:pt x="1282433" y="107482"/>
                      </a:cubicBezTo>
                      <a:cubicBezTo>
                        <a:pt x="1369060" y="174859"/>
                        <a:pt x="1457292" y="280737"/>
                        <a:pt x="1474938" y="405865"/>
                      </a:cubicBezTo>
                      <a:cubicBezTo>
                        <a:pt x="1492584" y="530993"/>
                        <a:pt x="1458896" y="715477"/>
                        <a:pt x="1388311" y="858252"/>
                      </a:cubicBezTo>
                      <a:cubicBezTo>
                        <a:pt x="1317726" y="1001027"/>
                        <a:pt x="1166930" y="1169469"/>
                        <a:pt x="1051427" y="1262513"/>
                      </a:cubicBezTo>
                      <a:cubicBezTo>
                        <a:pt x="935924" y="1355557"/>
                        <a:pt x="812400" y="1395663"/>
                        <a:pt x="695292" y="1416518"/>
                      </a:cubicBezTo>
                      <a:cubicBezTo>
                        <a:pt x="578185" y="1437373"/>
                        <a:pt x="445035" y="1427747"/>
                        <a:pt x="348782" y="1387642"/>
                      </a:cubicBezTo>
                      <a:cubicBezTo>
                        <a:pt x="252529" y="1347537"/>
                        <a:pt x="174837" y="1254760"/>
                        <a:pt x="117776" y="1175886"/>
                      </a:cubicBezTo>
                      <a:cubicBezTo>
                        <a:pt x="60715" y="1097012"/>
                        <a:pt x="12834" y="991402"/>
                        <a:pt x="6417" y="914400"/>
                      </a:cubicBezTo>
                      <a:cubicBezTo>
                        <a:pt x="0" y="837398"/>
                        <a:pt x="37699" y="882984"/>
                        <a:pt x="50399" y="752374"/>
                      </a:cubicBezTo>
                      <a:close/>
                    </a:path>
                  </a:pathLst>
                </a:custGeom>
                <a:noFill/>
                <a:ln w="38100" cap="flat" cmpd="sng">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pPr defTabSz="501349"/>
                  <a:endParaRPr lang="en-US" sz="1760">
                    <a:solidFill>
                      <a:prstClr val="black"/>
                    </a:solidFill>
                  </a:endParaRPr>
                </a:p>
              </p:txBody>
            </p:sp>
            <p:sp>
              <p:nvSpPr>
                <p:cNvPr id="12" name="Freeform 55"/>
                <p:cNvSpPr>
                  <a:spLocks/>
                </p:cNvSpPr>
                <p:nvPr/>
              </p:nvSpPr>
              <p:spPr bwMode="auto">
                <a:xfrm rot="-4393937">
                  <a:off x="749279" y="699392"/>
                  <a:ext cx="2367788" cy="3043499"/>
                </a:xfrm>
                <a:custGeom>
                  <a:avLst/>
                  <a:gdLst>
                    <a:gd name="T0" fmla="*/ 143374432 w 1645920"/>
                    <a:gd name="T1" fmla="*/ 2147483647 h 1719714"/>
                    <a:gd name="T2" fmla="*/ 337621477 w 1645920"/>
                    <a:gd name="T3" fmla="*/ 2147483647 h 1719714"/>
                    <a:gd name="T4" fmla="*/ 587366864 w 1645920"/>
                    <a:gd name="T5" fmla="*/ 2147483647 h 1719714"/>
                    <a:gd name="T6" fmla="*/ 670615200 w 1645920"/>
                    <a:gd name="T7" fmla="*/ 2147483647 h 1719714"/>
                    <a:gd name="T8" fmla="*/ 698364547 w 1645920"/>
                    <a:gd name="T9" fmla="*/ 2147483647 h 1719714"/>
                    <a:gd name="T10" fmla="*/ 587366864 w 1645920"/>
                    <a:gd name="T11" fmla="*/ 2004198008 h 1719714"/>
                    <a:gd name="T12" fmla="*/ 337621477 w 1645920"/>
                    <a:gd name="T13" fmla="*/ 1606892982 h 1719714"/>
                    <a:gd name="T14" fmla="*/ 171123623 w 1645920"/>
                    <a:gd name="T15" fmla="*/ 1050659478 h 1719714"/>
                    <a:gd name="T16" fmla="*/ 198872527 w 1645920"/>
                    <a:gd name="T17" fmla="*/ 653350299 h 1719714"/>
                    <a:gd name="T18" fmla="*/ 393119957 w 1645920"/>
                    <a:gd name="T19" fmla="*/ 282529096 h 1719714"/>
                    <a:gd name="T20" fmla="*/ 670615200 w 1645920"/>
                    <a:gd name="T21" fmla="*/ 44146016 h 1719714"/>
                    <a:gd name="T22" fmla="*/ 1059110514 w 1645920"/>
                    <a:gd name="T23" fmla="*/ 17658235 h 1719714"/>
                    <a:gd name="T24" fmla="*/ 1503102661 w 1645920"/>
                    <a:gd name="T25" fmla="*/ 123605939 h 1719714"/>
                    <a:gd name="T26" fmla="*/ 1919346135 w 1645920"/>
                    <a:gd name="T27" fmla="*/ 441454175 h 1719714"/>
                    <a:gd name="T28" fmla="*/ 2147483647 w 1645920"/>
                    <a:gd name="T29" fmla="*/ 891734590 h 1719714"/>
                    <a:gd name="T30" fmla="*/ 2147483647 w 1645920"/>
                    <a:gd name="T31" fmla="*/ 1368504812 h 1719714"/>
                    <a:gd name="T32" fmla="*/ 2147483647 w 1645920"/>
                    <a:gd name="T33" fmla="*/ 1474455213 h 1719714"/>
                    <a:gd name="T34" fmla="*/ 2147483647 w 1645920"/>
                    <a:gd name="T35" fmla="*/ 1500940893 h 1719714"/>
                    <a:gd name="T36" fmla="*/ 2147483647 w 1645920"/>
                    <a:gd name="T37" fmla="*/ 1765814584 h 1719714"/>
                    <a:gd name="T38" fmla="*/ 2147483647 w 1645920"/>
                    <a:gd name="T39" fmla="*/ 2147483647 h 1719714"/>
                    <a:gd name="T40" fmla="*/ 2147483647 w 1645920"/>
                    <a:gd name="T41" fmla="*/ 2147483647 h 1719714"/>
                    <a:gd name="T42" fmla="*/ 2147483647 w 1645920"/>
                    <a:gd name="T43" fmla="*/ 2147483647 h 1719714"/>
                    <a:gd name="T44" fmla="*/ 2147483647 w 1645920"/>
                    <a:gd name="T45" fmla="*/ 2147483647 h 1719714"/>
                    <a:gd name="T46" fmla="*/ 2147483647 w 1645920"/>
                    <a:gd name="T47" fmla="*/ 2147483647 h 1719714"/>
                    <a:gd name="T48" fmla="*/ 2147483647 w 1645920"/>
                    <a:gd name="T49" fmla="*/ 2147483647 h 1719714"/>
                    <a:gd name="T50" fmla="*/ 2147483647 w 1645920"/>
                    <a:gd name="T51" fmla="*/ 2147483647 h 1719714"/>
                    <a:gd name="T52" fmla="*/ 1780596702 w 1645920"/>
                    <a:gd name="T53" fmla="*/ 2147483647 h 1719714"/>
                    <a:gd name="T54" fmla="*/ 1086859055 w 1645920"/>
                    <a:gd name="T55" fmla="*/ 2147483647 h 1719714"/>
                    <a:gd name="T56" fmla="*/ 642866876 w 1645920"/>
                    <a:gd name="T57" fmla="*/ 2147483647 h 1719714"/>
                    <a:gd name="T58" fmla="*/ 87873370 w 1645920"/>
                    <a:gd name="T59" fmla="*/ 2147483647 h 1719714"/>
                    <a:gd name="T60" fmla="*/ 143374432 w 1645920"/>
                    <a:gd name="T61" fmla="*/ 2147483647 h 171971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45920"/>
                    <a:gd name="T94" fmla="*/ 0 h 1719714"/>
                    <a:gd name="T95" fmla="*/ 1645920 w 1645920"/>
                    <a:gd name="T96" fmla="*/ 1719714 h 171971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45920" h="1719714">
                      <a:moveTo>
                        <a:pt x="49731" y="1161448"/>
                      </a:moveTo>
                      <a:cubicBezTo>
                        <a:pt x="64169" y="1081238"/>
                        <a:pt x="91441" y="1084446"/>
                        <a:pt x="117108" y="1045945"/>
                      </a:cubicBezTo>
                      <a:cubicBezTo>
                        <a:pt x="142775" y="1007444"/>
                        <a:pt x="184485" y="960922"/>
                        <a:pt x="203735" y="930442"/>
                      </a:cubicBezTo>
                      <a:cubicBezTo>
                        <a:pt x="222985" y="899962"/>
                        <a:pt x="226194" y="882315"/>
                        <a:pt x="232611" y="863065"/>
                      </a:cubicBezTo>
                      <a:cubicBezTo>
                        <a:pt x="239028" y="843815"/>
                        <a:pt x="247049" y="837398"/>
                        <a:pt x="242236" y="814939"/>
                      </a:cubicBezTo>
                      <a:cubicBezTo>
                        <a:pt x="237423" y="792480"/>
                        <a:pt x="224590" y="766812"/>
                        <a:pt x="203735" y="728311"/>
                      </a:cubicBezTo>
                      <a:cubicBezTo>
                        <a:pt x="182880" y="689810"/>
                        <a:pt x="141171" y="641684"/>
                        <a:pt x="117108" y="583933"/>
                      </a:cubicBezTo>
                      <a:cubicBezTo>
                        <a:pt x="93045" y="526182"/>
                        <a:pt x="67377" y="439554"/>
                        <a:pt x="59356" y="381802"/>
                      </a:cubicBezTo>
                      <a:cubicBezTo>
                        <a:pt x="51335" y="324050"/>
                        <a:pt x="56147" y="283945"/>
                        <a:pt x="68981" y="237423"/>
                      </a:cubicBezTo>
                      <a:cubicBezTo>
                        <a:pt x="81815" y="190901"/>
                        <a:pt x="109086" y="139566"/>
                        <a:pt x="136358" y="102669"/>
                      </a:cubicBezTo>
                      <a:cubicBezTo>
                        <a:pt x="163630" y="65772"/>
                        <a:pt x="194110" y="32084"/>
                        <a:pt x="232611" y="16042"/>
                      </a:cubicBezTo>
                      <a:cubicBezTo>
                        <a:pt x="271112" y="0"/>
                        <a:pt x="319239" y="1604"/>
                        <a:pt x="367365" y="6417"/>
                      </a:cubicBezTo>
                      <a:cubicBezTo>
                        <a:pt x="415491" y="11230"/>
                        <a:pt x="471639" y="19251"/>
                        <a:pt x="521369" y="44918"/>
                      </a:cubicBezTo>
                      <a:cubicBezTo>
                        <a:pt x="571099" y="70585"/>
                        <a:pt x="620830" y="113899"/>
                        <a:pt x="665748" y="160421"/>
                      </a:cubicBezTo>
                      <a:cubicBezTo>
                        <a:pt x="710666" y="206943"/>
                        <a:pt x="757188" y="267903"/>
                        <a:pt x="790876" y="324050"/>
                      </a:cubicBezTo>
                      <a:cubicBezTo>
                        <a:pt x="824564" y="380197"/>
                        <a:pt x="837398" y="462012"/>
                        <a:pt x="867878" y="497305"/>
                      </a:cubicBezTo>
                      <a:cubicBezTo>
                        <a:pt x="898358" y="532598"/>
                        <a:pt x="911192" y="527785"/>
                        <a:pt x="973756" y="535806"/>
                      </a:cubicBezTo>
                      <a:cubicBezTo>
                        <a:pt x="1036320" y="543827"/>
                        <a:pt x="1158241" y="527785"/>
                        <a:pt x="1243264" y="545431"/>
                      </a:cubicBezTo>
                      <a:cubicBezTo>
                        <a:pt x="1328287" y="563077"/>
                        <a:pt x="1419727" y="591953"/>
                        <a:pt x="1483895" y="641684"/>
                      </a:cubicBezTo>
                      <a:cubicBezTo>
                        <a:pt x="1548063" y="691415"/>
                        <a:pt x="1610628" y="774834"/>
                        <a:pt x="1628274" y="843815"/>
                      </a:cubicBezTo>
                      <a:cubicBezTo>
                        <a:pt x="1645920" y="912796"/>
                        <a:pt x="1628274" y="996214"/>
                        <a:pt x="1589773" y="1055570"/>
                      </a:cubicBezTo>
                      <a:cubicBezTo>
                        <a:pt x="1551272" y="1114926"/>
                        <a:pt x="1487104" y="1169469"/>
                        <a:pt x="1397268" y="1199949"/>
                      </a:cubicBezTo>
                      <a:cubicBezTo>
                        <a:pt x="1307432" y="1230429"/>
                        <a:pt x="1132573" y="1233637"/>
                        <a:pt x="1050758" y="1238450"/>
                      </a:cubicBezTo>
                      <a:lnTo>
                        <a:pt x="906379" y="1228825"/>
                      </a:lnTo>
                      <a:cubicBezTo>
                        <a:pt x="874295" y="1227221"/>
                        <a:pt x="880712" y="1209575"/>
                        <a:pt x="858253" y="1228825"/>
                      </a:cubicBezTo>
                      <a:cubicBezTo>
                        <a:pt x="835794" y="1248075"/>
                        <a:pt x="811731" y="1286576"/>
                        <a:pt x="771626" y="1344328"/>
                      </a:cubicBezTo>
                      <a:cubicBezTo>
                        <a:pt x="731521" y="1402080"/>
                        <a:pt x="683394" y="1515979"/>
                        <a:pt x="617621" y="1575335"/>
                      </a:cubicBezTo>
                      <a:cubicBezTo>
                        <a:pt x="551848" y="1634691"/>
                        <a:pt x="442762" y="1681213"/>
                        <a:pt x="376990" y="1700463"/>
                      </a:cubicBezTo>
                      <a:cubicBezTo>
                        <a:pt x="311218" y="1719713"/>
                        <a:pt x="280738" y="1719714"/>
                        <a:pt x="222986" y="1690838"/>
                      </a:cubicBezTo>
                      <a:cubicBezTo>
                        <a:pt x="165234" y="1661962"/>
                        <a:pt x="60960" y="1615440"/>
                        <a:pt x="30480" y="1527208"/>
                      </a:cubicBezTo>
                      <a:cubicBezTo>
                        <a:pt x="0" y="1438976"/>
                        <a:pt x="35293" y="1241659"/>
                        <a:pt x="49731" y="1161448"/>
                      </a:cubicBezTo>
                      <a:close/>
                    </a:path>
                  </a:pathLst>
                </a:custGeom>
                <a:noFill/>
                <a:ln w="28575" cap="flat" cmpd="sng">
                  <a:solidFill>
                    <a:srgbClr val="0000F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pPr defTabSz="501349"/>
                  <a:endParaRPr lang="en-US" sz="1760">
                    <a:solidFill>
                      <a:prstClr val="black"/>
                    </a:solidFill>
                  </a:endParaRPr>
                </a:p>
              </p:txBody>
            </p:sp>
            <p:sp>
              <p:nvSpPr>
                <p:cNvPr id="13" name="Freeform 56"/>
                <p:cNvSpPr>
                  <a:spLocks/>
                </p:cNvSpPr>
                <p:nvPr/>
              </p:nvSpPr>
              <p:spPr bwMode="auto">
                <a:xfrm rot="-2314612">
                  <a:off x="457200" y="1066801"/>
                  <a:ext cx="2608446" cy="2554704"/>
                </a:xfrm>
                <a:custGeom>
                  <a:avLst/>
                  <a:gdLst>
                    <a:gd name="T0" fmla="*/ 160286098 w 1621857"/>
                    <a:gd name="T1" fmla="*/ 1697918840 h 1613835"/>
                    <a:gd name="T2" fmla="*/ 5169685 w 1621857"/>
                    <a:gd name="T3" fmla="*/ 1342540652 h 1613835"/>
                    <a:gd name="T4" fmla="*/ 191309182 w 1621857"/>
                    <a:gd name="T5" fmla="*/ 892393847 h 1613835"/>
                    <a:gd name="T6" fmla="*/ 811780503 w 1621857"/>
                    <a:gd name="T7" fmla="*/ 750242310 h 1613835"/>
                    <a:gd name="T8" fmla="*/ 1556344533 w 1621857"/>
                    <a:gd name="T9" fmla="*/ 797626612 h 1613835"/>
                    <a:gd name="T10" fmla="*/ 2145789917 w 1621857"/>
                    <a:gd name="T11" fmla="*/ 845011508 h 1613835"/>
                    <a:gd name="T12" fmla="*/ 2147483647 w 1621857"/>
                    <a:gd name="T13" fmla="*/ 371171222 h 1613835"/>
                    <a:gd name="T14" fmla="*/ 2147483647 w 1621857"/>
                    <a:gd name="T15" fmla="*/ 39487114 h 1613835"/>
                    <a:gd name="T16" fmla="*/ 2147483647 w 1621857"/>
                    <a:gd name="T17" fmla="*/ 134254559 h 1613835"/>
                    <a:gd name="T18" fmla="*/ 2147483647 w 1621857"/>
                    <a:gd name="T19" fmla="*/ 418555337 h 1613835"/>
                    <a:gd name="T20" fmla="*/ 2147483647 w 1621857"/>
                    <a:gd name="T21" fmla="*/ 845011508 h 1613835"/>
                    <a:gd name="T22" fmla="*/ 2147483647 w 1621857"/>
                    <a:gd name="T23" fmla="*/ 1389925258 h 1613835"/>
                    <a:gd name="T24" fmla="*/ 2147483647 w 1621857"/>
                    <a:gd name="T25" fmla="*/ 1650535290 h 1613835"/>
                    <a:gd name="T26" fmla="*/ 2147483647 w 1621857"/>
                    <a:gd name="T27" fmla="*/ 2053296704 h 1613835"/>
                    <a:gd name="T28" fmla="*/ 2147483647 w 1621857"/>
                    <a:gd name="T29" fmla="*/ 2147483647 h 1613835"/>
                    <a:gd name="T30" fmla="*/ 2147483647 w 1621857"/>
                    <a:gd name="T31" fmla="*/ 2147483647 h 1613835"/>
                    <a:gd name="T32" fmla="*/ 2147483647 w 1621857"/>
                    <a:gd name="T33" fmla="*/ 2147483647 h 1613835"/>
                    <a:gd name="T34" fmla="*/ 2147483647 w 1621857"/>
                    <a:gd name="T35" fmla="*/ 2147483647 h 1613835"/>
                    <a:gd name="T36" fmla="*/ 2147483647 w 1621857"/>
                    <a:gd name="T37" fmla="*/ 2147483647 h 1613835"/>
                    <a:gd name="T38" fmla="*/ 2147483647 w 1621857"/>
                    <a:gd name="T39" fmla="*/ 2147483647 h 1613835"/>
                    <a:gd name="T40" fmla="*/ 2147483647 w 1621857"/>
                    <a:gd name="T41" fmla="*/ 2147483647 h 1613835"/>
                    <a:gd name="T42" fmla="*/ 2147483647 w 1621857"/>
                    <a:gd name="T43" fmla="*/ 2147483647 h 1613835"/>
                    <a:gd name="T44" fmla="*/ 1432249448 w 1621857"/>
                    <a:gd name="T45" fmla="*/ 2147483647 h 1613835"/>
                    <a:gd name="T46" fmla="*/ 904851706 w 1621857"/>
                    <a:gd name="T47" fmla="*/ 2147483647 h 1613835"/>
                    <a:gd name="T48" fmla="*/ 966898545 w 1621857"/>
                    <a:gd name="T49" fmla="*/ 2147483647 h 1613835"/>
                    <a:gd name="T50" fmla="*/ 997920502 w 1621857"/>
                    <a:gd name="T51" fmla="*/ 2147483647 h 1613835"/>
                    <a:gd name="T52" fmla="*/ 1028944925 w 1621857"/>
                    <a:gd name="T53" fmla="*/ 2147483647 h 1613835"/>
                    <a:gd name="T54" fmla="*/ 656662380 w 1621857"/>
                    <a:gd name="T55" fmla="*/ 2076990545 h 1613835"/>
                    <a:gd name="T56" fmla="*/ 160286098 w 1621857"/>
                    <a:gd name="T57" fmla="*/ 1697918840 h 161383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621857"/>
                    <a:gd name="T88" fmla="*/ 0 h 1613835"/>
                    <a:gd name="T89" fmla="*/ 1621857 w 1621857"/>
                    <a:gd name="T90" fmla="*/ 1613835 h 161383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621857" h="1613835">
                      <a:moveTo>
                        <a:pt x="49730" y="689810"/>
                      </a:moveTo>
                      <a:cubicBezTo>
                        <a:pt x="16042" y="640080"/>
                        <a:pt x="0" y="599974"/>
                        <a:pt x="1604" y="545431"/>
                      </a:cubicBezTo>
                      <a:cubicBezTo>
                        <a:pt x="3208" y="490888"/>
                        <a:pt x="17646" y="402656"/>
                        <a:pt x="59355" y="362551"/>
                      </a:cubicBezTo>
                      <a:cubicBezTo>
                        <a:pt x="101064" y="322446"/>
                        <a:pt x="181276" y="311216"/>
                        <a:pt x="251861" y="304799"/>
                      </a:cubicBezTo>
                      <a:lnTo>
                        <a:pt x="482867" y="324050"/>
                      </a:lnTo>
                      <a:cubicBezTo>
                        <a:pt x="551848" y="330467"/>
                        <a:pt x="604787" y="372177"/>
                        <a:pt x="665747" y="343301"/>
                      </a:cubicBezTo>
                      <a:cubicBezTo>
                        <a:pt x="726707" y="314425"/>
                        <a:pt x="778042" y="205338"/>
                        <a:pt x="848627" y="150795"/>
                      </a:cubicBezTo>
                      <a:cubicBezTo>
                        <a:pt x="919212" y="96252"/>
                        <a:pt x="1025091" y="32084"/>
                        <a:pt x="1089259" y="16042"/>
                      </a:cubicBezTo>
                      <a:cubicBezTo>
                        <a:pt x="1153427" y="0"/>
                        <a:pt x="1195137" y="28876"/>
                        <a:pt x="1233638" y="54543"/>
                      </a:cubicBezTo>
                      <a:cubicBezTo>
                        <a:pt x="1272139" y="80210"/>
                        <a:pt x="1301015" y="121920"/>
                        <a:pt x="1320265" y="170046"/>
                      </a:cubicBezTo>
                      <a:cubicBezTo>
                        <a:pt x="1339515" y="218172"/>
                        <a:pt x="1353954" y="277528"/>
                        <a:pt x="1349141" y="343301"/>
                      </a:cubicBezTo>
                      <a:cubicBezTo>
                        <a:pt x="1344328" y="409074"/>
                        <a:pt x="1301014" y="510139"/>
                        <a:pt x="1291389" y="564682"/>
                      </a:cubicBezTo>
                      <a:cubicBezTo>
                        <a:pt x="1281764" y="619225"/>
                        <a:pt x="1260909" y="625641"/>
                        <a:pt x="1291389" y="670559"/>
                      </a:cubicBezTo>
                      <a:cubicBezTo>
                        <a:pt x="1321869" y="715477"/>
                        <a:pt x="1421330" y="768416"/>
                        <a:pt x="1474269" y="834189"/>
                      </a:cubicBezTo>
                      <a:cubicBezTo>
                        <a:pt x="1527208" y="899962"/>
                        <a:pt x="1596189" y="991401"/>
                        <a:pt x="1609023" y="1065195"/>
                      </a:cubicBezTo>
                      <a:cubicBezTo>
                        <a:pt x="1621857" y="1138989"/>
                        <a:pt x="1604210" y="1233637"/>
                        <a:pt x="1551271" y="1276951"/>
                      </a:cubicBezTo>
                      <a:cubicBezTo>
                        <a:pt x="1498332" y="1320265"/>
                        <a:pt x="1371599" y="1321869"/>
                        <a:pt x="1291389" y="1325077"/>
                      </a:cubicBezTo>
                      <a:cubicBezTo>
                        <a:pt x="1211179" y="1328285"/>
                        <a:pt x="1116530" y="1305827"/>
                        <a:pt x="1070008" y="1296202"/>
                      </a:cubicBezTo>
                      <a:cubicBezTo>
                        <a:pt x="1023486" y="1286577"/>
                        <a:pt x="1037924" y="1267326"/>
                        <a:pt x="1012257" y="1267326"/>
                      </a:cubicBezTo>
                      <a:cubicBezTo>
                        <a:pt x="986590" y="1267326"/>
                        <a:pt x="944880" y="1273743"/>
                        <a:pt x="916004" y="1296202"/>
                      </a:cubicBezTo>
                      <a:cubicBezTo>
                        <a:pt x="887128" y="1318661"/>
                        <a:pt x="879107" y="1357161"/>
                        <a:pt x="839002" y="1402079"/>
                      </a:cubicBezTo>
                      <a:cubicBezTo>
                        <a:pt x="798897" y="1446997"/>
                        <a:pt x="741144" y="1533625"/>
                        <a:pt x="675372" y="1565709"/>
                      </a:cubicBezTo>
                      <a:cubicBezTo>
                        <a:pt x="609600" y="1597793"/>
                        <a:pt x="510138" y="1613835"/>
                        <a:pt x="444366" y="1594585"/>
                      </a:cubicBezTo>
                      <a:cubicBezTo>
                        <a:pt x="378594" y="1575335"/>
                        <a:pt x="304800" y="1527208"/>
                        <a:pt x="280737" y="1450206"/>
                      </a:cubicBezTo>
                      <a:cubicBezTo>
                        <a:pt x="256674" y="1373204"/>
                        <a:pt x="295175" y="1199949"/>
                        <a:pt x="299987" y="1132572"/>
                      </a:cubicBezTo>
                      <a:cubicBezTo>
                        <a:pt x="304799" y="1065195"/>
                        <a:pt x="306404" y="1071612"/>
                        <a:pt x="309612" y="1045945"/>
                      </a:cubicBezTo>
                      <a:cubicBezTo>
                        <a:pt x="312820" y="1020278"/>
                        <a:pt x="336884" y="1012256"/>
                        <a:pt x="319238" y="978568"/>
                      </a:cubicBezTo>
                      <a:cubicBezTo>
                        <a:pt x="301592" y="944880"/>
                        <a:pt x="250256" y="895149"/>
                        <a:pt x="203734" y="843814"/>
                      </a:cubicBezTo>
                      <a:cubicBezTo>
                        <a:pt x="157212" y="792479"/>
                        <a:pt x="83418" y="739540"/>
                        <a:pt x="49730" y="689810"/>
                      </a:cubicBezTo>
                      <a:close/>
                    </a:path>
                  </a:pathLst>
                </a:custGeom>
                <a:noFill/>
                <a:ln w="28575" cap="flat" cmpd="sng">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pPr defTabSz="501349"/>
                  <a:endParaRPr lang="en-US" sz="1760">
                    <a:solidFill>
                      <a:prstClr val="black"/>
                    </a:solidFill>
                  </a:endParaRPr>
                </a:p>
              </p:txBody>
            </p:sp>
            <p:sp>
              <p:nvSpPr>
                <p:cNvPr id="14" name="Rectangle 57"/>
                <p:cNvSpPr>
                  <a:spLocks noChangeArrowheads="1"/>
                </p:cNvSpPr>
                <p:nvPr/>
              </p:nvSpPr>
              <p:spPr bwMode="auto">
                <a:xfrm>
                  <a:off x="1676400" y="2286000"/>
                  <a:ext cx="152400" cy="152400"/>
                </a:xfrm>
                <a:prstGeom prst="rect">
                  <a:avLst/>
                </a:prstGeom>
                <a:solidFill>
                  <a:schemeClr val="tx1"/>
                </a:solidFill>
                <a:ln w="9525">
                  <a:solidFill>
                    <a:schemeClr val="tx1"/>
                  </a:solidFill>
                  <a:round/>
                  <a:headEnd/>
                  <a:tailEnd/>
                </a:ln>
              </p:spPr>
              <p:txBody>
                <a:bodyPr wrap="none"/>
                <a:lstStyle/>
                <a:p>
                  <a:pPr algn="ctr" defTabSz="501349"/>
                  <a:endParaRPr lang="en-US" sz="2420">
                    <a:solidFill>
                      <a:prstClr val="black"/>
                    </a:solidFill>
                    <a:latin typeface="Tahoma" pitchFamily="34" charset="0"/>
                    <a:ea typeface="宋体" pitchFamily="2" charset="-122"/>
                  </a:endParaRPr>
                </a:p>
              </p:txBody>
            </p:sp>
            <p:cxnSp>
              <p:nvCxnSpPr>
                <p:cNvPr id="15" name="Straight Arrow Connector 58"/>
                <p:cNvCxnSpPr>
                  <a:cxnSpLocks noChangeShapeType="1"/>
                </p:cNvCxnSpPr>
                <p:nvPr/>
              </p:nvCxnSpPr>
              <p:spPr bwMode="auto">
                <a:xfrm rot="5400000" flipH="1" flipV="1">
                  <a:off x="1676400" y="990600"/>
                  <a:ext cx="1447800" cy="1143000"/>
                </a:xfrm>
                <a:prstGeom prst="straightConnector1">
                  <a:avLst/>
                </a:prstGeom>
                <a:noFill/>
                <a:ln w="38100">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6" name="Straight Arrow Connector 59"/>
                <p:cNvCxnSpPr>
                  <a:cxnSpLocks noChangeShapeType="1"/>
                  <a:endCxn id="18" idx="0"/>
                </p:cNvCxnSpPr>
                <p:nvPr/>
              </p:nvCxnSpPr>
              <p:spPr bwMode="auto">
                <a:xfrm flipV="1">
                  <a:off x="1828798" y="2357736"/>
                  <a:ext cx="2319124" cy="4470"/>
                </a:xfrm>
                <a:prstGeom prst="straightConnector1">
                  <a:avLst/>
                </a:prstGeom>
                <a:noFill/>
                <a:ln w="38100">
                  <a:solidFill>
                    <a:srgbClr val="0000FF"/>
                  </a:solidFill>
                  <a:round/>
                  <a:headEnd/>
                  <a:tailEnd type="arrow" w="med" len="med"/>
                </a:ln>
                <a:extLst>
                  <a:ext uri="{909E8E84-426E-40DD-AFC4-6F175D3DCCD1}">
                    <a14:hiddenFill xmlns:a14="http://schemas.microsoft.com/office/drawing/2010/main">
                      <a:noFill/>
                    </a14:hiddenFill>
                  </a:ext>
                </a:extLst>
              </p:spPr>
            </p:cxnSp>
            <p:cxnSp>
              <p:nvCxnSpPr>
                <p:cNvPr id="17" name="Straight Arrow Connector 60"/>
                <p:cNvCxnSpPr>
                  <a:cxnSpLocks noChangeShapeType="1"/>
                  <a:stCxn id="14" idx="3"/>
                </p:cNvCxnSpPr>
                <p:nvPr/>
              </p:nvCxnSpPr>
              <p:spPr bwMode="auto">
                <a:xfrm>
                  <a:off x="1828800" y="2362200"/>
                  <a:ext cx="1752600" cy="1066800"/>
                </a:xfrm>
                <a:prstGeom prst="straightConnector1">
                  <a:avLst/>
                </a:prstGeom>
                <a:noFill/>
                <a:ln w="38100">
                  <a:solidFill>
                    <a:srgbClr val="FF0000"/>
                  </a:solidFill>
                  <a:round/>
                  <a:headEnd/>
                  <a:tailEnd type="arrow" w="med" len="med"/>
                </a:ln>
                <a:extLst>
                  <a:ext uri="{909E8E84-426E-40DD-AFC4-6F175D3DCCD1}">
                    <a14:hiddenFill xmlns:a14="http://schemas.microsoft.com/office/drawing/2010/main">
                      <a:noFill/>
                    </a14:hiddenFill>
                  </a:ext>
                </a:extLst>
              </p:spPr>
            </p:cxnSp>
            <p:sp>
              <p:nvSpPr>
                <p:cNvPr id="18" name="TextBox 61"/>
                <p:cNvSpPr txBox="1">
                  <a:spLocks noChangeArrowheads="1"/>
                </p:cNvSpPr>
                <p:nvPr/>
              </p:nvSpPr>
              <p:spPr bwMode="auto">
                <a:xfrm>
                  <a:off x="3810000" y="2357736"/>
                  <a:ext cx="675844" cy="550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501349" eaLnBrk="1" hangingPunct="1"/>
                  <a:r>
                    <a:rPr lang="en-US" sz="2640" b="1" dirty="0">
                      <a:solidFill>
                        <a:srgbClr val="0000FF"/>
                      </a:solidFill>
                      <a:latin typeface="Symbol" pitchFamily="18" charset="2"/>
                    </a:rPr>
                    <a:t>y</a:t>
                  </a:r>
                  <a:r>
                    <a:rPr lang="en-US" sz="2640" b="1" baseline="-25000" dirty="0">
                      <a:solidFill>
                        <a:srgbClr val="0000FF"/>
                      </a:solidFill>
                      <a:latin typeface="Symbol" pitchFamily="18" charset="2"/>
                    </a:rPr>
                    <a:t>3</a:t>
                  </a:r>
                </a:p>
              </p:txBody>
            </p:sp>
            <p:sp>
              <p:nvSpPr>
                <p:cNvPr id="19" name="TextBox 62"/>
                <p:cNvSpPr txBox="1">
                  <a:spLocks noChangeArrowheads="1"/>
                </p:cNvSpPr>
                <p:nvPr/>
              </p:nvSpPr>
              <p:spPr bwMode="auto">
                <a:xfrm>
                  <a:off x="3581398" y="3200400"/>
                  <a:ext cx="692218" cy="550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501349" eaLnBrk="1" hangingPunct="1"/>
                  <a:r>
                    <a:rPr lang="en-US" sz="2640" b="1" dirty="0">
                      <a:solidFill>
                        <a:srgbClr val="FF0000"/>
                      </a:solidFill>
                      <a:latin typeface="Symbol" pitchFamily="18" charset="2"/>
                    </a:rPr>
                    <a:t>y</a:t>
                  </a:r>
                  <a:r>
                    <a:rPr lang="en-US" sz="2640" b="1" baseline="-25000" dirty="0">
                      <a:solidFill>
                        <a:srgbClr val="FF0000"/>
                      </a:solidFill>
                    </a:rPr>
                    <a:t>4</a:t>
                  </a:r>
                </a:p>
              </p:txBody>
            </p:sp>
          </p:grpSp>
        </p:grpSp>
      </p:grpSp>
      <p:pic>
        <p:nvPicPr>
          <p:cNvPr id="20"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l="36115" r="33559" b="60609"/>
          <a:stretch>
            <a:fillRect/>
          </a:stretch>
        </p:blipFill>
        <p:spPr bwMode="auto">
          <a:xfrm>
            <a:off x="2306638" y="5141956"/>
            <a:ext cx="1771650" cy="1639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t="46930" r="68933" b="7014"/>
          <a:stretch>
            <a:fillRect/>
          </a:stretch>
        </p:blipFill>
        <p:spPr bwMode="auto">
          <a:xfrm>
            <a:off x="6094416" y="5186641"/>
            <a:ext cx="1822450" cy="1690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l="34435" t="46930" b="7014"/>
          <a:stretch>
            <a:fillRect/>
          </a:stretch>
        </p:blipFill>
        <p:spPr bwMode="auto">
          <a:xfrm>
            <a:off x="7916864" y="5141958"/>
            <a:ext cx="3957637" cy="17349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extBox 5"/>
          <p:cNvSpPr txBox="1">
            <a:spLocks noChangeArrowheads="1"/>
          </p:cNvSpPr>
          <p:nvPr/>
        </p:nvSpPr>
        <p:spPr bwMode="auto">
          <a:xfrm>
            <a:off x="2776541" y="5764444"/>
            <a:ext cx="751315" cy="361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243" tIns="45122" rIns="90243" bIns="45122">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5080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5080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5080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5080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defTabSz="501349" eaLnBrk="1" hangingPunct="1"/>
            <a:r>
              <a:rPr lang="en-US" sz="1760">
                <a:solidFill>
                  <a:prstClr val="black"/>
                </a:solidFill>
              </a:rPr>
              <a:t>n = 2 </a:t>
            </a:r>
          </a:p>
        </p:txBody>
      </p:sp>
      <p:sp>
        <p:nvSpPr>
          <p:cNvPr id="24" name="TextBox 10"/>
          <p:cNvSpPr txBox="1">
            <a:spLocks noChangeArrowheads="1"/>
          </p:cNvSpPr>
          <p:nvPr/>
        </p:nvSpPr>
        <p:spPr bwMode="auto">
          <a:xfrm>
            <a:off x="6621467" y="5762901"/>
            <a:ext cx="751315" cy="361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243" tIns="45122" rIns="90243" bIns="45122">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5080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5080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5080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5080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defTabSz="501349" eaLnBrk="1" hangingPunct="1"/>
            <a:r>
              <a:rPr lang="en-US" sz="1760">
                <a:solidFill>
                  <a:prstClr val="black"/>
                </a:solidFill>
              </a:rPr>
              <a:t>n = 4 </a:t>
            </a:r>
          </a:p>
        </p:txBody>
      </p:sp>
      <p:sp>
        <p:nvSpPr>
          <p:cNvPr id="25" name="TextBox 11"/>
          <p:cNvSpPr txBox="1">
            <a:spLocks noChangeArrowheads="1"/>
          </p:cNvSpPr>
          <p:nvPr/>
        </p:nvSpPr>
        <p:spPr bwMode="auto">
          <a:xfrm>
            <a:off x="10639428" y="5810668"/>
            <a:ext cx="751315" cy="361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243" tIns="45122" rIns="90243" bIns="45122">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5080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5080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5080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5080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defTabSz="501349" eaLnBrk="1" hangingPunct="1"/>
            <a:r>
              <a:rPr lang="en-US" sz="1760">
                <a:solidFill>
                  <a:prstClr val="black"/>
                </a:solidFill>
              </a:rPr>
              <a:t>n = 6 </a:t>
            </a:r>
          </a:p>
        </p:txBody>
      </p:sp>
      <p:sp>
        <p:nvSpPr>
          <p:cNvPr id="26" name="TextBox 12"/>
          <p:cNvSpPr txBox="1">
            <a:spLocks noChangeArrowheads="1"/>
          </p:cNvSpPr>
          <p:nvPr/>
        </p:nvSpPr>
        <p:spPr bwMode="auto">
          <a:xfrm>
            <a:off x="8504242" y="5762901"/>
            <a:ext cx="688797" cy="361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243" tIns="45122" rIns="90243" bIns="45122">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5080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5080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5080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5080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defTabSz="501349" eaLnBrk="1" hangingPunct="1"/>
            <a:r>
              <a:rPr lang="en-US" sz="1760">
                <a:solidFill>
                  <a:prstClr val="black"/>
                </a:solidFill>
              </a:rPr>
              <a:t>n = 5</a:t>
            </a:r>
          </a:p>
        </p:txBody>
      </p:sp>
      <p:pic>
        <p:nvPicPr>
          <p:cNvPr id="27"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60842" y="5141958"/>
            <a:ext cx="1565275" cy="1570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8" name="Object 40"/>
          <p:cNvGraphicFramePr>
            <a:graphicFrameLocks noChangeAspect="1"/>
          </p:cNvGraphicFramePr>
          <p:nvPr/>
        </p:nvGraphicFramePr>
        <p:xfrm>
          <a:off x="4354775" y="4079425"/>
          <a:ext cx="4901294" cy="1107217"/>
        </p:xfrm>
        <a:graphic>
          <a:graphicData uri="http://schemas.openxmlformats.org/presentationml/2006/ole">
            <mc:AlternateContent xmlns:mc="http://schemas.openxmlformats.org/markup-compatibility/2006">
              <mc:Choice xmlns:v="urn:schemas-microsoft-com:vml" Requires="v">
                <p:oleObj name="Equation" r:id="rId8" imgW="1917700" imgH="444500" progId="Equation.3">
                  <p:embed/>
                </p:oleObj>
              </mc:Choice>
              <mc:Fallback>
                <p:oleObj name="Equation" r:id="rId8" imgW="1917700" imgH="4445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54775" y="4079425"/>
                        <a:ext cx="4901294" cy="1107217"/>
                      </a:xfrm>
                      <a:prstGeom prst="rect">
                        <a:avLst/>
                      </a:prstGeom>
                      <a:solidFill>
                        <a:schemeClr val="bg1"/>
                      </a:solidFill>
                      <a:ln>
                        <a:noFill/>
                      </a:ln>
                    </p:spPr>
                  </p:pic>
                </p:oleObj>
              </mc:Fallback>
            </mc:AlternateContent>
          </a:graphicData>
        </a:graphic>
      </p:graphicFrame>
      <p:sp>
        <p:nvSpPr>
          <p:cNvPr id="29" name="TextBox 28">
            <a:extLst>
              <a:ext uri="{FF2B5EF4-FFF2-40B4-BE49-F238E27FC236}">
                <a16:creationId xmlns:a16="http://schemas.microsoft.com/office/drawing/2014/main" id="{0DF981F4-F914-E9BB-5678-0D825FEE7FB8}"/>
              </a:ext>
            </a:extLst>
          </p:cNvPr>
          <p:cNvSpPr txBox="1"/>
          <p:nvPr/>
        </p:nvSpPr>
        <p:spPr>
          <a:xfrm>
            <a:off x="683433" y="6869736"/>
            <a:ext cx="6954818" cy="307777"/>
          </a:xfrm>
          <a:prstGeom prst="rect">
            <a:avLst/>
          </a:prstGeom>
          <a:noFill/>
        </p:spPr>
        <p:txBody>
          <a:bodyPr wrap="square">
            <a:spAutoFit/>
          </a:bodyPr>
          <a:lstStyle/>
          <a:p>
            <a:r>
              <a:rPr lang="en-US" sz="1400" dirty="0">
                <a:effectLst/>
                <a:latin typeface="CMR9"/>
              </a:rPr>
              <a:t>B. </a:t>
            </a:r>
            <a:r>
              <a:rPr lang="en-US" sz="1400" dirty="0" err="1">
                <a:effectLst/>
                <a:latin typeface="CMR9"/>
              </a:rPr>
              <a:t>Alver</a:t>
            </a:r>
            <a:r>
              <a:rPr lang="en-US" sz="1400" dirty="0">
                <a:effectLst/>
                <a:latin typeface="CMR9"/>
              </a:rPr>
              <a:t> and G. Roland, </a:t>
            </a:r>
            <a:r>
              <a:rPr lang="en-US" sz="1400" dirty="0">
                <a:effectLst/>
                <a:latin typeface="CMTI9"/>
              </a:rPr>
              <a:t>Phys. Rev. </a:t>
            </a:r>
            <a:r>
              <a:rPr lang="en-US" sz="1400" dirty="0">
                <a:effectLst/>
                <a:latin typeface="CMBX9"/>
              </a:rPr>
              <a:t>C81</a:t>
            </a:r>
            <a:r>
              <a:rPr lang="en-US" sz="1400" dirty="0">
                <a:effectLst/>
                <a:latin typeface="CMR9"/>
              </a:rPr>
              <a:t>, 054905 (2010) </a:t>
            </a:r>
            <a:endParaRPr lang="en-US" sz="1800" dirty="0">
              <a:effectLst/>
              <a:latin typeface="CMR9"/>
            </a:endParaRPr>
          </a:p>
        </p:txBody>
      </p:sp>
    </p:spTree>
    <p:extLst>
      <p:ext uri="{BB962C8B-B14F-4D97-AF65-F5344CB8AC3E}">
        <p14:creationId xmlns:p14="http://schemas.microsoft.com/office/powerpoint/2010/main" val="18217751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27440" y="20681"/>
            <a:ext cx="13817600" cy="788987"/>
          </a:xfrm>
        </p:spPr>
        <p:txBody>
          <a:bodyPr/>
          <a:lstStyle/>
          <a:p>
            <a:r>
              <a:rPr lang="en-US" altLang="x-none" dirty="0">
                <a:ea typeface="ＭＳ Ｐゴシック" charset="-128"/>
              </a:rPr>
              <a:t>The “ridge” </a:t>
            </a:r>
          </a:p>
        </p:txBody>
      </p:sp>
      <p:sp>
        <p:nvSpPr>
          <p:cNvPr id="11267" name="Content Placeholder 2"/>
          <p:cNvSpPr>
            <a:spLocks noGrp="1"/>
          </p:cNvSpPr>
          <p:nvPr>
            <p:ph sz="half" idx="1"/>
          </p:nvPr>
        </p:nvSpPr>
        <p:spPr/>
        <p:txBody>
          <a:bodyPr/>
          <a:lstStyle/>
          <a:p>
            <a:pPr marL="0" indent="0">
              <a:buNone/>
            </a:pPr>
            <a:r>
              <a:rPr lang="en-US" altLang="x-none" dirty="0">
                <a:ea typeface="ＭＳ Ｐゴシック" charset="-128"/>
              </a:rPr>
              <a:t> </a:t>
            </a:r>
          </a:p>
        </p:txBody>
      </p:sp>
      <p:sp>
        <p:nvSpPr>
          <p:cNvPr id="10" name="Content Placeholder 9"/>
          <p:cNvSpPr>
            <a:spLocks noGrp="1"/>
          </p:cNvSpPr>
          <p:nvPr>
            <p:ph sz="half" idx="2"/>
          </p:nvPr>
        </p:nvSpPr>
        <p:spPr>
          <a:xfrm>
            <a:off x="2070100" y="5105401"/>
            <a:ext cx="9734550" cy="1170837"/>
          </a:xfrm>
        </p:spPr>
        <p:txBody>
          <a:bodyPr/>
          <a:lstStyle/>
          <a:p>
            <a:r>
              <a:rPr lang="en-US" dirty="0"/>
              <a:t>Long-range structure in  𝚫</a:t>
            </a:r>
            <a:r>
              <a:rPr lang="en-US" dirty="0" err="1"/>
              <a:t>η</a:t>
            </a:r>
            <a:r>
              <a:rPr lang="en-US" dirty="0"/>
              <a:t> around 𝚫</a:t>
            </a:r>
            <a:r>
              <a:rPr lang="en-US" dirty="0" err="1"/>
              <a:t>φ</a:t>
            </a:r>
            <a:r>
              <a:rPr lang="en-US" dirty="0"/>
              <a:t> = 0 reflects the geometric fluctuations at the earliest time</a:t>
            </a:r>
          </a:p>
          <a:p>
            <a:r>
              <a:rPr lang="en-US" dirty="0"/>
              <a:t>They are propagated through the system with hydrodynamic flow </a:t>
            </a:r>
          </a:p>
        </p:txBody>
      </p:sp>
      <p:sp>
        <p:nvSpPr>
          <p:cNvPr id="11269" name="Slide Number Placeholder 4"/>
          <p:cNvSpPr>
            <a:spLocks noGrp="1"/>
          </p:cNvSpPr>
          <p:nvPr>
            <p:ph type="sldNum" sz="quarter" idx="10"/>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5080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5080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5080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5080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fld id="{EB5F6416-AB40-6C45-8F7B-23B72F07A218}" type="slidenum">
              <a:rPr lang="en-US" altLang="x-none">
                <a:solidFill>
                  <a:srgbClr val="898989"/>
                </a:solidFill>
              </a:rPr>
              <a:pPr eaLnBrk="1" hangingPunct="1"/>
              <a:t>17</a:t>
            </a:fld>
            <a:endParaRPr lang="en-US" altLang="x-none" dirty="0">
              <a:solidFill>
                <a:srgbClr val="898989"/>
              </a:solidFill>
            </a:endParaRPr>
          </a:p>
        </p:txBody>
      </p:sp>
      <p:pic>
        <p:nvPicPr>
          <p:cNvPr id="7" name="Content Placeholder 6"/>
          <p:cNvPicPr>
            <a:picLocks noChangeAspect="1"/>
          </p:cNvPicPr>
          <p:nvPr/>
        </p:nvPicPr>
        <p:blipFill rotWithShape="1">
          <a:blip r:embed="rId2">
            <a:extLst>
              <a:ext uri="{28A0092B-C50C-407E-A947-70E740481C1C}">
                <a14:useLocalDpi xmlns:a14="http://schemas.microsoft.com/office/drawing/2010/main" val="0"/>
              </a:ext>
            </a:extLst>
          </a:blip>
          <a:srcRect l="46927" t="23945" r="6177" b="21939"/>
          <a:stretch/>
        </p:blipFill>
        <p:spPr bwMode="auto">
          <a:xfrm>
            <a:off x="5025628" y="1022972"/>
            <a:ext cx="3711464" cy="2738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http://cms.web.cern.ch/sites/cms.web.cern.ch/files/styles/large/public/field/image/delta-eta_and_delta-phi_0.png?itok=MgClgrUC"/>
          <p:cNvPicPr>
            <a:picLocks noChangeAspect="1" noChangeArrowheads="1"/>
          </p:cNvPicPr>
          <p:nvPr/>
        </p:nvPicPr>
        <p:blipFill rotWithShape="1">
          <a:blip r:embed="rId3">
            <a:extLst>
              <a:ext uri="{28A0092B-C50C-407E-A947-70E740481C1C}">
                <a14:useLocalDpi xmlns:a14="http://schemas.microsoft.com/office/drawing/2010/main" val="0"/>
              </a:ext>
            </a:extLst>
          </a:blip>
          <a:srcRect t="-2196" r="51485" b="-1"/>
          <a:stretch/>
        </p:blipFill>
        <p:spPr bwMode="auto">
          <a:xfrm>
            <a:off x="8494964" y="1771651"/>
            <a:ext cx="3443037" cy="3301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2" descr="http://cms.web.cern.ch/sites/cms.web.cern.ch/files/styles/large/public/field/image/delta-eta_and_delta-phi_0.png?itok=MgClgrUC"/>
          <p:cNvPicPr>
            <a:picLocks noChangeAspect="1" noChangeArrowheads="1"/>
          </p:cNvPicPr>
          <p:nvPr/>
        </p:nvPicPr>
        <p:blipFill rotWithShape="1">
          <a:blip r:embed="rId3">
            <a:extLst>
              <a:ext uri="{28A0092B-C50C-407E-A947-70E740481C1C}">
                <a14:useLocalDpi xmlns:a14="http://schemas.microsoft.com/office/drawing/2010/main" val="0"/>
              </a:ext>
            </a:extLst>
          </a:blip>
          <a:srcRect l="51683" t="1284" b="1"/>
          <a:stretch/>
        </p:blipFill>
        <p:spPr bwMode="auto">
          <a:xfrm>
            <a:off x="1831475" y="1992229"/>
            <a:ext cx="3392905" cy="3155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Arrow Connector 2"/>
          <p:cNvCxnSpPr>
            <a:cxnSpLocks/>
          </p:cNvCxnSpPr>
          <p:nvPr/>
        </p:nvCxnSpPr>
        <p:spPr>
          <a:xfrm flipV="1">
            <a:off x="5041901" y="3489158"/>
            <a:ext cx="1096879" cy="587542"/>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12" name="Straight Arrow Connector 11"/>
          <p:cNvCxnSpPr>
            <a:cxnSpLocks/>
          </p:cNvCxnSpPr>
          <p:nvPr/>
        </p:nvCxnSpPr>
        <p:spPr>
          <a:xfrm flipH="1" flipV="1">
            <a:off x="8139031" y="3475121"/>
            <a:ext cx="742948" cy="495300"/>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10966406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D3DB2D-B6B4-974F-90E0-683CED5725F1}"/>
              </a:ext>
            </a:extLst>
          </p:cNvPr>
          <p:cNvSpPr>
            <a:spLocks noGrp="1"/>
          </p:cNvSpPr>
          <p:nvPr>
            <p:ph type="title"/>
          </p:nvPr>
        </p:nvSpPr>
        <p:spPr/>
        <p:txBody>
          <a:bodyPr/>
          <a:lstStyle/>
          <a:p>
            <a:r>
              <a:rPr lang="en-US" dirty="0"/>
              <a:t>Fourier decomposition of the ridge</a:t>
            </a:r>
          </a:p>
        </p:txBody>
      </p:sp>
      <p:pic>
        <p:nvPicPr>
          <p:cNvPr id="7" name="Content Placeholder 6">
            <a:extLst>
              <a:ext uri="{FF2B5EF4-FFF2-40B4-BE49-F238E27FC236}">
                <a16:creationId xmlns:a16="http://schemas.microsoft.com/office/drawing/2014/main" id="{B764C4DA-2304-DA4D-87DB-44A3441C011A}"/>
              </a:ext>
            </a:extLst>
          </p:cNvPr>
          <p:cNvPicPr>
            <a:picLocks noGrp="1" noChangeAspect="1"/>
          </p:cNvPicPr>
          <p:nvPr>
            <p:ph sz="half" idx="1"/>
          </p:nvPr>
        </p:nvPicPr>
        <p:blipFill>
          <a:blip r:embed="rId2"/>
          <a:stretch>
            <a:fillRect/>
          </a:stretch>
        </p:blipFill>
        <p:spPr>
          <a:xfrm>
            <a:off x="3708400" y="914400"/>
            <a:ext cx="6591300" cy="5121618"/>
          </a:xfrm>
        </p:spPr>
      </p:pic>
      <p:sp>
        <p:nvSpPr>
          <p:cNvPr id="4" name="Content Placeholder 3">
            <a:extLst>
              <a:ext uri="{FF2B5EF4-FFF2-40B4-BE49-F238E27FC236}">
                <a16:creationId xmlns:a16="http://schemas.microsoft.com/office/drawing/2014/main" id="{916CD4D5-DBA8-854E-8D82-F81B4B197EF7}"/>
              </a:ext>
            </a:extLst>
          </p:cNvPr>
          <p:cNvSpPr>
            <a:spLocks noGrp="1"/>
          </p:cNvSpPr>
          <p:nvPr>
            <p:ph sz="half" idx="2"/>
          </p:nvPr>
        </p:nvSpPr>
        <p:spPr>
          <a:xfrm>
            <a:off x="2012950" y="5934814"/>
            <a:ext cx="9048750" cy="1170837"/>
          </a:xfrm>
        </p:spPr>
        <p:txBody>
          <a:bodyPr/>
          <a:lstStyle/>
          <a:p>
            <a:r>
              <a:rPr lang="en-US" dirty="0"/>
              <a:t>Significant 3</a:t>
            </a:r>
            <a:r>
              <a:rPr lang="en-US" baseline="30000" dirty="0"/>
              <a:t>rd</a:t>
            </a:r>
            <a:r>
              <a:rPr lang="en-US" dirty="0"/>
              <a:t> harmonic </a:t>
            </a:r>
          </a:p>
          <a:p>
            <a:pPr marL="0" indent="0">
              <a:buNone/>
            </a:pPr>
            <a:r>
              <a:rPr lang="en-US" dirty="0"/>
              <a:t>			driven by initial-state fluctuations</a:t>
            </a:r>
          </a:p>
        </p:txBody>
      </p:sp>
      <p:sp>
        <p:nvSpPr>
          <p:cNvPr id="5" name="Slide Number Placeholder 4">
            <a:extLst>
              <a:ext uri="{FF2B5EF4-FFF2-40B4-BE49-F238E27FC236}">
                <a16:creationId xmlns:a16="http://schemas.microsoft.com/office/drawing/2014/main" id="{60C36028-1757-5348-8F58-3A53CFCE0C17}"/>
              </a:ext>
            </a:extLst>
          </p:cNvPr>
          <p:cNvSpPr>
            <a:spLocks noGrp="1"/>
          </p:cNvSpPr>
          <p:nvPr>
            <p:ph type="sldNum" sz="quarter" idx="10"/>
          </p:nvPr>
        </p:nvSpPr>
        <p:spPr/>
        <p:txBody>
          <a:bodyPr/>
          <a:lstStyle/>
          <a:p>
            <a:pPr>
              <a:defRPr/>
            </a:pPr>
            <a:fld id="{F927F8DE-6761-4BA9-9448-0170BA9FCE3A}" type="slidenum">
              <a:rPr lang="en-US" smtClean="0"/>
              <a:pPr>
                <a:defRPr/>
              </a:pPr>
              <a:t>18</a:t>
            </a:fld>
            <a:endParaRPr lang="en-US" dirty="0"/>
          </a:p>
        </p:txBody>
      </p:sp>
    </p:spTree>
    <p:extLst>
      <p:ext uri="{BB962C8B-B14F-4D97-AF65-F5344CB8AC3E}">
        <p14:creationId xmlns:p14="http://schemas.microsoft.com/office/powerpoint/2010/main" val="2020788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DF703-C4B4-2F4B-9991-018E4CECAFB0}"/>
              </a:ext>
            </a:extLst>
          </p:cNvPr>
          <p:cNvSpPr>
            <a:spLocks noGrp="1"/>
          </p:cNvSpPr>
          <p:nvPr>
            <p:ph type="title"/>
          </p:nvPr>
        </p:nvSpPr>
        <p:spPr>
          <a:xfrm>
            <a:off x="0" y="36779"/>
            <a:ext cx="13817600" cy="788987"/>
          </a:xfrm>
        </p:spPr>
        <p:txBody>
          <a:bodyPr/>
          <a:lstStyle/>
          <a:p>
            <a:r>
              <a:rPr lang="en-US" dirty="0"/>
              <a:t>The full harmonic spectrum </a:t>
            </a:r>
          </a:p>
        </p:txBody>
      </p:sp>
      <p:sp>
        <p:nvSpPr>
          <p:cNvPr id="5" name="Slide Number Placeholder 4">
            <a:extLst>
              <a:ext uri="{FF2B5EF4-FFF2-40B4-BE49-F238E27FC236}">
                <a16:creationId xmlns:a16="http://schemas.microsoft.com/office/drawing/2014/main" id="{05FE8519-0DB1-AF44-B719-3D9CB71BB6A3}"/>
              </a:ext>
            </a:extLst>
          </p:cNvPr>
          <p:cNvSpPr>
            <a:spLocks noGrp="1"/>
          </p:cNvSpPr>
          <p:nvPr>
            <p:ph type="sldNum" sz="quarter" idx="10"/>
          </p:nvPr>
        </p:nvSpPr>
        <p:spPr/>
        <p:txBody>
          <a:bodyPr/>
          <a:lstStyle/>
          <a:p>
            <a:pPr>
              <a:defRPr/>
            </a:pPr>
            <a:fld id="{F927F8DE-6761-4BA9-9448-0170BA9FCE3A}" type="slidenum">
              <a:rPr lang="en-US" smtClean="0"/>
              <a:pPr>
                <a:defRPr/>
              </a:pPr>
              <a:t>19</a:t>
            </a:fld>
            <a:endParaRPr lang="en-US" dirty="0"/>
          </a:p>
        </p:txBody>
      </p:sp>
      <p:pic>
        <p:nvPicPr>
          <p:cNvPr id="6" name="Picture 3" descr="fig4.eps">
            <a:extLst>
              <a:ext uri="{FF2B5EF4-FFF2-40B4-BE49-F238E27FC236}">
                <a16:creationId xmlns:a16="http://schemas.microsoft.com/office/drawing/2014/main" id="{7695908E-499E-4943-A452-DAD156EB001E}"/>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269999" y="1011106"/>
            <a:ext cx="7942165" cy="536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8F7C1372-978B-8C4C-9C67-CF2708741459}"/>
              </a:ext>
            </a:extLst>
          </p:cNvPr>
          <p:cNvSpPr txBox="1"/>
          <p:nvPr/>
        </p:nvSpPr>
        <p:spPr>
          <a:xfrm>
            <a:off x="9138501" y="1011106"/>
            <a:ext cx="2561535" cy="369332"/>
          </a:xfrm>
          <a:prstGeom prst="rect">
            <a:avLst/>
          </a:prstGeom>
          <a:noFill/>
        </p:spPr>
        <p:txBody>
          <a:bodyPr wrap="none" rtlCol="0">
            <a:spAutoFit/>
          </a:bodyPr>
          <a:lstStyle/>
          <a:p>
            <a:r>
              <a:rPr lang="en-US" dirty="0"/>
              <a:t>ATLAS </a:t>
            </a:r>
            <a:r>
              <a:rPr lang="en-US" dirty="0" err="1"/>
              <a:t>PbPb</a:t>
            </a:r>
            <a:r>
              <a:rPr lang="en-US" dirty="0"/>
              <a:t> 2.76 </a:t>
            </a:r>
            <a:r>
              <a:rPr lang="en-US" dirty="0" err="1"/>
              <a:t>TeV</a:t>
            </a:r>
            <a:r>
              <a:rPr lang="en-US" dirty="0"/>
              <a:t> </a:t>
            </a:r>
          </a:p>
        </p:txBody>
      </p:sp>
      <p:sp>
        <p:nvSpPr>
          <p:cNvPr id="9" name="TextBox 8">
            <a:extLst>
              <a:ext uri="{FF2B5EF4-FFF2-40B4-BE49-F238E27FC236}">
                <a16:creationId xmlns:a16="http://schemas.microsoft.com/office/drawing/2014/main" id="{D1BBB187-1332-3843-90F5-0B9EEE25232C}"/>
              </a:ext>
            </a:extLst>
          </p:cNvPr>
          <p:cNvSpPr txBox="1"/>
          <p:nvPr/>
        </p:nvSpPr>
        <p:spPr>
          <a:xfrm>
            <a:off x="1574800" y="6375918"/>
            <a:ext cx="9753600" cy="1107996"/>
          </a:xfrm>
          <a:prstGeom prst="rect">
            <a:avLst/>
          </a:prstGeom>
          <a:noFill/>
        </p:spPr>
        <p:txBody>
          <a:bodyPr wrap="square" rtlCol="0">
            <a:spAutoFit/>
          </a:bodyPr>
          <a:lstStyle/>
          <a:p>
            <a:pPr marL="342900" indent="-342900">
              <a:buFont typeface="Arial" panose="020B0604020202020204" pitchFamily="34" charset="0"/>
              <a:buChar char="•"/>
            </a:pPr>
            <a:r>
              <a:rPr lang="en-US" sz="2400" dirty="0"/>
              <a:t>v</a:t>
            </a:r>
            <a:r>
              <a:rPr lang="en-US" sz="2400" baseline="-25000" dirty="0"/>
              <a:t>2</a:t>
            </a:r>
            <a:r>
              <a:rPr lang="en-US" sz="2400" dirty="0"/>
              <a:t> – strong centrality dependence driven by geometry</a:t>
            </a:r>
          </a:p>
          <a:p>
            <a:pPr marL="342900" indent="-342900">
              <a:buFont typeface="Arial" panose="020B0604020202020204" pitchFamily="34" charset="0"/>
              <a:buChar char="•"/>
            </a:pPr>
            <a:r>
              <a:rPr lang="en-US" sz="2400" dirty="0"/>
              <a:t>v</a:t>
            </a:r>
            <a:r>
              <a:rPr lang="en-US" sz="2400" baseline="-25000" dirty="0"/>
              <a:t>3  </a:t>
            </a:r>
            <a:r>
              <a:rPr lang="en-US" sz="2400" dirty="0"/>
              <a:t>- driven by fluctuations</a:t>
            </a:r>
          </a:p>
          <a:p>
            <a:endParaRPr lang="en-US" dirty="0"/>
          </a:p>
        </p:txBody>
      </p:sp>
    </p:spTree>
    <p:extLst>
      <p:ext uri="{BB962C8B-B14F-4D97-AF65-F5344CB8AC3E}">
        <p14:creationId xmlns:p14="http://schemas.microsoft.com/office/powerpoint/2010/main" val="649375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FA8CA-D7CD-CB4E-BE53-693C73728D79}"/>
              </a:ext>
            </a:extLst>
          </p:cNvPr>
          <p:cNvSpPr>
            <a:spLocks noGrp="1"/>
          </p:cNvSpPr>
          <p:nvPr>
            <p:ph type="title"/>
          </p:nvPr>
        </p:nvSpPr>
        <p:spPr/>
        <p:txBody>
          <a:bodyPr/>
          <a:lstStyle/>
          <a:p>
            <a:r>
              <a:rPr lang="en-US" dirty="0"/>
              <a:t>How does near-perfect fluid QGP form and evolve ?</a:t>
            </a:r>
          </a:p>
        </p:txBody>
      </p:sp>
      <p:sp>
        <p:nvSpPr>
          <p:cNvPr id="4" name="Slide Number Placeholder 3">
            <a:extLst>
              <a:ext uri="{FF2B5EF4-FFF2-40B4-BE49-F238E27FC236}">
                <a16:creationId xmlns:a16="http://schemas.microsoft.com/office/drawing/2014/main" id="{FFF29AEF-2DF7-5F40-9AF1-F7973516AD4D}"/>
              </a:ext>
            </a:extLst>
          </p:cNvPr>
          <p:cNvSpPr>
            <a:spLocks noGrp="1"/>
          </p:cNvSpPr>
          <p:nvPr>
            <p:ph type="sldNum" sz="quarter" idx="10"/>
          </p:nvPr>
        </p:nvSpPr>
        <p:spPr/>
        <p:txBody>
          <a:bodyPr/>
          <a:lstStyle/>
          <a:p>
            <a:pPr>
              <a:defRPr/>
            </a:pPr>
            <a:fld id="{8013579F-4CA1-4395-AC63-1E7507863230}" type="slidenum">
              <a:rPr lang="en-US" smtClean="0"/>
              <a:pPr>
                <a:defRPr/>
              </a:pPr>
              <a:t>2</a:t>
            </a:fld>
            <a:endParaRPr lang="en-US" dirty="0"/>
          </a:p>
        </p:txBody>
      </p:sp>
      <p:pic>
        <p:nvPicPr>
          <p:cNvPr id="5" name="Picture 2">
            <a:extLst>
              <a:ext uri="{FF2B5EF4-FFF2-40B4-BE49-F238E27FC236}">
                <a16:creationId xmlns:a16="http://schemas.microsoft.com/office/drawing/2014/main" id="{88F92459-333B-6C4F-84A8-D90D3CB86284}"/>
              </a:ext>
            </a:extLst>
          </p:cNvPr>
          <p:cNvPicPr>
            <a:picLocks noChangeAspect="1" noChangeArrowheads="1"/>
          </p:cNvPicPr>
          <p:nvPr/>
        </p:nvPicPr>
        <p:blipFill rotWithShape="1">
          <a:blip r:embed="rId3" cstate="print"/>
          <a:srcRect l="-51" t="-1350" r="-51"/>
          <a:stretch/>
        </p:blipFill>
        <p:spPr bwMode="auto">
          <a:xfrm>
            <a:off x="1228361" y="838200"/>
            <a:ext cx="10333980" cy="51411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FC71F34F-1EAA-0DB6-6EE0-B0E236A47409}"/>
              </a:ext>
            </a:extLst>
          </p:cNvPr>
          <p:cNvSpPr txBox="1"/>
          <p:nvPr/>
        </p:nvSpPr>
        <p:spPr>
          <a:xfrm>
            <a:off x="722259" y="6037593"/>
            <a:ext cx="12122229" cy="1200329"/>
          </a:xfrm>
          <a:prstGeom prst="rect">
            <a:avLst/>
          </a:prstGeom>
          <a:noFill/>
        </p:spPr>
        <p:txBody>
          <a:bodyPr wrap="none" rtlCol="0">
            <a:spAutoFit/>
          </a:bodyPr>
          <a:lstStyle/>
          <a:p>
            <a:pPr marL="342900" indent="-342900">
              <a:buFont typeface="Arial" panose="020B0604020202020204" pitchFamily="34" charset="0"/>
              <a:buChar char="•"/>
            </a:pPr>
            <a:r>
              <a:rPr lang="en-US" sz="2400" dirty="0"/>
              <a:t>The near-perfect fluid QGP is a key discovery in the field</a:t>
            </a:r>
          </a:p>
          <a:p>
            <a:pPr marL="342900" indent="-342900">
              <a:buFont typeface="Arial" panose="020B0604020202020204" pitchFamily="34" charset="0"/>
              <a:buChar char="•"/>
            </a:pPr>
            <a:r>
              <a:rPr lang="en-US" sz="2400" dirty="0"/>
              <a:t>How does this behavior emerge and what are its limits ? </a:t>
            </a:r>
          </a:p>
          <a:p>
            <a:pPr marL="342900" indent="-342900">
              <a:buFont typeface="Arial" panose="020B0604020202020204" pitchFamily="34" charset="0"/>
              <a:buChar char="•"/>
            </a:pPr>
            <a:r>
              <a:rPr lang="en-US" sz="2400" dirty="0"/>
              <a:t>I will give an (incomplete) overview of how our understanding evolved over the years  </a:t>
            </a:r>
          </a:p>
        </p:txBody>
      </p:sp>
    </p:spTree>
    <p:extLst>
      <p:ext uri="{BB962C8B-B14F-4D97-AF65-F5344CB8AC3E}">
        <p14:creationId xmlns:p14="http://schemas.microsoft.com/office/powerpoint/2010/main" val="28636600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The effect of viscosity in event-by-event hydrodynamics</a:t>
            </a:r>
          </a:p>
        </p:txBody>
      </p:sp>
      <p:sp>
        <p:nvSpPr>
          <p:cNvPr id="4" name="Slide Number Placeholder 3"/>
          <p:cNvSpPr>
            <a:spLocks noGrp="1"/>
          </p:cNvSpPr>
          <p:nvPr>
            <p:ph type="sldNum" sz="quarter" idx="4294967295"/>
          </p:nvPr>
        </p:nvSpPr>
        <p:spPr>
          <a:xfrm>
            <a:off x="10396540" y="7280603"/>
            <a:ext cx="984250" cy="314325"/>
          </a:xfrm>
          <a:prstGeom prst="rect">
            <a:avLst/>
          </a:prstGeom>
        </p:spPr>
        <p:txBody>
          <a:bodyPr/>
          <a:lstStyle/>
          <a:p>
            <a:pPr>
              <a:defRPr/>
            </a:pPr>
            <a:fld id="{B5281F45-F54F-4E46-B67C-556BAA6BA560}" type="slidenum">
              <a:rPr lang="en-US" smtClean="0"/>
              <a:pPr>
                <a:defRPr/>
              </a:pPr>
              <a:t>20</a:t>
            </a:fld>
            <a:endParaRPr lang="en-US" dirty="0"/>
          </a:p>
        </p:txBody>
      </p:sp>
      <p:pic>
        <p:nvPicPr>
          <p:cNvPr id="583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1800" y="793751"/>
            <a:ext cx="12609925" cy="6374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486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rotWithShape="1">
          <a:blip r:embed="rId3"/>
          <a:srcRect l="720" r="370"/>
          <a:stretch/>
        </p:blipFill>
        <p:spPr>
          <a:xfrm>
            <a:off x="965200" y="849506"/>
            <a:ext cx="11578527" cy="4583786"/>
          </a:xfrm>
        </p:spPr>
      </p:pic>
      <p:sp>
        <p:nvSpPr>
          <p:cNvPr id="3" name="Title 2"/>
          <p:cNvSpPr>
            <a:spLocks noGrp="1"/>
          </p:cNvSpPr>
          <p:nvPr>
            <p:ph type="title"/>
          </p:nvPr>
        </p:nvSpPr>
        <p:spPr/>
        <p:txBody>
          <a:bodyPr/>
          <a:lstStyle/>
          <a:p>
            <a:r>
              <a:rPr lang="en-US" dirty="0"/>
              <a:t>Higher Harmonics Used to Determine </a:t>
            </a:r>
            <a:r>
              <a:rPr lang="en-US" dirty="0">
                <a:latin typeface="Symbol" charset="2"/>
                <a:cs typeface="Symbol" charset="2"/>
              </a:rPr>
              <a:t>h</a:t>
            </a:r>
            <a:r>
              <a:rPr lang="en-US" dirty="0"/>
              <a:t>/s</a:t>
            </a:r>
          </a:p>
        </p:txBody>
      </p:sp>
      <p:sp>
        <p:nvSpPr>
          <p:cNvPr id="9" name="TextBox 8"/>
          <p:cNvSpPr txBox="1"/>
          <p:nvPr/>
        </p:nvSpPr>
        <p:spPr>
          <a:xfrm>
            <a:off x="1955800" y="5433292"/>
            <a:ext cx="4648200" cy="532453"/>
          </a:xfrm>
          <a:prstGeom prst="rect">
            <a:avLst/>
          </a:prstGeom>
          <a:noFill/>
        </p:spPr>
        <p:txBody>
          <a:bodyPr wrap="square" rtlCol="0">
            <a:spAutoFit/>
          </a:bodyPr>
          <a:lstStyle/>
          <a:p>
            <a:pPr>
              <a:buNone/>
            </a:pPr>
            <a:r>
              <a:rPr lang="en-US" sz="2860" dirty="0">
                <a:solidFill>
                  <a:srgbClr val="FF0000"/>
                </a:solidFill>
                <a:latin typeface="Arial"/>
                <a:cs typeface="Arial"/>
              </a:rPr>
              <a:t>≈ 1.5 x string theory limit</a:t>
            </a:r>
          </a:p>
        </p:txBody>
      </p:sp>
      <p:sp>
        <p:nvSpPr>
          <p:cNvPr id="10" name="TextBox 9"/>
          <p:cNvSpPr txBox="1"/>
          <p:nvPr/>
        </p:nvSpPr>
        <p:spPr>
          <a:xfrm>
            <a:off x="7594600" y="5410201"/>
            <a:ext cx="4419600" cy="532453"/>
          </a:xfrm>
          <a:prstGeom prst="rect">
            <a:avLst/>
          </a:prstGeom>
          <a:noFill/>
        </p:spPr>
        <p:txBody>
          <a:bodyPr wrap="square" rtlCol="0">
            <a:spAutoFit/>
          </a:bodyPr>
          <a:lstStyle/>
          <a:p>
            <a:pPr>
              <a:buNone/>
            </a:pPr>
            <a:r>
              <a:rPr lang="en-US" sz="2860" dirty="0">
                <a:solidFill>
                  <a:srgbClr val="FF0000"/>
                </a:solidFill>
                <a:latin typeface="Arial"/>
                <a:cs typeface="Arial"/>
              </a:rPr>
              <a:t>≈ 2.5 x string theory limit</a:t>
            </a:r>
          </a:p>
        </p:txBody>
      </p:sp>
      <p:sp>
        <p:nvSpPr>
          <p:cNvPr id="11" name="TextBox 10"/>
          <p:cNvSpPr txBox="1"/>
          <p:nvPr/>
        </p:nvSpPr>
        <p:spPr>
          <a:xfrm>
            <a:off x="1727199" y="6265877"/>
            <a:ext cx="8996605" cy="498598"/>
          </a:xfrm>
          <a:prstGeom prst="rect">
            <a:avLst/>
          </a:prstGeom>
          <a:noFill/>
        </p:spPr>
        <p:txBody>
          <a:bodyPr wrap="square" rtlCol="0">
            <a:spAutoFit/>
          </a:bodyPr>
          <a:lstStyle/>
          <a:p>
            <a:pPr>
              <a:buNone/>
            </a:pPr>
            <a:r>
              <a:rPr lang="en-US" sz="1320" dirty="0"/>
              <a:t>C. Gale, S. </a:t>
            </a:r>
            <a:r>
              <a:rPr lang="en-US" sz="1320" dirty="0" err="1"/>
              <a:t>Jeon</a:t>
            </a:r>
            <a:r>
              <a:rPr lang="en-US" sz="1320" dirty="0"/>
              <a:t>, B. </a:t>
            </a:r>
            <a:r>
              <a:rPr lang="en-US" sz="1320" dirty="0" err="1"/>
              <a:t>Schenke</a:t>
            </a:r>
            <a:r>
              <a:rPr lang="en-US" sz="1320" dirty="0"/>
              <a:t>, P. </a:t>
            </a:r>
            <a:r>
              <a:rPr lang="en-US" sz="1320" dirty="0" err="1"/>
              <a:t>Tribedy</a:t>
            </a:r>
            <a:r>
              <a:rPr lang="en-US" sz="1320" dirty="0"/>
              <a:t>, R. </a:t>
            </a:r>
            <a:r>
              <a:rPr lang="en-US" sz="1320" dirty="0" err="1"/>
              <a:t>Venugopalan</a:t>
            </a:r>
            <a:r>
              <a:rPr lang="en-US" sz="1320" dirty="0"/>
              <a:t>, Phys. Rev. </a:t>
            </a:r>
            <a:r>
              <a:rPr lang="en-US" sz="1320" dirty="0" err="1"/>
              <a:t>Lett</a:t>
            </a:r>
            <a:r>
              <a:rPr lang="en-US" sz="1320" dirty="0"/>
              <a:t>. 110, 012302 (2013)   </a:t>
            </a:r>
          </a:p>
          <a:p>
            <a:endParaRPr lang="en-US" sz="1320" dirty="0"/>
          </a:p>
        </p:txBody>
      </p:sp>
      <p:sp>
        <p:nvSpPr>
          <p:cNvPr id="2" name="Slide Number Placeholder 1">
            <a:extLst>
              <a:ext uri="{FF2B5EF4-FFF2-40B4-BE49-F238E27FC236}">
                <a16:creationId xmlns:a16="http://schemas.microsoft.com/office/drawing/2014/main" id="{31555422-4D59-7544-9278-20316D8ED495}"/>
              </a:ext>
            </a:extLst>
          </p:cNvPr>
          <p:cNvSpPr>
            <a:spLocks noGrp="1"/>
          </p:cNvSpPr>
          <p:nvPr>
            <p:ph type="sldNum" sz="quarter" idx="10"/>
          </p:nvPr>
        </p:nvSpPr>
        <p:spPr/>
        <p:txBody>
          <a:bodyPr/>
          <a:lstStyle/>
          <a:p>
            <a:pPr>
              <a:defRPr/>
            </a:pPr>
            <a:fld id="{8013579F-4CA1-4395-AC63-1E7507863230}" type="slidenum">
              <a:rPr lang="en-US" smtClean="0"/>
              <a:pPr>
                <a:defRPr/>
              </a:pPr>
              <a:t>21</a:t>
            </a:fld>
            <a:endParaRPr lang="en-US" dirty="0"/>
          </a:p>
        </p:txBody>
      </p:sp>
    </p:spTree>
    <p:extLst>
      <p:ext uri="{BB962C8B-B14F-4D97-AF65-F5344CB8AC3E}">
        <p14:creationId xmlns:p14="http://schemas.microsoft.com/office/powerpoint/2010/main" val="8072619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A94F70-ABC6-D14D-95D4-91613EAE0A16}"/>
              </a:ext>
            </a:extLst>
          </p:cNvPr>
          <p:cNvSpPr>
            <a:spLocks noGrp="1"/>
          </p:cNvSpPr>
          <p:nvPr>
            <p:ph type="title"/>
          </p:nvPr>
        </p:nvSpPr>
        <p:spPr/>
        <p:txBody>
          <a:bodyPr/>
          <a:lstStyle/>
          <a:p>
            <a:r>
              <a:rPr lang="en-US" dirty="0"/>
              <a:t>Many other sophisticated flow observables compared to hydro</a:t>
            </a:r>
          </a:p>
        </p:txBody>
      </p:sp>
      <p:pic>
        <p:nvPicPr>
          <p:cNvPr id="6" name="Content Placeholder 5">
            <a:extLst>
              <a:ext uri="{FF2B5EF4-FFF2-40B4-BE49-F238E27FC236}">
                <a16:creationId xmlns:a16="http://schemas.microsoft.com/office/drawing/2014/main" id="{1CBBA8E1-7411-E84D-99AB-585E2C49B221}"/>
              </a:ext>
            </a:extLst>
          </p:cNvPr>
          <p:cNvPicPr>
            <a:picLocks noGrp="1" noChangeAspect="1"/>
          </p:cNvPicPr>
          <p:nvPr>
            <p:ph idx="1"/>
          </p:nvPr>
        </p:nvPicPr>
        <p:blipFill rotWithShape="1">
          <a:blip r:embed="rId2"/>
          <a:srcRect l="17394" t="20512" r="17394" b="9257"/>
          <a:stretch/>
        </p:blipFill>
        <p:spPr>
          <a:xfrm>
            <a:off x="1672085" y="990600"/>
            <a:ext cx="9855695" cy="6743371"/>
          </a:xfrm>
        </p:spPr>
      </p:pic>
      <p:sp>
        <p:nvSpPr>
          <p:cNvPr id="4" name="Slide Number Placeholder 3">
            <a:extLst>
              <a:ext uri="{FF2B5EF4-FFF2-40B4-BE49-F238E27FC236}">
                <a16:creationId xmlns:a16="http://schemas.microsoft.com/office/drawing/2014/main" id="{5C6AE39C-6A89-B14A-90B4-D0648CB214FF}"/>
              </a:ext>
            </a:extLst>
          </p:cNvPr>
          <p:cNvSpPr>
            <a:spLocks noGrp="1"/>
          </p:cNvSpPr>
          <p:nvPr>
            <p:ph type="sldNum" sz="quarter" idx="10"/>
          </p:nvPr>
        </p:nvSpPr>
        <p:spPr/>
        <p:txBody>
          <a:bodyPr/>
          <a:lstStyle/>
          <a:p>
            <a:pPr>
              <a:defRPr/>
            </a:pPr>
            <a:fld id="{8013579F-4CA1-4395-AC63-1E7507863230}" type="slidenum">
              <a:rPr lang="en-US" smtClean="0"/>
              <a:pPr>
                <a:defRPr/>
              </a:pPr>
              <a:t>22</a:t>
            </a:fld>
            <a:endParaRPr lang="en-US" dirty="0"/>
          </a:p>
        </p:txBody>
      </p:sp>
      <p:sp>
        <p:nvSpPr>
          <p:cNvPr id="7" name="TextBox 6">
            <a:extLst>
              <a:ext uri="{FF2B5EF4-FFF2-40B4-BE49-F238E27FC236}">
                <a16:creationId xmlns:a16="http://schemas.microsoft.com/office/drawing/2014/main" id="{8F20B1EF-10C8-7148-875E-3624E74884A0}"/>
              </a:ext>
            </a:extLst>
          </p:cNvPr>
          <p:cNvSpPr txBox="1"/>
          <p:nvPr/>
        </p:nvSpPr>
        <p:spPr>
          <a:xfrm>
            <a:off x="10020148" y="6629400"/>
            <a:ext cx="3594252" cy="369332"/>
          </a:xfrm>
          <a:prstGeom prst="rect">
            <a:avLst/>
          </a:prstGeom>
          <a:noFill/>
        </p:spPr>
        <p:txBody>
          <a:bodyPr wrap="square" rtlCol="0">
            <a:spAutoFit/>
          </a:bodyPr>
          <a:lstStyle/>
          <a:p>
            <a:r>
              <a:rPr lang="en-US" dirty="0" err="1"/>
              <a:t>Jiangyong</a:t>
            </a:r>
            <a:r>
              <a:rPr lang="en-US" dirty="0"/>
              <a:t> Jia, QM18 student day</a:t>
            </a:r>
          </a:p>
        </p:txBody>
      </p:sp>
    </p:spTree>
    <p:extLst>
      <p:ext uri="{BB962C8B-B14F-4D97-AF65-F5344CB8AC3E}">
        <p14:creationId xmlns:p14="http://schemas.microsoft.com/office/powerpoint/2010/main" val="822787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B6FD4-A2DC-8945-977A-A9E2D1A666E5}"/>
              </a:ext>
            </a:extLst>
          </p:cNvPr>
          <p:cNvSpPr>
            <a:spLocks noGrp="1"/>
          </p:cNvSpPr>
          <p:nvPr>
            <p:ph type="title"/>
          </p:nvPr>
        </p:nvSpPr>
        <p:spPr>
          <a:xfrm>
            <a:off x="0" y="4764"/>
            <a:ext cx="13817600" cy="1298240"/>
          </a:xfrm>
        </p:spPr>
        <p:txBody>
          <a:bodyPr/>
          <a:lstStyle/>
          <a:p>
            <a:r>
              <a:rPr lang="en-US" dirty="0"/>
              <a:t>QGP properties from Bayesian model to data comparison </a:t>
            </a:r>
            <a:br>
              <a:rPr lang="en-US" dirty="0"/>
            </a:br>
            <a:r>
              <a:rPr lang="en-US" dirty="0"/>
              <a:t>T dependence of </a:t>
            </a:r>
            <a:r>
              <a:rPr lang="en-US" dirty="0" err="1"/>
              <a:t>η</a:t>
            </a:r>
            <a:r>
              <a:rPr lang="en-US" dirty="0"/>
              <a:t>/s … and a lot more  </a:t>
            </a:r>
          </a:p>
        </p:txBody>
      </p:sp>
      <p:sp>
        <p:nvSpPr>
          <p:cNvPr id="7" name="Content Placeholder 6">
            <a:extLst>
              <a:ext uri="{FF2B5EF4-FFF2-40B4-BE49-F238E27FC236}">
                <a16:creationId xmlns:a16="http://schemas.microsoft.com/office/drawing/2014/main" id="{92DA0FD6-13D3-1C48-A820-774877C6794B}"/>
              </a:ext>
            </a:extLst>
          </p:cNvPr>
          <p:cNvSpPr>
            <a:spLocks noGrp="1"/>
          </p:cNvSpPr>
          <p:nvPr>
            <p:ph sz="half" idx="2"/>
          </p:nvPr>
        </p:nvSpPr>
        <p:spPr>
          <a:xfrm>
            <a:off x="393700" y="1371600"/>
            <a:ext cx="13030200" cy="5129425"/>
          </a:xfrm>
        </p:spPr>
        <p:txBody>
          <a:bodyPr/>
          <a:lstStyle/>
          <a:p>
            <a:pPr>
              <a:lnSpc>
                <a:spcPct val="100000"/>
              </a:lnSpc>
            </a:pPr>
            <a:r>
              <a:rPr lang="en-US" sz="2800" dirty="0"/>
              <a:t>Use data from identified particle yields, &lt;</a:t>
            </a:r>
            <a:r>
              <a:rPr lang="en-US" sz="2800" dirty="0" err="1"/>
              <a:t>p</a:t>
            </a:r>
            <a:r>
              <a:rPr lang="en-US" sz="2800" baseline="-25000" dirty="0" err="1"/>
              <a:t>T</a:t>
            </a:r>
            <a:r>
              <a:rPr lang="en-US" sz="2800" dirty="0"/>
              <a:t>&gt; and several flow harmonics to train parameters and perform a multi-parameter model-to-data comparison utilizing Bayesian statistics</a:t>
            </a:r>
          </a:p>
        </p:txBody>
      </p:sp>
      <p:sp>
        <p:nvSpPr>
          <p:cNvPr id="4" name="Slide Number Placeholder 3">
            <a:extLst>
              <a:ext uri="{FF2B5EF4-FFF2-40B4-BE49-F238E27FC236}">
                <a16:creationId xmlns:a16="http://schemas.microsoft.com/office/drawing/2014/main" id="{72B4A20E-2CE9-4F40-B8FF-D4AA890B1D61}"/>
              </a:ext>
            </a:extLst>
          </p:cNvPr>
          <p:cNvSpPr>
            <a:spLocks noGrp="1"/>
          </p:cNvSpPr>
          <p:nvPr>
            <p:ph type="sldNum" sz="quarter" idx="10"/>
          </p:nvPr>
        </p:nvSpPr>
        <p:spPr/>
        <p:txBody>
          <a:bodyPr/>
          <a:lstStyle/>
          <a:p>
            <a:pPr>
              <a:defRPr/>
            </a:pPr>
            <a:fld id="{8013579F-4CA1-4395-AC63-1E7507863230}" type="slidenum">
              <a:rPr lang="en-US" smtClean="0"/>
              <a:pPr>
                <a:defRPr/>
              </a:pPr>
              <a:t>23</a:t>
            </a:fld>
            <a:endParaRPr lang="en-US" dirty="0"/>
          </a:p>
        </p:txBody>
      </p:sp>
      <p:sp>
        <p:nvSpPr>
          <p:cNvPr id="9" name="Content Placeholder 8">
            <a:extLst>
              <a:ext uri="{FF2B5EF4-FFF2-40B4-BE49-F238E27FC236}">
                <a16:creationId xmlns:a16="http://schemas.microsoft.com/office/drawing/2014/main" id="{E29568ED-EE06-0646-98FE-671912304249}"/>
              </a:ext>
            </a:extLst>
          </p:cNvPr>
          <p:cNvSpPr>
            <a:spLocks noGrp="1"/>
          </p:cNvSpPr>
          <p:nvPr>
            <p:ph sz="half" idx="1"/>
          </p:nvPr>
        </p:nvSpPr>
        <p:spPr>
          <a:xfrm>
            <a:off x="378377" y="6060255"/>
            <a:ext cx="7772399" cy="1371600"/>
          </a:xfrm>
        </p:spPr>
        <p:txBody>
          <a:bodyPr/>
          <a:lstStyle/>
          <a:p>
            <a:r>
              <a:rPr lang="en-US" sz="2800" dirty="0"/>
              <a:t>Extract T dependence of </a:t>
            </a:r>
            <a:r>
              <a:rPr lang="en-US" sz="2800" dirty="0" err="1"/>
              <a:t>η</a:t>
            </a:r>
            <a:r>
              <a:rPr lang="en-US" sz="2800" dirty="0"/>
              <a:t>/s and constrain the initial conditions</a:t>
            </a:r>
          </a:p>
        </p:txBody>
      </p:sp>
      <p:sp>
        <p:nvSpPr>
          <p:cNvPr id="10" name="TextBox 9">
            <a:extLst>
              <a:ext uri="{FF2B5EF4-FFF2-40B4-BE49-F238E27FC236}">
                <a16:creationId xmlns:a16="http://schemas.microsoft.com/office/drawing/2014/main" id="{16CE39C6-D28B-3A4B-826B-5014BBAB3EC5}"/>
              </a:ext>
            </a:extLst>
          </p:cNvPr>
          <p:cNvSpPr txBox="1"/>
          <p:nvPr/>
        </p:nvSpPr>
        <p:spPr>
          <a:xfrm>
            <a:off x="7705787" y="3210868"/>
            <a:ext cx="1196161" cy="461665"/>
          </a:xfrm>
          <a:prstGeom prst="rect">
            <a:avLst/>
          </a:prstGeom>
          <a:noFill/>
        </p:spPr>
        <p:txBody>
          <a:bodyPr wrap="none" rtlCol="0">
            <a:spAutoFit/>
          </a:bodyPr>
          <a:lstStyle/>
          <a:p>
            <a:r>
              <a:rPr lang="en-US" sz="2400" dirty="0"/>
              <a:t>training</a:t>
            </a:r>
          </a:p>
        </p:txBody>
      </p:sp>
      <p:cxnSp>
        <p:nvCxnSpPr>
          <p:cNvPr id="12" name="Straight Arrow Connector 11">
            <a:extLst>
              <a:ext uri="{FF2B5EF4-FFF2-40B4-BE49-F238E27FC236}">
                <a16:creationId xmlns:a16="http://schemas.microsoft.com/office/drawing/2014/main" id="{91EAE5D0-3A3D-C245-ACCD-539809A1F93D}"/>
              </a:ext>
            </a:extLst>
          </p:cNvPr>
          <p:cNvCxnSpPr/>
          <p:nvPr/>
        </p:nvCxnSpPr>
        <p:spPr>
          <a:xfrm flipH="1">
            <a:off x="6937729" y="3454400"/>
            <a:ext cx="5334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5" name="Group 4">
            <a:extLst>
              <a:ext uri="{FF2B5EF4-FFF2-40B4-BE49-F238E27FC236}">
                <a16:creationId xmlns:a16="http://schemas.microsoft.com/office/drawing/2014/main" id="{DDBFD097-0184-C942-A298-7338E87857BD}"/>
              </a:ext>
            </a:extLst>
          </p:cNvPr>
          <p:cNvGrpSpPr/>
          <p:nvPr/>
        </p:nvGrpSpPr>
        <p:grpSpPr>
          <a:xfrm>
            <a:off x="6963129" y="4667760"/>
            <a:ext cx="2154472" cy="461665"/>
            <a:chOff x="8356600" y="3733801"/>
            <a:chExt cx="2154472" cy="461665"/>
          </a:xfrm>
        </p:grpSpPr>
        <p:cxnSp>
          <p:nvCxnSpPr>
            <p:cNvPr id="13" name="Straight Arrow Connector 12">
              <a:extLst>
                <a:ext uri="{FF2B5EF4-FFF2-40B4-BE49-F238E27FC236}">
                  <a16:creationId xmlns:a16="http://schemas.microsoft.com/office/drawing/2014/main" id="{7A50082C-F55F-3449-BD64-D6D71F235FE8}"/>
                </a:ext>
              </a:extLst>
            </p:cNvPr>
            <p:cNvCxnSpPr>
              <a:cxnSpLocks/>
            </p:cNvCxnSpPr>
            <p:nvPr/>
          </p:nvCxnSpPr>
          <p:spPr>
            <a:xfrm flipH="1">
              <a:off x="8356600" y="4038600"/>
              <a:ext cx="5334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2B19A9FF-FC1F-E645-B28D-81B66792AB41}"/>
                </a:ext>
              </a:extLst>
            </p:cNvPr>
            <p:cNvSpPr txBox="1"/>
            <p:nvPr/>
          </p:nvSpPr>
          <p:spPr>
            <a:xfrm>
              <a:off x="9042400" y="3733801"/>
              <a:ext cx="1468672" cy="461665"/>
            </a:xfrm>
            <a:prstGeom prst="rect">
              <a:avLst/>
            </a:prstGeom>
            <a:noFill/>
          </p:spPr>
          <p:txBody>
            <a:bodyPr wrap="none" rtlCol="0">
              <a:spAutoFit/>
            </a:bodyPr>
            <a:lstStyle/>
            <a:p>
              <a:r>
                <a:rPr lang="en-US" sz="2400" dirty="0"/>
                <a:t>posterior </a:t>
              </a:r>
            </a:p>
          </p:txBody>
        </p:sp>
      </p:grpSp>
      <p:pic>
        <p:nvPicPr>
          <p:cNvPr id="16" name="Picture 15">
            <a:extLst>
              <a:ext uri="{FF2B5EF4-FFF2-40B4-BE49-F238E27FC236}">
                <a16:creationId xmlns:a16="http://schemas.microsoft.com/office/drawing/2014/main" id="{FAAC275A-1D21-F941-9D77-D131F98CF383}"/>
              </a:ext>
            </a:extLst>
          </p:cNvPr>
          <p:cNvPicPr>
            <a:picLocks noChangeAspect="1"/>
          </p:cNvPicPr>
          <p:nvPr/>
        </p:nvPicPr>
        <p:blipFill rotWithShape="1">
          <a:blip r:embed="rId2"/>
          <a:srcRect l="13812" t="12654" r="24475" b="4764"/>
          <a:stretch/>
        </p:blipFill>
        <p:spPr>
          <a:xfrm>
            <a:off x="9251411" y="2719293"/>
            <a:ext cx="4251437" cy="3781732"/>
          </a:xfrm>
          <a:prstGeom prst="rect">
            <a:avLst/>
          </a:prstGeom>
        </p:spPr>
      </p:pic>
      <p:sp>
        <p:nvSpPr>
          <p:cNvPr id="6" name="TextBox 5">
            <a:extLst>
              <a:ext uri="{FF2B5EF4-FFF2-40B4-BE49-F238E27FC236}">
                <a16:creationId xmlns:a16="http://schemas.microsoft.com/office/drawing/2014/main" id="{4B2AD733-2C50-873F-74CB-E7C6AF34D270}"/>
              </a:ext>
            </a:extLst>
          </p:cNvPr>
          <p:cNvSpPr txBox="1"/>
          <p:nvPr/>
        </p:nvSpPr>
        <p:spPr>
          <a:xfrm>
            <a:off x="8661619" y="6827940"/>
            <a:ext cx="4251437" cy="276999"/>
          </a:xfrm>
          <a:prstGeom prst="rect">
            <a:avLst/>
          </a:prstGeom>
          <a:noFill/>
        </p:spPr>
        <p:txBody>
          <a:bodyPr wrap="square">
            <a:spAutoFit/>
          </a:bodyPr>
          <a:lstStyle/>
          <a:p>
            <a:r>
              <a:rPr lang="en-US" sz="1200" dirty="0">
                <a:effectLst/>
                <a:latin typeface="Times" pitchFamily="2" charset="0"/>
              </a:rPr>
              <a:t>PHYSICAL REVIEW C </a:t>
            </a:r>
            <a:r>
              <a:rPr lang="en-US" sz="1200" b="1" dirty="0">
                <a:effectLst/>
                <a:latin typeface="Times" pitchFamily="2" charset="0"/>
              </a:rPr>
              <a:t>94</a:t>
            </a:r>
            <a:r>
              <a:rPr lang="en-US" sz="1200" dirty="0">
                <a:effectLst/>
                <a:latin typeface="Times" pitchFamily="2" charset="0"/>
              </a:rPr>
              <a:t>, 024907 (2016)</a:t>
            </a:r>
            <a:endParaRPr lang="en-US" sz="1200" dirty="0"/>
          </a:p>
        </p:txBody>
      </p:sp>
      <p:pic>
        <p:nvPicPr>
          <p:cNvPr id="15" name="Picture 14" descr="Chart, line chart&#10;&#10;Description automatically generated">
            <a:extLst>
              <a:ext uri="{FF2B5EF4-FFF2-40B4-BE49-F238E27FC236}">
                <a16:creationId xmlns:a16="http://schemas.microsoft.com/office/drawing/2014/main" id="{FBF4B32E-EAEC-9F59-2CA9-299BBA6B9E63}"/>
              </a:ext>
            </a:extLst>
          </p:cNvPr>
          <p:cNvPicPr>
            <a:picLocks noChangeAspect="1"/>
          </p:cNvPicPr>
          <p:nvPr/>
        </p:nvPicPr>
        <p:blipFill>
          <a:blip r:embed="rId3"/>
          <a:stretch>
            <a:fillRect/>
          </a:stretch>
        </p:blipFill>
        <p:spPr>
          <a:xfrm>
            <a:off x="104712" y="2716885"/>
            <a:ext cx="6699207" cy="3364438"/>
          </a:xfrm>
          <a:prstGeom prst="rect">
            <a:avLst/>
          </a:prstGeom>
        </p:spPr>
      </p:pic>
    </p:spTree>
    <p:extLst>
      <p:ext uri="{BB962C8B-B14F-4D97-AF65-F5344CB8AC3E}">
        <p14:creationId xmlns:p14="http://schemas.microsoft.com/office/powerpoint/2010/main" val="9331516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06D17-0256-9B55-81D8-4545F6E6B35D}"/>
              </a:ext>
            </a:extLst>
          </p:cNvPr>
          <p:cNvSpPr>
            <a:spLocks noGrp="1"/>
          </p:cNvSpPr>
          <p:nvPr>
            <p:ph type="title"/>
          </p:nvPr>
        </p:nvSpPr>
        <p:spPr>
          <a:xfrm>
            <a:off x="0" y="29918"/>
            <a:ext cx="13817600" cy="788987"/>
          </a:xfrm>
        </p:spPr>
        <p:txBody>
          <a:bodyPr/>
          <a:lstStyle/>
          <a:p>
            <a:r>
              <a:rPr lang="en-US" dirty="0"/>
              <a:t>Detailed Bayesian parameter estimation from JETSCAPE </a:t>
            </a:r>
          </a:p>
        </p:txBody>
      </p:sp>
      <p:sp>
        <p:nvSpPr>
          <p:cNvPr id="5" name="Slide Number Placeholder 4">
            <a:extLst>
              <a:ext uri="{FF2B5EF4-FFF2-40B4-BE49-F238E27FC236}">
                <a16:creationId xmlns:a16="http://schemas.microsoft.com/office/drawing/2014/main" id="{BC8734EB-1F85-F17B-94A3-883D4D05C48D}"/>
              </a:ext>
            </a:extLst>
          </p:cNvPr>
          <p:cNvSpPr>
            <a:spLocks noGrp="1"/>
          </p:cNvSpPr>
          <p:nvPr>
            <p:ph type="sldNum" sz="quarter" idx="10"/>
          </p:nvPr>
        </p:nvSpPr>
        <p:spPr/>
        <p:txBody>
          <a:bodyPr/>
          <a:lstStyle/>
          <a:p>
            <a:pPr>
              <a:defRPr/>
            </a:pPr>
            <a:fld id="{F927F8DE-6761-4BA9-9448-0170BA9FCE3A}" type="slidenum">
              <a:rPr lang="en-US" smtClean="0"/>
              <a:pPr>
                <a:defRPr/>
              </a:pPr>
              <a:t>24</a:t>
            </a:fld>
            <a:endParaRPr lang="en-US" dirty="0"/>
          </a:p>
        </p:txBody>
      </p:sp>
      <p:pic>
        <p:nvPicPr>
          <p:cNvPr id="9" name="Content Placeholder 8">
            <a:extLst>
              <a:ext uri="{FF2B5EF4-FFF2-40B4-BE49-F238E27FC236}">
                <a16:creationId xmlns:a16="http://schemas.microsoft.com/office/drawing/2014/main" id="{7AA91AD7-9C99-DE83-FD89-02398856A554}"/>
              </a:ext>
            </a:extLst>
          </p:cNvPr>
          <p:cNvPicPr>
            <a:picLocks noGrp="1" noChangeAspect="1"/>
          </p:cNvPicPr>
          <p:nvPr>
            <p:ph sz="half" idx="1"/>
          </p:nvPr>
        </p:nvPicPr>
        <p:blipFill>
          <a:blip r:embed="rId2"/>
          <a:stretch>
            <a:fillRect/>
          </a:stretch>
        </p:blipFill>
        <p:spPr>
          <a:xfrm>
            <a:off x="279400" y="818905"/>
            <a:ext cx="8845550" cy="5592525"/>
          </a:xfrm>
          <a:prstGeom prst="rect">
            <a:avLst/>
          </a:prstGeom>
        </p:spPr>
      </p:pic>
      <p:sp>
        <p:nvSpPr>
          <p:cNvPr id="8" name="TextBox 7">
            <a:extLst>
              <a:ext uri="{FF2B5EF4-FFF2-40B4-BE49-F238E27FC236}">
                <a16:creationId xmlns:a16="http://schemas.microsoft.com/office/drawing/2014/main" id="{8E841D8F-DA54-512A-1745-688CFAA09258}"/>
              </a:ext>
            </a:extLst>
          </p:cNvPr>
          <p:cNvSpPr txBox="1"/>
          <p:nvPr/>
        </p:nvSpPr>
        <p:spPr>
          <a:xfrm>
            <a:off x="279400" y="6518227"/>
            <a:ext cx="8763000" cy="646331"/>
          </a:xfrm>
          <a:prstGeom prst="rect">
            <a:avLst/>
          </a:prstGeom>
          <a:noFill/>
        </p:spPr>
        <p:txBody>
          <a:bodyPr wrap="square" rtlCol="0">
            <a:spAutoFit/>
          </a:bodyPr>
          <a:lstStyle/>
          <a:p>
            <a:r>
              <a:rPr lang="en-US" dirty="0"/>
              <a:t>“We improve on earlier such studies [14–20] by accounting for known theoretical ambiguities in our quantification of the uncertainties of the inferred viscosities. “</a:t>
            </a:r>
          </a:p>
        </p:txBody>
      </p:sp>
      <p:sp>
        <p:nvSpPr>
          <p:cNvPr id="10" name="TextBox 9">
            <a:extLst>
              <a:ext uri="{FF2B5EF4-FFF2-40B4-BE49-F238E27FC236}">
                <a16:creationId xmlns:a16="http://schemas.microsoft.com/office/drawing/2014/main" id="{4CB9D4AD-34C7-00CA-619B-5C098972A44D}"/>
              </a:ext>
            </a:extLst>
          </p:cNvPr>
          <p:cNvSpPr txBox="1"/>
          <p:nvPr/>
        </p:nvSpPr>
        <p:spPr>
          <a:xfrm>
            <a:off x="9245600" y="3538221"/>
            <a:ext cx="4572000" cy="1107996"/>
          </a:xfrm>
          <a:prstGeom prst="rect">
            <a:avLst/>
          </a:prstGeom>
          <a:noFill/>
        </p:spPr>
        <p:txBody>
          <a:bodyPr wrap="square" rtlCol="0">
            <a:spAutoFit/>
          </a:bodyPr>
          <a:lstStyle/>
          <a:p>
            <a:r>
              <a:rPr lang="en-US" sz="1600" b="1" dirty="0"/>
              <a:t>Multisystem Bayesian constraints on the transport coefficients of QCD matter </a:t>
            </a:r>
          </a:p>
          <a:p>
            <a:r>
              <a:rPr lang="en-US" sz="1600" dirty="0"/>
              <a:t>Phys. Rev. C, vol. 103, no. 5, pp. 054904, 2021.</a:t>
            </a:r>
          </a:p>
          <a:p>
            <a:endParaRPr lang="en-US" dirty="0"/>
          </a:p>
        </p:txBody>
      </p:sp>
      <p:sp>
        <p:nvSpPr>
          <p:cNvPr id="11" name="TextBox 10">
            <a:extLst>
              <a:ext uri="{FF2B5EF4-FFF2-40B4-BE49-F238E27FC236}">
                <a16:creationId xmlns:a16="http://schemas.microsoft.com/office/drawing/2014/main" id="{CC2B71E7-6D05-AD33-7815-9B22143571DF}"/>
              </a:ext>
            </a:extLst>
          </p:cNvPr>
          <p:cNvSpPr txBox="1"/>
          <p:nvPr/>
        </p:nvSpPr>
        <p:spPr>
          <a:xfrm>
            <a:off x="9242612" y="1524000"/>
            <a:ext cx="4447988" cy="1600438"/>
          </a:xfrm>
          <a:prstGeom prst="rect">
            <a:avLst/>
          </a:prstGeom>
          <a:noFill/>
        </p:spPr>
        <p:txBody>
          <a:bodyPr wrap="square" rtlCol="0">
            <a:spAutoFit/>
          </a:bodyPr>
          <a:lstStyle/>
          <a:p>
            <a:r>
              <a:rPr lang="en-US" sz="1600" b="1" dirty="0"/>
              <a:t>Phenomenological constraints on the transport properties of QCD matter with data-driven model averaging</a:t>
            </a:r>
          </a:p>
          <a:p>
            <a:r>
              <a:rPr lang="en-US" sz="1600" dirty="0"/>
              <a:t>Phys. Rev. Letter, vol. 126, pp. 242301, 2021, (Editors' Suggestion).</a:t>
            </a:r>
          </a:p>
          <a:p>
            <a:endParaRPr lang="en-US" dirty="0"/>
          </a:p>
        </p:txBody>
      </p:sp>
    </p:spTree>
    <p:extLst>
      <p:ext uri="{BB962C8B-B14F-4D97-AF65-F5344CB8AC3E}">
        <p14:creationId xmlns:p14="http://schemas.microsoft.com/office/powerpoint/2010/main" val="5548578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68988-D33D-46CB-F4B8-D0FDC470E507}"/>
              </a:ext>
            </a:extLst>
          </p:cNvPr>
          <p:cNvSpPr>
            <a:spLocks noGrp="1"/>
          </p:cNvSpPr>
          <p:nvPr>
            <p:ph type="title"/>
          </p:nvPr>
        </p:nvSpPr>
        <p:spPr/>
        <p:txBody>
          <a:bodyPr/>
          <a:lstStyle/>
          <a:p>
            <a:r>
              <a:rPr lang="en-US" dirty="0"/>
              <a:t>More detailed experimental studies at QM22</a:t>
            </a:r>
          </a:p>
        </p:txBody>
      </p:sp>
      <p:sp>
        <p:nvSpPr>
          <p:cNvPr id="4" name="Slide Number Placeholder 3">
            <a:extLst>
              <a:ext uri="{FF2B5EF4-FFF2-40B4-BE49-F238E27FC236}">
                <a16:creationId xmlns:a16="http://schemas.microsoft.com/office/drawing/2014/main" id="{CDEA8F30-BE1C-D428-4851-08BE682FA8BF}"/>
              </a:ext>
            </a:extLst>
          </p:cNvPr>
          <p:cNvSpPr>
            <a:spLocks noGrp="1"/>
          </p:cNvSpPr>
          <p:nvPr>
            <p:ph type="sldNum" sz="quarter" idx="10"/>
          </p:nvPr>
        </p:nvSpPr>
        <p:spPr/>
        <p:txBody>
          <a:bodyPr/>
          <a:lstStyle/>
          <a:p>
            <a:pPr>
              <a:defRPr/>
            </a:pPr>
            <a:fld id="{8013579F-4CA1-4395-AC63-1E7507863230}" type="slidenum">
              <a:rPr lang="en-US" smtClean="0"/>
              <a:pPr>
                <a:defRPr/>
              </a:pPr>
              <a:t>25</a:t>
            </a:fld>
            <a:endParaRPr lang="en-US" dirty="0"/>
          </a:p>
        </p:txBody>
      </p:sp>
      <p:pic>
        <p:nvPicPr>
          <p:cNvPr id="5" name="Content Placeholder 4" descr="Screen Shot 2022-05-09 at 2.39.07 PM.png">
            <a:extLst>
              <a:ext uri="{FF2B5EF4-FFF2-40B4-BE49-F238E27FC236}">
                <a16:creationId xmlns:a16="http://schemas.microsoft.com/office/drawing/2014/main" id="{438C4EB2-34F3-B00C-2D1E-392C8990C000}"/>
              </a:ext>
            </a:extLst>
          </p:cNvPr>
          <p:cNvPicPr>
            <a:picLocks noGrp="1" noChangeAspect="1"/>
          </p:cNvPicPr>
          <p:nvPr>
            <p:ph idx="1"/>
          </p:nvPr>
        </p:nvPicPr>
        <p:blipFill>
          <a:blip r:embed="rId2"/>
          <a:stretch>
            <a:fillRect/>
          </a:stretch>
        </p:blipFill>
        <p:spPr>
          <a:xfrm>
            <a:off x="355600" y="1219200"/>
            <a:ext cx="6895254" cy="3657600"/>
          </a:xfrm>
          <a:prstGeom prst="rect">
            <a:avLst/>
          </a:prstGeom>
        </p:spPr>
      </p:pic>
      <p:pic>
        <p:nvPicPr>
          <p:cNvPr id="7" name="Picture 6" descr="Screen Shot 2022-05-09 at 3.43.55 PM.png">
            <a:extLst>
              <a:ext uri="{FF2B5EF4-FFF2-40B4-BE49-F238E27FC236}">
                <a16:creationId xmlns:a16="http://schemas.microsoft.com/office/drawing/2014/main" id="{9B1BF855-7ADC-68E2-4BDB-3195B86BEFB6}"/>
              </a:ext>
            </a:extLst>
          </p:cNvPr>
          <p:cNvPicPr>
            <a:picLocks noChangeAspect="1"/>
          </p:cNvPicPr>
          <p:nvPr/>
        </p:nvPicPr>
        <p:blipFill>
          <a:blip r:embed="rId3"/>
          <a:stretch>
            <a:fillRect/>
          </a:stretch>
        </p:blipFill>
        <p:spPr>
          <a:xfrm>
            <a:off x="7250854" y="2618476"/>
            <a:ext cx="6811200" cy="4516647"/>
          </a:xfrm>
          <a:prstGeom prst="rect">
            <a:avLst/>
          </a:prstGeom>
        </p:spPr>
      </p:pic>
      <p:sp>
        <p:nvSpPr>
          <p:cNvPr id="8" name="TextBox 7">
            <a:extLst>
              <a:ext uri="{FF2B5EF4-FFF2-40B4-BE49-F238E27FC236}">
                <a16:creationId xmlns:a16="http://schemas.microsoft.com/office/drawing/2014/main" id="{AFB22792-D589-5E66-9B6B-8DBDE77110BF}"/>
              </a:ext>
            </a:extLst>
          </p:cNvPr>
          <p:cNvSpPr txBox="1"/>
          <p:nvPr/>
        </p:nvSpPr>
        <p:spPr>
          <a:xfrm>
            <a:off x="342900" y="5117583"/>
            <a:ext cx="5968301" cy="369332"/>
          </a:xfrm>
          <a:prstGeom prst="rect">
            <a:avLst/>
          </a:prstGeom>
          <a:noFill/>
        </p:spPr>
        <p:txBody>
          <a:bodyPr wrap="none" rtlCol="0">
            <a:spAutoFit/>
          </a:bodyPr>
          <a:lstStyle/>
          <a:p>
            <a:r>
              <a:rPr lang="en-US" dirty="0"/>
              <a:t>Further investigation in the nature of the flow fluctuations</a:t>
            </a:r>
          </a:p>
        </p:txBody>
      </p:sp>
    </p:spTree>
    <p:extLst>
      <p:ext uri="{BB962C8B-B14F-4D97-AF65-F5344CB8AC3E}">
        <p14:creationId xmlns:p14="http://schemas.microsoft.com/office/powerpoint/2010/main" val="16327079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CC4A99-BD7C-E426-2F89-20144886701B}"/>
              </a:ext>
            </a:extLst>
          </p:cNvPr>
          <p:cNvSpPr>
            <a:spLocks noGrp="1"/>
          </p:cNvSpPr>
          <p:nvPr>
            <p:ph type="title"/>
          </p:nvPr>
        </p:nvSpPr>
        <p:spPr/>
        <p:txBody>
          <a:bodyPr/>
          <a:lstStyle/>
          <a:p>
            <a:r>
              <a:rPr lang="en-US" dirty="0"/>
              <a:t>Nuclear structure from high-energy flow measurements?</a:t>
            </a:r>
          </a:p>
        </p:txBody>
      </p:sp>
      <p:sp>
        <p:nvSpPr>
          <p:cNvPr id="4" name="Slide Number Placeholder 3">
            <a:extLst>
              <a:ext uri="{FF2B5EF4-FFF2-40B4-BE49-F238E27FC236}">
                <a16:creationId xmlns:a16="http://schemas.microsoft.com/office/drawing/2014/main" id="{72536390-D27A-C2D9-6B2C-0365AB543DAE}"/>
              </a:ext>
            </a:extLst>
          </p:cNvPr>
          <p:cNvSpPr>
            <a:spLocks noGrp="1"/>
          </p:cNvSpPr>
          <p:nvPr>
            <p:ph type="sldNum" sz="quarter" idx="10"/>
          </p:nvPr>
        </p:nvSpPr>
        <p:spPr/>
        <p:txBody>
          <a:bodyPr/>
          <a:lstStyle/>
          <a:p>
            <a:pPr>
              <a:defRPr/>
            </a:pPr>
            <a:fld id="{8013579F-4CA1-4395-AC63-1E7507863230}" type="slidenum">
              <a:rPr lang="en-US" smtClean="0"/>
              <a:pPr>
                <a:defRPr/>
              </a:pPr>
              <a:t>26</a:t>
            </a:fld>
            <a:endParaRPr lang="en-US" dirty="0"/>
          </a:p>
        </p:txBody>
      </p:sp>
      <p:pic>
        <p:nvPicPr>
          <p:cNvPr id="5" name="Content Placeholder 4" descr="Screen Shot 2022-05-09 at 2.43.08 PM.png">
            <a:extLst>
              <a:ext uri="{FF2B5EF4-FFF2-40B4-BE49-F238E27FC236}">
                <a16:creationId xmlns:a16="http://schemas.microsoft.com/office/drawing/2014/main" id="{262315D0-CC67-D4B8-A85B-335B6C7599E3}"/>
              </a:ext>
            </a:extLst>
          </p:cNvPr>
          <p:cNvPicPr>
            <a:picLocks noGrp="1" noChangeAspect="1"/>
          </p:cNvPicPr>
          <p:nvPr>
            <p:ph idx="1"/>
          </p:nvPr>
        </p:nvPicPr>
        <p:blipFill>
          <a:blip r:embed="rId2"/>
          <a:stretch>
            <a:fillRect/>
          </a:stretch>
        </p:blipFill>
        <p:spPr>
          <a:xfrm>
            <a:off x="1041400" y="793751"/>
            <a:ext cx="11335680" cy="6503581"/>
          </a:xfrm>
          <a:prstGeom prst="rect">
            <a:avLst/>
          </a:prstGeom>
        </p:spPr>
      </p:pic>
    </p:spTree>
    <p:extLst>
      <p:ext uri="{BB962C8B-B14F-4D97-AF65-F5344CB8AC3E}">
        <p14:creationId xmlns:p14="http://schemas.microsoft.com/office/powerpoint/2010/main" val="30645257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F3D3F8-1B5E-1F90-B2C0-3DD37EEA68A0}"/>
              </a:ext>
            </a:extLst>
          </p:cNvPr>
          <p:cNvSpPr>
            <a:spLocks noGrp="1"/>
          </p:cNvSpPr>
          <p:nvPr>
            <p:ph type="title"/>
          </p:nvPr>
        </p:nvSpPr>
        <p:spPr/>
        <p:txBody>
          <a:bodyPr/>
          <a:lstStyle/>
          <a:p>
            <a:r>
              <a:rPr lang="en-US" dirty="0"/>
              <a:t>Summary of large-system collectivity</a:t>
            </a:r>
          </a:p>
        </p:txBody>
      </p:sp>
      <p:sp>
        <p:nvSpPr>
          <p:cNvPr id="3" name="Content Placeholder 2">
            <a:extLst>
              <a:ext uri="{FF2B5EF4-FFF2-40B4-BE49-F238E27FC236}">
                <a16:creationId xmlns:a16="http://schemas.microsoft.com/office/drawing/2014/main" id="{79F18A0D-2062-78ED-9162-0C27FDFE0A59}"/>
              </a:ext>
            </a:extLst>
          </p:cNvPr>
          <p:cNvSpPr>
            <a:spLocks noGrp="1"/>
          </p:cNvSpPr>
          <p:nvPr>
            <p:ph idx="1"/>
          </p:nvPr>
        </p:nvSpPr>
        <p:spPr>
          <a:xfrm>
            <a:off x="165512" y="914400"/>
            <a:ext cx="13652088" cy="5641975"/>
          </a:xfrm>
        </p:spPr>
        <p:txBody>
          <a:bodyPr/>
          <a:lstStyle/>
          <a:p>
            <a:r>
              <a:rPr lang="en-US" dirty="0"/>
              <a:t>A wealth of high-precision measurements establish the near-perfect fluidity of QGP</a:t>
            </a:r>
          </a:p>
          <a:p>
            <a:r>
              <a:rPr lang="en-US" dirty="0"/>
              <a:t>Significant progress in theoretical modeling</a:t>
            </a:r>
          </a:p>
          <a:p>
            <a:r>
              <a:rPr lang="en-US" dirty="0"/>
              <a:t>Modern theory-to-data comparisons account for experimental and model uncertainties </a:t>
            </a:r>
            <a:r>
              <a:rPr lang="en-US" dirty="0">
                <a:sym typeface="Wingdings" pitchFamily="2" charset="2"/>
              </a:rPr>
              <a:t> constraints on the QGP transport coefficients</a:t>
            </a:r>
          </a:p>
          <a:p>
            <a:r>
              <a:rPr lang="en-US" dirty="0">
                <a:sym typeface="Wingdings" pitchFamily="2" charset="2"/>
              </a:rPr>
              <a:t>Many new experimental observables yet to be included in global analyses</a:t>
            </a:r>
          </a:p>
          <a:p>
            <a:endParaRPr lang="en-US" dirty="0">
              <a:sym typeface="Wingdings" pitchFamily="2" charset="2"/>
            </a:endParaRPr>
          </a:p>
          <a:p>
            <a:r>
              <a:rPr lang="en-US" dirty="0">
                <a:sym typeface="Wingdings" pitchFamily="2" charset="2"/>
              </a:rPr>
              <a:t>Upcoming high-luminosity LHC Run3  rare probes </a:t>
            </a:r>
          </a:p>
          <a:p>
            <a:r>
              <a:rPr lang="en-US" dirty="0">
                <a:sym typeface="Wingdings" pitchFamily="2" charset="2"/>
              </a:rPr>
              <a:t>At RHIC  BES completed; a new state-of-the art detector </a:t>
            </a:r>
            <a:r>
              <a:rPr lang="en-US" dirty="0" err="1">
                <a:sym typeface="Wingdings" pitchFamily="2" charset="2"/>
              </a:rPr>
              <a:t>sPHENIX</a:t>
            </a:r>
            <a:r>
              <a:rPr lang="en-US" dirty="0">
                <a:sym typeface="Wingdings" pitchFamily="2" charset="2"/>
              </a:rPr>
              <a:t>; STAR forward upgrade provides larger coverage and precision for flow measurements</a:t>
            </a:r>
            <a:endParaRPr lang="en-US" dirty="0"/>
          </a:p>
        </p:txBody>
      </p:sp>
      <p:sp>
        <p:nvSpPr>
          <p:cNvPr id="4" name="Slide Number Placeholder 3">
            <a:extLst>
              <a:ext uri="{FF2B5EF4-FFF2-40B4-BE49-F238E27FC236}">
                <a16:creationId xmlns:a16="http://schemas.microsoft.com/office/drawing/2014/main" id="{BB5D0BC2-562E-EAE6-FAC5-CA4E32D21B6C}"/>
              </a:ext>
            </a:extLst>
          </p:cNvPr>
          <p:cNvSpPr>
            <a:spLocks noGrp="1"/>
          </p:cNvSpPr>
          <p:nvPr>
            <p:ph type="sldNum" sz="quarter" idx="10"/>
          </p:nvPr>
        </p:nvSpPr>
        <p:spPr/>
        <p:txBody>
          <a:bodyPr/>
          <a:lstStyle/>
          <a:p>
            <a:pPr>
              <a:defRPr/>
            </a:pPr>
            <a:fld id="{8013579F-4CA1-4395-AC63-1E7507863230}" type="slidenum">
              <a:rPr lang="en-US" smtClean="0"/>
              <a:pPr>
                <a:defRPr/>
              </a:pPr>
              <a:t>27</a:t>
            </a:fld>
            <a:endParaRPr lang="en-US" dirty="0"/>
          </a:p>
        </p:txBody>
      </p:sp>
    </p:spTree>
    <p:extLst>
      <p:ext uri="{BB962C8B-B14F-4D97-AF65-F5344CB8AC3E}">
        <p14:creationId xmlns:p14="http://schemas.microsoft.com/office/powerpoint/2010/main" val="3962395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A2F7AE5-FCD4-F8EA-F0F9-3D4424D1B49D}"/>
              </a:ext>
            </a:extLst>
          </p:cNvPr>
          <p:cNvSpPr>
            <a:spLocks noGrp="1"/>
          </p:cNvSpPr>
          <p:nvPr>
            <p:ph type="title"/>
          </p:nvPr>
        </p:nvSpPr>
        <p:spPr/>
        <p:txBody>
          <a:bodyPr/>
          <a:lstStyle/>
          <a:p>
            <a:r>
              <a:rPr lang="en-US" dirty="0"/>
              <a:t>Small systems</a:t>
            </a:r>
          </a:p>
        </p:txBody>
      </p:sp>
      <p:sp>
        <p:nvSpPr>
          <p:cNvPr id="4" name="Slide Number Placeholder 3">
            <a:extLst>
              <a:ext uri="{FF2B5EF4-FFF2-40B4-BE49-F238E27FC236}">
                <a16:creationId xmlns:a16="http://schemas.microsoft.com/office/drawing/2014/main" id="{C6C15B63-A76B-8B39-B5A3-6654FF689BF9}"/>
              </a:ext>
            </a:extLst>
          </p:cNvPr>
          <p:cNvSpPr>
            <a:spLocks noGrp="1"/>
          </p:cNvSpPr>
          <p:nvPr>
            <p:ph type="sldNum" sz="quarter" idx="10"/>
          </p:nvPr>
        </p:nvSpPr>
        <p:spPr/>
        <p:txBody>
          <a:bodyPr/>
          <a:lstStyle/>
          <a:p>
            <a:pPr>
              <a:defRPr/>
            </a:pPr>
            <a:fld id="{8013579F-4CA1-4395-AC63-1E7507863230}" type="slidenum">
              <a:rPr lang="en-US" smtClean="0"/>
              <a:pPr>
                <a:defRPr/>
              </a:pPr>
              <a:t>28</a:t>
            </a:fld>
            <a:endParaRPr lang="en-US" dirty="0"/>
          </a:p>
        </p:txBody>
      </p:sp>
    </p:spTree>
    <p:extLst>
      <p:ext uri="{BB962C8B-B14F-4D97-AF65-F5344CB8AC3E}">
        <p14:creationId xmlns:p14="http://schemas.microsoft.com/office/powerpoint/2010/main" val="26877685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1"/>
          <p:cNvSpPr>
            <a:spLocks noGrp="1"/>
          </p:cNvSpPr>
          <p:nvPr>
            <p:ph type="title"/>
          </p:nvPr>
        </p:nvSpPr>
        <p:spPr/>
        <p:txBody>
          <a:bodyPr/>
          <a:lstStyle/>
          <a:p>
            <a:r>
              <a:rPr lang="en-US" altLang="en-US" dirty="0">
                <a:ea typeface="ＭＳ Ｐゴシック" charset="-128"/>
              </a:rPr>
              <a:t>Long standing paradigm for small systems</a:t>
            </a:r>
          </a:p>
        </p:txBody>
      </p:sp>
      <p:sp>
        <p:nvSpPr>
          <p:cNvPr id="11266" name="Content Placeholder 2"/>
          <p:cNvSpPr>
            <a:spLocks noGrp="1"/>
          </p:cNvSpPr>
          <p:nvPr>
            <p:ph idx="1"/>
          </p:nvPr>
        </p:nvSpPr>
        <p:spPr>
          <a:xfrm>
            <a:off x="2390775" y="4279900"/>
            <a:ext cx="9393238" cy="915988"/>
          </a:xfrm>
        </p:spPr>
        <p:txBody>
          <a:bodyPr/>
          <a:lstStyle/>
          <a:p>
            <a:r>
              <a:rPr lang="en-US" altLang="en-US" dirty="0">
                <a:ea typeface="ＭＳ Ｐゴシック" charset="-128"/>
              </a:rPr>
              <a:t>Not enough particles to achieve equilibration</a:t>
            </a:r>
          </a:p>
          <a:p>
            <a:r>
              <a:rPr lang="en-US" altLang="en-US" dirty="0">
                <a:ea typeface="ＭＳ Ｐゴシック" charset="-128"/>
              </a:rPr>
              <a:t>No QGP</a:t>
            </a:r>
          </a:p>
          <a:p>
            <a:r>
              <a:rPr lang="en-US" altLang="en-US" dirty="0">
                <a:ea typeface="ＭＳ Ｐゴシック" charset="-128"/>
              </a:rPr>
              <a:t>pp collisions serve as a reference baseline</a:t>
            </a:r>
          </a:p>
          <a:p>
            <a:r>
              <a:rPr lang="en-US" altLang="en-US" dirty="0" err="1">
                <a:ea typeface="ＭＳ Ｐゴシック" charset="-128"/>
              </a:rPr>
              <a:t>pA</a:t>
            </a:r>
            <a:r>
              <a:rPr lang="en-US" altLang="en-US" dirty="0">
                <a:ea typeface="ＭＳ Ｐゴシック" charset="-128"/>
              </a:rPr>
              <a:t> or </a:t>
            </a:r>
            <a:r>
              <a:rPr lang="en-US" altLang="en-US" dirty="0" err="1">
                <a:ea typeface="ＭＳ Ｐゴシック" charset="-128"/>
              </a:rPr>
              <a:t>dA</a:t>
            </a:r>
            <a:r>
              <a:rPr lang="en-US" altLang="en-US" dirty="0">
                <a:ea typeface="ＭＳ Ｐゴシック" charset="-128"/>
              </a:rPr>
              <a:t>: reference for cold nuclear matter effects</a:t>
            </a:r>
          </a:p>
        </p:txBody>
      </p:sp>
      <p:grpSp>
        <p:nvGrpSpPr>
          <p:cNvPr id="11268" name="Group 4"/>
          <p:cNvGrpSpPr>
            <a:grpSpLocks/>
          </p:cNvGrpSpPr>
          <p:nvPr/>
        </p:nvGrpSpPr>
        <p:grpSpPr bwMode="auto">
          <a:xfrm>
            <a:off x="2557464" y="898526"/>
            <a:ext cx="8326437" cy="3101975"/>
            <a:chOff x="533400" y="1125828"/>
            <a:chExt cx="8326123" cy="3101903"/>
          </a:xfrm>
        </p:grpSpPr>
        <p:pic>
          <p:nvPicPr>
            <p:cNvPr id="7182" name="Picture 5" descr="AllEvol"/>
            <p:cNvPicPr>
              <a:picLocks noChangeAspect="1" noChangeArrowheads="1"/>
            </p:cNvPicPr>
            <p:nvPr/>
          </p:nvPicPr>
          <p:blipFill>
            <a:blip r:embed="rId2">
              <a:extLst>
                <a:ext uri="{28A0092B-C50C-407E-A947-70E740481C1C}">
                  <a14:useLocalDpi xmlns:a14="http://schemas.microsoft.com/office/drawing/2010/main" val="0"/>
                </a:ext>
              </a:extLst>
            </a:blip>
            <a:srcRect l="10962"/>
            <a:stretch>
              <a:fillRect/>
            </a:stretch>
          </p:blipFill>
          <p:spPr bwMode="auto">
            <a:xfrm>
              <a:off x="1317595" y="1448084"/>
              <a:ext cx="7541928" cy="19049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1278" name="TextBox 6"/>
            <p:cNvSpPr txBox="1">
              <a:spLocks noChangeArrowheads="1"/>
            </p:cNvSpPr>
            <p:nvPr/>
          </p:nvSpPr>
          <p:spPr bwMode="auto">
            <a:xfrm>
              <a:off x="533400" y="3159548"/>
              <a:ext cx="14093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en-US" sz="2000"/>
                <a:t>Initial state</a:t>
              </a:r>
            </a:p>
          </p:txBody>
        </p:sp>
        <p:sp>
          <p:nvSpPr>
            <p:cNvPr id="11279" name="TextBox 7"/>
            <p:cNvSpPr txBox="1">
              <a:spLocks noChangeArrowheads="1"/>
            </p:cNvSpPr>
            <p:nvPr/>
          </p:nvSpPr>
          <p:spPr bwMode="auto">
            <a:xfrm>
              <a:off x="1600200" y="1125828"/>
              <a:ext cx="19688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en-US" sz="2000"/>
                <a:t>Pre-equillibrium</a:t>
              </a:r>
            </a:p>
          </p:txBody>
        </p:sp>
        <p:sp>
          <p:nvSpPr>
            <p:cNvPr id="11280" name="TextBox 8"/>
            <p:cNvSpPr txBox="1">
              <a:spLocks noChangeArrowheads="1"/>
            </p:cNvSpPr>
            <p:nvPr/>
          </p:nvSpPr>
          <p:spPr bwMode="auto">
            <a:xfrm>
              <a:off x="2299255" y="3212068"/>
              <a:ext cx="354936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altLang="en-US" sz="2000"/>
                <a:t>Quark Gluon Plasma</a:t>
              </a:r>
            </a:p>
            <a:p>
              <a:pPr algn="ctr" eaLnBrk="1" hangingPunct="1"/>
              <a:r>
                <a:rPr lang="en-US" altLang="en-US" sz="2000">
                  <a:solidFill>
                    <a:srgbClr val="002060"/>
                  </a:solidFill>
                </a:rPr>
                <a:t>thermally equilibrated</a:t>
              </a:r>
            </a:p>
            <a:p>
              <a:pPr algn="ctr" eaLnBrk="1" hangingPunct="1"/>
              <a:r>
                <a:rPr lang="en-US" altLang="en-US" sz="2000">
                  <a:solidFill>
                    <a:srgbClr val="002060"/>
                  </a:solidFill>
                </a:rPr>
                <a:t>Hydrodynamic collective flow </a:t>
              </a:r>
            </a:p>
          </p:txBody>
        </p:sp>
        <p:sp>
          <p:nvSpPr>
            <p:cNvPr id="11281" name="TextBox 9"/>
            <p:cNvSpPr txBox="1">
              <a:spLocks noChangeArrowheads="1"/>
            </p:cNvSpPr>
            <p:nvPr/>
          </p:nvSpPr>
          <p:spPr bwMode="auto">
            <a:xfrm>
              <a:off x="4855106" y="1143000"/>
              <a:ext cx="17684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en-US" sz="2000"/>
                <a:t>Hadronization</a:t>
              </a:r>
            </a:p>
          </p:txBody>
        </p:sp>
        <p:sp>
          <p:nvSpPr>
            <p:cNvPr id="11282" name="TextBox 10"/>
            <p:cNvSpPr txBox="1">
              <a:spLocks noChangeArrowheads="1"/>
            </p:cNvSpPr>
            <p:nvPr/>
          </p:nvSpPr>
          <p:spPr bwMode="auto">
            <a:xfrm>
              <a:off x="6446353" y="3212068"/>
              <a:ext cx="20265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en-US" sz="2000"/>
                <a:t>Hadronic</a:t>
              </a:r>
              <a:r>
                <a:rPr lang="en-US" altLang="en-US" sz="1600"/>
                <a:t> </a:t>
              </a:r>
              <a:r>
                <a:rPr lang="en-US" altLang="en-US" sz="2000"/>
                <a:t>phase</a:t>
              </a:r>
              <a:r>
                <a:rPr lang="en-US" altLang="en-US" sz="1600"/>
                <a:t> </a:t>
              </a:r>
            </a:p>
            <a:p>
              <a:pPr eaLnBrk="1" hangingPunct="1"/>
              <a:r>
                <a:rPr lang="en-US" altLang="en-US" sz="2000"/>
                <a:t>and</a:t>
              </a:r>
              <a:r>
                <a:rPr lang="en-US" altLang="en-US" sz="1600"/>
                <a:t> </a:t>
              </a:r>
              <a:r>
                <a:rPr lang="en-US" altLang="en-US" sz="2000"/>
                <a:t>freezeout</a:t>
              </a:r>
            </a:p>
          </p:txBody>
        </p:sp>
      </p:grpSp>
      <p:sp>
        <p:nvSpPr>
          <p:cNvPr id="16" name="Oval 15"/>
          <p:cNvSpPr>
            <a:spLocks noChangeArrowheads="1"/>
          </p:cNvSpPr>
          <p:nvPr/>
        </p:nvSpPr>
        <p:spPr bwMode="auto">
          <a:xfrm>
            <a:off x="3246439" y="2085975"/>
            <a:ext cx="66675" cy="230188"/>
          </a:xfrm>
          <a:prstGeom prst="ellipse">
            <a:avLst/>
          </a:prstGeom>
          <a:blipFill dpi="0" rotWithShape="1">
            <a:blip r:embed="rId3"/>
            <a:srcRect/>
            <a:tile tx="0" ty="0" sx="100000" sy="100000" flip="none" algn="tl"/>
          </a:blipFill>
          <a:ln w="9525">
            <a:solidFill>
              <a:srgbClr val="4A7EBB"/>
            </a:solidFill>
            <a:round/>
            <a:headEnd/>
            <a:tailEnd/>
          </a:ln>
          <a:effectLst>
            <a:outerShdw blurRad="40000" dist="23000" dir="5400000" rotWithShape="0">
              <a:srgbClr val="000000">
                <a:alpha val="34998"/>
              </a:srgbClr>
            </a:outerShdw>
          </a:effectLst>
        </p:spPr>
        <p:txBody>
          <a:bodyPr anchor="ctr"/>
          <a:lstStyle/>
          <a:p>
            <a:pPr algn="ctr" eaLnBrk="1" hangingPunct="1">
              <a:defRPr/>
            </a:pPr>
            <a:endParaRPr lang="en-US" altLang="en-US">
              <a:solidFill>
                <a:srgbClr val="FFFFFF"/>
              </a:solidFill>
            </a:endParaRPr>
          </a:p>
        </p:txBody>
      </p:sp>
      <p:sp>
        <p:nvSpPr>
          <p:cNvPr id="17" name="Oval 16"/>
          <p:cNvSpPr/>
          <p:nvPr/>
        </p:nvSpPr>
        <p:spPr>
          <a:xfrm>
            <a:off x="4349751" y="1476375"/>
            <a:ext cx="549275" cy="13462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p>
        </p:txBody>
      </p:sp>
      <p:sp>
        <p:nvSpPr>
          <p:cNvPr id="18" name="Oval 17"/>
          <p:cNvSpPr/>
          <p:nvPr/>
        </p:nvSpPr>
        <p:spPr>
          <a:xfrm>
            <a:off x="4551478" y="1466027"/>
            <a:ext cx="195943" cy="1226773"/>
          </a:xfrm>
          <a:prstGeom prst="ellipse">
            <a:avLst/>
          </a:prstGeom>
          <a:blipFill>
            <a:blip r:embed="rId4">
              <a:duotone>
                <a:prstClr val="black"/>
                <a:schemeClr val="accent3">
                  <a:tint val="45000"/>
                  <a:satMod val="400000"/>
                </a:schemeClr>
              </a:duotone>
            </a:blip>
            <a:tile tx="0" ty="0" sx="100000" sy="100000" flip="none" algn="tl"/>
          </a:blipFill>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p>
        </p:txBody>
      </p:sp>
      <p:cxnSp>
        <p:nvCxnSpPr>
          <p:cNvPr id="20" name="Straight Connector 19"/>
          <p:cNvCxnSpPr>
            <a:cxnSpLocks noChangeShapeType="1"/>
          </p:cNvCxnSpPr>
          <p:nvPr/>
        </p:nvCxnSpPr>
        <p:spPr bwMode="auto">
          <a:xfrm>
            <a:off x="4919664" y="2820989"/>
            <a:ext cx="2357437" cy="1328737"/>
          </a:xfrm>
          <a:prstGeom prst="line">
            <a:avLst/>
          </a:prstGeom>
          <a:noFill/>
          <a:ln w="50800">
            <a:solidFill>
              <a:srgbClr val="FF0000"/>
            </a:solidFill>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1" name="Straight Connector 20"/>
          <p:cNvCxnSpPr>
            <a:cxnSpLocks noChangeShapeType="1"/>
          </p:cNvCxnSpPr>
          <p:nvPr/>
        </p:nvCxnSpPr>
        <p:spPr bwMode="auto">
          <a:xfrm flipV="1">
            <a:off x="4919664" y="2822575"/>
            <a:ext cx="2238375" cy="1327150"/>
          </a:xfrm>
          <a:prstGeom prst="line">
            <a:avLst/>
          </a:prstGeom>
          <a:noFill/>
          <a:ln w="50800">
            <a:solidFill>
              <a:srgbClr val="FF0000"/>
            </a:solidFill>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1276" name="TextBox 25"/>
          <p:cNvSpPr txBox="1">
            <a:spLocks noChangeArrowheads="1"/>
          </p:cNvSpPr>
          <p:nvPr/>
        </p:nvSpPr>
        <p:spPr bwMode="auto">
          <a:xfrm>
            <a:off x="5459414" y="1746251"/>
            <a:ext cx="10445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altLang="en-US"/>
              <a:t>COLD</a:t>
            </a:r>
          </a:p>
          <a:p>
            <a:pPr algn="ctr" eaLnBrk="1" hangingPunct="1"/>
            <a:r>
              <a:rPr lang="en-US" altLang="en-US"/>
              <a:t>Nuclear </a:t>
            </a:r>
          </a:p>
          <a:p>
            <a:pPr algn="ctr" eaLnBrk="1" hangingPunct="1"/>
            <a:r>
              <a:rPr lang="en-US" altLang="en-US"/>
              <a:t>Matter</a:t>
            </a:r>
          </a:p>
        </p:txBody>
      </p:sp>
      <p:sp>
        <p:nvSpPr>
          <p:cNvPr id="2" name="Slide Number Placeholder 1"/>
          <p:cNvSpPr>
            <a:spLocks noGrp="1"/>
          </p:cNvSpPr>
          <p:nvPr>
            <p:ph type="sldNum" sz="quarter" idx="10"/>
          </p:nvPr>
        </p:nvSpPr>
        <p:spPr/>
        <p:txBody>
          <a:bodyPr/>
          <a:lstStyle/>
          <a:p>
            <a:pPr>
              <a:defRPr/>
            </a:pPr>
            <a:fld id="{8013579F-4CA1-4395-AC63-1E7507863230}" type="slidenum">
              <a:rPr lang="en-US" smtClean="0"/>
              <a:pPr>
                <a:defRPr/>
              </a:pPr>
              <a:t>29</a:t>
            </a:fld>
            <a:endParaRPr lang="en-US"/>
          </a:p>
        </p:txBody>
      </p:sp>
    </p:spTree>
    <p:extLst>
      <p:ext uri="{BB962C8B-B14F-4D97-AF65-F5344CB8AC3E}">
        <p14:creationId xmlns:p14="http://schemas.microsoft.com/office/powerpoint/2010/main" val="1651498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EB29198-9121-D74D-A3B2-29DF20A2B941}"/>
              </a:ext>
            </a:extLst>
          </p:cNvPr>
          <p:cNvPicPr>
            <a:picLocks noChangeAspect="1"/>
          </p:cNvPicPr>
          <p:nvPr/>
        </p:nvPicPr>
        <p:blipFill>
          <a:blip r:embed="rId3"/>
          <a:stretch>
            <a:fillRect/>
          </a:stretch>
        </p:blipFill>
        <p:spPr>
          <a:xfrm>
            <a:off x="7396292" y="4016531"/>
            <a:ext cx="3373908" cy="2710597"/>
          </a:xfrm>
          <a:prstGeom prst="rect">
            <a:avLst/>
          </a:prstGeom>
        </p:spPr>
      </p:pic>
      <p:sp>
        <p:nvSpPr>
          <p:cNvPr id="2" name="Title 1">
            <a:extLst>
              <a:ext uri="{FF2B5EF4-FFF2-40B4-BE49-F238E27FC236}">
                <a16:creationId xmlns:a16="http://schemas.microsoft.com/office/drawing/2014/main" id="{CB821CD4-6984-6748-BBCA-CBD2C7008FC7}"/>
              </a:ext>
            </a:extLst>
          </p:cNvPr>
          <p:cNvSpPr>
            <a:spLocks noGrp="1"/>
          </p:cNvSpPr>
          <p:nvPr>
            <p:ph type="title"/>
          </p:nvPr>
        </p:nvSpPr>
        <p:spPr/>
        <p:txBody>
          <a:bodyPr/>
          <a:lstStyle/>
          <a:p>
            <a:r>
              <a:rPr lang="en-US" dirty="0"/>
              <a:t>Heavy Ions at RHIC and LHC</a:t>
            </a:r>
          </a:p>
        </p:txBody>
      </p:sp>
      <p:sp>
        <p:nvSpPr>
          <p:cNvPr id="4" name="Slide Number Placeholder 3">
            <a:extLst>
              <a:ext uri="{FF2B5EF4-FFF2-40B4-BE49-F238E27FC236}">
                <a16:creationId xmlns:a16="http://schemas.microsoft.com/office/drawing/2014/main" id="{36E6E9BC-B39D-A44D-9440-110670C36A86}"/>
              </a:ext>
            </a:extLst>
          </p:cNvPr>
          <p:cNvSpPr>
            <a:spLocks noGrp="1"/>
          </p:cNvSpPr>
          <p:nvPr>
            <p:ph type="sldNum" sz="quarter" idx="10"/>
          </p:nvPr>
        </p:nvSpPr>
        <p:spPr/>
        <p:txBody>
          <a:bodyPr/>
          <a:lstStyle/>
          <a:p>
            <a:pPr>
              <a:defRPr/>
            </a:pPr>
            <a:fld id="{8013579F-4CA1-4395-AC63-1E7507863230}" type="slidenum">
              <a:rPr lang="en-US" smtClean="0"/>
              <a:pPr>
                <a:defRPr/>
              </a:pPr>
              <a:t>3</a:t>
            </a:fld>
            <a:endParaRPr lang="en-US" dirty="0"/>
          </a:p>
        </p:txBody>
      </p:sp>
      <p:pic>
        <p:nvPicPr>
          <p:cNvPr id="7" name="Content Placeholder 6">
            <a:extLst>
              <a:ext uri="{FF2B5EF4-FFF2-40B4-BE49-F238E27FC236}">
                <a16:creationId xmlns:a16="http://schemas.microsoft.com/office/drawing/2014/main" id="{C8BDB3C0-17D9-F24B-A0E4-1B0D77EFCC04}"/>
              </a:ext>
            </a:extLst>
          </p:cNvPr>
          <p:cNvPicPr>
            <a:picLocks noChangeAspect="1"/>
          </p:cNvPicPr>
          <p:nvPr/>
        </p:nvPicPr>
        <p:blipFill>
          <a:blip r:embed="rId4"/>
          <a:stretch>
            <a:fillRect/>
          </a:stretch>
        </p:blipFill>
        <p:spPr bwMode="auto">
          <a:xfrm>
            <a:off x="10520416" y="4002217"/>
            <a:ext cx="3161572" cy="2724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2E47CC14-41CF-204E-A31B-4E4022C94577}"/>
              </a:ext>
            </a:extLst>
          </p:cNvPr>
          <p:cNvSpPr/>
          <p:nvPr/>
        </p:nvSpPr>
        <p:spPr>
          <a:xfrm>
            <a:off x="2946400" y="6554974"/>
            <a:ext cx="1518364" cy="369332"/>
          </a:xfrm>
          <a:prstGeom prst="rect">
            <a:avLst/>
          </a:prstGeom>
        </p:spPr>
        <p:txBody>
          <a:bodyPr wrap="square">
            <a:spAutoFit/>
          </a:bodyPr>
          <a:lstStyle/>
          <a:p>
            <a:r>
              <a:rPr lang="en-US" dirty="0">
                <a:solidFill>
                  <a:srgbClr val="FFFFFF"/>
                </a:solidFill>
                <a:latin typeface="Helvetica" pitchFamily="2" charset="0"/>
              </a:rPr>
              <a:t>pp (min bias)</a:t>
            </a:r>
            <a:endParaRPr lang="en-US" dirty="0">
              <a:solidFill>
                <a:srgbClr val="FFFFFF"/>
              </a:solidFill>
              <a:effectLst/>
              <a:latin typeface="Helvetica" pitchFamily="2" charset="0"/>
            </a:endParaRPr>
          </a:p>
        </p:txBody>
      </p:sp>
      <p:sp>
        <p:nvSpPr>
          <p:cNvPr id="10" name="Rectangle 9">
            <a:extLst>
              <a:ext uri="{FF2B5EF4-FFF2-40B4-BE49-F238E27FC236}">
                <a16:creationId xmlns:a16="http://schemas.microsoft.com/office/drawing/2014/main" id="{868519BE-586C-5440-847C-8BF7D96FE5B7}"/>
              </a:ext>
            </a:extLst>
          </p:cNvPr>
          <p:cNvSpPr/>
          <p:nvPr/>
        </p:nvSpPr>
        <p:spPr>
          <a:xfrm>
            <a:off x="152200" y="6433077"/>
            <a:ext cx="7545238" cy="646331"/>
          </a:xfrm>
          <a:prstGeom prst="rect">
            <a:avLst/>
          </a:prstGeom>
        </p:spPr>
        <p:txBody>
          <a:bodyPr wrap="square">
            <a:spAutoFit/>
          </a:bodyPr>
          <a:lstStyle/>
          <a:p>
            <a:r>
              <a:rPr lang="en-US" dirty="0">
                <a:effectLst/>
                <a:latin typeface="Helvetica" pitchFamily="2" charset="0"/>
              </a:rPr>
              <a:t>RHIC strength: a dedicated HI machine with incredible versatility </a:t>
            </a:r>
          </a:p>
          <a:p>
            <a:r>
              <a:rPr lang="en-US" dirty="0">
                <a:latin typeface="Helvetica" pitchFamily="2" charset="0"/>
              </a:rPr>
              <a:t>LHC strength: high luminosity, high energy, large acceptance, precision  </a:t>
            </a:r>
            <a:r>
              <a:rPr lang="en-US" dirty="0">
                <a:effectLst/>
                <a:latin typeface="Helvetica" pitchFamily="2" charset="0"/>
              </a:rPr>
              <a:t> </a:t>
            </a:r>
          </a:p>
        </p:txBody>
      </p:sp>
      <p:grpSp>
        <p:nvGrpSpPr>
          <p:cNvPr id="11" name="Group 10">
            <a:extLst>
              <a:ext uri="{FF2B5EF4-FFF2-40B4-BE49-F238E27FC236}">
                <a16:creationId xmlns:a16="http://schemas.microsoft.com/office/drawing/2014/main" id="{68B76E68-A36F-554F-A492-E4ACDA5A3861}"/>
              </a:ext>
            </a:extLst>
          </p:cNvPr>
          <p:cNvGrpSpPr/>
          <p:nvPr/>
        </p:nvGrpSpPr>
        <p:grpSpPr>
          <a:xfrm>
            <a:off x="7433588" y="1187396"/>
            <a:ext cx="6248400" cy="2575320"/>
            <a:chOff x="4267200" y="1217050"/>
            <a:chExt cx="4605253" cy="2135954"/>
          </a:xfrm>
        </p:grpSpPr>
        <p:pic>
          <p:nvPicPr>
            <p:cNvPr id="12" name="Picture 11">
              <a:extLst>
                <a:ext uri="{FF2B5EF4-FFF2-40B4-BE49-F238E27FC236}">
                  <a16:creationId xmlns:a16="http://schemas.microsoft.com/office/drawing/2014/main" id="{91ED65B0-120B-6D4E-971C-E56BECB9AE62}"/>
                </a:ext>
              </a:extLst>
            </p:cNvPr>
            <p:cNvPicPr>
              <a:picLocks noChangeAspect="1"/>
            </p:cNvPicPr>
            <p:nvPr/>
          </p:nvPicPr>
          <p:blipFill>
            <a:blip r:embed="rId5"/>
            <a:stretch>
              <a:fillRect/>
            </a:stretch>
          </p:blipFill>
          <p:spPr>
            <a:xfrm>
              <a:off x="4267200" y="1219200"/>
              <a:ext cx="2391384" cy="2121932"/>
            </a:xfrm>
            <a:prstGeom prst="rect">
              <a:avLst/>
            </a:prstGeom>
          </p:spPr>
        </p:pic>
        <p:sp>
          <p:nvSpPr>
            <p:cNvPr id="13" name="Rectangle 12">
              <a:extLst>
                <a:ext uri="{FF2B5EF4-FFF2-40B4-BE49-F238E27FC236}">
                  <a16:creationId xmlns:a16="http://schemas.microsoft.com/office/drawing/2014/main" id="{0AD4CE98-AFDB-D642-A32E-D9239BAAC3B1}"/>
                </a:ext>
              </a:extLst>
            </p:cNvPr>
            <p:cNvSpPr/>
            <p:nvPr/>
          </p:nvSpPr>
          <p:spPr>
            <a:xfrm>
              <a:off x="5715000" y="2819400"/>
              <a:ext cx="1019807" cy="306322"/>
            </a:xfrm>
            <a:prstGeom prst="rect">
              <a:avLst/>
            </a:prstGeom>
          </p:spPr>
          <p:txBody>
            <a:bodyPr wrap="square">
              <a:spAutoFit/>
            </a:bodyPr>
            <a:lstStyle/>
            <a:p>
              <a:r>
                <a:rPr lang="en-US" dirty="0" err="1">
                  <a:solidFill>
                    <a:srgbClr val="FFFFFF"/>
                  </a:solidFill>
                  <a:latin typeface="Helvetica" pitchFamily="2" charset="0"/>
                </a:rPr>
                <a:t>Xe-Xe</a:t>
              </a:r>
              <a:endParaRPr lang="en-US" dirty="0">
                <a:solidFill>
                  <a:srgbClr val="FFFFFF"/>
                </a:solidFill>
                <a:effectLst/>
                <a:latin typeface="Helvetica" pitchFamily="2" charset="0"/>
              </a:endParaRPr>
            </a:p>
          </p:txBody>
        </p:sp>
        <p:pic>
          <p:nvPicPr>
            <p:cNvPr id="14" name="Picture 13">
              <a:extLst>
                <a:ext uri="{FF2B5EF4-FFF2-40B4-BE49-F238E27FC236}">
                  <a16:creationId xmlns:a16="http://schemas.microsoft.com/office/drawing/2014/main" id="{257E2400-E10A-504F-AB5D-C83DF7228882}"/>
                </a:ext>
              </a:extLst>
            </p:cNvPr>
            <p:cNvPicPr>
              <a:picLocks noChangeAspect="1"/>
            </p:cNvPicPr>
            <p:nvPr/>
          </p:nvPicPr>
          <p:blipFill>
            <a:blip r:embed="rId6"/>
            <a:stretch>
              <a:fillRect/>
            </a:stretch>
          </p:blipFill>
          <p:spPr>
            <a:xfrm>
              <a:off x="6591960" y="1217050"/>
              <a:ext cx="2280493" cy="2135954"/>
            </a:xfrm>
            <a:prstGeom prst="rect">
              <a:avLst/>
            </a:prstGeom>
          </p:spPr>
        </p:pic>
        <p:sp>
          <p:nvSpPr>
            <p:cNvPr id="15" name="Rectangle 14">
              <a:extLst>
                <a:ext uri="{FF2B5EF4-FFF2-40B4-BE49-F238E27FC236}">
                  <a16:creationId xmlns:a16="http://schemas.microsoft.com/office/drawing/2014/main" id="{25DE8440-C27B-8444-8CD0-AEFF07DBF3CE}"/>
                </a:ext>
              </a:extLst>
            </p:cNvPr>
            <p:cNvSpPr/>
            <p:nvPr/>
          </p:nvSpPr>
          <p:spPr>
            <a:xfrm>
              <a:off x="7924800" y="2819400"/>
              <a:ext cx="899861" cy="447616"/>
            </a:xfrm>
            <a:prstGeom prst="rect">
              <a:avLst/>
            </a:prstGeom>
          </p:spPr>
          <p:txBody>
            <a:bodyPr wrap="none">
              <a:spAutoFit/>
            </a:bodyPr>
            <a:lstStyle/>
            <a:p>
              <a:r>
                <a:rPr lang="en-US" dirty="0" err="1">
                  <a:solidFill>
                    <a:srgbClr val="FFFFFF"/>
                  </a:solidFill>
                  <a:latin typeface="Helvetica" pitchFamily="2" charset="0"/>
                </a:rPr>
                <a:t>Pb-Pb</a:t>
              </a:r>
              <a:endParaRPr lang="en-US" dirty="0">
                <a:solidFill>
                  <a:srgbClr val="FFFFFF"/>
                </a:solidFill>
                <a:effectLst/>
                <a:latin typeface="Helvetica" pitchFamily="2" charset="0"/>
              </a:endParaRPr>
            </a:p>
          </p:txBody>
        </p:sp>
      </p:grpSp>
      <p:sp>
        <p:nvSpPr>
          <p:cNvPr id="3" name="TextBox 2">
            <a:extLst>
              <a:ext uri="{FF2B5EF4-FFF2-40B4-BE49-F238E27FC236}">
                <a16:creationId xmlns:a16="http://schemas.microsoft.com/office/drawing/2014/main" id="{BB14B04C-C0BD-B04C-A1C6-A12F103BB80F}"/>
              </a:ext>
            </a:extLst>
          </p:cNvPr>
          <p:cNvSpPr txBox="1"/>
          <p:nvPr/>
        </p:nvSpPr>
        <p:spPr>
          <a:xfrm>
            <a:off x="9956800" y="4191000"/>
            <a:ext cx="441146" cy="369332"/>
          </a:xfrm>
          <a:prstGeom prst="rect">
            <a:avLst/>
          </a:prstGeom>
          <a:noFill/>
        </p:spPr>
        <p:txBody>
          <a:bodyPr wrap="none" rtlCol="0">
            <a:spAutoFit/>
          </a:bodyPr>
          <a:lstStyle/>
          <a:p>
            <a:r>
              <a:rPr lang="en-US" dirty="0">
                <a:solidFill>
                  <a:schemeClr val="bg1"/>
                </a:solidFill>
              </a:rPr>
              <a:t>pp</a:t>
            </a:r>
          </a:p>
        </p:txBody>
      </p:sp>
      <p:sp>
        <p:nvSpPr>
          <p:cNvPr id="17" name="TextBox 16">
            <a:extLst>
              <a:ext uri="{FF2B5EF4-FFF2-40B4-BE49-F238E27FC236}">
                <a16:creationId xmlns:a16="http://schemas.microsoft.com/office/drawing/2014/main" id="{50D59AD7-35DC-864E-89D0-7A4D2423A046}"/>
              </a:ext>
            </a:extLst>
          </p:cNvPr>
          <p:cNvSpPr txBox="1"/>
          <p:nvPr/>
        </p:nvSpPr>
        <p:spPr>
          <a:xfrm>
            <a:off x="12940028" y="4191000"/>
            <a:ext cx="671979" cy="369332"/>
          </a:xfrm>
          <a:prstGeom prst="rect">
            <a:avLst/>
          </a:prstGeom>
          <a:noFill/>
        </p:spPr>
        <p:txBody>
          <a:bodyPr wrap="none" rtlCol="0">
            <a:spAutoFit/>
          </a:bodyPr>
          <a:lstStyle/>
          <a:p>
            <a:r>
              <a:rPr lang="en-US" dirty="0">
                <a:solidFill>
                  <a:schemeClr val="bg1"/>
                </a:solidFill>
              </a:rPr>
              <a:t>p-</a:t>
            </a:r>
            <a:r>
              <a:rPr lang="en-US" dirty="0" err="1">
                <a:solidFill>
                  <a:schemeClr val="bg1"/>
                </a:solidFill>
              </a:rPr>
              <a:t>Pb</a:t>
            </a:r>
            <a:endParaRPr lang="en-US" dirty="0">
              <a:solidFill>
                <a:schemeClr val="bg1"/>
              </a:solidFill>
            </a:endParaRPr>
          </a:p>
        </p:txBody>
      </p:sp>
      <p:pic>
        <p:nvPicPr>
          <p:cNvPr id="35842" name="Picture 2" descr="RHIC Summary">
            <a:extLst>
              <a:ext uri="{FF2B5EF4-FFF2-40B4-BE49-F238E27FC236}">
                <a16:creationId xmlns:a16="http://schemas.microsoft.com/office/drawing/2014/main" id="{AD786FC3-419D-9799-B414-06ADDE6B4E8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8393" y="1053936"/>
            <a:ext cx="6860653" cy="4982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34180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Testing the small-systems paradigm</a:t>
            </a:r>
          </a:p>
        </p:txBody>
      </p:sp>
      <p:sp>
        <p:nvSpPr>
          <p:cNvPr id="4" name="Slide Number Placeholder 3"/>
          <p:cNvSpPr>
            <a:spLocks noGrp="1"/>
          </p:cNvSpPr>
          <p:nvPr>
            <p:ph type="sldNum" sz="quarter" idx="10"/>
          </p:nvPr>
        </p:nvSpPr>
        <p:spPr/>
        <p:txBody>
          <a:bodyPr/>
          <a:lstStyle/>
          <a:p>
            <a:pPr>
              <a:defRPr/>
            </a:pPr>
            <a:fld id="{8013579F-4CA1-4395-AC63-1E7507863230}" type="slidenum">
              <a:rPr lang="en-US" smtClean="0"/>
              <a:pPr>
                <a:defRPr/>
              </a:pPr>
              <a:t>30</a:t>
            </a:fld>
            <a:endParaRPr lang="en-US" dirty="0"/>
          </a:p>
        </p:txBody>
      </p:sp>
      <p:pic>
        <p:nvPicPr>
          <p:cNvPr id="7" name="Content Placeholder 6"/>
          <p:cNvPicPr>
            <a:picLocks noGrp="1" noChangeAspect="1"/>
          </p:cNvPicPr>
          <p:nvPr>
            <p:ph idx="1"/>
          </p:nvPr>
        </p:nvPicPr>
        <p:blipFill rotWithShape="1">
          <a:blip r:embed="rId3">
            <a:extLst>
              <a:ext uri="{28A0092B-C50C-407E-A947-70E740481C1C}">
                <a14:useLocalDpi xmlns:a14="http://schemas.microsoft.com/office/drawing/2010/main" val="0"/>
              </a:ext>
            </a:extLst>
          </a:blip>
          <a:srcRect l="4640" t="22130" r="6700" b="21147"/>
          <a:stretch/>
        </p:blipFill>
        <p:spPr>
          <a:xfrm>
            <a:off x="1879601" y="1871833"/>
            <a:ext cx="10004913" cy="4071767"/>
          </a:xfrm>
        </p:spPr>
      </p:pic>
    </p:spTree>
    <p:extLst>
      <p:ext uri="{BB962C8B-B14F-4D97-AF65-F5344CB8AC3E}">
        <p14:creationId xmlns:p14="http://schemas.microsoft.com/office/powerpoint/2010/main" val="11765222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endParaRPr lang="en-US" altLang="x-none" dirty="0">
              <a:ea typeface="ＭＳ Ｐゴシック" charset="-128"/>
            </a:endParaRPr>
          </a:p>
        </p:txBody>
      </p:sp>
      <p:sp>
        <p:nvSpPr>
          <p:cNvPr id="9219" name="Content Placeholder 2"/>
          <p:cNvSpPr>
            <a:spLocks noGrp="1"/>
          </p:cNvSpPr>
          <p:nvPr>
            <p:ph idx="1"/>
          </p:nvPr>
        </p:nvSpPr>
        <p:spPr/>
        <p:txBody>
          <a:bodyPr/>
          <a:lstStyle/>
          <a:p>
            <a:endParaRPr lang="x-none" altLang="x-none">
              <a:ea typeface="ＭＳ Ｐゴシック" charset="-128"/>
            </a:endParaRPr>
          </a:p>
        </p:txBody>
      </p:sp>
      <p:sp>
        <p:nvSpPr>
          <p:cNvPr id="9221" name="Slide Number Placeholder 4"/>
          <p:cNvSpPr>
            <a:spLocks noGrp="1"/>
          </p:cNvSpPr>
          <p:nvPr>
            <p:ph type="sldNum" sz="quarter" idx="4294967295"/>
          </p:nvPr>
        </p:nvSpPr>
        <p:spPr bwMode="auto">
          <a:xfrm>
            <a:off x="10396538" y="7383463"/>
            <a:ext cx="984250" cy="3238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5080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5080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5080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5080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fld id="{852EE1C5-EE7A-314A-9B55-76DA1B005C63}" type="slidenum">
              <a:rPr lang="en-US" altLang="x-none">
                <a:solidFill>
                  <a:srgbClr val="898989"/>
                </a:solidFill>
              </a:rPr>
              <a:pPr eaLnBrk="1" hangingPunct="1"/>
              <a:t>31</a:t>
            </a:fld>
            <a:endParaRPr lang="en-US" altLang="x-none">
              <a:solidFill>
                <a:srgbClr val="898989"/>
              </a:solidFill>
            </a:endParaRPr>
          </a:p>
        </p:txBody>
      </p:sp>
      <p:pic>
        <p:nvPicPr>
          <p:cNvPr id="92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5312" y="1347789"/>
            <a:ext cx="10072688" cy="5665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223" name="TextBox 6"/>
          <p:cNvSpPr txBox="1">
            <a:spLocks noChangeArrowheads="1"/>
          </p:cNvSpPr>
          <p:nvPr/>
        </p:nvSpPr>
        <p:spPr bwMode="auto">
          <a:xfrm>
            <a:off x="3230564" y="862014"/>
            <a:ext cx="7165975" cy="369887"/>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5080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5080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5080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508000" eaLnBrk="0" fontAlgn="base" hangingPunct="0">
              <a:spcBef>
                <a:spcPct val="0"/>
              </a:spcBef>
              <a:spcAft>
                <a:spcPct val="0"/>
              </a:spcAft>
              <a:defRPr>
                <a:solidFill>
                  <a:schemeClr val="tx1"/>
                </a:solidFill>
                <a:latin typeface="Arial" charset="0"/>
                <a:ea typeface="ＭＳ Ｐゴシック" charset="-128"/>
              </a:defRPr>
            </a:lvl9pPr>
          </a:lstStyle>
          <a:p>
            <a:pPr algn="just" eaLnBrk="1" hangingPunct="1"/>
            <a:r>
              <a:rPr lang="en-US" altLang="x-none"/>
              <a:t>High-multiplicity pp collisions at </a:t>
            </a:r>
            <a:r>
              <a:rPr lang="en-US" altLang="x-none">
                <a:latin typeface="Calibri" charset="0"/>
              </a:rPr>
              <a:t>√s = 7 TeV       </a:t>
            </a:r>
            <a:r>
              <a:rPr lang="en-US" altLang="x-none" b="1"/>
              <a:t>JHEP 1009 (2010) 091</a:t>
            </a:r>
            <a:r>
              <a:rPr lang="en-US" altLang="x-none"/>
              <a:t> </a:t>
            </a:r>
          </a:p>
        </p:txBody>
      </p:sp>
    </p:spTree>
    <p:extLst>
      <p:ext uri="{BB962C8B-B14F-4D97-AF65-F5344CB8AC3E}">
        <p14:creationId xmlns:p14="http://schemas.microsoft.com/office/powerpoint/2010/main" val="744165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x-none" sz="3200" dirty="0">
                <a:ea typeface="ＭＳ Ｐゴシック" charset="-128"/>
              </a:rPr>
              <a:t>Ridge in pp ? Does it have the same origin as in AA ?</a:t>
            </a:r>
          </a:p>
        </p:txBody>
      </p:sp>
      <p:sp>
        <p:nvSpPr>
          <p:cNvPr id="9219" name="Content Placeholder 2"/>
          <p:cNvSpPr>
            <a:spLocks noGrp="1"/>
          </p:cNvSpPr>
          <p:nvPr>
            <p:ph idx="1"/>
          </p:nvPr>
        </p:nvSpPr>
        <p:spPr/>
        <p:txBody>
          <a:bodyPr/>
          <a:lstStyle/>
          <a:p>
            <a:endParaRPr lang="x-none" altLang="x-none">
              <a:ea typeface="ＭＳ Ｐゴシック" charset="-128"/>
            </a:endParaRPr>
          </a:p>
        </p:txBody>
      </p:sp>
      <p:sp>
        <p:nvSpPr>
          <p:cNvPr id="9221" name="Slide Number Placeholder 4"/>
          <p:cNvSpPr>
            <a:spLocks noGrp="1"/>
          </p:cNvSpPr>
          <p:nvPr>
            <p:ph type="sldNum" sz="quarter" idx="4294967295"/>
          </p:nvPr>
        </p:nvSpPr>
        <p:spPr bwMode="auto">
          <a:xfrm>
            <a:off x="10396538" y="7383463"/>
            <a:ext cx="984250" cy="3238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5080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5080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5080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5080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fld id="{852EE1C5-EE7A-314A-9B55-76DA1B005C63}" type="slidenum">
              <a:rPr lang="en-US" altLang="x-none">
                <a:solidFill>
                  <a:srgbClr val="898989"/>
                </a:solidFill>
              </a:rPr>
              <a:pPr eaLnBrk="1" hangingPunct="1"/>
              <a:t>32</a:t>
            </a:fld>
            <a:endParaRPr lang="en-US" altLang="x-none">
              <a:solidFill>
                <a:srgbClr val="898989"/>
              </a:solidFill>
            </a:endParaRPr>
          </a:p>
        </p:txBody>
      </p:sp>
      <p:pic>
        <p:nvPicPr>
          <p:cNvPr id="92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5312" y="1347789"/>
            <a:ext cx="10072688" cy="5665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223" name="TextBox 6"/>
          <p:cNvSpPr txBox="1">
            <a:spLocks noChangeArrowheads="1"/>
          </p:cNvSpPr>
          <p:nvPr/>
        </p:nvSpPr>
        <p:spPr bwMode="auto">
          <a:xfrm>
            <a:off x="3230564" y="862014"/>
            <a:ext cx="7165975" cy="369887"/>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5080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5080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5080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508000" eaLnBrk="0" fontAlgn="base" hangingPunct="0">
              <a:spcBef>
                <a:spcPct val="0"/>
              </a:spcBef>
              <a:spcAft>
                <a:spcPct val="0"/>
              </a:spcAft>
              <a:defRPr>
                <a:solidFill>
                  <a:schemeClr val="tx1"/>
                </a:solidFill>
                <a:latin typeface="Arial" charset="0"/>
                <a:ea typeface="ＭＳ Ｐゴシック" charset="-128"/>
              </a:defRPr>
            </a:lvl9pPr>
          </a:lstStyle>
          <a:p>
            <a:pPr algn="just" eaLnBrk="1" hangingPunct="1"/>
            <a:r>
              <a:rPr lang="en-US" altLang="x-none"/>
              <a:t>High-multiplicity pp collisions at </a:t>
            </a:r>
            <a:r>
              <a:rPr lang="en-US" altLang="x-none">
                <a:latin typeface="Calibri" charset="0"/>
              </a:rPr>
              <a:t>√s = 7 TeV       </a:t>
            </a:r>
            <a:r>
              <a:rPr lang="en-US" altLang="x-none" b="1"/>
              <a:t>JHEP 1009 (2010) 091</a:t>
            </a:r>
            <a:r>
              <a:rPr lang="en-US" altLang="x-none"/>
              <a:t> </a:t>
            </a:r>
          </a:p>
        </p:txBody>
      </p:sp>
      <p:pic>
        <p:nvPicPr>
          <p:cNvPr id="8" name="Content Placeholder 4"/>
          <p:cNvPicPr>
            <a:picLocks noChangeAspect="1"/>
          </p:cNvPicPr>
          <p:nvPr/>
        </p:nvPicPr>
        <p:blipFill rotWithShape="1">
          <a:blip r:embed="rId4">
            <a:extLst>
              <a:ext uri="{28A0092B-C50C-407E-A947-70E740481C1C}">
                <a14:useLocalDpi xmlns:a14="http://schemas.microsoft.com/office/drawing/2010/main" val="0"/>
              </a:ext>
            </a:extLst>
          </a:blip>
          <a:srcRect l="23927" t="17903" r="24653" b="18642"/>
          <a:stretch/>
        </p:blipFill>
        <p:spPr bwMode="auto">
          <a:xfrm>
            <a:off x="2096576" y="2231757"/>
            <a:ext cx="4386022" cy="358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54364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a:extLst>
              <a:ext uri="{FF2B5EF4-FFF2-40B4-BE49-F238E27FC236}">
                <a16:creationId xmlns:a16="http://schemas.microsoft.com/office/drawing/2014/main" id="{816A5986-83E3-7648-BF82-C6DCF11C33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1800" y="793751"/>
            <a:ext cx="12496800" cy="7030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290" name="Title 1"/>
          <p:cNvSpPr>
            <a:spLocks noGrp="1"/>
          </p:cNvSpPr>
          <p:nvPr>
            <p:ph type="title"/>
          </p:nvPr>
        </p:nvSpPr>
        <p:spPr/>
        <p:txBody>
          <a:bodyPr/>
          <a:lstStyle/>
          <a:p>
            <a:r>
              <a:rPr lang="en-US" altLang="x-none" dirty="0">
                <a:ea typeface="ＭＳ Ｐゴシック" charset="-128"/>
              </a:rPr>
              <a:t>….ridges are everywhere </a:t>
            </a:r>
          </a:p>
        </p:txBody>
      </p:sp>
      <p:sp>
        <p:nvSpPr>
          <p:cNvPr id="12293" name="Slide Number Placeholder 4"/>
          <p:cNvSpPr>
            <a:spLocks noGrp="1"/>
          </p:cNvSpPr>
          <p:nvPr>
            <p:ph type="sldNum" sz="quarter" idx="4294967295"/>
          </p:nvPr>
        </p:nvSpPr>
        <p:spPr bwMode="auto">
          <a:xfrm>
            <a:off x="10396538" y="7383463"/>
            <a:ext cx="984250" cy="3238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5080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5080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5080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5080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fld id="{5F7D6C70-4048-A748-B9CF-8EEBC83FA926}" type="slidenum">
              <a:rPr lang="en-US" altLang="x-none">
                <a:solidFill>
                  <a:srgbClr val="898989"/>
                </a:solidFill>
              </a:rPr>
              <a:pPr eaLnBrk="1" hangingPunct="1"/>
              <a:t>33</a:t>
            </a:fld>
            <a:endParaRPr lang="en-US" altLang="x-none">
              <a:solidFill>
                <a:srgbClr val="898989"/>
              </a:solidFill>
            </a:endParaRPr>
          </a:p>
        </p:txBody>
      </p:sp>
      <p:pic>
        <p:nvPicPr>
          <p:cNvPr id="6" name="Picture 2">
            <a:extLst>
              <a:ext uri="{FF2B5EF4-FFF2-40B4-BE49-F238E27FC236}">
                <a16:creationId xmlns:a16="http://schemas.microsoft.com/office/drawing/2014/main" id="{6C364737-EE4F-314D-83A6-27A63318DE8F}"/>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420381" y="1041619"/>
            <a:ext cx="8976838" cy="60368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354092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0B5B9DE1-3AF7-D44F-B486-8F5511988591}"/>
              </a:ext>
            </a:extLst>
          </p:cNvPr>
          <p:cNvSpPr>
            <a:spLocks noGrp="1"/>
          </p:cNvSpPr>
          <p:nvPr>
            <p:ph type="title"/>
          </p:nvPr>
        </p:nvSpPr>
        <p:spPr/>
        <p:txBody>
          <a:bodyPr/>
          <a:lstStyle/>
          <a:p>
            <a:r>
              <a:rPr lang="en-US" altLang="en-US">
                <a:ea typeface="ＭＳ Ｐゴシック" panose="020B0600070205080204" pitchFamily="34" charset="-128"/>
              </a:rPr>
              <a:t>p</a:t>
            </a:r>
            <a:r>
              <a:rPr lang="en-US" altLang="en-US" baseline="-25000">
                <a:ea typeface="ＭＳ Ｐゴシック" panose="020B0600070205080204" pitchFamily="34" charset="-128"/>
              </a:rPr>
              <a:t>T</a:t>
            </a:r>
            <a:r>
              <a:rPr lang="en-US" altLang="en-US">
                <a:ea typeface="ＭＳ Ｐゴシック" panose="020B0600070205080204" pitchFamily="34" charset="-128"/>
              </a:rPr>
              <a:t> dependence of v</a:t>
            </a:r>
            <a:r>
              <a:rPr lang="en-US" altLang="en-US" baseline="-25000">
                <a:ea typeface="ＭＳ Ｐゴシック" panose="020B0600070205080204" pitchFamily="34" charset="-128"/>
              </a:rPr>
              <a:t>n </a:t>
            </a:r>
            <a:r>
              <a:rPr lang="en-US" altLang="en-US">
                <a:ea typeface="ＭＳ Ｐゴシック" panose="020B0600070205080204" pitchFamily="34" charset="-128"/>
              </a:rPr>
              <a:t>: PbPb vs pPb</a:t>
            </a:r>
          </a:p>
        </p:txBody>
      </p:sp>
      <p:sp>
        <p:nvSpPr>
          <p:cNvPr id="26628" name="Slide Number Placeholder 4">
            <a:extLst>
              <a:ext uri="{FF2B5EF4-FFF2-40B4-BE49-F238E27FC236}">
                <a16:creationId xmlns:a16="http://schemas.microsoft.com/office/drawing/2014/main" id="{04103712-5667-AF49-9028-968803A370D5}"/>
              </a:ext>
            </a:extLst>
          </p:cNvPr>
          <p:cNvSpPr>
            <a:spLocks noGrp="1"/>
          </p:cNvSpPr>
          <p:nvPr>
            <p:ph type="sldNum" sz="quarter" idx="10"/>
          </p:nvPr>
        </p:nvSpPr>
        <p:spPr bwMode="auto">
          <a:xfrm>
            <a:off x="10396538" y="7383463"/>
            <a:ext cx="984250" cy="3238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ts val="4000"/>
              </a:lnSpc>
              <a:spcBef>
                <a:spcPct val="20000"/>
              </a:spcBef>
              <a:buFont typeface="Arial" panose="020B0604020202020204" pitchFamily="34" charset="0"/>
              <a:buChar char="•"/>
              <a:defRPr sz="3100">
                <a:solidFill>
                  <a:schemeClr val="tx1"/>
                </a:solidFill>
                <a:latin typeface="Arial" panose="020B0604020202020204" pitchFamily="34" charset="0"/>
                <a:ea typeface="ＭＳ Ｐゴシック" panose="020B0600070205080204" pitchFamily="34" charset="-128"/>
              </a:defRPr>
            </a:lvl1pPr>
            <a:lvl2pPr marL="742950" indent="-285750" eaLnBrk="0" hangingPunct="0">
              <a:lnSpc>
                <a:spcPts val="4000"/>
              </a:lnSpc>
              <a:spcBef>
                <a:spcPct val="20000"/>
              </a:spcBef>
              <a:buFont typeface="Arial" panose="020B0604020202020204" pitchFamily="34" charset="0"/>
              <a:buChar char="–"/>
              <a:defRPr sz="2700">
                <a:solidFill>
                  <a:schemeClr val="tx1"/>
                </a:solidFill>
                <a:latin typeface="Arial" panose="020B0604020202020204" pitchFamily="34" charset="0"/>
                <a:ea typeface="ＭＳ Ｐゴシック" panose="020B0600070205080204" pitchFamily="34" charset="-128"/>
              </a:defRPr>
            </a:lvl2pPr>
            <a:lvl3pPr marL="1143000" indent="-228600" eaLnBrk="0" hangingPunct="0">
              <a:lnSpc>
                <a:spcPts val="4000"/>
              </a:lnSpc>
              <a:spcBef>
                <a:spcPct val="20000"/>
              </a:spcBef>
              <a:buFont typeface="Arial" panose="020B0604020202020204" pitchFamily="34" charset="0"/>
              <a:buChar char="•"/>
              <a:defRPr sz="2200">
                <a:solidFill>
                  <a:schemeClr val="tx1"/>
                </a:solidFill>
                <a:latin typeface="Arial" panose="020B0604020202020204" pitchFamily="34" charset="0"/>
                <a:ea typeface="ＭＳ Ｐゴシック" panose="020B0600070205080204" pitchFamily="34" charset="-128"/>
              </a:defRPr>
            </a:lvl3pPr>
            <a:lvl4pPr marL="1600200" indent="-228600" eaLnBrk="0" hangingPunct="0">
              <a:lnSpc>
                <a:spcPts val="4000"/>
              </a:lnSpc>
              <a:spcBef>
                <a:spcPct val="20000"/>
              </a:spcBef>
              <a:buFont typeface="Arial" panose="020B0604020202020204" pitchFamily="34" charset="0"/>
              <a:buChar char="–"/>
              <a:defRPr sz="2200">
                <a:solidFill>
                  <a:schemeClr val="tx1"/>
                </a:solidFill>
                <a:latin typeface="Arial" panose="020B0604020202020204" pitchFamily="34" charset="0"/>
                <a:ea typeface="ＭＳ Ｐゴシック" panose="020B0600070205080204" pitchFamily="34" charset="-128"/>
              </a:defRPr>
            </a:lvl4pPr>
            <a:lvl5pPr marL="2057400" indent="-228600" eaLnBrk="0" hangingPunct="0">
              <a:lnSpc>
                <a:spcPts val="4000"/>
              </a:lnSpc>
              <a:spcBef>
                <a:spcPct val="20000"/>
              </a:spcBef>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5pPr>
            <a:lvl6pPr marL="2514600" indent="-228600" defTabSz="506413" eaLnBrk="0" fontAlgn="base" hangingPunct="0">
              <a:lnSpc>
                <a:spcPts val="4000"/>
              </a:lnSpc>
              <a:spcBef>
                <a:spcPct val="20000"/>
              </a:spcBef>
              <a:spcAft>
                <a:spcPct val="0"/>
              </a:spcAft>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6pPr>
            <a:lvl7pPr marL="2971800" indent="-228600" defTabSz="506413" eaLnBrk="0" fontAlgn="base" hangingPunct="0">
              <a:lnSpc>
                <a:spcPts val="4000"/>
              </a:lnSpc>
              <a:spcBef>
                <a:spcPct val="20000"/>
              </a:spcBef>
              <a:spcAft>
                <a:spcPct val="0"/>
              </a:spcAft>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7pPr>
            <a:lvl8pPr marL="3429000" indent="-228600" defTabSz="506413" eaLnBrk="0" fontAlgn="base" hangingPunct="0">
              <a:lnSpc>
                <a:spcPts val="4000"/>
              </a:lnSpc>
              <a:spcBef>
                <a:spcPct val="20000"/>
              </a:spcBef>
              <a:spcAft>
                <a:spcPct val="0"/>
              </a:spcAft>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8pPr>
            <a:lvl9pPr marL="3886200" indent="-228600" defTabSz="506413" eaLnBrk="0" fontAlgn="base" hangingPunct="0">
              <a:lnSpc>
                <a:spcPts val="4000"/>
              </a:lnSpc>
              <a:spcBef>
                <a:spcPct val="20000"/>
              </a:spcBef>
              <a:spcAft>
                <a:spcPct val="0"/>
              </a:spcAft>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fld id="{3DC27E26-079C-124B-B0F2-1F96F0B0C305}" type="slidenum">
              <a:rPr lang="en-US" altLang="en-US" sz="1300">
                <a:solidFill>
                  <a:srgbClr val="898989"/>
                </a:solidFill>
                <a:cs typeface="Arial" panose="020B0604020202020204" pitchFamily="34" charset="0"/>
              </a:rPr>
              <a:pPr eaLnBrk="1" hangingPunct="1">
                <a:lnSpc>
                  <a:spcPct val="100000"/>
                </a:lnSpc>
                <a:spcBef>
                  <a:spcPct val="0"/>
                </a:spcBef>
                <a:buFontTx/>
                <a:buNone/>
              </a:pPr>
              <a:t>34</a:t>
            </a:fld>
            <a:endParaRPr lang="en-US" altLang="en-US" sz="1300">
              <a:solidFill>
                <a:srgbClr val="898989"/>
              </a:solidFill>
              <a:cs typeface="Arial" panose="020B0604020202020204" pitchFamily="34" charset="0"/>
            </a:endParaRPr>
          </a:p>
        </p:txBody>
      </p:sp>
      <p:pic>
        <p:nvPicPr>
          <p:cNvPr id="11268" name="Picture 2">
            <a:extLst>
              <a:ext uri="{FF2B5EF4-FFF2-40B4-BE49-F238E27FC236}">
                <a16:creationId xmlns:a16="http://schemas.microsoft.com/office/drawing/2014/main" id="{FD79F633-CE8D-3344-89EA-B815583AD8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2316" b="2"/>
          <a:stretch>
            <a:fillRect/>
          </a:stretch>
        </p:blipFill>
        <p:spPr bwMode="auto">
          <a:xfrm>
            <a:off x="3570289" y="1854200"/>
            <a:ext cx="7132637" cy="4870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1269" name="Group 6">
            <a:extLst>
              <a:ext uri="{FF2B5EF4-FFF2-40B4-BE49-F238E27FC236}">
                <a16:creationId xmlns:a16="http://schemas.microsoft.com/office/drawing/2014/main" id="{0F152CB3-F955-4D40-B3C0-10E6373FDB45}"/>
              </a:ext>
            </a:extLst>
          </p:cNvPr>
          <p:cNvGrpSpPr>
            <a:grpSpLocks/>
          </p:cNvGrpSpPr>
          <p:nvPr/>
        </p:nvGrpSpPr>
        <p:grpSpPr bwMode="auto">
          <a:xfrm>
            <a:off x="4689476" y="793751"/>
            <a:ext cx="1433513" cy="1065213"/>
            <a:chOff x="1397000" y="839788"/>
            <a:chExt cx="1552575" cy="1181100"/>
          </a:xfrm>
        </p:grpSpPr>
        <p:pic>
          <p:nvPicPr>
            <p:cNvPr id="11278" name="Picture 4">
              <a:extLst>
                <a:ext uri="{FF2B5EF4-FFF2-40B4-BE49-F238E27FC236}">
                  <a16:creationId xmlns:a16="http://schemas.microsoft.com/office/drawing/2014/main" id="{C7FAF7DA-98BD-794C-97B5-495B5ED729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6625" y="1192213"/>
              <a:ext cx="742950" cy="828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79" name="Picture 5">
              <a:extLst>
                <a:ext uri="{FF2B5EF4-FFF2-40B4-BE49-F238E27FC236}">
                  <a16:creationId xmlns:a16="http://schemas.microsoft.com/office/drawing/2014/main" id="{D5078F20-B576-6F44-AE6F-1F1A2C4A16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97000" y="839788"/>
              <a:ext cx="809625" cy="857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1270" name="Picture 3">
            <a:extLst>
              <a:ext uri="{FF2B5EF4-FFF2-40B4-BE49-F238E27FC236}">
                <a16:creationId xmlns:a16="http://schemas.microsoft.com/office/drawing/2014/main" id="{BF2179B3-3D02-284E-AFE3-299C45524579}"/>
              </a:ext>
            </a:extLst>
          </p:cNvPr>
          <p:cNvPicPr>
            <a:picLocks noGrp="1" noChangeAspect="1" noChangeArrowheads="1"/>
          </p:cNvPicPr>
          <p:nvPr>
            <p:ph idx="1"/>
          </p:nvPr>
        </p:nvPicPr>
        <p:blipFill>
          <a:blip r:embed="rId5">
            <a:extLst>
              <a:ext uri="{28A0092B-C50C-407E-A947-70E740481C1C}">
                <a14:useLocalDpi xmlns:a14="http://schemas.microsoft.com/office/drawing/2010/main" val="0"/>
              </a:ext>
            </a:extLst>
          </a:blip>
          <a:srcRect t="27666" b="-7001"/>
          <a:stretch>
            <a:fillRect/>
          </a:stretch>
        </p:blipFill>
        <p:spPr>
          <a:xfrm>
            <a:off x="7999414" y="914401"/>
            <a:ext cx="2047875" cy="944563"/>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271" name="TextBox 5">
            <a:extLst>
              <a:ext uri="{FF2B5EF4-FFF2-40B4-BE49-F238E27FC236}">
                <a16:creationId xmlns:a16="http://schemas.microsoft.com/office/drawing/2014/main" id="{441A7B86-0840-2E40-8D08-22688DA36B02}"/>
              </a:ext>
            </a:extLst>
          </p:cNvPr>
          <p:cNvSpPr txBox="1">
            <a:spLocks noChangeArrowheads="1"/>
          </p:cNvSpPr>
          <p:nvPr/>
        </p:nvSpPr>
        <p:spPr bwMode="auto">
          <a:xfrm>
            <a:off x="1968500" y="904876"/>
            <a:ext cx="2527300" cy="92392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lnSpc>
                <a:spcPts val="4000"/>
              </a:lnSpc>
              <a:spcBef>
                <a:spcPct val="20000"/>
              </a:spcBef>
              <a:buFont typeface="Arial" panose="020B0604020202020204" pitchFamily="34" charset="0"/>
              <a:buChar char="•"/>
              <a:defRPr sz="3100">
                <a:solidFill>
                  <a:schemeClr val="tx1"/>
                </a:solidFill>
                <a:latin typeface="Arial" panose="020B0604020202020204" pitchFamily="34" charset="0"/>
                <a:ea typeface="ＭＳ Ｐゴシック" panose="020B0600070205080204" pitchFamily="34" charset="-128"/>
              </a:defRPr>
            </a:lvl1pPr>
            <a:lvl2pPr marL="742950" indent="-285750" eaLnBrk="0" hangingPunct="0">
              <a:lnSpc>
                <a:spcPts val="4000"/>
              </a:lnSpc>
              <a:spcBef>
                <a:spcPct val="20000"/>
              </a:spcBef>
              <a:buFont typeface="Arial" panose="020B0604020202020204" pitchFamily="34" charset="0"/>
              <a:buChar char="–"/>
              <a:defRPr sz="2700">
                <a:solidFill>
                  <a:schemeClr val="tx1"/>
                </a:solidFill>
                <a:latin typeface="Arial" panose="020B0604020202020204" pitchFamily="34" charset="0"/>
                <a:ea typeface="ＭＳ Ｐゴシック" panose="020B0600070205080204" pitchFamily="34" charset="-128"/>
              </a:defRPr>
            </a:lvl2pPr>
            <a:lvl3pPr marL="1143000" indent="-228600" eaLnBrk="0" hangingPunct="0">
              <a:lnSpc>
                <a:spcPts val="4000"/>
              </a:lnSpc>
              <a:spcBef>
                <a:spcPct val="20000"/>
              </a:spcBef>
              <a:buFont typeface="Arial" panose="020B0604020202020204" pitchFamily="34" charset="0"/>
              <a:buChar char="•"/>
              <a:defRPr sz="2200">
                <a:solidFill>
                  <a:schemeClr val="tx1"/>
                </a:solidFill>
                <a:latin typeface="Arial" panose="020B0604020202020204" pitchFamily="34" charset="0"/>
                <a:ea typeface="ＭＳ Ｐゴシック" panose="020B0600070205080204" pitchFamily="34" charset="-128"/>
              </a:defRPr>
            </a:lvl3pPr>
            <a:lvl4pPr marL="1600200" indent="-228600" eaLnBrk="0" hangingPunct="0">
              <a:lnSpc>
                <a:spcPts val="4000"/>
              </a:lnSpc>
              <a:spcBef>
                <a:spcPct val="20000"/>
              </a:spcBef>
              <a:buFont typeface="Arial" panose="020B0604020202020204" pitchFamily="34" charset="0"/>
              <a:buChar char="–"/>
              <a:defRPr sz="2200">
                <a:solidFill>
                  <a:schemeClr val="tx1"/>
                </a:solidFill>
                <a:latin typeface="Arial" panose="020B0604020202020204" pitchFamily="34" charset="0"/>
                <a:ea typeface="ＭＳ Ｐゴシック" panose="020B0600070205080204" pitchFamily="34" charset="-128"/>
              </a:defRPr>
            </a:lvl4pPr>
            <a:lvl5pPr marL="2057400" indent="-228600" eaLnBrk="0" hangingPunct="0">
              <a:lnSpc>
                <a:spcPts val="4000"/>
              </a:lnSpc>
              <a:spcBef>
                <a:spcPct val="20000"/>
              </a:spcBef>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5pPr>
            <a:lvl6pPr marL="2514600" indent="-228600" defTabSz="506413" eaLnBrk="0" fontAlgn="base" hangingPunct="0">
              <a:lnSpc>
                <a:spcPts val="4000"/>
              </a:lnSpc>
              <a:spcBef>
                <a:spcPct val="20000"/>
              </a:spcBef>
              <a:spcAft>
                <a:spcPct val="0"/>
              </a:spcAft>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6pPr>
            <a:lvl7pPr marL="2971800" indent="-228600" defTabSz="506413" eaLnBrk="0" fontAlgn="base" hangingPunct="0">
              <a:lnSpc>
                <a:spcPts val="4000"/>
              </a:lnSpc>
              <a:spcBef>
                <a:spcPct val="20000"/>
              </a:spcBef>
              <a:spcAft>
                <a:spcPct val="0"/>
              </a:spcAft>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7pPr>
            <a:lvl8pPr marL="3429000" indent="-228600" defTabSz="506413" eaLnBrk="0" fontAlgn="base" hangingPunct="0">
              <a:lnSpc>
                <a:spcPts val="4000"/>
              </a:lnSpc>
              <a:spcBef>
                <a:spcPct val="20000"/>
              </a:spcBef>
              <a:spcAft>
                <a:spcPct val="0"/>
              </a:spcAft>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8pPr>
            <a:lvl9pPr marL="3886200" indent="-228600" defTabSz="506413" eaLnBrk="0" fontAlgn="base" hangingPunct="0">
              <a:lnSpc>
                <a:spcPts val="4000"/>
              </a:lnSpc>
              <a:spcBef>
                <a:spcPct val="20000"/>
              </a:spcBef>
              <a:spcAft>
                <a:spcPct val="0"/>
              </a:spcAft>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800"/>
              <a:t>Dashed-dotted curves</a:t>
            </a:r>
          </a:p>
          <a:p>
            <a:pPr eaLnBrk="1" hangingPunct="1">
              <a:lnSpc>
                <a:spcPct val="100000"/>
              </a:lnSpc>
              <a:spcBef>
                <a:spcPct val="0"/>
              </a:spcBef>
              <a:buFontTx/>
              <a:buNone/>
            </a:pPr>
            <a:r>
              <a:rPr lang="en-US" altLang="en-US" sz="1800"/>
              <a:t>N&lt;20 subtracted</a:t>
            </a:r>
          </a:p>
          <a:p>
            <a:pPr eaLnBrk="1" hangingPunct="1">
              <a:lnSpc>
                <a:spcPct val="100000"/>
              </a:lnSpc>
              <a:spcBef>
                <a:spcPct val="0"/>
              </a:spcBef>
              <a:buFontTx/>
              <a:buNone/>
            </a:pPr>
            <a:r>
              <a:rPr lang="en-US" altLang="en-US" sz="1800"/>
              <a:t>Important for high-p</a:t>
            </a:r>
            <a:r>
              <a:rPr lang="en-US" altLang="en-US" sz="1800" baseline="-25000"/>
              <a:t>T </a:t>
            </a:r>
            <a:r>
              <a:rPr lang="en-US" altLang="en-US" sz="1800"/>
              <a:t>  </a:t>
            </a:r>
          </a:p>
        </p:txBody>
      </p:sp>
      <p:grpSp>
        <p:nvGrpSpPr>
          <p:cNvPr id="11272" name="Group 15">
            <a:extLst>
              <a:ext uri="{FF2B5EF4-FFF2-40B4-BE49-F238E27FC236}">
                <a16:creationId xmlns:a16="http://schemas.microsoft.com/office/drawing/2014/main" id="{FB7CC5D7-13C0-4548-B22C-0E3DA170E8C2}"/>
              </a:ext>
            </a:extLst>
          </p:cNvPr>
          <p:cNvGrpSpPr>
            <a:grpSpLocks/>
          </p:cNvGrpSpPr>
          <p:nvPr/>
        </p:nvGrpSpPr>
        <p:grpSpPr bwMode="auto">
          <a:xfrm>
            <a:off x="2179638" y="2219326"/>
            <a:ext cx="1365250" cy="1281113"/>
            <a:chOff x="299592" y="2218577"/>
            <a:chExt cx="1366160" cy="1281113"/>
          </a:xfrm>
        </p:grpSpPr>
        <p:pic>
          <p:nvPicPr>
            <p:cNvPr id="11276" name="Picture 3">
              <a:extLst>
                <a:ext uri="{FF2B5EF4-FFF2-40B4-BE49-F238E27FC236}">
                  <a16:creationId xmlns:a16="http://schemas.microsoft.com/office/drawing/2014/main" id="{435C78DA-130A-5D44-91A8-7AB4AE159D9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36115" r="33559" b="60609"/>
            <a:stretch>
              <a:fillRect/>
            </a:stretch>
          </p:blipFill>
          <p:spPr bwMode="auto">
            <a:xfrm>
              <a:off x="299592" y="2218577"/>
              <a:ext cx="1366160" cy="1281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77" name="TextBox 5">
              <a:extLst>
                <a:ext uri="{FF2B5EF4-FFF2-40B4-BE49-F238E27FC236}">
                  <a16:creationId xmlns:a16="http://schemas.microsoft.com/office/drawing/2014/main" id="{137909B0-F142-6143-8E69-701ED8BC5DDA}"/>
                </a:ext>
              </a:extLst>
            </p:cNvPr>
            <p:cNvSpPr txBox="1">
              <a:spLocks noChangeArrowheads="1"/>
            </p:cNvSpPr>
            <p:nvPr/>
          </p:nvSpPr>
          <p:spPr bwMode="auto">
            <a:xfrm>
              <a:off x="686425" y="2599880"/>
              <a:ext cx="7686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lnSpc>
                  <a:spcPts val="4000"/>
                </a:lnSpc>
                <a:spcBef>
                  <a:spcPct val="20000"/>
                </a:spcBef>
                <a:buFont typeface="Arial" panose="020B0604020202020204" pitchFamily="34" charset="0"/>
                <a:buChar char="•"/>
                <a:defRPr sz="3100">
                  <a:solidFill>
                    <a:schemeClr val="tx1"/>
                  </a:solidFill>
                  <a:latin typeface="Arial" panose="020B0604020202020204" pitchFamily="34" charset="0"/>
                  <a:ea typeface="ＭＳ Ｐゴシック" panose="020B0600070205080204" pitchFamily="34" charset="-128"/>
                </a:defRPr>
              </a:lvl1pPr>
              <a:lvl2pPr marL="742950" indent="-285750" eaLnBrk="0" hangingPunct="0">
                <a:lnSpc>
                  <a:spcPts val="4000"/>
                </a:lnSpc>
                <a:spcBef>
                  <a:spcPct val="20000"/>
                </a:spcBef>
                <a:buFont typeface="Arial" panose="020B0604020202020204" pitchFamily="34" charset="0"/>
                <a:buChar char="–"/>
                <a:defRPr sz="2700">
                  <a:solidFill>
                    <a:schemeClr val="tx1"/>
                  </a:solidFill>
                  <a:latin typeface="Arial" panose="020B0604020202020204" pitchFamily="34" charset="0"/>
                  <a:ea typeface="ＭＳ Ｐゴシック" panose="020B0600070205080204" pitchFamily="34" charset="-128"/>
                </a:defRPr>
              </a:lvl2pPr>
              <a:lvl3pPr marL="1143000" indent="-228600" eaLnBrk="0" hangingPunct="0">
                <a:lnSpc>
                  <a:spcPts val="4000"/>
                </a:lnSpc>
                <a:spcBef>
                  <a:spcPct val="20000"/>
                </a:spcBef>
                <a:buFont typeface="Arial" panose="020B0604020202020204" pitchFamily="34" charset="0"/>
                <a:buChar char="•"/>
                <a:defRPr sz="2200">
                  <a:solidFill>
                    <a:schemeClr val="tx1"/>
                  </a:solidFill>
                  <a:latin typeface="Arial" panose="020B0604020202020204" pitchFamily="34" charset="0"/>
                  <a:ea typeface="ＭＳ Ｐゴシック" panose="020B0600070205080204" pitchFamily="34" charset="-128"/>
                </a:defRPr>
              </a:lvl3pPr>
              <a:lvl4pPr marL="1600200" indent="-228600" eaLnBrk="0" hangingPunct="0">
                <a:lnSpc>
                  <a:spcPts val="4000"/>
                </a:lnSpc>
                <a:spcBef>
                  <a:spcPct val="20000"/>
                </a:spcBef>
                <a:buFont typeface="Arial" panose="020B0604020202020204" pitchFamily="34" charset="0"/>
                <a:buChar char="–"/>
                <a:defRPr sz="2200">
                  <a:solidFill>
                    <a:schemeClr val="tx1"/>
                  </a:solidFill>
                  <a:latin typeface="Arial" panose="020B0604020202020204" pitchFamily="34" charset="0"/>
                  <a:ea typeface="ＭＳ Ｐゴシック" panose="020B0600070205080204" pitchFamily="34" charset="-128"/>
                </a:defRPr>
              </a:lvl4pPr>
              <a:lvl5pPr marL="2057400" indent="-228600" eaLnBrk="0" hangingPunct="0">
                <a:lnSpc>
                  <a:spcPts val="4000"/>
                </a:lnSpc>
                <a:spcBef>
                  <a:spcPct val="20000"/>
                </a:spcBef>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5pPr>
              <a:lvl6pPr marL="2514600" indent="-228600" defTabSz="506413" eaLnBrk="0" fontAlgn="base" hangingPunct="0">
                <a:lnSpc>
                  <a:spcPts val="4000"/>
                </a:lnSpc>
                <a:spcBef>
                  <a:spcPct val="20000"/>
                </a:spcBef>
                <a:spcAft>
                  <a:spcPct val="0"/>
                </a:spcAft>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6pPr>
              <a:lvl7pPr marL="2971800" indent="-228600" defTabSz="506413" eaLnBrk="0" fontAlgn="base" hangingPunct="0">
                <a:lnSpc>
                  <a:spcPts val="4000"/>
                </a:lnSpc>
                <a:spcBef>
                  <a:spcPct val="20000"/>
                </a:spcBef>
                <a:spcAft>
                  <a:spcPct val="0"/>
                </a:spcAft>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7pPr>
              <a:lvl8pPr marL="3429000" indent="-228600" defTabSz="506413" eaLnBrk="0" fontAlgn="base" hangingPunct="0">
                <a:lnSpc>
                  <a:spcPts val="4000"/>
                </a:lnSpc>
                <a:spcBef>
                  <a:spcPct val="20000"/>
                </a:spcBef>
                <a:spcAft>
                  <a:spcPct val="0"/>
                </a:spcAft>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8pPr>
              <a:lvl9pPr marL="3886200" indent="-228600" defTabSz="506413" eaLnBrk="0" fontAlgn="base" hangingPunct="0">
                <a:lnSpc>
                  <a:spcPts val="4000"/>
                </a:lnSpc>
                <a:spcBef>
                  <a:spcPct val="20000"/>
                </a:spcBef>
                <a:spcAft>
                  <a:spcPct val="0"/>
                </a:spcAft>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800"/>
                <a:t>n = 2 </a:t>
              </a:r>
            </a:p>
          </p:txBody>
        </p:sp>
      </p:grpSp>
      <p:pic>
        <p:nvPicPr>
          <p:cNvPr id="11273" name="Picture 14">
            <a:extLst>
              <a:ext uri="{FF2B5EF4-FFF2-40B4-BE49-F238E27FC236}">
                <a16:creationId xmlns:a16="http://schemas.microsoft.com/office/drawing/2014/main" id="{A630672B-865E-F54F-8F6C-2A4E5D61678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59013" y="4330700"/>
            <a:ext cx="1206500" cy="1227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74" name="TextBox 10">
            <a:extLst>
              <a:ext uri="{FF2B5EF4-FFF2-40B4-BE49-F238E27FC236}">
                <a16:creationId xmlns:a16="http://schemas.microsoft.com/office/drawing/2014/main" id="{9AF35FF9-D96E-C243-8119-017CB57D1591}"/>
              </a:ext>
            </a:extLst>
          </p:cNvPr>
          <p:cNvSpPr txBox="1">
            <a:spLocks noChangeArrowheads="1"/>
          </p:cNvSpPr>
          <p:nvPr/>
        </p:nvSpPr>
        <p:spPr bwMode="auto">
          <a:xfrm>
            <a:off x="1992313" y="6756400"/>
            <a:ext cx="9779000" cy="522288"/>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lnSpc>
                <a:spcPts val="4000"/>
              </a:lnSpc>
              <a:spcBef>
                <a:spcPct val="20000"/>
              </a:spcBef>
              <a:buFont typeface="Arial" panose="020B0604020202020204" pitchFamily="34" charset="0"/>
              <a:buChar char="•"/>
              <a:defRPr sz="3100">
                <a:solidFill>
                  <a:schemeClr val="tx1"/>
                </a:solidFill>
                <a:latin typeface="Arial" panose="020B0604020202020204" pitchFamily="34" charset="0"/>
                <a:ea typeface="ＭＳ Ｐゴシック" panose="020B0600070205080204" pitchFamily="34" charset="-128"/>
              </a:defRPr>
            </a:lvl1pPr>
            <a:lvl2pPr marL="742950" indent="-285750" eaLnBrk="0" hangingPunct="0">
              <a:lnSpc>
                <a:spcPts val="4000"/>
              </a:lnSpc>
              <a:spcBef>
                <a:spcPct val="20000"/>
              </a:spcBef>
              <a:buFont typeface="Arial" panose="020B0604020202020204" pitchFamily="34" charset="0"/>
              <a:buChar char="–"/>
              <a:defRPr sz="2700">
                <a:solidFill>
                  <a:schemeClr val="tx1"/>
                </a:solidFill>
                <a:latin typeface="Arial" panose="020B0604020202020204" pitchFamily="34" charset="0"/>
                <a:ea typeface="ＭＳ Ｐゴシック" panose="020B0600070205080204" pitchFamily="34" charset="-128"/>
              </a:defRPr>
            </a:lvl2pPr>
            <a:lvl3pPr marL="1143000" indent="-228600" eaLnBrk="0" hangingPunct="0">
              <a:lnSpc>
                <a:spcPts val="4000"/>
              </a:lnSpc>
              <a:spcBef>
                <a:spcPct val="20000"/>
              </a:spcBef>
              <a:buFont typeface="Arial" panose="020B0604020202020204" pitchFamily="34" charset="0"/>
              <a:buChar char="•"/>
              <a:defRPr sz="2200">
                <a:solidFill>
                  <a:schemeClr val="tx1"/>
                </a:solidFill>
                <a:latin typeface="Arial" panose="020B0604020202020204" pitchFamily="34" charset="0"/>
                <a:ea typeface="ＭＳ Ｐゴシック" panose="020B0600070205080204" pitchFamily="34" charset="-128"/>
              </a:defRPr>
            </a:lvl3pPr>
            <a:lvl4pPr marL="1600200" indent="-228600" eaLnBrk="0" hangingPunct="0">
              <a:lnSpc>
                <a:spcPts val="4000"/>
              </a:lnSpc>
              <a:spcBef>
                <a:spcPct val="20000"/>
              </a:spcBef>
              <a:buFont typeface="Arial" panose="020B0604020202020204" pitchFamily="34" charset="0"/>
              <a:buChar char="–"/>
              <a:defRPr sz="2200">
                <a:solidFill>
                  <a:schemeClr val="tx1"/>
                </a:solidFill>
                <a:latin typeface="Arial" panose="020B0604020202020204" pitchFamily="34" charset="0"/>
                <a:ea typeface="ＭＳ Ｐゴシック" panose="020B0600070205080204" pitchFamily="34" charset="-128"/>
              </a:defRPr>
            </a:lvl4pPr>
            <a:lvl5pPr marL="2057400" indent="-228600" eaLnBrk="0" hangingPunct="0">
              <a:lnSpc>
                <a:spcPts val="4000"/>
              </a:lnSpc>
              <a:spcBef>
                <a:spcPct val="20000"/>
              </a:spcBef>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5pPr>
            <a:lvl6pPr marL="2514600" indent="-228600" defTabSz="506413" eaLnBrk="0" fontAlgn="base" hangingPunct="0">
              <a:lnSpc>
                <a:spcPts val="4000"/>
              </a:lnSpc>
              <a:spcBef>
                <a:spcPct val="20000"/>
              </a:spcBef>
              <a:spcAft>
                <a:spcPct val="0"/>
              </a:spcAft>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6pPr>
            <a:lvl7pPr marL="2971800" indent="-228600" defTabSz="506413" eaLnBrk="0" fontAlgn="base" hangingPunct="0">
              <a:lnSpc>
                <a:spcPts val="4000"/>
              </a:lnSpc>
              <a:spcBef>
                <a:spcPct val="20000"/>
              </a:spcBef>
              <a:spcAft>
                <a:spcPct val="0"/>
              </a:spcAft>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7pPr>
            <a:lvl8pPr marL="3429000" indent="-228600" defTabSz="506413" eaLnBrk="0" fontAlgn="base" hangingPunct="0">
              <a:lnSpc>
                <a:spcPts val="4000"/>
              </a:lnSpc>
              <a:spcBef>
                <a:spcPct val="20000"/>
              </a:spcBef>
              <a:spcAft>
                <a:spcPct val="0"/>
              </a:spcAft>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8pPr>
            <a:lvl9pPr marL="3886200" indent="-228600" defTabSz="506413" eaLnBrk="0" fontAlgn="base" hangingPunct="0">
              <a:lnSpc>
                <a:spcPts val="4000"/>
              </a:lnSpc>
              <a:spcBef>
                <a:spcPct val="20000"/>
              </a:spcBef>
              <a:spcAft>
                <a:spcPct val="0"/>
              </a:spcAft>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2800"/>
              <a:t>Remarkable similarity in PbPb and pPb for same multiplicity</a:t>
            </a:r>
          </a:p>
        </p:txBody>
      </p:sp>
      <p:sp>
        <p:nvSpPr>
          <p:cNvPr id="11275" name="Rectangle 2">
            <a:extLst>
              <a:ext uri="{FF2B5EF4-FFF2-40B4-BE49-F238E27FC236}">
                <a16:creationId xmlns:a16="http://schemas.microsoft.com/office/drawing/2014/main" id="{4FDD8204-FE08-9E48-8693-F964DF6A851D}"/>
              </a:ext>
            </a:extLst>
          </p:cNvPr>
          <p:cNvSpPr>
            <a:spLocks noChangeArrowheads="1"/>
          </p:cNvSpPr>
          <p:nvPr/>
        </p:nvSpPr>
        <p:spPr bwMode="auto">
          <a:xfrm>
            <a:off x="10047289" y="844551"/>
            <a:ext cx="17859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lnSpc>
                <a:spcPts val="4000"/>
              </a:lnSpc>
              <a:spcBef>
                <a:spcPct val="20000"/>
              </a:spcBef>
              <a:buFont typeface="Arial" panose="020B0604020202020204" pitchFamily="34" charset="0"/>
              <a:buChar char="•"/>
              <a:defRPr sz="3100">
                <a:solidFill>
                  <a:schemeClr val="tx1"/>
                </a:solidFill>
                <a:latin typeface="Arial" panose="020B0604020202020204" pitchFamily="34" charset="0"/>
                <a:ea typeface="ＭＳ Ｐゴシック" panose="020B0600070205080204" pitchFamily="34" charset="-128"/>
              </a:defRPr>
            </a:lvl1pPr>
            <a:lvl2pPr marL="742950" indent="-285750" eaLnBrk="0" hangingPunct="0">
              <a:lnSpc>
                <a:spcPts val="4000"/>
              </a:lnSpc>
              <a:spcBef>
                <a:spcPct val="20000"/>
              </a:spcBef>
              <a:buFont typeface="Arial" panose="020B0604020202020204" pitchFamily="34" charset="0"/>
              <a:buChar char="–"/>
              <a:defRPr sz="2700">
                <a:solidFill>
                  <a:schemeClr val="tx1"/>
                </a:solidFill>
                <a:latin typeface="Arial" panose="020B0604020202020204" pitchFamily="34" charset="0"/>
                <a:ea typeface="ＭＳ Ｐゴシック" panose="020B0600070205080204" pitchFamily="34" charset="-128"/>
              </a:defRPr>
            </a:lvl2pPr>
            <a:lvl3pPr marL="1143000" indent="-228600" eaLnBrk="0" hangingPunct="0">
              <a:lnSpc>
                <a:spcPts val="4000"/>
              </a:lnSpc>
              <a:spcBef>
                <a:spcPct val="20000"/>
              </a:spcBef>
              <a:buFont typeface="Arial" panose="020B0604020202020204" pitchFamily="34" charset="0"/>
              <a:buChar char="•"/>
              <a:defRPr sz="2200">
                <a:solidFill>
                  <a:schemeClr val="tx1"/>
                </a:solidFill>
                <a:latin typeface="Arial" panose="020B0604020202020204" pitchFamily="34" charset="0"/>
                <a:ea typeface="ＭＳ Ｐゴシック" panose="020B0600070205080204" pitchFamily="34" charset="-128"/>
              </a:defRPr>
            </a:lvl3pPr>
            <a:lvl4pPr marL="1600200" indent="-228600" eaLnBrk="0" hangingPunct="0">
              <a:lnSpc>
                <a:spcPts val="4000"/>
              </a:lnSpc>
              <a:spcBef>
                <a:spcPct val="20000"/>
              </a:spcBef>
              <a:buFont typeface="Arial" panose="020B0604020202020204" pitchFamily="34" charset="0"/>
              <a:buChar char="–"/>
              <a:defRPr sz="2200">
                <a:solidFill>
                  <a:schemeClr val="tx1"/>
                </a:solidFill>
                <a:latin typeface="Arial" panose="020B0604020202020204" pitchFamily="34" charset="0"/>
                <a:ea typeface="ＭＳ Ｐゴシック" panose="020B0600070205080204" pitchFamily="34" charset="-128"/>
              </a:defRPr>
            </a:lvl4pPr>
            <a:lvl5pPr marL="2057400" indent="-228600" eaLnBrk="0" hangingPunct="0">
              <a:lnSpc>
                <a:spcPts val="4000"/>
              </a:lnSpc>
              <a:spcBef>
                <a:spcPct val="20000"/>
              </a:spcBef>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5pPr>
            <a:lvl6pPr marL="2514600" indent="-228600" defTabSz="506413" eaLnBrk="0" fontAlgn="base" hangingPunct="0">
              <a:lnSpc>
                <a:spcPts val="4000"/>
              </a:lnSpc>
              <a:spcBef>
                <a:spcPct val="20000"/>
              </a:spcBef>
              <a:spcAft>
                <a:spcPct val="0"/>
              </a:spcAft>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6pPr>
            <a:lvl7pPr marL="2971800" indent="-228600" defTabSz="506413" eaLnBrk="0" fontAlgn="base" hangingPunct="0">
              <a:lnSpc>
                <a:spcPts val="4000"/>
              </a:lnSpc>
              <a:spcBef>
                <a:spcPct val="20000"/>
              </a:spcBef>
              <a:spcAft>
                <a:spcPct val="0"/>
              </a:spcAft>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7pPr>
            <a:lvl8pPr marL="3429000" indent="-228600" defTabSz="506413" eaLnBrk="0" fontAlgn="base" hangingPunct="0">
              <a:lnSpc>
                <a:spcPts val="4000"/>
              </a:lnSpc>
              <a:spcBef>
                <a:spcPct val="20000"/>
              </a:spcBef>
              <a:spcAft>
                <a:spcPct val="0"/>
              </a:spcAft>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8pPr>
            <a:lvl9pPr marL="3886200" indent="-228600" defTabSz="506413" eaLnBrk="0" fontAlgn="base" hangingPunct="0">
              <a:lnSpc>
                <a:spcPts val="4000"/>
              </a:lnSpc>
              <a:spcBef>
                <a:spcPct val="20000"/>
              </a:spcBef>
              <a:spcAft>
                <a:spcPct val="0"/>
              </a:spcAft>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400">
                <a:hlinkClick r:id="rId8"/>
              </a:rPr>
              <a:t>PLB 724 (2013) 213</a:t>
            </a:r>
            <a:endParaRPr lang="en-US" altLang="en-US" sz="1400"/>
          </a:p>
        </p:txBody>
      </p:sp>
    </p:spTree>
    <p:extLst>
      <p:ext uri="{BB962C8B-B14F-4D97-AF65-F5344CB8AC3E}">
        <p14:creationId xmlns:p14="http://schemas.microsoft.com/office/powerpoint/2010/main" val="15053330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final_v2_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2302" y="2558449"/>
            <a:ext cx="8712218" cy="4596732"/>
          </a:xfrm>
          <a:prstGeom prst="rect">
            <a:avLst/>
          </a:prstGeom>
        </p:spPr>
      </p:pic>
      <p:sp>
        <p:nvSpPr>
          <p:cNvPr id="2" name="Titre 1"/>
          <p:cNvSpPr>
            <a:spLocks noGrp="1"/>
          </p:cNvSpPr>
          <p:nvPr>
            <p:ph type="title"/>
          </p:nvPr>
        </p:nvSpPr>
        <p:spPr/>
        <p:txBody>
          <a:bodyPr/>
          <a:lstStyle/>
          <a:p>
            <a:r>
              <a:rPr lang="en-GB" dirty="0"/>
              <a:t>Beyond 2-particle correlations</a:t>
            </a:r>
          </a:p>
        </p:txBody>
      </p:sp>
      <p:sp>
        <p:nvSpPr>
          <p:cNvPr id="3" name="Espace réservé du contenu 2"/>
          <p:cNvSpPr>
            <a:spLocks noGrp="1"/>
          </p:cNvSpPr>
          <p:nvPr>
            <p:ph idx="1"/>
          </p:nvPr>
        </p:nvSpPr>
        <p:spPr>
          <a:xfrm>
            <a:off x="2382838" y="1128714"/>
            <a:ext cx="9679148" cy="5641975"/>
          </a:xfrm>
        </p:spPr>
        <p:txBody>
          <a:bodyPr/>
          <a:lstStyle/>
          <a:p>
            <a:pPr>
              <a:lnSpc>
                <a:spcPct val="100000"/>
              </a:lnSpc>
              <a:spcBef>
                <a:spcPts val="0"/>
              </a:spcBef>
            </a:pPr>
            <a:r>
              <a:rPr lang="en-GB" dirty="0"/>
              <a:t>v</a:t>
            </a:r>
            <a:r>
              <a:rPr lang="en-GB" baseline="-25000" dirty="0"/>
              <a:t>2</a:t>
            </a:r>
            <a:r>
              <a:rPr lang="en-GB" dirty="0"/>
              <a:t> from multi-particle </a:t>
            </a:r>
            <a:r>
              <a:rPr lang="en-GB" dirty="0" err="1"/>
              <a:t>cumulants</a:t>
            </a:r>
            <a:r>
              <a:rPr lang="en-GB" dirty="0"/>
              <a:t> remains large</a:t>
            </a:r>
          </a:p>
          <a:p>
            <a:pPr lvl="1">
              <a:lnSpc>
                <a:spcPct val="100000"/>
              </a:lnSpc>
              <a:spcBef>
                <a:spcPts val="0"/>
              </a:spcBef>
            </a:pPr>
            <a:r>
              <a:rPr lang="en-GB" dirty="0">
                <a:solidFill>
                  <a:srgbClr val="0000FF"/>
                </a:solidFill>
              </a:rPr>
              <a:t>v</a:t>
            </a:r>
            <a:r>
              <a:rPr lang="en-GB" baseline="-25000" dirty="0">
                <a:solidFill>
                  <a:srgbClr val="0000FF"/>
                </a:solidFill>
              </a:rPr>
              <a:t>2</a:t>
            </a:r>
            <a:r>
              <a:rPr lang="en-GB" dirty="0">
                <a:solidFill>
                  <a:srgbClr val="0000FF"/>
                </a:solidFill>
              </a:rPr>
              <a:t>(4)</a:t>
            </a:r>
            <a:r>
              <a:rPr lang="en-GB" dirty="0"/>
              <a:t>≠</a:t>
            </a:r>
            <a:r>
              <a:rPr lang="en-GB" dirty="0">
                <a:solidFill>
                  <a:srgbClr val="FF0000"/>
                </a:solidFill>
              </a:rPr>
              <a:t>v</a:t>
            </a:r>
            <a:r>
              <a:rPr lang="en-GB" baseline="-25000" dirty="0">
                <a:solidFill>
                  <a:srgbClr val="FF0000"/>
                </a:solidFill>
              </a:rPr>
              <a:t>2</a:t>
            </a:r>
            <a:r>
              <a:rPr lang="en-GB" dirty="0">
                <a:solidFill>
                  <a:srgbClr val="FF0000"/>
                </a:solidFill>
              </a:rPr>
              <a:t>(2)</a:t>
            </a:r>
          </a:p>
          <a:p>
            <a:pPr lvl="1"/>
            <a:r>
              <a:rPr lang="en-GB" dirty="0"/>
              <a:t>(non-flow, fluctuations…)</a:t>
            </a:r>
            <a:r>
              <a:rPr lang="en-GB" dirty="0">
                <a:solidFill>
                  <a:srgbClr val="FF0000"/>
                </a:solidFill>
              </a:rPr>
              <a:t> </a:t>
            </a:r>
          </a:p>
        </p:txBody>
      </p:sp>
      <p:sp>
        <p:nvSpPr>
          <p:cNvPr id="4" name="Espace réservé du numéro de diapositive 3"/>
          <p:cNvSpPr>
            <a:spLocks noGrp="1"/>
          </p:cNvSpPr>
          <p:nvPr>
            <p:ph type="sldNum" sz="quarter" idx="10"/>
          </p:nvPr>
        </p:nvSpPr>
        <p:spPr/>
        <p:txBody>
          <a:bodyPr/>
          <a:lstStyle/>
          <a:p>
            <a:pPr>
              <a:defRPr/>
            </a:pPr>
            <a:fld id="{E1737E4D-B45A-7542-8F00-99D79568E5B2}" type="slidenum">
              <a:rPr lang="en-US" smtClean="0"/>
              <a:pPr>
                <a:defRPr/>
              </a:pPr>
              <a:t>35</a:t>
            </a:fld>
            <a:endParaRPr lang="en-US"/>
          </a:p>
        </p:txBody>
      </p:sp>
      <p:sp>
        <p:nvSpPr>
          <p:cNvPr id="9" name="ZoneTexte 8"/>
          <p:cNvSpPr txBox="1"/>
          <p:nvPr/>
        </p:nvSpPr>
        <p:spPr>
          <a:xfrm>
            <a:off x="2812493" y="5897881"/>
            <a:ext cx="4753224" cy="430887"/>
          </a:xfrm>
          <a:prstGeom prst="rect">
            <a:avLst/>
          </a:prstGeom>
          <a:noFill/>
        </p:spPr>
        <p:txBody>
          <a:bodyPr wrap="none" rtlCol="0">
            <a:spAutoFit/>
          </a:bodyPr>
          <a:lstStyle/>
          <a:p>
            <a:r>
              <a:rPr lang="fr-FR" sz="2200" dirty="0" err="1">
                <a:solidFill>
                  <a:srgbClr val="000000"/>
                </a:solidFill>
              </a:rPr>
              <a:t>PbPb</a:t>
            </a:r>
            <a:r>
              <a:rPr lang="fr-FR" sz="2200" dirty="0">
                <a:solidFill>
                  <a:srgbClr val="000000"/>
                </a:solidFill>
              </a:rPr>
              <a:t>                                           </a:t>
            </a:r>
            <a:r>
              <a:rPr lang="fr-FR" sz="2200" dirty="0" err="1">
                <a:solidFill>
                  <a:srgbClr val="000000"/>
                </a:solidFill>
              </a:rPr>
              <a:t>pPb</a:t>
            </a:r>
            <a:endParaRPr lang="fr-FR" sz="2200" dirty="0">
              <a:solidFill>
                <a:srgbClr val="000000"/>
              </a:solidFill>
            </a:endParaRPr>
          </a:p>
        </p:txBody>
      </p:sp>
      <p:sp>
        <p:nvSpPr>
          <p:cNvPr id="12" name="ZoneTexte 11"/>
          <p:cNvSpPr txBox="1"/>
          <p:nvPr/>
        </p:nvSpPr>
        <p:spPr>
          <a:xfrm>
            <a:off x="8920480" y="6678129"/>
            <a:ext cx="2444900" cy="430887"/>
          </a:xfrm>
          <a:prstGeom prst="rect">
            <a:avLst/>
          </a:prstGeom>
          <a:noFill/>
        </p:spPr>
        <p:txBody>
          <a:bodyPr wrap="none" rtlCol="0">
            <a:spAutoFit/>
          </a:bodyPr>
          <a:lstStyle/>
          <a:p>
            <a:r>
              <a:rPr lang="fr-FR" sz="2200" dirty="0">
                <a:solidFill>
                  <a:srgbClr val="000000"/>
                </a:solidFill>
              </a:rPr>
              <a:t>(</a:t>
            </a:r>
            <a:r>
              <a:rPr lang="fr-FR" sz="2200" dirty="0" err="1">
                <a:solidFill>
                  <a:srgbClr val="000000"/>
                </a:solidFill>
              </a:rPr>
              <a:t>event</a:t>
            </a:r>
            <a:r>
              <a:rPr lang="fr-FR" sz="2200" dirty="0">
                <a:solidFill>
                  <a:srgbClr val="000000"/>
                </a:solidFill>
              </a:rPr>
              <a:t> </a:t>
            </a:r>
            <a:r>
              <a:rPr lang="fr-FR" sz="2200" dirty="0" err="1">
                <a:solidFill>
                  <a:srgbClr val="000000"/>
                </a:solidFill>
              </a:rPr>
              <a:t>multiplicity</a:t>
            </a:r>
            <a:r>
              <a:rPr lang="fr-FR" sz="2200" dirty="0">
                <a:solidFill>
                  <a:srgbClr val="000000"/>
                </a:solidFill>
              </a:rPr>
              <a:t>)</a:t>
            </a:r>
          </a:p>
        </p:txBody>
      </p:sp>
      <p:sp>
        <p:nvSpPr>
          <p:cNvPr id="13" name="Rectangle à coins arrondis 12"/>
          <p:cNvSpPr>
            <a:spLocks noChangeArrowheads="1"/>
          </p:cNvSpPr>
          <p:nvPr/>
        </p:nvSpPr>
        <p:spPr bwMode="auto">
          <a:xfrm>
            <a:off x="9061514" y="2016976"/>
            <a:ext cx="2598420" cy="454957"/>
          </a:xfrm>
          <a:prstGeom prst="roundRect">
            <a:avLst>
              <a:gd name="adj" fmla="val 16667"/>
            </a:avLst>
          </a:prstGeom>
          <a:solidFill>
            <a:srgbClr val="FFFF00"/>
          </a:solidFill>
          <a:ln>
            <a:noFill/>
          </a:ln>
          <a:effectLst/>
        </p:spPr>
        <p:txBody>
          <a:bodyPr lIns="105480" tIns="52741" rIns="105480" bIns="52741" anchor="ctr">
            <a:spAutoFit/>
          </a:bodyPr>
          <a:lstStyle/>
          <a:p>
            <a:pPr marL="0" lvl="1"/>
            <a:r>
              <a:rPr lang="fr-FR" sz="1980" dirty="0">
                <a:sym typeface="Wingdings" pitchFamily="2" charset="2"/>
              </a:rPr>
              <a:t>PLB 724 (2013) 213</a:t>
            </a:r>
          </a:p>
        </p:txBody>
      </p:sp>
      <p:sp>
        <p:nvSpPr>
          <p:cNvPr id="11" name="ZoneTexte 10"/>
          <p:cNvSpPr txBox="1"/>
          <p:nvPr/>
        </p:nvSpPr>
        <p:spPr>
          <a:xfrm>
            <a:off x="2047240" y="4284280"/>
            <a:ext cx="429926" cy="430887"/>
          </a:xfrm>
          <a:prstGeom prst="rect">
            <a:avLst/>
          </a:prstGeom>
          <a:solidFill>
            <a:srgbClr val="FFFFFF"/>
          </a:solidFill>
        </p:spPr>
        <p:txBody>
          <a:bodyPr wrap="none" rtlCol="0">
            <a:spAutoFit/>
          </a:bodyPr>
          <a:lstStyle/>
          <a:p>
            <a:r>
              <a:rPr lang="fr-FR" sz="2200" dirty="0">
                <a:solidFill>
                  <a:srgbClr val="000000"/>
                </a:solidFill>
              </a:rPr>
              <a:t>v</a:t>
            </a:r>
            <a:r>
              <a:rPr lang="fr-FR" sz="2200" baseline="-25000" dirty="0">
                <a:solidFill>
                  <a:srgbClr val="000000"/>
                </a:solidFill>
              </a:rPr>
              <a:t>2</a:t>
            </a:r>
          </a:p>
        </p:txBody>
      </p:sp>
    </p:spTree>
    <p:extLst>
      <p:ext uri="{BB962C8B-B14F-4D97-AF65-F5344CB8AC3E}">
        <p14:creationId xmlns:p14="http://schemas.microsoft.com/office/powerpoint/2010/main" val="1619454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final_v2_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1025" y="2557231"/>
            <a:ext cx="8712218" cy="4596732"/>
          </a:xfrm>
          <a:prstGeom prst="rect">
            <a:avLst/>
          </a:prstGeom>
        </p:spPr>
      </p:pic>
      <p:sp>
        <p:nvSpPr>
          <p:cNvPr id="2" name="Titre 1"/>
          <p:cNvSpPr>
            <a:spLocks noGrp="1"/>
          </p:cNvSpPr>
          <p:nvPr>
            <p:ph type="title"/>
          </p:nvPr>
        </p:nvSpPr>
        <p:spPr/>
        <p:txBody>
          <a:bodyPr/>
          <a:lstStyle/>
          <a:p>
            <a:r>
              <a:rPr lang="en-GB" dirty="0" err="1"/>
              <a:t>Multiparticle</a:t>
            </a:r>
            <a:r>
              <a:rPr lang="en-GB" dirty="0"/>
              <a:t> correlations</a:t>
            </a:r>
          </a:p>
        </p:txBody>
      </p:sp>
      <p:sp>
        <p:nvSpPr>
          <p:cNvPr id="3" name="Espace réservé du contenu 2"/>
          <p:cNvSpPr>
            <a:spLocks noGrp="1"/>
          </p:cNvSpPr>
          <p:nvPr>
            <p:ph idx="1"/>
          </p:nvPr>
        </p:nvSpPr>
        <p:spPr>
          <a:xfrm>
            <a:off x="2382838" y="1128714"/>
            <a:ext cx="9555162" cy="5641975"/>
          </a:xfrm>
        </p:spPr>
        <p:txBody>
          <a:bodyPr/>
          <a:lstStyle/>
          <a:p>
            <a:pPr>
              <a:spcBef>
                <a:spcPts val="0"/>
              </a:spcBef>
            </a:pPr>
            <a:r>
              <a:rPr lang="en-GB" dirty="0"/>
              <a:t>v</a:t>
            </a:r>
            <a:r>
              <a:rPr lang="en-GB" baseline="-25000" dirty="0"/>
              <a:t>2</a:t>
            </a:r>
            <a:r>
              <a:rPr lang="en-GB" dirty="0"/>
              <a:t> from multi-particle </a:t>
            </a:r>
            <a:r>
              <a:rPr lang="en-GB" dirty="0" err="1"/>
              <a:t>cumulants</a:t>
            </a:r>
            <a:r>
              <a:rPr lang="en-GB" dirty="0"/>
              <a:t> remains large</a:t>
            </a:r>
          </a:p>
          <a:p>
            <a:pPr lvl="1">
              <a:spcBef>
                <a:spcPts val="0"/>
              </a:spcBef>
            </a:pPr>
            <a:r>
              <a:rPr lang="en-GB" dirty="0">
                <a:solidFill>
                  <a:srgbClr val="0000FF"/>
                </a:solidFill>
              </a:rPr>
              <a:t>v</a:t>
            </a:r>
            <a:r>
              <a:rPr lang="en-GB" baseline="-25000" dirty="0">
                <a:solidFill>
                  <a:srgbClr val="0000FF"/>
                </a:solidFill>
              </a:rPr>
              <a:t>2</a:t>
            </a:r>
            <a:r>
              <a:rPr lang="en-GB" dirty="0">
                <a:solidFill>
                  <a:srgbClr val="0000FF"/>
                </a:solidFill>
              </a:rPr>
              <a:t>(4)</a:t>
            </a:r>
            <a:r>
              <a:rPr lang="en-GB" dirty="0"/>
              <a:t>=</a:t>
            </a:r>
            <a:r>
              <a:rPr lang="en-GB" dirty="0">
                <a:solidFill>
                  <a:srgbClr val="0000FF"/>
                </a:solidFill>
              </a:rPr>
              <a:t>v</a:t>
            </a:r>
            <a:r>
              <a:rPr lang="en-GB" baseline="-25000" dirty="0">
                <a:solidFill>
                  <a:srgbClr val="0000FF"/>
                </a:solidFill>
              </a:rPr>
              <a:t>2</a:t>
            </a:r>
            <a:r>
              <a:rPr lang="en-GB" dirty="0">
                <a:solidFill>
                  <a:srgbClr val="0000FF"/>
                </a:solidFill>
              </a:rPr>
              <a:t>(6)</a:t>
            </a:r>
            <a:r>
              <a:rPr lang="en-GB" dirty="0"/>
              <a:t> </a:t>
            </a:r>
          </a:p>
        </p:txBody>
      </p:sp>
      <p:sp>
        <p:nvSpPr>
          <p:cNvPr id="4" name="Espace réservé du numéro de diapositive 3"/>
          <p:cNvSpPr>
            <a:spLocks noGrp="1"/>
          </p:cNvSpPr>
          <p:nvPr>
            <p:ph type="sldNum" sz="quarter" idx="10"/>
          </p:nvPr>
        </p:nvSpPr>
        <p:spPr/>
        <p:txBody>
          <a:bodyPr/>
          <a:lstStyle/>
          <a:p>
            <a:pPr>
              <a:defRPr/>
            </a:pPr>
            <a:fld id="{E1737E4D-B45A-7542-8F00-99D79568E5B2}" type="slidenum">
              <a:rPr lang="en-US" smtClean="0"/>
              <a:pPr>
                <a:defRPr/>
              </a:pPr>
              <a:t>36</a:t>
            </a:fld>
            <a:endParaRPr lang="en-US"/>
          </a:p>
        </p:txBody>
      </p:sp>
      <p:sp>
        <p:nvSpPr>
          <p:cNvPr id="9" name="ZoneTexte 8"/>
          <p:cNvSpPr txBox="1"/>
          <p:nvPr/>
        </p:nvSpPr>
        <p:spPr>
          <a:xfrm>
            <a:off x="2812493" y="5897881"/>
            <a:ext cx="4753224" cy="430887"/>
          </a:xfrm>
          <a:prstGeom prst="rect">
            <a:avLst/>
          </a:prstGeom>
          <a:noFill/>
        </p:spPr>
        <p:txBody>
          <a:bodyPr wrap="none" rtlCol="0">
            <a:spAutoFit/>
          </a:bodyPr>
          <a:lstStyle/>
          <a:p>
            <a:r>
              <a:rPr lang="fr-FR" sz="2200" dirty="0" err="1">
                <a:solidFill>
                  <a:srgbClr val="000000"/>
                </a:solidFill>
              </a:rPr>
              <a:t>PbPb</a:t>
            </a:r>
            <a:r>
              <a:rPr lang="fr-FR" sz="2200" dirty="0">
                <a:solidFill>
                  <a:srgbClr val="000000"/>
                </a:solidFill>
              </a:rPr>
              <a:t>                                           </a:t>
            </a:r>
            <a:r>
              <a:rPr lang="fr-FR" sz="2200" dirty="0" err="1">
                <a:solidFill>
                  <a:srgbClr val="000000"/>
                </a:solidFill>
              </a:rPr>
              <a:t>pPb</a:t>
            </a:r>
            <a:endParaRPr lang="fr-FR" sz="2200" dirty="0">
              <a:solidFill>
                <a:srgbClr val="000000"/>
              </a:solidFill>
            </a:endParaRPr>
          </a:p>
        </p:txBody>
      </p:sp>
      <p:sp>
        <p:nvSpPr>
          <p:cNvPr id="11" name="ZoneTexte 10"/>
          <p:cNvSpPr txBox="1"/>
          <p:nvPr/>
        </p:nvSpPr>
        <p:spPr>
          <a:xfrm>
            <a:off x="8920480" y="6678129"/>
            <a:ext cx="2444900" cy="430887"/>
          </a:xfrm>
          <a:prstGeom prst="rect">
            <a:avLst/>
          </a:prstGeom>
          <a:noFill/>
        </p:spPr>
        <p:txBody>
          <a:bodyPr wrap="none" rtlCol="0">
            <a:spAutoFit/>
          </a:bodyPr>
          <a:lstStyle/>
          <a:p>
            <a:r>
              <a:rPr lang="fr-FR" sz="2200" dirty="0">
                <a:solidFill>
                  <a:srgbClr val="000000"/>
                </a:solidFill>
              </a:rPr>
              <a:t>(</a:t>
            </a:r>
            <a:r>
              <a:rPr lang="fr-FR" sz="2200" dirty="0" err="1">
                <a:solidFill>
                  <a:srgbClr val="000000"/>
                </a:solidFill>
              </a:rPr>
              <a:t>event</a:t>
            </a:r>
            <a:r>
              <a:rPr lang="fr-FR" sz="2200" dirty="0">
                <a:solidFill>
                  <a:srgbClr val="000000"/>
                </a:solidFill>
              </a:rPr>
              <a:t> </a:t>
            </a:r>
            <a:r>
              <a:rPr lang="fr-FR" sz="2200" dirty="0" err="1">
                <a:solidFill>
                  <a:srgbClr val="000000"/>
                </a:solidFill>
              </a:rPr>
              <a:t>multiplicity</a:t>
            </a:r>
            <a:r>
              <a:rPr lang="fr-FR" sz="2200" dirty="0">
                <a:solidFill>
                  <a:srgbClr val="000000"/>
                </a:solidFill>
              </a:rPr>
              <a:t>)</a:t>
            </a:r>
          </a:p>
        </p:txBody>
      </p:sp>
      <p:sp>
        <p:nvSpPr>
          <p:cNvPr id="10" name="ZoneTexte 9"/>
          <p:cNvSpPr txBox="1"/>
          <p:nvPr/>
        </p:nvSpPr>
        <p:spPr>
          <a:xfrm>
            <a:off x="2047240" y="4284280"/>
            <a:ext cx="429926" cy="430887"/>
          </a:xfrm>
          <a:prstGeom prst="rect">
            <a:avLst/>
          </a:prstGeom>
          <a:solidFill>
            <a:srgbClr val="FFFFFF"/>
          </a:solidFill>
        </p:spPr>
        <p:txBody>
          <a:bodyPr wrap="none" rtlCol="0">
            <a:spAutoFit/>
          </a:bodyPr>
          <a:lstStyle/>
          <a:p>
            <a:r>
              <a:rPr lang="fr-FR" sz="2200" dirty="0">
                <a:solidFill>
                  <a:srgbClr val="000000"/>
                </a:solidFill>
              </a:rPr>
              <a:t>v</a:t>
            </a:r>
            <a:r>
              <a:rPr lang="fr-FR" sz="2200" baseline="-25000" dirty="0">
                <a:solidFill>
                  <a:srgbClr val="000000"/>
                </a:solidFill>
              </a:rPr>
              <a:t>2</a:t>
            </a:r>
          </a:p>
        </p:txBody>
      </p:sp>
      <p:sp>
        <p:nvSpPr>
          <p:cNvPr id="12" name="Rectangle à coins arrondis 12">
            <a:extLst>
              <a:ext uri="{FF2B5EF4-FFF2-40B4-BE49-F238E27FC236}">
                <a16:creationId xmlns:a16="http://schemas.microsoft.com/office/drawing/2014/main" id="{B1879C71-3C5C-3E4D-93C6-806761C4CFC7}"/>
              </a:ext>
            </a:extLst>
          </p:cNvPr>
          <p:cNvSpPr>
            <a:spLocks noChangeArrowheads="1"/>
          </p:cNvSpPr>
          <p:nvPr/>
        </p:nvSpPr>
        <p:spPr bwMode="auto">
          <a:xfrm>
            <a:off x="8558466" y="2133601"/>
            <a:ext cx="3379534" cy="454957"/>
          </a:xfrm>
          <a:prstGeom prst="roundRect">
            <a:avLst>
              <a:gd name="adj" fmla="val 16667"/>
            </a:avLst>
          </a:prstGeom>
          <a:solidFill>
            <a:srgbClr val="FFFF00"/>
          </a:solidFill>
          <a:ln>
            <a:noFill/>
          </a:ln>
          <a:effectLst/>
        </p:spPr>
        <p:txBody>
          <a:bodyPr wrap="square" lIns="105480" tIns="52741" rIns="105480" bIns="52741" anchor="ctr">
            <a:spAutoFit/>
          </a:bodyPr>
          <a:lstStyle/>
          <a:p>
            <a:pPr marL="0" lvl="1"/>
            <a:r>
              <a:rPr lang="fr-FR" sz="1980" dirty="0">
                <a:sym typeface="Wingdings" pitchFamily="2" charset="2"/>
              </a:rPr>
              <a:t>PRL 115 (2015) 0112301</a:t>
            </a:r>
          </a:p>
        </p:txBody>
      </p:sp>
    </p:spTree>
    <p:extLst>
      <p:ext uri="{BB962C8B-B14F-4D97-AF65-F5344CB8AC3E}">
        <p14:creationId xmlns:p14="http://schemas.microsoft.com/office/powerpoint/2010/main" val="9692037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final_v2_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1025" y="2557231"/>
            <a:ext cx="8712218" cy="4596732"/>
          </a:xfrm>
          <a:prstGeom prst="rect">
            <a:avLst/>
          </a:prstGeom>
        </p:spPr>
      </p:pic>
      <p:sp>
        <p:nvSpPr>
          <p:cNvPr id="2" name="Titre 1"/>
          <p:cNvSpPr>
            <a:spLocks noGrp="1"/>
          </p:cNvSpPr>
          <p:nvPr>
            <p:ph type="title"/>
          </p:nvPr>
        </p:nvSpPr>
        <p:spPr/>
        <p:txBody>
          <a:bodyPr/>
          <a:lstStyle/>
          <a:p>
            <a:r>
              <a:rPr lang="en-GB" dirty="0"/>
              <a:t>All-particle </a:t>
            </a:r>
            <a:r>
              <a:rPr lang="en-GB" dirty="0" err="1"/>
              <a:t>collectivity</a:t>
            </a:r>
            <a:endParaRPr lang="en-GB" dirty="0"/>
          </a:p>
        </p:txBody>
      </p:sp>
      <p:sp>
        <p:nvSpPr>
          <p:cNvPr id="3" name="Espace réservé du contenu 2"/>
          <p:cNvSpPr>
            <a:spLocks noGrp="1"/>
          </p:cNvSpPr>
          <p:nvPr>
            <p:ph idx="1"/>
          </p:nvPr>
        </p:nvSpPr>
        <p:spPr>
          <a:xfrm>
            <a:off x="2382838" y="1128714"/>
            <a:ext cx="9555162" cy="5641975"/>
          </a:xfrm>
        </p:spPr>
        <p:txBody>
          <a:bodyPr/>
          <a:lstStyle/>
          <a:p>
            <a:pPr>
              <a:spcBef>
                <a:spcPts val="0"/>
              </a:spcBef>
            </a:pPr>
            <a:r>
              <a:rPr lang="da-DK" dirty="0"/>
              <a:t>v</a:t>
            </a:r>
            <a:r>
              <a:rPr lang="da-DK" baseline="-25000" dirty="0"/>
              <a:t>2</a:t>
            </a:r>
            <a:r>
              <a:rPr lang="en-GB" baseline="-25000" dirty="0"/>
              <a:t> </a:t>
            </a:r>
            <a:r>
              <a:rPr lang="en-GB" dirty="0"/>
              <a:t>from multi-particle </a:t>
            </a:r>
            <a:r>
              <a:rPr lang="en-GB" dirty="0" err="1"/>
              <a:t>cumulants</a:t>
            </a:r>
            <a:r>
              <a:rPr lang="en-GB" dirty="0"/>
              <a:t> remains large</a:t>
            </a:r>
          </a:p>
          <a:p>
            <a:pPr lvl="1">
              <a:spcBef>
                <a:spcPts val="0"/>
              </a:spcBef>
            </a:pPr>
            <a:r>
              <a:rPr lang="en-GB" dirty="0">
                <a:solidFill>
                  <a:srgbClr val="0000FF"/>
                </a:solidFill>
              </a:rPr>
              <a:t>v</a:t>
            </a:r>
            <a:r>
              <a:rPr lang="en-GB" baseline="-25000" dirty="0">
                <a:solidFill>
                  <a:srgbClr val="0000FF"/>
                </a:solidFill>
              </a:rPr>
              <a:t>2</a:t>
            </a:r>
            <a:r>
              <a:rPr lang="en-GB" dirty="0">
                <a:solidFill>
                  <a:srgbClr val="0000FF"/>
                </a:solidFill>
              </a:rPr>
              <a:t>(4)</a:t>
            </a:r>
            <a:r>
              <a:rPr lang="en-GB" dirty="0"/>
              <a:t>=</a:t>
            </a:r>
            <a:r>
              <a:rPr lang="en-GB" dirty="0">
                <a:solidFill>
                  <a:srgbClr val="0000FF"/>
                </a:solidFill>
              </a:rPr>
              <a:t>v</a:t>
            </a:r>
            <a:r>
              <a:rPr lang="en-GB" baseline="-25000" dirty="0">
                <a:solidFill>
                  <a:srgbClr val="0000FF"/>
                </a:solidFill>
              </a:rPr>
              <a:t>2</a:t>
            </a:r>
            <a:r>
              <a:rPr lang="en-GB" dirty="0">
                <a:solidFill>
                  <a:srgbClr val="0000FF"/>
                </a:solidFill>
              </a:rPr>
              <a:t>(6)=</a:t>
            </a:r>
            <a:r>
              <a:rPr lang="en-GB" dirty="0">
                <a:solidFill>
                  <a:srgbClr val="FF0000"/>
                </a:solidFill>
              </a:rPr>
              <a:t>v</a:t>
            </a:r>
            <a:r>
              <a:rPr lang="en-GB" baseline="-25000" dirty="0">
                <a:solidFill>
                  <a:srgbClr val="FF0000"/>
                </a:solidFill>
              </a:rPr>
              <a:t>2</a:t>
            </a:r>
            <a:r>
              <a:rPr lang="en-GB" dirty="0">
                <a:solidFill>
                  <a:srgbClr val="FF0000"/>
                </a:solidFill>
              </a:rPr>
              <a:t>(8)</a:t>
            </a:r>
            <a:r>
              <a:rPr lang="en-GB" dirty="0"/>
              <a:t>=</a:t>
            </a:r>
            <a:r>
              <a:rPr lang="en-GB" dirty="0">
                <a:solidFill>
                  <a:srgbClr val="008000"/>
                </a:solidFill>
              </a:rPr>
              <a:t>v</a:t>
            </a:r>
            <a:r>
              <a:rPr lang="en-GB" baseline="-25000" dirty="0">
                <a:solidFill>
                  <a:srgbClr val="008000"/>
                </a:solidFill>
              </a:rPr>
              <a:t>2</a:t>
            </a:r>
            <a:r>
              <a:rPr lang="en-GB" dirty="0">
                <a:solidFill>
                  <a:srgbClr val="008000"/>
                </a:solidFill>
              </a:rPr>
              <a:t>(LYZ) </a:t>
            </a:r>
            <a:r>
              <a:rPr lang="en-GB" dirty="0"/>
              <a:t>within 10%</a:t>
            </a:r>
          </a:p>
        </p:txBody>
      </p:sp>
      <p:sp>
        <p:nvSpPr>
          <p:cNvPr id="4" name="Espace réservé du numéro de diapositive 3"/>
          <p:cNvSpPr>
            <a:spLocks noGrp="1"/>
          </p:cNvSpPr>
          <p:nvPr>
            <p:ph type="sldNum" sz="quarter" idx="10"/>
          </p:nvPr>
        </p:nvSpPr>
        <p:spPr/>
        <p:txBody>
          <a:bodyPr/>
          <a:lstStyle/>
          <a:p>
            <a:pPr>
              <a:defRPr/>
            </a:pPr>
            <a:fld id="{E1737E4D-B45A-7542-8F00-99D79568E5B2}" type="slidenum">
              <a:rPr lang="en-US" smtClean="0"/>
              <a:pPr>
                <a:defRPr/>
              </a:pPr>
              <a:t>37</a:t>
            </a:fld>
            <a:endParaRPr lang="en-US"/>
          </a:p>
        </p:txBody>
      </p:sp>
      <p:sp>
        <p:nvSpPr>
          <p:cNvPr id="9" name="ZoneTexte 8"/>
          <p:cNvSpPr txBox="1"/>
          <p:nvPr/>
        </p:nvSpPr>
        <p:spPr>
          <a:xfrm>
            <a:off x="2812493" y="5897881"/>
            <a:ext cx="4753224" cy="430887"/>
          </a:xfrm>
          <a:prstGeom prst="rect">
            <a:avLst/>
          </a:prstGeom>
          <a:noFill/>
        </p:spPr>
        <p:txBody>
          <a:bodyPr wrap="none" rtlCol="0">
            <a:spAutoFit/>
          </a:bodyPr>
          <a:lstStyle/>
          <a:p>
            <a:r>
              <a:rPr lang="fr-FR" sz="2200" dirty="0" err="1">
                <a:solidFill>
                  <a:srgbClr val="000000"/>
                </a:solidFill>
              </a:rPr>
              <a:t>PbPb</a:t>
            </a:r>
            <a:r>
              <a:rPr lang="fr-FR" sz="2200" dirty="0">
                <a:solidFill>
                  <a:srgbClr val="000000"/>
                </a:solidFill>
              </a:rPr>
              <a:t>                                           </a:t>
            </a:r>
            <a:r>
              <a:rPr lang="fr-FR" sz="2200" dirty="0" err="1">
                <a:solidFill>
                  <a:srgbClr val="000000"/>
                </a:solidFill>
              </a:rPr>
              <a:t>pPb</a:t>
            </a:r>
            <a:endParaRPr lang="fr-FR" sz="2200" dirty="0">
              <a:solidFill>
                <a:srgbClr val="000000"/>
              </a:solidFill>
            </a:endParaRPr>
          </a:p>
        </p:txBody>
      </p:sp>
      <p:sp>
        <p:nvSpPr>
          <p:cNvPr id="10" name="ZoneTexte 9"/>
          <p:cNvSpPr txBox="1"/>
          <p:nvPr/>
        </p:nvSpPr>
        <p:spPr>
          <a:xfrm>
            <a:off x="2047240" y="4284280"/>
            <a:ext cx="429926" cy="430887"/>
          </a:xfrm>
          <a:prstGeom prst="rect">
            <a:avLst/>
          </a:prstGeom>
          <a:solidFill>
            <a:srgbClr val="FFFFFF"/>
          </a:solidFill>
        </p:spPr>
        <p:txBody>
          <a:bodyPr wrap="none" rtlCol="0">
            <a:spAutoFit/>
          </a:bodyPr>
          <a:lstStyle/>
          <a:p>
            <a:r>
              <a:rPr lang="fr-FR" sz="2200" dirty="0">
                <a:solidFill>
                  <a:srgbClr val="000000"/>
                </a:solidFill>
              </a:rPr>
              <a:t>v</a:t>
            </a:r>
            <a:r>
              <a:rPr lang="fr-FR" sz="2200" baseline="-25000" dirty="0">
                <a:solidFill>
                  <a:srgbClr val="000000"/>
                </a:solidFill>
              </a:rPr>
              <a:t>2</a:t>
            </a:r>
          </a:p>
        </p:txBody>
      </p:sp>
      <p:pic>
        <p:nvPicPr>
          <p:cNvPr id="12" name="Image 5" descr="final_v2_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47239" y="2557231"/>
            <a:ext cx="8712218" cy="4596732"/>
          </a:xfrm>
          <a:prstGeom prst="rect">
            <a:avLst/>
          </a:prstGeom>
        </p:spPr>
      </p:pic>
      <p:pic>
        <p:nvPicPr>
          <p:cNvPr id="13" name="Image 4" descr="final_v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47239" y="2558449"/>
            <a:ext cx="8712218" cy="4596732"/>
          </a:xfrm>
          <a:prstGeom prst="rect">
            <a:avLst/>
          </a:prstGeom>
        </p:spPr>
      </p:pic>
      <p:sp>
        <p:nvSpPr>
          <p:cNvPr id="11" name="ZoneTexte 10"/>
          <p:cNvSpPr txBox="1"/>
          <p:nvPr/>
        </p:nvSpPr>
        <p:spPr>
          <a:xfrm>
            <a:off x="8920480" y="6678129"/>
            <a:ext cx="2444900" cy="430887"/>
          </a:xfrm>
          <a:prstGeom prst="rect">
            <a:avLst/>
          </a:prstGeom>
          <a:noFill/>
        </p:spPr>
        <p:txBody>
          <a:bodyPr wrap="none" rtlCol="0">
            <a:spAutoFit/>
          </a:bodyPr>
          <a:lstStyle/>
          <a:p>
            <a:r>
              <a:rPr lang="fr-FR" sz="2200" dirty="0">
                <a:solidFill>
                  <a:srgbClr val="000000"/>
                </a:solidFill>
              </a:rPr>
              <a:t>(</a:t>
            </a:r>
            <a:r>
              <a:rPr lang="fr-FR" sz="2200" dirty="0" err="1">
                <a:solidFill>
                  <a:srgbClr val="000000"/>
                </a:solidFill>
              </a:rPr>
              <a:t>event</a:t>
            </a:r>
            <a:r>
              <a:rPr lang="fr-FR" sz="2200" dirty="0">
                <a:solidFill>
                  <a:srgbClr val="000000"/>
                </a:solidFill>
              </a:rPr>
              <a:t> </a:t>
            </a:r>
            <a:r>
              <a:rPr lang="fr-FR" sz="2200" dirty="0" err="1">
                <a:solidFill>
                  <a:srgbClr val="000000"/>
                </a:solidFill>
              </a:rPr>
              <a:t>multiplicity</a:t>
            </a:r>
            <a:r>
              <a:rPr lang="fr-FR" sz="2200" dirty="0">
                <a:solidFill>
                  <a:srgbClr val="000000"/>
                </a:solidFill>
              </a:rPr>
              <a:t>)</a:t>
            </a:r>
          </a:p>
        </p:txBody>
      </p:sp>
      <p:sp>
        <p:nvSpPr>
          <p:cNvPr id="14" name="Rectangle à coins arrondis 12">
            <a:extLst>
              <a:ext uri="{FF2B5EF4-FFF2-40B4-BE49-F238E27FC236}">
                <a16:creationId xmlns:a16="http://schemas.microsoft.com/office/drawing/2014/main" id="{21BE4B20-F3CA-DE44-AE49-72EE59747CFD}"/>
              </a:ext>
            </a:extLst>
          </p:cNvPr>
          <p:cNvSpPr>
            <a:spLocks noChangeArrowheads="1"/>
          </p:cNvSpPr>
          <p:nvPr/>
        </p:nvSpPr>
        <p:spPr bwMode="auto">
          <a:xfrm>
            <a:off x="8567431" y="2133601"/>
            <a:ext cx="3379534" cy="454957"/>
          </a:xfrm>
          <a:prstGeom prst="roundRect">
            <a:avLst>
              <a:gd name="adj" fmla="val 16667"/>
            </a:avLst>
          </a:prstGeom>
          <a:solidFill>
            <a:srgbClr val="FFFF00"/>
          </a:solidFill>
          <a:ln>
            <a:noFill/>
          </a:ln>
          <a:effectLst/>
        </p:spPr>
        <p:txBody>
          <a:bodyPr wrap="square" lIns="105480" tIns="52741" rIns="105480" bIns="52741" anchor="ctr">
            <a:spAutoFit/>
          </a:bodyPr>
          <a:lstStyle/>
          <a:p>
            <a:pPr marL="0" lvl="1"/>
            <a:r>
              <a:rPr lang="fr-FR" sz="1980" dirty="0">
                <a:sym typeface="Wingdings" pitchFamily="2" charset="2"/>
              </a:rPr>
              <a:t>PRL 115 (2015) 0112301</a:t>
            </a:r>
          </a:p>
        </p:txBody>
      </p:sp>
    </p:spTree>
    <p:extLst>
      <p:ext uri="{BB962C8B-B14F-4D97-AF65-F5344CB8AC3E}">
        <p14:creationId xmlns:p14="http://schemas.microsoft.com/office/powerpoint/2010/main" val="19243769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1E040-7BDB-314A-B935-BFDA6640861D}"/>
              </a:ext>
            </a:extLst>
          </p:cNvPr>
          <p:cNvSpPr>
            <a:spLocks noGrp="1"/>
          </p:cNvSpPr>
          <p:nvPr>
            <p:ph type="title"/>
          </p:nvPr>
        </p:nvSpPr>
        <p:spPr/>
        <p:txBody>
          <a:bodyPr/>
          <a:lstStyle/>
          <a:p>
            <a:r>
              <a:rPr lang="en-US" dirty="0"/>
              <a:t>Identified particle production and flow</a:t>
            </a:r>
          </a:p>
        </p:txBody>
      </p:sp>
      <p:pic>
        <p:nvPicPr>
          <p:cNvPr id="5" name="Content Placeholder 4">
            <a:extLst>
              <a:ext uri="{FF2B5EF4-FFF2-40B4-BE49-F238E27FC236}">
                <a16:creationId xmlns:a16="http://schemas.microsoft.com/office/drawing/2014/main" id="{C94A37A3-31D4-7C43-AF28-BE06672561D8}"/>
              </a:ext>
            </a:extLst>
          </p:cNvPr>
          <p:cNvPicPr>
            <a:picLocks noGrp="1" noChangeAspect="1"/>
          </p:cNvPicPr>
          <p:nvPr>
            <p:ph sz="half" idx="1"/>
          </p:nvPr>
        </p:nvPicPr>
        <p:blipFill>
          <a:blip r:embed="rId2"/>
          <a:stretch>
            <a:fillRect/>
          </a:stretch>
        </p:blipFill>
        <p:spPr>
          <a:xfrm>
            <a:off x="6908800" y="1025630"/>
            <a:ext cx="5745313" cy="5057380"/>
          </a:xfrm>
          <a:prstGeom prst="rect">
            <a:avLst/>
          </a:prstGeom>
        </p:spPr>
      </p:pic>
      <p:sp>
        <p:nvSpPr>
          <p:cNvPr id="4" name="Slide Number Placeholder 3">
            <a:extLst>
              <a:ext uri="{FF2B5EF4-FFF2-40B4-BE49-F238E27FC236}">
                <a16:creationId xmlns:a16="http://schemas.microsoft.com/office/drawing/2014/main" id="{38C36A4F-8AF6-6B49-B984-D77384FC9F81}"/>
              </a:ext>
            </a:extLst>
          </p:cNvPr>
          <p:cNvSpPr>
            <a:spLocks noGrp="1"/>
          </p:cNvSpPr>
          <p:nvPr>
            <p:ph type="sldNum" sz="quarter" idx="10"/>
          </p:nvPr>
        </p:nvSpPr>
        <p:spPr/>
        <p:txBody>
          <a:bodyPr/>
          <a:lstStyle/>
          <a:p>
            <a:pPr>
              <a:defRPr/>
            </a:pPr>
            <a:fld id="{8013579F-4CA1-4395-AC63-1E7507863230}" type="slidenum">
              <a:rPr lang="en-US" smtClean="0"/>
              <a:pPr>
                <a:defRPr/>
              </a:pPr>
              <a:t>38</a:t>
            </a:fld>
            <a:endParaRPr lang="en-US" dirty="0"/>
          </a:p>
        </p:txBody>
      </p:sp>
      <p:pic>
        <p:nvPicPr>
          <p:cNvPr id="6" name="Picture 5">
            <a:extLst>
              <a:ext uri="{FF2B5EF4-FFF2-40B4-BE49-F238E27FC236}">
                <a16:creationId xmlns:a16="http://schemas.microsoft.com/office/drawing/2014/main" id="{AD4158E9-B0D7-1B4F-AF8A-15B086A1A73B}"/>
              </a:ext>
            </a:extLst>
          </p:cNvPr>
          <p:cNvPicPr>
            <a:picLocks noChangeAspect="1"/>
          </p:cNvPicPr>
          <p:nvPr/>
        </p:nvPicPr>
        <p:blipFill>
          <a:blip r:embed="rId3"/>
          <a:stretch>
            <a:fillRect/>
          </a:stretch>
        </p:blipFill>
        <p:spPr>
          <a:xfrm>
            <a:off x="923206" y="1012661"/>
            <a:ext cx="5375994" cy="5240205"/>
          </a:xfrm>
          <a:prstGeom prst="rect">
            <a:avLst/>
          </a:prstGeom>
        </p:spPr>
      </p:pic>
      <p:sp>
        <p:nvSpPr>
          <p:cNvPr id="9" name="TextBox 8">
            <a:extLst>
              <a:ext uri="{FF2B5EF4-FFF2-40B4-BE49-F238E27FC236}">
                <a16:creationId xmlns:a16="http://schemas.microsoft.com/office/drawing/2014/main" id="{EE16B2AE-E186-0C4D-B127-7429667BEC94}"/>
              </a:ext>
            </a:extLst>
          </p:cNvPr>
          <p:cNvSpPr txBox="1"/>
          <p:nvPr/>
        </p:nvSpPr>
        <p:spPr>
          <a:xfrm>
            <a:off x="2565401" y="5791201"/>
            <a:ext cx="184731" cy="461665"/>
          </a:xfrm>
          <a:prstGeom prst="rect">
            <a:avLst/>
          </a:prstGeom>
          <a:noFill/>
        </p:spPr>
        <p:txBody>
          <a:bodyPr wrap="none" rtlCol="0">
            <a:spAutoFit/>
          </a:bodyPr>
          <a:lstStyle/>
          <a:p>
            <a:endParaRPr lang="en-US" sz="2400" dirty="0"/>
          </a:p>
        </p:txBody>
      </p:sp>
      <p:sp>
        <p:nvSpPr>
          <p:cNvPr id="10" name="Rectangle 9">
            <a:extLst>
              <a:ext uri="{FF2B5EF4-FFF2-40B4-BE49-F238E27FC236}">
                <a16:creationId xmlns:a16="http://schemas.microsoft.com/office/drawing/2014/main" id="{7208F50D-1344-034F-9052-1E571FAAED4D}"/>
              </a:ext>
            </a:extLst>
          </p:cNvPr>
          <p:cNvSpPr/>
          <p:nvPr/>
        </p:nvSpPr>
        <p:spPr>
          <a:xfrm>
            <a:off x="546454" y="6451304"/>
            <a:ext cx="5423280" cy="461665"/>
          </a:xfrm>
          <a:prstGeom prst="rect">
            <a:avLst/>
          </a:prstGeom>
        </p:spPr>
        <p:txBody>
          <a:bodyPr wrap="none">
            <a:spAutoFit/>
          </a:bodyPr>
          <a:lstStyle/>
          <a:p>
            <a:r>
              <a:rPr lang="en-US" sz="2400" dirty="0"/>
              <a:t>Smooth evolution in hadron chemistry </a:t>
            </a:r>
          </a:p>
        </p:txBody>
      </p:sp>
      <p:sp>
        <p:nvSpPr>
          <p:cNvPr id="11" name="TextBox 10">
            <a:extLst>
              <a:ext uri="{FF2B5EF4-FFF2-40B4-BE49-F238E27FC236}">
                <a16:creationId xmlns:a16="http://schemas.microsoft.com/office/drawing/2014/main" id="{5E7115A8-E61C-1B4D-9A39-832CBBB75121}"/>
              </a:ext>
            </a:extLst>
          </p:cNvPr>
          <p:cNvSpPr txBox="1"/>
          <p:nvPr/>
        </p:nvSpPr>
        <p:spPr>
          <a:xfrm>
            <a:off x="7747000" y="6287249"/>
            <a:ext cx="4907113" cy="830997"/>
          </a:xfrm>
          <a:prstGeom prst="rect">
            <a:avLst/>
          </a:prstGeom>
          <a:noFill/>
        </p:spPr>
        <p:txBody>
          <a:bodyPr wrap="none" rtlCol="0">
            <a:spAutoFit/>
          </a:bodyPr>
          <a:lstStyle/>
          <a:p>
            <a:r>
              <a:rPr lang="en-US" sz="2400" dirty="0"/>
              <a:t>Same fine splitting of v2 with mass</a:t>
            </a:r>
          </a:p>
          <a:p>
            <a:r>
              <a:rPr lang="en-US" sz="2400" dirty="0"/>
              <a:t>as in large systems</a:t>
            </a:r>
          </a:p>
        </p:txBody>
      </p:sp>
    </p:spTree>
    <p:extLst>
      <p:ext uri="{BB962C8B-B14F-4D97-AF65-F5344CB8AC3E}">
        <p14:creationId xmlns:p14="http://schemas.microsoft.com/office/powerpoint/2010/main" val="11788842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0460194-EF44-244A-9D76-942BF25C39E9}"/>
              </a:ext>
            </a:extLst>
          </p:cNvPr>
          <p:cNvSpPr>
            <a:spLocks noGrp="1"/>
          </p:cNvSpPr>
          <p:nvPr>
            <p:ph type="title"/>
          </p:nvPr>
        </p:nvSpPr>
        <p:spPr/>
        <p:txBody>
          <a:bodyPr/>
          <a:lstStyle/>
          <a:p>
            <a:r>
              <a:rPr lang="en-US" dirty="0"/>
              <a:t>Everything flows </a:t>
            </a:r>
          </a:p>
        </p:txBody>
      </p:sp>
      <p:sp>
        <p:nvSpPr>
          <p:cNvPr id="5" name="Slide Number Placeholder 4">
            <a:extLst>
              <a:ext uri="{FF2B5EF4-FFF2-40B4-BE49-F238E27FC236}">
                <a16:creationId xmlns:a16="http://schemas.microsoft.com/office/drawing/2014/main" id="{C89E24A5-7906-F44F-8F29-8C1E6CE20CA5}"/>
              </a:ext>
            </a:extLst>
          </p:cNvPr>
          <p:cNvSpPr>
            <a:spLocks noGrp="1"/>
          </p:cNvSpPr>
          <p:nvPr>
            <p:ph type="sldNum" sz="quarter" idx="10"/>
          </p:nvPr>
        </p:nvSpPr>
        <p:spPr/>
        <p:txBody>
          <a:bodyPr/>
          <a:lstStyle/>
          <a:p>
            <a:pPr>
              <a:defRPr/>
            </a:pPr>
            <a:fld id="{F927F8DE-6761-4BA9-9448-0170BA9FCE3A}" type="slidenum">
              <a:rPr lang="en-US" smtClean="0"/>
              <a:pPr>
                <a:defRPr/>
              </a:pPr>
              <a:t>39</a:t>
            </a:fld>
            <a:endParaRPr lang="en-US" dirty="0"/>
          </a:p>
        </p:txBody>
      </p:sp>
      <p:pic>
        <p:nvPicPr>
          <p:cNvPr id="14" name="Content Placeholder 13">
            <a:extLst>
              <a:ext uri="{FF2B5EF4-FFF2-40B4-BE49-F238E27FC236}">
                <a16:creationId xmlns:a16="http://schemas.microsoft.com/office/drawing/2014/main" id="{E74EAFBF-D6E3-1A4E-844B-A11F4760432F}"/>
              </a:ext>
            </a:extLst>
          </p:cNvPr>
          <p:cNvPicPr>
            <a:picLocks noGrp="1" noChangeAspect="1"/>
          </p:cNvPicPr>
          <p:nvPr>
            <p:ph idx="1"/>
          </p:nvPr>
        </p:nvPicPr>
        <p:blipFill>
          <a:blip r:embed="rId2"/>
          <a:stretch>
            <a:fillRect/>
          </a:stretch>
        </p:blipFill>
        <p:spPr>
          <a:xfrm>
            <a:off x="117743" y="1905000"/>
            <a:ext cx="13683982" cy="4038600"/>
          </a:xfrm>
        </p:spPr>
      </p:pic>
      <p:sp>
        <p:nvSpPr>
          <p:cNvPr id="15" name="Rectangle 14">
            <a:extLst>
              <a:ext uri="{FF2B5EF4-FFF2-40B4-BE49-F238E27FC236}">
                <a16:creationId xmlns:a16="http://schemas.microsoft.com/office/drawing/2014/main" id="{A6F21874-AC05-4A40-A9D1-5A89B5001713}"/>
              </a:ext>
            </a:extLst>
          </p:cNvPr>
          <p:cNvSpPr/>
          <p:nvPr/>
        </p:nvSpPr>
        <p:spPr>
          <a:xfrm>
            <a:off x="8432800" y="1535668"/>
            <a:ext cx="5022529" cy="369332"/>
          </a:xfrm>
          <a:prstGeom prst="rect">
            <a:avLst/>
          </a:prstGeom>
        </p:spPr>
        <p:txBody>
          <a:bodyPr wrap="none">
            <a:spAutoFit/>
          </a:bodyPr>
          <a:lstStyle/>
          <a:p>
            <a:r>
              <a:rPr lang="en-US" dirty="0">
                <a:latin typeface="CMSS10"/>
              </a:rPr>
              <a:t>Weller &amp; </a:t>
            </a:r>
            <a:r>
              <a:rPr lang="en-US" dirty="0" err="1">
                <a:latin typeface="CMSS10"/>
              </a:rPr>
              <a:t>Romatschke</a:t>
            </a:r>
            <a:r>
              <a:rPr lang="en-US" dirty="0">
                <a:latin typeface="CMSS10"/>
              </a:rPr>
              <a:t>, Phys. Lett. B 774, 351 (2017) </a:t>
            </a:r>
            <a:endParaRPr lang="en-US" dirty="0">
              <a:effectLst/>
            </a:endParaRPr>
          </a:p>
        </p:txBody>
      </p:sp>
      <p:sp>
        <p:nvSpPr>
          <p:cNvPr id="16" name="TextBox 15">
            <a:extLst>
              <a:ext uri="{FF2B5EF4-FFF2-40B4-BE49-F238E27FC236}">
                <a16:creationId xmlns:a16="http://schemas.microsoft.com/office/drawing/2014/main" id="{9852C75B-59D4-ED4D-87A1-CC3DF0CEBAAD}"/>
              </a:ext>
            </a:extLst>
          </p:cNvPr>
          <p:cNvSpPr txBox="1"/>
          <p:nvPr/>
        </p:nvSpPr>
        <p:spPr>
          <a:xfrm>
            <a:off x="1041400" y="6110267"/>
            <a:ext cx="11320728" cy="954107"/>
          </a:xfrm>
          <a:prstGeom prst="rect">
            <a:avLst/>
          </a:prstGeom>
          <a:noFill/>
        </p:spPr>
        <p:txBody>
          <a:bodyPr wrap="none" rtlCol="0">
            <a:spAutoFit/>
          </a:bodyPr>
          <a:lstStyle/>
          <a:p>
            <a:pPr algn="ctr"/>
            <a:r>
              <a:rPr lang="en-US" sz="2800" dirty="0"/>
              <a:t>Hydrodynamics provides a simultaneous description of v</a:t>
            </a:r>
            <a:r>
              <a:rPr lang="en-US" sz="2800" baseline="-25000" dirty="0"/>
              <a:t>2</a:t>
            </a:r>
            <a:r>
              <a:rPr lang="en-US" sz="2800" dirty="0"/>
              <a:t>, v</a:t>
            </a:r>
            <a:r>
              <a:rPr lang="en-US" sz="2800" baseline="-25000" dirty="0"/>
              <a:t>3</a:t>
            </a:r>
            <a:r>
              <a:rPr lang="en-US" sz="2800" dirty="0"/>
              <a:t>, and v</a:t>
            </a:r>
            <a:r>
              <a:rPr lang="en-US" sz="2800" baseline="-25000" dirty="0"/>
              <a:t>4</a:t>
            </a:r>
            <a:r>
              <a:rPr lang="en-US" sz="2800" dirty="0"/>
              <a:t> </a:t>
            </a:r>
          </a:p>
          <a:p>
            <a:pPr algn="ctr"/>
            <a:r>
              <a:rPr lang="en-US" sz="2800" dirty="0"/>
              <a:t>in pp, </a:t>
            </a:r>
            <a:r>
              <a:rPr lang="en-US" sz="2800" dirty="0" err="1"/>
              <a:t>pPb</a:t>
            </a:r>
            <a:r>
              <a:rPr lang="en-US" sz="2800" dirty="0"/>
              <a:t> and </a:t>
            </a:r>
            <a:r>
              <a:rPr lang="en-US" sz="2800" dirty="0" err="1"/>
              <a:t>PbPb</a:t>
            </a:r>
            <a:r>
              <a:rPr lang="en-US" sz="2800" dirty="0"/>
              <a:t> with the same parameters!  </a:t>
            </a:r>
          </a:p>
        </p:txBody>
      </p:sp>
    </p:spTree>
    <p:extLst>
      <p:ext uri="{BB962C8B-B14F-4D97-AF65-F5344CB8AC3E}">
        <p14:creationId xmlns:p14="http://schemas.microsoft.com/office/powerpoint/2010/main" val="5986853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alpha val="24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elliptic flow</a:t>
            </a:r>
          </a:p>
        </p:txBody>
      </p:sp>
      <p:grpSp>
        <p:nvGrpSpPr>
          <p:cNvPr id="4" name="Group 5"/>
          <p:cNvGrpSpPr>
            <a:grpSpLocks/>
          </p:cNvGrpSpPr>
          <p:nvPr/>
        </p:nvGrpSpPr>
        <p:grpSpPr bwMode="auto">
          <a:xfrm>
            <a:off x="3267900" y="3446080"/>
            <a:ext cx="2394096" cy="1316673"/>
            <a:chOff x="809" y="1915"/>
            <a:chExt cx="1371" cy="754"/>
          </a:xfrm>
        </p:grpSpPr>
        <p:sp>
          <p:nvSpPr>
            <p:cNvPr id="5" name="Oval 6"/>
            <p:cNvSpPr>
              <a:spLocks noChangeAspect="1" noChangeArrowheads="1"/>
            </p:cNvSpPr>
            <p:nvPr/>
          </p:nvSpPr>
          <p:spPr bwMode="auto">
            <a:xfrm rot="2684725">
              <a:off x="1382" y="1915"/>
              <a:ext cx="798" cy="753"/>
            </a:xfrm>
            <a:prstGeom prst="ellipse">
              <a:avLst/>
            </a:prstGeom>
            <a:solidFill>
              <a:srgbClr val="FFFC00"/>
            </a:solidFill>
            <a:ln w="12700">
              <a:solidFill>
                <a:schemeClr val="tx1"/>
              </a:solidFill>
              <a:prstDash val="dash"/>
              <a:round/>
              <a:headEnd/>
              <a:tailEnd/>
            </a:ln>
            <a:effectLst/>
          </p:spPr>
          <p:txBody>
            <a:bodyPr wrap="none" anchor="ctr"/>
            <a:lstStyle/>
            <a:p>
              <a:endParaRPr lang="en-US"/>
            </a:p>
          </p:txBody>
        </p:sp>
        <p:sp>
          <p:nvSpPr>
            <p:cNvPr id="6" name="Oval 7"/>
            <p:cNvSpPr>
              <a:spLocks noChangeAspect="1" noChangeArrowheads="1"/>
            </p:cNvSpPr>
            <p:nvPr/>
          </p:nvSpPr>
          <p:spPr bwMode="auto">
            <a:xfrm rot="2684725">
              <a:off x="809" y="1917"/>
              <a:ext cx="799" cy="752"/>
            </a:xfrm>
            <a:prstGeom prst="ellipse">
              <a:avLst/>
            </a:prstGeom>
            <a:solidFill>
              <a:srgbClr val="00B0F0">
                <a:alpha val="50000"/>
              </a:srgbClr>
            </a:solidFill>
            <a:ln w="12700">
              <a:solidFill>
                <a:schemeClr val="tx1">
                  <a:alpha val="54000"/>
                </a:schemeClr>
              </a:solidFill>
              <a:prstDash val="lgDash"/>
              <a:round/>
              <a:headEnd/>
              <a:tailEnd/>
            </a:ln>
            <a:effectLst/>
          </p:spPr>
          <p:txBody>
            <a:bodyPr wrap="none" anchor="ctr"/>
            <a:lstStyle/>
            <a:p>
              <a:endParaRPr lang="en-US" dirty="0"/>
            </a:p>
          </p:txBody>
        </p:sp>
      </p:grpSp>
      <p:grpSp>
        <p:nvGrpSpPr>
          <p:cNvPr id="107" name="Group 4"/>
          <p:cNvGrpSpPr>
            <a:grpSpLocks noChangeAspect="1"/>
          </p:cNvGrpSpPr>
          <p:nvPr/>
        </p:nvGrpSpPr>
        <p:grpSpPr bwMode="auto">
          <a:xfrm>
            <a:off x="3037780" y="842907"/>
            <a:ext cx="2561414" cy="2029112"/>
            <a:chOff x="1426" y="1264"/>
            <a:chExt cx="2942" cy="2331"/>
          </a:xfrm>
        </p:grpSpPr>
        <p:sp>
          <p:nvSpPr>
            <p:cNvPr id="108" name="Freeform 5"/>
            <p:cNvSpPr>
              <a:spLocks noChangeAspect="1"/>
            </p:cNvSpPr>
            <p:nvPr/>
          </p:nvSpPr>
          <p:spPr bwMode="auto">
            <a:xfrm rot="10800000">
              <a:off x="3697" y="1264"/>
              <a:ext cx="293" cy="284"/>
            </a:xfrm>
            <a:custGeom>
              <a:avLst/>
              <a:gdLst/>
              <a:ahLst/>
              <a:cxnLst>
                <a:cxn ang="0">
                  <a:pos x="430" y="0"/>
                </a:cxn>
                <a:cxn ang="0">
                  <a:pos x="177" y="379"/>
                </a:cxn>
                <a:cxn ang="0">
                  <a:pos x="0" y="379"/>
                </a:cxn>
                <a:cxn ang="0">
                  <a:pos x="168" y="622"/>
                </a:cxn>
                <a:cxn ang="0">
                  <a:pos x="631" y="379"/>
                </a:cxn>
                <a:cxn ang="0">
                  <a:pos x="465" y="382"/>
                </a:cxn>
                <a:cxn ang="0">
                  <a:pos x="720" y="0"/>
                </a:cxn>
                <a:cxn ang="0">
                  <a:pos x="430" y="0"/>
                </a:cxn>
              </a:cxnLst>
              <a:rect l="0" t="0" r="r" b="b"/>
              <a:pathLst>
                <a:path w="720" h="622">
                  <a:moveTo>
                    <a:pt x="430" y="0"/>
                  </a:moveTo>
                  <a:lnTo>
                    <a:pt x="177" y="379"/>
                  </a:lnTo>
                  <a:lnTo>
                    <a:pt x="0" y="379"/>
                  </a:lnTo>
                  <a:lnTo>
                    <a:pt x="168" y="622"/>
                  </a:lnTo>
                  <a:lnTo>
                    <a:pt x="631" y="379"/>
                  </a:lnTo>
                  <a:lnTo>
                    <a:pt x="465" y="382"/>
                  </a:lnTo>
                  <a:lnTo>
                    <a:pt x="720" y="0"/>
                  </a:lnTo>
                  <a:lnTo>
                    <a:pt x="430" y="0"/>
                  </a:lnTo>
                  <a:close/>
                </a:path>
              </a:pathLst>
            </a:custGeom>
            <a:solidFill>
              <a:schemeClr val="accent1"/>
            </a:solidFill>
            <a:ln w="9525" cap="flat" cmpd="sng">
              <a:prstDash val="solid"/>
              <a:round/>
              <a:headEnd/>
              <a:tailEnd/>
            </a:ln>
            <a:effectLst/>
            <a:scene3d>
              <a:camera prst="legacyPerspectiveTopRight">
                <a:rot lat="20099999" lon="21299999" rev="0"/>
              </a:camera>
              <a:lightRig rig="legacyFlat1" dir="t"/>
            </a:scene3d>
            <a:sp3d extrusionH="430200" prstMaterial="legacyMatte">
              <a:bevelT w="13500" h="13500" prst="angle"/>
              <a:bevelB w="13500" h="13500" prst="angle"/>
              <a:extrusionClr>
                <a:schemeClr val="accent1"/>
              </a:extrusionClr>
            </a:sp3d>
          </p:spPr>
          <p:txBody>
            <a:bodyPr wrap="none" anchor="ctr">
              <a:flatTx/>
            </a:bodyPr>
            <a:lstStyle/>
            <a:p>
              <a:endParaRPr lang="en-US"/>
            </a:p>
          </p:txBody>
        </p:sp>
        <p:sp>
          <p:nvSpPr>
            <p:cNvPr id="109" name="Line 6"/>
            <p:cNvSpPr>
              <a:spLocks noChangeAspect="1" noChangeShapeType="1"/>
            </p:cNvSpPr>
            <p:nvPr/>
          </p:nvSpPr>
          <p:spPr bwMode="auto">
            <a:xfrm flipH="1">
              <a:off x="2192" y="1562"/>
              <a:ext cx="507" cy="844"/>
            </a:xfrm>
            <a:prstGeom prst="line">
              <a:avLst/>
            </a:prstGeom>
            <a:noFill/>
            <a:ln w="9525">
              <a:solidFill>
                <a:schemeClr val="folHlink"/>
              </a:solidFill>
              <a:round/>
              <a:headEnd/>
              <a:tailEnd/>
            </a:ln>
            <a:effectLst/>
          </p:spPr>
          <p:txBody>
            <a:bodyPr wrap="none" anchor="ctr"/>
            <a:lstStyle/>
            <a:p>
              <a:endParaRPr lang="en-US"/>
            </a:p>
          </p:txBody>
        </p:sp>
        <p:sp>
          <p:nvSpPr>
            <p:cNvPr id="110" name="Line 7"/>
            <p:cNvSpPr>
              <a:spLocks noChangeAspect="1" noChangeShapeType="1"/>
            </p:cNvSpPr>
            <p:nvPr/>
          </p:nvSpPr>
          <p:spPr bwMode="auto">
            <a:xfrm flipH="1">
              <a:off x="2437" y="1562"/>
              <a:ext cx="498" cy="831"/>
            </a:xfrm>
            <a:prstGeom prst="line">
              <a:avLst/>
            </a:prstGeom>
            <a:noFill/>
            <a:ln w="9525">
              <a:solidFill>
                <a:schemeClr val="folHlink"/>
              </a:solidFill>
              <a:round/>
              <a:headEnd/>
              <a:tailEnd/>
            </a:ln>
            <a:effectLst/>
          </p:spPr>
          <p:txBody>
            <a:bodyPr wrap="none" anchor="ctr"/>
            <a:lstStyle/>
            <a:p>
              <a:endParaRPr lang="en-US"/>
            </a:p>
          </p:txBody>
        </p:sp>
        <p:sp>
          <p:nvSpPr>
            <p:cNvPr id="111" name="Line 8"/>
            <p:cNvSpPr>
              <a:spLocks noChangeAspect="1" noChangeShapeType="1"/>
            </p:cNvSpPr>
            <p:nvPr/>
          </p:nvSpPr>
          <p:spPr bwMode="auto">
            <a:xfrm>
              <a:off x="2594" y="1739"/>
              <a:ext cx="1670" cy="0"/>
            </a:xfrm>
            <a:prstGeom prst="line">
              <a:avLst/>
            </a:prstGeom>
            <a:noFill/>
            <a:ln w="9525">
              <a:solidFill>
                <a:schemeClr val="folHlink"/>
              </a:solidFill>
              <a:round/>
              <a:headEnd/>
              <a:tailEnd/>
            </a:ln>
            <a:effectLst/>
          </p:spPr>
          <p:txBody>
            <a:bodyPr wrap="none" anchor="ctr"/>
            <a:lstStyle/>
            <a:p>
              <a:endParaRPr lang="en-US"/>
            </a:p>
          </p:txBody>
        </p:sp>
        <p:sp>
          <p:nvSpPr>
            <p:cNvPr id="112" name="Line 9"/>
            <p:cNvSpPr>
              <a:spLocks noChangeAspect="1" noChangeShapeType="1"/>
            </p:cNvSpPr>
            <p:nvPr/>
          </p:nvSpPr>
          <p:spPr bwMode="auto">
            <a:xfrm>
              <a:off x="2554" y="2622"/>
              <a:ext cx="1174" cy="0"/>
            </a:xfrm>
            <a:prstGeom prst="line">
              <a:avLst/>
            </a:prstGeom>
            <a:noFill/>
            <a:ln w="9525">
              <a:solidFill>
                <a:schemeClr val="folHlink"/>
              </a:solidFill>
              <a:round/>
              <a:headEnd/>
              <a:tailEnd/>
            </a:ln>
            <a:effectLst/>
          </p:spPr>
          <p:txBody>
            <a:bodyPr wrap="none" anchor="ctr"/>
            <a:lstStyle/>
            <a:p>
              <a:endParaRPr lang="en-US"/>
            </a:p>
          </p:txBody>
        </p:sp>
        <p:sp>
          <p:nvSpPr>
            <p:cNvPr id="113" name="AutoShape 10"/>
            <p:cNvSpPr>
              <a:spLocks noChangeAspect="1" noChangeArrowheads="1"/>
            </p:cNvSpPr>
            <p:nvPr/>
          </p:nvSpPr>
          <p:spPr bwMode="auto">
            <a:xfrm>
              <a:off x="1716" y="1559"/>
              <a:ext cx="2652" cy="1637"/>
            </a:xfrm>
            <a:prstGeom prst="parallelogram">
              <a:avLst>
                <a:gd name="adj" fmla="val 60106"/>
              </a:avLst>
            </a:prstGeom>
            <a:noFill/>
            <a:ln w="28575">
              <a:solidFill>
                <a:schemeClr val="folHlink"/>
              </a:solidFill>
              <a:miter lim="800000"/>
              <a:headEnd/>
              <a:tailEnd/>
            </a:ln>
            <a:effectLst/>
          </p:spPr>
          <p:txBody>
            <a:bodyPr wrap="none" anchor="ctr"/>
            <a:lstStyle/>
            <a:p>
              <a:endParaRPr lang="en-US"/>
            </a:p>
          </p:txBody>
        </p:sp>
        <p:sp>
          <p:nvSpPr>
            <p:cNvPr id="114" name="Line 11"/>
            <p:cNvSpPr>
              <a:spLocks noChangeAspect="1" noChangeShapeType="1"/>
            </p:cNvSpPr>
            <p:nvPr/>
          </p:nvSpPr>
          <p:spPr bwMode="auto">
            <a:xfrm flipH="1">
              <a:off x="1716" y="2843"/>
              <a:ext cx="213" cy="356"/>
            </a:xfrm>
            <a:prstGeom prst="line">
              <a:avLst/>
            </a:prstGeom>
            <a:noFill/>
            <a:ln w="9525">
              <a:solidFill>
                <a:schemeClr val="folHlink"/>
              </a:solidFill>
              <a:round/>
              <a:headEnd/>
              <a:tailEnd/>
            </a:ln>
            <a:effectLst/>
          </p:spPr>
          <p:txBody>
            <a:bodyPr wrap="none" anchor="ctr"/>
            <a:lstStyle/>
            <a:p>
              <a:endParaRPr lang="en-US"/>
            </a:p>
          </p:txBody>
        </p:sp>
        <p:sp>
          <p:nvSpPr>
            <p:cNvPr id="115" name="Line 12"/>
            <p:cNvSpPr>
              <a:spLocks noChangeAspect="1" noChangeShapeType="1"/>
            </p:cNvSpPr>
            <p:nvPr/>
          </p:nvSpPr>
          <p:spPr bwMode="auto">
            <a:xfrm flipH="1">
              <a:off x="2555" y="1562"/>
              <a:ext cx="616" cy="1028"/>
            </a:xfrm>
            <a:prstGeom prst="line">
              <a:avLst/>
            </a:prstGeom>
            <a:noFill/>
            <a:ln w="9525">
              <a:solidFill>
                <a:schemeClr val="folHlink"/>
              </a:solidFill>
              <a:round/>
              <a:headEnd/>
              <a:tailEnd/>
            </a:ln>
            <a:effectLst/>
          </p:spPr>
          <p:txBody>
            <a:bodyPr wrap="none" anchor="ctr"/>
            <a:lstStyle/>
            <a:p>
              <a:endParaRPr lang="en-US"/>
            </a:p>
          </p:txBody>
        </p:sp>
        <p:sp>
          <p:nvSpPr>
            <p:cNvPr id="116" name="Freeform 13"/>
            <p:cNvSpPr>
              <a:spLocks noChangeAspect="1"/>
            </p:cNvSpPr>
            <p:nvPr/>
          </p:nvSpPr>
          <p:spPr bwMode="auto">
            <a:xfrm rot="10800000" flipV="1">
              <a:off x="2530" y="2489"/>
              <a:ext cx="206" cy="657"/>
            </a:xfrm>
            <a:custGeom>
              <a:avLst/>
              <a:gdLst/>
              <a:ahLst/>
              <a:cxnLst>
                <a:cxn ang="0">
                  <a:pos x="84" y="643"/>
                </a:cxn>
                <a:cxn ang="0">
                  <a:pos x="24" y="519"/>
                </a:cxn>
                <a:cxn ang="0">
                  <a:pos x="1" y="351"/>
                </a:cxn>
                <a:cxn ang="0">
                  <a:pos x="30" y="205"/>
                </a:cxn>
                <a:cxn ang="0">
                  <a:pos x="100" y="73"/>
                </a:cxn>
                <a:cxn ang="0">
                  <a:pos x="166" y="4"/>
                </a:cxn>
                <a:cxn ang="0">
                  <a:pos x="225" y="171"/>
                </a:cxn>
                <a:cxn ang="0">
                  <a:pos x="249" y="337"/>
                </a:cxn>
                <a:cxn ang="0">
                  <a:pos x="241" y="514"/>
                </a:cxn>
                <a:cxn ang="0">
                  <a:pos x="199" y="636"/>
                </a:cxn>
                <a:cxn ang="0">
                  <a:pos x="142" y="712"/>
                </a:cxn>
                <a:cxn ang="0">
                  <a:pos x="84" y="643"/>
                </a:cxn>
              </a:cxnLst>
              <a:rect l="0" t="0" r="r" b="b"/>
              <a:pathLst>
                <a:path w="252" h="715">
                  <a:moveTo>
                    <a:pt x="84" y="643"/>
                  </a:moveTo>
                  <a:cubicBezTo>
                    <a:pt x="64" y="611"/>
                    <a:pt x="38" y="568"/>
                    <a:pt x="24" y="519"/>
                  </a:cubicBezTo>
                  <a:cubicBezTo>
                    <a:pt x="10" y="470"/>
                    <a:pt x="0" y="403"/>
                    <a:pt x="1" y="351"/>
                  </a:cubicBezTo>
                  <a:cubicBezTo>
                    <a:pt x="2" y="299"/>
                    <a:pt x="14" y="251"/>
                    <a:pt x="30" y="205"/>
                  </a:cubicBezTo>
                  <a:cubicBezTo>
                    <a:pt x="46" y="159"/>
                    <a:pt x="77" y="106"/>
                    <a:pt x="100" y="73"/>
                  </a:cubicBezTo>
                  <a:cubicBezTo>
                    <a:pt x="123" y="40"/>
                    <a:pt x="163" y="0"/>
                    <a:pt x="166" y="4"/>
                  </a:cubicBezTo>
                  <a:cubicBezTo>
                    <a:pt x="198" y="57"/>
                    <a:pt x="212" y="120"/>
                    <a:pt x="225" y="171"/>
                  </a:cubicBezTo>
                  <a:cubicBezTo>
                    <a:pt x="239" y="226"/>
                    <a:pt x="246" y="280"/>
                    <a:pt x="249" y="337"/>
                  </a:cubicBezTo>
                  <a:cubicBezTo>
                    <a:pt x="252" y="394"/>
                    <a:pt x="249" y="464"/>
                    <a:pt x="241" y="514"/>
                  </a:cubicBezTo>
                  <a:cubicBezTo>
                    <a:pt x="233" y="564"/>
                    <a:pt x="216" y="603"/>
                    <a:pt x="199" y="636"/>
                  </a:cubicBezTo>
                  <a:cubicBezTo>
                    <a:pt x="182" y="669"/>
                    <a:pt x="142" y="715"/>
                    <a:pt x="142" y="712"/>
                  </a:cubicBezTo>
                  <a:cubicBezTo>
                    <a:pt x="142" y="711"/>
                    <a:pt x="104" y="675"/>
                    <a:pt x="84" y="643"/>
                  </a:cubicBezTo>
                  <a:close/>
                </a:path>
              </a:pathLst>
            </a:custGeom>
            <a:solidFill>
              <a:schemeClr val="bg1"/>
            </a:solidFill>
            <a:ln w="38100" cap="flat" cmpd="sng">
              <a:solidFill>
                <a:schemeClr val="bg1"/>
              </a:solidFill>
              <a:prstDash val="solid"/>
              <a:round/>
              <a:headEnd/>
              <a:tailEnd/>
            </a:ln>
            <a:effectLst/>
          </p:spPr>
          <p:txBody>
            <a:bodyPr wrap="none" anchor="ctr"/>
            <a:lstStyle/>
            <a:p>
              <a:endParaRPr lang="en-US"/>
            </a:p>
          </p:txBody>
        </p:sp>
        <p:sp>
          <p:nvSpPr>
            <p:cNvPr id="117" name="Line 14"/>
            <p:cNvSpPr>
              <a:spLocks noChangeAspect="1" noChangeShapeType="1"/>
            </p:cNvSpPr>
            <p:nvPr/>
          </p:nvSpPr>
          <p:spPr bwMode="auto">
            <a:xfrm flipH="1">
              <a:off x="2420" y="2437"/>
              <a:ext cx="454" cy="756"/>
            </a:xfrm>
            <a:prstGeom prst="line">
              <a:avLst/>
            </a:prstGeom>
            <a:noFill/>
            <a:ln w="9525">
              <a:solidFill>
                <a:schemeClr val="folHlink"/>
              </a:solidFill>
              <a:round/>
              <a:headEnd/>
              <a:tailEnd/>
            </a:ln>
            <a:effectLst/>
          </p:spPr>
          <p:txBody>
            <a:bodyPr wrap="none" anchor="ctr"/>
            <a:lstStyle/>
            <a:p>
              <a:endParaRPr lang="en-US"/>
            </a:p>
          </p:txBody>
        </p:sp>
        <p:sp>
          <p:nvSpPr>
            <p:cNvPr id="118" name="Text Box 15"/>
            <p:cNvSpPr txBox="1">
              <a:spLocks noChangeAspect="1" noChangeArrowheads="1"/>
            </p:cNvSpPr>
            <p:nvPr/>
          </p:nvSpPr>
          <p:spPr bwMode="auto">
            <a:xfrm>
              <a:off x="3187" y="3217"/>
              <a:ext cx="326" cy="378"/>
            </a:xfrm>
            <a:prstGeom prst="rect">
              <a:avLst/>
            </a:prstGeom>
            <a:noFill/>
            <a:ln w="9525">
              <a:noFill/>
              <a:miter lim="800000"/>
              <a:headEnd/>
              <a:tailEnd/>
            </a:ln>
            <a:effectLst/>
          </p:spPr>
          <p:txBody>
            <a:bodyPr wrap="none">
              <a:spAutoFit/>
            </a:bodyPr>
            <a:lstStyle/>
            <a:p>
              <a:pPr algn="ctr" eaLnBrk="0" hangingPunct="0"/>
              <a:r>
                <a:rPr lang="en-US" sz="1540">
                  <a:solidFill>
                    <a:schemeClr val="folHlink"/>
                  </a:solidFill>
                </a:rPr>
                <a:t>x</a:t>
              </a:r>
            </a:p>
          </p:txBody>
        </p:sp>
        <p:sp>
          <p:nvSpPr>
            <p:cNvPr id="119" name="Text Box 16"/>
            <p:cNvSpPr txBox="1">
              <a:spLocks noChangeAspect="1" noChangeArrowheads="1"/>
            </p:cNvSpPr>
            <p:nvPr/>
          </p:nvSpPr>
          <p:spPr bwMode="auto">
            <a:xfrm>
              <a:off x="2402" y="1485"/>
              <a:ext cx="326" cy="378"/>
            </a:xfrm>
            <a:prstGeom prst="rect">
              <a:avLst/>
            </a:prstGeom>
            <a:noFill/>
            <a:ln w="9525">
              <a:noFill/>
              <a:miter lim="800000"/>
              <a:headEnd/>
              <a:tailEnd/>
            </a:ln>
            <a:effectLst/>
          </p:spPr>
          <p:txBody>
            <a:bodyPr wrap="none">
              <a:spAutoFit/>
            </a:bodyPr>
            <a:lstStyle/>
            <a:p>
              <a:pPr algn="ctr" eaLnBrk="0" hangingPunct="0"/>
              <a:r>
                <a:rPr lang="en-US" sz="1540">
                  <a:solidFill>
                    <a:schemeClr val="folHlink"/>
                  </a:solidFill>
                </a:rPr>
                <a:t>z</a:t>
              </a:r>
            </a:p>
          </p:txBody>
        </p:sp>
        <p:grpSp>
          <p:nvGrpSpPr>
            <p:cNvPr id="120" name="Group 17"/>
            <p:cNvGrpSpPr>
              <a:grpSpLocks noChangeAspect="1"/>
            </p:cNvGrpSpPr>
            <p:nvPr/>
          </p:nvGrpSpPr>
          <p:grpSpPr bwMode="auto">
            <a:xfrm>
              <a:off x="3233" y="1407"/>
              <a:ext cx="842" cy="918"/>
              <a:chOff x="3157" y="3025"/>
              <a:chExt cx="1026" cy="999"/>
            </a:xfrm>
          </p:grpSpPr>
          <p:grpSp>
            <p:nvGrpSpPr>
              <p:cNvPr id="190" name="Group 18"/>
              <p:cNvGrpSpPr>
                <a:grpSpLocks noChangeAspect="1"/>
              </p:cNvGrpSpPr>
              <p:nvPr/>
            </p:nvGrpSpPr>
            <p:grpSpPr bwMode="auto">
              <a:xfrm>
                <a:off x="3157" y="3025"/>
                <a:ext cx="1026" cy="999"/>
                <a:chOff x="4130" y="2180"/>
                <a:chExt cx="1026" cy="999"/>
              </a:xfrm>
            </p:grpSpPr>
            <p:sp>
              <p:nvSpPr>
                <p:cNvPr id="192" name="Oval 19"/>
                <p:cNvSpPr>
                  <a:spLocks noChangeAspect="1" noChangeArrowheads="1"/>
                </p:cNvSpPr>
                <p:nvPr/>
              </p:nvSpPr>
              <p:spPr bwMode="auto">
                <a:xfrm>
                  <a:off x="4153" y="2181"/>
                  <a:ext cx="981" cy="981"/>
                </a:xfrm>
                <a:prstGeom prst="ellipse">
                  <a:avLst/>
                </a:prstGeom>
                <a:gradFill rotWithShape="0">
                  <a:gsLst>
                    <a:gs pos="0">
                      <a:schemeClr val="bg1"/>
                    </a:gs>
                    <a:gs pos="100000">
                      <a:schemeClr val="accent2"/>
                    </a:gs>
                  </a:gsLst>
                  <a:path path="shape">
                    <a:fillToRect l="50000" t="50000" r="50000" b="50000"/>
                  </a:path>
                </a:gradFill>
                <a:ln w="9525">
                  <a:solidFill>
                    <a:schemeClr val="tx1"/>
                  </a:solidFill>
                  <a:round/>
                  <a:headEnd/>
                  <a:tailEnd/>
                </a:ln>
                <a:effectLst/>
              </p:spPr>
              <p:txBody>
                <a:bodyPr wrap="none" anchor="ctr"/>
                <a:lstStyle/>
                <a:p>
                  <a:endParaRPr lang="en-US"/>
                </a:p>
              </p:txBody>
            </p:sp>
            <p:sp>
              <p:nvSpPr>
                <p:cNvPr id="193" name="Oval 20"/>
                <p:cNvSpPr>
                  <a:spLocks noChangeAspect="1" noChangeArrowheads="1"/>
                </p:cNvSpPr>
                <p:nvPr/>
              </p:nvSpPr>
              <p:spPr bwMode="auto">
                <a:xfrm>
                  <a:off x="4153" y="2180"/>
                  <a:ext cx="981" cy="981"/>
                </a:xfrm>
                <a:prstGeom prst="ellipse">
                  <a:avLst/>
                </a:prstGeom>
                <a:noFill/>
                <a:ln w="19050">
                  <a:solidFill>
                    <a:schemeClr val="tx1"/>
                  </a:solidFill>
                  <a:round/>
                  <a:headEnd/>
                  <a:tailEnd/>
                </a:ln>
                <a:effectLst/>
              </p:spPr>
              <p:txBody>
                <a:bodyPr wrap="none" anchor="ctr"/>
                <a:lstStyle/>
                <a:p>
                  <a:endParaRPr lang="en-US"/>
                </a:p>
              </p:txBody>
            </p:sp>
            <p:sp>
              <p:nvSpPr>
                <p:cNvPr id="194" name="Freeform 21"/>
                <p:cNvSpPr>
                  <a:spLocks noChangeAspect="1"/>
                </p:cNvSpPr>
                <p:nvPr/>
              </p:nvSpPr>
              <p:spPr bwMode="auto">
                <a:xfrm>
                  <a:off x="4130" y="2579"/>
                  <a:ext cx="1026" cy="600"/>
                </a:xfrm>
                <a:custGeom>
                  <a:avLst/>
                  <a:gdLst/>
                  <a:ahLst/>
                  <a:cxnLst>
                    <a:cxn ang="0">
                      <a:pos x="43" y="123"/>
                    </a:cxn>
                    <a:cxn ang="0">
                      <a:pos x="120" y="181"/>
                    </a:cxn>
                    <a:cxn ang="0">
                      <a:pos x="262" y="250"/>
                    </a:cxn>
                    <a:cxn ang="0">
                      <a:pos x="432" y="280"/>
                    </a:cxn>
                    <a:cxn ang="0">
                      <a:pos x="634" y="259"/>
                    </a:cxn>
                    <a:cxn ang="0">
                      <a:pos x="799" y="201"/>
                    </a:cxn>
                    <a:cxn ang="0">
                      <a:pos x="937" y="90"/>
                    </a:cxn>
                    <a:cxn ang="0">
                      <a:pos x="1026" y="9"/>
                    </a:cxn>
                    <a:cxn ang="0">
                      <a:pos x="1019" y="144"/>
                    </a:cxn>
                    <a:cxn ang="0">
                      <a:pos x="992" y="267"/>
                    </a:cxn>
                    <a:cxn ang="0">
                      <a:pos x="929" y="384"/>
                    </a:cxn>
                    <a:cxn ang="0">
                      <a:pos x="857" y="467"/>
                    </a:cxn>
                    <a:cxn ang="0">
                      <a:pos x="749" y="542"/>
                    </a:cxn>
                    <a:cxn ang="0">
                      <a:pos x="610" y="588"/>
                    </a:cxn>
                    <a:cxn ang="0">
                      <a:pos x="455" y="594"/>
                    </a:cxn>
                    <a:cxn ang="0">
                      <a:pos x="310" y="553"/>
                    </a:cxn>
                    <a:cxn ang="0">
                      <a:pos x="193" y="479"/>
                    </a:cxn>
                    <a:cxn ang="0">
                      <a:pos x="95" y="368"/>
                    </a:cxn>
                    <a:cxn ang="0">
                      <a:pos x="36" y="237"/>
                    </a:cxn>
                    <a:cxn ang="0">
                      <a:pos x="1" y="73"/>
                    </a:cxn>
                    <a:cxn ang="0">
                      <a:pos x="43" y="123"/>
                    </a:cxn>
                  </a:cxnLst>
                  <a:rect l="0" t="0" r="r" b="b"/>
                  <a:pathLst>
                    <a:path w="1026" h="600">
                      <a:moveTo>
                        <a:pt x="43" y="123"/>
                      </a:moveTo>
                      <a:cubicBezTo>
                        <a:pt x="61" y="136"/>
                        <a:pt x="84" y="160"/>
                        <a:pt x="120" y="181"/>
                      </a:cubicBezTo>
                      <a:cubicBezTo>
                        <a:pt x="156" y="202"/>
                        <a:pt x="210" y="233"/>
                        <a:pt x="262" y="250"/>
                      </a:cubicBezTo>
                      <a:cubicBezTo>
                        <a:pt x="314" y="267"/>
                        <a:pt x="370" y="279"/>
                        <a:pt x="432" y="280"/>
                      </a:cubicBezTo>
                      <a:cubicBezTo>
                        <a:pt x="494" y="281"/>
                        <a:pt x="573" y="272"/>
                        <a:pt x="634" y="259"/>
                      </a:cubicBezTo>
                      <a:cubicBezTo>
                        <a:pt x="695" y="246"/>
                        <a:pt x="749" y="229"/>
                        <a:pt x="799" y="201"/>
                      </a:cubicBezTo>
                      <a:cubicBezTo>
                        <a:pt x="849" y="173"/>
                        <a:pt x="899" y="122"/>
                        <a:pt x="937" y="90"/>
                      </a:cubicBezTo>
                      <a:cubicBezTo>
                        <a:pt x="975" y="58"/>
                        <a:pt x="1012" y="0"/>
                        <a:pt x="1026" y="9"/>
                      </a:cubicBezTo>
                      <a:cubicBezTo>
                        <a:pt x="1021" y="13"/>
                        <a:pt x="1025" y="101"/>
                        <a:pt x="1019" y="144"/>
                      </a:cubicBezTo>
                      <a:cubicBezTo>
                        <a:pt x="1013" y="187"/>
                        <a:pt x="1007" y="227"/>
                        <a:pt x="992" y="267"/>
                      </a:cubicBezTo>
                      <a:cubicBezTo>
                        <a:pt x="978" y="307"/>
                        <a:pt x="952" y="351"/>
                        <a:pt x="929" y="384"/>
                      </a:cubicBezTo>
                      <a:cubicBezTo>
                        <a:pt x="907" y="417"/>
                        <a:pt x="886" y="440"/>
                        <a:pt x="857" y="467"/>
                      </a:cubicBezTo>
                      <a:cubicBezTo>
                        <a:pt x="827" y="493"/>
                        <a:pt x="790" y="521"/>
                        <a:pt x="749" y="542"/>
                      </a:cubicBezTo>
                      <a:cubicBezTo>
                        <a:pt x="708" y="562"/>
                        <a:pt x="659" y="580"/>
                        <a:pt x="610" y="588"/>
                      </a:cubicBezTo>
                      <a:cubicBezTo>
                        <a:pt x="561" y="596"/>
                        <a:pt x="505" y="600"/>
                        <a:pt x="455" y="594"/>
                      </a:cubicBezTo>
                      <a:cubicBezTo>
                        <a:pt x="404" y="588"/>
                        <a:pt x="353" y="572"/>
                        <a:pt x="310" y="553"/>
                      </a:cubicBezTo>
                      <a:cubicBezTo>
                        <a:pt x="267" y="533"/>
                        <a:pt x="229" y="510"/>
                        <a:pt x="193" y="479"/>
                      </a:cubicBezTo>
                      <a:cubicBezTo>
                        <a:pt x="157" y="448"/>
                        <a:pt x="121" y="408"/>
                        <a:pt x="95" y="368"/>
                      </a:cubicBezTo>
                      <a:cubicBezTo>
                        <a:pt x="69" y="328"/>
                        <a:pt x="52" y="286"/>
                        <a:pt x="36" y="237"/>
                      </a:cubicBezTo>
                      <a:cubicBezTo>
                        <a:pt x="20" y="188"/>
                        <a:pt x="0" y="92"/>
                        <a:pt x="1" y="73"/>
                      </a:cubicBezTo>
                      <a:lnTo>
                        <a:pt x="43" y="123"/>
                      </a:lnTo>
                      <a:close/>
                    </a:path>
                  </a:pathLst>
                </a:custGeom>
                <a:solidFill>
                  <a:schemeClr val="bg1">
                    <a:alpha val="50000"/>
                  </a:schemeClr>
                </a:solidFill>
                <a:ln w="9525" cap="flat" cmpd="sng">
                  <a:noFill/>
                  <a:prstDash val="solid"/>
                  <a:round/>
                  <a:headEnd/>
                  <a:tailEnd/>
                </a:ln>
                <a:effectLst/>
              </p:spPr>
              <p:txBody>
                <a:bodyPr wrap="none" anchor="ctr"/>
                <a:lstStyle/>
                <a:p>
                  <a:endParaRPr lang="en-US"/>
                </a:p>
              </p:txBody>
            </p:sp>
            <p:sp>
              <p:nvSpPr>
                <p:cNvPr id="195" name="Freeform 22"/>
                <p:cNvSpPr>
                  <a:spLocks noChangeAspect="1"/>
                </p:cNvSpPr>
                <p:nvPr/>
              </p:nvSpPr>
              <p:spPr bwMode="auto">
                <a:xfrm>
                  <a:off x="4153" y="2604"/>
                  <a:ext cx="979" cy="257"/>
                </a:xfrm>
                <a:custGeom>
                  <a:avLst/>
                  <a:gdLst/>
                  <a:ahLst/>
                  <a:cxnLst>
                    <a:cxn ang="0">
                      <a:pos x="0" y="78"/>
                    </a:cxn>
                    <a:cxn ang="0">
                      <a:pos x="101" y="160"/>
                    </a:cxn>
                    <a:cxn ang="0">
                      <a:pos x="263" y="232"/>
                    </a:cxn>
                    <a:cxn ang="0">
                      <a:pos x="404" y="256"/>
                    </a:cxn>
                    <a:cxn ang="0">
                      <a:pos x="608" y="238"/>
                    </a:cxn>
                    <a:cxn ang="0">
                      <a:pos x="800" y="160"/>
                    </a:cxn>
                    <a:cxn ang="0">
                      <a:pos x="979" y="0"/>
                    </a:cxn>
                  </a:cxnLst>
                  <a:rect l="0" t="0" r="r" b="b"/>
                  <a:pathLst>
                    <a:path w="979" h="257">
                      <a:moveTo>
                        <a:pt x="0" y="78"/>
                      </a:moveTo>
                      <a:cubicBezTo>
                        <a:pt x="17" y="92"/>
                        <a:pt x="57" y="134"/>
                        <a:pt x="101" y="160"/>
                      </a:cubicBezTo>
                      <a:cubicBezTo>
                        <a:pt x="145" y="186"/>
                        <a:pt x="213" y="216"/>
                        <a:pt x="263" y="232"/>
                      </a:cubicBezTo>
                      <a:cubicBezTo>
                        <a:pt x="313" y="248"/>
                        <a:pt x="347" y="255"/>
                        <a:pt x="404" y="256"/>
                      </a:cubicBezTo>
                      <a:cubicBezTo>
                        <a:pt x="461" y="257"/>
                        <a:pt x="542" y="254"/>
                        <a:pt x="608" y="238"/>
                      </a:cubicBezTo>
                      <a:cubicBezTo>
                        <a:pt x="674" y="222"/>
                        <a:pt x="738" y="200"/>
                        <a:pt x="800" y="160"/>
                      </a:cubicBezTo>
                      <a:cubicBezTo>
                        <a:pt x="862" y="120"/>
                        <a:pt x="942" y="33"/>
                        <a:pt x="979" y="0"/>
                      </a:cubicBezTo>
                    </a:path>
                  </a:pathLst>
                </a:custGeom>
                <a:noFill/>
                <a:ln w="9525" cap="flat" cmpd="sng">
                  <a:solidFill>
                    <a:schemeClr val="tx1"/>
                  </a:solidFill>
                  <a:prstDash val="solid"/>
                  <a:round/>
                  <a:headEnd/>
                  <a:tailEnd/>
                </a:ln>
                <a:effectLst/>
              </p:spPr>
              <p:txBody>
                <a:bodyPr wrap="none" anchor="ctr"/>
                <a:lstStyle/>
                <a:p>
                  <a:endParaRPr lang="en-US"/>
                </a:p>
              </p:txBody>
            </p:sp>
          </p:grpSp>
          <p:sp>
            <p:nvSpPr>
              <p:cNvPr id="191" name="Freeform 23"/>
              <p:cNvSpPr>
                <a:spLocks noChangeAspect="1"/>
              </p:cNvSpPr>
              <p:nvPr/>
            </p:nvSpPr>
            <p:spPr bwMode="auto">
              <a:xfrm>
                <a:off x="3175" y="3162"/>
                <a:ext cx="252" cy="715"/>
              </a:xfrm>
              <a:custGeom>
                <a:avLst/>
                <a:gdLst/>
                <a:ahLst/>
                <a:cxnLst>
                  <a:cxn ang="0">
                    <a:pos x="84" y="643"/>
                  </a:cxn>
                  <a:cxn ang="0">
                    <a:pos x="24" y="519"/>
                  </a:cxn>
                  <a:cxn ang="0">
                    <a:pos x="1" y="351"/>
                  </a:cxn>
                  <a:cxn ang="0">
                    <a:pos x="30" y="205"/>
                  </a:cxn>
                  <a:cxn ang="0">
                    <a:pos x="100" y="73"/>
                  </a:cxn>
                  <a:cxn ang="0">
                    <a:pos x="166" y="4"/>
                  </a:cxn>
                  <a:cxn ang="0">
                    <a:pos x="225" y="171"/>
                  </a:cxn>
                  <a:cxn ang="0">
                    <a:pos x="249" y="337"/>
                  </a:cxn>
                  <a:cxn ang="0">
                    <a:pos x="241" y="514"/>
                  </a:cxn>
                  <a:cxn ang="0">
                    <a:pos x="199" y="636"/>
                  </a:cxn>
                  <a:cxn ang="0">
                    <a:pos x="142" y="712"/>
                  </a:cxn>
                  <a:cxn ang="0">
                    <a:pos x="84" y="643"/>
                  </a:cxn>
                </a:cxnLst>
                <a:rect l="0" t="0" r="r" b="b"/>
                <a:pathLst>
                  <a:path w="252" h="715">
                    <a:moveTo>
                      <a:pt x="84" y="643"/>
                    </a:moveTo>
                    <a:cubicBezTo>
                      <a:pt x="64" y="611"/>
                      <a:pt x="38" y="568"/>
                      <a:pt x="24" y="519"/>
                    </a:cubicBezTo>
                    <a:cubicBezTo>
                      <a:pt x="10" y="470"/>
                      <a:pt x="0" y="403"/>
                      <a:pt x="1" y="351"/>
                    </a:cubicBezTo>
                    <a:cubicBezTo>
                      <a:pt x="2" y="299"/>
                      <a:pt x="14" y="251"/>
                      <a:pt x="30" y="205"/>
                    </a:cubicBezTo>
                    <a:cubicBezTo>
                      <a:pt x="46" y="159"/>
                      <a:pt x="77" y="106"/>
                      <a:pt x="100" y="73"/>
                    </a:cubicBezTo>
                    <a:cubicBezTo>
                      <a:pt x="123" y="40"/>
                      <a:pt x="163" y="0"/>
                      <a:pt x="166" y="4"/>
                    </a:cubicBezTo>
                    <a:cubicBezTo>
                      <a:pt x="198" y="57"/>
                      <a:pt x="212" y="120"/>
                      <a:pt x="225" y="171"/>
                    </a:cubicBezTo>
                    <a:cubicBezTo>
                      <a:pt x="239" y="226"/>
                      <a:pt x="246" y="280"/>
                      <a:pt x="249" y="337"/>
                    </a:cubicBezTo>
                    <a:cubicBezTo>
                      <a:pt x="252" y="394"/>
                      <a:pt x="249" y="464"/>
                      <a:pt x="241" y="514"/>
                    </a:cubicBezTo>
                    <a:cubicBezTo>
                      <a:pt x="233" y="564"/>
                      <a:pt x="216" y="603"/>
                      <a:pt x="199" y="636"/>
                    </a:cubicBezTo>
                    <a:cubicBezTo>
                      <a:pt x="182" y="669"/>
                      <a:pt x="142" y="715"/>
                      <a:pt x="142" y="712"/>
                    </a:cubicBezTo>
                    <a:cubicBezTo>
                      <a:pt x="142" y="711"/>
                      <a:pt x="104" y="675"/>
                      <a:pt x="84" y="643"/>
                    </a:cubicBezTo>
                    <a:close/>
                  </a:path>
                </a:pathLst>
              </a:custGeom>
              <a:solidFill>
                <a:schemeClr val="bg1"/>
              </a:solidFill>
              <a:ln w="57150" cap="flat" cmpd="sng">
                <a:solidFill>
                  <a:schemeClr val="bg1"/>
                </a:solidFill>
                <a:prstDash val="solid"/>
                <a:round/>
                <a:headEnd/>
                <a:tailEnd/>
              </a:ln>
              <a:effectLst/>
            </p:spPr>
            <p:txBody>
              <a:bodyPr wrap="none" anchor="ctr"/>
              <a:lstStyle/>
              <a:p>
                <a:endParaRPr lang="en-US"/>
              </a:p>
            </p:txBody>
          </p:sp>
        </p:grpSp>
        <p:sp>
          <p:nvSpPr>
            <p:cNvPr id="121" name="Line 24"/>
            <p:cNvSpPr>
              <a:spLocks noChangeAspect="1" noChangeShapeType="1"/>
            </p:cNvSpPr>
            <p:nvPr/>
          </p:nvSpPr>
          <p:spPr bwMode="auto">
            <a:xfrm>
              <a:off x="2711" y="1559"/>
              <a:ext cx="688" cy="0"/>
            </a:xfrm>
            <a:prstGeom prst="line">
              <a:avLst/>
            </a:prstGeom>
            <a:noFill/>
            <a:ln w="28575">
              <a:solidFill>
                <a:schemeClr val="folHlink"/>
              </a:solidFill>
              <a:round/>
              <a:headEnd/>
              <a:tailEnd/>
            </a:ln>
            <a:effectLst/>
          </p:spPr>
          <p:txBody>
            <a:bodyPr wrap="none" anchor="ctr"/>
            <a:lstStyle/>
            <a:p>
              <a:endParaRPr lang="en-US"/>
            </a:p>
          </p:txBody>
        </p:sp>
        <p:sp>
          <p:nvSpPr>
            <p:cNvPr id="122" name="Line 25"/>
            <p:cNvSpPr>
              <a:spLocks noChangeAspect="1" noChangeShapeType="1"/>
            </p:cNvSpPr>
            <p:nvPr/>
          </p:nvSpPr>
          <p:spPr bwMode="auto">
            <a:xfrm>
              <a:off x="2962" y="1739"/>
              <a:ext cx="493" cy="0"/>
            </a:xfrm>
            <a:prstGeom prst="line">
              <a:avLst/>
            </a:prstGeom>
            <a:noFill/>
            <a:ln w="9525">
              <a:solidFill>
                <a:schemeClr val="folHlink"/>
              </a:solidFill>
              <a:round/>
              <a:headEnd/>
              <a:tailEnd/>
            </a:ln>
            <a:effectLst/>
          </p:spPr>
          <p:txBody>
            <a:bodyPr wrap="none" anchor="ctr"/>
            <a:lstStyle/>
            <a:p>
              <a:endParaRPr lang="en-US"/>
            </a:p>
          </p:txBody>
        </p:sp>
        <p:sp>
          <p:nvSpPr>
            <p:cNvPr id="123" name="Line 26"/>
            <p:cNvSpPr>
              <a:spLocks noChangeAspect="1" noChangeShapeType="1"/>
            </p:cNvSpPr>
            <p:nvPr/>
          </p:nvSpPr>
          <p:spPr bwMode="auto">
            <a:xfrm>
              <a:off x="2485" y="1915"/>
              <a:ext cx="979" cy="0"/>
            </a:xfrm>
            <a:prstGeom prst="line">
              <a:avLst/>
            </a:prstGeom>
            <a:noFill/>
            <a:ln w="9525">
              <a:solidFill>
                <a:schemeClr val="folHlink"/>
              </a:solidFill>
              <a:round/>
              <a:headEnd/>
              <a:tailEnd/>
            </a:ln>
            <a:effectLst/>
          </p:spPr>
          <p:txBody>
            <a:bodyPr wrap="none" anchor="ctr"/>
            <a:lstStyle/>
            <a:p>
              <a:endParaRPr lang="en-US"/>
            </a:p>
          </p:txBody>
        </p:sp>
        <p:sp>
          <p:nvSpPr>
            <p:cNvPr id="124" name="Line 27"/>
            <p:cNvSpPr>
              <a:spLocks noChangeAspect="1" noChangeShapeType="1"/>
            </p:cNvSpPr>
            <p:nvPr/>
          </p:nvSpPr>
          <p:spPr bwMode="auto">
            <a:xfrm flipH="1">
              <a:off x="3196" y="1848"/>
              <a:ext cx="267" cy="444"/>
            </a:xfrm>
            <a:prstGeom prst="line">
              <a:avLst/>
            </a:prstGeom>
            <a:noFill/>
            <a:ln w="9525">
              <a:solidFill>
                <a:schemeClr val="folHlink"/>
              </a:solidFill>
              <a:round/>
              <a:headEnd/>
              <a:tailEnd/>
            </a:ln>
            <a:effectLst/>
          </p:spPr>
          <p:txBody>
            <a:bodyPr wrap="none" anchor="ctr"/>
            <a:lstStyle/>
            <a:p>
              <a:endParaRPr lang="en-US"/>
            </a:p>
          </p:txBody>
        </p:sp>
        <p:sp>
          <p:nvSpPr>
            <p:cNvPr id="125" name="Line 28"/>
            <p:cNvSpPr>
              <a:spLocks noChangeAspect="1" noChangeShapeType="1"/>
            </p:cNvSpPr>
            <p:nvPr/>
          </p:nvSpPr>
          <p:spPr bwMode="auto">
            <a:xfrm>
              <a:off x="2379" y="2092"/>
              <a:ext cx="1672" cy="0"/>
            </a:xfrm>
            <a:prstGeom prst="line">
              <a:avLst/>
            </a:prstGeom>
            <a:noFill/>
            <a:ln w="9525">
              <a:solidFill>
                <a:schemeClr val="folHlink"/>
              </a:solidFill>
              <a:round/>
              <a:headEnd/>
              <a:tailEnd/>
            </a:ln>
            <a:effectLst/>
          </p:spPr>
          <p:txBody>
            <a:bodyPr wrap="none" anchor="ctr"/>
            <a:lstStyle/>
            <a:p>
              <a:endParaRPr lang="en-US"/>
            </a:p>
          </p:txBody>
        </p:sp>
        <p:sp>
          <p:nvSpPr>
            <p:cNvPr id="126" name="Line 29"/>
            <p:cNvSpPr>
              <a:spLocks noChangeAspect="1" noChangeShapeType="1"/>
            </p:cNvSpPr>
            <p:nvPr/>
          </p:nvSpPr>
          <p:spPr bwMode="auto">
            <a:xfrm flipH="1">
              <a:off x="2423" y="1559"/>
              <a:ext cx="977" cy="1630"/>
            </a:xfrm>
            <a:prstGeom prst="line">
              <a:avLst/>
            </a:prstGeom>
            <a:noFill/>
            <a:ln w="9525">
              <a:solidFill>
                <a:schemeClr val="folHlink"/>
              </a:solidFill>
              <a:round/>
              <a:headEnd/>
              <a:tailEnd/>
            </a:ln>
            <a:effectLst/>
          </p:spPr>
          <p:txBody>
            <a:bodyPr wrap="none" anchor="ctr"/>
            <a:lstStyle/>
            <a:p>
              <a:endParaRPr lang="en-US"/>
            </a:p>
          </p:txBody>
        </p:sp>
        <p:sp>
          <p:nvSpPr>
            <p:cNvPr id="127" name="Line 30"/>
            <p:cNvSpPr>
              <a:spLocks noChangeAspect="1" noChangeShapeType="1"/>
            </p:cNvSpPr>
            <p:nvPr/>
          </p:nvSpPr>
          <p:spPr bwMode="auto">
            <a:xfrm>
              <a:off x="2272" y="2269"/>
              <a:ext cx="1673" cy="0"/>
            </a:xfrm>
            <a:prstGeom prst="line">
              <a:avLst/>
            </a:prstGeom>
            <a:noFill/>
            <a:ln w="9525">
              <a:solidFill>
                <a:schemeClr val="folHlink"/>
              </a:solidFill>
              <a:round/>
              <a:headEnd/>
              <a:tailEnd/>
            </a:ln>
            <a:effectLst/>
          </p:spPr>
          <p:txBody>
            <a:bodyPr wrap="none" anchor="ctr"/>
            <a:lstStyle/>
            <a:p>
              <a:endParaRPr lang="en-US"/>
            </a:p>
          </p:txBody>
        </p:sp>
        <p:grpSp>
          <p:nvGrpSpPr>
            <p:cNvPr id="128" name="Group 31"/>
            <p:cNvGrpSpPr>
              <a:grpSpLocks noChangeAspect="1"/>
            </p:cNvGrpSpPr>
            <p:nvPr/>
          </p:nvGrpSpPr>
          <p:grpSpPr bwMode="auto">
            <a:xfrm>
              <a:off x="2798" y="1920"/>
              <a:ext cx="401" cy="906"/>
              <a:chOff x="3811" y="2604"/>
              <a:chExt cx="489" cy="985"/>
            </a:xfrm>
          </p:grpSpPr>
          <p:sp>
            <p:nvSpPr>
              <p:cNvPr id="186" name="Oval 32"/>
              <p:cNvSpPr>
                <a:spLocks noChangeAspect="1" noChangeArrowheads="1"/>
              </p:cNvSpPr>
              <p:nvPr/>
            </p:nvSpPr>
            <p:spPr bwMode="auto">
              <a:xfrm>
                <a:off x="3811" y="2605"/>
                <a:ext cx="488" cy="981"/>
              </a:xfrm>
              <a:prstGeom prst="ellipse">
                <a:avLst/>
              </a:prstGeom>
              <a:gradFill rotWithShape="0">
                <a:gsLst>
                  <a:gs pos="0">
                    <a:srgbClr val="FFCC00"/>
                  </a:gs>
                  <a:gs pos="100000">
                    <a:srgbClr val="FF3300"/>
                  </a:gs>
                </a:gsLst>
                <a:path path="shape">
                  <a:fillToRect l="50000" t="50000" r="50000" b="50000"/>
                </a:path>
              </a:gradFill>
              <a:ln w="9525">
                <a:solidFill>
                  <a:schemeClr val="tx1"/>
                </a:solidFill>
                <a:round/>
                <a:headEnd/>
                <a:tailEnd/>
              </a:ln>
              <a:effectLst/>
            </p:spPr>
            <p:txBody>
              <a:bodyPr wrap="none" anchor="ctr"/>
              <a:lstStyle/>
              <a:p>
                <a:endParaRPr lang="en-US"/>
              </a:p>
            </p:txBody>
          </p:sp>
          <p:sp>
            <p:nvSpPr>
              <p:cNvPr id="187" name="Freeform 33"/>
              <p:cNvSpPr>
                <a:spLocks noChangeAspect="1"/>
              </p:cNvSpPr>
              <p:nvPr/>
            </p:nvSpPr>
            <p:spPr bwMode="auto">
              <a:xfrm>
                <a:off x="3811" y="3074"/>
                <a:ext cx="489" cy="515"/>
              </a:xfrm>
              <a:custGeom>
                <a:avLst/>
                <a:gdLst/>
                <a:ahLst/>
                <a:cxnLst>
                  <a:cxn ang="0">
                    <a:pos x="13" y="46"/>
                  </a:cxn>
                  <a:cxn ang="0">
                    <a:pos x="65" y="81"/>
                  </a:cxn>
                  <a:cxn ang="0">
                    <a:pos x="121" y="97"/>
                  </a:cxn>
                  <a:cxn ang="0">
                    <a:pos x="176" y="112"/>
                  </a:cxn>
                  <a:cxn ang="0">
                    <a:pos x="241" y="114"/>
                  </a:cxn>
                  <a:cxn ang="0">
                    <a:pos x="313" y="103"/>
                  </a:cxn>
                  <a:cxn ang="0">
                    <a:pos x="385" y="78"/>
                  </a:cxn>
                  <a:cxn ang="0">
                    <a:pos x="452" y="29"/>
                  </a:cxn>
                  <a:cxn ang="0">
                    <a:pos x="485" y="7"/>
                  </a:cxn>
                  <a:cxn ang="0">
                    <a:pos x="487" y="70"/>
                  </a:cxn>
                  <a:cxn ang="0">
                    <a:pos x="474" y="190"/>
                  </a:cxn>
                  <a:cxn ang="0">
                    <a:pos x="444" y="304"/>
                  </a:cxn>
                  <a:cxn ang="0">
                    <a:pos x="408" y="385"/>
                  </a:cxn>
                  <a:cxn ang="0">
                    <a:pos x="356" y="458"/>
                  </a:cxn>
                  <a:cxn ang="0">
                    <a:pos x="289" y="503"/>
                  </a:cxn>
                  <a:cxn ang="0">
                    <a:pos x="214" y="509"/>
                  </a:cxn>
                  <a:cxn ang="0">
                    <a:pos x="143" y="469"/>
                  </a:cxn>
                  <a:cxn ang="0">
                    <a:pos x="87" y="397"/>
                  </a:cxn>
                  <a:cxn ang="0">
                    <a:pos x="39" y="289"/>
                  </a:cxn>
                  <a:cxn ang="0">
                    <a:pos x="10" y="161"/>
                  </a:cxn>
                  <a:cxn ang="0">
                    <a:pos x="0" y="28"/>
                  </a:cxn>
                  <a:cxn ang="0">
                    <a:pos x="13" y="46"/>
                  </a:cxn>
                </a:cxnLst>
                <a:rect l="0" t="0" r="r" b="b"/>
                <a:pathLst>
                  <a:path w="489" h="515">
                    <a:moveTo>
                      <a:pt x="13" y="46"/>
                    </a:moveTo>
                    <a:cubicBezTo>
                      <a:pt x="24" y="55"/>
                      <a:pt x="47" y="72"/>
                      <a:pt x="65" y="81"/>
                    </a:cubicBezTo>
                    <a:cubicBezTo>
                      <a:pt x="83" y="90"/>
                      <a:pt x="103" y="92"/>
                      <a:pt x="121" y="97"/>
                    </a:cubicBezTo>
                    <a:cubicBezTo>
                      <a:pt x="139" y="102"/>
                      <a:pt x="156" y="109"/>
                      <a:pt x="176" y="112"/>
                    </a:cubicBezTo>
                    <a:cubicBezTo>
                      <a:pt x="196" y="115"/>
                      <a:pt x="218" y="115"/>
                      <a:pt x="241" y="114"/>
                    </a:cubicBezTo>
                    <a:cubicBezTo>
                      <a:pt x="264" y="113"/>
                      <a:pt x="289" y="109"/>
                      <a:pt x="313" y="103"/>
                    </a:cubicBezTo>
                    <a:cubicBezTo>
                      <a:pt x="337" y="97"/>
                      <a:pt x="362" y="90"/>
                      <a:pt x="385" y="78"/>
                    </a:cubicBezTo>
                    <a:cubicBezTo>
                      <a:pt x="408" y="66"/>
                      <a:pt x="435" y="41"/>
                      <a:pt x="452" y="29"/>
                    </a:cubicBezTo>
                    <a:cubicBezTo>
                      <a:pt x="469" y="17"/>
                      <a:pt x="479" y="0"/>
                      <a:pt x="485" y="7"/>
                    </a:cubicBezTo>
                    <a:cubicBezTo>
                      <a:pt x="483" y="11"/>
                      <a:pt x="489" y="40"/>
                      <a:pt x="487" y="70"/>
                    </a:cubicBezTo>
                    <a:cubicBezTo>
                      <a:pt x="485" y="100"/>
                      <a:pt x="481" y="151"/>
                      <a:pt x="474" y="190"/>
                    </a:cubicBezTo>
                    <a:cubicBezTo>
                      <a:pt x="467" y="229"/>
                      <a:pt x="455" y="272"/>
                      <a:pt x="444" y="304"/>
                    </a:cubicBezTo>
                    <a:cubicBezTo>
                      <a:pt x="433" y="336"/>
                      <a:pt x="423" y="359"/>
                      <a:pt x="408" y="385"/>
                    </a:cubicBezTo>
                    <a:cubicBezTo>
                      <a:pt x="394" y="411"/>
                      <a:pt x="376" y="438"/>
                      <a:pt x="356" y="458"/>
                    </a:cubicBezTo>
                    <a:cubicBezTo>
                      <a:pt x="336" y="478"/>
                      <a:pt x="313" y="495"/>
                      <a:pt x="289" y="503"/>
                    </a:cubicBezTo>
                    <a:cubicBezTo>
                      <a:pt x="265" y="511"/>
                      <a:pt x="238" y="515"/>
                      <a:pt x="214" y="509"/>
                    </a:cubicBezTo>
                    <a:cubicBezTo>
                      <a:pt x="189" y="503"/>
                      <a:pt x="164" y="488"/>
                      <a:pt x="143" y="469"/>
                    </a:cubicBezTo>
                    <a:cubicBezTo>
                      <a:pt x="122" y="450"/>
                      <a:pt x="104" y="427"/>
                      <a:pt x="87" y="397"/>
                    </a:cubicBezTo>
                    <a:cubicBezTo>
                      <a:pt x="69" y="367"/>
                      <a:pt x="52" y="328"/>
                      <a:pt x="39" y="289"/>
                    </a:cubicBezTo>
                    <a:cubicBezTo>
                      <a:pt x="27" y="250"/>
                      <a:pt x="17" y="204"/>
                      <a:pt x="10" y="161"/>
                    </a:cubicBezTo>
                    <a:cubicBezTo>
                      <a:pt x="4" y="118"/>
                      <a:pt x="0" y="47"/>
                      <a:pt x="0" y="28"/>
                    </a:cubicBezTo>
                    <a:lnTo>
                      <a:pt x="13" y="46"/>
                    </a:lnTo>
                    <a:close/>
                  </a:path>
                </a:pathLst>
              </a:custGeom>
              <a:solidFill>
                <a:schemeClr val="bg1">
                  <a:alpha val="50000"/>
                </a:schemeClr>
              </a:solidFill>
              <a:ln w="9525" cap="flat" cmpd="sng">
                <a:noFill/>
                <a:prstDash val="solid"/>
                <a:round/>
                <a:headEnd/>
                <a:tailEnd/>
              </a:ln>
              <a:effectLst/>
            </p:spPr>
            <p:txBody>
              <a:bodyPr wrap="none" anchor="ctr"/>
              <a:lstStyle/>
              <a:p>
                <a:endParaRPr lang="en-US"/>
              </a:p>
            </p:txBody>
          </p:sp>
          <p:sp>
            <p:nvSpPr>
              <p:cNvPr id="188" name="Freeform 34"/>
              <p:cNvSpPr>
                <a:spLocks noChangeAspect="1"/>
              </p:cNvSpPr>
              <p:nvPr/>
            </p:nvSpPr>
            <p:spPr bwMode="auto">
              <a:xfrm>
                <a:off x="3811" y="3076"/>
                <a:ext cx="487" cy="110"/>
              </a:xfrm>
              <a:custGeom>
                <a:avLst/>
                <a:gdLst/>
                <a:ahLst/>
                <a:cxnLst>
                  <a:cxn ang="0">
                    <a:pos x="0" y="78"/>
                  </a:cxn>
                  <a:cxn ang="0">
                    <a:pos x="101" y="160"/>
                  </a:cxn>
                  <a:cxn ang="0">
                    <a:pos x="263" y="232"/>
                  </a:cxn>
                  <a:cxn ang="0">
                    <a:pos x="404" y="256"/>
                  </a:cxn>
                  <a:cxn ang="0">
                    <a:pos x="608" y="238"/>
                  </a:cxn>
                  <a:cxn ang="0">
                    <a:pos x="800" y="160"/>
                  </a:cxn>
                  <a:cxn ang="0">
                    <a:pos x="979" y="0"/>
                  </a:cxn>
                </a:cxnLst>
                <a:rect l="0" t="0" r="r" b="b"/>
                <a:pathLst>
                  <a:path w="979" h="257">
                    <a:moveTo>
                      <a:pt x="0" y="78"/>
                    </a:moveTo>
                    <a:cubicBezTo>
                      <a:pt x="17" y="92"/>
                      <a:pt x="57" y="134"/>
                      <a:pt x="101" y="160"/>
                    </a:cubicBezTo>
                    <a:cubicBezTo>
                      <a:pt x="145" y="186"/>
                      <a:pt x="213" y="216"/>
                      <a:pt x="263" y="232"/>
                    </a:cubicBezTo>
                    <a:cubicBezTo>
                      <a:pt x="313" y="248"/>
                      <a:pt x="347" y="255"/>
                      <a:pt x="404" y="256"/>
                    </a:cubicBezTo>
                    <a:cubicBezTo>
                      <a:pt x="461" y="257"/>
                      <a:pt x="542" y="254"/>
                      <a:pt x="608" y="238"/>
                    </a:cubicBezTo>
                    <a:cubicBezTo>
                      <a:pt x="674" y="222"/>
                      <a:pt x="738" y="200"/>
                      <a:pt x="800" y="160"/>
                    </a:cubicBezTo>
                    <a:cubicBezTo>
                      <a:pt x="862" y="120"/>
                      <a:pt x="942" y="33"/>
                      <a:pt x="979" y="0"/>
                    </a:cubicBezTo>
                  </a:path>
                </a:pathLst>
              </a:custGeom>
              <a:noFill/>
              <a:ln w="9525" cap="flat" cmpd="sng">
                <a:solidFill>
                  <a:schemeClr val="tx1"/>
                </a:solidFill>
                <a:prstDash val="solid"/>
                <a:round/>
                <a:headEnd/>
                <a:tailEnd/>
              </a:ln>
              <a:effectLst/>
            </p:spPr>
            <p:txBody>
              <a:bodyPr wrap="none" anchor="ctr"/>
              <a:lstStyle/>
              <a:p>
                <a:endParaRPr lang="en-US"/>
              </a:p>
            </p:txBody>
          </p:sp>
          <p:sp>
            <p:nvSpPr>
              <p:cNvPr id="189" name="Oval 35"/>
              <p:cNvSpPr>
                <a:spLocks noChangeAspect="1" noChangeArrowheads="1"/>
              </p:cNvSpPr>
              <p:nvPr/>
            </p:nvSpPr>
            <p:spPr bwMode="auto">
              <a:xfrm>
                <a:off x="3811" y="2604"/>
                <a:ext cx="488" cy="981"/>
              </a:xfrm>
              <a:prstGeom prst="ellipse">
                <a:avLst/>
              </a:prstGeom>
              <a:noFill/>
              <a:ln w="19050">
                <a:solidFill>
                  <a:schemeClr val="tx1"/>
                </a:solidFill>
                <a:round/>
                <a:headEnd/>
                <a:tailEnd/>
              </a:ln>
              <a:effectLst/>
            </p:spPr>
            <p:txBody>
              <a:bodyPr wrap="none" anchor="ctr"/>
              <a:lstStyle/>
              <a:p>
                <a:endParaRPr lang="en-US"/>
              </a:p>
            </p:txBody>
          </p:sp>
        </p:grpSp>
        <p:sp>
          <p:nvSpPr>
            <p:cNvPr id="129" name="Line 36"/>
            <p:cNvSpPr>
              <a:spLocks noChangeAspect="1" noChangeShapeType="1"/>
            </p:cNvSpPr>
            <p:nvPr/>
          </p:nvSpPr>
          <p:spPr bwMode="auto">
            <a:xfrm flipH="1">
              <a:off x="3140" y="1968"/>
              <a:ext cx="734" cy="1225"/>
            </a:xfrm>
            <a:prstGeom prst="line">
              <a:avLst/>
            </a:prstGeom>
            <a:noFill/>
            <a:ln w="9525">
              <a:solidFill>
                <a:schemeClr val="folHlink"/>
              </a:solidFill>
              <a:round/>
              <a:headEnd/>
              <a:tailEnd/>
            </a:ln>
            <a:effectLst/>
          </p:spPr>
          <p:txBody>
            <a:bodyPr wrap="none" anchor="ctr"/>
            <a:lstStyle/>
            <a:p>
              <a:endParaRPr lang="en-US"/>
            </a:p>
          </p:txBody>
        </p:sp>
        <p:sp>
          <p:nvSpPr>
            <p:cNvPr id="130" name="Line 37"/>
            <p:cNvSpPr>
              <a:spLocks noChangeAspect="1" noChangeShapeType="1"/>
            </p:cNvSpPr>
            <p:nvPr/>
          </p:nvSpPr>
          <p:spPr bwMode="auto">
            <a:xfrm flipH="1">
              <a:off x="2905" y="2036"/>
              <a:ext cx="692" cy="1153"/>
            </a:xfrm>
            <a:prstGeom prst="line">
              <a:avLst/>
            </a:prstGeom>
            <a:noFill/>
            <a:ln w="9525">
              <a:solidFill>
                <a:schemeClr val="folHlink"/>
              </a:solidFill>
              <a:round/>
              <a:headEnd/>
              <a:tailEnd/>
            </a:ln>
            <a:effectLst/>
          </p:spPr>
          <p:txBody>
            <a:bodyPr wrap="none" anchor="ctr"/>
            <a:lstStyle/>
            <a:p>
              <a:endParaRPr lang="en-US"/>
            </a:p>
          </p:txBody>
        </p:sp>
        <p:sp>
          <p:nvSpPr>
            <p:cNvPr id="131" name="Line 38"/>
            <p:cNvSpPr>
              <a:spLocks noChangeAspect="1" noChangeShapeType="1"/>
            </p:cNvSpPr>
            <p:nvPr/>
          </p:nvSpPr>
          <p:spPr bwMode="auto">
            <a:xfrm>
              <a:off x="3068" y="2444"/>
              <a:ext cx="769" cy="0"/>
            </a:xfrm>
            <a:prstGeom prst="line">
              <a:avLst/>
            </a:prstGeom>
            <a:noFill/>
            <a:ln w="9525">
              <a:solidFill>
                <a:schemeClr val="folHlink"/>
              </a:solidFill>
              <a:round/>
              <a:headEnd/>
              <a:tailEnd/>
            </a:ln>
            <a:effectLst/>
          </p:spPr>
          <p:txBody>
            <a:bodyPr wrap="none" anchor="ctr"/>
            <a:lstStyle/>
            <a:p>
              <a:endParaRPr lang="en-US"/>
            </a:p>
          </p:txBody>
        </p:sp>
        <p:sp>
          <p:nvSpPr>
            <p:cNvPr id="132" name="Line 39"/>
            <p:cNvSpPr>
              <a:spLocks noChangeAspect="1" noChangeShapeType="1"/>
            </p:cNvSpPr>
            <p:nvPr/>
          </p:nvSpPr>
          <p:spPr bwMode="auto">
            <a:xfrm flipH="1">
              <a:off x="2627" y="1464"/>
              <a:ext cx="128" cy="213"/>
            </a:xfrm>
            <a:prstGeom prst="line">
              <a:avLst/>
            </a:prstGeom>
            <a:noFill/>
            <a:ln w="38100">
              <a:solidFill>
                <a:schemeClr val="folHlink"/>
              </a:solidFill>
              <a:round/>
              <a:headEnd type="triangle" w="med" len="med"/>
              <a:tailEnd/>
            </a:ln>
            <a:effectLst/>
          </p:spPr>
          <p:txBody>
            <a:bodyPr wrap="none" anchor="ctr"/>
            <a:lstStyle/>
            <a:p>
              <a:endParaRPr lang="en-US"/>
            </a:p>
          </p:txBody>
        </p:sp>
        <p:sp>
          <p:nvSpPr>
            <p:cNvPr id="133" name="Line 40"/>
            <p:cNvSpPr>
              <a:spLocks noChangeAspect="1" noChangeShapeType="1"/>
            </p:cNvSpPr>
            <p:nvPr/>
          </p:nvSpPr>
          <p:spPr bwMode="auto">
            <a:xfrm flipH="1">
              <a:off x="2655" y="2423"/>
              <a:ext cx="464" cy="773"/>
            </a:xfrm>
            <a:prstGeom prst="line">
              <a:avLst/>
            </a:prstGeom>
            <a:noFill/>
            <a:ln w="9525">
              <a:solidFill>
                <a:schemeClr val="folHlink"/>
              </a:solidFill>
              <a:round/>
              <a:headEnd/>
              <a:tailEnd/>
            </a:ln>
            <a:effectLst/>
          </p:spPr>
          <p:txBody>
            <a:bodyPr wrap="none" anchor="ctr"/>
            <a:lstStyle/>
            <a:p>
              <a:endParaRPr lang="en-US"/>
            </a:p>
          </p:txBody>
        </p:sp>
        <p:sp>
          <p:nvSpPr>
            <p:cNvPr id="134" name="Line 41"/>
            <p:cNvSpPr>
              <a:spLocks noChangeAspect="1" noChangeShapeType="1"/>
            </p:cNvSpPr>
            <p:nvPr/>
          </p:nvSpPr>
          <p:spPr bwMode="auto">
            <a:xfrm flipH="1">
              <a:off x="2761" y="2436"/>
              <a:ext cx="114" cy="190"/>
            </a:xfrm>
            <a:prstGeom prst="line">
              <a:avLst/>
            </a:prstGeom>
            <a:noFill/>
            <a:ln w="9525">
              <a:solidFill>
                <a:schemeClr val="folHlink"/>
              </a:solidFill>
              <a:round/>
              <a:headEnd/>
              <a:tailEnd/>
            </a:ln>
            <a:effectLst/>
          </p:spPr>
          <p:txBody>
            <a:bodyPr wrap="none" anchor="ctr"/>
            <a:lstStyle/>
            <a:p>
              <a:endParaRPr lang="en-US"/>
            </a:p>
          </p:txBody>
        </p:sp>
        <p:sp>
          <p:nvSpPr>
            <p:cNvPr id="135" name="Line 42"/>
            <p:cNvSpPr>
              <a:spLocks noChangeAspect="1" noChangeShapeType="1"/>
            </p:cNvSpPr>
            <p:nvPr/>
          </p:nvSpPr>
          <p:spPr bwMode="auto">
            <a:xfrm>
              <a:off x="2503" y="2446"/>
              <a:ext cx="391" cy="0"/>
            </a:xfrm>
            <a:prstGeom prst="line">
              <a:avLst/>
            </a:prstGeom>
            <a:noFill/>
            <a:ln w="9525">
              <a:solidFill>
                <a:schemeClr val="folHlink"/>
              </a:solidFill>
              <a:round/>
              <a:headEnd/>
              <a:tailEnd/>
            </a:ln>
            <a:effectLst/>
          </p:spPr>
          <p:txBody>
            <a:bodyPr wrap="none" anchor="ctr"/>
            <a:lstStyle/>
            <a:p>
              <a:endParaRPr lang="en-US"/>
            </a:p>
          </p:txBody>
        </p:sp>
        <p:grpSp>
          <p:nvGrpSpPr>
            <p:cNvPr id="136" name="Group 43"/>
            <p:cNvGrpSpPr>
              <a:grpSpLocks noChangeAspect="1"/>
            </p:cNvGrpSpPr>
            <p:nvPr/>
          </p:nvGrpSpPr>
          <p:grpSpPr bwMode="auto">
            <a:xfrm>
              <a:off x="1920" y="2370"/>
              <a:ext cx="834" cy="919"/>
              <a:chOff x="3424" y="1488"/>
              <a:chExt cx="776" cy="764"/>
            </a:xfrm>
          </p:grpSpPr>
          <p:sp>
            <p:nvSpPr>
              <p:cNvPr id="180" name="Oval 44"/>
              <p:cNvSpPr>
                <a:spLocks noChangeAspect="1" noChangeArrowheads="1"/>
              </p:cNvSpPr>
              <p:nvPr/>
            </p:nvSpPr>
            <p:spPr bwMode="auto">
              <a:xfrm>
                <a:off x="3435" y="1489"/>
                <a:ext cx="749" cy="749"/>
              </a:xfrm>
              <a:prstGeom prst="ellipse">
                <a:avLst/>
              </a:prstGeom>
              <a:gradFill rotWithShape="0">
                <a:gsLst>
                  <a:gs pos="0">
                    <a:schemeClr val="bg1"/>
                  </a:gs>
                  <a:gs pos="100000">
                    <a:schemeClr val="accent2"/>
                  </a:gs>
                </a:gsLst>
                <a:path path="shape">
                  <a:fillToRect l="50000" t="50000" r="50000" b="50000"/>
                </a:path>
              </a:gradFill>
              <a:ln w="9525">
                <a:solidFill>
                  <a:schemeClr val="tx1"/>
                </a:solidFill>
                <a:round/>
                <a:headEnd/>
                <a:tailEnd/>
              </a:ln>
              <a:effectLst/>
            </p:spPr>
            <p:txBody>
              <a:bodyPr wrap="none" anchor="ctr"/>
              <a:lstStyle/>
              <a:p>
                <a:endParaRPr lang="en-US"/>
              </a:p>
            </p:txBody>
          </p:sp>
          <p:sp>
            <p:nvSpPr>
              <p:cNvPr id="181" name="Oval 45"/>
              <p:cNvSpPr>
                <a:spLocks noChangeAspect="1" noChangeArrowheads="1"/>
              </p:cNvSpPr>
              <p:nvPr/>
            </p:nvSpPr>
            <p:spPr bwMode="auto">
              <a:xfrm>
                <a:off x="3433" y="1488"/>
                <a:ext cx="749" cy="749"/>
              </a:xfrm>
              <a:prstGeom prst="ellipse">
                <a:avLst/>
              </a:prstGeom>
              <a:noFill/>
              <a:ln w="19050">
                <a:solidFill>
                  <a:schemeClr val="tx1"/>
                </a:solidFill>
                <a:round/>
                <a:headEnd/>
                <a:tailEnd/>
              </a:ln>
              <a:effectLst/>
            </p:spPr>
            <p:txBody>
              <a:bodyPr wrap="none" anchor="ctr"/>
              <a:lstStyle/>
              <a:p>
                <a:endParaRPr lang="en-US"/>
              </a:p>
            </p:txBody>
          </p:sp>
          <p:sp>
            <p:nvSpPr>
              <p:cNvPr id="182" name="Freeform 46"/>
              <p:cNvSpPr>
                <a:spLocks noChangeAspect="1"/>
              </p:cNvSpPr>
              <p:nvPr/>
            </p:nvSpPr>
            <p:spPr bwMode="auto">
              <a:xfrm>
                <a:off x="3424" y="1799"/>
                <a:ext cx="776" cy="453"/>
              </a:xfrm>
              <a:custGeom>
                <a:avLst/>
                <a:gdLst/>
                <a:ahLst/>
                <a:cxnLst>
                  <a:cxn ang="0">
                    <a:pos x="22" y="106"/>
                  </a:cxn>
                  <a:cxn ang="0">
                    <a:pos x="100" y="166"/>
                  </a:cxn>
                  <a:cxn ang="0">
                    <a:pos x="262" y="238"/>
                  </a:cxn>
                  <a:cxn ang="0">
                    <a:pos x="403" y="262"/>
                  </a:cxn>
                  <a:cxn ang="0">
                    <a:pos x="607" y="244"/>
                  </a:cxn>
                  <a:cxn ang="0">
                    <a:pos x="769" y="183"/>
                  </a:cxn>
                  <a:cxn ang="0">
                    <a:pos x="907" y="82"/>
                  </a:cxn>
                  <a:cxn ang="0">
                    <a:pos x="978" y="7"/>
                  </a:cxn>
                  <a:cxn ang="0">
                    <a:pos x="978" y="123"/>
                  </a:cxn>
                  <a:cxn ang="0">
                    <a:pos x="952" y="243"/>
                  </a:cxn>
                  <a:cxn ang="0">
                    <a:pos x="891" y="357"/>
                  </a:cxn>
                  <a:cxn ang="0">
                    <a:pos x="820" y="438"/>
                  </a:cxn>
                  <a:cxn ang="0">
                    <a:pos x="715" y="511"/>
                  </a:cxn>
                  <a:cxn ang="0">
                    <a:pos x="580" y="556"/>
                  </a:cxn>
                  <a:cxn ang="0">
                    <a:pos x="429" y="562"/>
                  </a:cxn>
                  <a:cxn ang="0">
                    <a:pos x="288" y="522"/>
                  </a:cxn>
                  <a:cxn ang="0">
                    <a:pos x="174" y="450"/>
                  </a:cxn>
                  <a:cxn ang="0">
                    <a:pos x="79" y="342"/>
                  </a:cxn>
                  <a:cxn ang="0">
                    <a:pos x="21" y="214"/>
                  </a:cxn>
                  <a:cxn ang="0">
                    <a:pos x="0" y="81"/>
                  </a:cxn>
                  <a:cxn ang="0">
                    <a:pos x="22" y="106"/>
                  </a:cxn>
                </a:cxnLst>
                <a:rect l="0" t="0" r="r" b="b"/>
                <a:pathLst>
                  <a:path w="982" h="568">
                    <a:moveTo>
                      <a:pt x="22" y="106"/>
                    </a:moveTo>
                    <a:cubicBezTo>
                      <a:pt x="39" y="120"/>
                      <a:pt x="60" y="144"/>
                      <a:pt x="100" y="166"/>
                    </a:cubicBezTo>
                    <a:cubicBezTo>
                      <a:pt x="140" y="188"/>
                      <a:pt x="212" y="222"/>
                      <a:pt x="262" y="238"/>
                    </a:cubicBezTo>
                    <a:cubicBezTo>
                      <a:pt x="312" y="254"/>
                      <a:pt x="346" y="261"/>
                      <a:pt x="403" y="262"/>
                    </a:cubicBezTo>
                    <a:cubicBezTo>
                      <a:pt x="460" y="263"/>
                      <a:pt x="546" y="257"/>
                      <a:pt x="607" y="244"/>
                    </a:cubicBezTo>
                    <a:cubicBezTo>
                      <a:pt x="668" y="231"/>
                      <a:pt x="719" y="210"/>
                      <a:pt x="769" y="183"/>
                    </a:cubicBezTo>
                    <a:cubicBezTo>
                      <a:pt x="819" y="156"/>
                      <a:pt x="872" y="111"/>
                      <a:pt x="907" y="82"/>
                    </a:cubicBezTo>
                    <a:cubicBezTo>
                      <a:pt x="942" y="53"/>
                      <a:pt x="966" y="0"/>
                      <a:pt x="978" y="7"/>
                    </a:cubicBezTo>
                    <a:cubicBezTo>
                      <a:pt x="973" y="11"/>
                      <a:pt x="982" y="84"/>
                      <a:pt x="978" y="123"/>
                    </a:cubicBezTo>
                    <a:cubicBezTo>
                      <a:pt x="974" y="162"/>
                      <a:pt x="966" y="204"/>
                      <a:pt x="952" y="243"/>
                    </a:cubicBezTo>
                    <a:cubicBezTo>
                      <a:pt x="938" y="282"/>
                      <a:pt x="913" y="325"/>
                      <a:pt x="891" y="357"/>
                    </a:cubicBezTo>
                    <a:cubicBezTo>
                      <a:pt x="869" y="389"/>
                      <a:pt x="849" y="412"/>
                      <a:pt x="820" y="438"/>
                    </a:cubicBezTo>
                    <a:cubicBezTo>
                      <a:pt x="791" y="464"/>
                      <a:pt x="755" y="491"/>
                      <a:pt x="715" y="511"/>
                    </a:cubicBezTo>
                    <a:cubicBezTo>
                      <a:pt x="675" y="531"/>
                      <a:pt x="628" y="548"/>
                      <a:pt x="580" y="556"/>
                    </a:cubicBezTo>
                    <a:cubicBezTo>
                      <a:pt x="532" y="564"/>
                      <a:pt x="478" y="568"/>
                      <a:pt x="429" y="562"/>
                    </a:cubicBezTo>
                    <a:cubicBezTo>
                      <a:pt x="380" y="556"/>
                      <a:pt x="330" y="541"/>
                      <a:pt x="288" y="522"/>
                    </a:cubicBezTo>
                    <a:cubicBezTo>
                      <a:pt x="246" y="503"/>
                      <a:pt x="209" y="480"/>
                      <a:pt x="174" y="450"/>
                    </a:cubicBezTo>
                    <a:cubicBezTo>
                      <a:pt x="139" y="420"/>
                      <a:pt x="104" y="381"/>
                      <a:pt x="79" y="342"/>
                    </a:cubicBezTo>
                    <a:cubicBezTo>
                      <a:pt x="54" y="303"/>
                      <a:pt x="34" y="257"/>
                      <a:pt x="21" y="214"/>
                    </a:cubicBezTo>
                    <a:cubicBezTo>
                      <a:pt x="8" y="171"/>
                      <a:pt x="0" y="99"/>
                      <a:pt x="0" y="81"/>
                    </a:cubicBezTo>
                    <a:lnTo>
                      <a:pt x="22" y="106"/>
                    </a:lnTo>
                    <a:close/>
                  </a:path>
                </a:pathLst>
              </a:custGeom>
              <a:solidFill>
                <a:schemeClr val="bg1">
                  <a:alpha val="50000"/>
                </a:schemeClr>
              </a:solidFill>
              <a:ln w="9525" cap="flat" cmpd="sng">
                <a:noFill/>
                <a:prstDash val="solid"/>
                <a:round/>
                <a:headEnd/>
                <a:tailEnd/>
              </a:ln>
              <a:effectLst/>
            </p:spPr>
            <p:txBody>
              <a:bodyPr wrap="none" anchor="ctr"/>
              <a:lstStyle/>
              <a:p>
                <a:endParaRPr lang="en-US"/>
              </a:p>
            </p:txBody>
          </p:sp>
          <p:sp>
            <p:nvSpPr>
              <p:cNvPr id="183" name="Freeform 47"/>
              <p:cNvSpPr>
                <a:spLocks noChangeAspect="1"/>
              </p:cNvSpPr>
              <p:nvPr/>
            </p:nvSpPr>
            <p:spPr bwMode="auto">
              <a:xfrm rot="10800000" flipV="1">
                <a:off x="3992" y="1580"/>
                <a:ext cx="193" cy="546"/>
              </a:xfrm>
              <a:custGeom>
                <a:avLst/>
                <a:gdLst/>
                <a:ahLst/>
                <a:cxnLst>
                  <a:cxn ang="0">
                    <a:pos x="84" y="643"/>
                  </a:cxn>
                  <a:cxn ang="0">
                    <a:pos x="24" y="519"/>
                  </a:cxn>
                  <a:cxn ang="0">
                    <a:pos x="1" y="351"/>
                  </a:cxn>
                  <a:cxn ang="0">
                    <a:pos x="30" y="205"/>
                  </a:cxn>
                  <a:cxn ang="0">
                    <a:pos x="100" y="73"/>
                  </a:cxn>
                  <a:cxn ang="0">
                    <a:pos x="166" y="4"/>
                  </a:cxn>
                  <a:cxn ang="0">
                    <a:pos x="225" y="171"/>
                  </a:cxn>
                  <a:cxn ang="0">
                    <a:pos x="249" y="337"/>
                  </a:cxn>
                  <a:cxn ang="0">
                    <a:pos x="241" y="514"/>
                  </a:cxn>
                  <a:cxn ang="0">
                    <a:pos x="199" y="636"/>
                  </a:cxn>
                  <a:cxn ang="0">
                    <a:pos x="142" y="712"/>
                  </a:cxn>
                  <a:cxn ang="0">
                    <a:pos x="84" y="643"/>
                  </a:cxn>
                </a:cxnLst>
                <a:rect l="0" t="0" r="r" b="b"/>
                <a:pathLst>
                  <a:path w="252" h="715">
                    <a:moveTo>
                      <a:pt x="84" y="643"/>
                    </a:moveTo>
                    <a:cubicBezTo>
                      <a:pt x="64" y="611"/>
                      <a:pt x="38" y="568"/>
                      <a:pt x="24" y="519"/>
                    </a:cubicBezTo>
                    <a:cubicBezTo>
                      <a:pt x="10" y="470"/>
                      <a:pt x="0" y="403"/>
                      <a:pt x="1" y="351"/>
                    </a:cubicBezTo>
                    <a:cubicBezTo>
                      <a:pt x="2" y="299"/>
                      <a:pt x="14" y="251"/>
                      <a:pt x="30" y="205"/>
                    </a:cubicBezTo>
                    <a:cubicBezTo>
                      <a:pt x="46" y="159"/>
                      <a:pt x="77" y="106"/>
                      <a:pt x="100" y="73"/>
                    </a:cubicBezTo>
                    <a:cubicBezTo>
                      <a:pt x="123" y="40"/>
                      <a:pt x="163" y="0"/>
                      <a:pt x="166" y="4"/>
                    </a:cubicBezTo>
                    <a:cubicBezTo>
                      <a:pt x="198" y="57"/>
                      <a:pt x="212" y="120"/>
                      <a:pt x="225" y="171"/>
                    </a:cubicBezTo>
                    <a:cubicBezTo>
                      <a:pt x="239" y="226"/>
                      <a:pt x="246" y="280"/>
                      <a:pt x="249" y="337"/>
                    </a:cubicBezTo>
                    <a:cubicBezTo>
                      <a:pt x="252" y="394"/>
                      <a:pt x="249" y="464"/>
                      <a:pt x="241" y="514"/>
                    </a:cubicBezTo>
                    <a:cubicBezTo>
                      <a:pt x="233" y="564"/>
                      <a:pt x="216" y="603"/>
                      <a:pt x="199" y="636"/>
                    </a:cubicBezTo>
                    <a:cubicBezTo>
                      <a:pt x="182" y="669"/>
                      <a:pt x="142" y="715"/>
                      <a:pt x="142" y="712"/>
                    </a:cubicBezTo>
                    <a:cubicBezTo>
                      <a:pt x="142" y="711"/>
                      <a:pt x="104" y="675"/>
                      <a:pt x="84" y="643"/>
                    </a:cubicBezTo>
                    <a:close/>
                  </a:path>
                </a:pathLst>
              </a:custGeom>
              <a:solidFill>
                <a:schemeClr val="bg1"/>
              </a:solidFill>
              <a:ln w="38100" cap="flat" cmpd="sng">
                <a:solidFill>
                  <a:schemeClr val="bg1"/>
                </a:solidFill>
                <a:prstDash val="solid"/>
                <a:round/>
                <a:headEnd/>
                <a:tailEnd/>
              </a:ln>
              <a:effectLst/>
            </p:spPr>
            <p:txBody>
              <a:bodyPr wrap="none" anchor="ctr"/>
              <a:lstStyle/>
              <a:p>
                <a:endParaRPr lang="en-US"/>
              </a:p>
            </p:txBody>
          </p:sp>
          <p:sp>
            <p:nvSpPr>
              <p:cNvPr id="184" name="Freeform 48"/>
              <p:cNvSpPr>
                <a:spLocks noChangeAspect="1"/>
              </p:cNvSpPr>
              <p:nvPr/>
            </p:nvSpPr>
            <p:spPr bwMode="auto">
              <a:xfrm>
                <a:off x="3974" y="1576"/>
                <a:ext cx="87" cy="556"/>
              </a:xfrm>
              <a:custGeom>
                <a:avLst/>
                <a:gdLst/>
                <a:ahLst/>
                <a:cxnLst>
                  <a:cxn ang="0">
                    <a:pos x="90" y="621"/>
                  </a:cxn>
                  <a:cxn ang="0">
                    <a:pos x="84" y="540"/>
                  </a:cxn>
                  <a:cxn ang="0">
                    <a:pos x="78" y="426"/>
                  </a:cxn>
                  <a:cxn ang="0">
                    <a:pos x="81" y="291"/>
                  </a:cxn>
                  <a:cxn ang="0">
                    <a:pos x="84" y="138"/>
                  </a:cxn>
                  <a:cxn ang="0">
                    <a:pos x="86" y="6"/>
                  </a:cxn>
                  <a:cxn ang="0">
                    <a:pos x="27" y="173"/>
                  </a:cxn>
                  <a:cxn ang="0">
                    <a:pos x="3" y="339"/>
                  </a:cxn>
                  <a:cxn ang="0">
                    <a:pos x="11" y="516"/>
                  </a:cxn>
                  <a:cxn ang="0">
                    <a:pos x="52" y="643"/>
                  </a:cxn>
                  <a:cxn ang="0">
                    <a:pos x="114" y="724"/>
                  </a:cxn>
                  <a:cxn ang="0">
                    <a:pos x="90" y="621"/>
                  </a:cxn>
                </a:cxnLst>
                <a:rect l="0" t="0" r="r" b="b"/>
                <a:pathLst>
                  <a:path w="114" h="728">
                    <a:moveTo>
                      <a:pt x="90" y="621"/>
                    </a:moveTo>
                    <a:cubicBezTo>
                      <a:pt x="86" y="592"/>
                      <a:pt x="86" y="572"/>
                      <a:pt x="84" y="540"/>
                    </a:cubicBezTo>
                    <a:cubicBezTo>
                      <a:pt x="82" y="508"/>
                      <a:pt x="78" y="467"/>
                      <a:pt x="78" y="426"/>
                    </a:cubicBezTo>
                    <a:cubicBezTo>
                      <a:pt x="78" y="385"/>
                      <a:pt x="80" y="339"/>
                      <a:pt x="81" y="291"/>
                    </a:cubicBezTo>
                    <a:cubicBezTo>
                      <a:pt x="82" y="243"/>
                      <a:pt x="83" y="185"/>
                      <a:pt x="84" y="138"/>
                    </a:cubicBezTo>
                    <a:cubicBezTo>
                      <a:pt x="85" y="91"/>
                      <a:pt x="95" y="0"/>
                      <a:pt x="86" y="6"/>
                    </a:cubicBezTo>
                    <a:cubicBezTo>
                      <a:pt x="54" y="59"/>
                      <a:pt x="40" y="122"/>
                      <a:pt x="27" y="173"/>
                    </a:cubicBezTo>
                    <a:cubicBezTo>
                      <a:pt x="13" y="228"/>
                      <a:pt x="6" y="282"/>
                      <a:pt x="3" y="339"/>
                    </a:cubicBezTo>
                    <a:cubicBezTo>
                      <a:pt x="0" y="396"/>
                      <a:pt x="3" y="465"/>
                      <a:pt x="11" y="516"/>
                    </a:cubicBezTo>
                    <a:cubicBezTo>
                      <a:pt x="19" y="567"/>
                      <a:pt x="35" y="608"/>
                      <a:pt x="52" y="643"/>
                    </a:cubicBezTo>
                    <a:cubicBezTo>
                      <a:pt x="69" y="678"/>
                      <a:pt x="108" y="728"/>
                      <a:pt x="114" y="724"/>
                    </a:cubicBezTo>
                    <a:cubicBezTo>
                      <a:pt x="114" y="723"/>
                      <a:pt x="95" y="642"/>
                      <a:pt x="90" y="621"/>
                    </a:cubicBezTo>
                    <a:close/>
                  </a:path>
                </a:pathLst>
              </a:custGeom>
              <a:solidFill>
                <a:schemeClr val="hlink"/>
              </a:solidFill>
              <a:ln w="38100" cap="flat" cmpd="sng">
                <a:noFill/>
                <a:prstDash val="solid"/>
                <a:round/>
                <a:headEnd/>
                <a:tailEnd/>
              </a:ln>
              <a:effectLst/>
            </p:spPr>
            <p:txBody>
              <a:bodyPr wrap="none" anchor="ctr"/>
              <a:lstStyle/>
              <a:p>
                <a:endParaRPr lang="en-US"/>
              </a:p>
            </p:txBody>
          </p:sp>
          <p:sp>
            <p:nvSpPr>
              <p:cNvPr id="185" name="Freeform 49"/>
              <p:cNvSpPr>
                <a:spLocks noChangeAspect="1"/>
              </p:cNvSpPr>
              <p:nvPr/>
            </p:nvSpPr>
            <p:spPr bwMode="auto">
              <a:xfrm>
                <a:off x="3435" y="1872"/>
                <a:ext cx="603" cy="136"/>
              </a:xfrm>
              <a:custGeom>
                <a:avLst/>
                <a:gdLst/>
                <a:ahLst/>
                <a:cxnLst>
                  <a:cxn ang="0">
                    <a:pos x="0" y="0"/>
                  </a:cxn>
                  <a:cxn ang="0">
                    <a:pos x="101" y="82"/>
                  </a:cxn>
                  <a:cxn ang="0">
                    <a:pos x="263" y="154"/>
                  </a:cxn>
                  <a:cxn ang="0">
                    <a:pos x="404" y="178"/>
                  </a:cxn>
                  <a:cxn ang="0">
                    <a:pos x="608" y="160"/>
                  </a:cxn>
                  <a:cxn ang="0">
                    <a:pos x="714" y="123"/>
                  </a:cxn>
                  <a:cxn ang="0">
                    <a:pos x="768" y="60"/>
                  </a:cxn>
                  <a:cxn ang="0">
                    <a:pos x="790" y="42"/>
                  </a:cxn>
                </a:cxnLst>
                <a:rect l="0" t="0" r="r" b="b"/>
                <a:pathLst>
                  <a:path w="790" h="179">
                    <a:moveTo>
                      <a:pt x="0" y="0"/>
                    </a:moveTo>
                    <a:cubicBezTo>
                      <a:pt x="17" y="14"/>
                      <a:pt x="57" y="56"/>
                      <a:pt x="101" y="82"/>
                    </a:cubicBezTo>
                    <a:cubicBezTo>
                      <a:pt x="145" y="108"/>
                      <a:pt x="213" y="138"/>
                      <a:pt x="263" y="154"/>
                    </a:cubicBezTo>
                    <a:cubicBezTo>
                      <a:pt x="313" y="170"/>
                      <a:pt x="347" y="177"/>
                      <a:pt x="404" y="178"/>
                    </a:cubicBezTo>
                    <a:cubicBezTo>
                      <a:pt x="461" y="179"/>
                      <a:pt x="556" y="169"/>
                      <a:pt x="608" y="160"/>
                    </a:cubicBezTo>
                    <a:cubicBezTo>
                      <a:pt x="660" y="151"/>
                      <a:pt x="687" y="140"/>
                      <a:pt x="714" y="123"/>
                    </a:cubicBezTo>
                    <a:cubicBezTo>
                      <a:pt x="741" y="106"/>
                      <a:pt x="755" y="73"/>
                      <a:pt x="768" y="60"/>
                    </a:cubicBezTo>
                    <a:cubicBezTo>
                      <a:pt x="781" y="47"/>
                      <a:pt x="785" y="46"/>
                      <a:pt x="790" y="42"/>
                    </a:cubicBezTo>
                  </a:path>
                </a:pathLst>
              </a:custGeom>
              <a:noFill/>
              <a:ln w="9525" cap="flat" cmpd="sng">
                <a:solidFill>
                  <a:schemeClr val="tx1"/>
                </a:solidFill>
                <a:prstDash val="solid"/>
                <a:round/>
                <a:headEnd/>
                <a:tailEnd/>
              </a:ln>
              <a:effectLst/>
            </p:spPr>
            <p:txBody>
              <a:bodyPr wrap="none" anchor="ctr"/>
              <a:lstStyle/>
              <a:p>
                <a:endParaRPr lang="en-US"/>
              </a:p>
            </p:txBody>
          </p:sp>
        </p:grpSp>
        <p:sp>
          <p:nvSpPr>
            <p:cNvPr id="137" name="Line 50"/>
            <p:cNvSpPr>
              <a:spLocks noChangeAspect="1" noChangeShapeType="1"/>
            </p:cNvSpPr>
            <p:nvPr/>
          </p:nvSpPr>
          <p:spPr bwMode="auto">
            <a:xfrm flipH="1">
              <a:off x="2561" y="2271"/>
              <a:ext cx="185" cy="308"/>
            </a:xfrm>
            <a:prstGeom prst="line">
              <a:avLst/>
            </a:prstGeom>
            <a:noFill/>
            <a:ln w="9525">
              <a:solidFill>
                <a:schemeClr val="folHlink"/>
              </a:solidFill>
              <a:round/>
              <a:headEnd/>
              <a:tailEnd/>
            </a:ln>
            <a:effectLst/>
          </p:spPr>
          <p:txBody>
            <a:bodyPr wrap="none" anchor="ctr"/>
            <a:lstStyle/>
            <a:p>
              <a:endParaRPr lang="en-US"/>
            </a:p>
          </p:txBody>
        </p:sp>
        <p:sp>
          <p:nvSpPr>
            <p:cNvPr id="138" name="Line 51"/>
            <p:cNvSpPr>
              <a:spLocks noChangeAspect="1" noChangeShapeType="1"/>
            </p:cNvSpPr>
            <p:nvPr/>
          </p:nvSpPr>
          <p:spPr bwMode="auto">
            <a:xfrm>
              <a:off x="2553" y="2624"/>
              <a:ext cx="1035" cy="0"/>
            </a:xfrm>
            <a:prstGeom prst="line">
              <a:avLst/>
            </a:prstGeom>
            <a:noFill/>
            <a:ln w="9525">
              <a:solidFill>
                <a:schemeClr val="folHlink"/>
              </a:solidFill>
              <a:round/>
              <a:headEnd/>
              <a:tailEnd/>
            </a:ln>
            <a:effectLst/>
          </p:spPr>
          <p:txBody>
            <a:bodyPr wrap="none" anchor="ctr"/>
            <a:lstStyle/>
            <a:p>
              <a:endParaRPr lang="en-US"/>
            </a:p>
          </p:txBody>
        </p:sp>
        <p:sp>
          <p:nvSpPr>
            <p:cNvPr id="139" name="Freeform 52"/>
            <p:cNvSpPr>
              <a:spLocks noChangeAspect="1"/>
            </p:cNvSpPr>
            <p:nvPr/>
          </p:nvSpPr>
          <p:spPr bwMode="auto">
            <a:xfrm>
              <a:off x="2478" y="2973"/>
              <a:ext cx="1039" cy="2"/>
            </a:xfrm>
            <a:custGeom>
              <a:avLst/>
              <a:gdLst/>
              <a:ahLst/>
              <a:cxnLst>
                <a:cxn ang="0">
                  <a:pos x="0" y="3"/>
                </a:cxn>
                <a:cxn ang="0">
                  <a:pos x="1266" y="0"/>
                </a:cxn>
              </a:cxnLst>
              <a:rect l="0" t="0" r="r" b="b"/>
              <a:pathLst>
                <a:path w="1266" h="3">
                  <a:moveTo>
                    <a:pt x="0" y="3"/>
                  </a:moveTo>
                  <a:lnTo>
                    <a:pt x="1266" y="0"/>
                  </a:lnTo>
                </a:path>
              </a:pathLst>
            </a:custGeom>
            <a:noFill/>
            <a:ln w="9525" cap="flat" cmpd="sng">
              <a:solidFill>
                <a:schemeClr val="folHlink"/>
              </a:solidFill>
              <a:prstDash val="solid"/>
              <a:round/>
              <a:headEnd type="none" w="med" len="med"/>
              <a:tailEnd type="none" w="med" len="med"/>
            </a:ln>
            <a:effectLst/>
          </p:spPr>
          <p:txBody>
            <a:bodyPr wrap="none" anchor="ctr"/>
            <a:lstStyle/>
            <a:p>
              <a:endParaRPr lang="en-US"/>
            </a:p>
          </p:txBody>
        </p:sp>
        <p:sp>
          <p:nvSpPr>
            <p:cNvPr id="140" name="Line 53"/>
            <p:cNvSpPr>
              <a:spLocks noChangeAspect="1" noChangeShapeType="1"/>
            </p:cNvSpPr>
            <p:nvPr/>
          </p:nvSpPr>
          <p:spPr bwMode="auto">
            <a:xfrm>
              <a:off x="2541" y="2798"/>
              <a:ext cx="1096" cy="0"/>
            </a:xfrm>
            <a:prstGeom prst="line">
              <a:avLst/>
            </a:prstGeom>
            <a:noFill/>
            <a:ln w="9525">
              <a:solidFill>
                <a:schemeClr val="folHlink"/>
              </a:solidFill>
              <a:round/>
              <a:headEnd/>
              <a:tailEnd/>
            </a:ln>
            <a:effectLst/>
          </p:spPr>
          <p:txBody>
            <a:bodyPr wrap="none" anchor="ctr"/>
            <a:lstStyle/>
            <a:p>
              <a:endParaRPr lang="en-US"/>
            </a:p>
          </p:txBody>
        </p:sp>
        <p:sp>
          <p:nvSpPr>
            <p:cNvPr id="141" name="Line 54"/>
            <p:cNvSpPr>
              <a:spLocks noChangeAspect="1" noChangeShapeType="1"/>
            </p:cNvSpPr>
            <p:nvPr/>
          </p:nvSpPr>
          <p:spPr bwMode="auto">
            <a:xfrm flipH="1">
              <a:off x="2418" y="2613"/>
              <a:ext cx="350" cy="583"/>
            </a:xfrm>
            <a:prstGeom prst="line">
              <a:avLst/>
            </a:prstGeom>
            <a:noFill/>
            <a:ln w="9525">
              <a:solidFill>
                <a:schemeClr val="folHlink"/>
              </a:solidFill>
              <a:round/>
              <a:headEnd/>
              <a:tailEnd/>
            </a:ln>
            <a:effectLst/>
          </p:spPr>
          <p:txBody>
            <a:bodyPr wrap="none" anchor="ctr"/>
            <a:lstStyle/>
            <a:p>
              <a:endParaRPr lang="en-US"/>
            </a:p>
          </p:txBody>
        </p:sp>
        <p:sp>
          <p:nvSpPr>
            <p:cNvPr id="142" name="Line 55"/>
            <p:cNvSpPr>
              <a:spLocks noChangeAspect="1" noChangeShapeType="1"/>
            </p:cNvSpPr>
            <p:nvPr/>
          </p:nvSpPr>
          <p:spPr bwMode="auto">
            <a:xfrm flipH="1">
              <a:off x="2192" y="3005"/>
              <a:ext cx="114" cy="191"/>
            </a:xfrm>
            <a:prstGeom prst="line">
              <a:avLst/>
            </a:prstGeom>
            <a:noFill/>
            <a:ln w="9525">
              <a:solidFill>
                <a:schemeClr val="folHlink"/>
              </a:solidFill>
              <a:round/>
              <a:headEnd/>
              <a:tailEnd/>
            </a:ln>
            <a:effectLst/>
          </p:spPr>
          <p:txBody>
            <a:bodyPr wrap="none" anchor="ctr"/>
            <a:lstStyle/>
            <a:p>
              <a:endParaRPr lang="en-US"/>
            </a:p>
          </p:txBody>
        </p:sp>
        <p:sp>
          <p:nvSpPr>
            <p:cNvPr id="143" name="Line 56"/>
            <p:cNvSpPr>
              <a:spLocks noChangeAspect="1" noChangeShapeType="1"/>
            </p:cNvSpPr>
            <p:nvPr/>
          </p:nvSpPr>
          <p:spPr bwMode="auto">
            <a:xfrm flipH="1">
              <a:off x="1959" y="2963"/>
              <a:ext cx="135" cy="229"/>
            </a:xfrm>
            <a:prstGeom prst="line">
              <a:avLst/>
            </a:prstGeom>
            <a:noFill/>
            <a:ln w="9525">
              <a:solidFill>
                <a:schemeClr val="folHlink"/>
              </a:solidFill>
              <a:round/>
              <a:headEnd/>
              <a:tailEnd/>
            </a:ln>
            <a:effectLst/>
          </p:spPr>
          <p:txBody>
            <a:bodyPr wrap="none" anchor="ctr"/>
            <a:lstStyle/>
            <a:p>
              <a:endParaRPr lang="en-US"/>
            </a:p>
          </p:txBody>
        </p:sp>
        <p:sp>
          <p:nvSpPr>
            <p:cNvPr id="144" name="Line 57"/>
            <p:cNvSpPr>
              <a:spLocks noChangeAspect="1" noChangeShapeType="1"/>
            </p:cNvSpPr>
            <p:nvPr/>
          </p:nvSpPr>
          <p:spPr bwMode="auto">
            <a:xfrm>
              <a:off x="1748" y="3196"/>
              <a:ext cx="1635" cy="0"/>
            </a:xfrm>
            <a:prstGeom prst="line">
              <a:avLst/>
            </a:prstGeom>
            <a:noFill/>
            <a:ln w="28575">
              <a:solidFill>
                <a:schemeClr val="folHlink"/>
              </a:solidFill>
              <a:round/>
              <a:headEnd/>
              <a:tailEnd/>
            </a:ln>
            <a:effectLst/>
          </p:spPr>
          <p:txBody>
            <a:bodyPr wrap="none" anchor="ctr"/>
            <a:lstStyle/>
            <a:p>
              <a:endParaRPr lang="en-US"/>
            </a:p>
          </p:txBody>
        </p:sp>
        <p:sp>
          <p:nvSpPr>
            <p:cNvPr id="145" name="Freeform 58"/>
            <p:cNvSpPr>
              <a:spLocks noChangeAspect="1"/>
            </p:cNvSpPr>
            <p:nvPr/>
          </p:nvSpPr>
          <p:spPr bwMode="auto">
            <a:xfrm>
              <a:off x="1992" y="3010"/>
              <a:ext cx="293" cy="284"/>
            </a:xfrm>
            <a:custGeom>
              <a:avLst/>
              <a:gdLst/>
              <a:ahLst/>
              <a:cxnLst>
                <a:cxn ang="0">
                  <a:pos x="430" y="0"/>
                </a:cxn>
                <a:cxn ang="0">
                  <a:pos x="177" y="379"/>
                </a:cxn>
                <a:cxn ang="0">
                  <a:pos x="0" y="379"/>
                </a:cxn>
                <a:cxn ang="0">
                  <a:pos x="168" y="622"/>
                </a:cxn>
                <a:cxn ang="0">
                  <a:pos x="631" y="379"/>
                </a:cxn>
                <a:cxn ang="0">
                  <a:pos x="465" y="382"/>
                </a:cxn>
                <a:cxn ang="0">
                  <a:pos x="720" y="0"/>
                </a:cxn>
                <a:cxn ang="0">
                  <a:pos x="430" y="0"/>
                </a:cxn>
              </a:cxnLst>
              <a:rect l="0" t="0" r="r" b="b"/>
              <a:pathLst>
                <a:path w="720" h="622">
                  <a:moveTo>
                    <a:pt x="430" y="0"/>
                  </a:moveTo>
                  <a:lnTo>
                    <a:pt x="177" y="379"/>
                  </a:lnTo>
                  <a:lnTo>
                    <a:pt x="0" y="379"/>
                  </a:lnTo>
                  <a:lnTo>
                    <a:pt x="168" y="622"/>
                  </a:lnTo>
                  <a:lnTo>
                    <a:pt x="631" y="379"/>
                  </a:lnTo>
                  <a:lnTo>
                    <a:pt x="465" y="382"/>
                  </a:lnTo>
                  <a:lnTo>
                    <a:pt x="720" y="0"/>
                  </a:lnTo>
                  <a:lnTo>
                    <a:pt x="430" y="0"/>
                  </a:lnTo>
                  <a:close/>
                </a:path>
              </a:pathLst>
            </a:custGeom>
            <a:solidFill>
              <a:schemeClr val="accent1"/>
            </a:solidFill>
            <a:ln w="9525" cap="flat" cmpd="sng">
              <a:prstDash val="solid"/>
              <a:round/>
              <a:headEnd/>
              <a:tailEnd/>
            </a:ln>
            <a:effectLst/>
            <a:scene3d>
              <a:camera prst="legacyPerspectiveTopRight">
                <a:rot lat="20099999" lon="21299999" rev="0"/>
              </a:camera>
              <a:lightRig rig="legacyFlat1" dir="t"/>
            </a:scene3d>
            <a:sp3d extrusionH="430200" prstMaterial="legacyMatte">
              <a:bevelT w="13500" h="13500" prst="angle"/>
              <a:bevelB w="13500" h="13500" prst="angle"/>
              <a:extrusionClr>
                <a:schemeClr val="accent1"/>
              </a:extrusionClr>
            </a:sp3d>
          </p:spPr>
          <p:txBody>
            <a:bodyPr wrap="none" anchor="ctr">
              <a:flatTx/>
            </a:bodyPr>
            <a:lstStyle/>
            <a:p>
              <a:endParaRPr lang="en-US"/>
            </a:p>
          </p:txBody>
        </p:sp>
        <p:grpSp>
          <p:nvGrpSpPr>
            <p:cNvPr id="146" name="Group 59"/>
            <p:cNvGrpSpPr>
              <a:grpSpLocks noChangeAspect="1"/>
            </p:cNvGrpSpPr>
            <p:nvPr/>
          </p:nvGrpSpPr>
          <p:grpSpPr bwMode="auto">
            <a:xfrm>
              <a:off x="2508" y="2062"/>
              <a:ext cx="956" cy="310"/>
              <a:chOff x="4074" y="2980"/>
              <a:chExt cx="1170" cy="341"/>
            </a:xfrm>
          </p:grpSpPr>
          <p:sp>
            <p:nvSpPr>
              <p:cNvPr id="167" name="Line 60"/>
              <p:cNvSpPr>
                <a:spLocks noChangeAspect="1" noChangeShapeType="1"/>
              </p:cNvSpPr>
              <p:nvPr/>
            </p:nvSpPr>
            <p:spPr bwMode="auto">
              <a:xfrm flipV="1">
                <a:off x="4703" y="3046"/>
                <a:ext cx="71" cy="102"/>
              </a:xfrm>
              <a:prstGeom prst="line">
                <a:avLst/>
              </a:prstGeom>
              <a:noFill/>
              <a:ln w="9525">
                <a:solidFill>
                  <a:srgbClr val="000099"/>
                </a:solidFill>
                <a:round/>
                <a:headEnd/>
                <a:tailEnd type="triangle" w="med" len="med"/>
              </a:ln>
              <a:effectLst/>
            </p:spPr>
            <p:txBody>
              <a:bodyPr wrap="none" anchor="ctr"/>
              <a:lstStyle/>
              <a:p>
                <a:endParaRPr lang="en-US"/>
              </a:p>
            </p:txBody>
          </p:sp>
          <p:sp>
            <p:nvSpPr>
              <p:cNvPr id="168" name="Line 61"/>
              <p:cNvSpPr>
                <a:spLocks noChangeAspect="1" noChangeShapeType="1"/>
              </p:cNvSpPr>
              <p:nvPr/>
            </p:nvSpPr>
            <p:spPr bwMode="auto">
              <a:xfrm flipV="1">
                <a:off x="4831" y="2980"/>
                <a:ext cx="183" cy="155"/>
              </a:xfrm>
              <a:prstGeom prst="line">
                <a:avLst/>
              </a:prstGeom>
              <a:noFill/>
              <a:ln w="9525">
                <a:solidFill>
                  <a:srgbClr val="000099"/>
                </a:solidFill>
                <a:round/>
                <a:headEnd/>
                <a:tailEnd type="triangle" w="med" len="med"/>
              </a:ln>
              <a:effectLst/>
            </p:spPr>
            <p:txBody>
              <a:bodyPr wrap="none" anchor="ctr"/>
              <a:lstStyle/>
              <a:p>
                <a:endParaRPr lang="en-US"/>
              </a:p>
            </p:txBody>
          </p:sp>
          <p:sp>
            <p:nvSpPr>
              <p:cNvPr id="169" name="Line 62"/>
              <p:cNvSpPr>
                <a:spLocks noChangeAspect="1" noChangeShapeType="1"/>
              </p:cNvSpPr>
              <p:nvPr/>
            </p:nvSpPr>
            <p:spPr bwMode="auto">
              <a:xfrm flipV="1">
                <a:off x="4912" y="3148"/>
                <a:ext cx="287" cy="76"/>
              </a:xfrm>
              <a:prstGeom prst="line">
                <a:avLst/>
              </a:prstGeom>
              <a:noFill/>
              <a:ln w="9525">
                <a:solidFill>
                  <a:srgbClr val="000099"/>
                </a:solidFill>
                <a:round/>
                <a:headEnd/>
                <a:tailEnd type="triangle" w="med" len="med"/>
              </a:ln>
              <a:effectLst/>
            </p:spPr>
            <p:txBody>
              <a:bodyPr wrap="none" anchor="ctr"/>
              <a:lstStyle/>
              <a:p>
                <a:endParaRPr lang="en-US"/>
              </a:p>
            </p:txBody>
          </p:sp>
          <p:sp>
            <p:nvSpPr>
              <p:cNvPr id="170" name="Line 63"/>
              <p:cNvSpPr>
                <a:spLocks noChangeAspect="1" noChangeShapeType="1"/>
              </p:cNvSpPr>
              <p:nvPr/>
            </p:nvSpPr>
            <p:spPr bwMode="auto">
              <a:xfrm flipV="1">
                <a:off x="4912" y="3268"/>
                <a:ext cx="332" cy="22"/>
              </a:xfrm>
              <a:prstGeom prst="line">
                <a:avLst/>
              </a:prstGeom>
              <a:noFill/>
              <a:ln w="9525">
                <a:solidFill>
                  <a:srgbClr val="000099"/>
                </a:solidFill>
                <a:round/>
                <a:headEnd/>
                <a:tailEnd type="triangle" w="med" len="med"/>
              </a:ln>
              <a:effectLst/>
            </p:spPr>
            <p:txBody>
              <a:bodyPr wrap="none" anchor="ctr"/>
              <a:lstStyle/>
              <a:p>
                <a:endParaRPr lang="en-US"/>
              </a:p>
            </p:txBody>
          </p:sp>
          <p:sp>
            <p:nvSpPr>
              <p:cNvPr id="171" name="Line 64"/>
              <p:cNvSpPr>
                <a:spLocks noChangeAspect="1" noChangeShapeType="1"/>
              </p:cNvSpPr>
              <p:nvPr/>
            </p:nvSpPr>
            <p:spPr bwMode="auto">
              <a:xfrm flipH="1" flipV="1">
                <a:off x="4189" y="3007"/>
                <a:ext cx="298" cy="124"/>
              </a:xfrm>
              <a:prstGeom prst="line">
                <a:avLst/>
              </a:prstGeom>
              <a:noFill/>
              <a:ln w="9525">
                <a:solidFill>
                  <a:srgbClr val="000099"/>
                </a:solidFill>
                <a:round/>
                <a:headEnd/>
                <a:tailEnd type="triangle" w="med" len="med"/>
              </a:ln>
              <a:effectLst/>
            </p:spPr>
            <p:txBody>
              <a:bodyPr wrap="none" anchor="ctr"/>
              <a:lstStyle/>
              <a:p>
                <a:endParaRPr lang="en-US"/>
              </a:p>
            </p:txBody>
          </p:sp>
          <p:sp>
            <p:nvSpPr>
              <p:cNvPr id="172" name="Line 65"/>
              <p:cNvSpPr>
                <a:spLocks noChangeAspect="1" noChangeShapeType="1"/>
              </p:cNvSpPr>
              <p:nvPr/>
            </p:nvSpPr>
            <p:spPr bwMode="auto">
              <a:xfrm flipH="1" flipV="1">
                <a:off x="4096" y="3161"/>
                <a:ext cx="323" cy="76"/>
              </a:xfrm>
              <a:prstGeom prst="line">
                <a:avLst/>
              </a:prstGeom>
              <a:noFill/>
              <a:ln w="9525">
                <a:solidFill>
                  <a:srgbClr val="000099"/>
                </a:solidFill>
                <a:round/>
                <a:headEnd/>
                <a:tailEnd type="triangle" w="med" len="med"/>
              </a:ln>
              <a:effectLst/>
            </p:spPr>
            <p:txBody>
              <a:bodyPr wrap="none" anchor="ctr"/>
              <a:lstStyle/>
              <a:p>
                <a:endParaRPr lang="en-US"/>
              </a:p>
            </p:txBody>
          </p:sp>
          <p:sp>
            <p:nvSpPr>
              <p:cNvPr id="173" name="Line 66"/>
              <p:cNvSpPr>
                <a:spLocks noChangeAspect="1" noChangeShapeType="1"/>
              </p:cNvSpPr>
              <p:nvPr/>
            </p:nvSpPr>
            <p:spPr bwMode="auto">
              <a:xfrm flipH="1" flipV="1">
                <a:off x="4074" y="3316"/>
                <a:ext cx="287" cy="5"/>
              </a:xfrm>
              <a:prstGeom prst="line">
                <a:avLst/>
              </a:prstGeom>
              <a:noFill/>
              <a:ln w="9525">
                <a:solidFill>
                  <a:srgbClr val="000099"/>
                </a:solidFill>
                <a:round/>
                <a:headEnd/>
                <a:tailEnd type="triangle" w="med" len="med"/>
              </a:ln>
              <a:effectLst/>
            </p:spPr>
            <p:txBody>
              <a:bodyPr wrap="none" anchor="ctr"/>
              <a:lstStyle/>
              <a:p>
                <a:endParaRPr lang="en-US"/>
              </a:p>
            </p:txBody>
          </p:sp>
          <p:sp>
            <p:nvSpPr>
              <p:cNvPr id="174" name="Line 67"/>
              <p:cNvSpPr>
                <a:spLocks noChangeAspect="1" noChangeShapeType="1"/>
              </p:cNvSpPr>
              <p:nvPr/>
            </p:nvSpPr>
            <p:spPr bwMode="auto">
              <a:xfrm flipH="1" flipV="1">
                <a:off x="4338" y="3264"/>
                <a:ext cx="206" cy="22"/>
              </a:xfrm>
              <a:prstGeom prst="line">
                <a:avLst/>
              </a:prstGeom>
              <a:noFill/>
              <a:ln w="9525">
                <a:solidFill>
                  <a:srgbClr val="000099"/>
                </a:solidFill>
                <a:round/>
                <a:headEnd/>
                <a:tailEnd type="triangle" w="med" len="med"/>
              </a:ln>
              <a:effectLst/>
            </p:spPr>
            <p:txBody>
              <a:bodyPr wrap="none" anchor="ctr"/>
              <a:lstStyle/>
              <a:p>
                <a:endParaRPr lang="en-US"/>
              </a:p>
            </p:txBody>
          </p:sp>
          <p:sp>
            <p:nvSpPr>
              <p:cNvPr id="175" name="Line 68"/>
              <p:cNvSpPr>
                <a:spLocks noChangeAspect="1" noChangeShapeType="1"/>
              </p:cNvSpPr>
              <p:nvPr/>
            </p:nvSpPr>
            <p:spPr bwMode="auto">
              <a:xfrm flipH="1" flipV="1">
                <a:off x="4361" y="3139"/>
                <a:ext cx="183" cy="54"/>
              </a:xfrm>
              <a:prstGeom prst="line">
                <a:avLst/>
              </a:prstGeom>
              <a:noFill/>
              <a:ln w="9525">
                <a:solidFill>
                  <a:srgbClr val="000099"/>
                </a:solidFill>
                <a:round/>
                <a:headEnd/>
                <a:tailEnd type="triangle" w="med" len="med"/>
              </a:ln>
              <a:effectLst/>
            </p:spPr>
            <p:txBody>
              <a:bodyPr wrap="none" anchor="ctr"/>
              <a:lstStyle/>
              <a:p>
                <a:endParaRPr lang="en-US"/>
              </a:p>
            </p:txBody>
          </p:sp>
          <p:sp>
            <p:nvSpPr>
              <p:cNvPr id="176" name="Line 69"/>
              <p:cNvSpPr>
                <a:spLocks noChangeAspect="1" noChangeShapeType="1"/>
              </p:cNvSpPr>
              <p:nvPr/>
            </p:nvSpPr>
            <p:spPr bwMode="auto">
              <a:xfrm flipH="1" flipV="1">
                <a:off x="4544" y="3069"/>
                <a:ext cx="68" cy="79"/>
              </a:xfrm>
              <a:prstGeom prst="line">
                <a:avLst/>
              </a:prstGeom>
              <a:noFill/>
              <a:ln w="9525">
                <a:solidFill>
                  <a:srgbClr val="000099"/>
                </a:solidFill>
                <a:round/>
                <a:headEnd/>
                <a:tailEnd type="triangle" w="med" len="med"/>
              </a:ln>
              <a:effectLst/>
            </p:spPr>
            <p:txBody>
              <a:bodyPr wrap="none" anchor="ctr"/>
              <a:lstStyle/>
              <a:p>
                <a:endParaRPr lang="en-US"/>
              </a:p>
            </p:txBody>
          </p:sp>
          <p:sp>
            <p:nvSpPr>
              <p:cNvPr id="177" name="Line 70"/>
              <p:cNvSpPr>
                <a:spLocks noChangeAspect="1" noChangeShapeType="1"/>
              </p:cNvSpPr>
              <p:nvPr/>
            </p:nvSpPr>
            <p:spPr bwMode="auto">
              <a:xfrm flipV="1">
                <a:off x="4774" y="3131"/>
                <a:ext cx="125" cy="44"/>
              </a:xfrm>
              <a:prstGeom prst="line">
                <a:avLst/>
              </a:prstGeom>
              <a:noFill/>
              <a:ln w="9525">
                <a:solidFill>
                  <a:srgbClr val="000099"/>
                </a:solidFill>
                <a:round/>
                <a:headEnd/>
                <a:tailEnd type="triangle" w="med" len="med"/>
              </a:ln>
              <a:effectLst/>
            </p:spPr>
            <p:txBody>
              <a:bodyPr wrap="none" anchor="ctr"/>
              <a:lstStyle/>
              <a:p>
                <a:endParaRPr lang="en-US"/>
              </a:p>
            </p:txBody>
          </p:sp>
          <p:sp>
            <p:nvSpPr>
              <p:cNvPr id="178" name="Line 71"/>
              <p:cNvSpPr>
                <a:spLocks noChangeAspect="1" noChangeShapeType="1"/>
              </p:cNvSpPr>
              <p:nvPr/>
            </p:nvSpPr>
            <p:spPr bwMode="auto">
              <a:xfrm flipV="1">
                <a:off x="4763" y="3237"/>
                <a:ext cx="206" cy="13"/>
              </a:xfrm>
              <a:prstGeom prst="line">
                <a:avLst/>
              </a:prstGeom>
              <a:noFill/>
              <a:ln w="9525">
                <a:solidFill>
                  <a:srgbClr val="000099"/>
                </a:solidFill>
                <a:round/>
                <a:headEnd/>
                <a:tailEnd type="triangle" w="med" len="med"/>
              </a:ln>
              <a:effectLst/>
            </p:spPr>
            <p:txBody>
              <a:bodyPr wrap="none" anchor="ctr"/>
              <a:lstStyle/>
              <a:p>
                <a:endParaRPr lang="en-US"/>
              </a:p>
            </p:txBody>
          </p:sp>
          <p:sp>
            <p:nvSpPr>
              <p:cNvPr id="179" name="Line 72"/>
              <p:cNvSpPr>
                <a:spLocks noChangeAspect="1" noChangeShapeType="1"/>
              </p:cNvSpPr>
              <p:nvPr/>
            </p:nvSpPr>
            <p:spPr bwMode="auto">
              <a:xfrm flipH="1" flipV="1">
                <a:off x="4512" y="3215"/>
                <a:ext cx="115" cy="35"/>
              </a:xfrm>
              <a:prstGeom prst="line">
                <a:avLst/>
              </a:prstGeom>
              <a:noFill/>
              <a:ln w="9525">
                <a:solidFill>
                  <a:srgbClr val="000099"/>
                </a:solidFill>
                <a:round/>
                <a:headEnd/>
                <a:tailEnd type="triangle" w="med" len="med"/>
              </a:ln>
              <a:effectLst/>
            </p:spPr>
            <p:txBody>
              <a:bodyPr wrap="none" anchor="ctr"/>
              <a:lstStyle/>
              <a:p>
                <a:endParaRPr lang="en-US"/>
              </a:p>
            </p:txBody>
          </p:sp>
        </p:grpSp>
        <p:grpSp>
          <p:nvGrpSpPr>
            <p:cNvPr id="147" name="Group 73"/>
            <p:cNvGrpSpPr>
              <a:grpSpLocks noChangeAspect="1"/>
            </p:cNvGrpSpPr>
            <p:nvPr/>
          </p:nvGrpSpPr>
          <p:grpSpPr bwMode="auto">
            <a:xfrm>
              <a:off x="2519" y="2491"/>
              <a:ext cx="917" cy="316"/>
              <a:chOff x="3886" y="3532"/>
              <a:chExt cx="1125" cy="341"/>
            </a:xfrm>
          </p:grpSpPr>
          <p:sp>
            <p:nvSpPr>
              <p:cNvPr id="154" name="Line 74"/>
              <p:cNvSpPr>
                <a:spLocks noChangeAspect="1" noChangeShapeType="1"/>
              </p:cNvSpPr>
              <p:nvPr/>
            </p:nvSpPr>
            <p:spPr bwMode="auto">
              <a:xfrm rot="10800000" flipV="1">
                <a:off x="4302" y="3667"/>
                <a:ext cx="76" cy="134"/>
              </a:xfrm>
              <a:prstGeom prst="line">
                <a:avLst/>
              </a:prstGeom>
              <a:noFill/>
              <a:ln w="9525">
                <a:solidFill>
                  <a:srgbClr val="99CCFF"/>
                </a:solidFill>
                <a:round/>
                <a:headEnd/>
                <a:tailEnd type="triangle" w="med" len="med"/>
              </a:ln>
              <a:effectLst/>
            </p:spPr>
            <p:txBody>
              <a:bodyPr wrap="none" anchor="ctr"/>
              <a:lstStyle/>
              <a:p>
                <a:endParaRPr lang="en-US"/>
              </a:p>
            </p:txBody>
          </p:sp>
          <p:sp>
            <p:nvSpPr>
              <p:cNvPr id="155" name="Line 75"/>
              <p:cNvSpPr>
                <a:spLocks noChangeAspect="1" noChangeShapeType="1"/>
              </p:cNvSpPr>
              <p:nvPr/>
            </p:nvSpPr>
            <p:spPr bwMode="auto">
              <a:xfrm rot="10800000" flipV="1">
                <a:off x="4071" y="3718"/>
                <a:ext cx="183" cy="155"/>
              </a:xfrm>
              <a:prstGeom prst="line">
                <a:avLst/>
              </a:prstGeom>
              <a:noFill/>
              <a:ln w="9525">
                <a:solidFill>
                  <a:srgbClr val="99CCFF"/>
                </a:solidFill>
                <a:round/>
                <a:headEnd/>
                <a:tailEnd type="triangle" w="med" len="med"/>
              </a:ln>
              <a:effectLst/>
            </p:spPr>
            <p:txBody>
              <a:bodyPr wrap="none" anchor="ctr"/>
              <a:lstStyle/>
              <a:p>
                <a:endParaRPr lang="en-US"/>
              </a:p>
            </p:txBody>
          </p:sp>
          <p:sp>
            <p:nvSpPr>
              <p:cNvPr id="156" name="Line 76"/>
              <p:cNvSpPr>
                <a:spLocks noChangeAspect="1" noChangeShapeType="1"/>
              </p:cNvSpPr>
              <p:nvPr/>
            </p:nvSpPr>
            <p:spPr bwMode="auto">
              <a:xfrm rot="10800000" flipV="1">
                <a:off x="3886" y="3630"/>
                <a:ext cx="287" cy="76"/>
              </a:xfrm>
              <a:prstGeom prst="line">
                <a:avLst/>
              </a:prstGeom>
              <a:noFill/>
              <a:ln w="9525">
                <a:solidFill>
                  <a:srgbClr val="99CCFF"/>
                </a:solidFill>
                <a:round/>
                <a:headEnd/>
                <a:tailEnd type="triangle" w="med" len="med"/>
              </a:ln>
              <a:effectLst/>
            </p:spPr>
            <p:txBody>
              <a:bodyPr wrap="none" anchor="ctr"/>
              <a:lstStyle/>
              <a:p>
                <a:endParaRPr lang="en-US"/>
              </a:p>
            </p:txBody>
          </p:sp>
          <p:sp>
            <p:nvSpPr>
              <p:cNvPr id="157" name="Line 77"/>
              <p:cNvSpPr>
                <a:spLocks noChangeAspect="1" noChangeShapeType="1"/>
              </p:cNvSpPr>
              <p:nvPr/>
            </p:nvSpPr>
            <p:spPr bwMode="auto">
              <a:xfrm rot="10800000" flipV="1">
                <a:off x="3955" y="3564"/>
                <a:ext cx="219" cy="15"/>
              </a:xfrm>
              <a:prstGeom prst="line">
                <a:avLst/>
              </a:prstGeom>
              <a:noFill/>
              <a:ln w="9525">
                <a:solidFill>
                  <a:srgbClr val="99CCFF"/>
                </a:solidFill>
                <a:round/>
                <a:headEnd/>
                <a:tailEnd type="triangle" w="med" len="med"/>
              </a:ln>
              <a:effectLst/>
            </p:spPr>
            <p:txBody>
              <a:bodyPr wrap="none" anchor="ctr"/>
              <a:lstStyle/>
              <a:p>
                <a:endParaRPr lang="en-US"/>
              </a:p>
            </p:txBody>
          </p:sp>
          <p:sp>
            <p:nvSpPr>
              <p:cNvPr id="158" name="Line 78"/>
              <p:cNvSpPr>
                <a:spLocks noChangeAspect="1" noChangeShapeType="1"/>
              </p:cNvSpPr>
              <p:nvPr/>
            </p:nvSpPr>
            <p:spPr bwMode="auto">
              <a:xfrm rot="10800000" flipH="1" flipV="1">
                <a:off x="4599" y="3723"/>
                <a:ext cx="298" cy="124"/>
              </a:xfrm>
              <a:prstGeom prst="line">
                <a:avLst/>
              </a:prstGeom>
              <a:noFill/>
              <a:ln w="9525">
                <a:solidFill>
                  <a:srgbClr val="99CCFF"/>
                </a:solidFill>
                <a:round/>
                <a:headEnd/>
                <a:tailEnd type="triangle" w="med" len="med"/>
              </a:ln>
              <a:effectLst/>
            </p:spPr>
            <p:txBody>
              <a:bodyPr wrap="none" anchor="ctr"/>
              <a:lstStyle/>
              <a:p>
                <a:endParaRPr lang="en-US"/>
              </a:p>
            </p:txBody>
          </p:sp>
          <p:sp>
            <p:nvSpPr>
              <p:cNvPr id="159" name="Line 79"/>
              <p:cNvSpPr>
                <a:spLocks noChangeAspect="1" noChangeShapeType="1"/>
              </p:cNvSpPr>
              <p:nvPr/>
            </p:nvSpPr>
            <p:spPr bwMode="auto">
              <a:xfrm rot="10800000" flipH="1" flipV="1">
                <a:off x="4666" y="3617"/>
                <a:ext cx="323" cy="76"/>
              </a:xfrm>
              <a:prstGeom prst="line">
                <a:avLst/>
              </a:prstGeom>
              <a:noFill/>
              <a:ln w="9525">
                <a:solidFill>
                  <a:srgbClr val="99CCFF"/>
                </a:solidFill>
                <a:round/>
                <a:headEnd/>
                <a:tailEnd type="triangle" w="med" len="med"/>
              </a:ln>
              <a:effectLst/>
            </p:spPr>
            <p:txBody>
              <a:bodyPr wrap="none" anchor="ctr"/>
              <a:lstStyle/>
              <a:p>
                <a:endParaRPr lang="en-US"/>
              </a:p>
            </p:txBody>
          </p:sp>
          <p:sp>
            <p:nvSpPr>
              <p:cNvPr id="160" name="Line 80"/>
              <p:cNvSpPr>
                <a:spLocks noChangeAspect="1" noChangeShapeType="1"/>
              </p:cNvSpPr>
              <p:nvPr/>
            </p:nvSpPr>
            <p:spPr bwMode="auto">
              <a:xfrm rot="10800000" flipH="1" flipV="1">
                <a:off x="4724" y="3532"/>
                <a:ext cx="287" cy="5"/>
              </a:xfrm>
              <a:prstGeom prst="line">
                <a:avLst/>
              </a:prstGeom>
              <a:noFill/>
              <a:ln w="9525">
                <a:solidFill>
                  <a:srgbClr val="99CCFF"/>
                </a:solidFill>
                <a:round/>
                <a:headEnd/>
                <a:tailEnd type="triangle" w="med" len="med"/>
              </a:ln>
              <a:effectLst/>
            </p:spPr>
            <p:txBody>
              <a:bodyPr wrap="none" anchor="ctr"/>
              <a:lstStyle/>
              <a:p>
                <a:endParaRPr lang="en-US"/>
              </a:p>
            </p:txBody>
          </p:sp>
          <p:sp>
            <p:nvSpPr>
              <p:cNvPr id="161" name="Line 81"/>
              <p:cNvSpPr>
                <a:spLocks noChangeAspect="1" noChangeShapeType="1"/>
              </p:cNvSpPr>
              <p:nvPr/>
            </p:nvSpPr>
            <p:spPr bwMode="auto">
              <a:xfrm rot="10800000" flipH="1" flipV="1">
                <a:off x="4542" y="3568"/>
                <a:ext cx="206" cy="22"/>
              </a:xfrm>
              <a:prstGeom prst="line">
                <a:avLst/>
              </a:prstGeom>
              <a:noFill/>
              <a:ln w="9525">
                <a:solidFill>
                  <a:srgbClr val="99CCFF"/>
                </a:solidFill>
                <a:round/>
                <a:headEnd/>
                <a:tailEnd type="triangle" w="med" len="med"/>
              </a:ln>
              <a:effectLst/>
            </p:spPr>
            <p:txBody>
              <a:bodyPr wrap="none" anchor="ctr"/>
              <a:lstStyle/>
              <a:p>
                <a:endParaRPr lang="en-US"/>
              </a:p>
            </p:txBody>
          </p:sp>
          <p:sp>
            <p:nvSpPr>
              <p:cNvPr id="162" name="Line 82"/>
              <p:cNvSpPr>
                <a:spLocks noChangeAspect="1" noChangeShapeType="1"/>
              </p:cNvSpPr>
              <p:nvPr/>
            </p:nvSpPr>
            <p:spPr bwMode="auto">
              <a:xfrm rot="10800000" flipH="1" flipV="1">
                <a:off x="4541" y="3661"/>
                <a:ext cx="183" cy="54"/>
              </a:xfrm>
              <a:prstGeom prst="line">
                <a:avLst/>
              </a:prstGeom>
              <a:noFill/>
              <a:ln w="9525">
                <a:solidFill>
                  <a:srgbClr val="99CCFF"/>
                </a:solidFill>
                <a:round/>
                <a:headEnd/>
                <a:tailEnd type="triangle" w="med" len="med"/>
              </a:ln>
              <a:effectLst/>
            </p:spPr>
            <p:txBody>
              <a:bodyPr wrap="none" anchor="ctr"/>
              <a:lstStyle/>
              <a:p>
                <a:endParaRPr lang="en-US"/>
              </a:p>
            </p:txBody>
          </p:sp>
          <p:sp>
            <p:nvSpPr>
              <p:cNvPr id="163" name="Line 83"/>
              <p:cNvSpPr>
                <a:spLocks noChangeAspect="1" noChangeShapeType="1"/>
              </p:cNvSpPr>
              <p:nvPr/>
            </p:nvSpPr>
            <p:spPr bwMode="auto">
              <a:xfrm rot="10800000" flipH="1" flipV="1">
                <a:off x="4474" y="3705"/>
                <a:ext cx="68" cy="79"/>
              </a:xfrm>
              <a:prstGeom prst="line">
                <a:avLst/>
              </a:prstGeom>
              <a:noFill/>
              <a:ln w="9525">
                <a:solidFill>
                  <a:srgbClr val="99CCFF"/>
                </a:solidFill>
                <a:round/>
                <a:headEnd/>
                <a:tailEnd type="triangle" w="med" len="med"/>
              </a:ln>
              <a:effectLst/>
            </p:spPr>
            <p:txBody>
              <a:bodyPr wrap="none" anchor="ctr"/>
              <a:lstStyle/>
              <a:p>
                <a:endParaRPr lang="en-US"/>
              </a:p>
            </p:txBody>
          </p:sp>
          <p:sp>
            <p:nvSpPr>
              <p:cNvPr id="164" name="Line 84"/>
              <p:cNvSpPr>
                <a:spLocks noChangeAspect="1" noChangeShapeType="1"/>
              </p:cNvSpPr>
              <p:nvPr/>
            </p:nvSpPr>
            <p:spPr bwMode="auto">
              <a:xfrm rot="10800000" flipV="1">
                <a:off x="4186" y="3679"/>
                <a:ext cx="125" cy="44"/>
              </a:xfrm>
              <a:prstGeom prst="line">
                <a:avLst/>
              </a:prstGeom>
              <a:noFill/>
              <a:ln w="9525">
                <a:solidFill>
                  <a:srgbClr val="99CCFF"/>
                </a:solidFill>
                <a:round/>
                <a:headEnd/>
                <a:tailEnd type="triangle" w="med" len="med"/>
              </a:ln>
              <a:effectLst/>
            </p:spPr>
            <p:txBody>
              <a:bodyPr wrap="none" anchor="ctr"/>
              <a:lstStyle/>
              <a:p>
                <a:endParaRPr lang="en-US"/>
              </a:p>
            </p:txBody>
          </p:sp>
          <p:sp>
            <p:nvSpPr>
              <p:cNvPr id="165" name="Line 85"/>
              <p:cNvSpPr>
                <a:spLocks noChangeAspect="1" noChangeShapeType="1"/>
              </p:cNvSpPr>
              <p:nvPr/>
            </p:nvSpPr>
            <p:spPr bwMode="auto">
              <a:xfrm rot="10800000" flipV="1">
                <a:off x="4117" y="3603"/>
                <a:ext cx="206" cy="13"/>
              </a:xfrm>
              <a:prstGeom prst="line">
                <a:avLst/>
              </a:prstGeom>
              <a:noFill/>
              <a:ln w="9525">
                <a:solidFill>
                  <a:srgbClr val="99CCFF"/>
                </a:solidFill>
                <a:round/>
                <a:headEnd/>
                <a:tailEnd type="triangle" w="med" len="med"/>
              </a:ln>
              <a:effectLst/>
            </p:spPr>
            <p:txBody>
              <a:bodyPr wrap="none" anchor="ctr"/>
              <a:lstStyle/>
              <a:p>
                <a:endParaRPr lang="en-US"/>
              </a:p>
            </p:txBody>
          </p:sp>
          <p:sp>
            <p:nvSpPr>
              <p:cNvPr id="166" name="Line 86"/>
              <p:cNvSpPr>
                <a:spLocks noChangeAspect="1" noChangeShapeType="1"/>
              </p:cNvSpPr>
              <p:nvPr/>
            </p:nvSpPr>
            <p:spPr bwMode="auto">
              <a:xfrm rot="10800000" flipH="1" flipV="1">
                <a:off x="4458" y="3603"/>
                <a:ext cx="115" cy="35"/>
              </a:xfrm>
              <a:prstGeom prst="line">
                <a:avLst/>
              </a:prstGeom>
              <a:noFill/>
              <a:ln w="9525">
                <a:solidFill>
                  <a:srgbClr val="99CCFF"/>
                </a:solidFill>
                <a:round/>
                <a:headEnd/>
                <a:tailEnd type="triangle" w="med" len="med"/>
              </a:ln>
              <a:effectLst/>
            </p:spPr>
            <p:txBody>
              <a:bodyPr wrap="none" anchor="ctr"/>
              <a:lstStyle/>
              <a:p>
                <a:endParaRPr lang="en-US"/>
              </a:p>
            </p:txBody>
          </p:sp>
        </p:grpSp>
        <p:sp>
          <p:nvSpPr>
            <p:cNvPr id="148" name="Line 87"/>
            <p:cNvSpPr>
              <a:spLocks noChangeAspect="1" noChangeShapeType="1"/>
            </p:cNvSpPr>
            <p:nvPr/>
          </p:nvSpPr>
          <p:spPr bwMode="auto">
            <a:xfrm>
              <a:off x="1850" y="2975"/>
              <a:ext cx="272" cy="0"/>
            </a:xfrm>
            <a:prstGeom prst="line">
              <a:avLst/>
            </a:prstGeom>
            <a:noFill/>
            <a:ln w="9525">
              <a:solidFill>
                <a:schemeClr val="folHlink"/>
              </a:solidFill>
              <a:round/>
              <a:headEnd/>
              <a:tailEnd/>
            </a:ln>
            <a:effectLst/>
          </p:spPr>
          <p:txBody>
            <a:bodyPr wrap="none" anchor="ctr"/>
            <a:lstStyle/>
            <a:p>
              <a:endParaRPr lang="en-US"/>
            </a:p>
          </p:txBody>
        </p:sp>
        <p:sp>
          <p:nvSpPr>
            <p:cNvPr id="149" name="Line 88"/>
            <p:cNvSpPr>
              <a:spLocks noChangeAspect="1" noChangeShapeType="1"/>
            </p:cNvSpPr>
            <p:nvPr/>
          </p:nvSpPr>
          <p:spPr bwMode="auto">
            <a:xfrm>
              <a:off x="3949" y="1915"/>
              <a:ext cx="204" cy="0"/>
            </a:xfrm>
            <a:prstGeom prst="line">
              <a:avLst/>
            </a:prstGeom>
            <a:noFill/>
            <a:ln w="9525">
              <a:solidFill>
                <a:schemeClr val="folHlink"/>
              </a:solidFill>
              <a:round/>
              <a:headEnd/>
              <a:tailEnd/>
            </a:ln>
            <a:effectLst/>
          </p:spPr>
          <p:txBody>
            <a:bodyPr wrap="none" anchor="ctr"/>
            <a:lstStyle/>
            <a:p>
              <a:endParaRPr lang="en-US"/>
            </a:p>
          </p:txBody>
        </p:sp>
        <p:sp>
          <p:nvSpPr>
            <p:cNvPr id="150" name="Line 89"/>
            <p:cNvSpPr>
              <a:spLocks noChangeAspect="1" noChangeShapeType="1"/>
            </p:cNvSpPr>
            <p:nvPr/>
          </p:nvSpPr>
          <p:spPr bwMode="auto">
            <a:xfrm flipH="1">
              <a:off x="4036" y="1558"/>
              <a:ext cx="84" cy="140"/>
            </a:xfrm>
            <a:prstGeom prst="line">
              <a:avLst/>
            </a:prstGeom>
            <a:noFill/>
            <a:ln w="9525">
              <a:solidFill>
                <a:schemeClr val="folHlink"/>
              </a:solidFill>
              <a:round/>
              <a:headEnd/>
              <a:tailEnd/>
            </a:ln>
            <a:effectLst/>
          </p:spPr>
          <p:txBody>
            <a:bodyPr wrap="none" anchor="ctr"/>
            <a:lstStyle/>
            <a:p>
              <a:endParaRPr lang="en-US"/>
            </a:p>
          </p:txBody>
        </p:sp>
        <p:sp>
          <p:nvSpPr>
            <p:cNvPr id="151" name="Line 90"/>
            <p:cNvSpPr>
              <a:spLocks noChangeAspect="1" noChangeShapeType="1"/>
            </p:cNvSpPr>
            <p:nvPr/>
          </p:nvSpPr>
          <p:spPr bwMode="auto">
            <a:xfrm>
              <a:off x="3188" y="3199"/>
              <a:ext cx="341" cy="0"/>
            </a:xfrm>
            <a:prstGeom prst="line">
              <a:avLst/>
            </a:prstGeom>
            <a:noFill/>
            <a:ln w="38100">
              <a:solidFill>
                <a:schemeClr val="folHlink"/>
              </a:solidFill>
              <a:round/>
              <a:headEnd/>
              <a:tailEnd type="triangle" w="med" len="med"/>
            </a:ln>
            <a:effectLst/>
          </p:spPr>
          <p:txBody>
            <a:bodyPr wrap="none" anchor="ctr"/>
            <a:lstStyle/>
            <a:p>
              <a:endParaRPr lang="en-US"/>
            </a:p>
          </p:txBody>
        </p:sp>
        <p:sp>
          <p:nvSpPr>
            <p:cNvPr id="152" name="Text Box 91"/>
            <p:cNvSpPr txBox="1">
              <a:spLocks noChangeAspect="1" noChangeArrowheads="1"/>
            </p:cNvSpPr>
            <p:nvPr/>
          </p:nvSpPr>
          <p:spPr bwMode="auto">
            <a:xfrm>
              <a:off x="1426" y="2949"/>
              <a:ext cx="326" cy="378"/>
            </a:xfrm>
            <a:prstGeom prst="rect">
              <a:avLst/>
            </a:prstGeom>
            <a:noFill/>
            <a:ln w="9525">
              <a:noFill/>
              <a:miter lim="800000"/>
              <a:headEnd/>
              <a:tailEnd/>
            </a:ln>
            <a:effectLst/>
          </p:spPr>
          <p:txBody>
            <a:bodyPr wrap="none">
              <a:spAutoFit/>
            </a:bodyPr>
            <a:lstStyle/>
            <a:p>
              <a:pPr algn="ctr" eaLnBrk="0" hangingPunct="0"/>
              <a:r>
                <a:rPr lang="en-US" sz="1540">
                  <a:solidFill>
                    <a:schemeClr val="folHlink"/>
                  </a:solidFill>
                </a:rPr>
                <a:t>y</a:t>
              </a:r>
            </a:p>
          </p:txBody>
        </p:sp>
        <p:sp>
          <p:nvSpPr>
            <p:cNvPr id="153" name="Line 92"/>
            <p:cNvSpPr>
              <a:spLocks noChangeAspect="1" noChangeShapeType="1"/>
            </p:cNvSpPr>
            <p:nvPr/>
          </p:nvSpPr>
          <p:spPr bwMode="auto">
            <a:xfrm rot="-5400000">
              <a:off x="1524" y="2993"/>
              <a:ext cx="382" cy="1"/>
            </a:xfrm>
            <a:prstGeom prst="line">
              <a:avLst/>
            </a:prstGeom>
            <a:noFill/>
            <a:ln w="38100">
              <a:solidFill>
                <a:schemeClr val="folHlink"/>
              </a:solidFill>
              <a:round/>
              <a:headEnd/>
              <a:tailEnd type="triangle" w="med" len="med"/>
            </a:ln>
            <a:effectLst/>
          </p:spPr>
          <p:txBody>
            <a:bodyPr wrap="none" anchor="ctr"/>
            <a:lstStyle/>
            <a:p>
              <a:endParaRPr lang="en-US"/>
            </a:p>
          </p:txBody>
        </p:sp>
      </p:grpSp>
      <p:sp>
        <p:nvSpPr>
          <p:cNvPr id="3" name="Slide Number Placeholder 2">
            <a:extLst>
              <a:ext uri="{FF2B5EF4-FFF2-40B4-BE49-F238E27FC236}">
                <a16:creationId xmlns:a16="http://schemas.microsoft.com/office/drawing/2014/main" id="{B00EE559-9707-984C-890A-E7FAC29AE949}"/>
              </a:ext>
            </a:extLst>
          </p:cNvPr>
          <p:cNvSpPr>
            <a:spLocks noGrp="1"/>
          </p:cNvSpPr>
          <p:nvPr>
            <p:ph type="sldNum" sz="quarter" idx="10"/>
          </p:nvPr>
        </p:nvSpPr>
        <p:spPr/>
        <p:txBody>
          <a:bodyPr/>
          <a:lstStyle/>
          <a:p>
            <a:pPr>
              <a:defRPr/>
            </a:pPr>
            <a:fld id="{8013579F-4CA1-4395-AC63-1E7507863230}" type="slidenum">
              <a:rPr lang="en-US" smtClean="0"/>
              <a:pPr>
                <a:defRPr/>
              </a:pPr>
              <a:t>4</a:t>
            </a:fld>
            <a:endParaRPr lang="en-US" dirty="0"/>
          </a:p>
        </p:txBody>
      </p:sp>
      <p:cxnSp>
        <p:nvCxnSpPr>
          <p:cNvPr id="36" name="Straight Arrow Connector 35">
            <a:extLst>
              <a:ext uri="{FF2B5EF4-FFF2-40B4-BE49-F238E27FC236}">
                <a16:creationId xmlns:a16="http://schemas.microsoft.com/office/drawing/2014/main" id="{2D4DA6F3-A65F-6446-BDD3-8EB762153A63}"/>
              </a:ext>
            </a:extLst>
          </p:cNvPr>
          <p:cNvCxnSpPr>
            <a:cxnSpLocks/>
          </p:cNvCxnSpPr>
          <p:nvPr/>
        </p:nvCxnSpPr>
        <p:spPr>
          <a:xfrm>
            <a:off x="3960649" y="4088525"/>
            <a:ext cx="998483" cy="0"/>
          </a:xfrm>
          <a:prstGeom prst="straightConnector1">
            <a:avLst/>
          </a:prstGeom>
          <a:ln w="50800" cmpd="sng">
            <a:tailEnd type="triangle"/>
          </a:ln>
        </p:spPr>
        <p:style>
          <a:lnRef idx="2">
            <a:schemeClr val="accent4"/>
          </a:lnRef>
          <a:fillRef idx="0">
            <a:schemeClr val="accent4"/>
          </a:fillRef>
          <a:effectRef idx="1">
            <a:schemeClr val="accent4"/>
          </a:effectRef>
          <a:fontRef idx="minor">
            <a:schemeClr val="tx1"/>
          </a:fontRef>
        </p:style>
      </p:cxnSp>
      <p:sp>
        <p:nvSpPr>
          <p:cNvPr id="46" name="TextBox 45">
            <a:extLst>
              <a:ext uri="{FF2B5EF4-FFF2-40B4-BE49-F238E27FC236}">
                <a16:creationId xmlns:a16="http://schemas.microsoft.com/office/drawing/2014/main" id="{DECDF3F5-0CEE-D045-8838-CB005181EB70}"/>
              </a:ext>
            </a:extLst>
          </p:cNvPr>
          <p:cNvSpPr txBox="1"/>
          <p:nvPr/>
        </p:nvSpPr>
        <p:spPr>
          <a:xfrm>
            <a:off x="4296982" y="3741689"/>
            <a:ext cx="312906" cy="369332"/>
          </a:xfrm>
          <a:prstGeom prst="rect">
            <a:avLst/>
          </a:prstGeom>
          <a:noFill/>
        </p:spPr>
        <p:txBody>
          <a:bodyPr wrap="none" rtlCol="0">
            <a:spAutoFit/>
          </a:bodyPr>
          <a:lstStyle/>
          <a:p>
            <a:r>
              <a:rPr lang="en-US" dirty="0"/>
              <a:t>b</a:t>
            </a:r>
          </a:p>
        </p:txBody>
      </p:sp>
    </p:spTree>
    <p:extLst>
      <p:ext uri="{BB962C8B-B14F-4D97-AF65-F5344CB8AC3E}">
        <p14:creationId xmlns:p14="http://schemas.microsoft.com/office/powerpoint/2010/main" val="13239033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1"/>
          <p:cNvSpPr>
            <a:spLocks noGrp="1"/>
          </p:cNvSpPr>
          <p:nvPr>
            <p:ph type="title"/>
          </p:nvPr>
        </p:nvSpPr>
        <p:spPr>
          <a:xfrm>
            <a:off x="-3953" y="34199"/>
            <a:ext cx="13919199" cy="789716"/>
          </a:xfrm>
        </p:spPr>
        <p:txBody>
          <a:bodyPr/>
          <a:lstStyle/>
          <a:p>
            <a:r>
              <a:rPr lang="en-US" altLang="en-US" sz="3600" dirty="0">
                <a:ea typeface="ＭＳ Ｐゴシック" charset="-128"/>
              </a:rPr>
              <a:t>Small systems paradigm shift ?</a:t>
            </a:r>
          </a:p>
        </p:txBody>
      </p:sp>
      <p:grpSp>
        <p:nvGrpSpPr>
          <p:cNvPr id="11268" name="Group 4"/>
          <p:cNvGrpSpPr>
            <a:grpSpLocks/>
          </p:cNvGrpSpPr>
          <p:nvPr/>
        </p:nvGrpSpPr>
        <p:grpSpPr bwMode="auto">
          <a:xfrm>
            <a:off x="2557464" y="898526"/>
            <a:ext cx="8326437" cy="2794191"/>
            <a:chOff x="533400" y="1125828"/>
            <a:chExt cx="8326123" cy="2794126"/>
          </a:xfrm>
        </p:grpSpPr>
        <p:pic>
          <p:nvPicPr>
            <p:cNvPr id="7182" name="Picture 5" descr="AllEvol"/>
            <p:cNvPicPr>
              <a:picLocks noChangeAspect="1" noChangeArrowheads="1"/>
            </p:cNvPicPr>
            <p:nvPr/>
          </p:nvPicPr>
          <p:blipFill>
            <a:blip r:embed="rId2">
              <a:extLst>
                <a:ext uri="{28A0092B-C50C-407E-A947-70E740481C1C}">
                  <a14:useLocalDpi xmlns:a14="http://schemas.microsoft.com/office/drawing/2010/main" val="0"/>
                </a:ext>
              </a:extLst>
            </a:blip>
            <a:srcRect l="10962"/>
            <a:stretch>
              <a:fillRect/>
            </a:stretch>
          </p:blipFill>
          <p:spPr bwMode="auto">
            <a:xfrm>
              <a:off x="1317595" y="1448084"/>
              <a:ext cx="7541928" cy="19049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1278" name="TextBox 6"/>
            <p:cNvSpPr txBox="1">
              <a:spLocks noChangeArrowheads="1"/>
            </p:cNvSpPr>
            <p:nvPr/>
          </p:nvSpPr>
          <p:spPr bwMode="auto">
            <a:xfrm>
              <a:off x="533400" y="3159548"/>
              <a:ext cx="14093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en-US" sz="2000" dirty="0"/>
                <a:t>Initial state</a:t>
              </a:r>
            </a:p>
          </p:txBody>
        </p:sp>
        <p:sp>
          <p:nvSpPr>
            <p:cNvPr id="11279" name="TextBox 7"/>
            <p:cNvSpPr txBox="1">
              <a:spLocks noChangeArrowheads="1"/>
            </p:cNvSpPr>
            <p:nvPr/>
          </p:nvSpPr>
          <p:spPr bwMode="auto">
            <a:xfrm>
              <a:off x="1600200" y="1125828"/>
              <a:ext cx="19688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en-US" sz="2000"/>
                <a:t>Pre-equillibrium</a:t>
              </a:r>
            </a:p>
          </p:txBody>
        </p:sp>
        <p:sp>
          <p:nvSpPr>
            <p:cNvPr id="11280" name="TextBox 8"/>
            <p:cNvSpPr txBox="1">
              <a:spLocks noChangeArrowheads="1"/>
            </p:cNvSpPr>
            <p:nvPr/>
          </p:nvSpPr>
          <p:spPr bwMode="auto">
            <a:xfrm>
              <a:off x="2792227" y="3212068"/>
              <a:ext cx="2563425"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altLang="en-US" sz="2000" dirty="0"/>
                <a:t>Quark Gluon Plasma</a:t>
              </a:r>
            </a:p>
          </p:txBody>
        </p:sp>
        <p:sp>
          <p:nvSpPr>
            <p:cNvPr id="11281" name="TextBox 9"/>
            <p:cNvSpPr txBox="1">
              <a:spLocks noChangeArrowheads="1"/>
            </p:cNvSpPr>
            <p:nvPr/>
          </p:nvSpPr>
          <p:spPr bwMode="auto">
            <a:xfrm>
              <a:off x="4855106" y="1143000"/>
              <a:ext cx="17684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en-US" sz="2000"/>
                <a:t>Hadronization</a:t>
              </a:r>
            </a:p>
          </p:txBody>
        </p:sp>
        <p:sp>
          <p:nvSpPr>
            <p:cNvPr id="11282" name="TextBox 10"/>
            <p:cNvSpPr txBox="1">
              <a:spLocks noChangeArrowheads="1"/>
            </p:cNvSpPr>
            <p:nvPr/>
          </p:nvSpPr>
          <p:spPr bwMode="auto">
            <a:xfrm>
              <a:off x="6446353" y="3212068"/>
              <a:ext cx="20265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en-US" sz="2000"/>
                <a:t>Hadronic</a:t>
              </a:r>
              <a:r>
                <a:rPr lang="en-US" altLang="en-US" sz="1600"/>
                <a:t> </a:t>
              </a:r>
              <a:r>
                <a:rPr lang="en-US" altLang="en-US" sz="2000"/>
                <a:t>phase</a:t>
              </a:r>
              <a:r>
                <a:rPr lang="en-US" altLang="en-US" sz="1600"/>
                <a:t> </a:t>
              </a:r>
            </a:p>
            <a:p>
              <a:pPr eaLnBrk="1" hangingPunct="1"/>
              <a:r>
                <a:rPr lang="en-US" altLang="en-US" sz="2000"/>
                <a:t>and</a:t>
              </a:r>
              <a:r>
                <a:rPr lang="en-US" altLang="en-US" sz="1600"/>
                <a:t> </a:t>
              </a:r>
              <a:r>
                <a:rPr lang="en-US" altLang="en-US" sz="2000"/>
                <a:t>freezeout</a:t>
              </a:r>
            </a:p>
          </p:txBody>
        </p:sp>
      </p:grpSp>
      <p:sp>
        <p:nvSpPr>
          <p:cNvPr id="16" name="Oval 15"/>
          <p:cNvSpPr>
            <a:spLocks noChangeArrowheads="1"/>
          </p:cNvSpPr>
          <p:nvPr/>
        </p:nvSpPr>
        <p:spPr bwMode="auto">
          <a:xfrm>
            <a:off x="3246439" y="2085975"/>
            <a:ext cx="66675" cy="230188"/>
          </a:xfrm>
          <a:prstGeom prst="ellipse">
            <a:avLst/>
          </a:prstGeom>
          <a:blipFill dpi="0" rotWithShape="1">
            <a:blip r:embed="rId3"/>
            <a:srcRect/>
            <a:tile tx="0" ty="0" sx="100000" sy="100000" flip="none" algn="tl"/>
          </a:blipFill>
          <a:ln w="9525">
            <a:solidFill>
              <a:srgbClr val="4A7EBB"/>
            </a:solidFill>
            <a:round/>
            <a:headEnd/>
            <a:tailEnd/>
          </a:ln>
          <a:effectLst>
            <a:outerShdw blurRad="40000" dist="23000" dir="5400000" rotWithShape="0">
              <a:srgbClr val="000000">
                <a:alpha val="34998"/>
              </a:srgbClr>
            </a:outerShdw>
          </a:effectLst>
        </p:spPr>
        <p:txBody>
          <a:bodyPr anchor="ctr"/>
          <a:lstStyle/>
          <a:p>
            <a:pPr algn="ctr" eaLnBrk="1" hangingPunct="1">
              <a:defRPr/>
            </a:pPr>
            <a:endParaRPr lang="en-US" altLang="en-US">
              <a:solidFill>
                <a:srgbClr val="FFFFFF"/>
              </a:solidFill>
            </a:endParaRPr>
          </a:p>
        </p:txBody>
      </p:sp>
      <p:sp>
        <p:nvSpPr>
          <p:cNvPr id="17" name="Oval 16"/>
          <p:cNvSpPr/>
          <p:nvPr/>
        </p:nvSpPr>
        <p:spPr>
          <a:xfrm>
            <a:off x="4349751" y="1476375"/>
            <a:ext cx="549275" cy="13462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p>
        </p:txBody>
      </p:sp>
      <p:sp>
        <p:nvSpPr>
          <p:cNvPr id="18" name="Oval 17"/>
          <p:cNvSpPr/>
          <p:nvPr/>
        </p:nvSpPr>
        <p:spPr>
          <a:xfrm>
            <a:off x="4551478" y="1466027"/>
            <a:ext cx="195943" cy="1226773"/>
          </a:xfrm>
          <a:prstGeom prst="ellipse">
            <a:avLst/>
          </a:prstGeom>
          <a:blipFill>
            <a:blip r:embed="rId4">
              <a:duotone>
                <a:prstClr val="black"/>
                <a:schemeClr val="accent3">
                  <a:tint val="45000"/>
                  <a:satMod val="400000"/>
                </a:schemeClr>
              </a:duotone>
            </a:blip>
            <a:tile tx="0" ty="0" sx="100000" sy="100000" flip="none" algn="tl"/>
          </a:blipFill>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p>
        </p:txBody>
      </p:sp>
      <p:sp>
        <p:nvSpPr>
          <p:cNvPr id="11276" name="TextBox 25"/>
          <p:cNvSpPr txBox="1">
            <a:spLocks noChangeArrowheads="1"/>
          </p:cNvSpPr>
          <p:nvPr/>
        </p:nvSpPr>
        <p:spPr bwMode="auto">
          <a:xfrm>
            <a:off x="5568769" y="1746250"/>
            <a:ext cx="8258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altLang="en-US" dirty="0"/>
              <a:t>QGP?</a:t>
            </a:r>
          </a:p>
        </p:txBody>
      </p:sp>
      <p:sp>
        <p:nvSpPr>
          <p:cNvPr id="2" name="Content Placeholder 1"/>
          <p:cNvSpPr>
            <a:spLocks noGrp="1"/>
          </p:cNvSpPr>
          <p:nvPr>
            <p:ph idx="1"/>
          </p:nvPr>
        </p:nvSpPr>
        <p:spPr>
          <a:xfrm>
            <a:off x="2184400" y="3886201"/>
            <a:ext cx="10058400" cy="1179357"/>
          </a:xfrm>
        </p:spPr>
        <p:txBody>
          <a:bodyPr/>
          <a:lstStyle/>
          <a:p>
            <a:pPr>
              <a:lnSpc>
                <a:spcPct val="100000"/>
              </a:lnSpc>
              <a:spcBef>
                <a:spcPts val="0"/>
              </a:spcBef>
            </a:pPr>
            <a:endParaRPr lang="en-US" sz="2800" dirty="0"/>
          </a:p>
          <a:p>
            <a:pPr>
              <a:lnSpc>
                <a:spcPct val="100000"/>
              </a:lnSpc>
              <a:spcBef>
                <a:spcPts val="0"/>
              </a:spcBef>
            </a:pPr>
            <a:r>
              <a:rPr lang="en-US" sz="2800" dirty="0"/>
              <a:t>How is the initial geometry  transformed into final state momentum correlations? Use geometry engineering!</a:t>
            </a:r>
          </a:p>
          <a:p>
            <a:pPr marL="0" indent="0">
              <a:buNone/>
            </a:pPr>
            <a:endParaRPr lang="en-US" dirty="0"/>
          </a:p>
          <a:p>
            <a:pPr marL="0" indent="0">
              <a:buNone/>
            </a:pPr>
            <a:endParaRPr lang="en-US" dirty="0"/>
          </a:p>
        </p:txBody>
      </p:sp>
      <p:grpSp>
        <p:nvGrpSpPr>
          <p:cNvPr id="21" name="Group 20"/>
          <p:cNvGrpSpPr/>
          <p:nvPr/>
        </p:nvGrpSpPr>
        <p:grpSpPr>
          <a:xfrm>
            <a:off x="5461000" y="5257800"/>
            <a:ext cx="4572000" cy="1524000"/>
            <a:chOff x="6424613" y="-22225"/>
            <a:chExt cx="3049587" cy="974725"/>
          </a:xfrm>
        </p:grpSpPr>
        <p:pic>
          <p:nvPicPr>
            <p:cNvPr id="24"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39150" y="-22225"/>
              <a:ext cx="1035050" cy="928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21563" y="-9525"/>
              <a:ext cx="1030287" cy="962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24613" y="-22225"/>
              <a:ext cx="1006475"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4" name="TextBox 3"/>
          <p:cNvSpPr txBox="1"/>
          <p:nvPr/>
        </p:nvSpPr>
        <p:spPr>
          <a:xfrm>
            <a:off x="5613400" y="6705601"/>
            <a:ext cx="4648200" cy="646331"/>
          </a:xfrm>
          <a:prstGeom prst="rect">
            <a:avLst/>
          </a:prstGeom>
          <a:noFill/>
        </p:spPr>
        <p:txBody>
          <a:bodyPr wrap="square" rtlCol="0">
            <a:spAutoFit/>
          </a:bodyPr>
          <a:lstStyle/>
          <a:p>
            <a:r>
              <a:rPr lang="en-US" dirty="0"/>
              <a:t>2014                  2008,                 2015</a:t>
            </a:r>
          </a:p>
          <a:p>
            <a:r>
              <a:rPr lang="en-US" dirty="0"/>
              <a:t>	                  2016    </a:t>
            </a:r>
          </a:p>
        </p:txBody>
      </p:sp>
      <p:sp>
        <p:nvSpPr>
          <p:cNvPr id="5" name="Slide Number Placeholder 4"/>
          <p:cNvSpPr>
            <a:spLocks noGrp="1"/>
          </p:cNvSpPr>
          <p:nvPr>
            <p:ph type="sldNum" sz="quarter" idx="10"/>
          </p:nvPr>
        </p:nvSpPr>
        <p:spPr/>
        <p:txBody>
          <a:bodyPr/>
          <a:lstStyle/>
          <a:p>
            <a:pPr>
              <a:defRPr/>
            </a:pPr>
            <a:fld id="{8013579F-4CA1-4395-AC63-1E7507863230}" type="slidenum">
              <a:rPr lang="en-US" smtClean="0"/>
              <a:pPr>
                <a:defRPr/>
              </a:pPr>
              <a:t>40</a:t>
            </a:fld>
            <a:endParaRPr lang="en-US"/>
          </a:p>
        </p:txBody>
      </p:sp>
      <p:sp>
        <p:nvSpPr>
          <p:cNvPr id="3" name="TextBox 2"/>
          <p:cNvSpPr txBox="1"/>
          <p:nvPr/>
        </p:nvSpPr>
        <p:spPr>
          <a:xfrm>
            <a:off x="2413001" y="3743980"/>
            <a:ext cx="9296135" cy="523220"/>
          </a:xfrm>
          <a:prstGeom prst="rect">
            <a:avLst/>
          </a:prstGeom>
          <a:noFill/>
        </p:spPr>
        <p:txBody>
          <a:bodyPr wrap="none" rtlCol="0">
            <a:spAutoFit/>
          </a:bodyPr>
          <a:lstStyle/>
          <a:p>
            <a:r>
              <a:rPr lang="en-US" altLang="en-US" sz="2800" b="1" dirty="0">
                <a:solidFill>
                  <a:srgbClr val="FF0000"/>
                </a:solidFill>
                <a:ea typeface="ＭＳ Ｐゴシック" charset="-128"/>
              </a:rPr>
              <a:t>Unique RHIC measurements to answer key questions</a:t>
            </a:r>
            <a:endParaRPr lang="en-US" sz="2800" b="1" dirty="0">
              <a:solidFill>
                <a:srgbClr val="FF0000"/>
              </a:solidFill>
            </a:endParaRPr>
          </a:p>
        </p:txBody>
      </p:sp>
    </p:spTree>
    <p:extLst>
      <p:ext uri="{BB962C8B-B14F-4D97-AF65-F5344CB8AC3E}">
        <p14:creationId xmlns:p14="http://schemas.microsoft.com/office/powerpoint/2010/main" val="19981001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0CCAF599-4A5E-C849-B6DB-D93FBAF302E1}"/>
              </a:ext>
            </a:extLst>
          </p:cNvPr>
          <p:cNvPicPr>
            <a:picLocks noGrp="1" noChangeAspect="1"/>
          </p:cNvPicPr>
          <p:nvPr>
            <p:ph idx="1"/>
          </p:nvPr>
        </p:nvPicPr>
        <p:blipFill rotWithShape="1">
          <a:blip r:embed="rId3"/>
          <a:srcRect l="17552" t="14531" r="14525" b="27987"/>
          <a:stretch/>
        </p:blipFill>
        <p:spPr>
          <a:xfrm>
            <a:off x="1651000" y="609600"/>
            <a:ext cx="9876780" cy="4897015"/>
          </a:xfrm>
        </p:spPr>
      </p:pic>
      <p:sp>
        <p:nvSpPr>
          <p:cNvPr id="4" name="Slide Number Placeholder 3">
            <a:extLst>
              <a:ext uri="{FF2B5EF4-FFF2-40B4-BE49-F238E27FC236}">
                <a16:creationId xmlns:a16="http://schemas.microsoft.com/office/drawing/2014/main" id="{E1498770-554A-8149-A65B-1FA1262F66F4}"/>
              </a:ext>
            </a:extLst>
          </p:cNvPr>
          <p:cNvSpPr>
            <a:spLocks noGrp="1"/>
          </p:cNvSpPr>
          <p:nvPr>
            <p:ph type="sldNum" sz="quarter" idx="10"/>
          </p:nvPr>
        </p:nvSpPr>
        <p:spPr/>
        <p:txBody>
          <a:bodyPr/>
          <a:lstStyle/>
          <a:p>
            <a:pPr>
              <a:defRPr/>
            </a:pPr>
            <a:fld id="{8013579F-4CA1-4395-AC63-1E7507863230}" type="slidenum">
              <a:rPr lang="en-US" smtClean="0"/>
              <a:pPr>
                <a:defRPr/>
              </a:pPr>
              <a:t>41</a:t>
            </a:fld>
            <a:endParaRPr lang="en-US" dirty="0"/>
          </a:p>
        </p:txBody>
      </p:sp>
      <p:sp>
        <p:nvSpPr>
          <p:cNvPr id="5" name="Title 1">
            <a:extLst>
              <a:ext uri="{FF2B5EF4-FFF2-40B4-BE49-F238E27FC236}">
                <a16:creationId xmlns:a16="http://schemas.microsoft.com/office/drawing/2014/main" id="{81E8DA6E-F6AB-FE44-8815-75B0EE049B51}"/>
              </a:ext>
            </a:extLst>
          </p:cNvPr>
          <p:cNvSpPr txBox="1">
            <a:spLocks/>
          </p:cNvSpPr>
          <p:nvPr/>
        </p:nvSpPr>
        <p:spPr bwMode="auto">
          <a:xfrm>
            <a:off x="0" y="3749"/>
            <a:ext cx="13817600" cy="788987"/>
          </a:xfrm>
          <a:prstGeom prst="rect">
            <a:avLst/>
          </a:prstGeom>
          <a:solidFill>
            <a:schemeClr val="accent2">
              <a:lumMod val="75000"/>
            </a:schemeClr>
          </a:solidFill>
          <a:ln>
            <a:noFill/>
          </a:ln>
        </p:spPr>
        <p:txBody>
          <a:bodyPr vert="horz" wrap="square" lIns="101870" tIns="50935" rIns="101870" bIns="50935" numCol="1" anchor="ctr" anchorCtr="0" compatLnSpc="1">
            <a:prstTxWarp prst="textNoShape">
              <a:avLst/>
            </a:prstTxWarp>
          </a:bodyPr>
          <a:lstStyle>
            <a:lvl1pPr algn="ctr" defTabSz="506413" rtl="0" eaLnBrk="0" fontAlgn="base" hangingPunct="0">
              <a:spcBef>
                <a:spcPct val="0"/>
              </a:spcBef>
              <a:spcAft>
                <a:spcPct val="0"/>
              </a:spcAft>
              <a:defRPr sz="3800" kern="1200">
                <a:solidFill>
                  <a:schemeClr val="bg1"/>
                </a:solidFill>
                <a:latin typeface="+mj-lt"/>
                <a:ea typeface="ＭＳ Ｐゴシック" pitchFamily="1" charset="-128"/>
                <a:cs typeface="ＭＳ Ｐゴシック" pitchFamily="-65" charset="-128"/>
              </a:defRPr>
            </a:lvl1pPr>
            <a:lvl2pPr algn="ctr" defTabSz="506413" rtl="0" eaLnBrk="0" fontAlgn="base" hangingPunct="0">
              <a:spcBef>
                <a:spcPct val="0"/>
              </a:spcBef>
              <a:spcAft>
                <a:spcPct val="0"/>
              </a:spcAft>
              <a:defRPr sz="3800">
                <a:solidFill>
                  <a:schemeClr val="bg1"/>
                </a:solidFill>
                <a:latin typeface="Arial" pitchFamily="-65" charset="0"/>
                <a:ea typeface="ＭＳ Ｐゴシック" pitchFamily="1" charset="-128"/>
                <a:cs typeface="ＭＳ Ｐゴシック" pitchFamily="-65" charset="-128"/>
              </a:defRPr>
            </a:lvl2pPr>
            <a:lvl3pPr algn="ctr" defTabSz="506413" rtl="0" eaLnBrk="0" fontAlgn="base" hangingPunct="0">
              <a:spcBef>
                <a:spcPct val="0"/>
              </a:spcBef>
              <a:spcAft>
                <a:spcPct val="0"/>
              </a:spcAft>
              <a:defRPr sz="3800">
                <a:solidFill>
                  <a:schemeClr val="bg1"/>
                </a:solidFill>
                <a:latin typeface="Arial" pitchFamily="-65" charset="0"/>
                <a:ea typeface="ＭＳ Ｐゴシック" pitchFamily="1" charset="-128"/>
                <a:cs typeface="ＭＳ Ｐゴシック" pitchFamily="-65" charset="-128"/>
              </a:defRPr>
            </a:lvl3pPr>
            <a:lvl4pPr algn="ctr" defTabSz="506413" rtl="0" eaLnBrk="0" fontAlgn="base" hangingPunct="0">
              <a:spcBef>
                <a:spcPct val="0"/>
              </a:spcBef>
              <a:spcAft>
                <a:spcPct val="0"/>
              </a:spcAft>
              <a:defRPr sz="3800">
                <a:solidFill>
                  <a:schemeClr val="bg1"/>
                </a:solidFill>
                <a:latin typeface="Arial" pitchFamily="-65" charset="0"/>
                <a:ea typeface="ＭＳ Ｐゴシック" pitchFamily="1" charset="-128"/>
                <a:cs typeface="ＭＳ Ｐゴシック" pitchFamily="-65" charset="-128"/>
              </a:defRPr>
            </a:lvl4pPr>
            <a:lvl5pPr algn="ctr" defTabSz="506413" rtl="0" eaLnBrk="0" fontAlgn="base" hangingPunct="0">
              <a:spcBef>
                <a:spcPct val="0"/>
              </a:spcBef>
              <a:spcAft>
                <a:spcPct val="0"/>
              </a:spcAft>
              <a:defRPr sz="3800">
                <a:solidFill>
                  <a:schemeClr val="bg1"/>
                </a:solidFill>
                <a:latin typeface="Arial" pitchFamily="-65" charset="0"/>
                <a:ea typeface="ＭＳ Ｐゴシック" pitchFamily="1" charset="-128"/>
                <a:cs typeface="ＭＳ Ｐゴシック" pitchFamily="-65" charset="-128"/>
              </a:defRPr>
            </a:lvl5pPr>
            <a:lvl6pPr marL="509352" algn="ctr" defTabSz="509352" rtl="0" fontAlgn="base">
              <a:spcBef>
                <a:spcPct val="0"/>
              </a:spcBef>
              <a:spcAft>
                <a:spcPct val="0"/>
              </a:spcAft>
              <a:defRPr sz="3800">
                <a:solidFill>
                  <a:schemeClr val="bg1"/>
                </a:solidFill>
                <a:latin typeface="Arial" pitchFamily="-65" charset="0"/>
                <a:ea typeface="ＭＳ Ｐゴシック" pitchFamily="-65" charset="-128"/>
                <a:cs typeface="ＭＳ Ｐゴシック" pitchFamily="-65" charset="-128"/>
              </a:defRPr>
            </a:lvl6pPr>
            <a:lvl7pPr marL="1018705" algn="ctr" defTabSz="509352" rtl="0" fontAlgn="base">
              <a:spcBef>
                <a:spcPct val="0"/>
              </a:spcBef>
              <a:spcAft>
                <a:spcPct val="0"/>
              </a:spcAft>
              <a:defRPr sz="3800">
                <a:solidFill>
                  <a:schemeClr val="bg1"/>
                </a:solidFill>
                <a:latin typeface="Arial" pitchFamily="-65" charset="0"/>
                <a:ea typeface="ＭＳ Ｐゴシック" pitchFamily="-65" charset="-128"/>
                <a:cs typeface="ＭＳ Ｐゴシック" pitchFamily="-65" charset="-128"/>
              </a:defRPr>
            </a:lvl7pPr>
            <a:lvl8pPr marL="1528058" algn="ctr" defTabSz="509352" rtl="0" fontAlgn="base">
              <a:spcBef>
                <a:spcPct val="0"/>
              </a:spcBef>
              <a:spcAft>
                <a:spcPct val="0"/>
              </a:spcAft>
              <a:defRPr sz="3800">
                <a:solidFill>
                  <a:schemeClr val="bg1"/>
                </a:solidFill>
                <a:latin typeface="Arial" pitchFamily="-65" charset="0"/>
                <a:ea typeface="ＭＳ Ｐゴシック" pitchFamily="-65" charset="-128"/>
                <a:cs typeface="ＭＳ Ｐゴシック" pitchFamily="-65" charset="-128"/>
              </a:defRPr>
            </a:lvl8pPr>
            <a:lvl9pPr marL="2037411" algn="ctr" defTabSz="509352" rtl="0" fontAlgn="base">
              <a:spcBef>
                <a:spcPct val="0"/>
              </a:spcBef>
              <a:spcAft>
                <a:spcPct val="0"/>
              </a:spcAft>
              <a:defRPr sz="3800">
                <a:solidFill>
                  <a:schemeClr val="bg1"/>
                </a:solidFill>
                <a:latin typeface="Arial" pitchFamily="-65" charset="0"/>
                <a:ea typeface="ＭＳ Ｐゴシック" pitchFamily="-65" charset="-128"/>
                <a:cs typeface="ＭＳ Ｐゴシック" pitchFamily="-65" charset="-128"/>
              </a:defRPr>
            </a:lvl9pPr>
          </a:lstStyle>
          <a:p>
            <a:r>
              <a:rPr lang="en-US" sz="3600" dirty="0"/>
              <a:t>Geometry engineering: what to expect if QGP ?</a:t>
            </a:r>
          </a:p>
        </p:txBody>
      </p:sp>
      <p:grpSp>
        <p:nvGrpSpPr>
          <p:cNvPr id="10" name="Group 9">
            <a:extLst>
              <a:ext uri="{FF2B5EF4-FFF2-40B4-BE49-F238E27FC236}">
                <a16:creationId xmlns:a16="http://schemas.microsoft.com/office/drawing/2014/main" id="{76FA8B63-C1C7-CC48-BC7A-5C668C06A3F6}"/>
              </a:ext>
            </a:extLst>
          </p:cNvPr>
          <p:cNvGrpSpPr/>
          <p:nvPr/>
        </p:nvGrpSpPr>
        <p:grpSpPr>
          <a:xfrm>
            <a:off x="2108200" y="4775680"/>
            <a:ext cx="1215093" cy="334812"/>
            <a:chOff x="4567899" y="-107541"/>
            <a:chExt cx="3244849" cy="976027"/>
          </a:xfrm>
        </p:grpSpPr>
        <p:pic>
          <p:nvPicPr>
            <p:cNvPr id="11" name="Picture 3">
              <a:extLst>
                <a:ext uri="{FF2B5EF4-FFF2-40B4-BE49-F238E27FC236}">
                  <a16:creationId xmlns:a16="http://schemas.microsoft.com/office/drawing/2014/main" id="{12E9396B-BE1B-3141-A3D6-586C824087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7899" y="-60202"/>
              <a:ext cx="1035050" cy="928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4">
              <a:extLst>
                <a:ext uri="{FF2B5EF4-FFF2-40B4-BE49-F238E27FC236}">
                  <a16:creationId xmlns:a16="http://schemas.microsoft.com/office/drawing/2014/main" id="{39BAC0AD-61F5-F344-B329-81DD9CEAD6B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88830" y="-107541"/>
              <a:ext cx="1030285" cy="9620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5">
              <a:extLst>
                <a:ext uri="{FF2B5EF4-FFF2-40B4-BE49-F238E27FC236}">
                  <a16:creationId xmlns:a16="http://schemas.microsoft.com/office/drawing/2014/main" id="{7ACCC0A0-8D12-D645-A624-6FB5BD4DE10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06273" y="-107541"/>
              <a:ext cx="1006475" cy="9143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4" name="Content Placeholder 2">
            <a:extLst>
              <a:ext uri="{FF2B5EF4-FFF2-40B4-BE49-F238E27FC236}">
                <a16:creationId xmlns:a16="http://schemas.microsoft.com/office/drawing/2014/main" id="{5E760C81-855D-D643-B8FD-CD9A734FF70C}"/>
              </a:ext>
            </a:extLst>
          </p:cNvPr>
          <p:cNvSpPr txBox="1">
            <a:spLocks/>
          </p:cNvSpPr>
          <p:nvPr/>
        </p:nvSpPr>
        <p:spPr bwMode="auto">
          <a:xfrm>
            <a:off x="2413000" y="5105400"/>
            <a:ext cx="9525000" cy="230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70" tIns="50935" rIns="101870" bIns="50935" numCol="1" anchor="t" anchorCtr="0" compatLnSpc="1">
            <a:prstTxWarp prst="textNoShape">
              <a:avLst/>
            </a:prstTxWarp>
          </a:bodyPr>
          <a:lstStyle>
            <a:lvl1pPr marL="379413" indent="-379413" algn="l" defTabSz="506413" rtl="0" eaLnBrk="0" fontAlgn="base" hangingPunct="0">
              <a:lnSpc>
                <a:spcPts val="4000"/>
              </a:lnSpc>
              <a:spcBef>
                <a:spcPct val="20000"/>
              </a:spcBef>
              <a:spcAft>
                <a:spcPct val="0"/>
              </a:spcAft>
              <a:buFont typeface="Arial" pitchFamily="34" charset="0"/>
              <a:buChar char="•"/>
              <a:defRPr sz="3100" kern="1200">
                <a:solidFill>
                  <a:schemeClr val="tx1"/>
                </a:solidFill>
                <a:latin typeface="+mn-lt"/>
                <a:ea typeface="ＭＳ Ｐゴシック" pitchFamily="1" charset="-128"/>
                <a:cs typeface="ＭＳ Ｐゴシック" pitchFamily="-65" charset="-128"/>
              </a:defRPr>
            </a:lvl1pPr>
            <a:lvl2pPr marL="825500" indent="-315913" algn="l" defTabSz="506413" rtl="0" eaLnBrk="0" fontAlgn="base" hangingPunct="0">
              <a:lnSpc>
                <a:spcPts val="4000"/>
              </a:lnSpc>
              <a:spcBef>
                <a:spcPct val="20000"/>
              </a:spcBef>
              <a:spcAft>
                <a:spcPct val="0"/>
              </a:spcAft>
              <a:buFont typeface="Arial" pitchFamily="34" charset="0"/>
              <a:buChar char="–"/>
              <a:defRPr sz="2700" kern="1200">
                <a:solidFill>
                  <a:schemeClr val="tx1"/>
                </a:solidFill>
                <a:latin typeface="+mn-lt"/>
                <a:ea typeface="ＭＳ Ｐゴシック" pitchFamily="1" charset="-128"/>
                <a:cs typeface="+mn-cs"/>
              </a:defRPr>
            </a:lvl2pPr>
            <a:lvl3pPr marL="1271588" indent="-252413" algn="l" defTabSz="506413" rtl="0" eaLnBrk="0" fontAlgn="base" hangingPunct="0">
              <a:lnSpc>
                <a:spcPts val="4000"/>
              </a:lnSpc>
              <a:spcBef>
                <a:spcPct val="20000"/>
              </a:spcBef>
              <a:spcAft>
                <a:spcPct val="0"/>
              </a:spcAft>
              <a:buFont typeface="Arial" pitchFamily="34" charset="0"/>
              <a:buChar char="•"/>
              <a:defRPr sz="2200" kern="1200">
                <a:solidFill>
                  <a:schemeClr val="tx1"/>
                </a:solidFill>
                <a:latin typeface="+mn-lt"/>
                <a:ea typeface="ＭＳ Ｐゴシック" pitchFamily="1" charset="-128"/>
                <a:cs typeface="+mn-cs"/>
              </a:defRPr>
            </a:lvl3pPr>
            <a:lvl4pPr marL="1781175" indent="-252413" algn="l" defTabSz="506413" rtl="0" eaLnBrk="0" fontAlgn="base" hangingPunct="0">
              <a:lnSpc>
                <a:spcPts val="4000"/>
              </a:lnSpc>
              <a:spcBef>
                <a:spcPct val="20000"/>
              </a:spcBef>
              <a:spcAft>
                <a:spcPct val="0"/>
              </a:spcAft>
              <a:buFont typeface="Arial" pitchFamily="34" charset="0"/>
              <a:buChar char="–"/>
              <a:defRPr sz="2200" kern="1200">
                <a:solidFill>
                  <a:schemeClr val="tx1"/>
                </a:solidFill>
                <a:latin typeface="+mn-lt"/>
                <a:ea typeface="ＭＳ Ｐゴシック" pitchFamily="1" charset="-128"/>
                <a:cs typeface="+mn-cs"/>
              </a:defRPr>
            </a:lvl4pPr>
            <a:lvl5pPr marL="2290763" indent="-252413" algn="l" defTabSz="506413" rtl="0" eaLnBrk="0" fontAlgn="base" hangingPunct="0">
              <a:lnSpc>
                <a:spcPts val="4000"/>
              </a:lnSpc>
              <a:spcBef>
                <a:spcPct val="20000"/>
              </a:spcBef>
              <a:spcAft>
                <a:spcPct val="0"/>
              </a:spcAft>
              <a:buFont typeface="Arial" pitchFamily="34" charset="0"/>
              <a:buChar char="»"/>
              <a:defRPr kern="1200">
                <a:solidFill>
                  <a:schemeClr val="tx1"/>
                </a:solidFill>
                <a:latin typeface="+mn-lt"/>
                <a:ea typeface="ＭＳ Ｐゴシック" pitchFamily="1" charset="-128"/>
                <a:cs typeface="+mn-cs"/>
              </a:defRPr>
            </a:lvl5pPr>
            <a:lvl6pPr marL="2801440" indent="-254676" algn="l" defTabSz="509352" rtl="0" eaLnBrk="1" latinLnBrk="0" hangingPunct="1">
              <a:spcBef>
                <a:spcPct val="20000"/>
              </a:spcBef>
              <a:buFont typeface="Arial"/>
              <a:buChar char="•"/>
              <a:defRPr sz="2200" kern="1200">
                <a:solidFill>
                  <a:schemeClr val="tx1"/>
                </a:solidFill>
                <a:latin typeface="+mn-lt"/>
                <a:ea typeface="+mn-ea"/>
                <a:cs typeface="+mn-cs"/>
              </a:defRPr>
            </a:lvl6pPr>
            <a:lvl7pPr marL="3310793" indent="-254676" algn="l" defTabSz="509352" rtl="0" eaLnBrk="1" latinLnBrk="0" hangingPunct="1">
              <a:spcBef>
                <a:spcPct val="20000"/>
              </a:spcBef>
              <a:buFont typeface="Arial"/>
              <a:buChar char="•"/>
              <a:defRPr sz="2200" kern="1200">
                <a:solidFill>
                  <a:schemeClr val="tx1"/>
                </a:solidFill>
                <a:latin typeface="+mn-lt"/>
                <a:ea typeface="+mn-ea"/>
                <a:cs typeface="+mn-cs"/>
              </a:defRPr>
            </a:lvl7pPr>
            <a:lvl8pPr marL="3820145" indent="-254676" algn="l" defTabSz="509352" rtl="0" eaLnBrk="1" latinLnBrk="0" hangingPunct="1">
              <a:spcBef>
                <a:spcPct val="20000"/>
              </a:spcBef>
              <a:buFont typeface="Arial"/>
              <a:buChar char="•"/>
              <a:defRPr sz="2200" kern="1200">
                <a:solidFill>
                  <a:schemeClr val="tx1"/>
                </a:solidFill>
                <a:latin typeface="+mn-lt"/>
                <a:ea typeface="+mn-ea"/>
                <a:cs typeface="+mn-cs"/>
              </a:defRPr>
            </a:lvl8pPr>
            <a:lvl9pPr marL="4329498" indent="-254676" algn="l" defTabSz="509352" rtl="0" eaLnBrk="1" latinLnBrk="0" hangingPunct="1">
              <a:spcBef>
                <a:spcPct val="20000"/>
              </a:spcBef>
              <a:buFont typeface="Arial"/>
              <a:buChar char="•"/>
              <a:defRPr sz="2200" kern="1200">
                <a:solidFill>
                  <a:schemeClr val="tx1"/>
                </a:solidFill>
                <a:latin typeface="+mn-lt"/>
                <a:ea typeface="+mn-ea"/>
                <a:cs typeface="+mn-cs"/>
              </a:defRPr>
            </a:lvl9pPr>
          </a:lstStyle>
          <a:p>
            <a:pPr>
              <a:lnSpc>
                <a:spcPct val="100000"/>
              </a:lnSpc>
              <a:spcBef>
                <a:spcPts val="0"/>
              </a:spcBef>
            </a:pPr>
            <a:r>
              <a:rPr lang="en-US" sz="3200" dirty="0"/>
              <a:t>Ellipticity </a:t>
            </a:r>
          </a:p>
          <a:p>
            <a:pPr lvl="1">
              <a:lnSpc>
                <a:spcPct val="100000"/>
              </a:lnSpc>
              <a:spcBef>
                <a:spcPts val="0"/>
              </a:spcBef>
            </a:pPr>
            <a:r>
              <a:rPr lang="en-US" sz="2400" dirty="0"/>
              <a:t>larger in </a:t>
            </a:r>
            <a:r>
              <a:rPr lang="en-US" sz="2400" dirty="0" err="1"/>
              <a:t>d+Au</a:t>
            </a:r>
            <a:r>
              <a:rPr lang="en-US" sz="2400" dirty="0"/>
              <a:t> and </a:t>
            </a:r>
            <a:r>
              <a:rPr lang="en-US" sz="2400" baseline="30000" dirty="0"/>
              <a:t>3</a:t>
            </a:r>
            <a:r>
              <a:rPr lang="en-US" sz="2400" dirty="0"/>
              <a:t>He+Au than in </a:t>
            </a:r>
            <a:r>
              <a:rPr lang="en-US" sz="2400" dirty="0" err="1"/>
              <a:t>p+Au</a:t>
            </a:r>
            <a:endParaRPr lang="en-US" sz="2400" dirty="0"/>
          </a:p>
          <a:p>
            <a:pPr>
              <a:lnSpc>
                <a:spcPct val="100000"/>
              </a:lnSpc>
              <a:spcBef>
                <a:spcPts val="0"/>
              </a:spcBef>
            </a:pPr>
            <a:r>
              <a:rPr lang="en-US" sz="3200" dirty="0"/>
              <a:t>Triangularity </a:t>
            </a:r>
          </a:p>
          <a:p>
            <a:pPr lvl="1">
              <a:lnSpc>
                <a:spcPct val="100000"/>
              </a:lnSpc>
              <a:spcBef>
                <a:spcPts val="0"/>
              </a:spcBef>
            </a:pPr>
            <a:r>
              <a:rPr lang="en-US" sz="2400" dirty="0"/>
              <a:t>Larger in </a:t>
            </a:r>
            <a:r>
              <a:rPr lang="en-US" sz="2400" baseline="30000" dirty="0"/>
              <a:t>3</a:t>
            </a:r>
            <a:r>
              <a:rPr lang="en-US" sz="2400" dirty="0"/>
              <a:t>He+Au due to 3 initial hot spots</a:t>
            </a:r>
          </a:p>
          <a:p>
            <a:pPr>
              <a:lnSpc>
                <a:spcPct val="100000"/>
              </a:lnSpc>
              <a:spcBef>
                <a:spcPts val="0"/>
              </a:spcBef>
            </a:pPr>
            <a:r>
              <a:rPr lang="en-US" sz="2800" dirty="0"/>
              <a:t>Perfect liquid preserves the ’memory’  of the beginning </a:t>
            </a:r>
          </a:p>
        </p:txBody>
      </p:sp>
    </p:spTree>
    <p:extLst>
      <p:ext uri="{BB962C8B-B14F-4D97-AF65-F5344CB8AC3E}">
        <p14:creationId xmlns:p14="http://schemas.microsoft.com/office/powerpoint/2010/main" val="19892027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38092-F7B7-C242-A361-848E897BA80A}"/>
              </a:ext>
            </a:extLst>
          </p:cNvPr>
          <p:cNvSpPr>
            <a:spLocks noGrp="1"/>
          </p:cNvSpPr>
          <p:nvPr>
            <p:ph type="title"/>
          </p:nvPr>
        </p:nvSpPr>
        <p:spPr/>
        <p:txBody>
          <a:bodyPr/>
          <a:lstStyle/>
          <a:p>
            <a:r>
              <a:rPr lang="en-US" dirty="0"/>
              <a:t>Elliptic flow data</a:t>
            </a:r>
          </a:p>
        </p:txBody>
      </p:sp>
      <p:sp>
        <p:nvSpPr>
          <p:cNvPr id="4" name="Slide Number Placeholder 3">
            <a:extLst>
              <a:ext uri="{FF2B5EF4-FFF2-40B4-BE49-F238E27FC236}">
                <a16:creationId xmlns:a16="http://schemas.microsoft.com/office/drawing/2014/main" id="{726EF292-9031-9941-B736-39BAB9211563}"/>
              </a:ext>
            </a:extLst>
          </p:cNvPr>
          <p:cNvSpPr>
            <a:spLocks noGrp="1"/>
          </p:cNvSpPr>
          <p:nvPr>
            <p:ph type="sldNum" sz="quarter" idx="10"/>
          </p:nvPr>
        </p:nvSpPr>
        <p:spPr/>
        <p:txBody>
          <a:bodyPr/>
          <a:lstStyle/>
          <a:p>
            <a:pPr>
              <a:defRPr/>
            </a:pPr>
            <a:fld id="{8013579F-4CA1-4395-AC63-1E7507863230}" type="slidenum">
              <a:rPr lang="en-US" smtClean="0"/>
              <a:pPr>
                <a:defRPr/>
              </a:pPr>
              <a:t>42</a:t>
            </a:fld>
            <a:endParaRPr lang="en-US" dirty="0"/>
          </a:p>
        </p:txBody>
      </p:sp>
      <p:pic>
        <p:nvPicPr>
          <p:cNvPr id="7" name="ppg216-v2-alldata.pdf" descr="ppg216-v2-alldata.pdf">
            <a:extLst>
              <a:ext uri="{FF2B5EF4-FFF2-40B4-BE49-F238E27FC236}">
                <a16:creationId xmlns:a16="http://schemas.microsoft.com/office/drawing/2014/main" id="{D45F7A3C-83D7-5649-B290-C4DCF51A682E}"/>
              </a:ext>
            </a:extLst>
          </p:cNvPr>
          <p:cNvPicPr>
            <a:picLocks noGrp="1" noChangeAspect="1"/>
          </p:cNvPicPr>
          <p:nvPr>
            <p:ph idx="1"/>
          </p:nvPr>
        </p:nvPicPr>
        <p:blipFill>
          <a:blip r:embed="rId2"/>
          <a:stretch>
            <a:fillRect/>
          </a:stretch>
        </p:blipFill>
        <p:spPr>
          <a:xfrm>
            <a:off x="2032000" y="1066800"/>
            <a:ext cx="4994742" cy="4800600"/>
          </a:xfrm>
          <a:prstGeom prst="rect">
            <a:avLst/>
          </a:prstGeom>
          <a:ln w="3175">
            <a:miter lim="400000"/>
          </a:ln>
        </p:spPr>
      </p:pic>
      <p:grpSp>
        <p:nvGrpSpPr>
          <p:cNvPr id="12" name="Group 11">
            <a:extLst>
              <a:ext uri="{FF2B5EF4-FFF2-40B4-BE49-F238E27FC236}">
                <a16:creationId xmlns:a16="http://schemas.microsoft.com/office/drawing/2014/main" id="{E623C89D-41A0-554D-8B0F-AEF2B8E0BFAD}"/>
              </a:ext>
            </a:extLst>
          </p:cNvPr>
          <p:cNvGrpSpPr/>
          <p:nvPr/>
        </p:nvGrpSpPr>
        <p:grpSpPr>
          <a:xfrm>
            <a:off x="7061201" y="1447800"/>
            <a:ext cx="475335" cy="1491980"/>
            <a:chOff x="5336328" y="1576518"/>
            <a:chExt cx="475335" cy="1491980"/>
          </a:xfrm>
        </p:grpSpPr>
        <p:grpSp>
          <p:nvGrpSpPr>
            <p:cNvPr id="13" name="Group">
              <a:extLst>
                <a:ext uri="{FF2B5EF4-FFF2-40B4-BE49-F238E27FC236}">
                  <a16:creationId xmlns:a16="http://schemas.microsoft.com/office/drawing/2014/main" id="{2FF85E66-A5F9-0F42-9B64-9F5338663AD0}"/>
                </a:ext>
              </a:extLst>
            </p:cNvPr>
            <p:cNvGrpSpPr/>
            <p:nvPr/>
          </p:nvGrpSpPr>
          <p:grpSpPr>
            <a:xfrm>
              <a:off x="5336328" y="2594364"/>
              <a:ext cx="474134" cy="474134"/>
              <a:chOff x="0" y="0"/>
              <a:chExt cx="474133" cy="474133"/>
            </a:xfrm>
          </p:grpSpPr>
          <p:sp>
            <p:nvSpPr>
              <p:cNvPr id="23" name="Circle">
                <a:extLst>
                  <a:ext uri="{FF2B5EF4-FFF2-40B4-BE49-F238E27FC236}">
                    <a16:creationId xmlns:a16="http://schemas.microsoft.com/office/drawing/2014/main" id="{CD0ABC5D-2F04-914D-8ADE-9597C7A3BFDF}"/>
                  </a:ext>
                </a:extLst>
              </p:cNvPr>
              <p:cNvSpPr/>
              <p:nvPr/>
            </p:nvSpPr>
            <p:spPr>
              <a:xfrm>
                <a:off x="0" y="0"/>
                <a:ext cx="474134" cy="474134"/>
              </a:xfrm>
              <a:prstGeom prst="ellipse">
                <a:avLst/>
              </a:prstGeom>
              <a:solidFill>
                <a:srgbClr val="CF5F65"/>
              </a:solidFill>
              <a:ln w="25400" cap="flat">
                <a:solidFill>
                  <a:srgbClr val="000000"/>
                </a:solidFill>
                <a:prstDash val="solid"/>
                <a:miter lim="400000"/>
              </a:ln>
              <a:effectLst>
                <a:outerShdw blurRad="25400" dist="12700" dir="5400000" rotWithShape="0">
                  <a:srgbClr val="000000">
                    <a:alpha val="50000"/>
                  </a:srgbClr>
                </a:outerShdw>
              </a:effectLst>
            </p:spPr>
            <p:txBody>
              <a:bodyPr wrap="square" lIns="38100" tIns="38100" rIns="38100" bIns="38100" numCol="1" anchor="ctr">
                <a:noAutofit/>
              </a:bodyPr>
              <a:lstStyle/>
              <a:p>
                <a:pPr algn="ctr">
                  <a:defRPr sz="2200">
                    <a:latin typeface="+mn-lt"/>
                    <a:ea typeface="+mn-ea"/>
                    <a:cs typeface="+mn-cs"/>
                    <a:sym typeface="Helvetica Light"/>
                  </a:defRPr>
                </a:pPr>
                <a:endParaRPr sz="2200"/>
              </a:p>
            </p:txBody>
          </p:sp>
          <p:sp>
            <p:nvSpPr>
              <p:cNvPr id="24" name="Circle">
                <a:extLst>
                  <a:ext uri="{FF2B5EF4-FFF2-40B4-BE49-F238E27FC236}">
                    <a16:creationId xmlns:a16="http://schemas.microsoft.com/office/drawing/2014/main" id="{8C59D656-0160-584C-A2BC-A60F73AFA45D}"/>
                  </a:ext>
                </a:extLst>
              </p:cNvPr>
              <p:cNvSpPr/>
              <p:nvPr/>
            </p:nvSpPr>
            <p:spPr>
              <a:xfrm>
                <a:off x="197123" y="196765"/>
                <a:ext cx="79887" cy="80604"/>
              </a:xfrm>
              <a:prstGeom prst="ellipse">
                <a:avLst/>
              </a:prstGeom>
              <a:solidFill>
                <a:srgbClr val="000000">
                  <a:alpha val="50000"/>
                </a:srgbClr>
              </a:solidFill>
              <a:ln w="25400" cap="flat">
                <a:solidFill>
                  <a:srgbClr val="000000">
                    <a:alpha val="50000"/>
                  </a:srgbClr>
                </a:solidFill>
                <a:prstDash val="solid"/>
                <a:miter lim="400000"/>
              </a:ln>
              <a:effectLst>
                <a:outerShdw blurRad="25400" dist="12700" dir="5400000" rotWithShape="0">
                  <a:srgbClr val="000000">
                    <a:alpha val="89878"/>
                  </a:srgbClr>
                </a:outerShdw>
              </a:effectLst>
            </p:spPr>
            <p:txBody>
              <a:bodyPr wrap="square" lIns="38100" tIns="38100" rIns="38100" bIns="38100" numCol="1" anchor="ctr">
                <a:noAutofit/>
              </a:bodyPr>
              <a:lstStyle/>
              <a:p>
                <a:pPr algn="ctr">
                  <a:defRPr sz="2200">
                    <a:latin typeface="+mn-lt"/>
                    <a:ea typeface="+mn-ea"/>
                    <a:cs typeface="+mn-cs"/>
                    <a:sym typeface="Helvetica Light"/>
                  </a:defRPr>
                </a:pPr>
                <a:endParaRPr sz="2200"/>
              </a:p>
            </p:txBody>
          </p:sp>
        </p:grpSp>
        <p:grpSp>
          <p:nvGrpSpPr>
            <p:cNvPr id="14" name="Group">
              <a:extLst>
                <a:ext uri="{FF2B5EF4-FFF2-40B4-BE49-F238E27FC236}">
                  <a16:creationId xmlns:a16="http://schemas.microsoft.com/office/drawing/2014/main" id="{7A2C9E1D-1C04-254C-8581-FF362C6992AE}"/>
                </a:ext>
              </a:extLst>
            </p:cNvPr>
            <p:cNvGrpSpPr/>
            <p:nvPr/>
          </p:nvGrpSpPr>
          <p:grpSpPr>
            <a:xfrm>
              <a:off x="5336328" y="1576518"/>
              <a:ext cx="474134" cy="474135"/>
              <a:chOff x="0" y="0"/>
              <a:chExt cx="474133" cy="474133"/>
            </a:xfrm>
          </p:grpSpPr>
          <p:sp>
            <p:nvSpPr>
              <p:cNvPr id="19" name="Circle">
                <a:extLst>
                  <a:ext uri="{FF2B5EF4-FFF2-40B4-BE49-F238E27FC236}">
                    <a16:creationId xmlns:a16="http://schemas.microsoft.com/office/drawing/2014/main" id="{17C6A47D-DD0C-EA4C-BD8E-F72D42CFAA49}"/>
                  </a:ext>
                </a:extLst>
              </p:cNvPr>
              <p:cNvSpPr/>
              <p:nvPr/>
            </p:nvSpPr>
            <p:spPr>
              <a:xfrm>
                <a:off x="0" y="0"/>
                <a:ext cx="474134" cy="474134"/>
              </a:xfrm>
              <a:prstGeom prst="ellipse">
                <a:avLst/>
              </a:prstGeom>
              <a:solidFill>
                <a:srgbClr val="9B9B9B"/>
              </a:solidFill>
              <a:ln w="25400" cap="flat">
                <a:solidFill>
                  <a:srgbClr val="000000"/>
                </a:solidFill>
                <a:prstDash val="solid"/>
                <a:miter lim="400000"/>
              </a:ln>
              <a:effectLst>
                <a:outerShdw blurRad="25400" dist="12700" dir="5400000" rotWithShape="0">
                  <a:srgbClr val="000000">
                    <a:alpha val="0"/>
                  </a:srgbClr>
                </a:outerShdw>
              </a:effectLst>
            </p:spPr>
            <p:txBody>
              <a:bodyPr wrap="square" lIns="38100" tIns="38100" rIns="38100" bIns="38100" numCol="1" anchor="ctr">
                <a:noAutofit/>
              </a:bodyPr>
              <a:lstStyle/>
              <a:p>
                <a:pPr algn="ctr">
                  <a:defRPr sz="2200">
                    <a:latin typeface="+mn-lt"/>
                    <a:ea typeface="+mn-ea"/>
                    <a:cs typeface="+mn-cs"/>
                    <a:sym typeface="Helvetica Light"/>
                  </a:defRPr>
                </a:pPr>
                <a:endParaRPr sz="2200"/>
              </a:p>
            </p:txBody>
          </p:sp>
          <p:sp>
            <p:nvSpPr>
              <p:cNvPr id="20" name="Circle">
                <a:extLst>
                  <a:ext uri="{FF2B5EF4-FFF2-40B4-BE49-F238E27FC236}">
                    <a16:creationId xmlns:a16="http://schemas.microsoft.com/office/drawing/2014/main" id="{2D5B9E1B-FEF2-1344-8924-CA881A057424}"/>
                  </a:ext>
                </a:extLst>
              </p:cNvPr>
              <p:cNvSpPr/>
              <p:nvPr/>
            </p:nvSpPr>
            <p:spPr>
              <a:xfrm>
                <a:off x="152846" y="232325"/>
                <a:ext cx="79888" cy="80603"/>
              </a:xfrm>
              <a:prstGeom prst="ellipse">
                <a:avLst/>
              </a:prstGeom>
              <a:solidFill>
                <a:srgbClr val="000000">
                  <a:alpha val="50000"/>
                </a:srgbClr>
              </a:solidFill>
              <a:ln w="25400" cap="flat">
                <a:solidFill>
                  <a:srgbClr val="000000">
                    <a:alpha val="50000"/>
                  </a:srgbClr>
                </a:solidFill>
                <a:prstDash val="solid"/>
                <a:miter lim="400000"/>
              </a:ln>
              <a:effectLst>
                <a:outerShdw blurRad="25400" dist="12700" dir="5400000" rotWithShape="0">
                  <a:srgbClr val="000000">
                    <a:alpha val="89878"/>
                  </a:srgbClr>
                </a:outerShdw>
              </a:effectLst>
            </p:spPr>
            <p:txBody>
              <a:bodyPr wrap="square" lIns="38100" tIns="38100" rIns="38100" bIns="38100" numCol="1" anchor="ctr">
                <a:noAutofit/>
              </a:bodyPr>
              <a:lstStyle/>
              <a:p>
                <a:pPr algn="ctr">
                  <a:defRPr sz="2200">
                    <a:latin typeface="+mn-lt"/>
                    <a:ea typeface="+mn-ea"/>
                    <a:cs typeface="+mn-cs"/>
                    <a:sym typeface="Helvetica Light"/>
                  </a:defRPr>
                </a:pPr>
                <a:endParaRPr sz="2200"/>
              </a:p>
            </p:txBody>
          </p:sp>
          <p:sp>
            <p:nvSpPr>
              <p:cNvPr id="21" name="Circle">
                <a:extLst>
                  <a:ext uri="{FF2B5EF4-FFF2-40B4-BE49-F238E27FC236}">
                    <a16:creationId xmlns:a16="http://schemas.microsoft.com/office/drawing/2014/main" id="{F1F97A8A-FDAF-8247-BD00-D1A5F6A97997}"/>
                  </a:ext>
                </a:extLst>
              </p:cNvPr>
              <p:cNvSpPr/>
              <p:nvPr/>
            </p:nvSpPr>
            <p:spPr>
              <a:xfrm>
                <a:off x="199902" y="154093"/>
                <a:ext cx="79887" cy="80604"/>
              </a:xfrm>
              <a:prstGeom prst="ellipse">
                <a:avLst/>
              </a:prstGeom>
              <a:solidFill>
                <a:srgbClr val="000000">
                  <a:alpha val="50000"/>
                </a:srgbClr>
              </a:solidFill>
              <a:ln w="25400" cap="flat">
                <a:solidFill>
                  <a:srgbClr val="000000">
                    <a:alpha val="50000"/>
                  </a:srgbClr>
                </a:solidFill>
                <a:prstDash val="solid"/>
                <a:miter lim="400000"/>
              </a:ln>
              <a:effectLst>
                <a:outerShdw blurRad="25400" dist="12700" dir="5400000" rotWithShape="0">
                  <a:srgbClr val="000000">
                    <a:alpha val="89878"/>
                  </a:srgbClr>
                </a:outerShdw>
              </a:effectLst>
            </p:spPr>
            <p:txBody>
              <a:bodyPr wrap="square" lIns="38100" tIns="38100" rIns="38100" bIns="38100" numCol="1" anchor="ctr">
                <a:noAutofit/>
              </a:bodyPr>
              <a:lstStyle/>
              <a:p>
                <a:pPr algn="ctr">
                  <a:defRPr sz="2200">
                    <a:latin typeface="+mn-lt"/>
                    <a:ea typeface="+mn-ea"/>
                    <a:cs typeface="+mn-cs"/>
                    <a:sym typeface="Helvetica Light"/>
                  </a:defRPr>
                </a:pPr>
                <a:endParaRPr sz="2200"/>
              </a:p>
            </p:txBody>
          </p:sp>
          <p:sp>
            <p:nvSpPr>
              <p:cNvPr id="22" name="Circle">
                <a:extLst>
                  <a:ext uri="{FF2B5EF4-FFF2-40B4-BE49-F238E27FC236}">
                    <a16:creationId xmlns:a16="http://schemas.microsoft.com/office/drawing/2014/main" id="{4A53E417-B95F-774B-92E5-6A21FD71129A}"/>
                  </a:ext>
                </a:extLst>
              </p:cNvPr>
              <p:cNvSpPr/>
              <p:nvPr/>
            </p:nvSpPr>
            <p:spPr>
              <a:xfrm>
                <a:off x="246957" y="232325"/>
                <a:ext cx="79888" cy="80603"/>
              </a:xfrm>
              <a:prstGeom prst="ellipse">
                <a:avLst/>
              </a:prstGeom>
              <a:solidFill>
                <a:srgbClr val="000000">
                  <a:alpha val="50000"/>
                </a:srgbClr>
              </a:solidFill>
              <a:ln w="25400" cap="flat">
                <a:solidFill>
                  <a:srgbClr val="000000">
                    <a:alpha val="50000"/>
                  </a:srgbClr>
                </a:solidFill>
                <a:prstDash val="solid"/>
                <a:miter lim="400000"/>
              </a:ln>
              <a:effectLst>
                <a:outerShdw blurRad="25400" dist="12700" dir="5400000" rotWithShape="0">
                  <a:srgbClr val="000000">
                    <a:alpha val="89878"/>
                  </a:srgbClr>
                </a:outerShdw>
              </a:effectLst>
            </p:spPr>
            <p:txBody>
              <a:bodyPr wrap="square" lIns="38100" tIns="38100" rIns="38100" bIns="38100" numCol="1" anchor="ctr">
                <a:noAutofit/>
              </a:bodyPr>
              <a:lstStyle/>
              <a:p>
                <a:pPr algn="ctr">
                  <a:defRPr sz="2200">
                    <a:latin typeface="+mn-lt"/>
                    <a:ea typeface="+mn-ea"/>
                    <a:cs typeface="+mn-cs"/>
                    <a:sym typeface="Helvetica Light"/>
                  </a:defRPr>
                </a:pPr>
                <a:endParaRPr sz="2200"/>
              </a:p>
            </p:txBody>
          </p:sp>
        </p:grpSp>
        <p:grpSp>
          <p:nvGrpSpPr>
            <p:cNvPr id="15" name="Group">
              <a:extLst>
                <a:ext uri="{FF2B5EF4-FFF2-40B4-BE49-F238E27FC236}">
                  <a16:creationId xmlns:a16="http://schemas.microsoft.com/office/drawing/2014/main" id="{D318F2AC-0817-EA4C-AECC-C94900DA2186}"/>
                </a:ext>
              </a:extLst>
            </p:cNvPr>
            <p:cNvGrpSpPr/>
            <p:nvPr/>
          </p:nvGrpSpPr>
          <p:grpSpPr>
            <a:xfrm>
              <a:off x="5337528" y="1935505"/>
              <a:ext cx="474135" cy="474134"/>
              <a:chOff x="0" y="0"/>
              <a:chExt cx="474133" cy="474133"/>
            </a:xfrm>
          </p:grpSpPr>
          <p:sp>
            <p:nvSpPr>
              <p:cNvPr id="16" name="Circle">
                <a:extLst>
                  <a:ext uri="{FF2B5EF4-FFF2-40B4-BE49-F238E27FC236}">
                    <a16:creationId xmlns:a16="http://schemas.microsoft.com/office/drawing/2014/main" id="{A06B477F-07FE-A64D-97EE-F489DDBD5525}"/>
                  </a:ext>
                </a:extLst>
              </p:cNvPr>
              <p:cNvSpPr/>
              <p:nvPr/>
            </p:nvSpPr>
            <p:spPr>
              <a:xfrm>
                <a:off x="0" y="0"/>
                <a:ext cx="474134" cy="474134"/>
              </a:xfrm>
              <a:prstGeom prst="ellipse">
                <a:avLst/>
              </a:prstGeom>
              <a:solidFill>
                <a:srgbClr val="4B96CB"/>
              </a:solidFill>
              <a:ln w="25400" cap="flat">
                <a:solidFill>
                  <a:srgbClr val="000000"/>
                </a:solidFill>
                <a:prstDash val="solid"/>
                <a:miter lim="400000"/>
              </a:ln>
              <a:effectLst>
                <a:outerShdw blurRad="25400" dist="12700" dir="5400000" rotWithShape="0">
                  <a:srgbClr val="000000">
                    <a:alpha val="50000"/>
                  </a:srgbClr>
                </a:outerShdw>
              </a:effectLst>
            </p:spPr>
            <p:txBody>
              <a:bodyPr wrap="square" lIns="38100" tIns="38100" rIns="38100" bIns="38100" numCol="1" anchor="ctr">
                <a:noAutofit/>
              </a:bodyPr>
              <a:lstStyle/>
              <a:p>
                <a:pPr algn="ctr">
                  <a:defRPr sz="2200">
                    <a:latin typeface="+mn-lt"/>
                    <a:ea typeface="+mn-ea"/>
                    <a:cs typeface="+mn-cs"/>
                    <a:sym typeface="Helvetica Light"/>
                  </a:defRPr>
                </a:pPr>
                <a:endParaRPr sz="2200"/>
              </a:p>
            </p:txBody>
          </p:sp>
          <p:sp>
            <p:nvSpPr>
              <p:cNvPr id="17" name="Circle">
                <a:extLst>
                  <a:ext uri="{FF2B5EF4-FFF2-40B4-BE49-F238E27FC236}">
                    <a16:creationId xmlns:a16="http://schemas.microsoft.com/office/drawing/2014/main" id="{1027B85F-BBBF-6246-B587-3B33A8AF519B}"/>
                  </a:ext>
                </a:extLst>
              </p:cNvPr>
              <p:cNvSpPr/>
              <p:nvPr/>
            </p:nvSpPr>
            <p:spPr>
              <a:xfrm>
                <a:off x="198394" y="149352"/>
                <a:ext cx="79887" cy="80603"/>
              </a:xfrm>
              <a:prstGeom prst="ellipse">
                <a:avLst/>
              </a:prstGeom>
              <a:solidFill>
                <a:srgbClr val="000000">
                  <a:alpha val="50000"/>
                </a:srgbClr>
              </a:solidFill>
              <a:ln w="25400" cap="flat">
                <a:solidFill>
                  <a:srgbClr val="000000">
                    <a:alpha val="50000"/>
                  </a:srgbClr>
                </a:solidFill>
                <a:prstDash val="solid"/>
                <a:miter lim="400000"/>
              </a:ln>
              <a:effectLst>
                <a:outerShdw blurRad="25400" dist="12700" dir="5400000" rotWithShape="0">
                  <a:srgbClr val="000000">
                    <a:alpha val="89878"/>
                  </a:srgbClr>
                </a:outerShdw>
              </a:effectLst>
            </p:spPr>
            <p:txBody>
              <a:bodyPr wrap="square" lIns="38100" tIns="38100" rIns="38100" bIns="38100" numCol="1" anchor="ctr">
                <a:noAutofit/>
              </a:bodyPr>
              <a:lstStyle/>
              <a:p>
                <a:pPr algn="ctr">
                  <a:defRPr sz="2200">
                    <a:latin typeface="+mn-lt"/>
                    <a:ea typeface="+mn-ea"/>
                    <a:cs typeface="+mn-cs"/>
                    <a:sym typeface="Helvetica Light"/>
                  </a:defRPr>
                </a:pPr>
                <a:endParaRPr sz="2200"/>
              </a:p>
            </p:txBody>
          </p:sp>
          <p:sp>
            <p:nvSpPr>
              <p:cNvPr id="18" name="Circle">
                <a:extLst>
                  <a:ext uri="{FF2B5EF4-FFF2-40B4-BE49-F238E27FC236}">
                    <a16:creationId xmlns:a16="http://schemas.microsoft.com/office/drawing/2014/main" id="{702842E7-91E2-1B4D-96A9-22B032BD84C6}"/>
                  </a:ext>
                </a:extLst>
              </p:cNvPr>
              <p:cNvSpPr/>
              <p:nvPr/>
            </p:nvSpPr>
            <p:spPr>
              <a:xfrm>
                <a:off x="198394" y="244178"/>
                <a:ext cx="79887" cy="80604"/>
              </a:xfrm>
              <a:prstGeom prst="ellipse">
                <a:avLst/>
              </a:prstGeom>
              <a:solidFill>
                <a:srgbClr val="000000">
                  <a:alpha val="50000"/>
                </a:srgbClr>
              </a:solidFill>
              <a:ln w="25400" cap="flat">
                <a:solidFill>
                  <a:srgbClr val="000000">
                    <a:alpha val="50000"/>
                  </a:srgbClr>
                </a:solidFill>
                <a:prstDash val="solid"/>
                <a:miter lim="400000"/>
              </a:ln>
              <a:effectLst>
                <a:outerShdw blurRad="25400" dist="12700" dir="5400000" rotWithShape="0">
                  <a:srgbClr val="000000">
                    <a:alpha val="89878"/>
                  </a:srgbClr>
                </a:outerShdw>
              </a:effectLst>
            </p:spPr>
            <p:txBody>
              <a:bodyPr wrap="square" lIns="38100" tIns="38100" rIns="38100" bIns="38100" numCol="1" anchor="ctr">
                <a:noAutofit/>
              </a:bodyPr>
              <a:lstStyle/>
              <a:p>
                <a:pPr algn="ctr">
                  <a:defRPr sz="2200">
                    <a:latin typeface="+mn-lt"/>
                    <a:ea typeface="+mn-ea"/>
                    <a:cs typeface="+mn-cs"/>
                    <a:sym typeface="Helvetica Light"/>
                  </a:defRPr>
                </a:pPr>
                <a:endParaRPr sz="2200"/>
              </a:p>
            </p:txBody>
          </p:sp>
        </p:grpSp>
      </p:grpSp>
      <mc:AlternateContent xmlns:mc="http://schemas.openxmlformats.org/markup-compatibility/2006" xmlns:a14="http://schemas.microsoft.com/office/drawing/2010/main">
        <mc:Choice Requires="a14">
          <p:sp>
            <p:nvSpPr>
              <p:cNvPr id="27" name="Equation">
                <a:extLst>
                  <a:ext uri="{FF2B5EF4-FFF2-40B4-BE49-F238E27FC236}">
                    <a16:creationId xmlns:a16="http://schemas.microsoft.com/office/drawing/2014/main" id="{29F39C9B-D86F-D54B-B90A-9A5911BE6848}"/>
                  </a:ext>
                </a:extLst>
              </p:cNvPr>
              <p:cNvSpPr txBox="1"/>
              <p:nvPr/>
            </p:nvSpPr>
            <p:spPr>
              <a:xfrm>
                <a:off x="2336800" y="5943600"/>
                <a:ext cx="7159332" cy="888000"/>
              </a:xfrm>
              <a:prstGeom prst="rect">
                <a:avLst/>
              </a:prstGeom>
              <a:ln w="12700">
                <a:miter lim="400000"/>
              </a:ln>
            </p:spPr>
            <p:txBody>
              <a:bodyPr wrap="none" lIns="0" tIns="0" rIns="0" bIns="0">
                <a:spAutoFit/>
              </a:bodyPr>
              <a:lstStyle/>
              <a:p>
                <a:pPr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Sup>
                        <m:sSubSupPr>
                          <m:ctrlPr>
                            <a:rPr lang="ar-AE" sz="4800" i="1">
                              <a:latin typeface="Cambria Math" panose="02040503050406030204" pitchFamily="18" charset="0"/>
                            </a:rPr>
                          </m:ctrlPr>
                        </m:sSubSupPr>
                        <m:e>
                          <m:r>
                            <a:rPr lang="ar-AE" sz="4800" i="1">
                              <a:latin typeface="Cambria Math" panose="02040503050406030204" pitchFamily="18" charset="0"/>
                            </a:rPr>
                            <m:t>𝑣</m:t>
                          </m:r>
                        </m:e>
                        <m:sub>
                          <m:r>
                            <a:rPr lang="ar-AE" sz="4800" i="1">
                              <a:latin typeface="Cambria Math" panose="02040503050406030204" pitchFamily="18" charset="0"/>
                            </a:rPr>
                            <m:t>2</m:t>
                          </m:r>
                        </m:sub>
                        <m:sup>
                          <m:r>
                            <a:rPr lang="ar-AE" sz="4800" i="1">
                              <a:latin typeface="Cambria Math" panose="02040503050406030204" pitchFamily="18" charset="0"/>
                            </a:rPr>
                            <m:t>𝑝</m:t>
                          </m:r>
                          <m:r>
                            <a:rPr lang="ar-AE" sz="4800" i="1">
                              <a:latin typeface="Cambria Math" panose="02040503050406030204" pitchFamily="18" charset="0"/>
                            </a:rPr>
                            <m:t>+</m:t>
                          </m:r>
                          <m:r>
                            <m:rPr>
                              <m:sty m:val="p"/>
                            </m:rPr>
                            <a:rPr lang="en-US" sz="4800" i="1">
                              <a:latin typeface="Cambria Math" panose="02040503050406030204" pitchFamily="18" charset="0"/>
                            </a:rPr>
                            <m:t>Au</m:t>
                          </m:r>
                        </m:sup>
                      </m:sSubSup>
                      <m:r>
                        <a:rPr lang="ar-AE" sz="4800" i="1">
                          <a:latin typeface="Cambria Math" panose="02040503050406030204" pitchFamily="18" charset="0"/>
                        </a:rPr>
                        <m:t>&lt;</m:t>
                      </m:r>
                      <m:sSubSup>
                        <m:sSubSupPr>
                          <m:ctrlPr>
                            <a:rPr lang="ar-AE" sz="4800" i="1">
                              <a:latin typeface="Cambria Math" panose="02040503050406030204" pitchFamily="18" charset="0"/>
                            </a:rPr>
                          </m:ctrlPr>
                        </m:sSubSupPr>
                        <m:e>
                          <m:r>
                            <a:rPr lang="ar-AE" sz="4800" i="1">
                              <a:latin typeface="Cambria Math" panose="02040503050406030204" pitchFamily="18" charset="0"/>
                            </a:rPr>
                            <m:t>𝑣</m:t>
                          </m:r>
                        </m:e>
                        <m:sub>
                          <m:r>
                            <a:rPr lang="ar-AE" sz="4800" i="1">
                              <a:latin typeface="Cambria Math" panose="02040503050406030204" pitchFamily="18" charset="0"/>
                            </a:rPr>
                            <m:t>2</m:t>
                          </m:r>
                        </m:sub>
                        <m:sup>
                          <m:r>
                            <a:rPr lang="ar-AE" sz="4800" i="1">
                              <a:latin typeface="Cambria Math" panose="02040503050406030204" pitchFamily="18" charset="0"/>
                            </a:rPr>
                            <m:t>𝑑</m:t>
                          </m:r>
                          <m:r>
                            <a:rPr lang="ar-AE" sz="4800" i="1">
                              <a:latin typeface="Cambria Math" panose="02040503050406030204" pitchFamily="18" charset="0"/>
                            </a:rPr>
                            <m:t>+</m:t>
                          </m:r>
                          <m:r>
                            <m:rPr>
                              <m:sty m:val="p"/>
                            </m:rPr>
                            <a:rPr lang="en-US" sz="4800" i="1">
                              <a:latin typeface="Cambria Math" panose="02040503050406030204" pitchFamily="18" charset="0"/>
                            </a:rPr>
                            <m:t>Au</m:t>
                          </m:r>
                        </m:sup>
                      </m:sSubSup>
                      <m:r>
                        <a:rPr lang="ar-AE" sz="4800" i="1">
                          <a:latin typeface="Cambria Math" panose="02040503050406030204" pitchFamily="18" charset="0"/>
                        </a:rPr>
                        <m:t>≈</m:t>
                      </m:r>
                      <m:sSubSup>
                        <m:sSubSupPr>
                          <m:ctrlPr>
                            <a:rPr lang="ar-AE" sz="4800" i="1">
                              <a:latin typeface="Cambria Math" panose="02040503050406030204" pitchFamily="18" charset="0"/>
                            </a:rPr>
                          </m:ctrlPr>
                        </m:sSubSupPr>
                        <m:e>
                          <m:r>
                            <a:rPr lang="ar-AE" sz="4800" i="1">
                              <a:latin typeface="Cambria Math" panose="02040503050406030204" pitchFamily="18" charset="0"/>
                            </a:rPr>
                            <m:t>𝑣</m:t>
                          </m:r>
                        </m:e>
                        <m:sub>
                          <m:r>
                            <a:rPr lang="ar-AE" sz="4800" i="1">
                              <a:latin typeface="Cambria Math" panose="02040503050406030204" pitchFamily="18" charset="0"/>
                            </a:rPr>
                            <m:t>2</m:t>
                          </m:r>
                        </m:sub>
                        <m:sup>
                          <m:r>
                            <a:rPr lang="ar-AE" sz="4800" i="1" baseline="30000">
                              <a:latin typeface="Cambria Math" panose="02040503050406030204" pitchFamily="18" charset="0"/>
                            </a:rPr>
                            <m:t>3</m:t>
                          </m:r>
                          <m:r>
                            <m:rPr>
                              <m:sty m:val="p"/>
                            </m:rPr>
                            <a:rPr lang="en-US" sz="4800" i="1">
                              <a:latin typeface="Cambria Math" panose="02040503050406030204" pitchFamily="18" charset="0"/>
                            </a:rPr>
                            <m:t>He</m:t>
                          </m:r>
                          <m:r>
                            <a:rPr lang="en-US" sz="4800" i="1">
                              <a:latin typeface="Cambria Math" panose="02040503050406030204" pitchFamily="18" charset="0"/>
                            </a:rPr>
                            <m:t>+</m:t>
                          </m:r>
                          <m:r>
                            <m:rPr>
                              <m:sty m:val="p"/>
                            </m:rPr>
                            <a:rPr lang="en-US" sz="4800" i="1">
                              <a:latin typeface="Cambria Math" panose="02040503050406030204" pitchFamily="18" charset="0"/>
                            </a:rPr>
                            <m:t>Au</m:t>
                          </m:r>
                        </m:sup>
                      </m:sSubSup>
                    </m:oMath>
                  </m:oMathPara>
                </a14:m>
                <a:endParaRPr sz="4800" dirty="0"/>
              </a:p>
            </p:txBody>
          </p:sp>
        </mc:Choice>
        <mc:Fallback xmlns="">
          <p:sp>
            <p:nvSpPr>
              <p:cNvPr id="27" name="Equation">
                <a:extLst>
                  <a:ext uri="{FF2B5EF4-FFF2-40B4-BE49-F238E27FC236}">
                    <a16:creationId xmlns:a16="http://schemas.microsoft.com/office/drawing/2014/main" id="{29F39C9B-D86F-D54B-B90A-9A5911BE6848}"/>
                  </a:ext>
                </a:extLst>
              </p:cNvPr>
              <p:cNvSpPr txBox="1">
                <a:spLocks noRot="1" noChangeAspect="1" noMove="1" noResize="1" noEditPoints="1" noAdjustHandles="1" noChangeArrowheads="1" noChangeShapeType="1" noTextEdit="1"/>
              </p:cNvSpPr>
              <p:nvPr/>
            </p:nvSpPr>
            <p:spPr>
              <a:xfrm>
                <a:off x="2336800" y="5943600"/>
                <a:ext cx="7159332" cy="888000"/>
              </a:xfrm>
              <a:prstGeom prst="rect">
                <a:avLst/>
              </a:prstGeom>
              <a:blipFill>
                <a:blip r:embed="rId3"/>
                <a:stretch>
                  <a:fillRect b="-14286"/>
                </a:stretch>
              </a:blipFill>
              <a:ln w="12700">
                <a:miter lim="400000"/>
              </a:ln>
            </p:spPr>
            <p:txBody>
              <a:bodyPr/>
              <a:lstStyle/>
              <a:p>
                <a:r>
                  <a:rPr lang="en-US">
                    <a:noFill/>
                  </a:rPr>
                  <a:t> </a:t>
                </a:r>
              </a:p>
            </p:txBody>
          </p:sp>
        </mc:Fallback>
      </mc:AlternateContent>
      <p:pic>
        <p:nvPicPr>
          <p:cNvPr id="28" name="SmallSysEccentricityReordered.pdf" descr="SmallSysEccentricityReordered.pdf">
            <a:extLst>
              <a:ext uri="{FF2B5EF4-FFF2-40B4-BE49-F238E27FC236}">
                <a16:creationId xmlns:a16="http://schemas.microsoft.com/office/drawing/2014/main" id="{C829C9AC-7FEE-934B-ABFD-5B0CED6B9623}"/>
              </a:ext>
            </a:extLst>
          </p:cNvPr>
          <p:cNvPicPr>
            <a:picLocks noChangeAspect="1"/>
          </p:cNvPicPr>
          <p:nvPr/>
        </p:nvPicPr>
        <p:blipFill>
          <a:blip r:embed="rId4"/>
          <a:srcRect r="46198"/>
          <a:stretch>
            <a:fillRect/>
          </a:stretch>
        </p:blipFill>
        <p:spPr>
          <a:xfrm>
            <a:off x="7594600" y="914401"/>
            <a:ext cx="2971800" cy="4699185"/>
          </a:xfrm>
          <a:prstGeom prst="rect">
            <a:avLst/>
          </a:prstGeom>
          <a:ln w="3175">
            <a:miter lim="400000"/>
          </a:ln>
        </p:spPr>
      </p:pic>
    </p:spTree>
    <p:extLst>
      <p:ext uri="{BB962C8B-B14F-4D97-AF65-F5344CB8AC3E}">
        <p14:creationId xmlns:p14="http://schemas.microsoft.com/office/powerpoint/2010/main" val="17645657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2F386C-85DB-3A4D-BC8E-E7798E49A94D}"/>
              </a:ext>
            </a:extLst>
          </p:cNvPr>
          <p:cNvSpPr>
            <a:spLocks noGrp="1"/>
          </p:cNvSpPr>
          <p:nvPr>
            <p:ph type="title"/>
          </p:nvPr>
        </p:nvSpPr>
        <p:spPr/>
        <p:txBody>
          <a:bodyPr/>
          <a:lstStyle/>
          <a:p>
            <a:r>
              <a:rPr lang="en-US" dirty="0"/>
              <a:t>Elliptic and Triangular flow data</a:t>
            </a:r>
          </a:p>
        </p:txBody>
      </p:sp>
      <p:pic>
        <p:nvPicPr>
          <p:cNvPr id="6" name="Content Placeholder 5">
            <a:extLst>
              <a:ext uri="{FF2B5EF4-FFF2-40B4-BE49-F238E27FC236}">
                <a16:creationId xmlns:a16="http://schemas.microsoft.com/office/drawing/2014/main" id="{8FFA7285-BF1F-6348-9439-3065AFB9CBFF}"/>
              </a:ext>
            </a:extLst>
          </p:cNvPr>
          <p:cNvPicPr>
            <a:picLocks noGrp="1" noChangeAspect="1"/>
          </p:cNvPicPr>
          <p:nvPr>
            <p:ph idx="1"/>
          </p:nvPr>
        </p:nvPicPr>
        <p:blipFill rotWithShape="1">
          <a:blip r:embed="rId3"/>
          <a:srcRect l="17435" t="21881" r="18060" b="25192"/>
          <a:stretch/>
        </p:blipFill>
        <p:spPr>
          <a:xfrm>
            <a:off x="1879602" y="1295399"/>
            <a:ext cx="10058399" cy="4835578"/>
          </a:xfrm>
        </p:spPr>
      </p:pic>
      <p:sp>
        <p:nvSpPr>
          <p:cNvPr id="4" name="Slide Number Placeholder 3">
            <a:extLst>
              <a:ext uri="{FF2B5EF4-FFF2-40B4-BE49-F238E27FC236}">
                <a16:creationId xmlns:a16="http://schemas.microsoft.com/office/drawing/2014/main" id="{A6B6A68A-EC65-C144-A79D-4BBC4C74EDCD}"/>
              </a:ext>
            </a:extLst>
          </p:cNvPr>
          <p:cNvSpPr>
            <a:spLocks noGrp="1"/>
          </p:cNvSpPr>
          <p:nvPr>
            <p:ph type="sldNum" sz="quarter" idx="10"/>
          </p:nvPr>
        </p:nvSpPr>
        <p:spPr/>
        <p:txBody>
          <a:bodyPr/>
          <a:lstStyle/>
          <a:p>
            <a:pPr>
              <a:defRPr/>
            </a:pPr>
            <a:fld id="{8013579F-4CA1-4395-AC63-1E7507863230}" type="slidenum">
              <a:rPr lang="en-US" smtClean="0"/>
              <a:pPr>
                <a:defRPr/>
              </a:pPr>
              <a:t>43</a:t>
            </a:fld>
            <a:endParaRPr lang="en-US" dirty="0"/>
          </a:p>
        </p:txBody>
      </p:sp>
      <p:sp>
        <p:nvSpPr>
          <p:cNvPr id="7" name="TextBox 6">
            <a:extLst>
              <a:ext uri="{FF2B5EF4-FFF2-40B4-BE49-F238E27FC236}">
                <a16:creationId xmlns:a16="http://schemas.microsoft.com/office/drawing/2014/main" id="{FDA20ECE-9F4B-854D-AE33-04CB7B6F69E8}"/>
              </a:ext>
            </a:extLst>
          </p:cNvPr>
          <p:cNvSpPr txBox="1"/>
          <p:nvPr/>
        </p:nvSpPr>
        <p:spPr>
          <a:xfrm>
            <a:off x="2036482" y="6248401"/>
            <a:ext cx="9901518" cy="954107"/>
          </a:xfrm>
          <a:prstGeom prst="rect">
            <a:avLst/>
          </a:prstGeom>
          <a:noFill/>
          <a:ln>
            <a:solidFill>
              <a:srgbClr val="FF0000"/>
            </a:solidFill>
          </a:ln>
        </p:spPr>
        <p:txBody>
          <a:bodyPr wrap="square" rtlCol="0">
            <a:spAutoFit/>
          </a:bodyPr>
          <a:lstStyle/>
          <a:p>
            <a:pPr lvl="0"/>
            <a:r>
              <a:rPr lang="en-US" altLang="en-US" sz="2800" dirty="0">
                <a:sym typeface="Symbol" charset="2"/>
              </a:rPr>
              <a:t>The v</a:t>
            </a:r>
            <a:r>
              <a:rPr lang="en-US" altLang="en-US" sz="2800" baseline="-25000" dirty="0">
                <a:sym typeface="Symbol" charset="2"/>
              </a:rPr>
              <a:t>2 </a:t>
            </a:r>
            <a:r>
              <a:rPr lang="en-US" altLang="en-US" sz="2800" dirty="0">
                <a:sym typeface="Symbol" charset="2"/>
              </a:rPr>
              <a:t>and v</a:t>
            </a:r>
            <a:r>
              <a:rPr lang="en-US" altLang="en-US" sz="2800" baseline="-25000" dirty="0">
                <a:sym typeface="Symbol" charset="2"/>
              </a:rPr>
              <a:t>3</a:t>
            </a:r>
            <a:r>
              <a:rPr lang="en-US" altLang="en-US" sz="2800" dirty="0">
                <a:sym typeface="Symbol" charset="2"/>
              </a:rPr>
              <a:t> values follow the initial spatial eccentricity order </a:t>
            </a:r>
          </a:p>
          <a:p>
            <a:pPr lvl="0"/>
            <a:r>
              <a:rPr lang="en-US" altLang="en-US" sz="2800" dirty="0">
                <a:sym typeface="Symbol" charset="2"/>
              </a:rPr>
              <a:t>We have successfully engineered the shape of the droplets. </a:t>
            </a:r>
            <a:endParaRPr lang="en-US" altLang="en-US" sz="2800" dirty="0"/>
          </a:p>
        </p:txBody>
      </p:sp>
      <p:sp>
        <p:nvSpPr>
          <p:cNvPr id="3" name="TextBox 2">
            <a:extLst>
              <a:ext uri="{FF2B5EF4-FFF2-40B4-BE49-F238E27FC236}">
                <a16:creationId xmlns:a16="http://schemas.microsoft.com/office/drawing/2014/main" id="{FB197106-5B10-0640-9EAA-B7D4B0F89A97}"/>
              </a:ext>
            </a:extLst>
          </p:cNvPr>
          <p:cNvSpPr txBox="1"/>
          <p:nvPr/>
        </p:nvSpPr>
        <p:spPr>
          <a:xfrm>
            <a:off x="2641601" y="990601"/>
            <a:ext cx="5367175" cy="307777"/>
          </a:xfrm>
          <a:prstGeom prst="rect">
            <a:avLst/>
          </a:prstGeom>
          <a:noFill/>
        </p:spPr>
        <p:txBody>
          <a:bodyPr wrap="none" rtlCol="0">
            <a:spAutoFit/>
          </a:bodyPr>
          <a:lstStyle/>
          <a:p>
            <a:r>
              <a:rPr lang="en-US" sz="1400" dirty="0"/>
              <a:t>Published in Nature Physics: </a:t>
            </a:r>
            <a:r>
              <a:rPr lang="en-US" sz="1400" dirty="0" err="1"/>
              <a:t>doi.org</a:t>
            </a:r>
            <a:r>
              <a:rPr lang="en-US" sz="1400" dirty="0"/>
              <a:t>/10/1038/s41567-018-0360-0</a:t>
            </a:r>
          </a:p>
        </p:txBody>
      </p:sp>
    </p:spTree>
    <p:extLst>
      <p:ext uri="{BB962C8B-B14F-4D97-AF65-F5344CB8AC3E}">
        <p14:creationId xmlns:p14="http://schemas.microsoft.com/office/powerpoint/2010/main" val="12935190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993A2-D150-4D40-BA3D-00ABE0519C33}"/>
              </a:ext>
            </a:extLst>
          </p:cNvPr>
          <p:cNvSpPr>
            <a:spLocks noGrp="1"/>
          </p:cNvSpPr>
          <p:nvPr>
            <p:ph type="title"/>
          </p:nvPr>
        </p:nvSpPr>
        <p:spPr/>
        <p:txBody>
          <a:bodyPr/>
          <a:lstStyle/>
          <a:p>
            <a:r>
              <a:rPr lang="en-US" dirty="0"/>
              <a:t>Comparison with viscous hydrodynamics</a:t>
            </a:r>
          </a:p>
        </p:txBody>
      </p:sp>
      <p:sp>
        <p:nvSpPr>
          <p:cNvPr id="4" name="Slide Number Placeholder 3">
            <a:extLst>
              <a:ext uri="{FF2B5EF4-FFF2-40B4-BE49-F238E27FC236}">
                <a16:creationId xmlns:a16="http://schemas.microsoft.com/office/drawing/2014/main" id="{BEC0D1DD-5DAB-0246-92E8-911A2DD4900B}"/>
              </a:ext>
            </a:extLst>
          </p:cNvPr>
          <p:cNvSpPr>
            <a:spLocks noGrp="1"/>
          </p:cNvSpPr>
          <p:nvPr>
            <p:ph type="sldNum" sz="quarter" idx="10"/>
          </p:nvPr>
        </p:nvSpPr>
        <p:spPr/>
        <p:txBody>
          <a:bodyPr/>
          <a:lstStyle/>
          <a:p>
            <a:pPr>
              <a:defRPr/>
            </a:pPr>
            <a:fld id="{8013579F-4CA1-4395-AC63-1E7507863230}" type="slidenum">
              <a:rPr lang="en-US" smtClean="0"/>
              <a:pPr>
                <a:defRPr/>
              </a:pPr>
              <a:t>44</a:t>
            </a:fld>
            <a:endParaRPr lang="en-US" dirty="0"/>
          </a:p>
        </p:txBody>
      </p:sp>
      <p:sp>
        <p:nvSpPr>
          <p:cNvPr id="8" name="Content Placeholder 11">
            <a:extLst>
              <a:ext uri="{FF2B5EF4-FFF2-40B4-BE49-F238E27FC236}">
                <a16:creationId xmlns:a16="http://schemas.microsoft.com/office/drawing/2014/main" id="{44057A4F-4292-BD4D-92F4-B863B20C1BCD}"/>
              </a:ext>
            </a:extLst>
          </p:cNvPr>
          <p:cNvSpPr txBox="1">
            <a:spLocks/>
          </p:cNvSpPr>
          <p:nvPr/>
        </p:nvSpPr>
        <p:spPr bwMode="auto">
          <a:xfrm>
            <a:off x="2108200" y="5105400"/>
            <a:ext cx="9296400" cy="93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70" tIns="50935" rIns="101870" bIns="50935" numCol="1" anchor="t" anchorCtr="0" compatLnSpc="1">
            <a:prstTxWarp prst="textNoShape">
              <a:avLst/>
            </a:prstTxWarp>
          </a:bodyPr>
          <a:lstStyle>
            <a:lvl1pPr marL="379413" indent="-379413" algn="l" defTabSz="506413" rtl="0" eaLnBrk="0" fontAlgn="base" hangingPunct="0">
              <a:lnSpc>
                <a:spcPts val="4000"/>
              </a:lnSpc>
              <a:spcBef>
                <a:spcPct val="20000"/>
              </a:spcBef>
              <a:spcAft>
                <a:spcPct val="0"/>
              </a:spcAft>
              <a:buFont typeface="Arial" pitchFamily="34" charset="0"/>
              <a:buChar char="•"/>
              <a:defRPr sz="3100" kern="1200">
                <a:solidFill>
                  <a:schemeClr val="tx1"/>
                </a:solidFill>
                <a:latin typeface="+mn-lt"/>
                <a:ea typeface="ＭＳ Ｐゴシック" pitchFamily="1" charset="-128"/>
                <a:cs typeface="ＭＳ Ｐゴシック" pitchFamily="-65" charset="-128"/>
              </a:defRPr>
            </a:lvl1pPr>
            <a:lvl2pPr marL="825500" indent="-315913" algn="l" defTabSz="506413" rtl="0" eaLnBrk="0" fontAlgn="base" hangingPunct="0">
              <a:lnSpc>
                <a:spcPts val="4000"/>
              </a:lnSpc>
              <a:spcBef>
                <a:spcPct val="20000"/>
              </a:spcBef>
              <a:spcAft>
                <a:spcPct val="0"/>
              </a:spcAft>
              <a:buFont typeface="Arial" pitchFamily="34" charset="0"/>
              <a:buChar char="–"/>
              <a:defRPr sz="2700" kern="1200">
                <a:solidFill>
                  <a:schemeClr val="tx1"/>
                </a:solidFill>
                <a:latin typeface="+mn-lt"/>
                <a:ea typeface="ＭＳ Ｐゴシック" pitchFamily="1" charset="-128"/>
                <a:cs typeface="+mn-cs"/>
              </a:defRPr>
            </a:lvl2pPr>
            <a:lvl3pPr marL="1271588" indent="-252413" algn="l" defTabSz="506413" rtl="0" eaLnBrk="0" fontAlgn="base" hangingPunct="0">
              <a:lnSpc>
                <a:spcPts val="4000"/>
              </a:lnSpc>
              <a:spcBef>
                <a:spcPct val="20000"/>
              </a:spcBef>
              <a:spcAft>
                <a:spcPct val="0"/>
              </a:spcAft>
              <a:buFont typeface="Arial" pitchFamily="34" charset="0"/>
              <a:buChar char="•"/>
              <a:defRPr sz="2200" kern="1200">
                <a:solidFill>
                  <a:schemeClr val="tx1"/>
                </a:solidFill>
                <a:latin typeface="+mn-lt"/>
                <a:ea typeface="ＭＳ Ｐゴシック" pitchFamily="1" charset="-128"/>
                <a:cs typeface="+mn-cs"/>
              </a:defRPr>
            </a:lvl3pPr>
            <a:lvl4pPr marL="1781175" indent="-252413" algn="l" defTabSz="506413" rtl="0" eaLnBrk="0" fontAlgn="base" hangingPunct="0">
              <a:lnSpc>
                <a:spcPts val="4000"/>
              </a:lnSpc>
              <a:spcBef>
                <a:spcPct val="20000"/>
              </a:spcBef>
              <a:spcAft>
                <a:spcPct val="0"/>
              </a:spcAft>
              <a:buFont typeface="Arial" pitchFamily="34" charset="0"/>
              <a:buChar char="–"/>
              <a:defRPr sz="2200" kern="1200">
                <a:solidFill>
                  <a:schemeClr val="tx1"/>
                </a:solidFill>
                <a:latin typeface="+mn-lt"/>
                <a:ea typeface="ＭＳ Ｐゴシック" pitchFamily="1" charset="-128"/>
                <a:cs typeface="+mn-cs"/>
              </a:defRPr>
            </a:lvl4pPr>
            <a:lvl5pPr marL="2290763" indent="-252413" algn="l" defTabSz="506413" rtl="0" eaLnBrk="0" fontAlgn="base" hangingPunct="0">
              <a:lnSpc>
                <a:spcPts val="4000"/>
              </a:lnSpc>
              <a:spcBef>
                <a:spcPct val="20000"/>
              </a:spcBef>
              <a:spcAft>
                <a:spcPct val="0"/>
              </a:spcAft>
              <a:buFont typeface="Arial" pitchFamily="34" charset="0"/>
              <a:buChar char="»"/>
              <a:defRPr kern="1200">
                <a:solidFill>
                  <a:schemeClr val="tx1"/>
                </a:solidFill>
                <a:latin typeface="+mn-lt"/>
                <a:ea typeface="ＭＳ Ｐゴシック" pitchFamily="1" charset="-128"/>
                <a:cs typeface="+mn-cs"/>
              </a:defRPr>
            </a:lvl5pPr>
            <a:lvl6pPr marL="2801440" indent="-254676" algn="l" defTabSz="509352" rtl="0" eaLnBrk="1" latinLnBrk="0" hangingPunct="1">
              <a:spcBef>
                <a:spcPct val="20000"/>
              </a:spcBef>
              <a:buFont typeface="Arial"/>
              <a:buChar char="•"/>
              <a:defRPr sz="2200" kern="1200">
                <a:solidFill>
                  <a:schemeClr val="tx1"/>
                </a:solidFill>
                <a:latin typeface="+mn-lt"/>
                <a:ea typeface="+mn-ea"/>
                <a:cs typeface="+mn-cs"/>
              </a:defRPr>
            </a:lvl6pPr>
            <a:lvl7pPr marL="3310793" indent="-254676" algn="l" defTabSz="509352" rtl="0" eaLnBrk="1" latinLnBrk="0" hangingPunct="1">
              <a:spcBef>
                <a:spcPct val="20000"/>
              </a:spcBef>
              <a:buFont typeface="Arial"/>
              <a:buChar char="•"/>
              <a:defRPr sz="2200" kern="1200">
                <a:solidFill>
                  <a:schemeClr val="tx1"/>
                </a:solidFill>
                <a:latin typeface="+mn-lt"/>
                <a:ea typeface="+mn-ea"/>
                <a:cs typeface="+mn-cs"/>
              </a:defRPr>
            </a:lvl7pPr>
            <a:lvl8pPr marL="3820145" indent="-254676" algn="l" defTabSz="509352" rtl="0" eaLnBrk="1" latinLnBrk="0" hangingPunct="1">
              <a:spcBef>
                <a:spcPct val="20000"/>
              </a:spcBef>
              <a:buFont typeface="Arial"/>
              <a:buChar char="•"/>
              <a:defRPr sz="2200" kern="1200">
                <a:solidFill>
                  <a:schemeClr val="tx1"/>
                </a:solidFill>
                <a:latin typeface="+mn-lt"/>
                <a:ea typeface="+mn-ea"/>
                <a:cs typeface="+mn-cs"/>
              </a:defRPr>
            </a:lvl8pPr>
            <a:lvl9pPr marL="4329498" indent="-254676" algn="l" defTabSz="509352" rtl="0" eaLnBrk="1" latinLnBrk="0" hangingPunct="1">
              <a:spcBef>
                <a:spcPct val="20000"/>
              </a:spcBef>
              <a:buFont typeface="Arial"/>
              <a:buChar char="•"/>
              <a:defRPr sz="2200" kern="1200">
                <a:solidFill>
                  <a:schemeClr val="tx1"/>
                </a:solidFill>
                <a:latin typeface="+mn-lt"/>
                <a:ea typeface="+mn-ea"/>
                <a:cs typeface="+mn-cs"/>
              </a:defRPr>
            </a:lvl9pPr>
          </a:lstStyle>
          <a:p>
            <a:pPr>
              <a:lnSpc>
                <a:spcPct val="100000"/>
              </a:lnSpc>
              <a:spcBef>
                <a:spcPts val="0"/>
              </a:spcBef>
            </a:pPr>
            <a:r>
              <a:rPr lang="en-US" dirty="0"/>
              <a:t>Hydrodynamics works! </a:t>
            </a:r>
          </a:p>
          <a:p>
            <a:pPr lvl="1">
              <a:lnSpc>
                <a:spcPct val="100000"/>
              </a:lnSpc>
              <a:spcBef>
                <a:spcPts val="0"/>
              </a:spcBef>
            </a:pPr>
            <a:r>
              <a:rPr lang="en-US" dirty="0"/>
              <a:t>the same code with the same parameters as in </a:t>
            </a:r>
            <a:r>
              <a:rPr lang="en-US" dirty="0" err="1"/>
              <a:t>Au+Au</a:t>
            </a:r>
            <a:endParaRPr lang="en-US" dirty="0"/>
          </a:p>
          <a:p>
            <a:pPr>
              <a:lnSpc>
                <a:spcPct val="100000"/>
              </a:lnSpc>
              <a:spcBef>
                <a:spcPts val="0"/>
              </a:spcBef>
            </a:pPr>
            <a:endParaRPr lang="en-US" dirty="0"/>
          </a:p>
        </p:txBody>
      </p:sp>
      <p:sp>
        <p:nvSpPr>
          <p:cNvPr id="3" name="Content Placeholder 2">
            <a:extLst>
              <a:ext uri="{FF2B5EF4-FFF2-40B4-BE49-F238E27FC236}">
                <a16:creationId xmlns:a16="http://schemas.microsoft.com/office/drawing/2014/main" id="{ED912FDE-D70D-584D-885A-CB1842EC48A5}"/>
              </a:ext>
            </a:extLst>
          </p:cNvPr>
          <p:cNvSpPr>
            <a:spLocks noGrp="1"/>
          </p:cNvSpPr>
          <p:nvPr>
            <p:ph idx="1"/>
          </p:nvPr>
        </p:nvSpPr>
        <p:spPr>
          <a:xfrm>
            <a:off x="691316" y="1143000"/>
            <a:ext cx="12434968" cy="5641975"/>
          </a:xfrm>
        </p:spPr>
        <p:txBody>
          <a:bodyPr/>
          <a:lstStyle/>
          <a:p>
            <a:endParaRPr lang="en-US" dirty="0"/>
          </a:p>
        </p:txBody>
      </p:sp>
      <p:pic>
        <p:nvPicPr>
          <p:cNvPr id="10" name="Content Placeholder 4">
            <a:extLst>
              <a:ext uri="{FF2B5EF4-FFF2-40B4-BE49-F238E27FC236}">
                <a16:creationId xmlns:a16="http://schemas.microsoft.com/office/drawing/2014/main" id="{FD65E6BF-FFB0-314C-9EEF-2C4509FA9A4D}"/>
              </a:ext>
            </a:extLst>
          </p:cNvPr>
          <p:cNvPicPr>
            <a:picLocks noChangeAspect="1"/>
          </p:cNvPicPr>
          <p:nvPr/>
        </p:nvPicPr>
        <p:blipFill>
          <a:blip r:embed="rId3"/>
          <a:stretch>
            <a:fillRect/>
          </a:stretch>
        </p:blipFill>
        <p:spPr bwMode="auto">
          <a:xfrm>
            <a:off x="1041400" y="864402"/>
            <a:ext cx="10733921" cy="4236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71528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0FB71-954B-194F-B625-4614D07632E3}"/>
              </a:ext>
            </a:extLst>
          </p:cNvPr>
          <p:cNvSpPr>
            <a:spLocks noGrp="1"/>
          </p:cNvSpPr>
          <p:nvPr>
            <p:ph type="title"/>
          </p:nvPr>
        </p:nvSpPr>
        <p:spPr/>
        <p:txBody>
          <a:bodyPr/>
          <a:lstStyle/>
          <a:p>
            <a:r>
              <a:rPr lang="en-US" dirty="0"/>
              <a:t>Are all particles correlated ?</a:t>
            </a:r>
          </a:p>
        </p:txBody>
      </p:sp>
      <p:sp>
        <p:nvSpPr>
          <p:cNvPr id="4" name="Slide Number Placeholder 3">
            <a:extLst>
              <a:ext uri="{FF2B5EF4-FFF2-40B4-BE49-F238E27FC236}">
                <a16:creationId xmlns:a16="http://schemas.microsoft.com/office/drawing/2014/main" id="{23676CED-7930-4845-8DC8-2317A22437DA}"/>
              </a:ext>
            </a:extLst>
          </p:cNvPr>
          <p:cNvSpPr>
            <a:spLocks noGrp="1"/>
          </p:cNvSpPr>
          <p:nvPr>
            <p:ph type="sldNum" sz="quarter" idx="10"/>
          </p:nvPr>
        </p:nvSpPr>
        <p:spPr/>
        <p:txBody>
          <a:bodyPr/>
          <a:lstStyle/>
          <a:p>
            <a:pPr>
              <a:defRPr/>
            </a:pPr>
            <a:fld id="{8013579F-4CA1-4395-AC63-1E7507863230}" type="slidenum">
              <a:rPr lang="en-US" smtClean="0"/>
              <a:pPr>
                <a:defRPr/>
              </a:pPr>
              <a:t>45</a:t>
            </a:fld>
            <a:endParaRPr lang="en-US" dirty="0"/>
          </a:p>
        </p:txBody>
      </p:sp>
      <p:sp>
        <p:nvSpPr>
          <p:cNvPr id="10" name="TextBox 9">
            <a:extLst>
              <a:ext uri="{FF2B5EF4-FFF2-40B4-BE49-F238E27FC236}">
                <a16:creationId xmlns:a16="http://schemas.microsoft.com/office/drawing/2014/main" id="{8C9CF0C9-4CE5-A94D-8FDF-A7882D941020}"/>
              </a:ext>
            </a:extLst>
          </p:cNvPr>
          <p:cNvSpPr txBox="1"/>
          <p:nvPr/>
        </p:nvSpPr>
        <p:spPr>
          <a:xfrm>
            <a:off x="8295869" y="6324207"/>
            <a:ext cx="6924260" cy="369332"/>
          </a:xfrm>
          <a:prstGeom prst="rect">
            <a:avLst/>
          </a:prstGeom>
          <a:noFill/>
        </p:spPr>
        <p:txBody>
          <a:bodyPr wrap="square">
            <a:spAutoFit/>
          </a:bodyPr>
          <a:lstStyle/>
          <a:p>
            <a:pPr algn="ctr">
              <a:buFont typeface="Arial" panose="020B0604020202020204" pitchFamily="34" charset="0"/>
              <a:buChar char="•"/>
            </a:pPr>
            <a:r>
              <a:rPr lang="en-US" i="1" dirty="0">
                <a:solidFill>
                  <a:srgbClr val="FFFFFF"/>
                </a:solidFill>
                <a:effectLst/>
                <a:latin typeface="Helvetica" pitchFamily="2" charset="0"/>
              </a:rPr>
              <a:t>v</a:t>
            </a:r>
            <a:r>
              <a:rPr lang="en-US" baseline="-25000" dirty="0">
                <a:solidFill>
                  <a:srgbClr val="FFFFFF"/>
                </a:solidFill>
                <a:effectLst/>
                <a:latin typeface="Helvetica" pitchFamily="2" charset="0"/>
              </a:rPr>
              <a:t>2</a:t>
            </a:r>
            <a:r>
              <a:rPr lang="en-US" dirty="0">
                <a:solidFill>
                  <a:srgbClr val="FFFFFF"/>
                </a:solidFill>
                <a:effectLst/>
                <a:latin typeface="Helvetica" pitchFamily="2" charset="0"/>
              </a:rPr>
              <a:t>{2} is above </a:t>
            </a:r>
            <a:r>
              <a:rPr lang="en-US" i="1" dirty="0">
                <a:solidFill>
                  <a:srgbClr val="FFFFFF"/>
                </a:solidFill>
                <a:effectLst/>
                <a:latin typeface="Helvetica" pitchFamily="2" charset="0"/>
              </a:rPr>
              <a:t>v</a:t>
            </a:r>
            <a:r>
              <a:rPr lang="en-US" baseline="-25000" dirty="0">
                <a:solidFill>
                  <a:srgbClr val="FFFFFF"/>
                </a:solidFill>
                <a:effectLst/>
                <a:latin typeface="Helvetica" pitchFamily="2" charset="0"/>
              </a:rPr>
              <a:t>2</a:t>
            </a:r>
            <a:r>
              <a:rPr lang="en-US" dirty="0">
                <a:solidFill>
                  <a:srgbClr val="FFFFFF"/>
                </a:solidFill>
                <a:effectLst/>
                <a:latin typeface="Helvetica" pitchFamily="2" charset="0"/>
              </a:rPr>
              <a:t>{2,| </a:t>
            </a:r>
            <a:r>
              <a:rPr lang="en-US" dirty="0">
                <a:solidFill>
                  <a:srgbClr val="FFFFFF"/>
                </a:solidFill>
                <a:effectLst/>
                <a:latin typeface="STIXGeneral" pitchFamily="2" charset="2"/>
              </a:rPr>
              <a:t>𝜂</a:t>
            </a:r>
            <a:r>
              <a:rPr lang="en-US" dirty="0">
                <a:solidFill>
                  <a:srgbClr val="FFFFFF"/>
                </a:solidFill>
                <a:effectLst/>
                <a:latin typeface="Helvetica" pitchFamily="2" charset="0"/>
              </a:rPr>
              <a:t> |&gt;2}, </a:t>
            </a:r>
            <a:r>
              <a:rPr lang="en-US" i="1" dirty="0">
                <a:solidFill>
                  <a:srgbClr val="FFFFFF"/>
                </a:solidFill>
                <a:effectLst/>
                <a:latin typeface="Helvetica" pitchFamily="2" charset="0"/>
              </a:rPr>
              <a:t>v</a:t>
            </a:r>
            <a:r>
              <a:rPr lang="en-US" baseline="-25000" dirty="0">
                <a:solidFill>
                  <a:srgbClr val="FFFFFF"/>
                </a:solidFill>
                <a:effectLst/>
                <a:latin typeface="Helvetica" pitchFamily="2" charset="0"/>
              </a:rPr>
              <a:t>2</a:t>
            </a:r>
            <a:r>
              <a:rPr lang="en-US" dirty="0">
                <a:solidFill>
                  <a:srgbClr val="FFFFFF"/>
                </a:solidFill>
                <a:effectLst/>
                <a:latin typeface="Helvetica" pitchFamily="2" charset="0"/>
              </a:rPr>
              <a:t>{4}, and </a:t>
            </a:r>
            <a:r>
              <a:rPr lang="en-US" i="1" dirty="0">
                <a:solidFill>
                  <a:srgbClr val="FFFFFF"/>
                </a:solidFill>
                <a:effectLst/>
                <a:latin typeface="Helvetica" pitchFamily="2" charset="0"/>
              </a:rPr>
              <a:t>v</a:t>
            </a:r>
            <a:r>
              <a:rPr lang="en-US" baseline="-25000" dirty="0">
                <a:solidFill>
                  <a:srgbClr val="FFFFFF"/>
                </a:solidFill>
                <a:effectLst/>
                <a:latin typeface="Helvetica" pitchFamily="2" charset="0"/>
              </a:rPr>
              <a:t>2</a:t>
            </a:r>
            <a:r>
              <a:rPr lang="en-US" dirty="0">
                <a:solidFill>
                  <a:srgbClr val="FFFFFF"/>
                </a:solidFill>
                <a:effectLst/>
                <a:latin typeface="Helvetica" pitchFamily="2" charset="0"/>
              </a:rPr>
              <a:t>{6}</a:t>
            </a:r>
          </a:p>
        </p:txBody>
      </p:sp>
      <p:pic>
        <p:nvPicPr>
          <p:cNvPr id="11" name="Picture 10">
            <a:extLst>
              <a:ext uri="{FF2B5EF4-FFF2-40B4-BE49-F238E27FC236}">
                <a16:creationId xmlns:a16="http://schemas.microsoft.com/office/drawing/2014/main" id="{500201BE-DA2B-4D4F-93EE-436BD8DA8143}"/>
              </a:ext>
            </a:extLst>
          </p:cNvPr>
          <p:cNvPicPr>
            <a:picLocks noChangeAspect="1"/>
          </p:cNvPicPr>
          <p:nvPr/>
        </p:nvPicPr>
        <p:blipFill>
          <a:blip r:embed="rId2"/>
          <a:stretch>
            <a:fillRect/>
          </a:stretch>
        </p:blipFill>
        <p:spPr>
          <a:xfrm>
            <a:off x="1476077" y="1099241"/>
            <a:ext cx="6819792" cy="4202895"/>
          </a:xfrm>
          <a:prstGeom prst="rect">
            <a:avLst/>
          </a:prstGeom>
        </p:spPr>
      </p:pic>
      <p:sp>
        <p:nvSpPr>
          <p:cNvPr id="13" name="TextBox 12">
            <a:extLst>
              <a:ext uri="{FF2B5EF4-FFF2-40B4-BE49-F238E27FC236}">
                <a16:creationId xmlns:a16="http://schemas.microsoft.com/office/drawing/2014/main" id="{8E9A4A4C-F321-F746-80A1-DA57372CB6BF}"/>
              </a:ext>
            </a:extLst>
          </p:cNvPr>
          <p:cNvSpPr txBox="1"/>
          <p:nvPr/>
        </p:nvSpPr>
        <p:spPr>
          <a:xfrm>
            <a:off x="8150087" y="2750354"/>
            <a:ext cx="5245071" cy="707886"/>
          </a:xfrm>
          <a:prstGeom prst="rect">
            <a:avLst/>
          </a:prstGeom>
          <a:noFill/>
        </p:spPr>
        <p:txBody>
          <a:bodyPr wrap="square">
            <a:spAutoFit/>
          </a:bodyPr>
          <a:lstStyle/>
          <a:p>
            <a:r>
              <a:rPr lang="en-US" sz="2000" dirty="0"/>
              <a:t>𝜂 separation reduces non-flow contributions</a:t>
            </a:r>
          </a:p>
          <a:p>
            <a:r>
              <a:rPr lang="en-US" sz="2000" dirty="0"/>
              <a:t>Note: different kinematics</a:t>
            </a:r>
          </a:p>
        </p:txBody>
      </p:sp>
      <p:sp>
        <p:nvSpPr>
          <p:cNvPr id="15" name="TextBox 14">
            <a:extLst>
              <a:ext uri="{FF2B5EF4-FFF2-40B4-BE49-F238E27FC236}">
                <a16:creationId xmlns:a16="http://schemas.microsoft.com/office/drawing/2014/main" id="{CECC045D-DC09-7A47-A3C9-170D47492D97}"/>
              </a:ext>
            </a:extLst>
          </p:cNvPr>
          <p:cNvSpPr txBox="1"/>
          <p:nvPr/>
        </p:nvSpPr>
        <p:spPr>
          <a:xfrm>
            <a:off x="864713" y="5607624"/>
            <a:ext cx="10893286" cy="954107"/>
          </a:xfrm>
          <a:prstGeom prst="rect">
            <a:avLst/>
          </a:prstGeom>
          <a:noFill/>
          <a:ln>
            <a:solidFill>
              <a:srgbClr val="C00000"/>
            </a:solidFill>
          </a:ln>
        </p:spPr>
        <p:txBody>
          <a:bodyPr wrap="square">
            <a:spAutoFit/>
          </a:bodyPr>
          <a:lstStyle/>
          <a:p>
            <a:pPr>
              <a:buFont typeface="Arial" panose="020B0604020202020204" pitchFamily="34" charset="0"/>
              <a:buChar char="•"/>
            </a:pPr>
            <a:r>
              <a:rPr lang="en-US" sz="2800" i="1" dirty="0">
                <a:effectLst/>
                <a:latin typeface="+mn-lt"/>
              </a:rPr>
              <a:t>v</a:t>
            </a:r>
            <a:r>
              <a:rPr lang="en-US" sz="2800" baseline="-25000" dirty="0">
                <a:effectLst/>
                <a:latin typeface="+mn-lt"/>
              </a:rPr>
              <a:t>2</a:t>
            </a:r>
            <a:r>
              <a:rPr lang="en-US" sz="2800" dirty="0">
                <a:effectLst/>
                <a:latin typeface="+mn-lt"/>
              </a:rPr>
              <a:t>{2} is above </a:t>
            </a:r>
            <a:r>
              <a:rPr lang="en-US" sz="2800" i="1" dirty="0">
                <a:effectLst/>
                <a:latin typeface="+mn-lt"/>
              </a:rPr>
              <a:t>v</a:t>
            </a:r>
            <a:r>
              <a:rPr lang="en-US" sz="2800" baseline="-25000" dirty="0">
                <a:effectLst/>
                <a:latin typeface="+mn-lt"/>
              </a:rPr>
              <a:t>2</a:t>
            </a:r>
            <a:r>
              <a:rPr lang="en-US" sz="2800" dirty="0">
                <a:effectLst/>
                <a:latin typeface="+mn-lt"/>
              </a:rPr>
              <a:t>{2,|△𝜂 |&gt;2}, </a:t>
            </a:r>
            <a:r>
              <a:rPr lang="en-US" sz="2800" i="1" dirty="0">
                <a:effectLst/>
                <a:latin typeface="+mn-lt"/>
              </a:rPr>
              <a:t>v</a:t>
            </a:r>
            <a:r>
              <a:rPr lang="en-US" sz="2800" baseline="-25000" dirty="0">
                <a:effectLst/>
                <a:latin typeface="+mn-lt"/>
              </a:rPr>
              <a:t>2</a:t>
            </a:r>
            <a:r>
              <a:rPr lang="en-US" sz="2800" dirty="0">
                <a:effectLst/>
                <a:latin typeface="+mn-lt"/>
              </a:rPr>
              <a:t>{4}, and </a:t>
            </a:r>
            <a:r>
              <a:rPr lang="en-US" sz="2800" i="1" dirty="0">
                <a:effectLst/>
                <a:latin typeface="+mn-lt"/>
              </a:rPr>
              <a:t>v</a:t>
            </a:r>
            <a:r>
              <a:rPr lang="en-US" sz="2800" baseline="-25000" dirty="0">
                <a:effectLst/>
                <a:latin typeface="+mn-lt"/>
              </a:rPr>
              <a:t>2</a:t>
            </a:r>
            <a:r>
              <a:rPr lang="en-US" sz="2800" dirty="0">
                <a:effectLst/>
                <a:latin typeface="+mn-lt"/>
              </a:rPr>
              <a:t>{6}</a:t>
            </a:r>
          </a:p>
          <a:p>
            <a:pPr>
              <a:buFont typeface="Arial" panose="020B0604020202020204" pitchFamily="34" charset="0"/>
              <a:buChar char="•"/>
            </a:pPr>
            <a:r>
              <a:rPr lang="en-US" sz="2800" i="1" dirty="0">
                <a:solidFill>
                  <a:srgbClr val="FF0000"/>
                </a:solidFill>
                <a:effectLst/>
                <a:latin typeface="+mn-lt"/>
              </a:rPr>
              <a:t>v</a:t>
            </a:r>
            <a:r>
              <a:rPr lang="en-US" sz="2800" baseline="-25000" dirty="0">
                <a:solidFill>
                  <a:srgbClr val="FF0000"/>
                </a:solidFill>
                <a:effectLst/>
                <a:latin typeface="+mn-lt"/>
              </a:rPr>
              <a:t>2</a:t>
            </a:r>
            <a:r>
              <a:rPr lang="en-US" sz="2800" dirty="0">
                <a:solidFill>
                  <a:srgbClr val="FF0000"/>
                </a:solidFill>
                <a:effectLst/>
                <a:latin typeface="+mn-lt"/>
              </a:rPr>
              <a:t>{4} is consistent with </a:t>
            </a:r>
            <a:r>
              <a:rPr lang="en-US" sz="2800" i="1" dirty="0">
                <a:solidFill>
                  <a:srgbClr val="FF0000"/>
                </a:solidFill>
                <a:effectLst/>
                <a:latin typeface="+mn-lt"/>
              </a:rPr>
              <a:t>v</a:t>
            </a:r>
            <a:r>
              <a:rPr lang="en-US" sz="2800" baseline="-25000" dirty="0">
                <a:solidFill>
                  <a:srgbClr val="FF0000"/>
                </a:solidFill>
                <a:effectLst/>
                <a:latin typeface="+mn-lt"/>
              </a:rPr>
              <a:t>2</a:t>
            </a:r>
            <a:r>
              <a:rPr lang="en-US" sz="2800" dirty="0">
                <a:solidFill>
                  <a:srgbClr val="FF0000"/>
                </a:solidFill>
                <a:effectLst/>
                <a:latin typeface="+mn-lt"/>
              </a:rPr>
              <a:t>{6} and likely dominated by collective flow</a:t>
            </a:r>
          </a:p>
        </p:txBody>
      </p:sp>
      <p:sp>
        <p:nvSpPr>
          <p:cNvPr id="8" name="TextBox 7">
            <a:extLst>
              <a:ext uri="{FF2B5EF4-FFF2-40B4-BE49-F238E27FC236}">
                <a16:creationId xmlns:a16="http://schemas.microsoft.com/office/drawing/2014/main" id="{D1648B65-DFE8-C341-ADD5-DCDB274587A2}"/>
              </a:ext>
            </a:extLst>
          </p:cNvPr>
          <p:cNvSpPr txBox="1"/>
          <p:nvPr/>
        </p:nvSpPr>
        <p:spPr>
          <a:xfrm>
            <a:off x="836596" y="948088"/>
            <a:ext cx="3125155" cy="369332"/>
          </a:xfrm>
          <a:prstGeom prst="rect">
            <a:avLst/>
          </a:prstGeom>
          <a:noFill/>
        </p:spPr>
        <p:txBody>
          <a:bodyPr wrap="square" rtlCol="0">
            <a:spAutoFit/>
          </a:bodyPr>
          <a:lstStyle/>
          <a:p>
            <a:r>
              <a:rPr lang="en-US" dirty="0">
                <a:highlight>
                  <a:srgbClr val="FFFF00"/>
                </a:highlight>
              </a:rPr>
              <a:t>PRL, 120, 062302, (2018)</a:t>
            </a:r>
          </a:p>
        </p:txBody>
      </p:sp>
    </p:spTree>
    <p:extLst>
      <p:ext uri="{BB962C8B-B14F-4D97-AF65-F5344CB8AC3E}">
        <p14:creationId xmlns:p14="http://schemas.microsoft.com/office/powerpoint/2010/main" val="167149671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FC192-4947-414D-AA1E-E1C3E2B1722E}"/>
              </a:ext>
            </a:extLst>
          </p:cNvPr>
          <p:cNvSpPr>
            <a:spLocks noGrp="1"/>
          </p:cNvSpPr>
          <p:nvPr>
            <p:ph type="title"/>
          </p:nvPr>
        </p:nvSpPr>
        <p:spPr/>
        <p:txBody>
          <a:bodyPr/>
          <a:lstStyle/>
          <a:p>
            <a:r>
              <a:rPr lang="en-US" dirty="0"/>
              <a:t>Is there a common velocity field ?</a:t>
            </a:r>
          </a:p>
        </p:txBody>
      </p:sp>
      <p:pic>
        <p:nvPicPr>
          <p:cNvPr id="6" name="Content Placeholder 5">
            <a:extLst>
              <a:ext uri="{FF2B5EF4-FFF2-40B4-BE49-F238E27FC236}">
                <a16:creationId xmlns:a16="http://schemas.microsoft.com/office/drawing/2014/main" id="{5CFD4CF5-477A-5E49-B268-A1E72F527004}"/>
              </a:ext>
            </a:extLst>
          </p:cNvPr>
          <p:cNvPicPr>
            <a:picLocks noGrp="1" noChangeAspect="1"/>
          </p:cNvPicPr>
          <p:nvPr>
            <p:ph idx="1"/>
          </p:nvPr>
        </p:nvPicPr>
        <p:blipFill>
          <a:blip r:embed="rId2"/>
          <a:stretch>
            <a:fillRect/>
          </a:stretch>
        </p:blipFill>
        <p:spPr>
          <a:xfrm>
            <a:off x="207248" y="950259"/>
            <a:ext cx="13133013" cy="5166067"/>
          </a:xfrm>
        </p:spPr>
      </p:pic>
      <p:sp>
        <p:nvSpPr>
          <p:cNvPr id="4" name="Slide Number Placeholder 3">
            <a:extLst>
              <a:ext uri="{FF2B5EF4-FFF2-40B4-BE49-F238E27FC236}">
                <a16:creationId xmlns:a16="http://schemas.microsoft.com/office/drawing/2014/main" id="{6081FBBF-C6A8-A741-A75C-C607F7CB0518}"/>
              </a:ext>
            </a:extLst>
          </p:cNvPr>
          <p:cNvSpPr>
            <a:spLocks noGrp="1"/>
          </p:cNvSpPr>
          <p:nvPr>
            <p:ph type="sldNum" sz="quarter" idx="10"/>
          </p:nvPr>
        </p:nvSpPr>
        <p:spPr/>
        <p:txBody>
          <a:bodyPr/>
          <a:lstStyle/>
          <a:p>
            <a:pPr>
              <a:defRPr/>
            </a:pPr>
            <a:fld id="{8013579F-4CA1-4395-AC63-1E7507863230}" type="slidenum">
              <a:rPr lang="en-US" smtClean="0"/>
              <a:pPr>
                <a:defRPr/>
              </a:pPr>
              <a:t>46</a:t>
            </a:fld>
            <a:endParaRPr lang="en-US" dirty="0"/>
          </a:p>
        </p:txBody>
      </p:sp>
      <p:sp>
        <p:nvSpPr>
          <p:cNvPr id="7" name="TextBox 6">
            <a:extLst>
              <a:ext uri="{FF2B5EF4-FFF2-40B4-BE49-F238E27FC236}">
                <a16:creationId xmlns:a16="http://schemas.microsoft.com/office/drawing/2014/main" id="{44FE48FB-15AA-C248-896A-DA6F1B03D401}"/>
              </a:ext>
            </a:extLst>
          </p:cNvPr>
          <p:cNvSpPr txBox="1"/>
          <p:nvPr/>
        </p:nvSpPr>
        <p:spPr>
          <a:xfrm>
            <a:off x="3998259" y="950259"/>
            <a:ext cx="3463320" cy="369332"/>
          </a:xfrm>
          <a:prstGeom prst="rect">
            <a:avLst/>
          </a:prstGeom>
          <a:noFill/>
        </p:spPr>
        <p:txBody>
          <a:bodyPr wrap="none" rtlCol="0">
            <a:spAutoFit/>
          </a:bodyPr>
          <a:lstStyle/>
          <a:p>
            <a:r>
              <a:rPr lang="en-US" dirty="0">
                <a:highlight>
                  <a:srgbClr val="FFFF00"/>
                </a:highlight>
              </a:rPr>
              <a:t>Phys. Rev. C 97, 064904 (2018)</a:t>
            </a:r>
          </a:p>
        </p:txBody>
      </p:sp>
      <p:sp>
        <p:nvSpPr>
          <p:cNvPr id="8" name="TextBox 7">
            <a:extLst>
              <a:ext uri="{FF2B5EF4-FFF2-40B4-BE49-F238E27FC236}">
                <a16:creationId xmlns:a16="http://schemas.microsoft.com/office/drawing/2014/main" id="{3E0D8BBA-BB23-C14A-9AC0-753D00675D86}"/>
              </a:ext>
            </a:extLst>
          </p:cNvPr>
          <p:cNvSpPr txBox="1"/>
          <p:nvPr/>
        </p:nvSpPr>
        <p:spPr>
          <a:xfrm>
            <a:off x="464639" y="6057819"/>
            <a:ext cx="13100007" cy="1384995"/>
          </a:xfrm>
          <a:prstGeom prst="rect">
            <a:avLst/>
          </a:prstGeom>
          <a:noFill/>
        </p:spPr>
        <p:txBody>
          <a:bodyPr wrap="square">
            <a:spAutoFit/>
          </a:bodyPr>
          <a:lstStyle/>
          <a:p>
            <a:pPr marL="457200" indent="-457200">
              <a:buFont typeface="Arial" panose="020B0604020202020204" pitchFamily="34" charset="0"/>
              <a:buChar char="•"/>
            </a:pPr>
            <a:r>
              <a:rPr lang="en-US" sz="2800" dirty="0"/>
              <a:t>Mass dependence at low </a:t>
            </a:r>
            <a:r>
              <a:rPr lang="en-US" sz="2800" dirty="0" err="1"/>
              <a:t>p</a:t>
            </a:r>
            <a:r>
              <a:rPr lang="en-US" sz="2800" baseline="-25000" dirty="0" err="1"/>
              <a:t>T</a:t>
            </a:r>
            <a:r>
              <a:rPr lang="en-US" sz="2800" dirty="0"/>
              <a:t> well described by viscous hydro</a:t>
            </a:r>
          </a:p>
          <a:p>
            <a:pPr marL="963613" lvl="1" indent="-457200">
              <a:buFont typeface="Arial" panose="020B0604020202020204" pitchFamily="34" charset="0"/>
              <a:buChar char="•"/>
            </a:pPr>
            <a:r>
              <a:rPr lang="en-US" sz="2800" dirty="0"/>
              <a:t>no recombination in SONIC </a:t>
            </a:r>
            <a:r>
              <a:rPr lang="en-US" sz="2800" dirty="0">
                <a:sym typeface="Wingdings" pitchFamily="2" charset="2"/>
              </a:rPr>
              <a:t> </a:t>
            </a:r>
            <a:r>
              <a:rPr lang="en-US" sz="2800" dirty="0"/>
              <a:t>No baryon/meson splitting for </a:t>
            </a:r>
            <a:r>
              <a:rPr lang="en-US" sz="2800" dirty="0" err="1"/>
              <a:t>p</a:t>
            </a:r>
            <a:r>
              <a:rPr lang="en-US" sz="2800" baseline="-25000" dirty="0" err="1"/>
              <a:t>T</a:t>
            </a:r>
            <a:r>
              <a:rPr lang="en-US" sz="2800" dirty="0"/>
              <a:t>&gt; 2 GeV</a:t>
            </a:r>
          </a:p>
          <a:p>
            <a:pPr marL="963613" lvl="1" indent="-457200">
              <a:buFont typeface="Arial" panose="020B0604020202020204" pitchFamily="34" charset="0"/>
              <a:buChar char="•"/>
            </a:pPr>
            <a:r>
              <a:rPr lang="en-US" sz="2800" dirty="0"/>
              <a:t>High-</a:t>
            </a:r>
            <a:r>
              <a:rPr lang="en-US" sz="2800" dirty="0" err="1"/>
              <a:t>p</a:t>
            </a:r>
            <a:r>
              <a:rPr lang="en-US" sz="2800" baseline="-25000" dirty="0" err="1"/>
              <a:t>T</a:t>
            </a:r>
            <a:r>
              <a:rPr lang="en-US" sz="2800" dirty="0"/>
              <a:t> baryon/meson splitting well described by AMPT (recombination)</a:t>
            </a:r>
          </a:p>
        </p:txBody>
      </p:sp>
    </p:spTree>
    <p:extLst>
      <p:ext uri="{BB962C8B-B14F-4D97-AF65-F5344CB8AC3E}">
        <p14:creationId xmlns:p14="http://schemas.microsoft.com/office/powerpoint/2010/main" val="89132470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FA38D-0E4F-0447-9230-7B151CD20B2E}"/>
              </a:ext>
            </a:extLst>
          </p:cNvPr>
          <p:cNvSpPr>
            <a:spLocks noGrp="1"/>
          </p:cNvSpPr>
          <p:nvPr>
            <p:ph type="title"/>
          </p:nvPr>
        </p:nvSpPr>
        <p:spPr/>
        <p:txBody>
          <a:bodyPr/>
          <a:lstStyle/>
          <a:p>
            <a:r>
              <a:rPr lang="en-US" dirty="0"/>
              <a:t>Is there a common velocity field ?</a:t>
            </a:r>
          </a:p>
        </p:txBody>
      </p:sp>
      <p:sp>
        <p:nvSpPr>
          <p:cNvPr id="3" name="Content Placeholder 2">
            <a:extLst>
              <a:ext uri="{FF2B5EF4-FFF2-40B4-BE49-F238E27FC236}">
                <a16:creationId xmlns:a16="http://schemas.microsoft.com/office/drawing/2014/main" id="{1E0BB58E-1742-2649-944A-C12ACB58B863}"/>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BC261FFF-2714-C94E-8EB6-E0061358CEAD}"/>
              </a:ext>
            </a:extLst>
          </p:cNvPr>
          <p:cNvSpPr>
            <a:spLocks noGrp="1"/>
          </p:cNvSpPr>
          <p:nvPr>
            <p:ph type="sldNum" sz="quarter" idx="10"/>
          </p:nvPr>
        </p:nvSpPr>
        <p:spPr/>
        <p:txBody>
          <a:bodyPr/>
          <a:lstStyle/>
          <a:p>
            <a:pPr>
              <a:defRPr/>
            </a:pPr>
            <a:fld id="{8013579F-4CA1-4395-AC63-1E7507863230}" type="slidenum">
              <a:rPr lang="en-US" smtClean="0"/>
              <a:pPr>
                <a:defRPr/>
              </a:pPr>
              <a:t>47</a:t>
            </a:fld>
            <a:endParaRPr lang="en-US" dirty="0"/>
          </a:p>
        </p:txBody>
      </p:sp>
      <p:pic>
        <p:nvPicPr>
          <p:cNvPr id="5" name="Picture 4">
            <a:extLst>
              <a:ext uri="{FF2B5EF4-FFF2-40B4-BE49-F238E27FC236}">
                <a16:creationId xmlns:a16="http://schemas.microsoft.com/office/drawing/2014/main" id="{13682820-F863-B143-ACB0-7375304F8CCB}"/>
              </a:ext>
            </a:extLst>
          </p:cNvPr>
          <p:cNvPicPr>
            <a:picLocks noChangeAspect="1"/>
          </p:cNvPicPr>
          <p:nvPr/>
        </p:nvPicPr>
        <p:blipFill>
          <a:blip r:embed="rId2"/>
          <a:stretch>
            <a:fillRect/>
          </a:stretch>
        </p:blipFill>
        <p:spPr>
          <a:xfrm>
            <a:off x="220870" y="848514"/>
            <a:ext cx="13004800" cy="5156200"/>
          </a:xfrm>
          <a:prstGeom prst="rect">
            <a:avLst/>
          </a:prstGeom>
        </p:spPr>
      </p:pic>
      <p:sp>
        <p:nvSpPr>
          <p:cNvPr id="7" name="TextBox 6">
            <a:extLst>
              <a:ext uri="{FF2B5EF4-FFF2-40B4-BE49-F238E27FC236}">
                <a16:creationId xmlns:a16="http://schemas.microsoft.com/office/drawing/2014/main" id="{F96233DE-5FE4-5A4F-9172-C26041ED3A63}"/>
              </a:ext>
            </a:extLst>
          </p:cNvPr>
          <p:cNvSpPr txBox="1"/>
          <p:nvPr/>
        </p:nvSpPr>
        <p:spPr>
          <a:xfrm>
            <a:off x="496723" y="5951186"/>
            <a:ext cx="13100007" cy="1384995"/>
          </a:xfrm>
          <a:prstGeom prst="rect">
            <a:avLst/>
          </a:prstGeom>
          <a:noFill/>
        </p:spPr>
        <p:txBody>
          <a:bodyPr wrap="square">
            <a:spAutoFit/>
          </a:bodyPr>
          <a:lstStyle/>
          <a:p>
            <a:pPr marL="457200" indent="-457200">
              <a:buFont typeface="Arial" panose="020B0604020202020204" pitchFamily="34" charset="0"/>
              <a:buChar char="•"/>
            </a:pPr>
            <a:r>
              <a:rPr lang="en-US" sz="2800" dirty="0"/>
              <a:t>Quark number scaling observed similar to AA</a:t>
            </a:r>
          </a:p>
          <a:p>
            <a:pPr marL="457200" indent="-457200">
              <a:buFont typeface="Arial" panose="020B0604020202020204" pitchFamily="34" charset="0"/>
              <a:buChar char="•"/>
            </a:pPr>
            <a:r>
              <a:rPr lang="en-US" sz="2800" dirty="0"/>
              <a:t>holds better as the system size increases </a:t>
            </a:r>
          </a:p>
          <a:p>
            <a:pPr marL="457200" indent="-457200">
              <a:buFont typeface="Arial" panose="020B0604020202020204" pitchFamily="34" charset="0"/>
              <a:buChar char="•"/>
            </a:pPr>
            <a:r>
              <a:rPr lang="en-US" sz="2800" dirty="0"/>
              <a:t>Mass dependence well described by viscous hydro, and hadronic </a:t>
            </a:r>
            <a:r>
              <a:rPr lang="en-US" sz="2800" dirty="0" err="1"/>
              <a:t>rescattering</a:t>
            </a:r>
            <a:r>
              <a:rPr lang="en-US" sz="2800" dirty="0"/>
              <a:t>  </a:t>
            </a:r>
          </a:p>
        </p:txBody>
      </p:sp>
      <p:sp>
        <p:nvSpPr>
          <p:cNvPr id="9" name="TextBox 8">
            <a:extLst>
              <a:ext uri="{FF2B5EF4-FFF2-40B4-BE49-F238E27FC236}">
                <a16:creationId xmlns:a16="http://schemas.microsoft.com/office/drawing/2014/main" id="{86689A35-8D61-B44B-8FF9-8837B19C7DC6}"/>
              </a:ext>
            </a:extLst>
          </p:cNvPr>
          <p:cNvSpPr txBox="1"/>
          <p:nvPr/>
        </p:nvSpPr>
        <p:spPr>
          <a:xfrm>
            <a:off x="11000434" y="459586"/>
            <a:ext cx="2686879" cy="369332"/>
          </a:xfrm>
          <a:prstGeom prst="rect">
            <a:avLst/>
          </a:prstGeom>
          <a:noFill/>
        </p:spPr>
        <p:txBody>
          <a:bodyPr wrap="square">
            <a:spAutoFit/>
          </a:bodyPr>
          <a:lstStyle/>
          <a:p>
            <a:r>
              <a:rPr lang="en-US" dirty="0">
                <a:highlight>
                  <a:srgbClr val="FFFF00"/>
                </a:highlight>
              </a:rPr>
              <a:t>PRC 97, 064904 (2018)</a:t>
            </a:r>
          </a:p>
        </p:txBody>
      </p:sp>
      <p:pic>
        <p:nvPicPr>
          <p:cNvPr id="10" name="Picture 9">
            <a:extLst>
              <a:ext uri="{FF2B5EF4-FFF2-40B4-BE49-F238E27FC236}">
                <a16:creationId xmlns:a16="http://schemas.microsoft.com/office/drawing/2014/main" id="{F3A38265-CF4A-514B-871B-2E22D12B78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3226" y="2351895"/>
            <a:ext cx="598190" cy="609919"/>
          </a:xfrm>
          <a:prstGeom prst="rect">
            <a:avLst/>
          </a:prstGeom>
        </p:spPr>
      </p:pic>
      <p:pic>
        <p:nvPicPr>
          <p:cNvPr id="11" name="Picture 10">
            <a:extLst>
              <a:ext uri="{FF2B5EF4-FFF2-40B4-BE49-F238E27FC236}">
                <a16:creationId xmlns:a16="http://schemas.microsoft.com/office/drawing/2014/main" id="{E2C07280-E12F-1143-A0E0-3F76DD3E4A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13425" y="1909178"/>
            <a:ext cx="925391" cy="639361"/>
          </a:xfrm>
          <a:prstGeom prst="rect">
            <a:avLst/>
          </a:prstGeom>
        </p:spPr>
      </p:pic>
      <p:pic>
        <p:nvPicPr>
          <p:cNvPr id="12" name="Picture 11">
            <a:extLst>
              <a:ext uri="{FF2B5EF4-FFF2-40B4-BE49-F238E27FC236}">
                <a16:creationId xmlns:a16="http://schemas.microsoft.com/office/drawing/2014/main" id="{35E5672E-B45B-D844-99E8-EBB5012342F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33783" y="1726193"/>
            <a:ext cx="979985" cy="1005329"/>
          </a:xfrm>
          <a:prstGeom prst="rect">
            <a:avLst/>
          </a:prstGeom>
        </p:spPr>
      </p:pic>
    </p:spTree>
    <p:extLst>
      <p:ext uri="{BB962C8B-B14F-4D97-AF65-F5344CB8AC3E}">
        <p14:creationId xmlns:p14="http://schemas.microsoft.com/office/powerpoint/2010/main" val="1180320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A1FFB-03B7-4F44-B8EE-AA6D4EA47A26}"/>
              </a:ext>
            </a:extLst>
          </p:cNvPr>
          <p:cNvSpPr>
            <a:spLocks noGrp="1"/>
          </p:cNvSpPr>
          <p:nvPr>
            <p:ph type="title"/>
          </p:nvPr>
        </p:nvSpPr>
        <p:spPr/>
        <p:txBody>
          <a:bodyPr/>
          <a:lstStyle/>
          <a:p>
            <a:r>
              <a:rPr lang="en-US" dirty="0"/>
              <a:t>Alternatives ?</a:t>
            </a:r>
          </a:p>
        </p:txBody>
      </p:sp>
      <p:pic>
        <p:nvPicPr>
          <p:cNvPr id="6" name="Content Placeholder 5">
            <a:extLst>
              <a:ext uri="{FF2B5EF4-FFF2-40B4-BE49-F238E27FC236}">
                <a16:creationId xmlns:a16="http://schemas.microsoft.com/office/drawing/2014/main" id="{3DB151AB-1073-EE46-9FFE-CF92E51C642A}"/>
              </a:ext>
            </a:extLst>
          </p:cNvPr>
          <p:cNvPicPr>
            <a:picLocks noGrp="1" noChangeAspect="1"/>
          </p:cNvPicPr>
          <p:nvPr>
            <p:ph idx="1"/>
          </p:nvPr>
        </p:nvPicPr>
        <p:blipFill rotWithShape="1">
          <a:blip r:embed="rId2"/>
          <a:srcRect t="4226" r="741"/>
          <a:stretch/>
        </p:blipFill>
        <p:spPr>
          <a:xfrm>
            <a:off x="-20638" y="3145530"/>
            <a:ext cx="10225088" cy="3454400"/>
          </a:xfrm>
        </p:spPr>
      </p:pic>
      <p:sp>
        <p:nvSpPr>
          <p:cNvPr id="4" name="Slide Number Placeholder 3">
            <a:extLst>
              <a:ext uri="{FF2B5EF4-FFF2-40B4-BE49-F238E27FC236}">
                <a16:creationId xmlns:a16="http://schemas.microsoft.com/office/drawing/2014/main" id="{1094FF72-F7A9-0146-B88B-A0B8D9FA063E}"/>
              </a:ext>
            </a:extLst>
          </p:cNvPr>
          <p:cNvSpPr>
            <a:spLocks noGrp="1"/>
          </p:cNvSpPr>
          <p:nvPr>
            <p:ph type="sldNum" sz="quarter" idx="10"/>
          </p:nvPr>
        </p:nvSpPr>
        <p:spPr/>
        <p:txBody>
          <a:bodyPr/>
          <a:lstStyle/>
          <a:p>
            <a:pPr>
              <a:defRPr/>
            </a:pPr>
            <a:fld id="{8013579F-4CA1-4395-AC63-1E7507863230}" type="slidenum">
              <a:rPr lang="en-US" smtClean="0"/>
              <a:pPr>
                <a:defRPr/>
              </a:pPr>
              <a:t>48</a:t>
            </a:fld>
            <a:endParaRPr lang="en-US" dirty="0"/>
          </a:p>
        </p:txBody>
      </p:sp>
      <p:pic>
        <p:nvPicPr>
          <p:cNvPr id="7" name="Content Placeholder 7">
            <a:extLst>
              <a:ext uri="{FF2B5EF4-FFF2-40B4-BE49-F238E27FC236}">
                <a16:creationId xmlns:a16="http://schemas.microsoft.com/office/drawing/2014/main" id="{85A6B4B3-D36D-8E49-8D3F-6761CB28A3BF}"/>
              </a:ext>
            </a:extLst>
          </p:cNvPr>
          <p:cNvPicPr>
            <a:picLocks noChangeAspect="1"/>
          </p:cNvPicPr>
          <p:nvPr/>
        </p:nvPicPr>
        <p:blipFill rotWithShape="1">
          <a:blip r:embed="rId3"/>
          <a:srcRect l="35227" t="35925" r="17250" b="37699"/>
          <a:stretch/>
        </p:blipFill>
        <p:spPr bwMode="auto">
          <a:xfrm>
            <a:off x="279400" y="848143"/>
            <a:ext cx="6172200" cy="2227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9" name="Equation">
                <a:extLst>
                  <a:ext uri="{FF2B5EF4-FFF2-40B4-BE49-F238E27FC236}">
                    <a16:creationId xmlns:a16="http://schemas.microsoft.com/office/drawing/2014/main" id="{C7322F4D-FE28-C340-9099-2441B7B59255}"/>
                  </a:ext>
                </a:extLst>
              </p:cNvPr>
              <p:cNvSpPr txBox="1"/>
              <p:nvPr/>
            </p:nvSpPr>
            <p:spPr>
              <a:xfrm>
                <a:off x="5816600" y="848143"/>
                <a:ext cx="8001000" cy="574644"/>
              </a:xfrm>
              <a:prstGeom prst="rect">
                <a:avLst/>
              </a:prstGeom>
              <a:ln w="12700">
                <a:miter lim="400000"/>
              </a:ln>
            </p:spPr>
            <p:txBody>
              <a:bodyPr wrap="square" lIns="0" tIns="0" rIns="0" bIns="0">
                <a:spAutoFit/>
              </a:bodyPr>
              <a:lstStyle/>
              <a:p>
                <a:pPr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Sup>
                        <m:sSubSupPr>
                          <m:ctrlPr>
                            <a:rPr lang="ar-AE" sz="3200" i="1">
                              <a:latin typeface="Cambria Math" panose="02040503050406030204" pitchFamily="18" charset="0"/>
                            </a:rPr>
                          </m:ctrlPr>
                        </m:sSubSupPr>
                        <m:e>
                          <m:r>
                            <m:rPr>
                              <m:sty m:val="p"/>
                            </m:rPr>
                            <a:rPr lang="en-US" sz="3200">
                              <a:solidFill>
                                <a:srgbClr val="FF0000"/>
                              </a:solidFill>
                              <a:latin typeface="Cambria Math" panose="02040503050406030204" pitchFamily="18" charset="0"/>
                            </a:rPr>
                            <m:t>expect</m:t>
                          </m:r>
                          <m:r>
                            <a:rPr lang="en-US" sz="3200" i="1">
                              <a:solidFill>
                                <a:srgbClr val="FF0000"/>
                              </a:solidFill>
                              <a:latin typeface="Cambria Math" panose="02040503050406030204" pitchFamily="18" charset="0"/>
                            </a:rPr>
                            <m:t>:</m:t>
                          </m:r>
                          <m:r>
                            <a:rPr lang="en-US" sz="3200" b="1" i="1">
                              <a:solidFill>
                                <a:srgbClr val="FF0000"/>
                              </a:solidFill>
                              <a:latin typeface="Cambria Math" panose="02040503050406030204" pitchFamily="18" charset="0"/>
                            </a:rPr>
                            <m:t>   </m:t>
                          </m:r>
                          <m:r>
                            <a:rPr lang="ar-AE" sz="3200" i="1">
                              <a:latin typeface="Cambria Math" panose="02040503050406030204" pitchFamily="18" charset="0"/>
                            </a:rPr>
                            <m:t>𝑣</m:t>
                          </m:r>
                        </m:e>
                        <m:sub>
                          <m:r>
                            <a:rPr lang="ar-AE" sz="3200" i="1">
                              <a:latin typeface="Cambria Math" panose="02040503050406030204" pitchFamily="18" charset="0"/>
                            </a:rPr>
                            <m:t>𝑛</m:t>
                          </m:r>
                        </m:sub>
                        <m:sup>
                          <m:r>
                            <a:rPr lang="ar-AE" sz="3200" i="1">
                              <a:latin typeface="Cambria Math" panose="02040503050406030204" pitchFamily="18" charset="0"/>
                            </a:rPr>
                            <m:t>𝑝</m:t>
                          </m:r>
                          <m:r>
                            <a:rPr lang="ar-AE" sz="3200" i="1">
                              <a:latin typeface="Cambria Math" panose="02040503050406030204" pitchFamily="18" charset="0"/>
                            </a:rPr>
                            <m:t>+</m:t>
                          </m:r>
                          <m:r>
                            <m:rPr>
                              <m:sty m:val="p"/>
                            </m:rPr>
                            <a:rPr lang="en-US" sz="3200" i="1">
                              <a:latin typeface="Cambria Math" panose="02040503050406030204" pitchFamily="18" charset="0"/>
                            </a:rPr>
                            <m:t>Au</m:t>
                          </m:r>
                        </m:sup>
                      </m:sSubSup>
                      <m:r>
                        <a:rPr lang="ar-AE" sz="3200" i="1">
                          <a:latin typeface="Cambria Math" panose="02040503050406030204" pitchFamily="18" charset="0"/>
                        </a:rPr>
                        <m:t>&gt;</m:t>
                      </m:r>
                      <m:sSubSup>
                        <m:sSubSupPr>
                          <m:ctrlPr>
                            <a:rPr lang="ar-AE" sz="3200" i="1">
                              <a:latin typeface="Cambria Math" panose="02040503050406030204" pitchFamily="18" charset="0"/>
                            </a:rPr>
                          </m:ctrlPr>
                        </m:sSubSupPr>
                        <m:e>
                          <m:r>
                            <a:rPr lang="ar-AE" sz="3200" i="1">
                              <a:latin typeface="Cambria Math" panose="02040503050406030204" pitchFamily="18" charset="0"/>
                            </a:rPr>
                            <m:t>𝑣</m:t>
                          </m:r>
                        </m:e>
                        <m:sub>
                          <m:r>
                            <a:rPr lang="ar-AE" sz="3200" i="1">
                              <a:latin typeface="Cambria Math" panose="02040503050406030204" pitchFamily="18" charset="0"/>
                            </a:rPr>
                            <m:t>𝑛</m:t>
                          </m:r>
                        </m:sub>
                        <m:sup>
                          <m:r>
                            <a:rPr lang="ar-AE" sz="3200" i="1">
                              <a:latin typeface="Cambria Math" panose="02040503050406030204" pitchFamily="18" charset="0"/>
                            </a:rPr>
                            <m:t>𝑑</m:t>
                          </m:r>
                          <m:r>
                            <a:rPr lang="ar-AE" sz="3200" i="1">
                              <a:latin typeface="Cambria Math" panose="02040503050406030204" pitchFamily="18" charset="0"/>
                            </a:rPr>
                            <m:t>+</m:t>
                          </m:r>
                          <m:r>
                            <m:rPr>
                              <m:sty m:val="p"/>
                            </m:rPr>
                            <a:rPr lang="en-US" sz="3200" i="1">
                              <a:latin typeface="Cambria Math" panose="02040503050406030204" pitchFamily="18" charset="0"/>
                            </a:rPr>
                            <m:t>Au</m:t>
                          </m:r>
                        </m:sup>
                      </m:sSubSup>
                      <m:r>
                        <a:rPr lang="ar-AE" sz="3200" i="1">
                          <a:latin typeface="Cambria Math" panose="02040503050406030204" pitchFamily="18" charset="0"/>
                        </a:rPr>
                        <m:t>&gt;</m:t>
                      </m:r>
                      <m:sSubSup>
                        <m:sSubSupPr>
                          <m:ctrlPr>
                            <a:rPr lang="ar-AE" sz="3200" i="1">
                              <a:latin typeface="Cambria Math" panose="02040503050406030204" pitchFamily="18" charset="0"/>
                            </a:rPr>
                          </m:ctrlPr>
                        </m:sSubSupPr>
                        <m:e>
                          <m:r>
                            <a:rPr lang="ar-AE" sz="3200" i="1">
                              <a:latin typeface="Cambria Math" panose="02040503050406030204" pitchFamily="18" charset="0"/>
                            </a:rPr>
                            <m:t>𝑣</m:t>
                          </m:r>
                        </m:e>
                        <m:sub>
                          <m:r>
                            <a:rPr lang="ar-AE" sz="3200" i="1">
                              <a:latin typeface="Cambria Math" panose="02040503050406030204" pitchFamily="18" charset="0"/>
                            </a:rPr>
                            <m:t>𝑛</m:t>
                          </m:r>
                        </m:sub>
                        <m:sup>
                          <m:r>
                            <a:rPr lang="ar-AE" sz="3200" i="1" baseline="30000">
                              <a:latin typeface="Cambria Math" panose="02040503050406030204" pitchFamily="18" charset="0"/>
                            </a:rPr>
                            <m:t>3</m:t>
                          </m:r>
                          <m:r>
                            <m:rPr>
                              <m:sty m:val="p"/>
                            </m:rPr>
                            <a:rPr lang="en-US" sz="3200" i="1">
                              <a:latin typeface="Cambria Math" panose="02040503050406030204" pitchFamily="18" charset="0"/>
                            </a:rPr>
                            <m:t>He</m:t>
                          </m:r>
                          <m:r>
                            <a:rPr lang="en-US" sz="3200" i="1">
                              <a:latin typeface="Cambria Math" panose="02040503050406030204" pitchFamily="18" charset="0"/>
                            </a:rPr>
                            <m:t>+</m:t>
                          </m:r>
                          <m:r>
                            <m:rPr>
                              <m:sty m:val="p"/>
                            </m:rPr>
                            <a:rPr lang="en-US" sz="3200" i="1">
                              <a:latin typeface="Cambria Math" panose="02040503050406030204" pitchFamily="18" charset="0"/>
                            </a:rPr>
                            <m:t>Au</m:t>
                          </m:r>
                        </m:sup>
                      </m:sSubSup>
                    </m:oMath>
                  </m:oMathPara>
                </a14:m>
                <a:endParaRPr sz="4000" dirty="0"/>
              </a:p>
            </p:txBody>
          </p:sp>
        </mc:Choice>
        <mc:Fallback xmlns="">
          <p:sp>
            <p:nvSpPr>
              <p:cNvPr id="9" name="Equation">
                <a:extLst>
                  <a:ext uri="{FF2B5EF4-FFF2-40B4-BE49-F238E27FC236}">
                    <a16:creationId xmlns:a16="http://schemas.microsoft.com/office/drawing/2014/main" id="{C7322F4D-FE28-C340-9099-2441B7B59255}"/>
                  </a:ext>
                </a:extLst>
              </p:cNvPr>
              <p:cNvSpPr txBox="1">
                <a:spLocks noRot="1" noChangeAspect="1" noMove="1" noResize="1" noEditPoints="1" noAdjustHandles="1" noChangeArrowheads="1" noChangeShapeType="1" noTextEdit="1"/>
              </p:cNvSpPr>
              <p:nvPr/>
            </p:nvSpPr>
            <p:spPr>
              <a:xfrm>
                <a:off x="5816600" y="848143"/>
                <a:ext cx="8001000" cy="574644"/>
              </a:xfrm>
              <a:prstGeom prst="rect">
                <a:avLst/>
              </a:prstGeom>
              <a:blipFill>
                <a:blip r:embed="rId4"/>
                <a:stretch>
                  <a:fillRect b="-32609"/>
                </a:stretch>
              </a:blipFill>
              <a:ln w="12700">
                <a:miter lim="400000"/>
              </a:ln>
            </p:spPr>
            <p:txBody>
              <a:bodyPr/>
              <a:lstStyle/>
              <a:p>
                <a:r>
                  <a:rPr lang="en-US">
                    <a:noFill/>
                  </a:rPr>
                  <a:t> </a:t>
                </a:r>
              </a:p>
            </p:txBody>
          </p:sp>
        </mc:Fallback>
      </mc:AlternateContent>
      <p:grpSp>
        <p:nvGrpSpPr>
          <p:cNvPr id="10" name="Group 9">
            <a:extLst>
              <a:ext uri="{FF2B5EF4-FFF2-40B4-BE49-F238E27FC236}">
                <a16:creationId xmlns:a16="http://schemas.microsoft.com/office/drawing/2014/main" id="{A019A484-404E-C547-A10C-B12D8B9DD248}"/>
              </a:ext>
            </a:extLst>
          </p:cNvPr>
          <p:cNvGrpSpPr/>
          <p:nvPr/>
        </p:nvGrpSpPr>
        <p:grpSpPr>
          <a:xfrm>
            <a:off x="6514596" y="1677984"/>
            <a:ext cx="6638986" cy="1467546"/>
            <a:chOff x="2624350" y="6994366"/>
            <a:chExt cx="7444583" cy="2082567"/>
          </a:xfrm>
        </p:grpSpPr>
        <mc:AlternateContent xmlns:mc="http://schemas.openxmlformats.org/markup-compatibility/2006" xmlns:a14="http://schemas.microsoft.com/office/drawing/2010/main">
          <mc:Choice Requires="a14">
            <p:sp>
              <p:nvSpPr>
                <p:cNvPr id="11" name="Equation">
                  <a:extLst>
                    <a:ext uri="{FF2B5EF4-FFF2-40B4-BE49-F238E27FC236}">
                      <a16:creationId xmlns:a16="http://schemas.microsoft.com/office/drawing/2014/main" id="{5859A7D6-59CF-8441-8F4A-F27B750D7280}"/>
                    </a:ext>
                  </a:extLst>
                </p:cNvPr>
                <p:cNvSpPr txBox="1"/>
                <p:nvPr/>
              </p:nvSpPr>
              <p:spPr>
                <a:xfrm>
                  <a:off x="4679330" y="6994366"/>
                  <a:ext cx="5285994" cy="840217"/>
                </a:xfrm>
                <a:prstGeom prst="rect">
                  <a:avLst/>
                </a:prstGeom>
                <a:ln w="12700">
                  <a:miter lim="400000"/>
                </a:ln>
              </p:spPr>
              <p:txBody>
                <a:bodyPr wrap="none" lIns="0" tIns="0" rIns="0" bIns="0">
                  <a:spAutoFit/>
                </a:bodyPr>
                <a:lstStyle/>
                <a:p>
                  <a:pPr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Sup>
                          <m:sSubSupPr>
                            <m:ctrlPr>
                              <a:rPr lang="ar-AE" sz="3200" i="1">
                                <a:latin typeface="Cambria Math" panose="02040503050406030204" pitchFamily="18" charset="0"/>
                              </a:rPr>
                            </m:ctrlPr>
                          </m:sSubSupPr>
                          <m:e>
                            <m:r>
                              <a:rPr lang="ar-AE" sz="3200" i="1">
                                <a:latin typeface="Cambria Math" panose="02040503050406030204" pitchFamily="18" charset="0"/>
                              </a:rPr>
                              <m:t>𝑣</m:t>
                            </m:r>
                          </m:e>
                          <m:sub>
                            <m:r>
                              <a:rPr lang="ar-AE" sz="3200" i="1">
                                <a:latin typeface="Cambria Math" panose="02040503050406030204" pitchFamily="18" charset="0"/>
                              </a:rPr>
                              <m:t>2</m:t>
                            </m:r>
                          </m:sub>
                          <m:sup>
                            <m:r>
                              <a:rPr lang="ar-AE" sz="3200" i="1">
                                <a:latin typeface="Cambria Math" panose="02040503050406030204" pitchFamily="18" charset="0"/>
                              </a:rPr>
                              <m:t>𝑝</m:t>
                            </m:r>
                            <m:r>
                              <a:rPr lang="ar-AE" sz="3200" i="1">
                                <a:latin typeface="Cambria Math" panose="02040503050406030204" pitchFamily="18" charset="0"/>
                              </a:rPr>
                              <m:t>+</m:t>
                            </m:r>
                            <m:r>
                              <m:rPr>
                                <m:sty m:val="p"/>
                              </m:rPr>
                              <a:rPr lang="en-US" sz="3200" i="1">
                                <a:latin typeface="Cambria Math" panose="02040503050406030204" pitchFamily="18" charset="0"/>
                              </a:rPr>
                              <m:t>Au</m:t>
                            </m:r>
                          </m:sup>
                        </m:sSubSup>
                        <m:r>
                          <a:rPr lang="ar-AE" sz="3200" i="1">
                            <a:latin typeface="Cambria Math" panose="02040503050406030204" pitchFamily="18" charset="0"/>
                          </a:rPr>
                          <m:t>&lt;</m:t>
                        </m:r>
                        <m:sSubSup>
                          <m:sSubSupPr>
                            <m:ctrlPr>
                              <a:rPr lang="ar-AE" sz="3200" i="1">
                                <a:latin typeface="Cambria Math" panose="02040503050406030204" pitchFamily="18" charset="0"/>
                              </a:rPr>
                            </m:ctrlPr>
                          </m:sSubSupPr>
                          <m:e>
                            <m:r>
                              <a:rPr lang="ar-AE" sz="3200" i="1">
                                <a:latin typeface="Cambria Math" panose="02040503050406030204" pitchFamily="18" charset="0"/>
                              </a:rPr>
                              <m:t>𝑣</m:t>
                            </m:r>
                          </m:e>
                          <m:sub>
                            <m:r>
                              <a:rPr lang="ar-AE" sz="3200" i="1">
                                <a:latin typeface="Cambria Math" panose="02040503050406030204" pitchFamily="18" charset="0"/>
                              </a:rPr>
                              <m:t>2</m:t>
                            </m:r>
                          </m:sub>
                          <m:sup>
                            <m:r>
                              <a:rPr lang="ar-AE" sz="3200" i="1">
                                <a:latin typeface="Cambria Math" panose="02040503050406030204" pitchFamily="18" charset="0"/>
                              </a:rPr>
                              <m:t>𝑑</m:t>
                            </m:r>
                            <m:r>
                              <a:rPr lang="ar-AE" sz="3200" i="1">
                                <a:latin typeface="Cambria Math" panose="02040503050406030204" pitchFamily="18" charset="0"/>
                              </a:rPr>
                              <m:t>+</m:t>
                            </m:r>
                            <m:r>
                              <m:rPr>
                                <m:sty m:val="p"/>
                              </m:rPr>
                              <a:rPr lang="en-US" sz="3200" i="1">
                                <a:latin typeface="Cambria Math" panose="02040503050406030204" pitchFamily="18" charset="0"/>
                              </a:rPr>
                              <m:t>Au</m:t>
                            </m:r>
                          </m:sup>
                        </m:sSubSup>
                        <m:r>
                          <a:rPr lang="ar-AE" sz="3200" i="1">
                            <a:latin typeface="Cambria Math" panose="02040503050406030204" pitchFamily="18" charset="0"/>
                          </a:rPr>
                          <m:t>≈</m:t>
                        </m:r>
                        <m:sSubSup>
                          <m:sSubSupPr>
                            <m:ctrlPr>
                              <a:rPr lang="ar-AE" sz="3200" i="1">
                                <a:latin typeface="Cambria Math" panose="02040503050406030204" pitchFamily="18" charset="0"/>
                              </a:rPr>
                            </m:ctrlPr>
                          </m:sSubSupPr>
                          <m:e>
                            <m:r>
                              <a:rPr lang="ar-AE" sz="3200" i="1">
                                <a:latin typeface="Cambria Math" panose="02040503050406030204" pitchFamily="18" charset="0"/>
                              </a:rPr>
                              <m:t>𝑣</m:t>
                            </m:r>
                          </m:e>
                          <m:sub>
                            <m:r>
                              <a:rPr lang="ar-AE" sz="3200" i="1">
                                <a:latin typeface="Cambria Math" panose="02040503050406030204" pitchFamily="18" charset="0"/>
                              </a:rPr>
                              <m:t>2</m:t>
                            </m:r>
                          </m:sub>
                          <m:sup>
                            <m:r>
                              <a:rPr lang="en-US" sz="3200" i="1" baseline="30000">
                                <a:latin typeface="Cambria Math" panose="02040503050406030204" pitchFamily="18" charset="0"/>
                              </a:rPr>
                              <m:t>3</m:t>
                            </m:r>
                            <m:r>
                              <m:rPr>
                                <m:sty m:val="p"/>
                              </m:rPr>
                              <a:rPr lang="en-US" sz="3200" i="1">
                                <a:latin typeface="Cambria Math" panose="02040503050406030204" pitchFamily="18" charset="0"/>
                              </a:rPr>
                              <m:t>He</m:t>
                            </m:r>
                            <m:r>
                              <a:rPr lang="en-US" sz="3200" i="1">
                                <a:latin typeface="Cambria Math" panose="02040503050406030204" pitchFamily="18" charset="0"/>
                              </a:rPr>
                              <m:t>+</m:t>
                            </m:r>
                            <m:r>
                              <m:rPr>
                                <m:sty m:val="p"/>
                              </m:rPr>
                              <a:rPr lang="en-US" sz="3200" i="1">
                                <a:latin typeface="Cambria Math" panose="02040503050406030204" pitchFamily="18" charset="0"/>
                              </a:rPr>
                              <m:t>Au</m:t>
                            </m:r>
                          </m:sup>
                        </m:sSubSup>
                      </m:oMath>
                    </m:oMathPara>
                  </a14:m>
                  <a:endParaRPr sz="4000" dirty="0">
                    <a:solidFill>
                      <a:srgbClr val="FFFFFF"/>
                    </a:solidFill>
                  </a:endParaRPr>
                </a:p>
              </p:txBody>
            </p:sp>
          </mc:Choice>
          <mc:Fallback xmlns="">
            <p:sp>
              <p:nvSpPr>
                <p:cNvPr id="11" name="Equation">
                  <a:extLst>
                    <a:ext uri="{FF2B5EF4-FFF2-40B4-BE49-F238E27FC236}">
                      <a16:creationId xmlns:a16="http://schemas.microsoft.com/office/drawing/2014/main" id="{5859A7D6-59CF-8441-8F4A-F27B750D7280}"/>
                    </a:ext>
                  </a:extLst>
                </p:cNvPr>
                <p:cNvSpPr txBox="1">
                  <a:spLocks noRot="1" noChangeAspect="1" noMove="1" noResize="1" noEditPoints="1" noAdjustHandles="1" noChangeArrowheads="1" noChangeShapeType="1" noTextEdit="1"/>
                </p:cNvSpPr>
                <p:nvPr/>
              </p:nvSpPr>
              <p:spPr>
                <a:xfrm>
                  <a:off x="4679330" y="6994366"/>
                  <a:ext cx="5285994" cy="840217"/>
                </a:xfrm>
                <a:prstGeom prst="rect">
                  <a:avLst/>
                </a:prstGeom>
                <a:blipFill>
                  <a:blip r:embed="rId5"/>
                  <a:stretch>
                    <a:fillRect l="-269" r="-269" b="-14894"/>
                  </a:stretch>
                </a:blipFill>
                <a:ln w="12700">
                  <a:miter lim="400000"/>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Equation">
                  <a:extLst>
                    <a:ext uri="{FF2B5EF4-FFF2-40B4-BE49-F238E27FC236}">
                      <a16:creationId xmlns:a16="http://schemas.microsoft.com/office/drawing/2014/main" id="{B0142ECB-C781-5C4B-8B07-589D3980F944}"/>
                    </a:ext>
                  </a:extLst>
                </p:cNvPr>
                <p:cNvSpPr txBox="1"/>
                <p:nvPr/>
              </p:nvSpPr>
              <p:spPr>
                <a:xfrm>
                  <a:off x="4782939" y="8233167"/>
                  <a:ext cx="5285994" cy="843766"/>
                </a:xfrm>
                <a:prstGeom prst="rect">
                  <a:avLst/>
                </a:prstGeom>
                <a:ln w="12700">
                  <a:miter lim="400000"/>
                </a:ln>
              </p:spPr>
              <p:txBody>
                <a:bodyPr wrap="none" lIns="0" tIns="0" rIns="0" bIns="0">
                  <a:spAutoFit/>
                </a:bodyPr>
                <a:lstStyle/>
                <a:p>
                  <a:pPr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Sup>
                          <m:sSubSupPr>
                            <m:ctrlPr>
                              <a:rPr lang="ar-AE" sz="3200" i="1">
                                <a:latin typeface="Cambria Math" panose="02040503050406030204" pitchFamily="18" charset="0"/>
                              </a:rPr>
                            </m:ctrlPr>
                          </m:sSubSupPr>
                          <m:e>
                            <m:r>
                              <a:rPr lang="ar-AE" sz="3200" i="1">
                                <a:latin typeface="Cambria Math" panose="02040503050406030204" pitchFamily="18" charset="0"/>
                              </a:rPr>
                              <m:t>𝑣</m:t>
                            </m:r>
                          </m:e>
                          <m:sub>
                            <m:r>
                              <a:rPr lang="ar-AE" sz="3200" i="1">
                                <a:latin typeface="Cambria Math" panose="02040503050406030204" pitchFamily="18" charset="0"/>
                              </a:rPr>
                              <m:t>3</m:t>
                            </m:r>
                          </m:sub>
                          <m:sup>
                            <m:r>
                              <a:rPr lang="ar-AE" sz="3200" i="1">
                                <a:latin typeface="Cambria Math" panose="02040503050406030204" pitchFamily="18" charset="0"/>
                              </a:rPr>
                              <m:t>𝑝</m:t>
                            </m:r>
                            <m:r>
                              <a:rPr lang="ar-AE" sz="3200" i="1">
                                <a:latin typeface="Cambria Math" panose="02040503050406030204" pitchFamily="18" charset="0"/>
                              </a:rPr>
                              <m:t>+</m:t>
                            </m:r>
                            <m:r>
                              <m:rPr>
                                <m:sty m:val="p"/>
                              </m:rPr>
                              <a:rPr lang="en-US" sz="3200" i="1">
                                <a:latin typeface="Cambria Math" panose="02040503050406030204" pitchFamily="18" charset="0"/>
                              </a:rPr>
                              <m:t>Au</m:t>
                            </m:r>
                          </m:sup>
                        </m:sSubSup>
                        <m:r>
                          <a:rPr lang="ar-AE" sz="3200" i="1">
                            <a:latin typeface="Cambria Math" panose="02040503050406030204" pitchFamily="18" charset="0"/>
                          </a:rPr>
                          <m:t>≈</m:t>
                        </m:r>
                        <m:sSubSup>
                          <m:sSubSupPr>
                            <m:ctrlPr>
                              <a:rPr lang="ar-AE" sz="3200" i="1">
                                <a:latin typeface="Cambria Math" panose="02040503050406030204" pitchFamily="18" charset="0"/>
                              </a:rPr>
                            </m:ctrlPr>
                          </m:sSubSupPr>
                          <m:e>
                            <m:r>
                              <a:rPr lang="ar-AE" sz="3200" i="1">
                                <a:latin typeface="Cambria Math" panose="02040503050406030204" pitchFamily="18" charset="0"/>
                              </a:rPr>
                              <m:t>𝑣</m:t>
                            </m:r>
                          </m:e>
                          <m:sub>
                            <m:r>
                              <a:rPr lang="ar-AE" sz="3200" i="1">
                                <a:latin typeface="Cambria Math" panose="02040503050406030204" pitchFamily="18" charset="0"/>
                              </a:rPr>
                              <m:t>3</m:t>
                            </m:r>
                          </m:sub>
                          <m:sup>
                            <m:r>
                              <a:rPr lang="ar-AE" sz="3200" i="1">
                                <a:latin typeface="Cambria Math" panose="02040503050406030204" pitchFamily="18" charset="0"/>
                              </a:rPr>
                              <m:t>𝑑</m:t>
                            </m:r>
                            <m:r>
                              <a:rPr lang="ar-AE" sz="3200" i="1">
                                <a:latin typeface="Cambria Math" panose="02040503050406030204" pitchFamily="18" charset="0"/>
                              </a:rPr>
                              <m:t>+</m:t>
                            </m:r>
                            <m:r>
                              <m:rPr>
                                <m:sty m:val="p"/>
                              </m:rPr>
                              <a:rPr lang="en-US" sz="3200" i="1">
                                <a:latin typeface="Cambria Math" panose="02040503050406030204" pitchFamily="18" charset="0"/>
                              </a:rPr>
                              <m:t>Au</m:t>
                            </m:r>
                          </m:sup>
                        </m:sSubSup>
                        <m:r>
                          <a:rPr lang="ar-AE" sz="3200" i="1">
                            <a:latin typeface="Cambria Math" panose="02040503050406030204" pitchFamily="18" charset="0"/>
                          </a:rPr>
                          <m:t>&lt;</m:t>
                        </m:r>
                        <m:sSubSup>
                          <m:sSubSupPr>
                            <m:ctrlPr>
                              <a:rPr lang="ar-AE" sz="3200" i="1">
                                <a:latin typeface="Cambria Math" panose="02040503050406030204" pitchFamily="18" charset="0"/>
                              </a:rPr>
                            </m:ctrlPr>
                          </m:sSubSupPr>
                          <m:e>
                            <m:r>
                              <a:rPr lang="ar-AE" sz="3200" i="1">
                                <a:latin typeface="Cambria Math" panose="02040503050406030204" pitchFamily="18" charset="0"/>
                              </a:rPr>
                              <m:t>𝑣</m:t>
                            </m:r>
                          </m:e>
                          <m:sub>
                            <m:r>
                              <a:rPr lang="ar-AE" sz="3200" i="1">
                                <a:latin typeface="Cambria Math" panose="02040503050406030204" pitchFamily="18" charset="0"/>
                              </a:rPr>
                              <m:t>3</m:t>
                            </m:r>
                          </m:sub>
                          <m:sup>
                            <m:r>
                              <a:rPr lang="en-US" sz="3200" i="1" baseline="30000">
                                <a:latin typeface="Cambria Math" panose="02040503050406030204" pitchFamily="18" charset="0"/>
                              </a:rPr>
                              <m:t>3</m:t>
                            </m:r>
                            <m:r>
                              <m:rPr>
                                <m:sty m:val="p"/>
                              </m:rPr>
                              <a:rPr lang="en-US" sz="3200" i="1">
                                <a:latin typeface="Cambria Math" panose="02040503050406030204" pitchFamily="18" charset="0"/>
                              </a:rPr>
                              <m:t>He</m:t>
                            </m:r>
                            <m:r>
                              <a:rPr lang="en-US" sz="3200" i="1">
                                <a:latin typeface="Cambria Math" panose="02040503050406030204" pitchFamily="18" charset="0"/>
                              </a:rPr>
                              <m:t>+</m:t>
                            </m:r>
                            <m:r>
                              <m:rPr>
                                <m:sty m:val="p"/>
                              </m:rPr>
                              <a:rPr lang="en-US" sz="3200" i="1">
                                <a:latin typeface="Cambria Math" panose="02040503050406030204" pitchFamily="18" charset="0"/>
                              </a:rPr>
                              <m:t>Au</m:t>
                            </m:r>
                          </m:sup>
                        </m:sSubSup>
                      </m:oMath>
                    </m:oMathPara>
                  </a14:m>
                  <a:endParaRPr sz="4000" dirty="0">
                    <a:solidFill>
                      <a:srgbClr val="FFFFFF"/>
                    </a:solidFill>
                  </a:endParaRPr>
                </a:p>
              </p:txBody>
            </p:sp>
          </mc:Choice>
          <mc:Fallback xmlns="">
            <p:sp>
              <p:nvSpPr>
                <p:cNvPr id="12" name="Equation">
                  <a:extLst>
                    <a:ext uri="{FF2B5EF4-FFF2-40B4-BE49-F238E27FC236}">
                      <a16:creationId xmlns:a16="http://schemas.microsoft.com/office/drawing/2014/main" id="{B0142ECB-C781-5C4B-8B07-589D3980F944}"/>
                    </a:ext>
                  </a:extLst>
                </p:cNvPr>
                <p:cNvSpPr txBox="1">
                  <a:spLocks noRot="1" noChangeAspect="1" noMove="1" noResize="1" noEditPoints="1" noAdjustHandles="1" noChangeArrowheads="1" noChangeShapeType="1" noTextEdit="1"/>
                </p:cNvSpPr>
                <p:nvPr/>
              </p:nvSpPr>
              <p:spPr>
                <a:xfrm>
                  <a:off x="4782939" y="8233167"/>
                  <a:ext cx="5285994" cy="843766"/>
                </a:xfrm>
                <a:prstGeom prst="rect">
                  <a:avLst/>
                </a:prstGeom>
                <a:blipFill>
                  <a:blip r:embed="rId6"/>
                  <a:stretch>
                    <a:fillRect l="-538" b="-12500"/>
                  </a:stretch>
                </a:blipFill>
                <a:ln w="12700">
                  <a:miter lim="400000"/>
                </a:ln>
              </p:spPr>
              <p:txBody>
                <a:bodyPr/>
                <a:lstStyle/>
                <a:p>
                  <a:r>
                    <a:rPr lang="en-US">
                      <a:noFill/>
                    </a:rPr>
                    <a:t> </a:t>
                  </a:r>
                </a:p>
              </p:txBody>
            </p:sp>
          </mc:Fallback>
        </mc:AlternateContent>
        <p:sp>
          <p:nvSpPr>
            <p:cNvPr id="13" name="Measured:">
              <a:extLst>
                <a:ext uri="{FF2B5EF4-FFF2-40B4-BE49-F238E27FC236}">
                  <a16:creationId xmlns:a16="http://schemas.microsoft.com/office/drawing/2014/main" id="{1058DD44-4A6D-E544-9ACF-BF00E9FBEA48}"/>
                </a:ext>
              </a:extLst>
            </p:cNvPr>
            <p:cNvSpPr txBox="1"/>
            <p:nvPr/>
          </p:nvSpPr>
          <p:spPr>
            <a:xfrm>
              <a:off x="2624350" y="7478268"/>
              <a:ext cx="2009623" cy="808006"/>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a:defRPr sz="3500"/>
              </a:lvl1pPr>
            </a:lstStyle>
            <a:p>
              <a:r>
                <a:rPr sz="2800" dirty="0">
                  <a:solidFill>
                    <a:srgbClr val="FF0000"/>
                  </a:solidFill>
                </a:rPr>
                <a:t>Measured</a:t>
              </a:r>
              <a:r>
                <a:rPr sz="3200" dirty="0">
                  <a:solidFill>
                    <a:srgbClr val="FF0000"/>
                  </a:solidFill>
                </a:rPr>
                <a:t>:</a:t>
              </a:r>
            </a:p>
          </p:txBody>
        </p:sp>
      </p:grpSp>
      <p:sp>
        <p:nvSpPr>
          <p:cNvPr id="14" name="TextBox 13">
            <a:extLst>
              <a:ext uri="{FF2B5EF4-FFF2-40B4-BE49-F238E27FC236}">
                <a16:creationId xmlns:a16="http://schemas.microsoft.com/office/drawing/2014/main" id="{1B481889-C5D8-F64E-AD95-CDA11D824EA9}"/>
              </a:ext>
            </a:extLst>
          </p:cNvPr>
          <p:cNvSpPr txBox="1"/>
          <p:nvPr/>
        </p:nvSpPr>
        <p:spPr>
          <a:xfrm>
            <a:off x="0" y="6628505"/>
            <a:ext cx="13995400" cy="800219"/>
          </a:xfrm>
          <a:prstGeom prst="rect">
            <a:avLst/>
          </a:prstGeom>
          <a:noFill/>
        </p:spPr>
        <p:txBody>
          <a:bodyPr wrap="square" rtlCol="0">
            <a:spAutoFit/>
          </a:bodyPr>
          <a:lstStyle/>
          <a:p>
            <a:r>
              <a:rPr lang="en-US" sz="2800" dirty="0"/>
              <a:t> Initial state models do not reproduce the data.  Phys. Rev. Lett. 123, 039901(E) (2019) </a:t>
            </a:r>
          </a:p>
          <a:p>
            <a:endParaRPr lang="en-US" dirty="0"/>
          </a:p>
        </p:txBody>
      </p:sp>
    </p:spTree>
    <p:extLst>
      <p:ext uri="{BB962C8B-B14F-4D97-AF65-F5344CB8AC3E}">
        <p14:creationId xmlns:p14="http://schemas.microsoft.com/office/powerpoint/2010/main" val="414309613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1EBA1-630A-DC44-BCCC-A5B9940AB8A8}"/>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8B09114B-D1EE-614F-84AB-926FE6BD4424}"/>
              </a:ext>
            </a:extLst>
          </p:cNvPr>
          <p:cNvSpPr>
            <a:spLocks noGrp="1"/>
          </p:cNvSpPr>
          <p:nvPr>
            <p:ph idx="1"/>
          </p:nvPr>
        </p:nvSpPr>
        <p:spPr>
          <a:xfrm>
            <a:off x="431800" y="1128714"/>
            <a:ext cx="13385800" cy="5641975"/>
          </a:xfrm>
        </p:spPr>
        <p:txBody>
          <a:bodyPr/>
          <a:lstStyle/>
          <a:p>
            <a:r>
              <a:rPr lang="en-US" sz="3200" dirty="0"/>
              <a:t>Perfect fluid QGP behavior is ubiquitous </a:t>
            </a:r>
          </a:p>
          <a:p>
            <a:r>
              <a:rPr lang="en-US" sz="3200" dirty="0"/>
              <a:t>Even short-lived systems far from equilibrium can behave hydrodynamically</a:t>
            </a:r>
          </a:p>
          <a:p>
            <a:r>
              <a:rPr lang="en-US" sz="3200" dirty="0"/>
              <a:t>A wealth of precise data still to be included in model comparisons </a:t>
            </a:r>
          </a:p>
          <a:p>
            <a:r>
              <a:rPr lang="en-US" sz="3200" dirty="0"/>
              <a:t>Progress in detailed account for model uncertainties and quantifying the QGP transport coefficients (shear and bulk viscosity)</a:t>
            </a:r>
          </a:p>
          <a:p>
            <a:pPr marL="0" indent="0">
              <a:buNone/>
            </a:pPr>
            <a:endParaRPr lang="en-US" sz="3600" dirty="0"/>
          </a:p>
          <a:p>
            <a:r>
              <a:rPr lang="en-US" sz="3200" dirty="0">
                <a:sym typeface="Wingdings" pitchFamily="2" charset="2"/>
              </a:rPr>
              <a:t>New unified description for small and large systems, and lower energy (high baryon density) systems is under development XSCAPE </a:t>
            </a:r>
            <a:endParaRPr lang="en-US" sz="3200" dirty="0"/>
          </a:p>
          <a:p>
            <a:endParaRPr lang="en-US" dirty="0"/>
          </a:p>
          <a:p>
            <a:endParaRPr lang="en-US" dirty="0"/>
          </a:p>
        </p:txBody>
      </p:sp>
      <p:sp>
        <p:nvSpPr>
          <p:cNvPr id="4" name="Slide Number Placeholder 3">
            <a:extLst>
              <a:ext uri="{FF2B5EF4-FFF2-40B4-BE49-F238E27FC236}">
                <a16:creationId xmlns:a16="http://schemas.microsoft.com/office/drawing/2014/main" id="{BBE76310-C2CD-7C44-AFA1-9EC25D9471D2}"/>
              </a:ext>
            </a:extLst>
          </p:cNvPr>
          <p:cNvSpPr>
            <a:spLocks noGrp="1"/>
          </p:cNvSpPr>
          <p:nvPr>
            <p:ph type="sldNum" sz="quarter" idx="10"/>
          </p:nvPr>
        </p:nvSpPr>
        <p:spPr/>
        <p:txBody>
          <a:bodyPr/>
          <a:lstStyle/>
          <a:p>
            <a:pPr>
              <a:defRPr/>
            </a:pPr>
            <a:fld id="{8013579F-4CA1-4395-AC63-1E7507863230}" type="slidenum">
              <a:rPr lang="en-US" smtClean="0"/>
              <a:pPr>
                <a:defRPr/>
              </a:pPr>
              <a:t>49</a:t>
            </a:fld>
            <a:endParaRPr lang="en-US" dirty="0"/>
          </a:p>
        </p:txBody>
      </p:sp>
    </p:spTree>
    <p:extLst>
      <p:ext uri="{BB962C8B-B14F-4D97-AF65-F5344CB8AC3E}">
        <p14:creationId xmlns:p14="http://schemas.microsoft.com/office/powerpoint/2010/main" val="25491936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4030"/>
            <a:ext cx="13817600" cy="788987"/>
          </a:xfrm>
        </p:spPr>
        <p:txBody>
          <a:bodyPr/>
          <a:lstStyle/>
          <a:p>
            <a:r>
              <a:rPr lang="en-US" dirty="0"/>
              <a:t>The elliptic flow</a:t>
            </a:r>
          </a:p>
        </p:txBody>
      </p:sp>
      <p:grpSp>
        <p:nvGrpSpPr>
          <p:cNvPr id="107" name="Group 4"/>
          <p:cNvGrpSpPr>
            <a:grpSpLocks noChangeAspect="1"/>
          </p:cNvGrpSpPr>
          <p:nvPr/>
        </p:nvGrpSpPr>
        <p:grpSpPr bwMode="auto">
          <a:xfrm>
            <a:off x="3037780" y="796412"/>
            <a:ext cx="2561414" cy="2029112"/>
            <a:chOff x="1426" y="1264"/>
            <a:chExt cx="2942" cy="2331"/>
          </a:xfrm>
        </p:grpSpPr>
        <p:sp>
          <p:nvSpPr>
            <p:cNvPr id="108" name="Freeform 5"/>
            <p:cNvSpPr>
              <a:spLocks noChangeAspect="1"/>
            </p:cNvSpPr>
            <p:nvPr/>
          </p:nvSpPr>
          <p:spPr bwMode="auto">
            <a:xfrm rot="10800000">
              <a:off x="3697" y="1264"/>
              <a:ext cx="293" cy="284"/>
            </a:xfrm>
            <a:custGeom>
              <a:avLst/>
              <a:gdLst/>
              <a:ahLst/>
              <a:cxnLst>
                <a:cxn ang="0">
                  <a:pos x="430" y="0"/>
                </a:cxn>
                <a:cxn ang="0">
                  <a:pos x="177" y="379"/>
                </a:cxn>
                <a:cxn ang="0">
                  <a:pos x="0" y="379"/>
                </a:cxn>
                <a:cxn ang="0">
                  <a:pos x="168" y="622"/>
                </a:cxn>
                <a:cxn ang="0">
                  <a:pos x="631" y="379"/>
                </a:cxn>
                <a:cxn ang="0">
                  <a:pos x="465" y="382"/>
                </a:cxn>
                <a:cxn ang="0">
                  <a:pos x="720" y="0"/>
                </a:cxn>
                <a:cxn ang="0">
                  <a:pos x="430" y="0"/>
                </a:cxn>
              </a:cxnLst>
              <a:rect l="0" t="0" r="r" b="b"/>
              <a:pathLst>
                <a:path w="720" h="622">
                  <a:moveTo>
                    <a:pt x="430" y="0"/>
                  </a:moveTo>
                  <a:lnTo>
                    <a:pt x="177" y="379"/>
                  </a:lnTo>
                  <a:lnTo>
                    <a:pt x="0" y="379"/>
                  </a:lnTo>
                  <a:lnTo>
                    <a:pt x="168" y="622"/>
                  </a:lnTo>
                  <a:lnTo>
                    <a:pt x="631" y="379"/>
                  </a:lnTo>
                  <a:lnTo>
                    <a:pt x="465" y="382"/>
                  </a:lnTo>
                  <a:lnTo>
                    <a:pt x="720" y="0"/>
                  </a:lnTo>
                  <a:lnTo>
                    <a:pt x="430" y="0"/>
                  </a:lnTo>
                  <a:close/>
                </a:path>
              </a:pathLst>
            </a:custGeom>
            <a:solidFill>
              <a:schemeClr val="accent1"/>
            </a:solidFill>
            <a:ln w="9525" cap="flat" cmpd="sng">
              <a:prstDash val="solid"/>
              <a:round/>
              <a:headEnd/>
              <a:tailEnd/>
            </a:ln>
            <a:effectLst/>
            <a:scene3d>
              <a:camera prst="legacyPerspectiveTopRight">
                <a:rot lat="20099999" lon="21299999" rev="0"/>
              </a:camera>
              <a:lightRig rig="legacyFlat1" dir="t"/>
            </a:scene3d>
            <a:sp3d extrusionH="430200" prstMaterial="legacyMatte">
              <a:bevelT w="13500" h="13500" prst="angle"/>
              <a:bevelB w="13500" h="13500" prst="angle"/>
              <a:extrusionClr>
                <a:schemeClr val="accent1"/>
              </a:extrusionClr>
            </a:sp3d>
          </p:spPr>
          <p:txBody>
            <a:bodyPr wrap="none" anchor="ctr">
              <a:flatTx/>
            </a:bodyPr>
            <a:lstStyle/>
            <a:p>
              <a:endParaRPr lang="en-US"/>
            </a:p>
          </p:txBody>
        </p:sp>
        <p:sp>
          <p:nvSpPr>
            <p:cNvPr id="109" name="Line 6"/>
            <p:cNvSpPr>
              <a:spLocks noChangeAspect="1" noChangeShapeType="1"/>
            </p:cNvSpPr>
            <p:nvPr/>
          </p:nvSpPr>
          <p:spPr bwMode="auto">
            <a:xfrm flipH="1">
              <a:off x="2192" y="1562"/>
              <a:ext cx="507" cy="844"/>
            </a:xfrm>
            <a:prstGeom prst="line">
              <a:avLst/>
            </a:prstGeom>
            <a:noFill/>
            <a:ln w="9525">
              <a:solidFill>
                <a:schemeClr val="folHlink"/>
              </a:solidFill>
              <a:round/>
              <a:headEnd/>
              <a:tailEnd/>
            </a:ln>
            <a:effectLst/>
          </p:spPr>
          <p:txBody>
            <a:bodyPr wrap="none" anchor="ctr"/>
            <a:lstStyle/>
            <a:p>
              <a:endParaRPr lang="en-US"/>
            </a:p>
          </p:txBody>
        </p:sp>
        <p:sp>
          <p:nvSpPr>
            <p:cNvPr id="110" name="Line 7"/>
            <p:cNvSpPr>
              <a:spLocks noChangeAspect="1" noChangeShapeType="1"/>
            </p:cNvSpPr>
            <p:nvPr/>
          </p:nvSpPr>
          <p:spPr bwMode="auto">
            <a:xfrm flipH="1">
              <a:off x="2437" y="1562"/>
              <a:ext cx="498" cy="831"/>
            </a:xfrm>
            <a:prstGeom prst="line">
              <a:avLst/>
            </a:prstGeom>
            <a:noFill/>
            <a:ln w="9525">
              <a:solidFill>
                <a:schemeClr val="folHlink"/>
              </a:solidFill>
              <a:round/>
              <a:headEnd/>
              <a:tailEnd/>
            </a:ln>
            <a:effectLst/>
          </p:spPr>
          <p:txBody>
            <a:bodyPr wrap="none" anchor="ctr"/>
            <a:lstStyle/>
            <a:p>
              <a:endParaRPr lang="en-US"/>
            </a:p>
          </p:txBody>
        </p:sp>
        <p:sp>
          <p:nvSpPr>
            <p:cNvPr id="111" name="Line 8"/>
            <p:cNvSpPr>
              <a:spLocks noChangeAspect="1" noChangeShapeType="1"/>
            </p:cNvSpPr>
            <p:nvPr/>
          </p:nvSpPr>
          <p:spPr bwMode="auto">
            <a:xfrm>
              <a:off x="2594" y="1739"/>
              <a:ext cx="1670" cy="0"/>
            </a:xfrm>
            <a:prstGeom prst="line">
              <a:avLst/>
            </a:prstGeom>
            <a:noFill/>
            <a:ln w="9525">
              <a:solidFill>
                <a:schemeClr val="folHlink"/>
              </a:solidFill>
              <a:round/>
              <a:headEnd/>
              <a:tailEnd/>
            </a:ln>
            <a:effectLst/>
          </p:spPr>
          <p:txBody>
            <a:bodyPr wrap="none" anchor="ctr"/>
            <a:lstStyle/>
            <a:p>
              <a:endParaRPr lang="en-US"/>
            </a:p>
          </p:txBody>
        </p:sp>
        <p:sp>
          <p:nvSpPr>
            <p:cNvPr id="112" name="Line 9"/>
            <p:cNvSpPr>
              <a:spLocks noChangeAspect="1" noChangeShapeType="1"/>
            </p:cNvSpPr>
            <p:nvPr/>
          </p:nvSpPr>
          <p:spPr bwMode="auto">
            <a:xfrm>
              <a:off x="2554" y="2622"/>
              <a:ext cx="1174" cy="0"/>
            </a:xfrm>
            <a:prstGeom prst="line">
              <a:avLst/>
            </a:prstGeom>
            <a:noFill/>
            <a:ln w="9525">
              <a:solidFill>
                <a:schemeClr val="folHlink"/>
              </a:solidFill>
              <a:round/>
              <a:headEnd/>
              <a:tailEnd/>
            </a:ln>
            <a:effectLst/>
          </p:spPr>
          <p:txBody>
            <a:bodyPr wrap="none" anchor="ctr"/>
            <a:lstStyle/>
            <a:p>
              <a:endParaRPr lang="en-US"/>
            </a:p>
          </p:txBody>
        </p:sp>
        <p:sp>
          <p:nvSpPr>
            <p:cNvPr id="113" name="AutoShape 10"/>
            <p:cNvSpPr>
              <a:spLocks noChangeAspect="1" noChangeArrowheads="1"/>
            </p:cNvSpPr>
            <p:nvPr/>
          </p:nvSpPr>
          <p:spPr bwMode="auto">
            <a:xfrm>
              <a:off x="1716" y="1559"/>
              <a:ext cx="2652" cy="1637"/>
            </a:xfrm>
            <a:prstGeom prst="parallelogram">
              <a:avLst>
                <a:gd name="adj" fmla="val 60106"/>
              </a:avLst>
            </a:prstGeom>
            <a:noFill/>
            <a:ln w="28575">
              <a:solidFill>
                <a:schemeClr val="folHlink"/>
              </a:solidFill>
              <a:miter lim="800000"/>
              <a:headEnd/>
              <a:tailEnd/>
            </a:ln>
            <a:effectLst/>
          </p:spPr>
          <p:txBody>
            <a:bodyPr wrap="none" anchor="ctr"/>
            <a:lstStyle/>
            <a:p>
              <a:endParaRPr lang="en-US"/>
            </a:p>
          </p:txBody>
        </p:sp>
        <p:sp>
          <p:nvSpPr>
            <p:cNvPr id="114" name="Line 11"/>
            <p:cNvSpPr>
              <a:spLocks noChangeAspect="1" noChangeShapeType="1"/>
            </p:cNvSpPr>
            <p:nvPr/>
          </p:nvSpPr>
          <p:spPr bwMode="auto">
            <a:xfrm flipH="1">
              <a:off x="1716" y="2843"/>
              <a:ext cx="213" cy="356"/>
            </a:xfrm>
            <a:prstGeom prst="line">
              <a:avLst/>
            </a:prstGeom>
            <a:noFill/>
            <a:ln w="9525">
              <a:solidFill>
                <a:schemeClr val="folHlink"/>
              </a:solidFill>
              <a:round/>
              <a:headEnd/>
              <a:tailEnd/>
            </a:ln>
            <a:effectLst/>
          </p:spPr>
          <p:txBody>
            <a:bodyPr wrap="none" anchor="ctr"/>
            <a:lstStyle/>
            <a:p>
              <a:endParaRPr lang="en-US"/>
            </a:p>
          </p:txBody>
        </p:sp>
        <p:sp>
          <p:nvSpPr>
            <p:cNvPr id="115" name="Line 12"/>
            <p:cNvSpPr>
              <a:spLocks noChangeAspect="1" noChangeShapeType="1"/>
            </p:cNvSpPr>
            <p:nvPr/>
          </p:nvSpPr>
          <p:spPr bwMode="auto">
            <a:xfrm flipH="1">
              <a:off x="2555" y="1562"/>
              <a:ext cx="616" cy="1028"/>
            </a:xfrm>
            <a:prstGeom prst="line">
              <a:avLst/>
            </a:prstGeom>
            <a:noFill/>
            <a:ln w="9525">
              <a:solidFill>
                <a:schemeClr val="folHlink"/>
              </a:solidFill>
              <a:round/>
              <a:headEnd/>
              <a:tailEnd/>
            </a:ln>
            <a:effectLst/>
          </p:spPr>
          <p:txBody>
            <a:bodyPr wrap="none" anchor="ctr"/>
            <a:lstStyle/>
            <a:p>
              <a:endParaRPr lang="en-US"/>
            </a:p>
          </p:txBody>
        </p:sp>
        <p:sp>
          <p:nvSpPr>
            <p:cNvPr id="116" name="Freeform 13"/>
            <p:cNvSpPr>
              <a:spLocks noChangeAspect="1"/>
            </p:cNvSpPr>
            <p:nvPr/>
          </p:nvSpPr>
          <p:spPr bwMode="auto">
            <a:xfrm rot="10800000" flipV="1">
              <a:off x="2530" y="2489"/>
              <a:ext cx="206" cy="657"/>
            </a:xfrm>
            <a:custGeom>
              <a:avLst/>
              <a:gdLst/>
              <a:ahLst/>
              <a:cxnLst>
                <a:cxn ang="0">
                  <a:pos x="84" y="643"/>
                </a:cxn>
                <a:cxn ang="0">
                  <a:pos x="24" y="519"/>
                </a:cxn>
                <a:cxn ang="0">
                  <a:pos x="1" y="351"/>
                </a:cxn>
                <a:cxn ang="0">
                  <a:pos x="30" y="205"/>
                </a:cxn>
                <a:cxn ang="0">
                  <a:pos x="100" y="73"/>
                </a:cxn>
                <a:cxn ang="0">
                  <a:pos x="166" y="4"/>
                </a:cxn>
                <a:cxn ang="0">
                  <a:pos x="225" y="171"/>
                </a:cxn>
                <a:cxn ang="0">
                  <a:pos x="249" y="337"/>
                </a:cxn>
                <a:cxn ang="0">
                  <a:pos x="241" y="514"/>
                </a:cxn>
                <a:cxn ang="0">
                  <a:pos x="199" y="636"/>
                </a:cxn>
                <a:cxn ang="0">
                  <a:pos x="142" y="712"/>
                </a:cxn>
                <a:cxn ang="0">
                  <a:pos x="84" y="643"/>
                </a:cxn>
              </a:cxnLst>
              <a:rect l="0" t="0" r="r" b="b"/>
              <a:pathLst>
                <a:path w="252" h="715">
                  <a:moveTo>
                    <a:pt x="84" y="643"/>
                  </a:moveTo>
                  <a:cubicBezTo>
                    <a:pt x="64" y="611"/>
                    <a:pt x="38" y="568"/>
                    <a:pt x="24" y="519"/>
                  </a:cubicBezTo>
                  <a:cubicBezTo>
                    <a:pt x="10" y="470"/>
                    <a:pt x="0" y="403"/>
                    <a:pt x="1" y="351"/>
                  </a:cubicBezTo>
                  <a:cubicBezTo>
                    <a:pt x="2" y="299"/>
                    <a:pt x="14" y="251"/>
                    <a:pt x="30" y="205"/>
                  </a:cubicBezTo>
                  <a:cubicBezTo>
                    <a:pt x="46" y="159"/>
                    <a:pt x="77" y="106"/>
                    <a:pt x="100" y="73"/>
                  </a:cubicBezTo>
                  <a:cubicBezTo>
                    <a:pt x="123" y="40"/>
                    <a:pt x="163" y="0"/>
                    <a:pt x="166" y="4"/>
                  </a:cubicBezTo>
                  <a:cubicBezTo>
                    <a:pt x="198" y="57"/>
                    <a:pt x="212" y="120"/>
                    <a:pt x="225" y="171"/>
                  </a:cubicBezTo>
                  <a:cubicBezTo>
                    <a:pt x="239" y="226"/>
                    <a:pt x="246" y="280"/>
                    <a:pt x="249" y="337"/>
                  </a:cubicBezTo>
                  <a:cubicBezTo>
                    <a:pt x="252" y="394"/>
                    <a:pt x="249" y="464"/>
                    <a:pt x="241" y="514"/>
                  </a:cubicBezTo>
                  <a:cubicBezTo>
                    <a:pt x="233" y="564"/>
                    <a:pt x="216" y="603"/>
                    <a:pt x="199" y="636"/>
                  </a:cubicBezTo>
                  <a:cubicBezTo>
                    <a:pt x="182" y="669"/>
                    <a:pt x="142" y="715"/>
                    <a:pt x="142" y="712"/>
                  </a:cubicBezTo>
                  <a:cubicBezTo>
                    <a:pt x="142" y="711"/>
                    <a:pt x="104" y="675"/>
                    <a:pt x="84" y="643"/>
                  </a:cubicBezTo>
                  <a:close/>
                </a:path>
              </a:pathLst>
            </a:custGeom>
            <a:solidFill>
              <a:schemeClr val="bg1"/>
            </a:solidFill>
            <a:ln w="38100" cap="flat" cmpd="sng">
              <a:solidFill>
                <a:schemeClr val="bg1"/>
              </a:solidFill>
              <a:prstDash val="solid"/>
              <a:round/>
              <a:headEnd/>
              <a:tailEnd/>
            </a:ln>
            <a:effectLst/>
          </p:spPr>
          <p:txBody>
            <a:bodyPr wrap="none" anchor="ctr"/>
            <a:lstStyle/>
            <a:p>
              <a:endParaRPr lang="en-US"/>
            </a:p>
          </p:txBody>
        </p:sp>
        <p:sp>
          <p:nvSpPr>
            <p:cNvPr id="117" name="Line 14"/>
            <p:cNvSpPr>
              <a:spLocks noChangeAspect="1" noChangeShapeType="1"/>
            </p:cNvSpPr>
            <p:nvPr/>
          </p:nvSpPr>
          <p:spPr bwMode="auto">
            <a:xfrm flipH="1">
              <a:off x="2420" y="2437"/>
              <a:ext cx="454" cy="756"/>
            </a:xfrm>
            <a:prstGeom prst="line">
              <a:avLst/>
            </a:prstGeom>
            <a:noFill/>
            <a:ln w="9525">
              <a:solidFill>
                <a:schemeClr val="folHlink"/>
              </a:solidFill>
              <a:round/>
              <a:headEnd/>
              <a:tailEnd/>
            </a:ln>
            <a:effectLst/>
          </p:spPr>
          <p:txBody>
            <a:bodyPr wrap="none" anchor="ctr"/>
            <a:lstStyle/>
            <a:p>
              <a:endParaRPr lang="en-US"/>
            </a:p>
          </p:txBody>
        </p:sp>
        <p:sp>
          <p:nvSpPr>
            <p:cNvPr id="118" name="Text Box 15"/>
            <p:cNvSpPr txBox="1">
              <a:spLocks noChangeAspect="1" noChangeArrowheads="1"/>
            </p:cNvSpPr>
            <p:nvPr/>
          </p:nvSpPr>
          <p:spPr bwMode="auto">
            <a:xfrm>
              <a:off x="3187" y="3217"/>
              <a:ext cx="326" cy="378"/>
            </a:xfrm>
            <a:prstGeom prst="rect">
              <a:avLst/>
            </a:prstGeom>
            <a:noFill/>
            <a:ln w="9525">
              <a:noFill/>
              <a:miter lim="800000"/>
              <a:headEnd/>
              <a:tailEnd/>
            </a:ln>
            <a:effectLst/>
          </p:spPr>
          <p:txBody>
            <a:bodyPr wrap="none">
              <a:spAutoFit/>
            </a:bodyPr>
            <a:lstStyle/>
            <a:p>
              <a:pPr algn="ctr" eaLnBrk="0" hangingPunct="0"/>
              <a:r>
                <a:rPr lang="en-US" sz="1540">
                  <a:solidFill>
                    <a:schemeClr val="folHlink"/>
                  </a:solidFill>
                </a:rPr>
                <a:t>x</a:t>
              </a:r>
            </a:p>
          </p:txBody>
        </p:sp>
        <p:sp>
          <p:nvSpPr>
            <p:cNvPr id="119" name="Text Box 16"/>
            <p:cNvSpPr txBox="1">
              <a:spLocks noChangeAspect="1" noChangeArrowheads="1"/>
            </p:cNvSpPr>
            <p:nvPr/>
          </p:nvSpPr>
          <p:spPr bwMode="auto">
            <a:xfrm>
              <a:off x="2402" y="1485"/>
              <a:ext cx="326" cy="378"/>
            </a:xfrm>
            <a:prstGeom prst="rect">
              <a:avLst/>
            </a:prstGeom>
            <a:noFill/>
            <a:ln w="9525">
              <a:noFill/>
              <a:miter lim="800000"/>
              <a:headEnd/>
              <a:tailEnd/>
            </a:ln>
            <a:effectLst/>
          </p:spPr>
          <p:txBody>
            <a:bodyPr wrap="none">
              <a:spAutoFit/>
            </a:bodyPr>
            <a:lstStyle/>
            <a:p>
              <a:pPr algn="ctr" eaLnBrk="0" hangingPunct="0"/>
              <a:r>
                <a:rPr lang="en-US" sz="1540">
                  <a:solidFill>
                    <a:schemeClr val="folHlink"/>
                  </a:solidFill>
                </a:rPr>
                <a:t>z</a:t>
              </a:r>
            </a:p>
          </p:txBody>
        </p:sp>
        <p:grpSp>
          <p:nvGrpSpPr>
            <p:cNvPr id="120" name="Group 17"/>
            <p:cNvGrpSpPr>
              <a:grpSpLocks noChangeAspect="1"/>
            </p:cNvGrpSpPr>
            <p:nvPr/>
          </p:nvGrpSpPr>
          <p:grpSpPr bwMode="auto">
            <a:xfrm>
              <a:off x="3233" y="1407"/>
              <a:ext cx="842" cy="918"/>
              <a:chOff x="3157" y="3025"/>
              <a:chExt cx="1026" cy="999"/>
            </a:xfrm>
          </p:grpSpPr>
          <p:grpSp>
            <p:nvGrpSpPr>
              <p:cNvPr id="190" name="Group 18"/>
              <p:cNvGrpSpPr>
                <a:grpSpLocks noChangeAspect="1"/>
              </p:cNvGrpSpPr>
              <p:nvPr/>
            </p:nvGrpSpPr>
            <p:grpSpPr bwMode="auto">
              <a:xfrm>
                <a:off x="3157" y="3025"/>
                <a:ext cx="1026" cy="999"/>
                <a:chOff x="4130" y="2180"/>
                <a:chExt cx="1026" cy="999"/>
              </a:xfrm>
            </p:grpSpPr>
            <p:sp>
              <p:nvSpPr>
                <p:cNvPr id="192" name="Oval 19"/>
                <p:cNvSpPr>
                  <a:spLocks noChangeAspect="1" noChangeArrowheads="1"/>
                </p:cNvSpPr>
                <p:nvPr/>
              </p:nvSpPr>
              <p:spPr bwMode="auto">
                <a:xfrm>
                  <a:off x="4153" y="2181"/>
                  <a:ext cx="981" cy="981"/>
                </a:xfrm>
                <a:prstGeom prst="ellipse">
                  <a:avLst/>
                </a:prstGeom>
                <a:gradFill rotWithShape="0">
                  <a:gsLst>
                    <a:gs pos="0">
                      <a:schemeClr val="bg1"/>
                    </a:gs>
                    <a:gs pos="100000">
                      <a:schemeClr val="accent2"/>
                    </a:gs>
                  </a:gsLst>
                  <a:path path="shape">
                    <a:fillToRect l="50000" t="50000" r="50000" b="50000"/>
                  </a:path>
                </a:gradFill>
                <a:ln w="9525">
                  <a:solidFill>
                    <a:schemeClr val="tx1"/>
                  </a:solidFill>
                  <a:round/>
                  <a:headEnd/>
                  <a:tailEnd/>
                </a:ln>
                <a:effectLst/>
              </p:spPr>
              <p:txBody>
                <a:bodyPr wrap="none" anchor="ctr"/>
                <a:lstStyle/>
                <a:p>
                  <a:endParaRPr lang="en-US"/>
                </a:p>
              </p:txBody>
            </p:sp>
            <p:sp>
              <p:nvSpPr>
                <p:cNvPr id="193" name="Oval 20"/>
                <p:cNvSpPr>
                  <a:spLocks noChangeAspect="1" noChangeArrowheads="1"/>
                </p:cNvSpPr>
                <p:nvPr/>
              </p:nvSpPr>
              <p:spPr bwMode="auto">
                <a:xfrm>
                  <a:off x="4153" y="2180"/>
                  <a:ext cx="981" cy="981"/>
                </a:xfrm>
                <a:prstGeom prst="ellipse">
                  <a:avLst/>
                </a:prstGeom>
                <a:noFill/>
                <a:ln w="19050">
                  <a:solidFill>
                    <a:schemeClr val="tx1"/>
                  </a:solidFill>
                  <a:round/>
                  <a:headEnd/>
                  <a:tailEnd/>
                </a:ln>
                <a:effectLst/>
              </p:spPr>
              <p:txBody>
                <a:bodyPr wrap="none" anchor="ctr"/>
                <a:lstStyle/>
                <a:p>
                  <a:endParaRPr lang="en-US"/>
                </a:p>
              </p:txBody>
            </p:sp>
            <p:sp>
              <p:nvSpPr>
                <p:cNvPr id="194" name="Freeform 21"/>
                <p:cNvSpPr>
                  <a:spLocks noChangeAspect="1"/>
                </p:cNvSpPr>
                <p:nvPr/>
              </p:nvSpPr>
              <p:spPr bwMode="auto">
                <a:xfrm>
                  <a:off x="4130" y="2579"/>
                  <a:ext cx="1026" cy="600"/>
                </a:xfrm>
                <a:custGeom>
                  <a:avLst/>
                  <a:gdLst/>
                  <a:ahLst/>
                  <a:cxnLst>
                    <a:cxn ang="0">
                      <a:pos x="43" y="123"/>
                    </a:cxn>
                    <a:cxn ang="0">
                      <a:pos x="120" y="181"/>
                    </a:cxn>
                    <a:cxn ang="0">
                      <a:pos x="262" y="250"/>
                    </a:cxn>
                    <a:cxn ang="0">
                      <a:pos x="432" y="280"/>
                    </a:cxn>
                    <a:cxn ang="0">
                      <a:pos x="634" y="259"/>
                    </a:cxn>
                    <a:cxn ang="0">
                      <a:pos x="799" y="201"/>
                    </a:cxn>
                    <a:cxn ang="0">
                      <a:pos x="937" y="90"/>
                    </a:cxn>
                    <a:cxn ang="0">
                      <a:pos x="1026" y="9"/>
                    </a:cxn>
                    <a:cxn ang="0">
                      <a:pos x="1019" y="144"/>
                    </a:cxn>
                    <a:cxn ang="0">
                      <a:pos x="992" y="267"/>
                    </a:cxn>
                    <a:cxn ang="0">
                      <a:pos x="929" y="384"/>
                    </a:cxn>
                    <a:cxn ang="0">
                      <a:pos x="857" y="467"/>
                    </a:cxn>
                    <a:cxn ang="0">
                      <a:pos x="749" y="542"/>
                    </a:cxn>
                    <a:cxn ang="0">
                      <a:pos x="610" y="588"/>
                    </a:cxn>
                    <a:cxn ang="0">
                      <a:pos x="455" y="594"/>
                    </a:cxn>
                    <a:cxn ang="0">
                      <a:pos x="310" y="553"/>
                    </a:cxn>
                    <a:cxn ang="0">
                      <a:pos x="193" y="479"/>
                    </a:cxn>
                    <a:cxn ang="0">
                      <a:pos x="95" y="368"/>
                    </a:cxn>
                    <a:cxn ang="0">
                      <a:pos x="36" y="237"/>
                    </a:cxn>
                    <a:cxn ang="0">
                      <a:pos x="1" y="73"/>
                    </a:cxn>
                    <a:cxn ang="0">
                      <a:pos x="43" y="123"/>
                    </a:cxn>
                  </a:cxnLst>
                  <a:rect l="0" t="0" r="r" b="b"/>
                  <a:pathLst>
                    <a:path w="1026" h="600">
                      <a:moveTo>
                        <a:pt x="43" y="123"/>
                      </a:moveTo>
                      <a:cubicBezTo>
                        <a:pt x="61" y="136"/>
                        <a:pt x="84" y="160"/>
                        <a:pt x="120" y="181"/>
                      </a:cubicBezTo>
                      <a:cubicBezTo>
                        <a:pt x="156" y="202"/>
                        <a:pt x="210" y="233"/>
                        <a:pt x="262" y="250"/>
                      </a:cubicBezTo>
                      <a:cubicBezTo>
                        <a:pt x="314" y="267"/>
                        <a:pt x="370" y="279"/>
                        <a:pt x="432" y="280"/>
                      </a:cubicBezTo>
                      <a:cubicBezTo>
                        <a:pt x="494" y="281"/>
                        <a:pt x="573" y="272"/>
                        <a:pt x="634" y="259"/>
                      </a:cubicBezTo>
                      <a:cubicBezTo>
                        <a:pt x="695" y="246"/>
                        <a:pt x="749" y="229"/>
                        <a:pt x="799" y="201"/>
                      </a:cubicBezTo>
                      <a:cubicBezTo>
                        <a:pt x="849" y="173"/>
                        <a:pt x="899" y="122"/>
                        <a:pt x="937" y="90"/>
                      </a:cubicBezTo>
                      <a:cubicBezTo>
                        <a:pt x="975" y="58"/>
                        <a:pt x="1012" y="0"/>
                        <a:pt x="1026" y="9"/>
                      </a:cubicBezTo>
                      <a:cubicBezTo>
                        <a:pt x="1021" y="13"/>
                        <a:pt x="1025" y="101"/>
                        <a:pt x="1019" y="144"/>
                      </a:cubicBezTo>
                      <a:cubicBezTo>
                        <a:pt x="1013" y="187"/>
                        <a:pt x="1007" y="227"/>
                        <a:pt x="992" y="267"/>
                      </a:cubicBezTo>
                      <a:cubicBezTo>
                        <a:pt x="978" y="307"/>
                        <a:pt x="952" y="351"/>
                        <a:pt x="929" y="384"/>
                      </a:cubicBezTo>
                      <a:cubicBezTo>
                        <a:pt x="907" y="417"/>
                        <a:pt x="886" y="440"/>
                        <a:pt x="857" y="467"/>
                      </a:cubicBezTo>
                      <a:cubicBezTo>
                        <a:pt x="827" y="493"/>
                        <a:pt x="790" y="521"/>
                        <a:pt x="749" y="542"/>
                      </a:cubicBezTo>
                      <a:cubicBezTo>
                        <a:pt x="708" y="562"/>
                        <a:pt x="659" y="580"/>
                        <a:pt x="610" y="588"/>
                      </a:cubicBezTo>
                      <a:cubicBezTo>
                        <a:pt x="561" y="596"/>
                        <a:pt x="505" y="600"/>
                        <a:pt x="455" y="594"/>
                      </a:cubicBezTo>
                      <a:cubicBezTo>
                        <a:pt x="404" y="588"/>
                        <a:pt x="353" y="572"/>
                        <a:pt x="310" y="553"/>
                      </a:cubicBezTo>
                      <a:cubicBezTo>
                        <a:pt x="267" y="533"/>
                        <a:pt x="229" y="510"/>
                        <a:pt x="193" y="479"/>
                      </a:cubicBezTo>
                      <a:cubicBezTo>
                        <a:pt x="157" y="448"/>
                        <a:pt x="121" y="408"/>
                        <a:pt x="95" y="368"/>
                      </a:cubicBezTo>
                      <a:cubicBezTo>
                        <a:pt x="69" y="328"/>
                        <a:pt x="52" y="286"/>
                        <a:pt x="36" y="237"/>
                      </a:cubicBezTo>
                      <a:cubicBezTo>
                        <a:pt x="20" y="188"/>
                        <a:pt x="0" y="92"/>
                        <a:pt x="1" y="73"/>
                      </a:cubicBezTo>
                      <a:lnTo>
                        <a:pt x="43" y="123"/>
                      </a:lnTo>
                      <a:close/>
                    </a:path>
                  </a:pathLst>
                </a:custGeom>
                <a:solidFill>
                  <a:schemeClr val="bg1">
                    <a:alpha val="50000"/>
                  </a:schemeClr>
                </a:solidFill>
                <a:ln w="9525" cap="flat" cmpd="sng">
                  <a:noFill/>
                  <a:prstDash val="solid"/>
                  <a:round/>
                  <a:headEnd/>
                  <a:tailEnd/>
                </a:ln>
                <a:effectLst/>
              </p:spPr>
              <p:txBody>
                <a:bodyPr wrap="none" anchor="ctr"/>
                <a:lstStyle/>
                <a:p>
                  <a:endParaRPr lang="en-US"/>
                </a:p>
              </p:txBody>
            </p:sp>
            <p:sp>
              <p:nvSpPr>
                <p:cNvPr id="195" name="Freeform 22"/>
                <p:cNvSpPr>
                  <a:spLocks noChangeAspect="1"/>
                </p:cNvSpPr>
                <p:nvPr/>
              </p:nvSpPr>
              <p:spPr bwMode="auto">
                <a:xfrm>
                  <a:off x="4153" y="2604"/>
                  <a:ext cx="979" cy="257"/>
                </a:xfrm>
                <a:custGeom>
                  <a:avLst/>
                  <a:gdLst/>
                  <a:ahLst/>
                  <a:cxnLst>
                    <a:cxn ang="0">
                      <a:pos x="0" y="78"/>
                    </a:cxn>
                    <a:cxn ang="0">
                      <a:pos x="101" y="160"/>
                    </a:cxn>
                    <a:cxn ang="0">
                      <a:pos x="263" y="232"/>
                    </a:cxn>
                    <a:cxn ang="0">
                      <a:pos x="404" y="256"/>
                    </a:cxn>
                    <a:cxn ang="0">
                      <a:pos x="608" y="238"/>
                    </a:cxn>
                    <a:cxn ang="0">
                      <a:pos x="800" y="160"/>
                    </a:cxn>
                    <a:cxn ang="0">
                      <a:pos x="979" y="0"/>
                    </a:cxn>
                  </a:cxnLst>
                  <a:rect l="0" t="0" r="r" b="b"/>
                  <a:pathLst>
                    <a:path w="979" h="257">
                      <a:moveTo>
                        <a:pt x="0" y="78"/>
                      </a:moveTo>
                      <a:cubicBezTo>
                        <a:pt x="17" y="92"/>
                        <a:pt x="57" y="134"/>
                        <a:pt x="101" y="160"/>
                      </a:cubicBezTo>
                      <a:cubicBezTo>
                        <a:pt x="145" y="186"/>
                        <a:pt x="213" y="216"/>
                        <a:pt x="263" y="232"/>
                      </a:cubicBezTo>
                      <a:cubicBezTo>
                        <a:pt x="313" y="248"/>
                        <a:pt x="347" y="255"/>
                        <a:pt x="404" y="256"/>
                      </a:cubicBezTo>
                      <a:cubicBezTo>
                        <a:pt x="461" y="257"/>
                        <a:pt x="542" y="254"/>
                        <a:pt x="608" y="238"/>
                      </a:cubicBezTo>
                      <a:cubicBezTo>
                        <a:pt x="674" y="222"/>
                        <a:pt x="738" y="200"/>
                        <a:pt x="800" y="160"/>
                      </a:cubicBezTo>
                      <a:cubicBezTo>
                        <a:pt x="862" y="120"/>
                        <a:pt x="942" y="33"/>
                        <a:pt x="979" y="0"/>
                      </a:cubicBezTo>
                    </a:path>
                  </a:pathLst>
                </a:custGeom>
                <a:noFill/>
                <a:ln w="9525" cap="flat" cmpd="sng">
                  <a:solidFill>
                    <a:schemeClr val="tx1"/>
                  </a:solidFill>
                  <a:prstDash val="solid"/>
                  <a:round/>
                  <a:headEnd/>
                  <a:tailEnd/>
                </a:ln>
                <a:effectLst/>
              </p:spPr>
              <p:txBody>
                <a:bodyPr wrap="none" anchor="ctr"/>
                <a:lstStyle/>
                <a:p>
                  <a:endParaRPr lang="en-US"/>
                </a:p>
              </p:txBody>
            </p:sp>
          </p:grpSp>
          <p:sp>
            <p:nvSpPr>
              <p:cNvPr id="191" name="Freeform 23"/>
              <p:cNvSpPr>
                <a:spLocks noChangeAspect="1"/>
              </p:cNvSpPr>
              <p:nvPr/>
            </p:nvSpPr>
            <p:spPr bwMode="auto">
              <a:xfrm>
                <a:off x="3175" y="3162"/>
                <a:ext cx="252" cy="715"/>
              </a:xfrm>
              <a:custGeom>
                <a:avLst/>
                <a:gdLst/>
                <a:ahLst/>
                <a:cxnLst>
                  <a:cxn ang="0">
                    <a:pos x="84" y="643"/>
                  </a:cxn>
                  <a:cxn ang="0">
                    <a:pos x="24" y="519"/>
                  </a:cxn>
                  <a:cxn ang="0">
                    <a:pos x="1" y="351"/>
                  </a:cxn>
                  <a:cxn ang="0">
                    <a:pos x="30" y="205"/>
                  </a:cxn>
                  <a:cxn ang="0">
                    <a:pos x="100" y="73"/>
                  </a:cxn>
                  <a:cxn ang="0">
                    <a:pos x="166" y="4"/>
                  </a:cxn>
                  <a:cxn ang="0">
                    <a:pos x="225" y="171"/>
                  </a:cxn>
                  <a:cxn ang="0">
                    <a:pos x="249" y="337"/>
                  </a:cxn>
                  <a:cxn ang="0">
                    <a:pos x="241" y="514"/>
                  </a:cxn>
                  <a:cxn ang="0">
                    <a:pos x="199" y="636"/>
                  </a:cxn>
                  <a:cxn ang="0">
                    <a:pos x="142" y="712"/>
                  </a:cxn>
                  <a:cxn ang="0">
                    <a:pos x="84" y="643"/>
                  </a:cxn>
                </a:cxnLst>
                <a:rect l="0" t="0" r="r" b="b"/>
                <a:pathLst>
                  <a:path w="252" h="715">
                    <a:moveTo>
                      <a:pt x="84" y="643"/>
                    </a:moveTo>
                    <a:cubicBezTo>
                      <a:pt x="64" y="611"/>
                      <a:pt x="38" y="568"/>
                      <a:pt x="24" y="519"/>
                    </a:cubicBezTo>
                    <a:cubicBezTo>
                      <a:pt x="10" y="470"/>
                      <a:pt x="0" y="403"/>
                      <a:pt x="1" y="351"/>
                    </a:cubicBezTo>
                    <a:cubicBezTo>
                      <a:pt x="2" y="299"/>
                      <a:pt x="14" y="251"/>
                      <a:pt x="30" y="205"/>
                    </a:cubicBezTo>
                    <a:cubicBezTo>
                      <a:pt x="46" y="159"/>
                      <a:pt x="77" y="106"/>
                      <a:pt x="100" y="73"/>
                    </a:cubicBezTo>
                    <a:cubicBezTo>
                      <a:pt x="123" y="40"/>
                      <a:pt x="163" y="0"/>
                      <a:pt x="166" y="4"/>
                    </a:cubicBezTo>
                    <a:cubicBezTo>
                      <a:pt x="198" y="57"/>
                      <a:pt x="212" y="120"/>
                      <a:pt x="225" y="171"/>
                    </a:cubicBezTo>
                    <a:cubicBezTo>
                      <a:pt x="239" y="226"/>
                      <a:pt x="246" y="280"/>
                      <a:pt x="249" y="337"/>
                    </a:cubicBezTo>
                    <a:cubicBezTo>
                      <a:pt x="252" y="394"/>
                      <a:pt x="249" y="464"/>
                      <a:pt x="241" y="514"/>
                    </a:cubicBezTo>
                    <a:cubicBezTo>
                      <a:pt x="233" y="564"/>
                      <a:pt x="216" y="603"/>
                      <a:pt x="199" y="636"/>
                    </a:cubicBezTo>
                    <a:cubicBezTo>
                      <a:pt x="182" y="669"/>
                      <a:pt x="142" y="715"/>
                      <a:pt x="142" y="712"/>
                    </a:cubicBezTo>
                    <a:cubicBezTo>
                      <a:pt x="142" y="711"/>
                      <a:pt x="104" y="675"/>
                      <a:pt x="84" y="643"/>
                    </a:cubicBezTo>
                    <a:close/>
                  </a:path>
                </a:pathLst>
              </a:custGeom>
              <a:solidFill>
                <a:schemeClr val="bg1"/>
              </a:solidFill>
              <a:ln w="57150" cap="flat" cmpd="sng">
                <a:solidFill>
                  <a:schemeClr val="bg1"/>
                </a:solidFill>
                <a:prstDash val="solid"/>
                <a:round/>
                <a:headEnd/>
                <a:tailEnd/>
              </a:ln>
              <a:effectLst/>
            </p:spPr>
            <p:txBody>
              <a:bodyPr wrap="none" anchor="ctr"/>
              <a:lstStyle/>
              <a:p>
                <a:endParaRPr lang="en-US"/>
              </a:p>
            </p:txBody>
          </p:sp>
        </p:grpSp>
        <p:sp>
          <p:nvSpPr>
            <p:cNvPr id="121" name="Line 24"/>
            <p:cNvSpPr>
              <a:spLocks noChangeAspect="1" noChangeShapeType="1"/>
            </p:cNvSpPr>
            <p:nvPr/>
          </p:nvSpPr>
          <p:spPr bwMode="auto">
            <a:xfrm>
              <a:off x="2711" y="1559"/>
              <a:ext cx="688" cy="0"/>
            </a:xfrm>
            <a:prstGeom prst="line">
              <a:avLst/>
            </a:prstGeom>
            <a:noFill/>
            <a:ln w="28575">
              <a:solidFill>
                <a:schemeClr val="folHlink"/>
              </a:solidFill>
              <a:round/>
              <a:headEnd/>
              <a:tailEnd/>
            </a:ln>
            <a:effectLst/>
          </p:spPr>
          <p:txBody>
            <a:bodyPr wrap="none" anchor="ctr"/>
            <a:lstStyle/>
            <a:p>
              <a:endParaRPr lang="en-US"/>
            </a:p>
          </p:txBody>
        </p:sp>
        <p:sp>
          <p:nvSpPr>
            <p:cNvPr id="122" name="Line 25"/>
            <p:cNvSpPr>
              <a:spLocks noChangeAspect="1" noChangeShapeType="1"/>
            </p:cNvSpPr>
            <p:nvPr/>
          </p:nvSpPr>
          <p:spPr bwMode="auto">
            <a:xfrm>
              <a:off x="2962" y="1739"/>
              <a:ext cx="493" cy="0"/>
            </a:xfrm>
            <a:prstGeom prst="line">
              <a:avLst/>
            </a:prstGeom>
            <a:noFill/>
            <a:ln w="9525">
              <a:solidFill>
                <a:schemeClr val="folHlink"/>
              </a:solidFill>
              <a:round/>
              <a:headEnd/>
              <a:tailEnd/>
            </a:ln>
            <a:effectLst/>
          </p:spPr>
          <p:txBody>
            <a:bodyPr wrap="none" anchor="ctr"/>
            <a:lstStyle/>
            <a:p>
              <a:endParaRPr lang="en-US"/>
            </a:p>
          </p:txBody>
        </p:sp>
        <p:sp>
          <p:nvSpPr>
            <p:cNvPr id="123" name="Line 26"/>
            <p:cNvSpPr>
              <a:spLocks noChangeAspect="1" noChangeShapeType="1"/>
            </p:cNvSpPr>
            <p:nvPr/>
          </p:nvSpPr>
          <p:spPr bwMode="auto">
            <a:xfrm>
              <a:off x="2485" y="1915"/>
              <a:ext cx="979" cy="0"/>
            </a:xfrm>
            <a:prstGeom prst="line">
              <a:avLst/>
            </a:prstGeom>
            <a:noFill/>
            <a:ln w="9525">
              <a:solidFill>
                <a:schemeClr val="folHlink"/>
              </a:solidFill>
              <a:round/>
              <a:headEnd/>
              <a:tailEnd/>
            </a:ln>
            <a:effectLst/>
          </p:spPr>
          <p:txBody>
            <a:bodyPr wrap="none" anchor="ctr"/>
            <a:lstStyle/>
            <a:p>
              <a:endParaRPr lang="en-US"/>
            </a:p>
          </p:txBody>
        </p:sp>
        <p:sp>
          <p:nvSpPr>
            <p:cNvPr id="124" name="Line 27"/>
            <p:cNvSpPr>
              <a:spLocks noChangeAspect="1" noChangeShapeType="1"/>
            </p:cNvSpPr>
            <p:nvPr/>
          </p:nvSpPr>
          <p:spPr bwMode="auto">
            <a:xfrm flipH="1">
              <a:off x="3196" y="1848"/>
              <a:ext cx="267" cy="444"/>
            </a:xfrm>
            <a:prstGeom prst="line">
              <a:avLst/>
            </a:prstGeom>
            <a:noFill/>
            <a:ln w="9525">
              <a:solidFill>
                <a:schemeClr val="folHlink"/>
              </a:solidFill>
              <a:round/>
              <a:headEnd/>
              <a:tailEnd/>
            </a:ln>
            <a:effectLst/>
          </p:spPr>
          <p:txBody>
            <a:bodyPr wrap="none" anchor="ctr"/>
            <a:lstStyle/>
            <a:p>
              <a:endParaRPr lang="en-US"/>
            </a:p>
          </p:txBody>
        </p:sp>
        <p:sp>
          <p:nvSpPr>
            <p:cNvPr id="125" name="Line 28"/>
            <p:cNvSpPr>
              <a:spLocks noChangeAspect="1" noChangeShapeType="1"/>
            </p:cNvSpPr>
            <p:nvPr/>
          </p:nvSpPr>
          <p:spPr bwMode="auto">
            <a:xfrm>
              <a:off x="2379" y="2092"/>
              <a:ext cx="1672" cy="0"/>
            </a:xfrm>
            <a:prstGeom prst="line">
              <a:avLst/>
            </a:prstGeom>
            <a:noFill/>
            <a:ln w="9525">
              <a:solidFill>
                <a:schemeClr val="folHlink"/>
              </a:solidFill>
              <a:round/>
              <a:headEnd/>
              <a:tailEnd/>
            </a:ln>
            <a:effectLst/>
          </p:spPr>
          <p:txBody>
            <a:bodyPr wrap="none" anchor="ctr"/>
            <a:lstStyle/>
            <a:p>
              <a:endParaRPr lang="en-US"/>
            </a:p>
          </p:txBody>
        </p:sp>
        <p:sp>
          <p:nvSpPr>
            <p:cNvPr id="126" name="Line 29"/>
            <p:cNvSpPr>
              <a:spLocks noChangeAspect="1" noChangeShapeType="1"/>
            </p:cNvSpPr>
            <p:nvPr/>
          </p:nvSpPr>
          <p:spPr bwMode="auto">
            <a:xfrm flipH="1">
              <a:off x="2423" y="1559"/>
              <a:ext cx="977" cy="1630"/>
            </a:xfrm>
            <a:prstGeom prst="line">
              <a:avLst/>
            </a:prstGeom>
            <a:noFill/>
            <a:ln w="9525">
              <a:solidFill>
                <a:schemeClr val="folHlink"/>
              </a:solidFill>
              <a:round/>
              <a:headEnd/>
              <a:tailEnd/>
            </a:ln>
            <a:effectLst/>
          </p:spPr>
          <p:txBody>
            <a:bodyPr wrap="none" anchor="ctr"/>
            <a:lstStyle/>
            <a:p>
              <a:endParaRPr lang="en-US"/>
            </a:p>
          </p:txBody>
        </p:sp>
        <p:sp>
          <p:nvSpPr>
            <p:cNvPr id="127" name="Line 30"/>
            <p:cNvSpPr>
              <a:spLocks noChangeAspect="1" noChangeShapeType="1"/>
            </p:cNvSpPr>
            <p:nvPr/>
          </p:nvSpPr>
          <p:spPr bwMode="auto">
            <a:xfrm>
              <a:off x="2272" y="2269"/>
              <a:ext cx="1673" cy="0"/>
            </a:xfrm>
            <a:prstGeom prst="line">
              <a:avLst/>
            </a:prstGeom>
            <a:noFill/>
            <a:ln w="9525">
              <a:solidFill>
                <a:schemeClr val="folHlink"/>
              </a:solidFill>
              <a:round/>
              <a:headEnd/>
              <a:tailEnd/>
            </a:ln>
            <a:effectLst/>
          </p:spPr>
          <p:txBody>
            <a:bodyPr wrap="none" anchor="ctr"/>
            <a:lstStyle/>
            <a:p>
              <a:endParaRPr lang="en-US"/>
            </a:p>
          </p:txBody>
        </p:sp>
        <p:grpSp>
          <p:nvGrpSpPr>
            <p:cNvPr id="128" name="Group 31"/>
            <p:cNvGrpSpPr>
              <a:grpSpLocks noChangeAspect="1"/>
            </p:cNvGrpSpPr>
            <p:nvPr/>
          </p:nvGrpSpPr>
          <p:grpSpPr bwMode="auto">
            <a:xfrm>
              <a:off x="2798" y="1920"/>
              <a:ext cx="401" cy="906"/>
              <a:chOff x="3811" y="2604"/>
              <a:chExt cx="489" cy="985"/>
            </a:xfrm>
          </p:grpSpPr>
          <p:sp>
            <p:nvSpPr>
              <p:cNvPr id="186" name="Oval 32"/>
              <p:cNvSpPr>
                <a:spLocks noChangeAspect="1" noChangeArrowheads="1"/>
              </p:cNvSpPr>
              <p:nvPr/>
            </p:nvSpPr>
            <p:spPr bwMode="auto">
              <a:xfrm>
                <a:off x="3811" y="2605"/>
                <a:ext cx="488" cy="981"/>
              </a:xfrm>
              <a:prstGeom prst="ellipse">
                <a:avLst/>
              </a:prstGeom>
              <a:gradFill rotWithShape="0">
                <a:gsLst>
                  <a:gs pos="0">
                    <a:srgbClr val="FFCC00"/>
                  </a:gs>
                  <a:gs pos="100000">
                    <a:srgbClr val="FF3300"/>
                  </a:gs>
                </a:gsLst>
                <a:path path="shape">
                  <a:fillToRect l="50000" t="50000" r="50000" b="50000"/>
                </a:path>
              </a:gradFill>
              <a:ln w="9525">
                <a:solidFill>
                  <a:schemeClr val="tx1"/>
                </a:solidFill>
                <a:round/>
                <a:headEnd/>
                <a:tailEnd/>
              </a:ln>
              <a:effectLst/>
            </p:spPr>
            <p:txBody>
              <a:bodyPr wrap="none" anchor="ctr"/>
              <a:lstStyle/>
              <a:p>
                <a:endParaRPr lang="en-US"/>
              </a:p>
            </p:txBody>
          </p:sp>
          <p:sp>
            <p:nvSpPr>
              <p:cNvPr id="187" name="Freeform 33"/>
              <p:cNvSpPr>
                <a:spLocks noChangeAspect="1"/>
              </p:cNvSpPr>
              <p:nvPr/>
            </p:nvSpPr>
            <p:spPr bwMode="auto">
              <a:xfrm>
                <a:off x="3811" y="3074"/>
                <a:ext cx="489" cy="515"/>
              </a:xfrm>
              <a:custGeom>
                <a:avLst/>
                <a:gdLst/>
                <a:ahLst/>
                <a:cxnLst>
                  <a:cxn ang="0">
                    <a:pos x="13" y="46"/>
                  </a:cxn>
                  <a:cxn ang="0">
                    <a:pos x="65" y="81"/>
                  </a:cxn>
                  <a:cxn ang="0">
                    <a:pos x="121" y="97"/>
                  </a:cxn>
                  <a:cxn ang="0">
                    <a:pos x="176" y="112"/>
                  </a:cxn>
                  <a:cxn ang="0">
                    <a:pos x="241" y="114"/>
                  </a:cxn>
                  <a:cxn ang="0">
                    <a:pos x="313" y="103"/>
                  </a:cxn>
                  <a:cxn ang="0">
                    <a:pos x="385" y="78"/>
                  </a:cxn>
                  <a:cxn ang="0">
                    <a:pos x="452" y="29"/>
                  </a:cxn>
                  <a:cxn ang="0">
                    <a:pos x="485" y="7"/>
                  </a:cxn>
                  <a:cxn ang="0">
                    <a:pos x="487" y="70"/>
                  </a:cxn>
                  <a:cxn ang="0">
                    <a:pos x="474" y="190"/>
                  </a:cxn>
                  <a:cxn ang="0">
                    <a:pos x="444" y="304"/>
                  </a:cxn>
                  <a:cxn ang="0">
                    <a:pos x="408" y="385"/>
                  </a:cxn>
                  <a:cxn ang="0">
                    <a:pos x="356" y="458"/>
                  </a:cxn>
                  <a:cxn ang="0">
                    <a:pos x="289" y="503"/>
                  </a:cxn>
                  <a:cxn ang="0">
                    <a:pos x="214" y="509"/>
                  </a:cxn>
                  <a:cxn ang="0">
                    <a:pos x="143" y="469"/>
                  </a:cxn>
                  <a:cxn ang="0">
                    <a:pos x="87" y="397"/>
                  </a:cxn>
                  <a:cxn ang="0">
                    <a:pos x="39" y="289"/>
                  </a:cxn>
                  <a:cxn ang="0">
                    <a:pos x="10" y="161"/>
                  </a:cxn>
                  <a:cxn ang="0">
                    <a:pos x="0" y="28"/>
                  </a:cxn>
                  <a:cxn ang="0">
                    <a:pos x="13" y="46"/>
                  </a:cxn>
                </a:cxnLst>
                <a:rect l="0" t="0" r="r" b="b"/>
                <a:pathLst>
                  <a:path w="489" h="515">
                    <a:moveTo>
                      <a:pt x="13" y="46"/>
                    </a:moveTo>
                    <a:cubicBezTo>
                      <a:pt x="24" y="55"/>
                      <a:pt x="47" y="72"/>
                      <a:pt x="65" y="81"/>
                    </a:cubicBezTo>
                    <a:cubicBezTo>
                      <a:pt x="83" y="90"/>
                      <a:pt x="103" y="92"/>
                      <a:pt x="121" y="97"/>
                    </a:cubicBezTo>
                    <a:cubicBezTo>
                      <a:pt x="139" y="102"/>
                      <a:pt x="156" y="109"/>
                      <a:pt x="176" y="112"/>
                    </a:cubicBezTo>
                    <a:cubicBezTo>
                      <a:pt x="196" y="115"/>
                      <a:pt x="218" y="115"/>
                      <a:pt x="241" y="114"/>
                    </a:cubicBezTo>
                    <a:cubicBezTo>
                      <a:pt x="264" y="113"/>
                      <a:pt x="289" y="109"/>
                      <a:pt x="313" y="103"/>
                    </a:cubicBezTo>
                    <a:cubicBezTo>
                      <a:pt x="337" y="97"/>
                      <a:pt x="362" y="90"/>
                      <a:pt x="385" y="78"/>
                    </a:cubicBezTo>
                    <a:cubicBezTo>
                      <a:pt x="408" y="66"/>
                      <a:pt x="435" y="41"/>
                      <a:pt x="452" y="29"/>
                    </a:cubicBezTo>
                    <a:cubicBezTo>
                      <a:pt x="469" y="17"/>
                      <a:pt x="479" y="0"/>
                      <a:pt x="485" y="7"/>
                    </a:cubicBezTo>
                    <a:cubicBezTo>
                      <a:pt x="483" y="11"/>
                      <a:pt x="489" y="40"/>
                      <a:pt x="487" y="70"/>
                    </a:cubicBezTo>
                    <a:cubicBezTo>
                      <a:pt x="485" y="100"/>
                      <a:pt x="481" y="151"/>
                      <a:pt x="474" y="190"/>
                    </a:cubicBezTo>
                    <a:cubicBezTo>
                      <a:pt x="467" y="229"/>
                      <a:pt x="455" y="272"/>
                      <a:pt x="444" y="304"/>
                    </a:cubicBezTo>
                    <a:cubicBezTo>
                      <a:pt x="433" y="336"/>
                      <a:pt x="423" y="359"/>
                      <a:pt x="408" y="385"/>
                    </a:cubicBezTo>
                    <a:cubicBezTo>
                      <a:pt x="394" y="411"/>
                      <a:pt x="376" y="438"/>
                      <a:pt x="356" y="458"/>
                    </a:cubicBezTo>
                    <a:cubicBezTo>
                      <a:pt x="336" y="478"/>
                      <a:pt x="313" y="495"/>
                      <a:pt x="289" y="503"/>
                    </a:cubicBezTo>
                    <a:cubicBezTo>
                      <a:pt x="265" y="511"/>
                      <a:pt x="238" y="515"/>
                      <a:pt x="214" y="509"/>
                    </a:cubicBezTo>
                    <a:cubicBezTo>
                      <a:pt x="189" y="503"/>
                      <a:pt x="164" y="488"/>
                      <a:pt x="143" y="469"/>
                    </a:cubicBezTo>
                    <a:cubicBezTo>
                      <a:pt x="122" y="450"/>
                      <a:pt x="104" y="427"/>
                      <a:pt x="87" y="397"/>
                    </a:cubicBezTo>
                    <a:cubicBezTo>
                      <a:pt x="69" y="367"/>
                      <a:pt x="52" y="328"/>
                      <a:pt x="39" y="289"/>
                    </a:cubicBezTo>
                    <a:cubicBezTo>
                      <a:pt x="27" y="250"/>
                      <a:pt x="17" y="204"/>
                      <a:pt x="10" y="161"/>
                    </a:cubicBezTo>
                    <a:cubicBezTo>
                      <a:pt x="4" y="118"/>
                      <a:pt x="0" y="47"/>
                      <a:pt x="0" y="28"/>
                    </a:cubicBezTo>
                    <a:lnTo>
                      <a:pt x="13" y="46"/>
                    </a:lnTo>
                    <a:close/>
                  </a:path>
                </a:pathLst>
              </a:custGeom>
              <a:solidFill>
                <a:schemeClr val="bg1">
                  <a:alpha val="50000"/>
                </a:schemeClr>
              </a:solidFill>
              <a:ln w="9525" cap="flat" cmpd="sng">
                <a:noFill/>
                <a:prstDash val="solid"/>
                <a:round/>
                <a:headEnd/>
                <a:tailEnd/>
              </a:ln>
              <a:effectLst/>
            </p:spPr>
            <p:txBody>
              <a:bodyPr wrap="none" anchor="ctr"/>
              <a:lstStyle/>
              <a:p>
                <a:endParaRPr lang="en-US"/>
              </a:p>
            </p:txBody>
          </p:sp>
          <p:sp>
            <p:nvSpPr>
              <p:cNvPr id="188" name="Freeform 34"/>
              <p:cNvSpPr>
                <a:spLocks noChangeAspect="1"/>
              </p:cNvSpPr>
              <p:nvPr/>
            </p:nvSpPr>
            <p:spPr bwMode="auto">
              <a:xfrm>
                <a:off x="3811" y="3076"/>
                <a:ext cx="487" cy="110"/>
              </a:xfrm>
              <a:custGeom>
                <a:avLst/>
                <a:gdLst/>
                <a:ahLst/>
                <a:cxnLst>
                  <a:cxn ang="0">
                    <a:pos x="0" y="78"/>
                  </a:cxn>
                  <a:cxn ang="0">
                    <a:pos x="101" y="160"/>
                  </a:cxn>
                  <a:cxn ang="0">
                    <a:pos x="263" y="232"/>
                  </a:cxn>
                  <a:cxn ang="0">
                    <a:pos x="404" y="256"/>
                  </a:cxn>
                  <a:cxn ang="0">
                    <a:pos x="608" y="238"/>
                  </a:cxn>
                  <a:cxn ang="0">
                    <a:pos x="800" y="160"/>
                  </a:cxn>
                  <a:cxn ang="0">
                    <a:pos x="979" y="0"/>
                  </a:cxn>
                </a:cxnLst>
                <a:rect l="0" t="0" r="r" b="b"/>
                <a:pathLst>
                  <a:path w="979" h="257">
                    <a:moveTo>
                      <a:pt x="0" y="78"/>
                    </a:moveTo>
                    <a:cubicBezTo>
                      <a:pt x="17" y="92"/>
                      <a:pt x="57" y="134"/>
                      <a:pt x="101" y="160"/>
                    </a:cubicBezTo>
                    <a:cubicBezTo>
                      <a:pt x="145" y="186"/>
                      <a:pt x="213" y="216"/>
                      <a:pt x="263" y="232"/>
                    </a:cubicBezTo>
                    <a:cubicBezTo>
                      <a:pt x="313" y="248"/>
                      <a:pt x="347" y="255"/>
                      <a:pt x="404" y="256"/>
                    </a:cubicBezTo>
                    <a:cubicBezTo>
                      <a:pt x="461" y="257"/>
                      <a:pt x="542" y="254"/>
                      <a:pt x="608" y="238"/>
                    </a:cubicBezTo>
                    <a:cubicBezTo>
                      <a:pt x="674" y="222"/>
                      <a:pt x="738" y="200"/>
                      <a:pt x="800" y="160"/>
                    </a:cubicBezTo>
                    <a:cubicBezTo>
                      <a:pt x="862" y="120"/>
                      <a:pt x="942" y="33"/>
                      <a:pt x="979" y="0"/>
                    </a:cubicBezTo>
                  </a:path>
                </a:pathLst>
              </a:custGeom>
              <a:noFill/>
              <a:ln w="9525" cap="flat" cmpd="sng">
                <a:solidFill>
                  <a:schemeClr val="tx1"/>
                </a:solidFill>
                <a:prstDash val="solid"/>
                <a:round/>
                <a:headEnd/>
                <a:tailEnd/>
              </a:ln>
              <a:effectLst/>
            </p:spPr>
            <p:txBody>
              <a:bodyPr wrap="none" anchor="ctr"/>
              <a:lstStyle/>
              <a:p>
                <a:endParaRPr lang="en-US"/>
              </a:p>
            </p:txBody>
          </p:sp>
          <p:sp>
            <p:nvSpPr>
              <p:cNvPr id="189" name="Oval 35"/>
              <p:cNvSpPr>
                <a:spLocks noChangeAspect="1" noChangeArrowheads="1"/>
              </p:cNvSpPr>
              <p:nvPr/>
            </p:nvSpPr>
            <p:spPr bwMode="auto">
              <a:xfrm>
                <a:off x="3811" y="2604"/>
                <a:ext cx="488" cy="981"/>
              </a:xfrm>
              <a:prstGeom prst="ellipse">
                <a:avLst/>
              </a:prstGeom>
              <a:noFill/>
              <a:ln w="19050">
                <a:solidFill>
                  <a:schemeClr val="tx1"/>
                </a:solidFill>
                <a:round/>
                <a:headEnd/>
                <a:tailEnd/>
              </a:ln>
              <a:effectLst/>
            </p:spPr>
            <p:txBody>
              <a:bodyPr wrap="none" anchor="ctr"/>
              <a:lstStyle/>
              <a:p>
                <a:endParaRPr lang="en-US"/>
              </a:p>
            </p:txBody>
          </p:sp>
        </p:grpSp>
        <p:sp>
          <p:nvSpPr>
            <p:cNvPr id="129" name="Line 36"/>
            <p:cNvSpPr>
              <a:spLocks noChangeAspect="1" noChangeShapeType="1"/>
            </p:cNvSpPr>
            <p:nvPr/>
          </p:nvSpPr>
          <p:spPr bwMode="auto">
            <a:xfrm flipH="1">
              <a:off x="3140" y="1968"/>
              <a:ext cx="734" cy="1225"/>
            </a:xfrm>
            <a:prstGeom prst="line">
              <a:avLst/>
            </a:prstGeom>
            <a:noFill/>
            <a:ln w="9525">
              <a:solidFill>
                <a:schemeClr val="folHlink"/>
              </a:solidFill>
              <a:round/>
              <a:headEnd/>
              <a:tailEnd/>
            </a:ln>
            <a:effectLst/>
          </p:spPr>
          <p:txBody>
            <a:bodyPr wrap="none" anchor="ctr"/>
            <a:lstStyle/>
            <a:p>
              <a:endParaRPr lang="en-US"/>
            </a:p>
          </p:txBody>
        </p:sp>
        <p:sp>
          <p:nvSpPr>
            <p:cNvPr id="130" name="Line 37"/>
            <p:cNvSpPr>
              <a:spLocks noChangeAspect="1" noChangeShapeType="1"/>
            </p:cNvSpPr>
            <p:nvPr/>
          </p:nvSpPr>
          <p:spPr bwMode="auto">
            <a:xfrm flipH="1">
              <a:off x="2905" y="2036"/>
              <a:ext cx="692" cy="1153"/>
            </a:xfrm>
            <a:prstGeom prst="line">
              <a:avLst/>
            </a:prstGeom>
            <a:noFill/>
            <a:ln w="9525">
              <a:solidFill>
                <a:schemeClr val="folHlink"/>
              </a:solidFill>
              <a:round/>
              <a:headEnd/>
              <a:tailEnd/>
            </a:ln>
            <a:effectLst/>
          </p:spPr>
          <p:txBody>
            <a:bodyPr wrap="none" anchor="ctr"/>
            <a:lstStyle/>
            <a:p>
              <a:endParaRPr lang="en-US"/>
            </a:p>
          </p:txBody>
        </p:sp>
        <p:sp>
          <p:nvSpPr>
            <p:cNvPr id="131" name="Line 38"/>
            <p:cNvSpPr>
              <a:spLocks noChangeAspect="1" noChangeShapeType="1"/>
            </p:cNvSpPr>
            <p:nvPr/>
          </p:nvSpPr>
          <p:spPr bwMode="auto">
            <a:xfrm>
              <a:off x="3068" y="2444"/>
              <a:ext cx="769" cy="0"/>
            </a:xfrm>
            <a:prstGeom prst="line">
              <a:avLst/>
            </a:prstGeom>
            <a:noFill/>
            <a:ln w="9525">
              <a:solidFill>
                <a:schemeClr val="folHlink"/>
              </a:solidFill>
              <a:round/>
              <a:headEnd/>
              <a:tailEnd/>
            </a:ln>
            <a:effectLst/>
          </p:spPr>
          <p:txBody>
            <a:bodyPr wrap="none" anchor="ctr"/>
            <a:lstStyle/>
            <a:p>
              <a:endParaRPr lang="en-US"/>
            </a:p>
          </p:txBody>
        </p:sp>
        <p:sp>
          <p:nvSpPr>
            <p:cNvPr id="132" name="Line 39"/>
            <p:cNvSpPr>
              <a:spLocks noChangeAspect="1" noChangeShapeType="1"/>
            </p:cNvSpPr>
            <p:nvPr/>
          </p:nvSpPr>
          <p:spPr bwMode="auto">
            <a:xfrm flipH="1">
              <a:off x="2627" y="1464"/>
              <a:ext cx="128" cy="213"/>
            </a:xfrm>
            <a:prstGeom prst="line">
              <a:avLst/>
            </a:prstGeom>
            <a:noFill/>
            <a:ln w="38100">
              <a:solidFill>
                <a:schemeClr val="folHlink"/>
              </a:solidFill>
              <a:round/>
              <a:headEnd type="triangle" w="med" len="med"/>
              <a:tailEnd/>
            </a:ln>
            <a:effectLst/>
          </p:spPr>
          <p:txBody>
            <a:bodyPr wrap="none" anchor="ctr"/>
            <a:lstStyle/>
            <a:p>
              <a:endParaRPr lang="en-US"/>
            </a:p>
          </p:txBody>
        </p:sp>
        <p:sp>
          <p:nvSpPr>
            <p:cNvPr id="133" name="Line 40"/>
            <p:cNvSpPr>
              <a:spLocks noChangeAspect="1" noChangeShapeType="1"/>
            </p:cNvSpPr>
            <p:nvPr/>
          </p:nvSpPr>
          <p:spPr bwMode="auto">
            <a:xfrm flipH="1">
              <a:off x="2655" y="2423"/>
              <a:ext cx="464" cy="773"/>
            </a:xfrm>
            <a:prstGeom prst="line">
              <a:avLst/>
            </a:prstGeom>
            <a:noFill/>
            <a:ln w="9525">
              <a:solidFill>
                <a:schemeClr val="folHlink"/>
              </a:solidFill>
              <a:round/>
              <a:headEnd/>
              <a:tailEnd/>
            </a:ln>
            <a:effectLst/>
          </p:spPr>
          <p:txBody>
            <a:bodyPr wrap="none" anchor="ctr"/>
            <a:lstStyle/>
            <a:p>
              <a:endParaRPr lang="en-US"/>
            </a:p>
          </p:txBody>
        </p:sp>
        <p:sp>
          <p:nvSpPr>
            <p:cNvPr id="134" name="Line 41"/>
            <p:cNvSpPr>
              <a:spLocks noChangeAspect="1" noChangeShapeType="1"/>
            </p:cNvSpPr>
            <p:nvPr/>
          </p:nvSpPr>
          <p:spPr bwMode="auto">
            <a:xfrm flipH="1">
              <a:off x="2761" y="2436"/>
              <a:ext cx="114" cy="190"/>
            </a:xfrm>
            <a:prstGeom prst="line">
              <a:avLst/>
            </a:prstGeom>
            <a:noFill/>
            <a:ln w="9525">
              <a:solidFill>
                <a:schemeClr val="folHlink"/>
              </a:solidFill>
              <a:round/>
              <a:headEnd/>
              <a:tailEnd/>
            </a:ln>
            <a:effectLst/>
          </p:spPr>
          <p:txBody>
            <a:bodyPr wrap="none" anchor="ctr"/>
            <a:lstStyle/>
            <a:p>
              <a:endParaRPr lang="en-US"/>
            </a:p>
          </p:txBody>
        </p:sp>
        <p:sp>
          <p:nvSpPr>
            <p:cNvPr id="135" name="Line 42"/>
            <p:cNvSpPr>
              <a:spLocks noChangeAspect="1" noChangeShapeType="1"/>
            </p:cNvSpPr>
            <p:nvPr/>
          </p:nvSpPr>
          <p:spPr bwMode="auto">
            <a:xfrm>
              <a:off x="2503" y="2446"/>
              <a:ext cx="391" cy="0"/>
            </a:xfrm>
            <a:prstGeom prst="line">
              <a:avLst/>
            </a:prstGeom>
            <a:noFill/>
            <a:ln w="9525">
              <a:solidFill>
                <a:schemeClr val="folHlink"/>
              </a:solidFill>
              <a:round/>
              <a:headEnd/>
              <a:tailEnd/>
            </a:ln>
            <a:effectLst/>
          </p:spPr>
          <p:txBody>
            <a:bodyPr wrap="none" anchor="ctr"/>
            <a:lstStyle/>
            <a:p>
              <a:endParaRPr lang="en-US"/>
            </a:p>
          </p:txBody>
        </p:sp>
        <p:grpSp>
          <p:nvGrpSpPr>
            <p:cNvPr id="136" name="Group 43"/>
            <p:cNvGrpSpPr>
              <a:grpSpLocks noChangeAspect="1"/>
            </p:cNvGrpSpPr>
            <p:nvPr/>
          </p:nvGrpSpPr>
          <p:grpSpPr bwMode="auto">
            <a:xfrm>
              <a:off x="1920" y="2370"/>
              <a:ext cx="834" cy="919"/>
              <a:chOff x="3424" y="1488"/>
              <a:chExt cx="776" cy="764"/>
            </a:xfrm>
          </p:grpSpPr>
          <p:sp>
            <p:nvSpPr>
              <p:cNvPr id="180" name="Oval 44"/>
              <p:cNvSpPr>
                <a:spLocks noChangeAspect="1" noChangeArrowheads="1"/>
              </p:cNvSpPr>
              <p:nvPr/>
            </p:nvSpPr>
            <p:spPr bwMode="auto">
              <a:xfrm>
                <a:off x="3435" y="1489"/>
                <a:ext cx="749" cy="749"/>
              </a:xfrm>
              <a:prstGeom prst="ellipse">
                <a:avLst/>
              </a:prstGeom>
              <a:gradFill rotWithShape="0">
                <a:gsLst>
                  <a:gs pos="0">
                    <a:schemeClr val="bg1"/>
                  </a:gs>
                  <a:gs pos="100000">
                    <a:schemeClr val="accent2"/>
                  </a:gs>
                </a:gsLst>
                <a:path path="shape">
                  <a:fillToRect l="50000" t="50000" r="50000" b="50000"/>
                </a:path>
              </a:gradFill>
              <a:ln w="9525">
                <a:solidFill>
                  <a:schemeClr val="tx1"/>
                </a:solidFill>
                <a:round/>
                <a:headEnd/>
                <a:tailEnd/>
              </a:ln>
              <a:effectLst/>
            </p:spPr>
            <p:txBody>
              <a:bodyPr wrap="none" anchor="ctr"/>
              <a:lstStyle/>
              <a:p>
                <a:endParaRPr lang="en-US"/>
              </a:p>
            </p:txBody>
          </p:sp>
          <p:sp>
            <p:nvSpPr>
              <p:cNvPr id="181" name="Oval 45"/>
              <p:cNvSpPr>
                <a:spLocks noChangeAspect="1" noChangeArrowheads="1"/>
              </p:cNvSpPr>
              <p:nvPr/>
            </p:nvSpPr>
            <p:spPr bwMode="auto">
              <a:xfrm>
                <a:off x="3433" y="1488"/>
                <a:ext cx="749" cy="749"/>
              </a:xfrm>
              <a:prstGeom prst="ellipse">
                <a:avLst/>
              </a:prstGeom>
              <a:noFill/>
              <a:ln w="19050">
                <a:solidFill>
                  <a:schemeClr val="tx1"/>
                </a:solidFill>
                <a:round/>
                <a:headEnd/>
                <a:tailEnd/>
              </a:ln>
              <a:effectLst/>
            </p:spPr>
            <p:txBody>
              <a:bodyPr wrap="none" anchor="ctr"/>
              <a:lstStyle/>
              <a:p>
                <a:endParaRPr lang="en-US"/>
              </a:p>
            </p:txBody>
          </p:sp>
          <p:sp>
            <p:nvSpPr>
              <p:cNvPr id="182" name="Freeform 46"/>
              <p:cNvSpPr>
                <a:spLocks noChangeAspect="1"/>
              </p:cNvSpPr>
              <p:nvPr/>
            </p:nvSpPr>
            <p:spPr bwMode="auto">
              <a:xfrm>
                <a:off x="3424" y="1799"/>
                <a:ext cx="776" cy="453"/>
              </a:xfrm>
              <a:custGeom>
                <a:avLst/>
                <a:gdLst/>
                <a:ahLst/>
                <a:cxnLst>
                  <a:cxn ang="0">
                    <a:pos x="22" y="106"/>
                  </a:cxn>
                  <a:cxn ang="0">
                    <a:pos x="100" y="166"/>
                  </a:cxn>
                  <a:cxn ang="0">
                    <a:pos x="262" y="238"/>
                  </a:cxn>
                  <a:cxn ang="0">
                    <a:pos x="403" y="262"/>
                  </a:cxn>
                  <a:cxn ang="0">
                    <a:pos x="607" y="244"/>
                  </a:cxn>
                  <a:cxn ang="0">
                    <a:pos x="769" y="183"/>
                  </a:cxn>
                  <a:cxn ang="0">
                    <a:pos x="907" y="82"/>
                  </a:cxn>
                  <a:cxn ang="0">
                    <a:pos x="978" y="7"/>
                  </a:cxn>
                  <a:cxn ang="0">
                    <a:pos x="978" y="123"/>
                  </a:cxn>
                  <a:cxn ang="0">
                    <a:pos x="952" y="243"/>
                  </a:cxn>
                  <a:cxn ang="0">
                    <a:pos x="891" y="357"/>
                  </a:cxn>
                  <a:cxn ang="0">
                    <a:pos x="820" y="438"/>
                  </a:cxn>
                  <a:cxn ang="0">
                    <a:pos x="715" y="511"/>
                  </a:cxn>
                  <a:cxn ang="0">
                    <a:pos x="580" y="556"/>
                  </a:cxn>
                  <a:cxn ang="0">
                    <a:pos x="429" y="562"/>
                  </a:cxn>
                  <a:cxn ang="0">
                    <a:pos x="288" y="522"/>
                  </a:cxn>
                  <a:cxn ang="0">
                    <a:pos x="174" y="450"/>
                  </a:cxn>
                  <a:cxn ang="0">
                    <a:pos x="79" y="342"/>
                  </a:cxn>
                  <a:cxn ang="0">
                    <a:pos x="21" y="214"/>
                  </a:cxn>
                  <a:cxn ang="0">
                    <a:pos x="0" y="81"/>
                  </a:cxn>
                  <a:cxn ang="0">
                    <a:pos x="22" y="106"/>
                  </a:cxn>
                </a:cxnLst>
                <a:rect l="0" t="0" r="r" b="b"/>
                <a:pathLst>
                  <a:path w="982" h="568">
                    <a:moveTo>
                      <a:pt x="22" y="106"/>
                    </a:moveTo>
                    <a:cubicBezTo>
                      <a:pt x="39" y="120"/>
                      <a:pt x="60" y="144"/>
                      <a:pt x="100" y="166"/>
                    </a:cubicBezTo>
                    <a:cubicBezTo>
                      <a:pt x="140" y="188"/>
                      <a:pt x="212" y="222"/>
                      <a:pt x="262" y="238"/>
                    </a:cubicBezTo>
                    <a:cubicBezTo>
                      <a:pt x="312" y="254"/>
                      <a:pt x="346" y="261"/>
                      <a:pt x="403" y="262"/>
                    </a:cubicBezTo>
                    <a:cubicBezTo>
                      <a:pt x="460" y="263"/>
                      <a:pt x="546" y="257"/>
                      <a:pt x="607" y="244"/>
                    </a:cubicBezTo>
                    <a:cubicBezTo>
                      <a:pt x="668" y="231"/>
                      <a:pt x="719" y="210"/>
                      <a:pt x="769" y="183"/>
                    </a:cubicBezTo>
                    <a:cubicBezTo>
                      <a:pt x="819" y="156"/>
                      <a:pt x="872" y="111"/>
                      <a:pt x="907" y="82"/>
                    </a:cubicBezTo>
                    <a:cubicBezTo>
                      <a:pt x="942" y="53"/>
                      <a:pt x="966" y="0"/>
                      <a:pt x="978" y="7"/>
                    </a:cubicBezTo>
                    <a:cubicBezTo>
                      <a:pt x="973" y="11"/>
                      <a:pt x="982" y="84"/>
                      <a:pt x="978" y="123"/>
                    </a:cubicBezTo>
                    <a:cubicBezTo>
                      <a:pt x="974" y="162"/>
                      <a:pt x="966" y="204"/>
                      <a:pt x="952" y="243"/>
                    </a:cubicBezTo>
                    <a:cubicBezTo>
                      <a:pt x="938" y="282"/>
                      <a:pt x="913" y="325"/>
                      <a:pt x="891" y="357"/>
                    </a:cubicBezTo>
                    <a:cubicBezTo>
                      <a:pt x="869" y="389"/>
                      <a:pt x="849" y="412"/>
                      <a:pt x="820" y="438"/>
                    </a:cubicBezTo>
                    <a:cubicBezTo>
                      <a:pt x="791" y="464"/>
                      <a:pt x="755" y="491"/>
                      <a:pt x="715" y="511"/>
                    </a:cubicBezTo>
                    <a:cubicBezTo>
                      <a:pt x="675" y="531"/>
                      <a:pt x="628" y="548"/>
                      <a:pt x="580" y="556"/>
                    </a:cubicBezTo>
                    <a:cubicBezTo>
                      <a:pt x="532" y="564"/>
                      <a:pt x="478" y="568"/>
                      <a:pt x="429" y="562"/>
                    </a:cubicBezTo>
                    <a:cubicBezTo>
                      <a:pt x="380" y="556"/>
                      <a:pt x="330" y="541"/>
                      <a:pt x="288" y="522"/>
                    </a:cubicBezTo>
                    <a:cubicBezTo>
                      <a:pt x="246" y="503"/>
                      <a:pt x="209" y="480"/>
                      <a:pt x="174" y="450"/>
                    </a:cubicBezTo>
                    <a:cubicBezTo>
                      <a:pt x="139" y="420"/>
                      <a:pt x="104" y="381"/>
                      <a:pt x="79" y="342"/>
                    </a:cubicBezTo>
                    <a:cubicBezTo>
                      <a:pt x="54" y="303"/>
                      <a:pt x="34" y="257"/>
                      <a:pt x="21" y="214"/>
                    </a:cubicBezTo>
                    <a:cubicBezTo>
                      <a:pt x="8" y="171"/>
                      <a:pt x="0" y="99"/>
                      <a:pt x="0" y="81"/>
                    </a:cubicBezTo>
                    <a:lnTo>
                      <a:pt x="22" y="106"/>
                    </a:lnTo>
                    <a:close/>
                  </a:path>
                </a:pathLst>
              </a:custGeom>
              <a:solidFill>
                <a:schemeClr val="bg1">
                  <a:alpha val="50000"/>
                </a:schemeClr>
              </a:solidFill>
              <a:ln w="9525" cap="flat" cmpd="sng">
                <a:noFill/>
                <a:prstDash val="solid"/>
                <a:round/>
                <a:headEnd/>
                <a:tailEnd/>
              </a:ln>
              <a:effectLst/>
            </p:spPr>
            <p:txBody>
              <a:bodyPr wrap="none" anchor="ctr"/>
              <a:lstStyle/>
              <a:p>
                <a:endParaRPr lang="en-US"/>
              </a:p>
            </p:txBody>
          </p:sp>
          <p:sp>
            <p:nvSpPr>
              <p:cNvPr id="183" name="Freeform 47"/>
              <p:cNvSpPr>
                <a:spLocks noChangeAspect="1"/>
              </p:cNvSpPr>
              <p:nvPr/>
            </p:nvSpPr>
            <p:spPr bwMode="auto">
              <a:xfrm rot="10800000" flipV="1">
                <a:off x="3992" y="1580"/>
                <a:ext cx="193" cy="546"/>
              </a:xfrm>
              <a:custGeom>
                <a:avLst/>
                <a:gdLst/>
                <a:ahLst/>
                <a:cxnLst>
                  <a:cxn ang="0">
                    <a:pos x="84" y="643"/>
                  </a:cxn>
                  <a:cxn ang="0">
                    <a:pos x="24" y="519"/>
                  </a:cxn>
                  <a:cxn ang="0">
                    <a:pos x="1" y="351"/>
                  </a:cxn>
                  <a:cxn ang="0">
                    <a:pos x="30" y="205"/>
                  </a:cxn>
                  <a:cxn ang="0">
                    <a:pos x="100" y="73"/>
                  </a:cxn>
                  <a:cxn ang="0">
                    <a:pos x="166" y="4"/>
                  </a:cxn>
                  <a:cxn ang="0">
                    <a:pos x="225" y="171"/>
                  </a:cxn>
                  <a:cxn ang="0">
                    <a:pos x="249" y="337"/>
                  </a:cxn>
                  <a:cxn ang="0">
                    <a:pos x="241" y="514"/>
                  </a:cxn>
                  <a:cxn ang="0">
                    <a:pos x="199" y="636"/>
                  </a:cxn>
                  <a:cxn ang="0">
                    <a:pos x="142" y="712"/>
                  </a:cxn>
                  <a:cxn ang="0">
                    <a:pos x="84" y="643"/>
                  </a:cxn>
                </a:cxnLst>
                <a:rect l="0" t="0" r="r" b="b"/>
                <a:pathLst>
                  <a:path w="252" h="715">
                    <a:moveTo>
                      <a:pt x="84" y="643"/>
                    </a:moveTo>
                    <a:cubicBezTo>
                      <a:pt x="64" y="611"/>
                      <a:pt x="38" y="568"/>
                      <a:pt x="24" y="519"/>
                    </a:cubicBezTo>
                    <a:cubicBezTo>
                      <a:pt x="10" y="470"/>
                      <a:pt x="0" y="403"/>
                      <a:pt x="1" y="351"/>
                    </a:cubicBezTo>
                    <a:cubicBezTo>
                      <a:pt x="2" y="299"/>
                      <a:pt x="14" y="251"/>
                      <a:pt x="30" y="205"/>
                    </a:cubicBezTo>
                    <a:cubicBezTo>
                      <a:pt x="46" y="159"/>
                      <a:pt x="77" y="106"/>
                      <a:pt x="100" y="73"/>
                    </a:cubicBezTo>
                    <a:cubicBezTo>
                      <a:pt x="123" y="40"/>
                      <a:pt x="163" y="0"/>
                      <a:pt x="166" y="4"/>
                    </a:cubicBezTo>
                    <a:cubicBezTo>
                      <a:pt x="198" y="57"/>
                      <a:pt x="212" y="120"/>
                      <a:pt x="225" y="171"/>
                    </a:cubicBezTo>
                    <a:cubicBezTo>
                      <a:pt x="239" y="226"/>
                      <a:pt x="246" y="280"/>
                      <a:pt x="249" y="337"/>
                    </a:cubicBezTo>
                    <a:cubicBezTo>
                      <a:pt x="252" y="394"/>
                      <a:pt x="249" y="464"/>
                      <a:pt x="241" y="514"/>
                    </a:cubicBezTo>
                    <a:cubicBezTo>
                      <a:pt x="233" y="564"/>
                      <a:pt x="216" y="603"/>
                      <a:pt x="199" y="636"/>
                    </a:cubicBezTo>
                    <a:cubicBezTo>
                      <a:pt x="182" y="669"/>
                      <a:pt x="142" y="715"/>
                      <a:pt x="142" y="712"/>
                    </a:cubicBezTo>
                    <a:cubicBezTo>
                      <a:pt x="142" y="711"/>
                      <a:pt x="104" y="675"/>
                      <a:pt x="84" y="643"/>
                    </a:cubicBezTo>
                    <a:close/>
                  </a:path>
                </a:pathLst>
              </a:custGeom>
              <a:solidFill>
                <a:schemeClr val="bg1"/>
              </a:solidFill>
              <a:ln w="38100" cap="flat" cmpd="sng">
                <a:solidFill>
                  <a:schemeClr val="bg1"/>
                </a:solidFill>
                <a:prstDash val="solid"/>
                <a:round/>
                <a:headEnd/>
                <a:tailEnd/>
              </a:ln>
              <a:effectLst/>
            </p:spPr>
            <p:txBody>
              <a:bodyPr wrap="none" anchor="ctr"/>
              <a:lstStyle/>
              <a:p>
                <a:endParaRPr lang="en-US"/>
              </a:p>
            </p:txBody>
          </p:sp>
          <p:sp>
            <p:nvSpPr>
              <p:cNvPr id="184" name="Freeform 48"/>
              <p:cNvSpPr>
                <a:spLocks noChangeAspect="1"/>
              </p:cNvSpPr>
              <p:nvPr/>
            </p:nvSpPr>
            <p:spPr bwMode="auto">
              <a:xfrm>
                <a:off x="3974" y="1576"/>
                <a:ext cx="87" cy="556"/>
              </a:xfrm>
              <a:custGeom>
                <a:avLst/>
                <a:gdLst/>
                <a:ahLst/>
                <a:cxnLst>
                  <a:cxn ang="0">
                    <a:pos x="90" y="621"/>
                  </a:cxn>
                  <a:cxn ang="0">
                    <a:pos x="84" y="540"/>
                  </a:cxn>
                  <a:cxn ang="0">
                    <a:pos x="78" y="426"/>
                  </a:cxn>
                  <a:cxn ang="0">
                    <a:pos x="81" y="291"/>
                  </a:cxn>
                  <a:cxn ang="0">
                    <a:pos x="84" y="138"/>
                  </a:cxn>
                  <a:cxn ang="0">
                    <a:pos x="86" y="6"/>
                  </a:cxn>
                  <a:cxn ang="0">
                    <a:pos x="27" y="173"/>
                  </a:cxn>
                  <a:cxn ang="0">
                    <a:pos x="3" y="339"/>
                  </a:cxn>
                  <a:cxn ang="0">
                    <a:pos x="11" y="516"/>
                  </a:cxn>
                  <a:cxn ang="0">
                    <a:pos x="52" y="643"/>
                  </a:cxn>
                  <a:cxn ang="0">
                    <a:pos x="114" y="724"/>
                  </a:cxn>
                  <a:cxn ang="0">
                    <a:pos x="90" y="621"/>
                  </a:cxn>
                </a:cxnLst>
                <a:rect l="0" t="0" r="r" b="b"/>
                <a:pathLst>
                  <a:path w="114" h="728">
                    <a:moveTo>
                      <a:pt x="90" y="621"/>
                    </a:moveTo>
                    <a:cubicBezTo>
                      <a:pt x="86" y="592"/>
                      <a:pt x="86" y="572"/>
                      <a:pt x="84" y="540"/>
                    </a:cubicBezTo>
                    <a:cubicBezTo>
                      <a:pt x="82" y="508"/>
                      <a:pt x="78" y="467"/>
                      <a:pt x="78" y="426"/>
                    </a:cubicBezTo>
                    <a:cubicBezTo>
                      <a:pt x="78" y="385"/>
                      <a:pt x="80" y="339"/>
                      <a:pt x="81" y="291"/>
                    </a:cubicBezTo>
                    <a:cubicBezTo>
                      <a:pt x="82" y="243"/>
                      <a:pt x="83" y="185"/>
                      <a:pt x="84" y="138"/>
                    </a:cubicBezTo>
                    <a:cubicBezTo>
                      <a:pt x="85" y="91"/>
                      <a:pt x="95" y="0"/>
                      <a:pt x="86" y="6"/>
                    </a:cubicBezTo>
                    <a:cubicBezTo>
                      <a:pt x="54" y="59"/>
                      <a:pt x="40" y="122"/>
                      <a:pt x="27" y="173"/>
                    </a:cubicBezTo>
                    <a:cubicBezTo>
                      <a:pt x="13" y="228"/>
                      <a:pt x="6" y="282"/>
                      <a:pt x="3" y="339"/>
                    </a:cubicBezTo>
                    <a:cubicBezTo>
                      <a:pt x="0" y="396"/>
                      <a:pt x="3" y="465"/>
                      <a:pt x="11" y="516"/>
                    </a:cubicBezTo>
                    <a:cubicBezTo>
                      <a:pt x="19" y="567"/>
                      <a:pt x="35" y="608"/>
                      <a:pt x="52" y="643"/>
                    </a:cubicBezTo>
                    <a:cubicBezTo>
                      <a:pt x="69" y="678"/>
                      <a:pt x="108" y="728"/>
                      <a:pt x="114" y="724"/>
                    </a:cubicBezTo>
                    <a:cubicBezTo>
                      <a:pt x="114" y="723"/>
                      <a:pt x="95" y="642"/>
                      <a:pt x="90" y="621"/>
                    </a:cubicBezTo>
                    <a:close/>
                  </a:path>
                </a:pathLst>
              </a:custGeom>
              <a:solidFill>
                <a:schemeClr val="hlink"/>
              </a:solidFill>
              <a:ln w="38100" cap="flat" cmpd="sng">
                <a:noFill/>
                <a:prstDash val="solid"/>
                <a:round/>
                <a:headEnd/>
                <a:tailEnd/>
              </a:ln>
              <a:effectLst/>
            </p:spPr>
            <p:txBody>
              <a:bodyPr wrap="none" anchor="ctr"/>
              <a:lstStyle/>
              <a:p>
                <a:endParaRPr lang="en-US"/>
              </a:p>
            </p:txBody>
          </p:sp>
          <p:sp>
            <p:nvSpPr>
              <p:cNvPr id="185" name="Freeform 49"/>
              <p:cNvSpPr>
                <a:spLocks noChangeAspect="1"/>
              </p:cNvSpPr>
              <p:nvPr/>
            </p:nvSpPr>
            <p:spPr bwMode="auto">
              <a:xfrm>
                <a:off x="3435" y="1872"/>
                <a:ext cx="603" cy="136"/>
              </a:xfrm>
              <a:custGeom>
                <a:avLst/>
                <a:gdLst/>
                <a:ahLst/>
                <a:cxnLst>
                  <a:cxn ang="0">
                    <a:pos x="0" y="0"/>
                  </a:cxn>
                  <a:cxn ang="0">
                    <a:pos x="101" y="82"/>
                  </a:cxn>
                  <a:cxn ang="0">
                    <a:pos x="263" y="154"/>
                  </a:cxn>
                  <a:cxn ang="0">
                    <a:pos x="404" y="178"/>
                  </a:cxn>
                  <a:cxn ang="0">
                    <a:pos x="608" y="160"/>
                  </a:cxn>
                  <a:cxn ang="0">
                    <a:pos x="714" y="123"/>
                  </a:cxn>
                  <a:cxn ang="0">
                    <a:pos x="768" y="60"/>
                  </a:cxn>
                  <a:cxn ang="0">
                    <a:pos x="790" y="42"/>
                  </a:cxn>
                </a:cxnLst>
                <a:rect l="0" t="0" r="r" b="b"/>
                <a:pathLst>
                  <a:path w="790" h="179">
                    <a:moveTo>
                      <a:pt x="0" y="0"/>
                    </a:moveTo>
                    <a:cubicBezTo>
                      <a:pt x="17" y="14"/>
                      <a:pt x="57" y="56"/>
                      <a:pt x="101" y="82"/>
                    </a:cubicBezTo>
                    <a:cubicBezTo>
                      <a:pt x="145" y="108"/>
                      <a:pt x="213" y="138"/>
                      <a:pt x="263" y="154"/>
                    </a:cubicBezTo>
                    <a:cubicBezTo>
                      <a:pt x="313" y="170"/>
                      <a:pt x="347" y="177"/>
                      <a:pt x="404" y="178"/>
                    </a:cubicBezTo>
                    <a:cubicBezTo>
                      <a:pt x="461" y="179"/>
                      <a:pt x="556" y="169"/>
                      <a:pt x="608" y="160"/>
                    </a:cubicBezTo>
                    <a:cubicBezTo>
                      <a:pt x="660" y="151"/>
                      <a:pt x="687" y="140"/>
                      <a:pt x="714" y="123"/>
                    </a:cubicBezTo>
                    <a:cubicBezTo>
                      <a:pt x="741" y="106"/>
                      <a:pt x="755" y="73"/>
                      <a:pt x="768" y="60"/>
                    </a:cubicBezTo>
                    <a:cubicBezTo>
                      <a:pt x="781" y="47"/>
                      <a:pt x="785" y="46"/>
                      <a:pt x="790" y="42"/>
                    </a:cubicBezTo>
                  </a:path>
                </a:pathLst>
              </a:custGeom>
              <a:noFill/>
              <a:ln w="9525" cap="flat" cmpd="sng">
                <a:solidFill>
                  <a:schemeClr val="tx1"/>
                </a:solidFill>
                <a:prstDash val="solid"/>
                <a:round/>
                <a:headEnd/>
                <a:tailEnd/>
              </a:ln>
              <a:effectLst/>
            </p:spPr>
            <p:txBody>
              <a:bodyPr wrap="none" anchor="ctr"/>
              <a:lstStyle/>
              <a:p>
                <a:endParaRPr lang="en-US"/>
              </a:p>
            </p:txBody>
          </p:sp>
        </p:grpSp>
        <p:sp>
          <p:nvSpPr>
            <p:cNvPr id="137" name="Line 50"/>
            <p:cNvSpPr>
              <a:spLocks noChangeAspect="1" noChangeShapeType="1"/>
            </p:cNvSpPr>
            <p:nvPr/>
          </p:nvSpPr>
          <p:spPr bwMode="auto">
            <a:xfrm flipH="1">
              <a:off x="2561" y="2271"/>
              <a:ext cx="185" cy="308"/>
            </a:xfrm>
            <a:prstGeom prst="line">
              <a:avLst/>
            </a:prstGeom>
            <a:noFill/>
            <a:ln w="9525">
              <a:solidFill>
                <a:schemeClr val="folHlink"/>
              </a:solidFill>
              <a:round/>
              <a:headEnd/>
              <a:tailEnd/>
            </a:ln>
            <a:effectLst/>
          </p:spPr>
          <p:txBody>
            <a:bodyPr wrap="none" anchor="ctr"/>
            <a:lstStyle/>
            <a:p>
              <a:endParaRPr lang="en-US"/>
            </a:p>
          </p:txBody>
        </p:sp>
        <p:sp>
          <p:nvSpPr>
            <p:cNvPr id="138" name="Line 51"/>
            <p:cNvSpPr>
              <a:spLocks noChangeAspect="1" noChangeShapeType="1"/>
            </p:cNvSpPr>
            <p:nvPr/>
          </p:nvSpPr>
          <p:spPr bwMode="auto">
            <a:xfrm>
              <a:off x="2553" y="2624"/>
              <a:ext cx="1035" cy="0"/>
            </a:xfrm>
            <a:prstGeom prst="line">
              <a:avLst/>
            </a:prstGeom>
            <a:noFill/>
            <a:ln w="9525">
              <a:solidFill>
                <a:schemeClr val="folHlink"/>
              </a:solidFill>
              <a:round/>
              <a:headEnd/>
              <a:tailEnd/>
            </a:ln>
            <a:effectLst/>
          </p:spPr>
          <p:txBody>
            <a:bodyPr wrap="none" anchor="ctr"/>
            <a:lstStyle/>
            <a:p>
              <a:endParaRPr lang="en-US"/>
            </a:p>
          </p:txBody>
        </p:sp>
        <p:sp>
          <p:nvSpPr>
            <p:cNvPr id="139" name="Freeform 52"/>
            <p:cNvSpPr>
              <a:spLocks noChangeAspect="1"/>
            </p:cNvSpPr>
            <p:nvPr/>
          </p:nvSpPr>
          <p:spPr bwMode="auto">
            <a:xfrm>
              <a:off x="2478" y="2973"/>
              <a:ext cx="1039" cy="2"/>
            </a:xfrm>
            <a:custGeom>
              <a:avLst/>
              <a:gdLst/>
              <a:ahLst/>
              <a:cxnLst>
                <a:cxn ang="0">
                  <a:pos x="0" y="3"/>
                </a:cxn>
                <a:cxn ang="0">
                  <a:pos x="1266" y="0"/>
                </a:cxn>
              </a:cxnLst>
              <a:rect l="0" t="0" r="r" b="b"/>
              <a:pathLst>
                <a:path w="1266" h="3">
                  <a:moveTo>
                    <a:pt x="0" y="3"/>
                  </a:moveTo>
                  <a:lnTo>
                    <a:pt x="1266" y="0"/>
                  </a:lnTo>
                </a:path>
              </a:pathLst>
            </a:custGeom>
            <a:noFill/>
            <a:ln w="9525" cap="flat" cmpd="sng">
              <a:solidFill>
                <a:schemeClr val="folHlink"/>
              </a:solidFill>
              <a:prstDash val="solid"/>
              <a:round/>
              <a:headEnd type="none" w="med" len="med"/>
              <a:tailEnd type="none" w="med" len="med"/>
            </a:ln>
            <a:effectLst/>
          </p:spPr>
          <p:txBody>
            <a:bodyPr wrap="none" anchor="ctr"/>
            <a:lstStyle/>
            <a:p>
              <a:endParaRPr lang="en-US"/>
            </a:p>
          </p:txBody>
        </p:sp>
        <p:sp>
          <p:nvSpPr>
            <p:cNvPr id="140" name="Line 53"/>
            <p:cNvSpPr>
              <a:spLocks noChangeAspect="1" noChangeShapeType="1"/>
            </p:cNvSpPr>
            <p:nvPr/>
          </p:nvSpPr>
          <p:spPr bwMode="auto">
            <a:xfrm>
              <a:off x="2541" y="2798"/>
              <a:ext cx="1096" cy="0"/>
            </a:xfrm>
            <a:prstGeom prst="line">
              <a:avLst/>
            </a:prstGeom>
            <a:noFill/>
            <a:ln w="9525">
              <a:solidFill>
                <a:schemeClr val="folHlink"/>
              </a:solidFill>
              <a:round/>
              <a:headEnd/>
              <a:tailEnd/>
            </a:ln>
            <a:effectLst/>
          </p:spPr>
          <p:txBody>
            <a:bodyPr wrap="none" anchor="ctr"/>
            <a:lstStyle/>
            <a:p>
              <a:endParaRPr lang="en-US"/>
            </a:p>
          </p:txBody>
        </p:sp>
        <p:sp>
          <p:nvSpPr>
            <p:cNvPr id="141" name="Line 54"/>
            <p:cNvSpPr>
              <a:spLocks noChangeAspect="1" noChangeShapeType="1"/>
            </p:cNvSpPr>
            <p:nvPr/>
          </p:nvSpPr>
          <p:spPr bwMode="auto">
            <a:xfrm flipH="1">
              <a:off x="2418" y="2613"/>
              <a:ext cx="350" cy="583"/>
            </a:xfrm>
            <a:prstGeom prst="line">
              <a:avLst/>
            </a:prstGeom>
            <a:noFill/>
            <a:ln w="9525">
              <a:solidFill>
                <a:schemeClr val="folHlink"/>
              </a:solidFill>
              <a:round/>
              <a:headEnd/>
              <a:tailEnd/>
            </a:ln>
            <a:effectLst/>
          </p:spPr>
          <p:txBody>
            <a:bodyPr wrap="none" anchor="ctr"/>
            <a:lstStyle/>
            <a:p>
              <a:endParaRPr lang="en-US"/>
            </a:p>
          </p:txBody>
        </p:sp>
        <p:sp>
          <p:nvSpPr>
            <p:cNvPr id="142" name="Line 55"/>
            <p:cNvSpPr>
              <a:spLocks noChangeAspect="1" noChangeShapeType="1"/>
            </p:cNvSpPr>
            <p:nvPr/>
          </p:nvSpPr>
          <p:spPr bwMode="auto">
            <a:xfrm flipH="1">
              <a:off x="2192" y="3005"/>
              <a:ext cx="114" cy="191"/>
            </a:xfrm>
            <a:prstGeom prst="line">
              <a:avLst/>
            </a:prstGeom>
            <a:noFill/>
            <a:ln w="9525">
              <a:solidFill>
                <a:schemeClr val="folHlink"/>
              </a:solidFill>
              <a:round/>
              <a:headEnd/>
              <a:tailEnd/>
            </a:ln>
            <a:effectLst/>
          </p:spPr>
          <p:txBody>
            <a:bodyPr wrap="none" anchor="ctr"/>
            <a:lstStyle/>
            <a:p>
              <a:endParaRPr lang="en-US"/>
            </a:p>
          </p:txBody>
        </p:sp>
        <p:sp>
          <p:nvSpPr>
            <p:cNvPr id="143" name="Line 56"/>
            <p:cNvSpPr>
              <a:spLocks noChangeAspect="1" noChangeShapeType="1"/>
            </p:cNvSpPr>
            <p:nvPr/>
          </p:nvSpPr>
          <p:spPr bwMode="auto">
            <a:xfrm flipH="1">
              <a:off x="1959" y="2963"/>
              <a:ext cx="135" cy="229"/>
            </a:xfrm>
            <a:prstGeom prst="line">
              <a:avLst/>
            </a:prstGeom>
            <a:noFill/>
            <a:ln w="9525">
              <a:solidFill>
                <a:schemeClr val="folHlink"/>
              </a:solidFill>
              <a:round/>
              <a:headEnd/>
              <a:tailEnd/>
            </a:ln>
            <a:effectLst/>
          </p:spPr>
          <p:txBody>
            <a:bodyPr wrap="none" anchor="ctr"/>
            <a:lstStyle/>
            <a:p>
              <a:endParaRPr lang="en-US"/>
            </a:p>
          </p:txBody>
        </p:sp>
        <p:sp>
          <p:nvSpPr>
            <p:cNvPr id="144" name="Line 57"/>
            <p:cNvSpPr>
              <a:spLocks noChangeAspect="1" noChangeShapeType="1"/>
            </p:cNvSpPr>
            <p:nvPr/>
          </p:nvSpPr>
          <p:spPr bwMode="auto">
            <a:xfrm>
              <a:off x="1748" y="3196"/>
              <a:ext cx="1635" cy="0"/>
            </a:xfrm>
            <a:prstGeom prst="line">
              <a:avLst/>
            </a:prstGeom>
            <a:noFill/>
            <a:ln w="28575">
              <a:solidFill>
                <a:schemeClr val="folHlink"/>
              </a:solidFill>
              <a:round/>
              <a:headEnd/>
              <a:tailEnd/>
            </a:ln>
            <a:effectLst/>
          </p:spPr>
          <p:txBody>
            <a:bodyPr wrap="none" anchor="ctr"/>
            <a:lstStyle/>
            <a:p>
              <a:endParaRPr lang="en-US"/>
            </a:p>
          </p:txBody>
        </p:sp>
        <p:sp>
          <p:nvSpPr>
            <p:cNvPr id="145" name="Freeform 58"/>
            <p:cNvSpPr>
              <a:spLocks noChangeAspect="1"/>
            </p:cNvSpPr>
            <p:nvPr/>
          </p:nvSpPr>
          <p:spPr bwMode="auto">
            <a:xfrm>
              <a:off x="1992" y="3010"/>
              <a:ext cx="293" cy="284"/>
            </a:xfrm>
            <a:custGeom>
              <a:avLst/>
              <a:gdLst/>
              <a:ahLst/>
              <a:cxnLst>
                <a:cxn ang="0">
                  <a:pos x="430" y="0"/>
                </a:cxn>
                <a:cxn ang="0">
                  <a:pos x="177" y="379"/>
                </a:cxn>
                <a:cxn ang="0">
                  <a:pos x="0" y="379"/>
                </a:cxn>
                <a:cxn ang="0">
                  <a:pos x="168" y="622"/>
                </a:cxn>
                <a:cxn ang="0">
                  <a:pos x="631" y="379"/>
                </a:cxn>
                <a:cxn ang="0">
                  <a:pos x="465" y="382"/>
                </a:cxn>
                <a:cxn ang="0">
                  <a:pos x="720" y="0"/>
                </a:cxn>
                <a:cxn ang="0">
                  <a:pos x="430" y="0"/>
                </a:cxn>
              </a:cxnLst>
              <a:rect l="0" t="0" r="r" b="b"/>
              <a:pathLst>
                <a:path w="720" h="622">
                  <a:moveTo>
                    <a:pt x="430" y="0"/>
                  </a:moveTo>
                  <a:lnTo>
                    <a:pt x="177" y="379"/>
                  </a:lnTo>
                  <a:lnTo>
                    <a:pt x="0" y="379"/>
                  </a:lnTo>
                  <a:lnTo>
                    <a:pt x="168" y="622"/>
                  </a:lnTo>
                  <a:lnTo>
                    <a:pt x="631" y="379"/>
                  </a:lnTo>
                  <a:lnTo>
                    <a:pt x="465" y="382"/>
                  </a:lnTo>
                  <a:lnTo>
                    <a:pt x="720" y="0"/>
                  </a:lnTo>
                  <a:lnTo>
                    <a:pt x="430" y="0"/>
                  </a:lnTo>
                  <a:close/>
                </a:path>
              </a:pathLst>
            </a:custGeom>
            <a:solidFill>
              <a:schemeClr val="accent1"/>
            </a:solidFill>
            <a:ln w="9525" cap="flat" cmpd="sng">
              <a:prstDash val="solid"/>
              <a:round/>
              <a:headEnd/>
              <a:tailEnd/>
            </a:ln>
            <a:effectLst/>
            <a:scene3d>
              <a:camera prst="legacyPerspectiveTopRight">
                <a:rot lat="20099999" lon="21299999" rev="0"/>
              </a:camera>
              <a:lightRig rig="legacyFlat1" dir="t"/>
            </a:scene3d>
            <a:sp3d extrusionH="430200" prstMaterial="legacyMatte">
              <a:bevelT w="13500" h="13500" prst="angle"/>
              <a:bevelB w="13500" h="13500" prst="angle"/>
              <a:extrusionClr>
                <a:schemeClr val="accent1"/>
              </a:extrusionClr>
            </a:sp3d>
          </p:spPr>
          <p:txBody>
            <a:bodyPr wrap="none" anchor="ctr">
              <a:flatTx/>
            </a:bodyPr>
            <a:lstStyle/>
            <a:p>
              <a:endParaRPr lang="en-US"/>
            </a:p>
          </p:txBody>
        </p:sp>
        <p:grpSp>
          <p:nvGrpSpPr>
            <p:cNvPr id="146" name="Group 59"/>
            <p:cNvGrpSpPr>
              <a:grpSpLocks noChangeAspect="1"/>
            </p:cNvGrpSpPr>
            <p:nvPr/>
          </p:nvGrpSpPr>
          <p:grpSpPr bwMode="auto">
            <a:xfrm>
              <a:off x="2508" y="2062"/>
              <a:ext cx="956" cy="310"/>
              <a:chOff x="4074" y="2980"/>
              <a:chExt cx="1170" cy="341"/>
            </a:xfrm>
          </p:grpSpPr>
          <p:sp>
            <p:nvSpPr>
              <p:cNvPr id="167" name="Line 60"/>
              <p:cNvSpPr>
                <a:spLocks noChangeAspect="1" noChangeShapeType="1"/>
              </p:cNvSpPr>
              <p:nvPr/>
            </p:nvSpPr>
            <p:spPr bwMode="auto">
              <a:xfrm flipV="1">
                <a:off x="4703" y="3046"/>
                <a:ext cx="71" cy="102"/>
              </a:xfrm>
              <a:prstGeom prst="line">
                <a:avLst/>
              </a:prstGeom>
              <a:noFill/>
              <a:ln w="9525">
                <a:solidFill>
                  <a:srgbClr val="000099"/>
                </a:solidFill>
                <a:round/>
                <a:headEnd/>
                <a:tailEnd type="triangle" w="med" len="med"/>
              </a:ln>
              <a:effectLst/>
            </p:spPr>
            <p:txBody>
              <a:bodyPr wrap="none" anchor="ctr"/>
              <a:lstStyle/>
              <a:p>
                <a:endParaRPr lang="en-US"/>
              </a:p>
            </p:txBody>
          </p:sp>
          <p:sp>
            <p:nvSpPr>
              <p:cNvPr id="168" name="Line 61"/>
              <p:cNvSpPr>
                <a:spLocks noChangeAspect="1" noChangeShapeType="1"/>
              </p:cNvSpPr>
              <p:nvPr/>
            </p:nvSpPr>
            <p:spPr bwMode="auto">
              <a:xfrm flipV="1">
                <a:off x="4831" y="2980"/>
                <a:ext cx="183" cy="155"/>
              </a:xfrm>
              <a:prstGeom prst="line">
                <a:avLst/>
              </a:prstGeom>
              <a:noFill/>
              <a:ln w="9525">
                <a:solidFill>
                  <a:srgbClr val="000099"/>
                </a:solidFill>
                <a:round/>
                <a:headEnd/>
                <a:tailEnd type="triangle" w="med" len="med"/>
              </a:ln>
              <a:effectLst/>
            </p:spPr>
            <p:txBody>
              <a:bodyPr wrap="none" anchor="ctr"/>
              <a:lstStyle/>
              <a:p>
                <a:endParaRPr lang="en-US"/>
              </a:p>
            </p:txBody>
          </p:sp>
          <p:sp>
            <p:nvSpPr>
              <p:cNvPr id="169" name="Line 62"/>
              <p:cNvSpPr>
                <a:spLocks noChangeAspect="1" noChangeShapeType="1"/>
              </p:cNvSpPr>
              <p:nvPr/>
            </p:nvSpPr>
            <p:spPr bwMode="auto">
              <a:xfrm flipV="1">
                <a:off x="4912" y="3148"/>
                <a:ext cx="287" cy="76"/>
              </a:xfrm>
              <a:prstGeom prst="line">
                <a:avLst/>
              </a:prstGeom>
              <a:noFill/>
              <a:ln w="9525">
                <a:solidFill>
                  <a:srgbClr val="000099"/>
                </a:solidFill>
                <a:round/>
                <a:headEnd/>
                <a:tailEnd type="triangle" w="med" len="med"/>
              </a:ln>
              <a:effectLst/>
            </p:spPr>
            <p:txBody>
              <a:bodyPr wrap="none" anchor="ctr"/>
              <a:lstStyle/>
              <a:p>
                <a:endParaRPr lang="en-US"/>
              </a:p>
            </p:txBody>
          </p:sp>
          <p:sp>
            <p:nvSpPr>
              <p:cNvPr id="170" name="Line 63"/>
              <p:cNvSpPr>
                <a:spLocks noChangeAspect="1" noChangeShapeType="1"/>
              </p:cNvSpPr>
              <p:nvPr/>
            </p:nvSpPr>
            <p:spPr bwMode="auto">
              <a:xfrm flipV="1">
                <a:off x="4912" y="3268"/>
                <a:ext cx="332" cy="22"/>
              </a:xfrm>
              <a:prstGeom prst="line">
                <a:avLst/>
              </a:prstGeom>
              <a:noFill/>
              <a:ln w="9525">
                <a:solidFill>
                  <a:srgbClr val="000099"/>
                </a:solidFill>
                <a:round/>
                <a:headEnd/>
                <a:tailEnd type="triangle" w="med" len="med"/>
              </a:ln>
              <a:effectLst/>
            </p:spPr>
            <p:txBody>
              <a:bodyPr wrap="none" anchor="ctr"/>
              <a:lstStyle/>
              <a:p>
                <a:endParaRPr lang="en-US"/>
              </a:p>
            </p:txBody>
          </p:sp>
          <p:sp>
            <p:nvSpPr>
              <p:cNvPr id="171" name="Line 64"/>
              <p:cNvSpPr>
                <a:spLocks noChangeAspect="1" noChangeShapeType="1"/>
              </p:cNvSpPr>
              <p:nvPr/>
            </p:nvSpPr>
            <p:spPr bwMode="auto">
              <a:xfrm flipH="1" flipV="1">
                <a:off x="4189" y="3007"/>
                <a:ext cx="298" cy="124"/>
              </a:xfrm>
              <a:prstGeom prst="line">
                <a:avLst/>
              </a:prstGeom>
              <a:noFill/>
              <a:ln w="9525">
                <a:solidFill>
                  <a:srgbClr val="000099"/>
                </a:solidFill>
                <a:round/>
                <a:headEnd/>
                <a:tailEnd type="triangle" w="med" len="med"/>
              </a:ln>
              <a:effectLst/>
            </p:spPr>
            <p:txBody>
              <a:bodyPr wrap="none" anchor="ctr"/>
              <a:lstStyle/>
              <a:p>
                <a:endParaRPr lang="en-US"/>
              </a:p>
            </p:txBody>
          </p:sp>
          <p:sp>
            <p:nvSpPr>
              <p:cNvPr id="172" name="Line 65"/>
              <p:cNvSpPr>
                <a:spLocks noChangeAspect="1" noChangeShapeType="1"/>
              </p:cNvSpPr>
              <p:nvPr/>
            </p:nvSpPr>
            <p:spPr bwMode="auto">
              <a:xfrm flipH="1" flipV="1">
                <a:off x="4096" y="3161"/>
                <a:ext cx="323" cy="76"/>
              </a:xfrm>
              <a:prstGeom prst="line">
                <a:avLst/>
              </a:prstGeom>
              <a:noFill/>
              <a:ln w="9525">
                <a:solidFill>
                  <a:srgbClr val="000099"/>
                </a:solidFill>
                <a:round/>
                <a:headEnd/>
                <a:tailEnd type="triangle" w="med" len="med"/>
              </a:ln>
              <a:effectLst/>
            </p:spPr>
            <p:txBody>
              <a:bodyPr wrap="none" anchor="ctr"/>
              <a:lstStyle/>
              <a:p>
                <a:endParaRPr lang="en-US"/>
              </a:p>
            </p:txBody>
          </p:sp>
          <p:sp>
            <p:nvSpPr>
              <p:cNvPr id="173" name="Line 66"/>
              <p:cNvSpPr>
                <a:spLocks noChangeAspect="1" noChangeShapeType="1"/>
              </p:cNvSpPr>
              <p:nvPr/>
            </p:nvSpPr>
            <p:spPr bwMode="auto">
              <a:xfrm flipH="1" flipV="1">
                <a:off x="4074" y="3316"/>
                <a:ext cx="287" cy="5"/>
              </a:xfrm>
              <a:prstGeom prst="line">
                <a:avLst/>
              </a:prstGeom>
              <a:noFill/>
              <a:ln w="9525">
                <a:solidFill>
                  <a:srgbClr val="000099"/>
                </a:solidFill>
                <a:round/>
                <a:headEnd/>
                <a:tailEnd type="triangle" w="med" len="med"/>
              </a:ln>
              <a:effectLst/>
            </p:spPr>
            <p:txBody>
              <a:bodyPr wrap="none" anchor="ctr"/>
              <a:lstStyle/>
              <a:p>
                <a:endParaRPr lang="en-US"/>
              </a:p>
            </p:txBody>
          </p:sp>
          <p:sp>
            <p:nvSpPr>
              <p:cNvPr id="174" name="Line 67"/>
              <p:cNvSpPr>
                <a:spLocks noChangeAspect="1" noChangeShapeType="1"/>
              </p:cNvSpPr>
              <p:nvPr/>
            </p:nvSpPr>
            <p:spPr bwMode="auto">
              <a:xfrm flipH="1" flipV="1">
                <a:off x="4338" y="3264"/>
                <a:ext cx="206" cy="22"/>
              </a:xfrm>
              <a:prstGeom prst="line">
                <a:avLst/>
              </a:prstGeom>
              <a:noFill/>
              <a:ln w="9525">
                <a:solidFill>
                  <a:srgbClr val="000099"/>
                </a:solidFill>
                <a:round/>
                <a:headEnd/>
                <a:tailEnd type="triangle" w="med" len="med"/>
              </a:ln>
              <a:effectLst/>
            </p:spPr>
            <p:txBody>
              <a:bodyPr wrap="none" anchor="ctr"/>
              <a:lstStyle/>
              <a:p>
                <a:endParaRPr lang="en-US"/>
              </a:p>
            </p:txBody>
          </p:sp>
          <p:sp>
            <p:nvSpPr>
              <p:cNvPr id="175" name="Line 68"/>
              <p:cNvSpPr>
                <a:spLocks noChangeAspect="1" noChangeShapeType="1"/>
              </p:cNvSpPr>
              <p:nvPr/>
            </p:nvSpPr>
            <p:spPr bwMode="auto">
              <a:xfrm flipH="1" flipV="1">
                <a:off x="4361" y="3139"/>
                <a:ext cx="183" cy="54"/>
              </a:xfrm>
              <a:prstGeom prst="line">
                <a:avLst/>
              </a:prstGeom>
              <a:noFill/>
              <a:ln w="9525">
                <a:solidFill>
                  <a:srgbClr val="000099"/>
                </a:solidFill>
                <a:round/>
                <a:headEnd/>
                <a:tailEnd type="triangle" w="med" len="med"/>
              </a:ln>
              <a:effectLst/>
            </p:spPr>
            <p:txBody>
              <a:bodyPr wrap="none" anchor="ctr"/>
              <a:lstStyle/>
              <a:p>
                <a:endParaRPr lang="en-US"/>
              </a:p>
            </p:txBody>
          </p:sp>
          <p:sp>
            <p:nvSpPr>
              <p:cNvPr id="176" name="Line 69"/>
              <p:cNvSpPr>
                <a:spLocks noChangeAspect="1" noChangeShapeType="1"/>
              </p:cNvSpPr>
              <p:nvPr/>
            </p:nvSpPr>
            <p:spPr bwMode="auto">
              <a:xfrm flipH="1" flipV="1">
                <a:off x="4544" y="3069"/>
                <a:ext cx="68" cy="79"/>
              </a:xfrm>
              <a:prstGeom prst="line">
                <a:avLst/>
              </a:prstGeom>
              <a:noFill/>
              <a:ln w="9525">
                <a:solidFill>
                  <a:srgbClr val="000099"/>
                </a:solidFill>
                <a:round/>
                <a:headEnd/>
                <a:tailEnd type="triangle" w="med" len="med"/>
              </a:ln>
              <a:effectLst/>
            </p:spPr>
            <p:txBody>
              <a:bodyPr wrap="none" anchor="ctr"/>
              <a:lstStyle/>
              <a:p>
                <a:endParaRPr lang="en-US"/>
              </a:p>
            </p:txBody>
          </p:sp>
          <p:sp>
            <p:nvSpPr>
              <p:cNvPr id="177" name="Line 70"/>
              <p:cNvSpPr>
                <a:spLocks noChangeAspect="1" noChangeShapeType="1"/>
              </p:cNvSpPr>
              <p:nvPr/>
            </p:nvSpPr>
            <p:spPr bwMode="auto">
              <a:xfrm flipV="1">
                <a:off x="4774" y="3131"/>
                <a:ext cx="125" cy="44"/>
              </a:xfrm>
              <a:prstGeom prst="line">
                <a:avLst/>
              </a:prstGeom>
              <a:noFill/>
              <a:ln w="9525">
                <a:solidFill>
                  <a:srgbClr val="000099"/>
                </a:solidFill>
                <a:round/>
                <a:headEnd/>
                <a:tailEnd type="triangle" w="med" len="med"/>
              </a:ln>
              <a:effectLst/>
            </p:spPr>
            <p:txBody>
              <a:bodyPr wrap="none" anchor="ctr"/>
              <a:lstStyle/>
              <a:p>
                <a:endParaRPr lang="en-US"/>
              </a:p>
            </p:txBody>
          </p:sp>
          <p:sp>
            <p:nvSpPr>
              <p:cNvPr id="178" name="Line 71"/>
              <p:cNvSpPr>
                <a:spLocks noChangeAspect="1" noChangeShapeType="1"/>
              </p:cNvSpPr>
              <p:nvPr/>
            </p:nvSpPr>
            <p:spPr bwMode="auto">
              <a:xfrm flipV="1">
                <a:off x="4763" y="3237"/>
                <a:ext cx="206" cy="13"/>
              </a:xfrm>
              <a:prstGeom prst="line">
                <a:avLst/>
              </a:prstGeom>
              <a:noFill/>
              <a:ln w="9525">
                <a:solidFill>
                  <a:srgbClr val="000099"/>
                </a:solidFill>
                <a:round/>
                <a:headEnd/>
                <a:tailEnd type="triangle" w="med" len="med"/>
              </a:ln>
              <a:effectLst/>
            </p:spPr>
            <p:txBody>
              <a:bodyPr wrap="none" anchor="ctr"/>
              <a:lstStyle/>
              <a:p>
                <a:endParaRPr lang="en-US"/>
              </a:p>
            </p:txBody>
          </p:sp>
          <p:sp>
            <p:nvSpPr>
              <p:cNvPr id="179" name="Line 72"/>
              <p:cNvSpPr>
                <a:spLocks noChangeAspect="1" noChangeShapeType="1"/>
              </p:cNvSpPr>
              <p:nvPr/>
            </p:nvSpPr>
            <p:spPr bwMode="auto">
              <a:xfrm flipH="1" flipV="1">
                <a:off x="4512" y="3215"/>
                <a:ext cx="115" cy="35"/>
              </a:xfrm>
              <a:prstGeom prst="line">
                <a:avLst/>
              </a:prstGeom>
              <a:noFill/>
              <a:ln w="9525">
                <a:solidFill>
                  <a:srgbClr val="000099"/>
                </a:solidFill>
                <a:round/>
                <a:headEnd/>
                <a:tailEnd type="triangle" w="med" len="med"/>
              </a:ln>
              <a:effectLst/>
            </p:spPr>
            <p:txBody>
              <a:bodyPr wrap="none" anchor="ctr"/>
              <a:lstStyle/>
              <a:p>
                <a:endParaRPr lang="en-US"/>
              </a:p>
            </p:txBody>
          </p:sp>
        </p:grpSp>
        <p:grpSp>
          <p:nvGrpSpPr>
            <p:cNvPr id="147" name="Group 73"/>
            <p:cNvGrpSpPr>
              <a:grpSpLocks noChangeAspect="1"/>
            </p:cNvGrpSpPr>
            <p:nvPr/>
          </p:nvGrpSpPr>
          <p:grpSpPr bwMode="auto">
            <a:xfrm>
              <a:off x="2519" y="2491"/>
              <a:ext cx="917" cy="316"/>
              <a:chOff x="3886" y="3532"/>
              <a:chExt cx="1125" cy="341"/>
            </a:xfrm>
          </p:grpSpPr>
          <p:sp>
            <p:nvSpPr>
              <p:cNvPr id="154" name="Line 74"/>
              <p:cNvSpPr>
                <a:spLocks noChangeAspect="1" noChangeShapeType="1"/>
              </p:cNvSpPr>
              <p:nvPr/>
            </p:nvSpPr>
            <p:spPr bwMode="auto">
              <a:xfrm rot="10800000" flipV="1">
                <a:off x="4302" y="3667"/>
                <a:ext cx="76" cy="134"/>
              </a:xfrm>
              <a:prstGeom prst="line">
                <a:avLst/>
              </a:prstGeom>
              <a:noFill/>
              <a:ln w="9525">
                <a:solidFill>
                  <a:srgbClr val="99CCFF"/>
                </a:solidFill>
                <a:round/>
                <a:headEnd/>
                <a:tailEnd type="triangle" w="med" len="med"/>
              </a:ln>
              <a:effectLst/>
            </p:spPr>
            <p:txBody>
              <a:bodyPr wrap="none" anchor="ctr"/>
              <a:lstStyle/>
              <a:p>
                <a:endParaRPr lang="en-US"/>
              </a:p>
            </p:txBody>
          </p:sp>
          <p:sp>
            <p:nvSpPr>
              <p:cNvPr id="155" name="Line 75"/>
              <p:cNvSpPr>
                <a:spLocks noChangeAspect="1" noChangeShapeType="1"/>
              </p:cNvSpPr>
              <p:nvPr/>
            </p:nvSpPr>
            <p:spPr bwMode="auto">
              <a:xfrm rot="10800000" flipV="1">
                <a:off x="4071" y="3718"/>
                <a:ext cx="183" cy="155"/>
              </a:xfrm>
              <a:prstGeom prst="line">
                <a:avLst/>
              </a:prstGeom>
              <a:noFill/>
              <a:ln w="9525">
                <a:solidFill>
                  <a:srgbClr val="99CCFF"/>
                </a:solidFill>
                <a:round/>
                <a:headEnd/>
                <a:tailEnd type="triangle" w="med" len="med"/>
              </a:ln>
              <a:effectLst/>
            </p:spPr>
            <p:txBody>
              <a:bodyPr wrap="none" anchor="ctr"/>
              <a:lstStyle/>
              <a:p>
                <a:endParaRPr lang="en-US"/>
              </a:p>
            </p:txBody>
          </p:sp>
          <p:sp>
            <p:nvSpPr>
              <p:cNvPr id="156" name="Line 76"/>
              <p:cNvSpPr>
                <a:spLocks noChangeAspect="1" noChangeShapeType="1"/>
              </p:cNvSpPr>
              <p:nvPr/>
            </p:nvSpPr>
            <p:spPr bwMode="auto">
              <a:xfrm rot="10800000" flipV="1">
                <a:off x="3886" y="3630"/>
                <a:ext cx="287" cy="76"/>
              </a:xfrm>
              <a:prstGeom prst="line">
                <a:avLst/>
              </a:prstGeom>
              <a:noFill/>
              <a:ln w="9525">
                <a:solidFill>
                  <a:srgbClr val="99CCFF"/>
                </a:solidFill>
                <a:round/>
                <a:headEnd/>
                <a:tailEnd type="triangle" w="med" len="med"/>
              </a:ln>
              <a:effectLst/>
            </p:spPr>
            <p:txBody>
              <a:bodyPr wrap="none" anchor="ctr"/>
              <a:lstStyle/>
              <a:p>
                <a:endParaRPr lang="en-US"/>
              </a:p>
            </p:txBody>
          </p:sp>
          <p:sp>
            <p:nvSpPr>
              <p:cNvPr id="157" name="Line 77"/>
              <p:cNvSpPr>
                <a:spLocks noChangeAspect="1" noChangeShapeType="1"/>
              </p:cNvSpPr>
              <p:nvPr/>
            </p:nvSpPr>
            <p:spPr bwMode="auto">
              <a:xfrm rot="10800000" flipV="1">
                <a:off x="3955" y="3564"/>
                <a:ext cx="219" cy="15"/>
              </a:xfrm>
              <a:prstGeom prst="line">
                <a:avLst/>
              </a:prstGeom>
              <a:noFill/>
              <a:ln w="9525">
                <a:solidFill>
                  <a:srgbClr val="99CCFF"/>
                </a:solidFill>
                <a:round/>
                <a:headEnd/>
                <a:tailEnd type="triangle" w="med" len="med"/>
              </a:ln>
              <a:effectLst/>
            </p:spPr>
            <p:txBody>
              <a:bodyPr wrap="none" anchor="ctr"/>
              <a:lstStyle/>
              <a:p>
                <a:endParaRPr lang="en-US"/>
              </a:p>
            </p:txBody>
          </p:sp>
          <p:sp>
            <p:nvSpPr>
              <p:cNvPr id="158" name="Line 78"/>
              <p:cNvSpPr>
                <a:spLocks noChangeAspect="1" noChangeShapeType="1"/>
              </p:cNvSpPr>
              <p:nvPr/>
            </p:nvSpPr>
            <p:spPr bwMode="auto">
              <a:xfrm rot="10800000" flipH="1" flipV="1">
                <a:off x="4599" y="3723"/>
                <a:ext cx="298" cy="124"/>
              </a:xfrm>
              <a:prstGeom prst="line">
                <a:avLst/>
              </a:prstGeom>
              <a:noFill/>
              <a:ln w="9525">
                <a:solidFill>
                  <a:srgbClr val="99CCFF"/>
                </a:solidFill>
                <a:round/>
                <a:headEnd/>
                <a:tailEnd type="triangle" w="med" len="med"/>
              </a:ln>
              <a:effectLst/>
            </p:spPr>
            <p:txBody>
              <a:bodyPr wrap="none" anchor="ctr"/>
              <a:lstStyle/>
              <a:p>
                <a:endParaRPr lang="en-US"/>
              </a:p>
            </p:txBody>
          </p:sp>
          <p:sp>
            <p:nvSpPr>
              <p:cNvPr id="159" name="Line 79"/>
              <p:cNvSpPr>
                <a:spLocks noChangeAspect="1" noChangeShapeType="1"/>
              </p:cNvSpPr>
              <p:nvPr/>
            </p:nvSpPr>
            <p:spPr bwMode="auto">
              <a:xfrm rot="10800000" flipH="1" flipV="1">
                <a:off x="4666" y="3617"/>
                <a:ext cx="323" cy="76"/>
              </a:xfrm>
              <a:prstGeom prst="line">
                <a:avLst/>
              </a:prstGeom>
              <a:noFill/>
              <a:ln w="9525">
                <a:solidFill>
                  <a:srgbClr val="99CCFF"/>
                </a:solidFill>
                <a:round/>
                <a:headEnd/>
                <a:tailEnd type="triangle" w="med" len="med"/>
              </a:ln>
              <a:effectLst/>
            </p:spPr>
            <p:txBody>
              <a:bodyPr wrap="none" anchor="ctr"/>
              <a:lstStyle/>
              <a:p>
                <a:endParaRPr lang="en-US"/>
              </a:p>
            </p:txBody>
          </p:sp>
          <p:sp>
            <p:nvSpPr>
              <p:cNvPr id="160" name="Line 80"/>
              <p:cNvSpPr>
                <a:spLocks noChangeAspect="1" noChangeShapeType="1"/>
              </p:cNvSpPr>
              <p:nvPr/>
            </p:nvSpPr>
            <p:spPr bwMode="auto">
              <a:xfrm rot="10800000" flipH="1" flipV="1">
                <a:off x="4724" y="3532"/>
                <a:ext cx="287" cy="5"/>
              </a:xfrm>
              <a:prstGeom prst="line">
                <a:avLst/>
              </a:prstGeom>
              <a:noFill/>
              <a:ln w="9525">
                <a:solidFill>
                  <a:srgbClr val="99CCFF"/>
                </a:solidFill>
                <a:round/>
                <a:headEnd/>
                <a:tailEnd type="triangle" w="med" len="med"/>
              </a:ln>
              <a:effectLst/>
            </p:spPr>
            <p:txBody>
              <a:bodyPr wrap="none" anchor="ctr"/>
              <a:lstStyle/>
              <a:p>
                <a:endParaRPr lang="en-US"/>
              </a:p>
            </p:txBody>
          </p:sp>
          <p:sp>
            <p:nvSpPr>
              <p:cNvPr id="161" name="Line 81"/>
              <p:cNvSpPr>
                <a:spLocks noChangeAspect="1" noChangeShapeType="1"/>
              </p:cNvSpPr>
              <p:nvPr/>
            </p:nvSpPr>
            <p:spPr bwMode="auto">
              <a:xfrm rot="10800000" flipH="1" flipV="1">
                <a:off x="4542" y="3568"/>
                <a:ext cx="206" cy="22"/>
              </a:xfrm>
              <a:prstGeom prst="line">
                <a:avLst/>
              </a:prstGeom>
              <a:noFill/>
              <a:ln w="9525">
                <a:solidFill>
                  <a:srgbClr val="99CCFF"/>
                </a:solidFill>
                <a:round/>
                <a:headEnd/>
                <a:tailEnd type="triangle" w="med" len="med"/>
              </a:ln>
              <a:effectLst/>
            </p:spPr>
            <p:txBody>
              <a:bodyPr wrap="none" anchor="ctr"/>
              <a:lstStyle/>
              <a:p>
                <a:endParaRPr lang="en-US"/>
              </a:p>
            </p:txBody>
          </p:sp>
          <p:sp>
            <p:nvSpPr>
              <p:cNvPr id="162" name="Line 82"/>
              <p:cNvSpPr>
                <a:spLocks noChangeAspect="1" noChangeShapeType="1"/>
              </p:cNvSpPr>
              <p:nvPr/>
            </p:nvSpPr>
            <p:spPr bwMode="auto">
              <a:xfrm rot="10800000" flipH="1" flipV="1">
                <a:off x="4541" y="3661"/>
                <a:ext cx="183" cy="54"/>
              </a:xfrm>
              <a:prstGeom prst="line">
                <a:avLst/>
              </a:prstGeom>
              <a:noFill/>
              <a:ln w="9525">
                <a:solidFill>
                  <a:srgbClr val="99CCFF"/>
                </a:solidFill>
                <a:round/>
                <a:headEnd/>
                <a:tailEnd type="triangle" w="med" len="med"/>
              </a:ln>
              <a:effectLst/>
            </p:spPr>
            <p:txBody>
              <a:bodyPr wrap="none" anchor="ctr"/>
              <a:lstStyle/>
              <a:p>
                <a:endParaRPr lang="en-US"/>
              </a:p>
            </p:txBody>
          </p:sp>
          <p:sp>
            <p:nvSpPr>
              <p:cNvPr id="163" name="Line 83"/>
              <p:cNvSpPr>
                <a:spLocks noChangeAspect="1" noChangeShapeType="1"/>
              </p:cNvSpPr>
              <p:nvPr/>
            </p:nvSpPr>
            <p:spPr bwMode="auto">
              <a:xfrm rot="10800000" flipH="1" flipV="1">
                <a:off x="4474" y="3705"/>
                <a:ext cx="68" cy="79"/>
              </a:xfrm>
              <a:prstGeom prst="line">
                <a:avLst/>
              </a:prstGeom>
              <a:noFill/>
              <a:ln w="9525">
                <a:solidFill>
                  <a:srgbClr val="99CCFF"/>
                </a:solidFill>
                <a:round/>
                <a:headEnd/>
                <a:tailEnd type="triangle" w="med" len="med"/>
              </a:ln>
              <a:effectLst/>
            </p:spPr>
            <p:txBody>
              <a:bodyPr wrap="none" anchor="ctr"/>
              <a:lstStyle/>
              <a:p>
                <a:endParaRPr lang="en-US"/>
              </a:p>
            </p:txBody>
          </p:sp>
          <p:sp>
            <p:nvSpPr>
              <p:cNvPr id="164" name="Line 84"/>
              <p:cNvSpPr>
                <a:spLocks noChangeAspect="1" noChangeShapeType="1"/>
              </p:cNvSpPr>
              <p:nvPr/>
            </p:nvSpPr>
            <p:spPr bwMode="auto">
              <a:xfrm rot="10800000" flipV="1">
                <a:off x="4186" y="3679"/>
                <a:ext cx="125" cy="44"/>
              </a:xfrm>
              <a:prstGeom prst="line">
                <a:avLst/>
              </a:prstGeom>
              <a:noFill/>
              <a:ln w="9525">
                <a:solidFill>
                  <a:srgbClr val="99CCFF"/>
                </a:solidFill>
                <a:round/>
                <a:headEnd/>
                <a:tailEnd type="triangle" w="med" len="med"/>
              </a:ln>
              <a:effectLst/>
            </p:spPr>
            <p:txBody>
              <a:bodyPr wrap="none" anchor="ctr"/>
              <a:lstStyle/>
              <a:p>
                <a:endParaRPr lang="en-US"/>
              </a:p>
            </p:txBody>
          </p:sp>
          <p:sp>
            <p:nvSpPr>
              <p:cNvPr id="165" name="Line 85"/>
              <p:cNvSpPr>
                <a:spLocks noChangeAspect="1" noChangeShapeType="1"/>
              </p:cNvSpPr>
              <p:nvPr/>
            </p:nvSpPr>
            <p:spPr bwMode="auto">
              <a:xfrm rot="10800000" flipV="1">
                <a:off x="4117" y="3603"/>
                <a:ext cx="206" cy="13"/>
              </a:xfrm>
              <a:prstGeom prst="line">
                <a:avLst/>
              </a:prstGeom>
              <a:noFill/>
              <a:ln w="9525">
                <a:solidFill>
                  <a:srgbClr val="99CCFF"/>
                </a:solidFill>
                <a:round/>
                <a:headEnd/>
                <a:tailEnd type="triangle" w="med" len="med"/>
              </a:ln>
              <a:effectLst/>
            </p:spPr>
            <p:txBody>
              <a:bodyPr wrap="none" anchor="ctr"/>
              <a:lstStyle/>
              <a:p>
                <a:endParaRPr lang="en-US"/>
              </a:p>
            </p:txBody>
          </p:sp>
          <p:sp>
            <p:nvSpPr>
              <p:cNvPr id="166" name="Line 86"/>
              <p:cNvSpPr>
                <a:spLocks noChangeAspect="1" noChangeShapeType="1"/>
              </p:cNvSpPr>
              <p:nvPr/>
            </p:nvSpPr>
            <p:spPr bwMode="auto">
              <a:xfrm rot="10800000" flipH="1" flipV="1">
                <a:off x="4458" y="3603"/>
                <a:ext cx="115" cy="35"/>
              </a:xfrm>
              <a:prstGeom prst="line">
                <a:avLst/>
              </a:prstGeom>
              <a:noFill/>
              <a:ln w="9525">
                <a:solidFill>
                  <a:srgbClr val="99CCFF"/>
                </a:solidFill>
                <a:round/>
                <a:headEnd/>
                <a:tailEnd type="triangle" w="med" len="med"/>
              </a:ln>
              <a:effectLst/>
            </p:spPr>
            <p:txBody>
              <a:bodyPr wrap="none" anchor="ctr"/>
              <a:lstStyle/>
              <a:p>
                <a:endParaRPr lang="en-US"/>
              </a:p>
            </p:txBody>
          </p:sp>
        </p:grpSp>
        <p:sp>
          <p:nvSpPr>
            <p:cNvPr id="148" name="Line 87"/>
            <p:cNvSpPr>
              <a:spLocks noChangeAspect="1" noChangeShapeType="1"/>
            </p:cNvSpPr>
            <p:nvPr/>
          </p:nvSpPr>
          <p:spPr bwMode="auto">
            <a:xfrm>
              <a:off x="1850" y="2975"/>
              <a:ext cx="272" cy="0"/>
            </a:xfrm>
            <a:prstGeom prst="line">
              <a:avLst/>
            </a:prstGeom>
            <a:noFill/>
            <a:ln w="9525">
              <a:solidFill>
                <a:schemeClr val="folHlink"/>
              </a:solidFill>
              <a:round/>
              <a:headEnd/>
              <a:tailEnd/>
            </a:ln>
            <a:effectLst/>
          </p:spPr>
          <p:txBody>
            <a:bodyPr wrap="none" anchor="ctr"/>
            <a:lstStyle/>
            <a:p>
              <a:endParaRPr lang="en-US"/>
            </a:p>
          </p:txBody>
        </p:sp>
        <p:sp>
          <p:nvSpPr>
            <p:cNvPr id="149" name="Line 88"/>
            <p:cNvSpPr>
              <a:spLocks noChangeAspect="1" noChangeShapeType="1"/>
            </p:cNvSpPr>
            <p:nvPr/>
          </p:nvSpPr>
          <p:spPr bwMode="auto">
            <a:xfrm>
              <a:off x="3949" y="1915"/>
              <a:ext cx="204" cy="0"/>
            </a:xfrm>
            <a:prstGeom prst="line">
              <a:avLst/>
            </a:prstGeom>
            <a:noFill/>
            <a:ln w="9525">
              <a:solidFill>
                <a:schemeClr val="folHlink"/>
              </a:solidFill>
              <a:round/>
              <a:headEnd/>
              <a:tailEnd/>
            </a:ln>
            <a:effectLst/>
          </p:spPr>
          <p:txBody>
            <a:bodyPr wrap="none" anchor="ctr"/>
            <a:lstStyle/>
            <a:p>
              <a:endParaRPr lang="en-US"/>
            </a:p>
          </p:txBody>
        </p:sp>
        <p:sp>
          <p:nvSpPr>
            <p:cNvPr id="150" name="Line 89"/>
            <p:cNvSpPr>
              <a:spLocks noChangeAspect="1" noChangeShapeType="1"/>
            </p:cNvSpPr>
            <p:nvPr/>
          </p:nvSpPr>
          <p:spPr bwMode="auto">
            <a:xfrm flipH="1">
              <a:off x="4036" y="1558"/>
              <a:ext cx="84" cy="140"/>
            </a:xfrm>
            <a:prstGeom prst="line">
              <a:avLst/>
            </a:prstGeom>
            <a:noFill/>
            <a:ln w="9525">
              <a:solidFill>
                <a:schemeClr val="folHlink"/>
              </a:solidFill>
              <a:round/>
              <a:headEnd/>
              <a:tailEnd/>
            </a:ln>
            <a:effectLst/>
          </p:spPr>
          <p:txBody>
            <a:bodyPr wrap="none" anchor="ctr"/>
            <a:lstStyle/>
            <a:p>
              <a:endParaRPr lang="en-US"/>
            </a:p>
          </p:txBody>
        </p:sp>
        <p:sp>
          <p:nvSpPr>
            <p:cNvPr id="151" name="Line 90"/>
            <p:cNvSpPr>
              <a:spLocks noChangeAspect="1" noChangeShapeType="1"/>
            </p:cNvSpPr>
            <p:nvPr/>
          </p:nvSpPr>
          <p:spPr bwMode="auto">
            <a:xfrm>
              <a:off x="3188" y="3199"/>
              <a:ext cx="341" cy="0"/>
            </a:xfrm>
            <a:prstGeom prst="line">
              <a:avLst/>
            </a:prstGeom>
            <a:noFill/>
            <a:ln w="38100">
              <a:solidFill>
                <a:schemeClr val="folHlink"/>
              </a:solidFill>
              <a:round/>
              <a:headEnd/>
              <a:tailEnd type="triangle" w="med" len="med"/>
            </a:ln>
            <a:effectLst/>
          </p:spPr>
          <p:txBody>
            <a:bodyPr wrap="none" anchor="ctr"/>
            <a:lstStyle/>
            <a:p>
              <a:endParaRPr lang="en-US"/>
            </a:p>
          </p:txBody>
        </p:sp>
        <p:sp>
          <p:nvSpPr>
            <p:cNvPr id="152" name="Text Box 91"/>
            <p:cNvSpPr txBox="1">
              <a:spLocks noChangeAspect="1" noChangeArrowheads="1"/>
            </p:cNvSpPr>
            <p:nvPr/>
          </p:nvSpPr>
          <p:spPr bwMode="auto">
            <a:xfrm>
              <a:off x="1426" y="2949"/>
              <a:ext cx="326" cy="378"/>
            </a:xfrm>
            <a:prstGeom prst="rect">
              <a:avLst/>
            </a:prstGeom>
            <a:noFill/>
            <a:ln w="9525">
              <a:noFill/>
              <a:miter lim="800000"/>
              <a:headEnd/>
              <a:tailEnd/>
            </a:ln>
            <a:effectLst/>
          </p:spPr>
          <p:txBody>
            <a:bodyPr wrap="none">
              <a:spAutoFit/>
            </a:bodyPr>
            <a:lstStyle/>
            <a:p>
              <a:pPr algn="ctr" eaLnBrk="0" hangingPunct="0"/>
              <a:r>
                <a:rPr lang="en-US" sz="1540">
                  <a:solidFill>
                    <a:schemeClr val="folHlink"/>
                  </a:solidFill>
                </a:rPr>
                <a:t>y</a:t>
              </a:r>
            </a:p>
          </p:txBody>
        </p:sp>
        <p:sp>
          <p:nvSpPr>
            <p:cNvPr id="153" name="Line 92"/>
            <p:cNvSpPr>
              <a:spLocks noChangeAspect="1" noChangeShapeType="1"/>
            </p:cNvSpPr>
            <p:nvPr/>
          </p:nvSpPr>
          <p:spPr bwMode="auto">
            <a:xfrm rot="-5400000">
              <a:off x="1524" y="2993"/>
              <a:ext cx="382" cy="1"/>
            </a:xfrm>
            <a:prstGeom prst="line">
              <a:avLst/>
            </a:prstGeom>
            <a:noFill/>
            <a:ln w="38100">
              <a:solidFill>
                <a:schemeClr val="folHlink"/>
              </a:solidFill>
              <a:round/>
              <a:headEnd/>
              <a:tailEnd type="triangle" w="med" len="med"/>
            </a:ln>
            <a:effectLst/>
          </p:spPr>
          <p:txBody>
            <a:bodyPr wrap="none" anchor="ctr"/>
            <a:lstStyle/>
            <a:p>
              <a:endParaRPr lang="en-US"/>
            </a:p>
          </p:txBody>
        </p:sp>
      </p:grpSp>
      <p:pic>
        <p:nvPicPr>
          <p:cNvPr id="93" name="Picture 34" descr="movie_smooth"/>
          <p:cNvPicPr>
            <a:picLocks noChangeAspect="1" noChangeArrowheads="1"/>
          </p:cNvPicPr>
          <p:nvPr/>
        </p:nvPicPr>
        <p:blipFill>
          <a:blip r:embed="rId2" cstate="print"/>
          <a:srcRect/>
          <a:stretch>
            <a:fillRect/>
          </a:stretch>
        </p:blipFill>
        <p:spPr bwMode="auto">
          <a:xfrm>
            <a:off x="2375547" y="2681206"/>
            <a:ext cx="3998562" cy="3772782"/>
          </a:xfrm>
          <a:prstGeom prst="rect">
            <a:avLst/>
          </a:prstGeom>
          <a:noFill/>
        </p:spPr>
      </p:pic>
      <p:grpSp>
        <p:nvGrpSpPr>
          <p:cNvPr id="94" name="Group 60"/>
          <p:cNvGrpSpPr>
            <a:grpSpLocks/>
          </p:cNvGrpSpPr>
          <p:nvPr/>
        </p:nvGrpSpPr>
        <p:grpSpPr bwMode="auto">
          <a:xfrm>
            <a:off x="2669341" y="2500996"/>
            <a:ext cx="3941286" cy="3841750"/>
            <a:chOff x="470" y="1136"/>
            <a:chExt cx="2257" cy="2200"/>
          </a:xfrm>
        </p:grpSpPr>
        <p:sp>
          <p:nvSpPr>
            <p:cNvPr id="95" name="Line 61"/>
            <p:cNvSpPr>
              <a:spLocks noChangeShapeType="1"/>
            </p:cNvSpPr>
            <p:nvPr/>
          </p:nvSpPr>
          <p:spPr bwMode="auto">
            <a:xfrm rot="2684725" flipV="1">
              <a:off x="470" y="1275"/>
              <a:ext cx="2091" cy="2061"/>
            </a:xfrm>
            <a:prstGeom prst="line">
              <a:avLst/>
            </a:prstGeom>
            <a:noFill/>
            <a:ln w="57150">
              <a:solidFill>
                <a:srgbClr val="FF0000"/>
              </a:solidFill>
              <a:prstDash val="dash"/>
              <a:round/>
              <a:headEnd/>
              <a:tailEnd type="triangle" w="med" len="med"/>
            </a:ln>
            <a:effectLst/>
          </p:spPr>
          <p:txBody>
            <a:bodyPr anchor="ctr">
              <a:spAutoFit/>
            </a:bodyPr>
            <a:lstStyle/>
            <a:p>
              <a:endParaRPr lang="en-US"/>
            </a:p>
          </p:txBody>
        </p:sp>
        <p:sp>
          <p:nvSpPr>
            <p:cNvPr id="96" name="Line 62"/>
            <p:cNvSpPr>
              <a:spLocks noChangeShapeType="1"/>
            </p:cNvSpPr>
            <p:nvPr/>
          </p:nvSpPr>
          <p:spPr bwMode="auto">
            <a:xfrm flipV="1">
              <a:off x="1392" y="1136"/>
              <a:ext cx="1104" cy="1152"/>
            </a:xfrm>
            <a:prstGeom prst="line">
              <a:avLst/>
            </a:prstGeom>
            <a:noFill/>
            <a:ln w="28575">
              <a:solidFill>
                <a:srgbClr val="FF0000"/>
              </a:solidFill>
              <a:round/>
              <a:headEnd/>
              <a:tailEnd type="triangle" w="med" len="med"/>
            </a:ln>
            <a:effectLst/>
          </p:spPr>
          <p:txBody>
            <a:bodyPr/>
            <a:lstStyle/>
            <a:p>
              <a:endParaRPr lang="en-US"/>
            </a:p>
          </p:txBody>
        </p:sp>
        <p:sp>
          <p:nvSpPr>
            <p:cNvPr id="97" name="Freeform 63"/>
            <p:cNvSpPr>
              <a:spLocks/>
            </p:cNvSpPr>
            <p:nvPr/>
          </p:nvSpPr>
          <p:spPr bwMode="auto">
            <a:xfrm>
              <a:off x="2208" y="1488"/>
              <a:ext cx="336" cy="768"/>
            </a:xfrm>
            <a:custGeom>
              <a:avLst/>
              <a:gdLst/>
              <a:ahLst/>
              <a:cxnLst>
                <a:cxn ang="0">
                  <a:pos x="144" y="480"/>
                </a:cxn>
                <a:cxn ang="0">
                  <a:pos x="144" y="192"/>
                </a:cxn>
                <a:cxn ang="0">
                  <a:pos x="0" y="0"/>
                </a:cxn>
              </a:cxnLst>
              <a:rect l="0" t="0" r="r" b="b"/>
              <a:pathLst>
                <a:path w="168" h="480">
                  <a:moveTo>
                    <a:pt x="144" y="480"/>
                  </a:moveTo>
                  <a:cubicBezTo>
                    <a:pt x="156" y="376"/>
                    <a:pt x="168" y="272"/>
                    <a:pt x="144" y="192"/>
                  </a:cubicBezTo>
                  <a:cubicBezTo>
                    <a:pt x="120" y="112"/>
                    <a:pt x="60" y="56"/>
                    <a:pt x="0" y="0"/>
                  </a:cubicBezTo>
                </a:path>
              </a:pathLst>
            </a:custGeom>
            <a:noFill/>
            <a:ln w="28575" cmpd="sng">
              <a:solidFill>
                <a:srgbClr val="FF0000"/>
              </a:solidFill>
              <a:round/>
              <a:headEnd type="none" w="med" len="med"/>
              <a:tailEnd type="arrow" w="med" len="med"/>
            </a:ln>
            <a:effectLst/>
          </p:spPr>
          <p:txBody>
            <a:bodyPr/>
            <a:lstStyle/>
            <a:p>
              <a:endParaRPr lang="en-US"/>
            </a:p>
          </p:txBody>
        </p:sp>
        <p:sp>
          <p:nvSpPr>
            <p:cNvPr id="98" name="Text Box 64"/>
            <p:cNvSpPr txBox="1">
              <a:spLocks noChangeArrowheads="1"/>
            </p:cNvSpPr>
            <p:nvPr/>
          </p:nvSpPr>
          <p:spPr bwMode="auto">
            <a:xfrm>
              <a:off x="2470" y="1392"/>
              <a:ext cx="257" cy="402"/>
            </a:xfrm>
            <a:prstGeom prst="rect">
              <a:avLst/>
            </a:prstGeom>
            <a:noFill/>
            <a:ln w="9525">
              <a:noFill/>
              <a:miter lim="800000"/>
              <a:headEnd/>
              <a:tailEnd/>
            </a:ln>
            <a:effectLst/>
          </p:spPr>
          <p:txBody>
            <a:bodyPr wrap="none">
              <a:spAutoFit/>
            </a:bodyPr>
            <a:lstStyle/>
            <a:p>
              <a:pPr eaLnBrk="0" hangingPunct="0"/>
              <a:r>
                <a:rPr lang="en-US" sz="3960" i="1" dirty="0">
                  <a:solidFill>
                    <a:srgbClr val="FF0000"/>
                  </a:solidFill>
                  <a:latin typeface="Symbol" pitchFamily="18" charset="2"/>
                </a:rPr>
                <a:t>f</a:t>
              </a:r>
            </a:p>
          </p:txBody>
        </p:sp>
      </p:grpSp>
      <p:grpSp>
        <p:nvGrpSpPr>
          <p:cNvPr id="214" name="Group 35"/>
          <p:cNvGrpSpPr>
            <a:grpSpLocks/>
          </p:cNvGrpSpPr>
          <p:nvPr/>
        </p:nvGrpSpPr>
        <p:grpSpPr bwMode="auto">
          <a:xfrm>
            <a:off x="2551689" y="2686098"/>
            <a:ext cx="3585052" cy="3537903"/>
            <a:chOff x="376" y="1313"/>
            <a:chExt cx="2053" cy="2026"/>
          </a:xfrm>
        </p:grpSpPr>
        <p:sp>
          <p:nvSpPr>
            <p:cNvPr id="215" name="Line 36"/>
            <p:cNvSpPr>
              <a:spLocks noChangeAspect="1" noChangeShapeType="1"/>
            </p:cNvSpPr>
            <p:nvPr/>
          </p:nvSpPr>
          <p:spPr bwMode="auto">
            <a:xfrm rot="2684725">
              <a:off x="1145" y="2752"/>
              <a:ext cx="1141" cy="67"/>
            </a:xfrm>
            <a:prstGeom prst="line">
              <a:avLst/>
            </a:prstGeom>
            <a:noFill/>
            <a:ln w="9525">
              <a:solidFill>
                <a:srgbClr val="00B0F0"/>
              </a:solidFill>
              <a:round/>
              <a:headEnd/>
              <a:tailEnd type="triangle" w="med" len="med"/>
            </a:ln>
            <a:effectLst/>
          </p:spPr>
          <p:txBody>
            <a:bodyPr anchor="ctr">
              <a:spAutoFit/>
            </a:bodyPr>
            <a:lstStyle/>
            <a:p>
              <a:endParaRPr lang="en-US"/>
            </a:p>
          </p:txBody>
        </p:sp>
        <p:sp>
          <p:nvSpPr>
            <p:cNvPr id="216" name="Line 37"/>
            <p:cNvSpPr>
              <a:spLocks noChangeAspect="1" noChangeShapeType="1"/>
            </p:cNvSpPr>
            <p:nvPr/>
          </p:nvSpPr>
          <p:spPr bwMode="auto">
            <a:xfrm rot="2684725" flipH="1">
              <a:off x="390" y="1970"/>
              <a:ext cx="940" cy="403"/>
            </a:xfrm>
            <a:prstGeom prst="line">
              <a:avLst/>
            </a:prstGeom>
            <a:noFill/>
            <a:ln w="9525">
              <a:solidFill>
                <a:srgbClr val="00B0F0"/>
              </a:solidFill>
              <a:round/>
              <a:headEnd/>
              <a:tailEnd type="triangle" w="med" len="med"/>
            </a:ln>
            <a:effectLst/>
          </p:spPr>
          <p:txBody>
            <a:bodyPr anchor="ctr">
              <a:spAutoFit/>
            </a:bodyPr>
            <a:lstStyle/>
            <a:p>
              <a:endParaRPr lang="en-US"/>
            </a:p>
          </p:txBody>
        </p:sp>
        <p:sp>
          <p:nvSpPr>
            <p:cNvPr id="217" name="Line 38"/>
            <p:cNvSpPr>
              <a:spLocks noChangeAspect="1" noChangeShapeType="1"/>
            </p:cNvSpPr>
            <p:nvPr/>
          </p:nvSpPr>
          <p:spPr bwMode="auto">
            <a:xfrm rot="2684725" flipH="1">
              <a:off x="636" y="2072"/>
              <a:ext cx="403" cy="1007"/>
            </a:xfrm>
            <a:prstGeom prst="line">
              <a:avLst/>
            </a:prstGeom>
            <a:noFill/>
            <a:ln w="9525">
              <a:solidFill>
                <a:srgbClr val="00B0F0"/>
              </a:solidFill>
              <a:round/>
              <a:headEnd/>
              <a:tailEnd type="triangle" w="med" len="med"/>
            </a:ln>
            <a:effectLst/>
          </p:spPr>
          <p:txBody>
            <a:bodyPr anchor="ctr">
              <a:spAutoFit/>
            </a:bodyPr>
            <a:lstStyle/>
            <a:p>
              <a:endParaRPr lang="en-US"/>
            </a:p>
          </p:txBody>
        </p:sp>
        <p:sp>
          <p:nvSpPr>
            <p:cNvPr id="218" name="Line 39"/>
            <p:cNvSpPr>
              <a:spLocks noChangeAspect="1" noChangeShapeType="1"/>
            </p:cNvSpPr>
            <p:nvPr/>
          </p:nvSpPr>
          <p:spPr bwMode="auto">
            <a:xfrm rot="2684725">
              <a:off x="1047" y="2655"/>
              <a:ext cx="1007" cy="403"/>
            </a:xfrm>
            <a:prstGeom prst="line">
              <a:avLst/>
            </a:prstGeom>
            <a:noFill/>
            <a:ln w="9525">
              <a:solidFill>
                <a:srgbClr val="00B0F0"/>
              </a:solidFill>
              <a:round/>
              <a:headEnd/>
              <a:tailEnd type="triangle" w="med" len="med"/>
            </a:ln>
            <a:effectLst/>
          </p:spPr>
          <p:txBody>
            <a:bodyPr anchor="ctr">
              <a:spAutoFit/>
            </a:bodyPr>
            <a:lstStyle/>
            <a:p>
              <a:endParaRPr lang="en-US"/>
            </a:p>
          </p:txBody>
        </p:sp>
        <p:sp>
          <p:nvSpPr>
            <p:cNvPr id="219" name="Line 40"/>
            <p:cNvSpPr>
              <a:spLocks noChangeAspect="1" noChangeShapeType="1"/>
            </p:cNvSpPr>
            <p:nvPr/>
          </p:nvSpPr>
          <p:spPr bwMode="auto">
            <a:xfrm rot="2684725" flipV="1">
              <a:off x="1377" y="2255"/>
              <a:ext cx="1007" cy="537"/>
            </a:xfrm>
            <a:prstGeom prst="line">
              <a:avLst/>
            </a:prstGeom>
            <a:noFill/>
            <a:ln w="9525">
              <a:solidFill>
                <a:srgbClr val="00B0F0"/>
              </a:solidFill>
              <a:round/>
              <a:headEnd/>
              <a:tailEnd type="triangle" w="med" len="med"/>
            </a:ln>
            <a:effectLst/>
          </p:spPr>
          <p:txBody>
            <a:bodyPr anchor="ctr">
              <a:spAutoFit/>
            </a:bodyPr>
            <a:lstStyle/>
            <a:p>
              <a:endParaRPr lang="en-US"/>
            </a:p>
          </p:txBody>
        </p:sp>
        <p:sp>
          <p:nvSpPr>
            <p:cNvPr id="220" name="Line 41"/>
            <p:cNvSpPr>
              <a:spLocks noChangeAspect="1" noChangeShapeType="1"/>
            </p:cNvSpPr>
            <p:nvPr/>
          </p:nvSpPr>
          <p:spPr bwMode="auto">
            <a:xfrm rot="2684725" flipH="1" flipV="1">
              <a:off x="1565" y="1313"/>
              <a:ext cx="201" cy="1141"/>
            </a:xfrm>
            <a:prstGeom prst="line">
              <a:avLst/>
            </a:prstGeom>
            <a:noFill/>
            <a:ln w="9525">
              <a:solidFill>
                <a:srgbClr val="00B0F0"/>
              </a:solidFill>
              <a:round/>
              <a:headEnd/>
              <a:tailEnd type="triangle" w="med" len="med"/>
            </a:ln>
            <a:effectLst/>
          </p:spPr>
          <p:txBody>
            <a:bodyPr anchor="ctr">
              <a:spAutoFit/>
            </a:bodyPr>
            <a:lstStyle/>
            <a:p>
              <a:endParaRPr lang="en-US"/>
            </a:p>
          </p:txBody>
        </p:sp>
        <p:sp>
          <p:nvSpPr>
            <p:cNvPr id="221" name="Line 42"/>
            <p:cNvSpPr>
              <a:spLocks noChangeAspect="1" noChangeShapeType="1"/>
            </p:cNvSpPr>
            <p:nvPr/>
          </p:nvSpPr>
          <p:spPr bwMode="auto">
            <a:xfrm rot="2684725">
              <a:off x="956" y="2204"/>
              <a:ext cx="0" cy="1074"/>
            </a:xfrm>
            <a:prstGeom prst="line">
              <a:avLst/>
            </a:prstGeom>
            <a:noFill/>
            <a:ln w="9525">
              <a:solidFill>
                <a:srgbClr val="00B0F0"/>
              </a:solidFill>
              <a:round/>
              <a:headEnd/>
              <a:tailEnd type="triangle" w="med" len="med"/>
            </a:ln>
            <a:effectLst/>
          </p:spPr>
          <p:txBody>
            <a:bodyPr anchor="ctr">
              <a:spAutoFit/>
            </a:bodyPr>
            <a:lstStyle/>
            <a:p>
              <a:endParaRPr lang="en-US"/>
            </a:p>
          </p:txBody>
        </p:sp>
        <p:sp>
          <p:nvSpPr>
            <p:cNvPr id="222" name="Line 43"/>
            <p:cNvSpPr>
              <a:spLocks noChangeAspect="1" noChangeShapeType="1"/>
            </p:cNvSpPr>
            <p:nvPr/>
          </p:nvSpPr>
          <p:spPr bwMode="auto">
            <a:xfrm rot="2684725" flipH="1">
              <a:off x="392" y="1971"/>
              <a:ext cx="1075" cy="68"/>
            </a:xfrm>
            <a:prstGeom prst="line">
              <a:avLst/>
            </a:prstGeom>
            <a:noFill/>
            <a:ln w="9525">
              <a:solidFill>
                <a:srgbClr val="00B0F0"/>
              </a:solidFill>
              <a:round/>
              <a:headEnd/>
              <a:tailEnd type="triangle" w="med" len="med"/>
            </a:ln>
            <a:effectLst/>
          </p:spPr>
          <p:txBody>
            <a:bodyPr anchor="ctr">
              <a:spAutoFit/>
            </a:bodyPr>
            <a:lstStyle/>
            <a:p>
              <a:endParaRPr lang="en-US"/>
            </a:p>
          </p:txBody>
        </p:sp>
        <p:sp>
          <p:nvSpPr>
            <p:cNvPr id="223" name="Line 44"/>
            <p:cNvSpPr>
              <a:spLocks noChangeAspect="1" noChangeShapeType="1"/>
            </p:cNvSpPr>
            <p:nvPr/>
          </p:nvSpPr>
          <p:spPr bwMode="auto">
            <a:xfrm rot="2684725" flipH="1" flipV="1">
              <a:off x="1034" y="1363"/>
              <a:ext cx="739" cy="806"/>
            </a:xfrm>
            <a:prstGeom prst="line">
              <a:avLst/>
            </a:prstGeom>
            <a:noFill/>
            <a:ln w="9525">
              <a:solidFill>
                <a:srgbClr val="00B0F0"/>
              </a:solidFill>
              <a:round/>
              <a:headEnd/>
              <a:tailEnd type="triangle" w="med" len="med"/>
            </a:ln>
            <a:effectLst/>
          </p:spPr>
          <p:txBody>
            <a:bodyPr anchor="ctr">
              <a:spAutoFit/>
            </a:bodyPr>
            <a:lstStyle/>
            <a:p>
              <a:endParaRPr lang="en-US"/>
            </a:p>
          </p:txBody>
        </p:sp>
        <p:sp>
          <p:nvSpPr>
            <p:cNvPr id="224" name="Line 45"/>
            <p:cNvSpPr>
              <a:spLocks noChangeAspect="1" noChangeShapeType="1"/>
            </p:cNvSpPr>
            <p:nvPr/>
          </p:nvSpPr>
          <p:spPr bwMode="auto">
            <a:xfrm rot="2684725">
              <a:off x="969" y="2444"/>
              <a:ext cx="734" cy="866"/>
            </a:xfrm>
            <a:prstGeom prst="line">
              <a:avLst/>
            </a:prstGeom>
            <a:noFill/>
            <a:ln w="9525">
              <a:solidFill>
                <a:srgbClr val="00B0F0"/>
              </a:solidFill>
              <a:round/>
              <a:headEnd/>
              <a:tailEnd type="triangle" w="med" len="med"/>
            </a:ln>
            <a:effectLst/>
          </p:spPr>
          <p:txBody>
            <a:bodyPr anchor="ctr">
              <a:spAutoFit/>
            </a:bodyPr>
            <a:lstStyle/>
            <a:p>
              <a:endParaRPr lang="en-US"/>
            </a:p>
          </p:txBody>
        </p:sp>
        <p:sp>
          <p:nvSpPr>
            <p:cNvPr id="225" name="Line 46"/>
            <p:cNvSpPr>
              <a:spLocks noChangeAspect="1" noChangeShapeType="1"/>
            </p:cNvSpPr>
            <p:nvPr/>
          </p:nvSpPr>
          <p:spPr bwMode="auto">
            <a:xfrm rot="2684725" flipV="1">
              <a:off x="1288" y="2475"/>
              <a:ext cx="1141" cy="336"/>
            </a:xfrm>
            <a:prstGeom prst="line">
              <a:avLst/>
            </a:prstGeom>
            <a:noFill/>
            <a:ln w="9525">
              <a:solidFill>
                <a:srgbClr val="00B0F0"/>
              </a:solidFill>
              <a:round/>
              <a:headEnd/>
              <a:tailEnd type="triangle" w="med" len="med"/>
            </a:ln>
            <a:effectLst/>
          </p:spPr>
          <p:txBody>
            <a:bodyPr anchor="ctr">
              <a:spAutoFit/>
            </a:bodyPr>
            <a:lstStyle/>
            <a:p>
              <a:endParaRPr lang="en-US"/>
            </a:p>
          </p:txBody>
        </p:sp>
        <p:sp>
          <p:nvSpPr>
            <p:cNvPr id="226" name="Line 47"/>
            <p:cNvSpPr>
              <a:spLocks noChangeAspect="1" noChangeShapeType="1"/>
            </p:cNvSpPr>
            <p:nvPr/>
          </p:nvSpPr>
          <p:spPr bwMode="auto">
            <a:xfrm rot="2684725" flipH="1">
              <a:off x="453" y="1997"/>
              <a:ext cx="671" cy="872"/>
            </a:xfrm>
            <a:prstGeom prst="line">
              <a:avLst/>
            </a:prstGeom>
            <a:noFill/>
            <a:ln w="9525">
              <a:solidFill>
                <a:srgbClr val="00B0F0"/>
              </a:solidFill>
              <a:round/>
              <a:headEnd/>
              <a:tailEnd type="triangle" w="med" len="med"/>
            </a:ln>
            <a:effectLst/>
          </p:spPr>
          <p:txBody>
            <a:bodyPr anchor="ctr">
              <a:spAutoFit/>
            </a:bodyPr>
            <a:lstStyle/>
            <a:p>
              <a:endParaRPr lang="en-US"/>
            </a:p>
          </p:txBody>
        </p:sp>
        <p:sp>
          <p:nvSpPr>
            <p:cNvPr id="227" name="Line 48"/>
            <p:cNvSpPr>
              <a:spLocks noChangeAspect="1" noChangeShapeType="1"/>
            </p:cNvSpPr>
            <p:nvPr/>
          </p:nvSpPr>
          <p:spPr bwMode="auto">
            <a:xfrm rot="2684725" flipV="1">
              <a:off x="1468" y="2036"/>
              <a:ext cx="873" cy="738"/>
            </a:xfrm>
            <a:prstGeom prst="line">
              <a:avLst/>
            </a:prstGeom>
            <a:noFill/>
            <a:ln w="9525">
              <a:solidFill>
                <a:srgbClr val="00B0F0"/>
              </a:solidFill>
              <a:round/>
              <a:headEnd/>
              <a:tailEnd type="triangle" w="med" len="med"/>
            </a:ln>
            <a:effectLst/>
          </p:spPr>
          <p:txBody>
            <a:bodyPr anchor="ctr">
              <a:spAutoFit/>
            </a:bodyPr>
            <a:lstStyle/>
            <a:p>
              <a:endParaRPr lang="en-US"/>
            </a:p>
          </p:txBody>
        </p:sp>
        <p:sp>
          <p:nvSpPr>
            <p:cNvPr id="228" name="Line 49"/>
            <p:cNvSpPr>
              <a:spLocks noChangeAspect="1" noChangeShapeType="1"/>
            </p:cNvSpPr>
            <p:nvPr/>
          </p:nvSpPr>
          <p:spPr bwMode="auto">
            <a:xfrm rot="2684725" flipV="1">
              <a:off x="1591" y="1802"/>
              <a:ext cx="671" cy="873"/>
            </a:xfrm>
            <a:prstGeom prst="line">
              <a:avLst/>
            </a:prstGeom>
            <a:noFill/>
            <a:ln w="9525">
              <a:solidFill>
                <a:srgbClr val="00B0F0"/>
              </a:solidFill>
              <a:round/>
              <a:headEnd/>
              <a:tailEnd type="triangle" w="med" len="med"/>
            </a:ln>
            <a:effectLst/>
          </p:spPr>
          <p:txBody>
            <a:bodyPr anchor="ctr">
              <a:spAutoFit/>
            </a:bodyPr>
            <a:lstStyle/>
            <a:p>
              <a:endParaRPr lang="en-US"/>
            </a:p>
          </p:txBody>
        </p:sp>
        <p:sp>
          <p:nvSpPr>
            <p:cNvPr id="229" name="Line 50"/>
            <p:cNvSpPr>
              <a:spLocks noChangeAspect="1" noChangeShapeType="1"/>
            </p:cNvSpPr>
            <p:nvPr/>
          </p:nvSpPr>
          <p:spPr bwMode="auto">
            <a:xfrm rot="2684725" flipH="1">
              <a:off x="376" y="1964"/>
              <a:ext cx="872" cy="605"/>
            </a:xfrm>
            <a:prstGeom prst="line">
              <a:avLst/>
            </a:prstGeom>
            <a:noFill/>
            <a:ln w="9525">
              <a:solidFill>
                <a:srgbClr val="00B0F0"/>
              </a:solidFill>
              <a:round/>
              <a:headEnd/>
              <a:tailEnd type="triangle" w="med" len="med"/>
            </a:ln>
            <a:effectLst/>
          </p:spPr>
          <p:txBody>
            <a:bodyPr anchor="ctr">
              <a:spAutoFit/>
            </a:bodyPr>
            <a:lstStyle/>
            <a:p>
              <a:endParaRPr lang="en-US"/>
            </a:p>
          </p:txBody>
        </p:sp>
        <p:sp>
          <p:nvSpPr>
            <p:cNvPr id="230" name="Line 51"/>
            <p:cNvSpPr>
              <a:spLocks noChangeAspect="1" noChangeShapeType="1"/>
            </p:cNvSpPr>
            <p:nvPr/>
          </p:nvSpPr>
          <p:spPr bwMode="auto">
            <a:xfrm rot="2684725" flipH="1">
              <a:off x="569" y="1977"/>
              <a:ext cx="537" cy="1007"/>
            </a:xfrm>
            <a:prstGeom prst="line">
              <a:avLst/>
            </a:prstGeom>
            <a:noFill/>
            <a:ln w="9525">
              <a:solidFill>
                <a:srgbClr val="00B0F0"/>
              </a:solidFill>
              <a:round/>
              <a:headEnd/>
              <a:tailEnd type="triangle" w="med" len="med"/>
            </a:ln>
            <a:effectLst/>
          </p:spPr>
          <p:txBody>
            <a:bodyPr anchor="ctr">
              <a:spAutoFit/>
            </a:bodyPr>
            <a:lstStyle/>
            <a:p>
              <a:endParaRPr lang="en-US"/>
            </a:p>
          </p:txBody>
        </p:sp>
        <p:sp>
          <p:nvSpPr>
            <p:cNvPr id="231" name="Line 52"/>
            <p:cNvSpPr>
              <a:spLocks noChangeAspect="1" noChangeShapeType="1"/>
            </p:cNvSpPr>
            <p:nvPr/>
          </p:nvSpPr>
          <p:spPr bwMode="auto">
            <a:xfrm rot="2684725" flipH="1" flipV="1">
              <a:off x="639" y="1604"/>
              <a:ext cx="1007" cy="470"/>
            </a:xfrm>
            <a:prstGeom prst="line">
              <a:avLst/>
            </a:prstGeom>
            <a:noFill/>
            <a:ln w="9525">
              <a:solidFill>
                <a:srgbClr val="00B0F0"/>
              </a:solidFill>
              <a:round/>
              <a:headEnd/>
              <a:tailEnd type="triangle" w="med" len="med"/>
            </a:ln>
            <a:effectLst/>
          </p:spPr>
          <p:txBody>
            <a:bodyPr anchor="ctr">
              <a:spAutoFit/>
            </a:bodyPr>
            <a:lstStyle/>
            <a:p>
              <a:endParaRPr lang="en-US"/>
            </a:p>
          </p:txBody>
        </p:sp>
        <p:sp>
          <p:nvSpPr>
            <p:cNvPr id="232" name="Line 53"/>
            <p:cNvSpPr>
              <a:spLocks noChangeAspect="1" noChangeShapeType="1"/>
            </p:cNvSpPr>
            <p:nvPr/>
          </p:nvSpPr>
          <p:spPr bwMode="auto">
            <a:xfrm rot="2684725" flipV="1">
              <a:off x="1634" y="1697"/>
              <a:ext cx="537" cy="940"/>
            </a:xfrm>
            <a:prstGeom prst="line">
              <a:avLst/>
            </a:prstGeom>
            <a:noFill/>
            <a:ln w="9525">
              <a:solidFill>
                <a:srgbClr val="00B0F0"/>
              </a:solidFill>
              <a:round/>
              <a:headEnd/>
              <a:tailEnd type="triangle" w="med" len="med"/>
            </a:ln>
            <a:effectLst/>
          </p:spPr>
          <p:txBody>
            <a:bodyPr anchor="ctr">
              <a:spAutoFit/>
            </a:bodyPr>
            <a:lstStyle/>
            <a:p>
              <a:endParaRPr lang="en-US"/>
            </a:p>
          </p:txBody>
        </p:sp>
        <p:sp>
          <p:nvSpPr>
            <p:cNvPr id="233" name="Line 54"/>
            <p:cNvSpPr>
              <a:spLocks noChangeAspect="1" noChangeShapeType="1"/>
            </p:cNvSpPr>
            <p:nvPr/>
          </p:nvSpPr>
          <p:spPr bwMode="auto">
            <a:xfrm rot="2684725">
              <a:off x="931" y="2332"/>
              <a:ext cx="336" cy="1007"/>
            </a:xfrm>
            <a:prstGeom prst="line">
              <a:avLst/>
            </a:prstGeom>
            <a:noFill/>
            <a:ln w="9525">
              <a:solidFill>
                <a:srgbClr val="00B0F0"/>
              </a:solidFill>
              <a:round/>
              <a:headEnd/>
              <a:tailEnd type="triangle" w="med" len="med"/>
            </a:ln>
            <a:effectLst/>
          </p:spPr>
          <p:txBody>
            <a:bodyPr anchor="ctr">
              <a:spAutoFit/>
            </a:bodyPr>
            <a:lstStyle/>
            <a:p>
              <a:endParaRPr lang="en-US"/>
            </a:p>
          </p:txBody>
        </p:sp>
        <p:sp>
          <p:nvSpPr>
            <p:cNvPr id="234" name="Line 55"/>
            <p:cNvSpPr>
              <a:spLocks noChangeAspect="1" noChangeShapeType="1"/>
            </p:cNvSpPr>
            <p:nvPr/>
          </p:nvSpPr>
          <p:spPr bwMode="auto">
            <a:xfrm rot="2684725" flipV="1">
              <a:off x="1678" y="1592"/>
              <a:ext cx="403" cy="1007"/>
            </a:xfrm>
            <a:prstGeom prst="line">
              <a:avLst/>
            </a:prstGeom>
            <a:noFill/>
            <a:ln w="9525">
              <a:solidFill>
                <a:srgbClr val="00B0F0"/>
              </a:solidFill>
              <a:round/>
              <a:headEnd/>
              <a:tailEnd type="triangle" w="med" len="med"/>
            </a:ln>
            <a:effectLst/>
          </p:spPr>
          <p:txBody>
            <a:bodyPr anchor="ctr">
              <a:spAutoFit/>
            </a:bodyPr>
            <a:lstStyle/>
            <a:p>
              <a:endParaRPr lang="en-US"/>
            </a:p>
          </p:txBody>
        </p:sp>
        <p:sp>
          <p:nvSpPr>
            <p:cNvPr id="235" name="Line 56"/>
            <p:cNvSpPr>
              <a:spLocks noChangeAspect="1" noChangeShapeType="1"/>
            </p:cNvSpPr>
            <p:nvPr/>
          </p:nvSpPr>
          <p:spPr bwMode="auto">
            <a:xfrm rot="2684725" flipV="1">
              <a:off x="1741" y="1441"/>
              <a:ext cx="134" cy="1075"/>
            </a:xfrm>
            <a:prstGeom prst="line">
              <a:avLst/>
            </a:prstGeom>
            <a:noFill/>
            <a:ln w="9525">
              <a:solidFill>
                <a:srgbClr val="00B0F0"/>
              </a:solidFill>
              <a:round/>
              <a:headEnd/>
              <a:tailEnd type="triangle" w="med" len="med"/>
            </a:ln>
            <a:effectLst/>
          </p:spPr>
          <p:txBody>
            <a:bodyPr anchor="ctr">
              <a:spAutoFit/>
            </a:bodyPr>
            <a:lstStyle/>
            <a:p>
              <a:endParaRPr lang="en-US"/>
            </a:p>
          </p:txBody>
        </p:sp>
        <p:sp>
          <p:nvSpPr>
            <p:cNvPr id="236" name="Line 57"/>
            <p:cNvSpPr>
              <a:spLocks noChangeAspect="1" noChangeShapeType="1"/>
            </p:cNvSpPr>
            <p:nvPr/>
          </p:nvSpPr>
          <p:spPr bwMode="auto">
            <a:xfrm rot="2684725" flipH="1">
              <a:off x="386" y="1969"/>
              <a:ext cx="805" cy="738"/>
            </a:xfrm>
            <a:prstGeom prst="line">
              <a:avLst/>
            </a:prstGeom>
            <a:noFill/>
            <a:ln w="9525">
              <a:solidFill>
                <a:srgbClr val="00B0F0"/>
              </a:solidFill>
              <a:round/>
              <a:headEnd/>
              <a:tailEnd type="triangle" w="med" len="med"/>
            </a:ln>
            <a:effectLst/>
          </p:spPr>
          <p:txBody>
            <a:bodyPr anchor="ctr">
              <a:spAutoFit/>
            </a:bodyPr>
            <a:lstStyle/>
            <a:p>
              <a:endParaRPr lang="en-US"/>
            </a:p>
          </p:txBody>
        </p:sp>
        <p:sp>
          <p:nvSpPr>
            <p:cNvPr id="237" name="Line 58"/>
            <p:cNvSpPr>
              <a:spLocks noChangeAspect="1" noChangeShapeType="1"/>
            </p:cNvSpPr>
            <p:nvPr/>
          </p:nvSpPr>
          <p:spPr bwMode="auto">
            <a:xfrm rot="2684725" flipV="1">
              <a:off x="1434" y="2117"/>
              <a:ext cx="940" cy="671"/>
            </a:xfrm>
            <a:prstGeom prst="line">
              <a:avLst/>
            </a:prstGeom>
            <a:noFill/>
            <a:ln w="9525">
              <a:solidFill>
                <a:srgbClr val="00B0F0"/>
              </a:solidFill>
              <a:round/>
              <a:headEnd/>
              <a:tailEnd type="triangle" w="med" len="med"/>
            </a:ln>
            <a:effectLst/>
          </p:spPr>
          <p:txBody>
            <a:bodyPr anchor="ctr">
              <a:spAutoFit/>
            </a:bodyPr>
            <a:lstStyle/>
            <a:p>
              <a:endParaRPr lang="en-US"/>
            </a:p>
          </p:txBody>
        </p:sp>
        <p:sp>
          <p:nvSpPr>
            <p:cNvPr id="238" name="Line 59"/>
            <p:cNvSpPr>
              <a:spLocks noChangeAspect="1" noChangeShapeType="1"/>
            </p:cNvSpPr>
            <p:nvPr/>
          </p:nvSpPr>
          <p:spPr bwMode="auto">
            <a:xfrm rot="2684725" flipV="1">
              <a:off x="1535" y="1874"/>
              <a:ext cx="739" cy="872"/>
            </a:xfrm>
            <a:prstGeom prst="line">
              <a:avLst/>
            </a:prstGeom>
            <a:noFill/>
            <a:ln w="9525">
              <a:solidFill>
                <a:srgbClr val="00B0F0"/>
              </a:solidFill>
              <a:round/>
              <a:headEnd/>
              <a:tailEnd type="triangle" w="med" len="med"/>
            </a:ln>
            <a:effectLst/>
          </p:spPr>
          <p:txBody>
            <a:bodyPr anchor="ctr">
              <a:spAutoFit/>
            </a:bodyPr>
            <a:lstStyle/>
            <a:p>
              <a:endParaRPr lang="en-US"/>
            </a:p>
          </p:txBody>
        </p:sp>
      </p:grpSp>
      <p:graphicFrame>
        <p:nvGraphicFramePr>
          <p:cNvPr id="402" name="Object 3"/>
          <p:cNvGraphicFramePr>
            <a:graphicFrameLocks noGrp="1" noChangeAspect="1"/>
          </p:cNvGraphicFramePr>
          <p:nvPr>
            <p:ph idx="1"/>
            <p:extLst>
              <p:ext uri="{D42A27DB-BD31-4B8C-83A1-F6EECF244321}">
                <p14:modId xmlns:p14="http://schemas.microsoft.com/office/powerpoint/2010/main" val="268302517"/>
              </p:ext>
            </p:extLst>
          </p:nvPr>
        </p:nvGraphicFramePr>
        <p:xfrm>
          <a:off x="6956927" y="5320541"/>
          <a:ext cx="4796206" cy="1106817"/>
        </p:xfrm>
        <a:graphic>
          <a:graphicData uri="http://schemas.openxmlformats.org/presentationml/2006/ole">
            <mc:AlternateContent xmlns:mc="http://schemas.openxmlformats.org/markup-compatibility/2006">
              <mc:Choice xmlns:v="urn:schemas-microsoft-com:vml" Requires="v">
                <p:oleObj name="Equation" r:id="rId3" imgW="1815840" imgH="419040" progId="Equation.3">
                  <p:embed/>
                </p:oleObj>
              </mc:Choice>
              <mc:Fallback>
                <p:oleObj name="Equation" r:id="rId3" imgW="1815840" imgH="419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56927" y="5320541"/>
                        <a:ext cx="4796206" cy="1106817"/>
                      </a:xfrm>
                      <a:prstGeom prst="rect">
                        <a:avLst/>
                      </a:prstGeom>
                      <a:solidFill>
                        <a:schemeClr val="bg1"/>
                      </a:solidFill>
                    </p:spPr>
                  </p:pic>
                </p:oleObj>
              </mc:Fallback>
            </mc:AlternateContent>
          </a:graphicData>
        </a:graphic>
      </p:graphicFrame>
      <p:sp>
        <p:nvSpPr>
          <p:cNvPr id="403" name="Text Box 74"/>
          <p:cNvSpPr txBox="1">
            <a:spLocks noChangeArrowheads="1"/>
          </p:cNvSpPr>
          <p:nvPr/>
        </p:nvSpPr>
        <p:spPr bwMode="auto">
          <a:xfrm>
            <a:off x="8249922" y="6149341"/>
            <a:ext cx="1981633" cy="430887"/>
          </a:xfrm>
          <a:prstGeom prst="rect">
            <a:avLst/>
          </a:prstGeom>
          <a:noFill/>
          <a:ln w="9525">
            <a:noFill/>
            <a:miter lim="800000"/>
            <a:headEnd/>
            <a:tailEnd/>
          </a:ln>
          <a:effectLst/>
        </p:spPr>
        <p:txBody>
          <a:bodyPr wrap="none">
            <a:spAutoFit/>
          </a:bodyPr>
          <a:lstStyle/>
          <a:p>
            <a:pPr eaLnBrk="0" hangingPunct="0"/>
            <a:r>
              <a:rPr lang="en-US" sz="2200" dirty="0">
                <a:latin typeface="Century Gothic" pitchFamily="34" charset="0"/>
              </a:rPr>
              <a:t>“elliptic flow”</a:t>
            </a:r>
          </a:p>
        </p:txBody>
      </p:sp>
      <p:sp>
        <p:nvSpPr>
          <p:cNvPr id="3" name="Slide Number Placeholder 2">
            <a:extLst>
              <a:ext uri="{FF2B5EF4-FFF2-40B4-BE49-F238E27FC236}">
                <a16:creationId xmlns:a16="http://schemas.microsoft.com/office/drawing/2014/main" id="{73EE6AC7-257F-D24A-891D-227F7B37B40C}"/>
              </a:ext>
            </a:extLst>
          </p:cNvPr>
          <p:cNvSpPr>
            <a:spLocks noGrp="1"/>
          </p:cNvSpPr>
          <p:nvPr>
            <p:ph type="sldNum" sz="quarter" idx="10"/>
          </p:nvPr>
        </p:nvSpPr>
        <p:spPr/>
        <p:txBody>
          <a:bodyPr/>
          <a:lstStyle/>
          <a:p>
            <a:pPr>
              <a:defRPr/>
            </a:pPr>
            <a:fld id="{8013579F-4CA1-4395-AC63-1E7507863230}" type="slidenum">
              <a:rPr lang="en-US" smtClean="0"/>
              <a:pPr>
                <a:defRPr/>
              </a:pPr>
              <a:t>5</a:t>
            </a:fld>
            <a:endParaRPr lang="en-US" dirty="0"/>
          </a:p>
        </p:txBody>
      </p:sp>
      <p:grpSp>
        <p:nvGrpSpPr>
          <p:cNvPr id="5" name="Group 4">
            <a:extLst>
              <a:ext uri="{FF2B5EF4-FFF2-40B4-BE49-F238E27FC236}">
                <a16:creationId xmlns:a16="http://schemas.microsoft.com/office/drawing/2014/main" id="{911201CA-9D48-5C49-B54C-B3F7696D29B0}"/>
              </a:ext>
            </a:extLst>
          </p:cNvPr>
          <p:cNvGrpSpPr/>
          <p:nvPr/>
        </p:nvGrpSpPr>
        <p:grpSpPr>
          <a:xfrm>
            <a:off x="6345497" y="1181021"/>
            <a:ext cx="5373888" cy="3564073"/>
            <a:chOff x="4465897" y="1181020"/>
            <a:chExt cx="5373888" cy="3564073"/>
          </a:xfrm>
        </p:grpSpPr>
        <p:grpSp>
          <p:nvGrpSpPr>
            <p:cNvPr id="398" name="Group 5">
              <a:extLst>
                <a:ext uri="{FF2B5EF4-FFF2-40B4-BE49-F238E27FC236}">
                  <a16:creationId xmlns:a16="http://schemas.microsoft.com/office/drawing/2014/main" id="{958E7BFA-3594-5848-A332-5CD1B1B0B9E0}"/>
                </a:ext>
              </a:extLst>
            </p:cNvPr>
            <p:cNvGrpSpPr>
              <a:grpSpLocks/>
            </p:cNvGrpSpPr>
            <p:nvPr/>
          </p:nvGrpSpPr>
          <p:grpSpPr bwMode="auto">
            <a:xfrm>
              <a:off x="4507928" y="1181020"/>
              <a:ext cx="1269156" cy="789290"/>
              <a:chOff x="809" y="1915"/>
              <a:chExt cx="1263" cy="754"/>
            </a:xfrm>
          </p:grpSpPr>
          <p:sp>
            <p:nvSpPr>
              <p:cNvPr id="399" name="Oval 6">
                <a:extLst>
                  <a:ext uri="{FF2B5EF4-FFF2-40B4-BE49-F238E27FC236}">
                    <a16:creationId xmlns:a16="http://schemas.microsoft.com/office/drawing/2014/main" id="{ACB9EB33-CCC9-B746-BE15-143C92F3E174}"/>
                  </a:ext>
                </a:extLst>
              </p:cNvPr>
              <p:cNvSpPr>
                <a:spLocks noChangeAspect="1" noChangeArrowheads="1"/>
              </p:cNvSpPr>
              <p:nvPr/>
            </p:nvSpPr>
            <p:spPr bwMode="auto">
              <a:xfrm rot="2684725">
                <a:off x="1274" y="1915"/>
                <a:ext cx="798" cy="753"/>
              </a:xfrm>
              <a:prstGeom prst="ellipse">
                <a:avLst/>
              </a:prstGeom>
              <a:solidFill>
                <a:srgbClr val="FFFC00"/>
              </a:solidFill>
              <a:ln w="12700">
                <a:solidFill>
                  <a:schemeClr val="tx1"/>
                </a:solidFill>
                <a:prstDash val="dash"/>
                <a:round/>
                <a:headEnd/>
                <a:tailEnd/>
              </a:ln>
              <a:effectLst/>
            </p:spPr>
            <p:txBody>
              <a:bodyPr wrap="none" anchor="ctr"/>
              <a:lstStyle/>
              <a:p>
                <a:endParaRPr lang="en-US"/>
              </a:p>
            </p:txBody>
          </p:sp>
          <p:sp>
            <p:nvSpPr>
              <p:cNvPr id="400" name="Oval 7">
                <a:extLst>
                  <a:ext uri="{FF2B5EF4-FFF2-40B4-BE49-F238E27FC236}">
                    <a16:creationId xmlns:a16="http://schemas.microsoft.com/office/drawing/2014/main" id="{FD54F80D-B213-2547-9B94-805C1AD59BAE}"/>
                  </a:ext>
                </a:extLst>
              </p:cNvPr>
              <p:cNvSpPr>
                <a:spLocks noChangeAspect="1" noChangeArrowheads="1"/>
              </p:cNvSpPr>
              <p:nvPr/>
            </p:nvSpPr>
            <p:spPr bwMode="auto">
              <a:xfrm rot="2684725">
                <a:off x="809" y="1917"/>
                <a:ext cx="799" cy="752"/>
              </a:xfrm>
              <a:prstGeom prst="ellipse">
                <a:avLst/>
              </a:prstGeom>
              <a:solidFill>
                <a:srgbClr val="00B0F0">
                  <a:alpha val="50000"/>
                </a:srgbClr>
              </a:solidFill>
              <a:ln w="12700">
                <a:solidFill>
                  <a:schemeClr val="tx1">
                    <a:alpha val="54000"/>
                  </a:schemeClr>
                </a:solidFill>
                <a:prstDash val="lgDash"/>
                <a:round/>
                <a:headEnd/>
                <a:tailEnd/>
              </a:ln>
              <a:effectLst/>
            </p:spPr>
            <p:txBody>
              <a:bodyPr wrap="none" anchor="ctr"/>
              <a:lstStyle/>
              <a:p>
                <a:endParaRPr lang="en-US"/>
              </a:p>
            </p:txBody>
          </p:sp>
        </p:grpSp>
        <p:grpSp>
          <p:nvGrpSpPr>
            <p:cNvPr id="244" name="Group 66"/>
            <p:cNvGrpSpPr>
              <a:grpSpLocks/>
            </p:cNvGrpSpPr>
            <p:nvPr/>
          </p:nvGrpSpPr>
          <p:grpSpPr bwMode="auto">
            <a:xfrm>
              <a:off x="6193615" y="1287518"/>
              <a:ext cx="3646170" cy="3457575"/>
              <a:chOff x="3575" y="1797"/>
              <a:chExt cx="2208" cy="2492"/>
            </a:xfrm>
          </p:grpSpPr>
          <p:pic>
            <p:nvPicPr>
              <p:cNvPr id="396" name="Picture 67" descr="STAR_v2_PRL90_fig1_sm"/>
              <p:cNvPicPr>
                <a:picLocks noChangeAspect="1" noChangeArrowheads="1"/>
              </p:cNvPicPr>
              <p:nvPr/>
            </p:nvPicPr>
            <p:blipFill>
              <a:blip r:embed="rId5" cstate="print"/>
              <a:srcRect/>
              <a:stretch>
                <a:fillRect/>
              </a:stretch>
            </p:blipFill>
            <p:spPr bwMode="auto">
              <a:xfrm>
                <a:off x="3575" y="1797"/>
                <a:ext cx="2208" cy="2492"/>
              </a:xfrm>
              <a:prstGeom prst="rect">
                <a:avLst/>
              </a:prstGeom>
              <a:noFill/>
            </p:spPr>
          </p:pic>
          <p:pic>
            <p:nvPicPr>
              <p:cNvPr id="397" name="Picture 68" descr="starimage"/>
              <p:cNvPicPr>
                <a:picLocks noChangeAspect="1" noChangeArrowheads="1"/>
              </p:cNvPicPr>
              <p:nvPr/>
            </p:nvPicPr>
            <p:blipFill>
              <a:blip r:embed="rId6" cstate="print"/>
              <a:srcRect l="6667" t="16992" r="13333" b="15044"/>
              <a:stretch>
                <a:fillRect/>
              </a:stretch>
            </p:blipFill>
            <p:spPr bwMode="auto">
              <a:xfrm>
                <a:off x="3833" y="3339"/>
                <a:ext cx="528" cy="366"/>
              </a:xfrm>
              <a:prstGeom prst="rect">
                <a:avLst/>
              </a:prstGeom>
              <a:noFill/>
            </p:spPr>
          </p:pic>
        </p:grpSp>
        <p:sp>
          <p:nvSpPr>
            <p:cNvPr id="245" name="Freeform 244"/>
            <p:cNvSpPr/>
            <p:nvPr/>
          </p:nvSpPr>
          <p:spPr>
            <a:xfrm>
              <a:off x="6505904" y="1835419"/>
              <a:ext cx="3233681" cy="1864223"/>
            </a:xfrm>
            <a:custGeom>
              <a:avLst/>
              <a:gdLst>
                <a:gd name="connsiteX0" fmla="*/ 0 w 3233681"/>
                <a:gd name="connsiteY0" fmla="*/ 14402 h 1920700"/>
                <a:gd name="connsiteX1" fmla="*/ 199696 w 3233681"/>
                <a:gd name="connsiteY1" fmla="*/ 108996 h 1920700"/>
                <a:gd name="connsiteX2" fmla="*/ 325820 w 3233681"/>
                <a:gd name="connsiteY2" fmla="*/ 224609 h 1920700"/>
                <a:gd name="connsiteX3" fmla="*/ 493986 w 3233681"/>
                <a:gd name="connsiteY3" fmla="*/ 466347 h 1920700"/>
                <a:gd name="connsiteX4" fmla="*/ 641131 w 3233681"/>
                <a:gd name="connsiteY4" fmla="*/ 666044 h 1920700"/>
                <a:gd name="connsiteX5" fmla="*/ 735724 w 3233681"/>
                <a:gd name="connsiteY5" fmla="*/ 834209 h 1920700"/>
                <a:gd name="connsiteX6" fmla="*/ 851338 w 3233681"/>
                <a:gd name="connsiteY6" fmla="*/ 1044416 h 1920700"/>
                <a:gd name="connsiteX7" fmla="*/ 977462 w 3233681"/>
                <a:gd name="connsiteY7" fmla="*/ 1286154 h 1920700"/>
                <a:gd name="connsiteX8" fmla="*/ 1124607 w 3233681"/>
                <a:gd name="connsiteY8" fmla="*/ 1538402 h 1920700"/>
                <a:gd name="connsiteX9" fmla="*/ 1303282 w 3233681"/>
                <a:gd name="connsiteY9" fmla="*/ 1759120 h 1920700"/>
                <a:gd name="connsiteX10" fmla="*/ 1502979 w 3233681"/>
                <a:gd name="connsiteY10" fmla="*/ 1906265 h 1920700"/>
                <a:gd name="connsiteX11" fmla="*/ 1807779 w 3233681"/>
                <a:gd name="connsiteY11" fmla="*/ 1874733 h 1920700"/>
                <a:gd name="connsiteX12" fmla="*/ 2070538 w 3233681"/>
                <a:gd name="connsiteY12" fmla="*/ 1548913 h 1920700"/>
                <a:gd name="connsiteX13" fmla="*/ 2270234 w 3233681"/>
                <a:gd name="connsiteY13" fmla="*/ 1244113 h 1920700"/>
                <a:gd name="connsiteX14" fmla="*/ 2417379 w 3233681"/>
                <a:gd name="connsiteY14" fmla="*/ 1002375 h 1920700"/>
                <a:gd name="connsiteX15" fmla="*/ 2585544 w 3233681"/>
                <a:gd name="connsiteY15" fmla="*/ 666044 h 1920700"/>
                <a:gd name="connsiteX16" fmla="*/ 2795751 w 3233681"/>
                <a:gd name="connsiteY16" fmla="*/ 319202 h 1920700"/>
                <a:gd name="connsiteX17" fmla="*/ 3026979 w 3233681"/>
                <a:gd name="connsiteY17" fmla="*/ 56444 h 1920700"/>
                <a:gd name="connsiteX18" fmla="*/ 3205655 w 3233681"/>
                <a:gd name="connsiteY18" fmla="*/ 3892 h 1920700"/>
                <a:gd name="connsiteX19" fmla="*/ 3132082 w 3233681"/>
                <a:gd name="connsiteY19" fmla="*/ 3892 h 1920700"/>
                <a:gd name="connsiteX20" fmla="*/ 3132082 w 3233681"/>
                <a:gd name="connsiteY20" fmla="*/ 14402 h 1920700"/>
                <a:gd name="connsiteX21" fmla="*/ 3226675 w 3233681"/>
                <a:gd name="connsiteY21" fmla="*/ 35423 h 1920700"/>
                <a:gd name="connsiteX22" fmla="*/ 3226675 w 3233681"/>
                <a:gd name="connsiteY22" fmla="*/ 14402 h 1920700"/>
                <a:gd name="connsiteX23" fmla="*/ 3226675 w 3233681"/>
                <a:gd name="connsiteY23" fmla="*/ 14402 h 192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233681" h="1920700">
                  <a:moveTo>
                    <a:pt x="0" y="14402"/>
                  </a:moveTo>
                  <a:cubicBezTo>
                    <a:pt x="72696" y="44182"/>
                    <a:pt x="145393" y="73962"/>
                    <a:pt x="199696" y="108996"/>
                  </a:cubicBezTo>
                  <a:cubicBezTo>
                    <a:pt x="253999" y="144030"/>
                    <a:pt x="276772" y="165051"/>
                    <a:pt x="325820" y="224609"/>
                  </a:cubicBezTo>
                  <a:cubicBezTo>
                    <a:pt x="374868" y="284167"/>
                    <a:pt x="441434" y="392775"/>
                    <a:pt x="493986" y="466347"/>
                  </a:cubicBezTo>
                  <a:cubicBezTo>
                    <a:pt x="546538" y="539919"/>
                    <a:pt x="600841" y="604734"/>
                    <a:pt x="641131" y="666044"/>
                  </a:cubicBezTo>
                  <a:cubicBezTo>
                    <a:pt x="681421" y="727354"/>
                    <a:pt x="700690" y="771147"/>
                    <a:pt x="735724" y="834209"/>
                  </a:cubicBezTo>
                  <a:cubicBezTo>
                    <a:pt x="770758" y="897271"/>
                    <a:pt x="811048" y="969092"/>
                    <a:pt x="851338" y="1044416"/>
                  </a:cubicBezTo>
                  <a:cubicBezTo>
                    <a:pt x="891628" y="1119740"/>
                    <a:pt x="931917" y="1203823"/>
                    <a:pt x="977462" y="1286154"/>
                  </a:cubicBezTo>
                  <a:cubicBezTo>
                    <a:pt x="1023007" y="1368485"/>
                    <a:pt x="1070304" y="1459574"/>
                    <a:pt x="1124607" y="1538402"/>
                  </a:cubicBezTo>
                  <a:cubicBezTo>
                    <a:pt x="1178910" y="1617230"/>
                    <a:pt x="1240220" y="1697810"/>
                    <a:pt x="1303282" y="1759120"/>
                  </a:cubicBezTo>
                  <a:cubicBezTo>
                    <a:pt x="1366344" y="1820430"/>
                    <a:pt x="1418896" y="1886996"/>
                    <a:pt x="1502979" y="1906265"/>
                  </a:cubicBezTo>
                  <a:cubicBezTo>
                    <a:pt x="1587062" y="1925534"/>
                    <a:pt x="1713186" y="1934292"/>
                    <a:pt x="1807779" y="1874733"/>
                  </a:cubicBezTo>
                  <a:cubicBezTo>
                    <a:pt x="1902372" y="1815174"/>
                    <a:pt x="1993462" y="1654016"/>
                    <a:pt x="2070538" y="1548913"/>
                  </a:cubicBezTo>
                  <a:cubicBezTo>
                    <a:pt x="2147614" y="1443810"/>
                    <a:pt x="2212427" y="1335203"/>
                    <a:pt x="2270234" y="1244113"/>
                  </a:cubicBezTo>
                  <a:cubicBezTo>
                    <a:pt x="2328041" y="1153023"/>
                    <a:pt x="2364827" y="1098720"/>
                    <a:pt x="2417379" y="1002375"/>
                  </a:cubicBezTo>
                  <a:cubicBezTo>
                    <a:pt x="2469931" y="906030"/>
                    <a:pt x="2522482" y="779906"/>
                    <a:pt x="2585544" y="666044"/>
                  </a:cubicBezTo>
                  <a:cubicBezTo>
                    <a:pt x="2648606" y="552182"/>
                    <a:pt x="2722179" y="420802"/>
                    <a:pt x="2795751" y="319202"/>
                  </a:cubicBezTo>
                  <a:cubicBezTo>
                    <a:pt x="2869324" y="217602"/>
                    <a:pt x="2958662" y="108996"/>
                    <a:pt x="3026979" y="56444"/>
                  </a:cubicBezTo>
                  <a:cubicBezTo>
                    <a:pt x="3095296" y="3892"/>
                    <a:pt x="3205655" y="3892"/>
                    <a:pt x="3205655" y="3892"/>
                  </a:cubicBezTo>
                  <a:cubicBezTo>
                    <a:pt x="3223172" y="-4867"/>
                    <a:pt x="3132082" y="3892"/>
                    <a:pt x="3132082" y="3892"/>
                  </a:cubicBezTo>
                  <a:cubicBezTo>
                    <a:pt x="3119820" y="5644"/>
                    <a:pt x="3116317" y="9147"/>
                    <a:pt x="3132082" y="14402"/>
                  </a:cubicBezTo>
                  <a:cubicBezTo>
                    <a:pt x="3147847" y="19657"/>
                    <a:pt x="3210910" y="35423"/>
                    <a:pt x="3226675" y="35423"/>
                  </a:cubicBezTo>
                  <a:cubicBezTo>
                    <a:pt x="3242440" y="35423"/>
                    <a:pt x="3226675" y="14402"/>
                    <a:pt x="3226675" y="14402"/>
                  </a:cubicBezTo>
                  <a:lnTo>
                    <a:pt x="3226675" y="14402"/>
                  </a:lnTo>
                </a:path>
              </a:pathLst>
            </a:custGeom>
            <a:ln>
              <a:solidFill>
                <a:srgbClr val="FF0000"/>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sp>
          <p:nvSpPr>
            <p:cNvPr id="249" name="Freeform 248"/>
            <p:cNvSpPr/>
            <p:nvPr/>
          </p:nvSpPr>
          <p:spPr>
            <a:xfrm>
              <a:off x="6458607" y="2396359"/>
              <a:ext cx="3233681" cy="793530"/>
            </a:xfrm>
            <a:custGeom>
              <a:avLst/>
              <a:gdLst>
                <a:gd name="connsiteX0" fmla="*/ 0 w 3233681"/>
                <a:gd name="connsiteY0" fmla="*/ 14402 h 1920700"/>
                <a:gd name="connsiteX1" fmla="*/ 199696 w 3233681"/>
                <a:gd name="connsiteY1" fmla="*/ 108996 h 1920700"/>
                <a:gd name="connsiteX2" fmla="*/ 325820 w 3233681"/>
                <a:gd name="connsiteY2" fmla="*/ 224609 h 1920700"/>
                <a:gd name="connsiteX3" fmla="*/ 493986 w 3233681"/>
                <a:gd name="connsiteY3" fmla="*/ 466347 h 1920700"/>
                <a:gd name="connsiteX4" fmla="*/ 641131 w 3233681"/>
                <a:gd name="connsiteY4" fmla="*/ 666044 h 1920700"/>
                <a:gd name="connsiteX5" fmla="*/ 735724 w 3233681"/>
                <a:gd name="connsiteY5" fmla="*/ 834209 h 1920700"/>
                <a:gd name="connsiteX6" fmla="*/ 851338 w 3233681"/>
                <a:gd name="connsiteY6" fmla="*/ 1044416 h 1920700"/>
                <a:gd name="connsiteX7" fmla="*/ 977462 w 3233681"/>
                <a:gd name="connsiteY7" fmla="*/ 1286154 h 1920700"/>
                <a:gd name="connsiteX8" fmla="*/ 1124607 w 3233681"/>
                <a:gd name="connsiteY8" fmla="*/ 1538402 h 1920700"/>
                <a:gd name="connsiteX9" fmla="*/ 1303282 w 3233681"/>
                <a:gd name="connsiteY9" fmla="*/ 1759120 h 1920700"/>
                <a:gd name="connsiteX10" fmla="*/ 1502979 w 3233681"/>
                <a:gd name="connsiteY10" fmla="*/ 1906265 h 1920700"/>
                <a:gd name="connsiteX11" fmla="*/ 1807779 w 3233681"/>
                <a:gd name="connsiteY11" fmla="*/ 1874733 h 1920700"/>
                <a:gd name="connsiteX12" fmla="*/ 2070538 w 3233681"/>
                <a:gd name="connsiteY12" fmla="*/ 1548913 h 1920700"/>
                <a:gd name="connsiteX13" fmla="*/ 2270234 w 3233681"/>
                <a:gd name="connsiteY13" fmla="*/ 1244113 h 1920700"/>
                <a:gd name="connsiteX14" fmla="*/ 2417379 w 3233681"/>
                <a:gd name="connsiteY14" fmla="*/ 1002375 h 1920700"/>
                <a:gd name="connsiteX15" fmla="*/ 2585544 w 3233681"/>
                <a:gd name="connsiteY15" fmla="*/ 666044 h 1920700"/>
                <a:gd name="connsiteX16" fmla="*/ 2795751 w 3233681"/>
                <a:gd name="connsiteY16" fmla="*/ 319202 h 1920700"/>
                <a:gd name="connsiteX17" fmla="*/ 3026979 w 3233681"/>
                <a:gd name="connsiteY17" fmla="*/ 56444 h 1920700"/>
                <a:gd name="connsiteX18" fmla="*/ 3205655 w 3233681"/>
                <a:gd name="connsiteY18" fmla="*/ 3892 h 1920700"/>
                <a:gd name="connsiteX19" fmla="*/ 3132082 w 3233681"/>
                <a:gd name="connsiteY19" fmla="*/ 3892 h 1920700"/>
                <a:gd name="connsiteX20" fmla="*/ 3132082 w 3233681"/>
                <a:gd name="connsiteY20" fmla="*/ 14402 h 1920700"/>
                <a:gd name="connsiteX21" fmla="*/ 3226675 w 3233681"/>
                <a:gd name="connsiteY21" fmla="*/ 35423 h 1920700"/>
                <a:gd name="connsiteX22" fmla="*/ 3226675 w 3233681"/>
                <a:gd name="connsiteY22" fmla="*/ 14402 h 1920700"/>
                <a:gd name="connsiteX23" fmla="*/ 3226675 w 3233681"/>
                <a:gd name="connsiteY23" fmla="*/ 14402 h 192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233681" h="1920700">
                  <a:moveTo>
                    <a:pt x="0" y="14402"/>
                  </a:moveTo>
                  <a:cubicBezTo>
                    <a:pt x="72696" y="44182"/>
                    <a:pt x="145393" y="73962"/>
                    <a:pt x="199696" y="108996"/>
                  </a:cubicBezTo>
                  <a:cubicBezTo>
                    <a:pt x="253999" y="144030"/>
                    <a:pt x="276772" y="165051"/>
                    <a:pt x="325820" y="224609"/>
                  </a:cubicBezTo>
                  <a:cubicBezTo>
                    <a:pt x="374868" y="284167"/>
                    <a:pt x="441434" y="392775"/>
                    <a:pt x="493986" y="466347"/>
                  </a:cubicBezTo>
                  <a:cubicBezTo>
                    <a:pt x="546538" y="539919"/>
                    <a:pt x="600841" y="604734"/>
                    <a:pt x="641131" y="666044"/>
                  </a:cubicBezTo>
                  <a:cubicBezTo>
                    <a:pt x="681421" y="727354"/>
                    <a:pt x="700690" y="771147"/>
                    <a:pt x="735724" y="834209"/>
                  </a:cubicBezTo>
                  <a:cubicBezTo>
                    <a:pt x="770758" y="897271"/>
                    <a:pt x="811048" y="969092"/>
                    <a:pt x="851338" y="1044416"/>
                  </a:cubicBezTo>
                  <a:cubicBezTo>
                    <a:pt x="891628" y="1119740"/>
                    <a:pt x="931917" y="1203823"/>
                    <a:pt x="977462" y="1286154"/>
                  </a:cubicBezTo>
                  <a:cubicBezTo>
                    <a:pt x="1023007" y="1368485"/>
                    <a:pt x="1070304" y="1459574"/>
                    <a:pt x="1124607" y="1538402"/>
                  </a:cubicBezTo>
                  <a:cubicBezTo>
                    <a:pt x="1178910" y="1617230"/>
                    <a:pt x="1240220" y="1697810"/>
                    <a:pt x="1303282" y="1759120"/>
                  </a:cubicBezTo>
                  <a:cubicBezTo>
                    <a:pt x="1366344" y="1820430"/>
                    <a:pt x="1418896" y="1886996"/>
                    <a:pt x="1502979" y="1906265"/>
                  </a:cubicBezTo>
                  <a:cubicBezTo>
                    <a:pt x="1587062" y="1925534"/>
                    <a:pt x="1713186" y="1934292"/>
                    <a:pt x="1807779" y="1874733"/>
                  </a:cubicBezTo>
                  <a:cubicBezTo>
                    <a:pt x="1902372" y="1815174"/>
                    <a:pt x="1993462" y="1654016"/>
                    <a:pt x="2070538" y="1548913"/>
                  </a:cubicBezTo>
                  <a:cubicBezTo>
                    <a:pt x="2147614" y="1443810"/>
                    <a:pt x="2212427" y="1335203"/>
                    <a:pt x="2270234" y="1244113"/>
                  </a:cubicBezTo>
                  <a:cubicBezTo>
                    <a:pt x="2328041" y="1153023"/>
                    <a:pt x="2364827" y="1098720"/>
                    <a:pt x="2417379" y="1002375"/>
                  </a:cubicBezTo>
                  <a:cubicBezTo>
                    <a:pt x="2469931" y="906030"/>
                    <a:pt x="2522482" y="779906"/>
                    <a:pt x="2585544" y="666044"/>
                  </a:cubicBezTo>
                  <a:cubicBezTo>
                    <a:pt x="2648606" y="552182"/>
                    <a:pt x="2722179" y="420802"/>
                    <a:pt x="2795751" y="319202"/>
                  </a:cubicBezTo>
                  <a:cubicBezTo>
                    <a:pt x="2869324" y="217602"/>
                    <a:pt x="2958662" y="108996"/>
                    <a:pt x="3026979" y="56444"/>
                  </a:cubicBezTo>
                  <a:cubicBezTo>
                    <a:pt x="3095296" y="3892"/>
                    <a:pt x="3205655" y="3892"/>
                    <a:pt x="3205655" y="3892"/>
                  </a:cubicBezTo>
                  <a:cubicBezTo>
                    <a:pt x="3223172" y="-4867"/>
                    <a:pt x="3132082" y="3892"/>
                    <a:pt x="3132082" y="3892"/>
                  </a:cubicBezTo>
                  <a:cubicBezTo>
                    <a:pt x="3119820" y="5644"/>
                    <a:pt x="3116317" y="9147"/>
                    <a:pt x="3132082" y="14402"/>
                  </a:cubicBezTo>
                  <a:cubicBezTo>
                    <a:pt x="3147847" y="19657"/>
                    <a:pt x="3210910" y="35423"/>
                    <a:pt x="3226675" y="35423"/>
                  </a:cubicBezTo>
                  <a:cubicBezTo>
                    <a:pt x="3242440" y="35423"/>
                    <a:pt x="3226675" y="14402"/>
                    <a:pt x="3226675" y="14402"/>
                  </a:cubicBezTo>
                  <a:lnTo>
                    <a:pt x="3226675" y="14402"/>
                  </a:lnTo>
                </a:path>
              </a:pathLst>
            </a:custGeom>
            <a:noFill/>
            <a:ln>
              <a:solidFill>
                <a:srgbClr val="0000FF"/>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sp>
          <p:nvSpPr>
            <p:cNvPr id="250" name="Freeform 249"/>
            <p:cNvSpPr/>
            <p:nvPr/>
          </p:nvSpPr>
          <p:spPr>
            <a:xfrm>
              <a:off x="6500648" y="2102071"/>
              <a:ext cx="3233681" cy="1361088"/>
            </a:xfrm>
            <a:custGeom>
              <a:avLst/>
              <a:gdLst>
                <a:gd name="connsiteX0" fmla="*/ 0 w 3233681"/>
                <a:gd name="connsiteY0" fmla="*/ 14402 h 1920700"/>
                <a:gd name="connsiteX1" fmla="*/ 199696 w 3233681"/>
                <a:gd name="connsiteY1" fmla="*/ 108996 h 1920700"/>
                <a:gd name="connsiteX2" fmla="*/ 325820 w 3233681"/>
                <a:gd name="connsiteY2" fmla="*/ 224609 h 1920700"/>
                <a:gd name="connsiteX3" fmla="*/ 493986 w 3233681"/>
                <a:gd name="connsiteY3" fmla="*/ 466347 h 1920700"/>
                <a:gd name="connsiteX4" fmla="*/ 641131 w 3233681"/>
                <a:gd name="connsiteY4" fmla="*/ 666044 h 1920700"/>
                <a:gd name="connsiteX5" fmla="*/ 735724 w 3233681"/>
                <a:gd name="connsiteY5" fmla="*/ 834209 h 1920700"/>
                <a:gd name="connsiteX6" fmla="*/ 851338 w 3233681"/>
                <a:gd name="connsiteY6" fmla="*/ 1044416 h 1920700"/>
                <a:gd name="connsiteX7" fmla="*/ 977462 w 3233681"/>
                <a:gd name="connsiteY7" fmla="*/ 1286154 h 1920700"/>
                <a:gd name="connsiteX8" fmla="*/ 1124607 w 3233681"/>
                <a:gd name="connsiteY8" fmla="*/ 1538402 h 1920700"/>
                <a:gd name="connsiteX9" fmla="*/ 1303282 w 3233681"/>
                <a:gd name="connsiteY9" fmla="*/ 1759120 h 1920700"/>
                <a:gd name="connsiteX10" fmla="*/ 1502979 w 3233681"/>
                <a:gd name="connsiteY10" fmla="*/ 1906265 h 1920700"/>
                <a:gd name="connsiteX11" fmla="*/ 1807779 w 3233681"/>
                <a:gd name="connsiteY11" fmla="*/ 1874733 h 1920700"/>
                <a:gd name="connsiteX12" fmla="*/ 2070538 w 3233681"/>
                <a:gd name="connsiteY12" fmla="*/ 1548913 h 1920700"/>
                <a:gd name="connsiteX13" fmla="*/ 2270234 w 3233681"/>
                <a:gd name="connsiteY13" fmla="*/ 1244113 h 1920700"/>
                <a:gd name="connsiteX14" fmla="*/ 2417379 w 3233681"/>
                <a:gd name="connsiteY14" fmla="*/ 1002375 h 1920700"/>
                <a:gd name="connsiteX15" fmla="*/ 2585544 w 3233681"/>
                <a:gd name="connsiteY15" fmla="*/ 666044 h 1920700"/>
                <a:gd name="connsiteX16" fmla="*/ 2795751 w 3233681"/>
                <a:gd name="connsiteY16" fmla="*/ 319202 h 1920700"/>
                <a:gd name="connsiteX17" fmla="*/ 3026979 w 3233681"/>
                <a:gd name="connsiteY17" fmla="*/ 56444 h 1920700"/>
                <a:gd name="connsiteX18" fmla="*/ 3205655 w 3233681"/>
                <a:gd name="connsiteY18" fmla="*/ 3892 h 1920700"/>
                <a:gd name="connsiteX19" fmla="*/ 3132082 w 3233681"/>
                <a:gd name="connsiteY19" fmla="*/ 3892 h 1920700"/>
                <a:gd name="connsiteX20" fmla="*/ 3132082 w 3233681"/>
                <a:gd name="connsiteY20" fmla="*/ 14402 h 1920700"/>
                <a:gd name="connsiteX21" fmla="*/ 3226675 w 3233681"/>
                <a:gd name="connsiteY21" fmla="*/ 35423 h 1920700"/>
                <a:gd name="connsiteX22" fmla="*/ 3226675 w 3233681"/>
                <a:gd name="connsiteY22" fmla="*/ 14402 h 1920700"/>
                <a:gd name="connsiteX23" fmla="*/ 3226675 w 3233681"/>
                <a:gd name="connsiteY23" fmla="*/ 14402 h 192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233681" h="1920700">
                  <a:moveTo>
                    <a:pt x="0" y="14402"/>
                  </a:moveTo>
                  <a:cubicBezTo>
                    <a:pt x="72696" y="44182"/>
                    <a:pt x="145393" y="73962"/>
                    <a:pt x="199696" y="108996"/>
                  </a:cubicBezTo>
                  <a:cubicBezTo>
                    <a:pt x="253999" y="144030"/>
                    <a:pt x="276772" y="165051"/>
                    <a:pt x="325820" y="224609"/>
                  </a:cubicBezTo>
                  <a:cubicBezTo>
                    <a:pt x="374868" y="284167"/>
                    <a:pt x="441434" y="392775"/>
                    <a:pt x="493986" y="466347"/>
                  </a:cubicBezTo>
                  <a:cubicBezTo>
                    <a:pt x="546538" y="539919"/>
                    <a:pt x="600841" y="604734"/>
                    <a:pt x="641131" y="666044"/>
                  </a:cubicBezTo>
                  <a:cubicBezTo>
                    <a:pt x="681421" y="727354"/>
                    <a:pt x="700690" y="771147"/>
                    <a:pt x="735724" y="834209"/>
                  </a:cubicBezTo>
                  <a:cubicBezTo>
                    <a:pt x="770758" y="897271"/>
                    <a:pt x="811048" y="969092"/>
                    <a:pt x="851338" y="1044416"/>
                  </a:cubicBezTo>
                  <a:cubicBezTo>
                    <a:pt x="891628" y="1119740"/>
                    <a:pt x="931917" y="1203823"/>
                    <a:pt x="977462" y="1286154"/>
                  </a:cubicBezTo>
                  <a:cubicBezTo>
                    <a:pt x="1023007" y="1368485"/>
                    <a:pt x="1070304" y="1459574"/>
                    <a:pt x="1124607" y="1538402"/>
                  </a:cubicBezTo>
                  <a:cubicBezTo>
                    <a:pt x="1178910" y="1617230"/>
                    <a:pt x="1240220" y="1697810"/>
                    <a:pt x="1303282" y="1759120"/>
                  </a:cubicBezTo>
                  <a:cubicBezTo>
                    <a:pt x="1366344" y="1820430"/>
                    <a:pt x="1418896" y="1886996"/>
                    <a:pt x="1502979" y="1906265"/>
                  </a:cubicBezTo>
                  <a:cubicBezTo>
                    <a:pt x="1587062" y="1925534"/>
                    <a:pt x="1713186" y="1934292"/>
                    <a:pt x="1807779" y="1874733"/>
                  </a:cubicBezTo>
                  <a:cubicBezTo>
                    <a:pt x="1902372" y="1815174"/>
                    <a:pt x="1993462" y="1654016"/>
                    <a:pt x="2070538" y="1548913"/>
                  </a:cubicBezTo>
                  <a:cubicBezTo>
                    <a:pt x="2147614" y="1443810"/>
                    <a:pt x="2212427" y="1335203"/>
                    <a:pt x="2270234" y="1244113"/>
                  </a:cubicBezTo>
                  <a:cubicBezTo>
                    <a:pt x="2328041" y="1153023"/>
                    <a:pt x="2364827" y="1098720"/>
                    <a:pt x="2417379" y="1002375"/>
                  </a:cubicBezTo>
                  <a:cubicBezTo>
                    <a:pt x="2469931" y="906030"/>
                    <a:pt x="2522482" y="779906"/>
                    <a:pt x="2585544" y="666044"/>
                  </a:cubicBezTo>
                  <a:cubicBezTo>
                    <a:pt x="2648606" y="552182"/>
                    <a:pt x="2722179" y="420802"/>
                    <a:pt x="2795751" y="319202"/>
                  </a:cubicBezTo>
                  <a:cubicBezTo>
                    <a:pt x="2869324" y="217602"/>
                    <a:pt x="2958662" y="108996"/>
                    <a:pt x="3026979" y="56444"/>
                  </a:cubicBezTo>
                  <a:cubicBezTo>
                    <a:pt x="3095296" y="3892"/>
                    <a:pt x="3205655" y="3892"/>
                    <a:pt x="3205655" y="3892"/>
                  </a:cubicBezTo>
                  <a:cubicBezTo>
                    <a:pt x="3223172" y="-4867"/>
                    <a:pt x="3132082" y="3892"/>
                    <a:pt x="3132082" y="3892"/>
                  </a:cubicBezTo>
                  <a:cubicBezTo>
                    <a:pt x="3119820" y="5644"/>
                    <a:pt x="3116317" y="9147"/>
                    <a:pt x="3132082" y="14402"/>
                  </a:cubicBezTo>
                  <a:cubicBezTo>
                    <a:pt x="3147847" y="19657"/>
                    <a:pt x="3210910" y="35423"/>
                    <a:pt x="3226675" y="35423"/>
                  </a:cubicBezTo>
                  <a:cubicBezTo>
                    <a:pt x="3242440" y="35423"/>
                    <a:pt x="3226675" y="14402"/>
                    <a:pt x="3226675" y="14402"/>
                  </a:cubicBezTo>
                  <a:lnTo>
                    <a:pt x="3226675" y="14402"/>
                  </a:lnTo>
                </a:path>
              </a:pathLst>
            </a:custGeom>
            <a:ln>
              <a:solidFill>
                <a:srgbClr val="00B050"/>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cxnSp>
          <p:nvCxnSpPr>
            <p:cNvPr id="251" name="Straight Arrow Connector 250"/>
            <p:cNvCxnSpPr/>
            <p:nvPr/>
          </p:nvCxnSpPr>
          <p:spPr>
            <a:xfrm>
              <a:off x="5906814" y="1597573"/>
              <a:ext cx="462455" cy="189186"/>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cxnSp>
          <p:nvCxnSpPr>
            <p:cNvPr id="252" name="Straight Arrow Connector 251"/>
            <p:cNvCxnSpPr/>
            <p:nvPr/>
          </p:nvCxnSpPr>
          <p:spPr>
            <a:xfrm flipV="1">
              <a:off x="5791201" y="2511973"/>
              <a:ext cx="651641" cy="903891"/>
            </a:xfrm>
            <a:prstGeom prst="straightConnector1">
              <a:avLst/>
            </a:prstGeom>
            <a:ln>
              <a:solidFill>
                <a:srgbClr val="0000FF"/>
              </a:solidFill>
              <a:tailEnd type="triangle"/>
            </a:ln>
          </p:spPr>
          <p:style>
            <a:lnRef idx="3">
              <a:schemeClr val="dk1"/>
            </a:lnRef>
            <a:fillRef idx="0">
              <a:schemeClr val="dk1"/>
            </a:fillRef>
            <a:effectRef idx="2">
              <a:schemeClr val="dk1"/>
            </a:effectRef>
            <a:fontRef idx="minor">
              <a:schemeClr val="tx1"/>
            </a:fontRef>
          </p:style>
        </p:cxnSp>
        <p:cxnSp>
          <p:nvCxnSpPr>
            <p:cNvPr id="253" name="Straight Arrow Connector 252"/>
            <p:cNvCxnSpPr/>
            <p:nvPr/>
          </p:nvCxnSpPr>
          <p:spPr>
            <a:xfrm flipV="1">
              <a:off x="5633545" y="2154621"/>
              <a:ext cx="777766" cy="178676"/>
            </a:xfrm>
            <a:prstGeom prst="straightConnector1">
              <a:avLst/>
            </a:prstGeom>
            <a:ln>
              <a:solidFill>
                <a:srgbClr val="008000"/>
              </a:solidFill>
              <a:tailEnd type="triangle"/>
            </a:ln>
          </p:spPr>
          <p:style>
            <a:lnRef idx="3">
              <a:schemeClr val="dk1"/>
            </a:lnRef>
            <a:fillRef idx="0">
              <a:schemeClr val="dk1"/>
            </a:fillRef>
            <a:effectRef idx="2">
              <a:schemeClr val="dk1"/>
            </a:effectRef>
            <a:fontRef idx="minor">
              <a:schemeClr val="tx1"/>
            </a:fontRef>
          </p:style>
        </p:cxnSp>
        <p:grpSp>
          <p:nvGrpSpPr>
            <p:cNvPr id="404" name="Group 69"/>
            <p:cNvGrpSpPr>
              <a:grpSpLocks/>
            </p:cNvGrpSpPr>
            <p:nvPr/>
          </p:nvGrpSpPr>
          <p:grpSpPr bwMode="auto">
            <a:xfrm>
              <a:off x="8382000" y="2834640"/>
              <a:ext cx="1363822" cy="922020"/>
              <a:chOff x="4464" y="2688"/>
              <a:chExt cx="781" cy="528"/>
            </a:xfrm>
          </p:grpSpPr>
          <p:sp>
            <p:nvSpPr>
              <p:cNvPr id="405" name="Line 70"/>
              <p:cNvSpPr>
                <a:spLocks noChangeShapeType="1"/>
              </p:cNvSpPr>
              <p:nvPr/>
            </p:nvSpPr>
            <p:spPr bwMode="auto">
              <a:xfrm>
                <a:off x="4464" y="3216"/>
                <a:ext cx="672" cy="0"/>
              </a:xfrm>
              <a:prstGeom prst="line">
                <a:avLst/>
              </a:prstGeom>
              <a:noFill/>
              <a:ln w="38100">
                <a:solidFill>
                  <a:srgbClr val="FF0000"/>
                </a:solidFill>
                <a:round/>
                <a:headEnd/>
                <a:tailEnd/>
              </a:ln>
              <a:effectLst/>
            </p:spPr>
            <p:txBody>
              <a:bodyPr/>
              <a:lstStyle/>
              <a:p>
                <a:endParaRPr lang="en-US"/>
              </a:p>
            </p:txBody>
          </p:sp>
          <p:sp>
            <p:nvSpPr>
              <p:cNvPr id="406" name="Line 71"/>
              <p:cNvSpPr>
                <a:spLocks noChangeShapeType="1"/>
              </p:cNvSpPr>
              <p:nvPr/>
            </p:nvSpPr>
            <p:spPr bwMode="auto">
              <a:xfrm>
                <a:off x="4944" y="2688"/>
                <a:ext cx="0" cy="480"/>
              </a:xfrm>
              <a:prstGeom prst="line">
                <a:avLst/>
              </a:prstGeom>
              <a:noFill/>
              <a:ln w="19050">
                <a:solidFill>
                  <a:srgbClr val="FF0000"/>
                </a:solidFill>
                <a:round/>
                <a:headEnd type="arrow" w="med" len="med"/>
                <a:tailEnd type="arrow" w="med" len="med"/>
              </a:ln>
              <a:effectLst/>
            </p:spPr>
            <p:txBody>
              <a:bodyPr/>
              <a:lstStyle/>
              <a:p>
                <a:endParaRPr lang="en-US"/>
              </a:p>
            </p:txBody>
          </p:sp>
          <p:sp>
            <p:nvSpPr>
              <p:cNvPr id="407" name="Text Box 72"/>
              <p:cNvSpPr txBox="1">
                <a:spLocks noChangeArrowheads="1"/>
              </p:cNvSpPr>
              <p:nvPr/>
            </p:nvSpPr>
            <p:spPr bwMode="auto">
              <a:xfrm>
                <a:off x="4944" y="2753"/>
                <a:ext cx="301" cy="212"/>
              </a:xfrm>
              <a:prstGeom prst="rect">
                <a:avLst/>
              </a:prstGeom>
              <a:noFill/>
              <a:ln w="9525">
                <a:noFill/>
                <a:miter lim="800000"/>
                <a:headEnd/>
                <a:tailEnd/>
              </a:ln>
              <a:effectLst/>
            </p:spPr>
            <p:txBody>
              <a:bodyPr wrap="none">
                <a:spAutoFit/>
              </a:bodyPr>
              <a:lstStyle/>
              <a:p>
                <a:pPr eaLnBrk="0" hangingPunct="0"/>
                <a:r>
                  <a:rPr lang="en-US" b="1" dirty="0">
                    <a:solidFill>
                      <a:srgbClr val="FF0000"/>
                    </a:solidFill>
                  </a:rPr>
                  <a:t>2</a:t>
                </a:r>
                <a:r>
                  <a:rPr lang="en-US" b="1" i="1" dirty="0">
                    <a:solidFill>
                      <a:srgbClr val="FF0000"/>
                    </a:solidFill>
                  </a:rPr>
                  <a:t>v</a:t>
                </a:r>
                <a:r>
                  <a:rPr lang="en-US" b="1" baseline="-25000" dirty="0">
                    <a:solidFill>
                      <a:srgbClr val="FF0000"/>
                    </a:solidFill>
                  </a:rPr>
                  <a:t>2</a:t>
                </a:r>
              </a:p>
            </p:txBody>
          </p:sp>
        </p:grpSp>
        <p:grpSp>
          <p:nvGrpSpPr>
            <p:cNvPr id="410" name="Group 5">
              <a:extLst>
                <a:ext uri="{FF2B5EF4-FFF2-40B4-BE49-F238E27FC236}">
                  <a16:creationId xmlns:a16="http://schemas.microsoft.com/office/drawing/2014/main" id="{3C3EE5D8-F719-474F-AAC7-DEFF17F07CC7}"/>
                </a:ext>
              </a:extLst>
            </p:cNvPr>
            <p:cNvGrpSpPr>
              <a:grpSpLocks/>
            </p:cNvGrpSpPr>
            <p:nvPr/>
          </p:nvGrpSpPr>
          <p:grpSpPr bwMode="auto">
            <a:xfrm>
              <a:off x="4465897" y="2077453"/>
              <a:ext cx="1100337" cy="789290"/>
              <a:chOff x="809" y="1915"/>
              <a:chExt cx="1095" cy="754"/>
            </a:xfrm>
          </p:grpSpPr>
          <p:sp>
            <p:nvSpPr>
              <p:cNvPr id="411" name="Oval 6">
                <a:extLst>
                  <a:ext uri="{FF2B5EF4-FFF2-40B4-BE49-F238E27FC236}">
                    <a16:creationId xmlns:a16="http://schemas.microsoft.com/office/drawing/2014/main" id="{D1192439-3FFB-FA47-B0BA-2AB80CDA6CA1}"/>
                  </a:ext>
                </a:extLst>
              </p:cNvPr>
              <p:cNvSpPr>
                <a:spLocks noChangeAspect="1" noChangeArrowheads="1"/>
              </p:cNvSpPr>
              <p:nvPr/>
            </p:nvSpPr>
            <p:spPr bwMode="auto">
              <a:xfrm rot="2684725">
                <a:off x="1106" y="1915"/>
                <a:ext cx="798" cy="753"/>
              </a:xfrm>
              <a:prstGeom prst="ellipse">
                <a:avLst/>
              </a:prstGeom>
              <a:solidFill>
                <a:srgbClr val="FFFC00"/>
              </a:solidFill>
              <a:ln w="12700">
                <a:solidFill>
                  <a:schemeClr val="tx1"/>
                </a:solidFill>
                <a:prstDash val="dash"/>
                <a:round/>
                <a:headEnd/>
                <a:tailEnd/>
              </a:ln>
              <a:effectLst/>
            </p:spPr>
            <p:txBody>
              <a:bodyPr wrap="none" anchor="ctr"/>
              <a:lstStyle/>
              <a:p>
                <a:endParaRPr lang="en-US"/>
              </a:p>
            </p:txBody>
          </p:sp>
          <p:sp>
            <p:nvSpPr>
              <p:cNvPr id="412" name="Oval 7">
                <a:extLst>
                  <a:ext uri="{FF2B5EF4-FFF2-40B4-BE49-F238E27FC236}">
                    <a16:creationId xmlns:a16="http://schemas.microsoft.com/office/drawing/2014/main" id="{FA3FD100-A91A-D84A-84C2-8E3C1D9A6B6F}"/>
                  </a:ext>
                </a:extLst>
              </p:cNvPr>
              <p:cNvSpPr>
                <a:spLocks noChangeAspect="1" noChangeArrowheads="1"/>
              </p:cNvSpPr>
              <p:nvPr/>
            </p:nvSpPr>
            <p:spPr bwMode="auto">
              <a:xfrm rot="2684725">
                <a:off x="809" y="1917"/>
                <a:ext cx="799" cy="752"/>
              </a:xfrm>
              <a:prstGeom prst="ellipse">
                <a:avLst/>
              </a:prstGeom>
              <a:solidFill>
                <a:srgbClr val="00B0F0">
                  <a:alpha val="50000"/>
                </a:srgbClr>
              </a:solidFill>
              <a:ln w="12700">
                <a:solidFill>
                  <a:schemeClr val="tx1">
                    <a:alpha val="54000"/>
                  </a:schemeClr>
                </a:solidFill>
                <a:prstDash val="lgDash"/>
                <a:round/>
                <a:headEnd/>
                <a:tailEnd/>
              </a:ln>
              <a:effectLst/>
            </p:spPr>
            <p:txBody>
              <a:bodyPr wrap="none" anchor="ctr"/>
              <a:lstStyle/>
              <a:p>
                <a:endParaRPr lang="en-US"/>
              </a:p>
            </p:txBody>
          </p:sp>
        </p:grpSp>
        <p:grpSp>
          <p:nvGrpSpPr>
            <p:cNvPr id="413" name="Group 5">
              <a:extLst>
                <a:ext uri="{FF2B5EF4-FFF2-40B4-BE49-F238E27FC236}">
                  <a16:creationId xmlns:a16="http://schemas.microsoft.com/office/drawing/2014/main" id="{3400D6E1-96F7-D84A-BD10-26EAE919298D}"/>
                </a:ext>
              </a:extLst>
            </p:cNvPr>
            <p:cNvGrpSpPr>
              <a:grpSpLocks/>
            </p:cNvGrpSpPr>
            <p:nvPr/>
          </p:nvGrpSpPr>
          <p:grpSpPr bwMode="auto">
            <a:xfrm>
              <a:off x="4882992" y="3481138"/>
              <a:ext cx="955635" cy="789290"/>
              <a:chOff x="809" y="1915"/>
              <a:chExt cx="951" cy="754"/>
            </a:xfrm>
          </p:grpSpPr>
          <p:sp>
            <p:nvSpPr>
              <p:cNvPr id="414" name="Oval 6">
                <a:extLst>
                  <a:ext uri="{FF2B5EF4-FFF2-40B4-BE49-F238E27FC236}">
                    <a16:creationId xmlns:a16="http://schemas.microsoft.com/office/drawing/2014/main" id="{0C03D191-8DE7-EB47-963F-512434233F61}"/>
                  </a:ext>
                </a:extLst>
              </p:cNvPr>
              <p:cNvSpPr>
                <a:spLocks noChangeAspect="1" noChangeArrowheads="1"/>
              </p:cNvSpPr>
              <p:nvPr/>
            </p:nvSpPr>
            <p:spPr bwMode="auto">
              <a:xfrm rot="2684725">
                <a:off x="962" y="1915"/>
                <a:ext cx="798" cy="753"/>
              </a:xfrm>
              <a:prstGeom prst="ellipse">
                <a:avLst/>
              </a:prstGeom>
              <a:solidFill>
                <a:srgbClr val="FFFC00"/>
              </a:solidFill>
              <a:ln w="12700">
                <a:solidFill>
                  <a:schemeClr val="tx1"/>
                </a:solidFill>
                <a:prstDash val="dash"/>
                <a:round/>
                <a:headEnd/>
                <a:tailEnd/>
              </a:ln>
              <a:effectLst/>
            </p:spPr>
            <p:txBody>
              <a:bodyPr wrap="none" anchor="ctr"/>
              <a:lstStyle/>
              <a:p>
                <a:endParaRPr lang="en-US"/>
              </a:p>
            </p:txBody>
          </p:sp>
          <p:sp>
            <p:nvSpPr>
              <p:cNvPr id="415" name="Oval 7">
                <a:extLst>
                  <a:ext uri="{FF2B5EF4-FFF2-40B4-BE49-F238E27FC236}">
                    <a16:creationId xmlns:a16="http://schemas.microsoft.com/office/drawing/2014/main" id="{0A97B65B-A196-A741-BBCC-C3243FE7A205}"/>
                  </a:ext>
                </a:extLst>
              </p:cNvPr>
              <p:cNvSpPr>
                <a:spLocks noChangeAspect="1" noChangeArrowheads="1"/>
              </p:cNvSpPr>
              <p:nvPr/>
            </p:nvSpPr>
            <p:spPr bwMode="auto">
              <a:xfrm rot="2684725">
                <a:off x="809" y="1917"/>
                <a:ext cx="799" cy="752"/>
              </a:xfrm>
              <a:prstGeom prst="ellipse">
                <a:avLst/>
              </a:prstGeom>
              <a:solidFill>
                <a:srgbClr val="00B0F0">
                  <a:alpha val="50000"/>
                </a:srgbClr>
              </a:solidFill>
              <a:ln w="12700">
                <a:solidFill>
                  <a:schemeClr val="tx1">
                    <a:alpha val="54000"/>
                  </a:schemeClr>
                </a:solidFill>
                <a:prstDash val="lgDash"/>
                <a:round/>
                <a:headEnd/>
                <a:tailEnd/>
              </a:ln>
              <a:effectLst/>
            </p:spPr>
            <p:txBody>
              <a:bodyPr wrap="none" anchor="ctr"/>
              <a:lstStyle/>
              <a:p>
                <a:endParaRPr lang="en-US"/>
              </a:p>
            </p:txBody>
          </p:sp>
        </p:grpSp>
      </p:grpSp>
    </p:spTree>
    <p:extLst>
      <p:ext uri="{BB962C8B-B14F-4D97-AF65-F5344CB8AC3E}">
        <p14:creationId xmlns:p14="http://schemas.microsoft.com/office/powerpoint/2010/main" val="66967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5" presetClass="entr" presetSubtype="0" fill="hold" nodeType="clickEffect">
                                  <p:stCondLst>
                                    <p:cond delay="0"/>
                                  </p:stCondLst>
                                  <p:childTnLst>
                                    <p:set>
                                      <p:cBhvr>
                                        <p:cTn id="14" dur="1" fill="hold">
                                          <p:stCondLst>
                                            <p:cond delay="0"/>
                                          </p:stCondLst>
                                        </p:cTn>
                                        <p:tgtEl>
                                          <p:spTgt spid="214"/>
                                        </p:tgtEl>
                                        <p:attrNameLst>
                                          <p:attrName>style.visibility</p:attrName>
                                        </p:attrNameLst>
                                      </p:cBhvr>
                                      <p:to>
                                        <p:strVal val="visible"/>
                                      </p:to>
                                    </p:set>
                                    <p:anim calcmode="lin" valueType="num">
                                      <p:cBhvr>
                                        <p:cTn id="15" dur="1000" fill="hold"/>
                                        <p:tgtEl>
                                          <p:spTgt spid="214"/>
                                        </p:tgtEl>
                                        <p:attrNameLst>
                                          <p:attrName>ppt_w</p:attrName>
                                        </p:attrNameLst>
                                      </p:cBhvr>
                                      <p:tavLst>
                                        <p:tav tm="0">
                                          <p:val>
                                            <p:strVal val="#ppt_w*0.70"/>
                                          </p:val>
                                        </p:tav>
                                        <p:tav tm="100000">
                                          <p:val>
                                            <p:strVal val="#ppt_w"/>
                                          </p:val>
                                        </p:tav>
                                      </p:tavLst>
                                    </p:anim>
                                    <p:anim calcmode="lin" valueType="num">
                                      <p:cBhvr>
                                        <p:cTn id="16" dur="1000" fill="hold"/>
                                        <p:tgtEl>
                                          <p:spTgt spid="214"/>
                                        </p:tgtEl>
                                        <p:attrNameLst>
                                          <p:attrName>ppt_h</p:attrName>
                                        </p:attrNameLst>
                                      </p:cBhvr>
                                      <p:tavLst>
                                        <p:tav tm="0">
                                          <p:val>
                                            <p:strVal val="#ppt_h"/>
                                          </p:val>
                                        </p:tav>
                                        <p:tav tm="100000">
                                          <p:val>
                                            <p:strVal val="#ppt_h"/>
                                          </p:val>
                                        </p:tav>
                                      </p:tavLst>
                                    </p:anim>
                                    <p:animEffect transition="in" filter="fade">
                                      <p:cBhvr>
                                        <p:cTn id="17" dur="1000"/>
                                        <p:tgtEl>
                                          <p:spTgt spid="214"/>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402"/>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4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3"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Back up</a:t>
            </a:r>
          </a:p>
        </p:txBody>
      </p:sp>
      <p:sp>
        <p:nvSpPr>
          <p:cNvPr id="2" name="Slide Number Placeholder 1"/>
          <p:cNvSpPr>
            <a:spLocks noGrp="1"/>
          </p:cNvSpPr>
          <p:nvPr>
            <p:ph type="sldNum" sz="quarter" idx="10"/>
          </p:nvPr>
        </p:nvSpPr>
        <p:spPr/>
        <p:txBody>
          <a:bodyPr/>
          <a:lstStyle/>
          <a:p>
            <a:fld id="{22914B4B-39D8-7E49-A50B-94A7B78856C5}" type="slidenum">
              <a:rPr lang="en-US" smtClean="0"/>
              <a:t>50</a:t>
            </a:fld>
            <a:endParaRPr lang="en-US"/>
          </a:p>
        </p:txBody>
      </p:sp>
    </p:spTree>
    <p:extLst>
      <p:ext uri="{BB962C8B-B14F-4D97-AF65-F5344CB8AC3E}">
        <p14:creationId xmlns:p14="http://schemas.microsoft.com/office/powerpoint/2010/main" val="51808150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8A130-12B6-C542-8039-3DE06BB0721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2FE8528-CDCF-0B4A-A1E6-C977F416FB7C}"/>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EE929005-9F4E-C54D-A14B-A03920F8AABF}"/>
              </a:ext>
            </a:extLst>
          </p:cNvPr>
          <p:cNvSpPr>
            <a:spLocks noGrp="1"/>
          </p:cNvSpPr>
          <p:nvPr>
            <p:ph type="sldNum" sz="quarter" idx="10"/>
          </p:nvPr>
        </p:nvSpPr>
        <p:spPr/>
        <p:txBody>
          <a:bodyPr/>
          <a:lstStyle/>
          <a:p>
            <a:pPr>
              <a:defRPr/>
            </a:pPr>
            <a:fld id="{8013579F-4CA1-4395-AC63-1E7507863230}" type="slidenum">
              <a:rPr lang="en-US" smtClean="0"/>
              <a:pPr>
                <a:defRPr/>
              </a:pPr>
              <a:t>51</a:t>
            </a:fld>
            <a:endParaRPr lang="en-US" dirty="0"/>
          </a:p>
        </p:txBody>
      </p:sp>
    </p:spTree>
    <p:extLst>
      <p:ext uri="{BB962C8B-B14F-4D97-AF65-F5344CB8AC3E}">
        <p14:creationId xmlns:p14="http://schemas.microsoft.com/office/powerpoint/2010/main" val="333255994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F6FCD-EBB2-E84A-89A7-D32E4218FE69}"/>
              </a:ext>
            </a:extLst>
          </p:cNvPr>
          <p:cNvSpPr>
            <a:spLocks noGrp="1"/>
          </p:cNvSpPr>
          <p:nvPr>
            <p:ph type="title"/>
          </p:nvPr>
        </p:nvSpPr>
        <p:spPr/>
        <p:txBody>
          <a:bodyPr/>
          <a:lstStyle/>
          <a:p>
            <a:r>
              <a:rPr lang="en-US" dirty="0"/>
              <a:t>Initial + final state effects</a:t>
            </a:r>
          </a:p>
        </p:txBody>
      </p:sp>
      <p:sp>
        <p:nvSpPr>
          <p:cNvPr id="3" name="Content Placeholder 2">
            <a:extLst>
              <a:ext uri="{FF2B5EF4-FFF2-40B4-BE49-F238E27FC236}">
                <a16:creationId xmlns:a16="http://schemas.microsoft.com/office/drawing/2014/main" id="{6A208907-AA14-EC44-8D0F-BF9EA747EB4B}"/>
              </a:ext>
            </a:extLst>
          </p:cNvPr>
          <p:cNvSpPr>
            <a:spLocks noGrp="1"/>
          </p:cNvSpPr>
          <p:nvPr>
            <p:ph idx="1"/>
          </p:nvPr>
        </p:nvSpPr>
        <p:spPr>
          <a:xfrm>
            <a:off x="627149" y="5623089"/>
            <a:ext cx="12434968" cy="682380"/>
          </a:xfrm>
        </p:spPr>
        <p:txBody>
          <a:bodyPr/>
          <a:lstStyle/>
          <a:p>
            <a:pPr marL="0" indent="0">
              <a:buNone/>
            </a:pPr>
            <a:r>
              <a:rPr lang="en-US" sz="3200" dirty="0"/>
              <a:t>Describing</a:t>
            </a:r>
            <a:r>
              <a:rPr lang="en-US" sz="2000" dirty="0"/>
              <a:t> </a:t>
            </a:r>
            <a:r>
              <a:rPr lang="en-US" sz="3200" dirty="0"/>
              <a:t>qualitative features of the experimental data require final state interactions; details of the initial state (CGC) also important, but not so much for the central collisions measured by PHENIX</a:t>
            </a:r>
          </a:p>
          <a:p>
            <a:endParaRPr lang="en-US" dirty="0"/>
          </a:p>
        </p:txBody>
      </p:sp>
      <p:sp>
        <p:nvSpPr>
          <p:cNvPr id="4" name="Slide Number Placeholder 3">
            <a:extLst>
              <a:ext uri="{FF2B5EF4-FFF2-40B4-BE49-F238E27FC236}">
                <a16:creationId xmlns:a16="http://schemas.microsoft.com/office/drawing/2014/main" id="{B3D8551B-A3B3-DE4F-8930-625B6EF71E97}"/>
              </a:ext>
            </a:extLst>
          </p:cNvPr>
          <p:cNvSpPr>
            <a:spLocks noGrp="1"/>
          </p:cNvSpPr>
          <p:nvPr>
            <p:ph type="sldNum" sz="quarter" idx="10"/>
          </p:nvPr>
        </p:nvSpPr>
        <p:spPr/>
        <p:txBody>
          <a:bodyPr/>
          <a:lstStyle/>
          <a:p>
            <a:pPr>
              <a:defRPr/>
            </a:pPr>
            <a:fld id="{8013579F-4CA1-4395-AC63-1E7507863230}" type="slidenum">
              <a:rPr lang="en-US" smtClean="0"/>
              <a:pPr>
                <a:defRPr/>
              </a:pPr>
              <a:t>52</a:t>
            </a:fld>
            <a:endParaRPr lang="en-US" dirty="0"/>
          </a:p>
        </p:txBody>
      </p:sp>
      <p:pic>
        <p:nvPicPr>
          <p:cNvPr id="5" name="Picture 4">
            <a:extLst>
              <a:ext uri="{FF2B5EF4-FFF2-40B4-BE49-F238E27FC236}">
                <a16:creationId xmlns:a16="http://schemas.microsoft.com/office/drawing/2014/main" id="{A169B9CC-2CBA-834D-ADFB-48893D914485}"/>
              </a:ext>
            </a:extLst>
          </p:cNvPr>
          <p:cNvPicPr>
            <a:picLocks noChangeAspect="1"/>
          </p:cNvPicPr>
          <p:nvPr/>
        </p:nvPicPr>
        <p:blipFill>
          <a:blip r:embed="rId2"/>
          <a:stretch>
            <a:fillRect/>
          </a:stretch>
        </p:blipFill>
        <p:spPr>
          <a:xfrm>
            <a:off x="503990" y="1256632"/>
            <a:ext cx="12496800" cy="4368800"/>
          </a:xfrm>
          <a:prstGeom prst="rect">
            <a:avLst/>
          </a:prstGeom>
        </p:spPr>
      </p:pic>
      <p:sp>
        <p:nvSpPr>
          <p:cNvPr id="6" name="TextBox 5">
            <a:extLst>
              <a:ext uri="{FF2B5EF4-FFF2-40B4-BE49-F238E27FC236}">
                <a16:creationId xmlns:a16="http://schemas.microsoft.com/office/drawing/2014/main" id="{5AC31114-D844-DF4C-82F8-5BD115022DE4}"/>
              </a:ext>
            </a:extLst>
          </p:cNvPr>
          <p:cNvSpPr txBox="1"/>
          <p:nvPr/>
        </p:nvSpPr>
        <p:spPr>
          <a:xfrm>
            <a:off x="3469710" y="933466"/>
            <a:ext cx="5378395" cy="646331"/>
          </a:xfrm>
          <a:prstGeom prst="rect">
            <a:avLst/>
          </a:prstGeom>
          <a:noFill/>
        </p:spPr>
        <p:txBody>
          <a:bodyPr wrap="none" rtlCol="0">
            <a:spAutoFit/>
          </a:bodyPr>
          <a:lstStyle/>
          <a:p>
            <a:r>
              <a:rPr lang="en-US" dirty="0"/>
              <a:t>B. </a:t>
            </a:r>
            <a:r>
              <a:rPr lang="en-US" dirty="0" err="1"/>
              <a:t>Schenke</a:t>
            </a:r>
            <a:r>
              <a:rPr lang="en-US" dirty="0"/>
              <a:t> et al, Phys. Lett. B 803, 135322 (2020)</a:t>
            </a:r>
          </a:p>
          <a:p>
            <a:endParaRPr lang="en-US" dirty="0"/>
          </a:p>
        </p:txBody>
      </p:sp>
    </p:spTree>
    <p:extLst>
      <p:ext uri="{BB962C8B-B14F-4D97-AF65-F5344CB8AC3E}">
        <p14:creationId xmlns:p14="http://schemas.microsoft.com/office/powerpoint/2010/main" val="324491276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93B55-B731-AE46-84B7-920CA7BEDE61}"/>
              </a:ext>
            </a:extLst>
          </p:cNvPr>
          <p:cNvSpPr>
            <a:spLocks noGrp="1"/>
          </p:cNvSpPr>
          <p:nvPr>
            <p:ph type="title"/>
          </p:nvPr>
        </p:nvSpPr>
        <p:spPr/>
        <p:txBody>
          <a:bodyPr/>
          <a:lstStyle/>
          <a:p>
            <a:r>
              <a:rPr lang="en-US" dirty="0"/>
              <a:t>Identified particle flow in AMPT </a:t>
            </a:r>
          </a:p>
        </p:txBody>
      </p:sp>
      <p:sp>
        <p:nvSpPr>
          <p:cNvPr id="3" name="Content Placeholder 2">
            <a:extLst>
              <a:ext uri="{FF2B5EF4-FFF2-40B4-BE49-F238E27FC236}">
                <a16:creationId xmlns:a16="http://schemas.microsoft.com/office/drawing/2014/main" id="{C4E3E91D-0698-1C4C-AE8D-545484F30B6B}"/>
              </a:ext>
            </a:extLst>
          </p:cNvPr>
          <p:cNvSpPr>
            <a:spLocks noGrp="1"/>
          </p:cNvSpPr>
          <p:nvPr>
            <p:ph idx="1"/>
          </p:nvPr>
        </p:nvSpPr>
        <p:spPr>
          <a:xfrm>
            <a:off x="601669" y="6131860"/>
            <a:ext cx="12434968" cy="692620"/>
          </a:xfrm>
        </p:spPr>
        <p:txBody>
          <a:bodyPr/>
          <a:lstStyle/>
          <a:p>
            <a:pPr marL="0" indent="0">
              <a:buNone/>
            </a:pPr>
            <a:r>
              <a:rPr lang="en-US" dirty="0"/>
              <a:t> In AMPT,  late-stage hadronic </a:t>
            </a:r>
            <a:r>
              <a:rPr lang="en-US" dirty="0" err="1"/>
              <a:t>rescattering</a:t>
            </a:r>
            <a:r>
              <a:rPr lang="en-US" dirty="0"/>
              <a:t> results in pion/proton v</a:t>
            </a:r>
            <a:r>
              <a:rPr lang="en-US" baseline="-25000" dirty="0"/>
              <a:t>2</a:t>
            </a:r>
            <a:r>
              <a:rPr lang="en-US" dirty="0"/>
              <a:t>  splitting </a:t>
            </a:r>
            <a:r>
              <a:rPr lang="en-US" sz="3200" dirty="0"/>
              <a:t>for </a:t>
            </a:r>
            <a:r>
              <a:rPr lang="en-US" sz="3200" dirty="0" err="1"/>
              <a:t>p</a:t>
            </a:r>
            <a:r>
              <a:rPr lang="en-US" sz="3200" baseline="-25000" dirty="0" err="1"/>
              <a:t>T</a:t>
            </a:r>
            <a:r>
              <a:rPr lang="en-US" sz="3200" baseline="-25000" dirty="0"/>
              <a:t>  </a:t>
            </a:r>
            <a:r>
              <a:rPr lang="en-US" sz="3200" dirty="0"/>
              <a:t>&lt; 2 GeV consistent with the data</a:t>
            </a:r>
            <a:endParaRPr lang="en-US" dirty="0"/>
          </a:p>
        </p:txBody>
      </p:sp>
      <p:sp>
        <p:nvSpPr>
          <p:cNvPr id="4" name="Slide Number Placeholder 3">
            <a:extLst>
              <a:ext uri="{FF2B5EF4-FFF2-40B4-BE49-F238E27FC236}">
                <a16:creationId xmlns:a16="http://schemas.microsoft.com/office/drawing/2014/main" id="{B2431D50-7697-E44A-A590-D7D93C4B4061}"/>
              </a:ext>
            </a:extLst>
          </p:cNvPr>
          <p:cNvSpPr>
            <a:spLocks noGrp="1"/>
          </p:cNvSpPr>
          <p:nvPr>
            <p:ph type="sldNum" sz="quarter" idx="10"/>
          </p:nvPr>
        </p:nvSpPr>
        <p:spPr/>
        <p:txBody>
          <a:bodyPr/>
          <a:lstStyle/>
          <a:p>
            <a:pPr>
              <a:defRPr/>
            </a:pPr>
            <a:fld id="{8013579F-4CA1-4395-AC63-1E7507863230}" type="slidenum">
              <a:rPr lang="en-US" smtClean="0"/>
              <a:pPr>
                <a:defRPr/>
              </a:pPr>
              <a:t>53</a:t>
            </a:fld>
            <a:endParaRPr lang="en-US" dirty="0"/>
          </a:p>
        </p:txBody>
      </p:sp>
      <p:pic>
        <p:nvPicPr>
          <p:cNvPr id="7" name="Picture3.png" descr="Picture3.png">
            <a:extLst>
              <a:ext uri="{FF2B5EF4-FFF2-40B4-BE49-F238E27FC236}">
                <a16:creationId xmlns:a16="http://schemas.microsoft.com/office/drawing/2014/main" id="{7C322B32-53F9-9B44-8384-ED200BC46FF4}"/>
              </a:ext>
            </a:extLst>
          </p:cNvPr>
          <p:cNvPicPr>
            <a:picLocks noChangeAspect="1"/>
          </p:cNvPicPr>
          <p:nvPr/>
        </p:nvPicPr>
        <p:blipFill>
          <a:blip r:embed="rId2"/>
          <a:srcRect t="48" b="48"/>
          <a:stretch>
            <a:fillRect/>
          </a:stretch>
        </p:blipFill>
        <p:spPr>
          <a:xfrm>
            <a:off x="286870" y="1169836"/>
            <a:ext cx="12514735" cy="4944093"/>
          </a:xfrm>
          <a:prstGeom prst="rect">
            <a:avLst/>
          </a:prstGeom>
          <a:ln w="3175">
            <a:miter lim="400000"/>
          </a:ln>
        </p:spPr>
      </p:pic>
      <p:sp>
        <p:nvSpPr>
          <p:cNvPr id="6" name="TextBox 5">
            <a:extLst>
              <a:ext uri="{FF2B5EF4-FFF2-40B4-BE49-F238E27FC236}">
                <a16:creationId xmlns:a16="http://schemas.microsoft.com/office/drawing/2014/main" id="{0DCC542E-A043-F54A-A201-5BB6C752E377}"/>
              </a:ext>
            </a:extLst>
          </p:cNvPr>
          <p:cNvSpPr txBox="1"/>
          <p:nvPr/>
        </p:nvSpPr>
        <p:spPr>
          <a:xfrm>
            <a:off x="3998259" y="950259"/>
            <a:ext cx="3463320" cy="369332"/>
          </a:xfrm>
          <a:prstGeom prst="rect">
            <a:avLst/>
          </a:prstGeom>
          <a:noFill/>
        </p:spPr>
        <p:txBody>
          <a:bodyPr wrap="none" rtlCol="0">
            <a:spAutoFit/>
          </a:bodyPr>
          <a:lstStyle/>
          <a:p>
            <a:r>
              <a:rPr lang="en-US" dirty="0">
                <a:highlight>
                  <a:srgbClr val="FFFF00"/>
                </a:highlight>
              </a:rPr>
              <a:t>Phys. Rev. C 97, 064904 (2018)</a:t>
            </a:r>
          </a:p>
        </p:txBody>
      </p:sp>
    </p:spTree>
    <p:extLst>
      <p:ext uri="{BB962C8B-B14F-4D97-AF65-F5344CB8AC3E}">
        <p14:creationId xmlns:p14="http://schemas.microsoft.com/office/powerpoint/2010/main" val="41327736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A88A9-0DD5-F141-A555-A541A8F0299C}"/>
              </a:ext>
            </a:extLst>
          </p:cNvPr>
          <p:cNvSpPr>
            <a:spLocks noGrp="1"/>
          </p:cNvSpPr>
          <p:nvPr>
            <p:ph type="title"/>
          </p:nvPr>
        </p:nvSpPr>
        <p:spPr>
          <a:xfrm>
            <a:off x="1857188" y="13448"/>
            <a:ext cx="10058400" cy="788987"/>
          </a:xfrm>
        </p:spPr>
        <p:txBody>
          <a:bodyPr/>
          <a:lstStyle/>
          <a:p>
            <a:r>
              <a:rPr lang="en-US" dirty="0"/>
              <a:t>Test of v</a:t>
            </a:r>
            <a:r>
              <a:rPr lang="en-US" baseline="-25000" dirty="0"/>
              <a:t>2</a:t>
            </a:r>
            <a:r>
              <a:rPr lang="en-US" dirty="0"/>
              <a:t> at the same multiplicity </a:t>
            </a:r>
          </a:p>
        </p:txBody>
      </p:sp>
      <p:sp>
        <p:nvSpPr>
          <p:cNvPr id="4" name="Slide Number Placeholder 3">
            <a:extLst>
              <a:ext uri="{FF2B5EF4-FFF2-40B4-BE49-F238E27FC236}">
                <a16:creationId xmlns:a16="http://schemas.microsoft.com/office/drawing/2014/main" id="{CBE6FA40-2122-8E44-9BD3-8DD103D67317}"/>
              </a:ext>
            </a:extLst>
          </p:cNvPr>
          <p:cNvSpPr>
            <a:spLocks noGrp="1"/>
          </p:cNvSpPr>
          <p:nvPr>
            <p:ph type="sldNum" sz="quarter" idx="10"/>
          </p:nvPr>
        </p:nvSpPr>
        <p:spPr/>
        <p:txBody>
          <a:bodyPr/>
          <a:lstStyle/>
          <a:p>
            <a:pPr>
              <a:defRPr/>
            </a:pPr>
            <a:fld id="{8013579F-4CA1-4395-AC63-1E7507863230}" type="slidenum">
              <a:rPr lang="en-US" smtClean="0"/>
              <a:pPr>
                <a:defRPr/>
              </a:pPr>
              <a:t>54</a:t>
            </a:fld>
            <a:endParaRPr lang="en-US" dirty="0"/>
          </a:p>
        </p:txBody>
      </p:sp>
      <p:pic>
        <p:nvPicPr>
          <p:cNvPr id="5" name="ppg216-paudauv2_samemult.pdf" descr="ppg216-paudauv2_samemult.pdf">
            <a:extLst>
              <a:ext uri="{FF2B5EF4-FFF2-40B4-BE49-F238E27FC236}">
                <a16:creationId xmlns:a16="http://schemas.microsoft.com/office/drawing/2014/main" id="{DF04CE7C-3EE1-CB43-BE75-E5BD63FC97C2}"/>
              </a:ext>
            </a:extLst>
          </p:cNvPr>
          <p:cNvPicPr>
            <a:picLocks noChangeAspect="1"/>
          </p:cNvPicPr>
          <p:nvPr/>
        </p:nvPicPr>
        <p:blipFill>
          <a:blip r:embed="rId2"/>
          <a:srcRect l="20218" t="8930" r="16557" b="79779"/>
          <a:stretch>
            <a:fillRect/>
          </a:stretch>
        </p:blipFill>
        <p:spPr>
          <a:xfrm>
            <a:off x="2184401" y="990601"/>
            <a:ext cx="5401235" cy="925411"/>
          </a:xfrm>
          <a:prstGeom prst="rect">
            <a:avLst/>
          </a:prstGeom>
          <a:ln w="3175">
            <a:miter lim="400000"/>
          </a:ln>
        </p:spPr>
      </p:pic>
      <p:pic>
        <p:nvPicPr>
          <p:cNvPr id="6" name="ppg216-paudauv2_samemult.pdf" descr="ppg216-paudauv2_samemult.pdf">
            <a:extLst>
              <a:ext uri="{FF2B5EF4-FFF2-40B4-BE49-F238E27FC236}">
                <a16:creationId xmlns:a16="http://schemas.microsoft.com/office/drawing/2014/main" id="{9254E530-6B5F-364F-AF59-6ED2B64F6E5A}"/>
              </a:ext>
            </a:extLst>
          </p:cNvPr>
          <p:cNvPicPr>
            <a:picLocks noChangeAspect="1"/>
          </p:cNvPicPr>
          <p:nvPr/>
        </p:nvPicPr>
        <p:blipFill>
          <a:blip r:embed="rId2"/>
          <a:stretch>
            <a:fillRect/>
          </a:stretch>
        </p:blipFill>
        <p:spPr>
          <a:xfrm>
            <a:off x="2032000" y="1905000"/>
            <a:ext cx="5638940" cy="5410200"/>
          </a:xfrm>
          <a:prstGeom prst="rect">
            <a:avLst/>
          </a:prstGeom>
          <a:ln w="3175">
            <a:miter lim="400000"/>
          </a:ln>
        </p:spPr>
      </p:pic>
      <p:sp>
        <p:nvSpPr>
          <p:cNvPr id="7" name="Rectangle 6">
            <a:extLst>
              <a:ext uri="{FF2B5EF4-FFF2-40B4-BE49-F238E27FC236}">
                <a16:creationId xmlns:a16="http://schemas.microsoft.com/office/drawing/2014/main" id="{0F4CFDFC-5C9F-FA40-9C96-23423A95A3B5}"/>
              </a:ext>
            </a:extLst>
          </p:cNvPr>
          <p:cNvSpPr/>
          <p:nvPr/>
        </p:nvSpPr>
        <p:spPr>
          <a:xfrm>
            <a:off x="7823200" y="990600"/>
            <a:ext cx="2544286" cy="369332"/>
          </a:xfrm>
          <a:prstGeom prst="rect">
            <a:avLst/>
          </a:prstGeom>
        </p:spPr>
        <p:txBody>
          <a:bodyPr wrap="none">
            <a:spAutoFit/>
          </a:bodyPr>
          <a:lstStyle/>
          <a:p>
            <a:r>
              <a:rPr lang="en-US" u="sng" dirty="0">
                <a:hlinkClick r:id="rId3"/>
              </a:rPr>
              <a:t>PRC 96, 064905 (2017</a:t>
            </a:r>
            <a:endParaRPr lang="en-US" dirty="0"/>
          </a:p>
        </p:txBody>
      </p:sp>
      <p:sp>
        <p:nvSpPr>
          <p:cNvPr id="8" name="Rectangle 7">
            <a:extLst>
              <a:ext uri="{FF2B5EF4-FFF2-40B4-BE49-F238E27FC236}">
                <a16:creationId xmlns:a16="http://schemas.microsoft.com/office/drawing/2014/main" id="{2CD16614-38AB-AE49-B8AD-913DAE5EBC06}"/>
              </a:ext>
            </a:extLst>
          </p:cNvPr>
          <p:cNvSpPr/>
          <p:nvPr/>
        </p:nvSpPr>
        <p:spPr>
          <a:xfrm>
            <a:off x="7823200" y="1459468"/>
            <a:ext cx="2621230" cy="369332"/>
          </a:xfrm>
          <a:prstGeom prst="rect">
            <a:avLst/>
          </a:prstGeom>
        </p:spPr>
        <p:txBody>
          <a:bodyPr wrap="none">
            <a:spAutoFit/>
          </a:bodyPr>
          <a:lstStyle/>
          <a:p>
            <a:pPr>
              <a:defRPr u="none"/>
            </a:pPr>
            <a:r>
              <a:rPr lang="en-US" u="sng" dirty="0">
                <a:hlinkClick r:id="rId4"/>
              </a:rPr>
              <a:t>PRC 95, 034910 (2017)</a:t>
            </a:r>
          </a:p>
        </p:txBody>
      </p:sp>
      <p:sp>
        <p:nvSpPr>
          <p:cNvPr id="9" name="Left Arrow 8">
            <a:extLst>
              <a:ext uri="{FF2B5EF4-FFF2-40B4-BE49-F238E27FC236}">
                <a16:creationId xmlns:a16="http://schemas.microsoft.com/office/drawing/2014/main" id="{867AB8D8-6F9F-D348-A98E-59DE0CF85FF3}"/>
              </a:ext>
            </a:extLst>
          </p:cNvPr>
          <p:cNvSpPr/>
          <p:nvPr/>
        </p:nvSpPr>
        <p:spPr>
          <a:xfrm>
            <a:off x="7670800" y="2895600"/>
            <a:ext cx="4038600" cy="114300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These are NOT the same</a:t>
            </a:r>
          </a:p>
        </p:txBody>
      </p:sp>
    </p:spTree>
    <p:extLst>
      <p:ext uri="{BB962C8B-B14F-4D97-AF65-F5344CB8AC3E}">
        <p14:creationId xmlns:p14="http://schemas.microsoft.com/office/powerpoint/2010/main" val="268601165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A88A9-0DD5-F141-A555-A541A8F0299C}"/>
              </a:ext>
            </a:extLst>
          </p:cNvPr>
          <p:cNvSpPr>
            <a:spLocks noGrp="1"/>
          </p:cNvSpPr>
          <p:nvPr>
            <p:ph type="title"/>
          </p:nvPr>
        </p:nvSpPr>
        <p:spPr>
          <a:xfrm>
            <a:off x="1857188" y="13448"/>
            <a:ext cx="10058400" cy="788987"/>
          </a:xfrm>
        </p:spPr>
        <p:txBody>
          <a:bodyPr/>
          <a:lstStyle/>
          <a:p>
            <a:r>
              <a:rPr lang="en-US" dirty="0"/>
              <a:t>Test of v</a:t>
            </a:r>
            <a:r>
              <a:rPr lang="en-US" baseline="-25000" dirty="0"/>
              <a:t>2</a:t>
            </a:r>
            <a:r>
              <a:rPr lang="en-US" dirty="0"/>
              <a:t> at the same multiplicity </a:t>
            </a:r>
          </a:p>
        </p:txBody>
      </p:sp>
      <p:sp>
        <p:nvSpPr>
          <p:cNvPr id="4" name="Slide Number Placeholder 3">
            <a:extLst>
              <a:ext uri="{FF2B5EF4-FFF2-40B4-BE49-F238E27FC236}">
                <a16:creationId xmlns:a16="http://schemas.microsoft.com/office/drawing/2014/main" id="{CBE6FA40-2122-8E44-9BD3-8DD103D67317}"/>
              </a:ext>
            </a:extLst>
          </p:cNvPr>
          <p:cNvSpPr>
            <a:spLocks noGrp="1"/>
          </p:cNvSpPr>
          <p:nvPr>
            <p:ph type="sldNum" sz="quarter" idx="10"/>
          </p:nvPr>
        </p:nvSpPr>
        <p:spPr/>
        <p:txBody>
          <a:bodyPr/>
          <a:lstStyle/>
          <a:p>
            <a:pPr>
              <a:defRPr/>
            </a:pPr>
            <a:fld id="{8013579F-4CA1-4395-AC63-1E7507863230}" type="slidenum">
              <a:rPr lang="en-US" smtClean="0"/>
              <a:pPr>
                <a:defRPr/>
              </a:pPr>
              <a:t>55</a:t>
            </a:fld>
            <a:endParaRPr lang="en-US" dirty="0"/>
          </a:p>
        </p:txBody>
      </p:sp>
      <p:pic>
        <p:nvPicPr>
          <p:cNvPr id="5" name="ppg216-paudauv2_samemult.pdf" descr="ppg216-paudauv2_samemult.pdf">
            <a:extLst>
              <a:ext uri="{FF2B5EF4-FFF2-40B4-BE49-F238E27FC236}">
                <a16:creationId xmlns:a16="http://schemas.microsoft.com/office/drawing/2014/main" id="{DF04CE7C-3EE1-CB43-BE75-E5BD63FC97C2}"/>
              </a:ext>
            </a:extLst>
          </p:cNvPr>
          <p:cNvPicPr>
            <a:picLocks noChangeAspect="1"/>
          </p:cNvPicPr>
          <p:nvPr/>
        </p:nvPicPr>
        <p:blipFill>
          <a:blip r:embed="rId2"/>
          <a:srcRect l="20218" t="8930" r="16557" b="79779"/>
          <a:stretch>
            <a:fillRect/>
          </a:stretch>
        </p:blipFill>
        <p:spPr>
          <a:xfrm>
            <a:off x="2184401" y="990601"/>
            <a:ext cx="5401235" cy="925411"/>
          </a:xfrm>
          <a:prstGeom prst="rect">
            <a:avLst/>
          </a:prstGeom>
          <a:ln w="3175">
            <a:miter lim="400000"/>
          </a:ln>
        </p:spPr>
      </p:pic>
      <p:sp>
        <p:nvSpPr>
          <p:cNvPr id="7" name="Rectangle 6">
            <a:extLst>
              <a:ext uri="{FF2B5EF4-FFF2-40B4-BE49-F238E27FC236}">
                <a16:creationId xmlns:a16="http://schemas.microsoft.com/office/drawing/2014/main" id="{0F4CFDFC-5C9F-FA40-9C96-23423A95A3B5}"/>
              </a:ext>
            </a:extLst>
          </p:cNvPr>
          <p:cNvSpPr/>
          <p:nvPr/>
        </p:nvSpPr>
        <p:spPr>
          <a:xfrm>
            <a:off x="7823200" y="990600"/>
            <a:ext cx="2544286" cy="369332"/>
          </a:xfrm>
          <a:prstGeom prst="rect">
            <a:avLst/>
          </a:prstGeom>
        </p:spPr>
        <p:txBody>
          <a:bodyPr wrap="none">
            <a:spAutoFit/>
          </a:bodyPr>
          <a:lstStyle/>
          <a:p>
            <a:r>
              <a:rPr lang="en-US" u="sng" dirty="0">
                <a:hlinkClick r:id="rId3"/>
              </a:rPr>
              <a:t>PRC 96, 064905 (2017</a:t>
            </a:r>
            <a:endParaRPr lang="en-US" dirty="0"/>
          </a:p>
        </p:txBody>
      </p:sp>
      <p:sp>
        <p:nvSpPr>
          <p:cNvPr id="8" name="Rectangle 7">
            <a:extLst>
              <a:ext uri="{FF2B5EF4-FFF2-40B4-BE49-F238E27FC236}">
                <a16:creationId xmlns:a16="http://schemas.microsoft.com/office/drawing/2014/main" id="{2CD16614-38AB-AE49-B8AD-913DAE5EBC06}"/>
              </a:ext>
            </a:extLst>
          </p:cNvPr>
          <p:cNvSpPr/>
          <p:nvPr/>
        </p:nvSpPr>
        <p:spPr>
          <a:xfrm>
            <a:off x="7823200" y="1459468"/>
            <a:ext cx="2621230" cy="369332"/>
          </a:xfrm>
          <a:prstGeom prst="rect">
            <a:avLst/>
          </a:prstGeom>
        </p:spPr>
        <p:txBody>
          <a:bodyPr wrap="none">
            <a:spAutoFit/>
          </a:bodyPr>
          <a:lstStyle/>
          <a:p>
            <a:pPr>
              <a:defRPr u="none"/>
            </a:pPr>
            <a:r>
              <a:rPr lang="en-US" u="sng" dirty="0">
                <a:hlinkClick r:id="rId4"/>
              </a:rPr>
              <a:t>PRC 95, 034910 (2017)</a:t>
            </a:r>
          </a:p>
        </p:txBody>
      </p:sp>
      <p:sp>
        <p:nvSpPr>
          <p:cNvPr id="9" name="Left Arrow 8">
            <a:extLst>
              <a:ext uri="{FF2B5EF4-FFF2-40B4-BE49-F238E27FC236}">
                <a16:creationId xmlns:a16="http://schemas.microsoft.com/office/drawing/2014/main" id="{867AB8D8-6F9F-D348-A98E-59DE0CF85FF3}"/>
              </a:ext>
            </a:extLst>
          </p:cNvPr>
          <p:cNvSpPr/>
          <p:nvPr/>
        </p:nvSpPr>
        <p:spPr>
          <a:xfrm>
            <a:off x="7670800" y="2895600"/>
            <a:ext cx="4038600" cy="1143000"/>
          </a:xfrm>
          <a:prstGeom prst="leftArrow">
            <a:avLst>
              <a:gd name="adj1" fmla="val 69649"/>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Qualitative  agreement with hydro</a:t>
            </a:r>
          </a:p>
        </p:txBody>
      </p:sp>
      <p:pic>
        <p:nvPicPr>
          <p:cNvPr id="10" name="ppg216-paudauv2_samemult-sonic.pdf" descr="ppg216-paudauv2_samemult-sonic.pdf">
            <a:extLst>
              <a:ext uri="{FF2B5EF4-FFF2-40B4-BE49-F238E27FC236}">
                <a16:creationId xmlns:a16="http://schemas.microsoft.com/office/drawing/2014/main" id="{A8EDE36D-2036-5A46-8604-B5FFE1716A68}"/>
              </a:ext>
            </a:extLst>
          </p:cNvPr>
          <p:cNvPicPr>
            <a:picLocks noChangeAspect="1"/>
          </p:cNvPicPr>
          <p:nvPr/>
        </p:nvPicPr>
        <p:blipFill>
          <a:blip r:embed="rId5"/>
          <a:stretch>
            <a:fillRect/>
          </a:stretch>
        </p:blipFill>
        <p:spPr>
          <a:xfrm>
            <a:off x="2032000" y="1905000"/>
            <a:ext cx="5638800" cy="5410066"/>
          </a:xfrm>
          <a:prstGeom prst="rect">
            <a:avLst/>
          </a:prstGeom>
          <a:ln w="3175">
            <a:miter lim="400000"/>
          </a:ln>
        </p:spPr>
      </p:pic>
    </p:spTree>
    <p:extLst>
      <p:ext uri="{BB962C8B-B14F-4D97-AF65-F5344CB8AC3E}">
        <p14:creationId xmlns:p14="http://schemas.microsoft.com/office/powerpoint/2010/main" val="337913576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A88A9-0DD5-F141-A555-A541A8F0299C}"/>
              </a:ext>
            </a:extLst>
          </p:cNvPr>
          <p:cNvSpPr>
            <a:spLocks noGrp="1"/>
          </p:cNvSpPr>
          <p:nvPr>
            <p:ph type="title"/>
          </p:nvPr>
        </p:nvSpPr>
        <p:spPr>
          <a:xfrm>
            <a:off x="1857188" y="13448"/>
            <a:ext cx="10058400" cy="788987"/>
          </a:xfrm>
        </p:spPr>
        <p:txBody>
          <a:bodyPr/>
          <a:lstStyle/>
          <a:p>
            <a:r>
              <a:rPr lang="en-US" dirty="0"/>
              <a:t>Test of v</a:t>
            </a:r>
            <a:r>
              <a:rPr lang="en-US" baseline="-25000" dirty="0"/>
              <a:t>2</a:t>
            </a:r>
            <a:r>
              <a:rPr lang="en-US" dirty="0"/>
              <a:t> at the same multiplicity </a:t>
            </a:r>
          </a:p>
        </p:txBody>
      </p:sp>
      <p:sp>
        <p:nvSpPr>
          <p:cNvPr id="4" name="Slide Number Placeholder 3">
            <a:extLst>
              <a:ext uri="{FF2B5EF4-FFF2-40B4-BE49-F238E27FC236}">
                <a16:creationId xmlns:a16="http://schemas.microsoft.com/office/drawing/2014/main" id="{CBE6FA40-2122-8E44-9BD3-8DD103D67317}"/>
              </a:ext>
            </a:extLst>
          </p:cNvPr>
          <p:cNvSpPr>
            <a:spLocks noGrp="1"/>
          </p:cNvSpPr>
          <p:nvPr>
            <p:ph type="sldNum" sz="quarter" idx="10"/>
          </p:nvPr>
        </p:nvSpPr>
        <p:spPr/>
        <p:txBody>
          <a:bodyPr/>
          <a:lstStyle/>
          <a:p>
            <a:pPr>
              <a:defRPr/>
            </a:pPr>
            <a:fld id="{8013579F-4CA1-4395-AC63-1E7507863230}" type="slidenum">
              <a:rPr lang="en-US" smtClean="0"/>
              <a:pPr>
                <a:defRPr/>
              </a:pPr>
              <a:t>56</a:t>
            </a:fld>
            <a:endParaRPr lang="en-US" dirty="0"/>
          </a:p>
        </p:txBody>
      </p:sp>
      <p:pic>
        <p:nvPicPr>
          <p:cNvPr id="5" name="ppg216-paudauv2_samemult.pdf" descr="ppg216-paudauv2_samemult.pdf">
            <a:extLst>
              <a:ext uri="{FF2B5EF4-FFF2-40B4-BE49-F238E27FC236}">
                <a16:creationId xmlns:a16="http://schemas.microsoft.com/office/drawing/2014/main" id="{DF04CE7C-3EE1-CB43-BE75-E5BD63FC97C2}"/>
              </a:ext>
            </a:extLst>
          </p:cNvPr>
          <p:cNvPicPr>
            <a:picLocks noChangeAspect="1"/>
          </p:cNvPicPr>
          <p:nvPr/>
        </p:nvPicPr>
        <p:blipFill>
          <a:blip r:embed="rId2"/>
          <a:srcRect l="20218" t="8930" r="16557" b="79779"/>
          <a:stretch>
            <a:fillRect/>
          </a:stretch>
        </p:blipFill>
        <p:spPr>
          <a:xfrm>
            <a:off x="2184401" y="990601"/>
            <a:ext cx="5401235" cy="925411"/>
          </a:xfrm>
          <a:prstGeom prst="rect">
            <a:avLst/>
          </a:prstGeom>
          <a:ln w="3175">
            <a:miter lim="400000"/>
          </a:ln>
        </p:spPr>
      </p:pic>
      <p:sp>
        <p:nvSpPr>
          <p:cNvPr id="7" name="Rectangle 6">
            <a:extLst>
              <a:ext uri="{FF2B5EF4-FFF2-40B4-BE49-F238E27FC236}">
                <a16:creationId xmlns:a16="http://schemas.microsoft.com/office/drawing/2014/main" id="{0F4CFDFC-5C9F-FA40-9C96-23423A95A3B5}"/>
              </a:ext>
            </a:extLst>
          </p:cNvPr>
          <p:cNvSpPr/>
          <p:nvPr/>
        </p:nvSpPr>
        <p:spPr>
          <a:xfrm>
            <a:off x="7823200" y="990600"/>
            <a:ext cx="2544286" cy="369332"/>
          </a:xfrm>
          <a:prstGeom prst="rect">
            <a:avLst/>
          </a:prstGeom>
        </p:spPr>
        <p:txBody>
          <a:bodyPr wrap="none">
            <a:spAutoFit/>
          </a:bodyPr>
          <a:lstStyle/>
          <a:p>
            <a:r>
              <a:rPr lang="en-US" u="sng" dirty="0">
                <a:hlinkClick r:id="rId3"/>
              </a:rPr>
              <a:t>PRC 96, 064905 (2017</a:t>
            </a:r>
            <a:endParaRPr lang="en-US" dirty="0"/>
          </a:p>
        </p:txBody>
      </p:sp>
      <p:sp>
        <p:nvSpPr>
          <p:cNvPr id="8" name="Rectangle 7">
            <a:extLst>
              <a:ext uri="{FF2B5EF4-FFF2-40B4-BE49-F238E27FC236}">
                <a16:creationId xmlns:a16="http://schemas.microsoft.com/office/drawing/2014/main" id="{2CD16614-38AB-AE49-B8AD-913DAE5EBC06}"/>
              </a:ext>
            </a:extLst>
          </p:cNvPr>
          <p:cNvSpPr/>
          <p:nvPr/>
        </p:nvSpPr>
        <p:spPr>
          <a:xfrm>
            <a:off x="7823200" y="1459468"/>
            <a:ext cx="2621230" cy="369332"/>
          </a:xfrm>
          <a:prstGeom prst="rect">
            <a:avLst/>
          </a:prstGeom>
        </p:spPr>
        <p:txBody>
          <a:bodyPr wrap="none">
            <a:spAutoFit/>
          </a:bodyPr>
          <a:lstStyle/>
          <a:p>
            <a:pPr>
              <a:defRPr u="none"/>
            </a:pPr>
            <a:r>
              <a:rPr lang="en-US" u="sng" dirty="0">
                <a:hlinkClick r:id="rId4"/>
              </a:rPr>
              <a:t>PRC 95, 034910 (2017)</a:t>
            </a:r>
          </a:p>
        </p:txBody>
      </p:sp>
      <p:sp>
        <p:nvSpPr>
          <p:cNvPr id="9" name="Left Arrow 8">
            <a:extLst>
              <a:ext uri="{FF2B5EF4-FFF2-40B4-BE49-F238E27FC236}">
                <a16:creationId xmlns:a16="http://schemas.microsoft.com/office/drawing/2014/main" id="{867AB8D8-6F9F-D348-A98E-59DE0CF85FF3}"/>
              </a:ext>
            </a:extLst>
          </p:cNvPr>
          <p:cNvSpPr/>
          <p:nvPr/>
        </p:nvSpPr>
        <p:spPr>
          <a:xfrm>
            <a:off x="7670800" y="2895600"/>
            <a:ext cx="4038600" cy="1143000"/>
          </a:xfrm>
          <a:prstGeom prst="leftArrow">
            <a:avLst>
              <a:gd name="adj1" fmla="val 72456"/>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MSTV misses </a:t>
            </a:r>
          </a:p>
          <a:p>
            <a:pPr algn="ctr"/>
            <a:r>
              <a:rPr lang="en-US" sz="2400" dirty="0"/>
              <a:t>geometry dependence</a:t>
            </a:r>
          </a:p>
        </p:txBody>
      </p:sp>
      <p:pic>
        <p:nvPicPr>
          <p:cNvPr id="11" name="ppg216-paudauv2_samemult-sonic-mstv.pdf" descr="ppg216-paudauv2_samemult-sonic-mstv.pdf">
            <a:extLst>
              <a:ext uri="{FF2B5EF4-FFF2-40B4-BE49-F238E27FC236}">
                <a16:creationId xmlns:a16="http://schemas.microsoft.com/office/drawing/2014/main" id="{CDDC617C-C01D-E648-BB5A-797E49C193DC}"/>
              </a:ext>
            </a:extLst>
          </p:cNvPr>
          <p:cNvPicPr>
            <a:picLocks noChangeAspect="1"/>
          </p:cNvPicPr>
          <p:nvPr/>
        </p:nvPicPr>
        <p:blipFill>
          <a:blip r:embed="rId5"/>
          <a:stretch>
            <a:fillRect/>
          </a:stretch>
        </p:blipFill>
        <p:spPr>
          <a:xfrm>
            <a:off x="2032000" y="1905001"/>
            <a:ext cx="5638800" cy="5410065"/>
          </a:xfrm>
          <a:prstGeom prst="rect">
            <a:avLst/>
          </a:prstGeom>
          <a:ln w="3175">
            <a:miter lim="400000"/>
          </a:ln>
        </p:spPr>
      </p:pic>
    </p:spTree>
    <p:extLst>
      <p:ext uri="{BB962C8B-B14F-4D97-AF65-F5344CB8AC3E}">
        <p14:creationId xmlns:p14="http://schemas.microsoft.com/office/powerpoint/2010/main" val="16977704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296D8E1-075B-9DE2-4190-5822F7B11682}"/>
              </a:ext>
            </a:extLst>
          </p:cNvPr>
          <p:cNvSpPr>
            <a:spLocks noGrp="1"/>
          </p:cNvSpPr>
          <p:nvPr>
            <p:ph type="title"/>
          </p:nvPr>
        </p:nvSpPr>
        <p:spPr>
          <a:xfrm>
            <a:off x="0" y="4764"/>
            <a:ext cx="13817600" cy="788987"/>
          </a:xfrm>
        </p:spPr>
        <p:txBody>
          <a:bodyPr/>
          <a:lstStyle/>
          <a:p>
            <a:endParaRPr lang="en-US"/>
          </a:p>
        </p:txBody>
      </p:sp>
      <p:pic>
        <p:nvPicPr>
          <p:cNvPr id="5" name="Picture 4" descr="Screen Shot 2021-10-13 at 9.52.34 PM.png">
            <a:extLst>
              <a:ext uri="{FF2B5EF4-FFF2-40B4-BE49-F238E27FC236}">
                <a16:creationId xmlns:a16="http://schemas.microsoft.com/office/drawing/2014/main" id="{865D2F0A-18C5-466D-8CB0-AEE24F106EDC}"/>
              </a:ext>
            </a:extLst>
          </p:cNvPr>
          <p:cNvPicPr>
            <a:picLocks noChangeAspect="1"/>
          </p:cNvPicPr>
          <p:nvPr/>
        </p:nvPicPr>
        <p:blipFill>
          <a:blip r:embed="rId2"/>
          <a:stretch>
            <a:fillRect/>
          </a:stretch>
        </p:blipFill>
        <p:spPr>
          <a:xfrm>
            <a:off x="279400" y="790014"/>
            <a:ext cx="7315200" cy="6254497"/>
          </a:xfrm>
          <a:prstGeom prst="rect">
            <a:avLst/>
          </a:prstGeom>
          <a:noFill/>
        </p:spPr>
      </p:pic>
      <p:sp>
        <p:nvSpPr>
          <p:cNvPr id="4" name="Slide Number Placeholder 3">
            <a:extLst>
              <a:ext uri="{FF2B5EF4-FFF2-40B4-BE49-F238E27FC236}">
                <a16:creationId xmlns:a16="http://schemas.microsoft.com/office/drawing/2014/main" id="{5966A499-4D98-F65F-FE43-E638ADE0BC9F}"/>
              </a:ext>
            </a:extLst>
          </p:cNvPr>
          <p:cNvSpPr>
            <a:spLocks noGrp="1"/>
          </p:cNvSpPr>
          <p:nvPr>
            <p:ph type="sldNum" sz="quarter" idx="10"/>
          </p:nvPr>
        </p:nvSpPr>
        <p:spPr>
          <a:xfrm>
            <a:off x="11700036" y="7383463"/>
            <a:ext cx="1352101" cy="323850"/>
          </a:xfrm>
        </p:spPr>
        <p:txBody>
          <a:bodyPr wrap="square" anchor="ctr">
            <a:normAutofit/>
          </a:bodyPr>
          <a:lstStyle/>
          <a:p>
            <a:pPr>
              <a:spcAft>
                <a:spcPts val="600"/>
              </a:spcAft>
              <a:defRPr/>
            </a:pPr>
            <a:fld id="{8013579F-4CA1-4395-AC63-1E7507863230}" type="slidenum">
              <a:rPr lang="en-US" smtClean="0"/>
              <a:pPr>
                <a:spcAft>
                  <a:spcPts val="600"/>
                </a:spcAft>
                <a:defRPr/>
              </a:pPr>
              <a:t>57</a:t>
            </a:fld>
            <a:endParaRPr lang="en-US"/>
          </a:p>
        </p:txBody>
      </p:sp>
      <p:sp>
        <p:nvSpPr>
          <p:cNvPr id="7" name="TextBox 6">
            <a:extLst>
              <a:ext uri="{FF2B5EF4-FFF2-40B4-BE49-F238E27FC236}">
                <a16:creationId xmlns:a16="http://schemas.microsoft.com/office/drawing/2014/main" id="{EDFDA333-CBA7-AF9C-D2CD-A359768B2DA0}"/>
              </a:ext>
            </a:extLst>
          </p:cNvPr>
          <p:cNvSpPr txBox="1"/>
          <p:nvPr/>
        </p:nvSpPr>
        <p:spPr>
          <a:xfrm>
            <a:off x="5232400" y="6840060"/>
            <a:ext cx="3873689" cy="646331"/>
          </a:xfrm>
          <a:prstGeom prst="rect">
            <a:avLst/>
          </a:prstGeom>
          <a:noFill/>
        </p:spPr>
        <p:txBody>
          <a:bodyPr wrap="none" rtlCol="0">
            <a:spAutoFit/>
          </a:bodyPr>
          <a:lstStyle/>
          <a:p>
            <a:r>
              <a:rPr lang="en-US" dirty="0"/>
              <a:t>Phys. Rev. Lett. 125, 192301 (2020)</a:t>
            </a:r>
          </a:p>
          <a:p>
            <a:endParaRPr lang="en-US" dirty="0"/>
          </a:p>
        </p:txBody>
      </p:sp>
      <p:sp>
        <p:nvSpPr>
          <p:cNvPr id="8" name="TextBox 7">
            <a:extLst>
              <a:ext uri="{FF2B5EF4-FFF2-40B4-BE49-F238E27FC236}">
                <a16:creationId xmlns:a16="http://schemas.microsoft.com/office/drawing/2014/main" id="{8362864C-A66C-966E-07BF-3328BE982726}"/>
              </a:ext>
            </a:extLst>
          </p:cNvPr>
          <p:cNvSpPr txBox="1"/>
          <p:nvPr/>
        </p:nvSpPr>
        <p:spPr>
          <a:xfrm>
            <a:off x="7988248" y="2614180"/>
            <a:ext cx="5384904" cy="1862048"/>
          </a:xfrm>
          <a:prstGeom prst="rect">
            <a:avLst/>
          </a:prstGeom>
          <a:noFill/>
        </p:spPr>
        <p:txBody>
          <a:bodyPr wrap="square" rtlCol="0">
            <a:spAutoFit/>
          </a:bodyPr>
          <a:lstStyle/>
          <a:p>
            <a:pPr>
              <a:spcAft>
                <a:spcPts val="600"/>
              </a:spcAft>
              <a:buFont typeface="Arial"/>
              <a:buChar char="•"/>
            </a:pPr>
            <a:r>
              <a:rPr lang="en-US" sz="2200" spc="150" dirty="0">
                <a:latin typeface="Tahoma"/>
                <a:cs typeface="Tahoma"/>
              </a:rPr>
              <a:t> The correlations carry information about the origin of the observed momentum anisotropy</a:t>
            </a:r>
          </a:p>
          <a:p>
            <a:pPr>
              <a:spcAft>
                <a:spcPts val="600"/>
              </a:spcAft>
              <a:buFont typeface="Arial"/>
              <a:buChar char="•"/>
            </a:pPr>
            <a:r>
              <a:rPr lang="en-US" sz="2200" spc="150" dirty="0">
                <a:latin typeface="Tahoma"/>
                <a:cs typeface="Tahoma"/>
              </a:rPr>
              <a:t> No sign change at low multiplicity without initial v</a:t>
            </a:r>
            <a:r>
              <a:rPr lang="en-US" sz="2200" spc="150" baseline="-25000" dirty="0">
                <a:latin typeface="Tahoma"/>
                <a:cs typeface="Tahoma"/>
              </a:rPr>
              <a:t>2</a:t>
            </a:r>
            <a:r>
              <a:rPr lang="en-US" sz="2200" spc="150" dirty="0">
                <a:latin typeface="Tahoma"/>
                <a:cs typeface="Tahoma"/>
              </a:rPr>
              <a:t> from CGC</a:t>
            </a:r>
          </a:p>
        </p:txBody>
      </p:sp>
    </p:spTree>
    <p:extLst>
      <p:ext uri="{BB962C8B-B14F-4D97-AF65-F5344CB8AC3E}">
        <p14:creationId xmlns:p14="http://schemas.microsoft.com/office/powerpoint/2010/main" val="172853839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defTabSz="457146" fontAlgn="auto">
              <a:spcAft>
                <a:spcPts val="0"/>
              </a:spcAft>
              <a:defRPr/>
            </a:pPr>
            <a:r>
              <a:rPr lang="en-US" sz="3600" cap="all" spc="300" dirty="0">
                <a:latin typeface="+mn-lt"/>
                <a:cs typeface="Impact"/>
              </a:rPr>
              <a:t>Results for the </a:t>
            </a:r>
            <a:r>
              <a:rPr lang="en-US" sz="3600" cap="all" spc="300" dirty="0" err="1">
                <a:latin typeface="+mn-lt"/>
                <a:cs typeface="Impact"/>
              </a:rPr>
              <a:t>correlator</a:t>
            </a:r>
            <a:endParaRPr lang="en-US" sz="3600" cap="all" spc="300" dirty="0">
              <a:latin typeface="+mn-lt"/>
              <a:cs typeface="Impact"/>
            </a:endParaRPr>
          </a:p>
        </p:txBody>
      </p:sp>
      <p:sp>
        <p:nvSpPr>
          <p:cNvPr id="2" name="Slide Number Placeholder 1"/>
          <p:cNvSpPr>
            <a:spLocks noGrp="1"/>
          </p:cNvSpPr>
          <p:nvPr>
            <p:ph type="sldNum" sz="quarter" idx="10"/>
          </p:nvPr>
        </p:nvSpPr>
        <p:spPr/>
        <p:txBody>
          <a:bodyPr/>
          <a:lstStyle/>
          <a:p>
            <a:r>
              <a:rPr lang="en-US" dirty="0"/>
              <a:t>10</a:t>
            </a:r>
          </a:p>
        </p:txBody>
      </p:sp>
      <p:sp>
        <p:nvSpPr>
          <p:cNvPr id="12" name="TextBox 11"/>
          <p:cNvSpPr txBox="1"/>
          <p:nvPr/>
        </p:nvSpPr>
        <p:spPr>
          <a:xfrm>
            <a:off x="1854220" y="5871548"/>
            <a:ext cx="10319087" cy="1446550"/>
          </a:xfrm>
          <a:prstGeom prst="rect">
            <a:avLst/>
          </a:prstGeom>
          <a:noFill/>
        </p:spPr>
        <p:txBody>
          <a:bodyPr wrap="square" rtlCol="0">
            <a:spAutoFit/>
          </a:bodyPr>
          <a:lstStyle/>
          <a:p>
            <a:pPr>
              <a:spcAft>
                <a:spcPts val="0"/>
              </a:spcAft>
              <a:buFont typeface="Arial"/>
              <a:buChar char="•"/>
            </a:pPr>
            <a:r>
              <a:rPr lang="en-US" sz="2200" dirty="0">
                <a:latin typeface="Tahoma"/>
                <a:cs typeface="Tahoma"/>
              </a:rPr>
              <a:t> Apparent sign change for </a:t>
            </a:r>
            <a:r>
              <a:rPr lang="el-GR" sz="2200" dirty="0">
                <a:latin typeface="Tahoma"/>
                <a:cs typeface="Tahoma"/>
              </a:rPr>
              <a:t>ρ</a:t>
            </a:r>
            <a:r>
              <a:rPr lang="en-US" sz="2200" dirty="0">
                <a:latin typeface="Tahoma"/>
                <a:cs typeface="Tahoma"/>
              </a:rPr>
              <a:t>(c</a:t>
            </a:r>
            <a:r>
              <a:rPr lang="en-US" sz="2200" baseline="-25000" dirty="0">
                <a:latin typeface="Tahoma"/>
                <a:cs typeface="Tahoma"/>
              </a:rPr>
              <a:t>2</a:t>
            </a:r>
            <a:r>
              <a:rPr lang="en-US" sz="2200" dirty="0">
                <a:latin typeface="Tahoma"/>
                <a:cs typeface="Tahoma"/>
              </a:rPr>
              <a:t>{2}, [</a:t>
            </a:r>
            <a:r>
              <a:rPr lang="en-US" sz="2200" dirty="0" err="1">
                <a:latin typeface="Tahoma"/>
                <a:cs typeface="Tahoma"/>
              </a:rPr>
              <a:t>p</a:t>
            </a:r>
            <a:r>
              <a:rPr lang="en-US" sz="2200" baseline="-25000" dirty="0" err="1">
                <a:latin typeface="Tahoma"/>
                <a:cs typeface="Tahoma"/>
              </a:rPr>
              <a:t>T</a:t>
            </a:r>
            <a:r>
              <a:rPr lang="en-US" sz="2200" dirty="0">
                <a:latin typeface="Tahoma"/>
                <a:cs typeface="Tahoma"/>
              </a:rPr>
              <a:t>]) in </a:t>
            </a:r>
            <a:r>
              <a:rPr lang="en-US" sz="2200" dirty="0" err="1">
                <a:latin typeface="Tahoma"/>
                <a:cs typeface="Tahoma"/>
              </a:rPr>
              <a:t>pPb</a:t>
            </a:r>
            <a:r>
              <a:rPr lang="en-US" sz="2200" dirty="0">
                <a:latin typeface="Tahoma"/>
                <a:cs typeface="Tahoma"/>
              </a:rPr>
              <a:t> -&gt; agree with IP-</a:t>
            </a:r>
            <a:r>
              <a:rPr lang="en-US" sz="2200" dirty="0" err="1">
                <a:latin typeface="Tahoma"/>
                <a:cs typeface="Tahoma"/>
              </a:rPr>
              <a:t>Glasma+hydro</a:t>
            </a:r>
            <a:endParaRPr lang="en-US" sz="2200" dirty="0">
              <a:latin typeface="Tahoma"/>
              <a:cs typeface="Tahoma"/>
            </a:endParaRPr>
          </a:p>
          <a:p>
            <a:pPr>
              <a:spcAft>
                <a:spcPts val="0"/>
              </a:spcAft>
              <a:buFont typeface="Arial"/>
              <a:buChar char="•"/>
            </a:pPr>
            <a:r>
              <a:rPr lang="en-US" sz="2200" dirty="0">
                <a:latin typeface="Tahoma"/>
                <a:cs typeface="Tahoma"/>
              </a:rPr>
              <a:t> However, no sign change is observed when using |</a:t>
            </a:r>
            <a:r>
              <a:rPr lang="el-GR" sz="2200" dirty="0">
                <a:latin typeface="Tahoma"/>
                <a:cs typeface="Tahoma"/>
              </a:rPr>
              <a:t>η</a:t>
            </a:r>
            <a:r>
              <a:rPr lang="en-US" sz="2200" dirty="0">
                <a:latin typeface="Tahoma"/>
                <a:cs typeface="Tahoma"/>
              </a:rPr>
              <a:t>|</a:t>
            </a:r>
            <a:r>
              <a:rPr lang="el-GR" sz="2200" dirty="0">
                <a:latin typeface="Tahoma"/>
                <a:cs typeface="Tahoma"/>
              </a:rPr>
              <a:t>&gt;</a:t>
            </a:r>
            <a:r>
              <a:rPr lang="en-US" sz="2200" dirty="0">
                <a:latin typeface="Tahoma"/>
                <a:cs typeface="Tahoma"/>
              </a:rPr>
              <a:t>1.0 for c</a:t>
            </a:r>
            <a:r>
              <a:rPr lang="en-US" sz="2200" baseline="-25000" dirty="0">
                <a:latin typeface="Tahoma"/>
                <a:cs typeface="Tahoma"/>
              </a:rPr>
              <a:t>2</a:t>
            </a:r>
            <a:r>
              <a:rPr lang="en-US" sz="2200" dirty="0">
                <a:latin typeface="Tahoma"/>
                <a:cs typeface="Tahoma"/>
              </a:rPr>
              <a:t>{2}</a:t>
            </a:r>
          </a:p>
          <a:p>
            <a:pPr>
              <a:spcAft>
                <a:spcPts val="0"/>
              </a:spcAft>
              <a:buFont typeface="Arial"/>
              <a:buChar char="•"/>
            </a:pPr>
            <a:r>
              <a:rPr lang="en-US" sz="2200" dirty="0">
                <a:latin typeface="Tahoma"/>
                <a:cs typeface="Tahoma"/>
              </a:rPr>
              <a:t> After removing </a:t>
            </a:r>
            <a:r>
              <a:rPr lang="en-US" sz="2200" dirty="0" err="1">
                <a:latin typeface="Tahoma"/>
                <a:cs typeface="Tahoma"/>
              </a:rPr>
              <a:t>nonflow</a:t>
            </a:r>
            <a:r>
              <a:rPr lang="en-US" sz="2200" dirty="0">
                <a:latin typeface="Tahoma"/>
                <a:cs typeface="Tahoma"/>
              </a:rPr>
              <a:t> with larger </a:t>
            </a:r>
            <a:r>
              <a:rPr lang="el-GR" sz="2200" dirty="0">
                <a:latin typeface="Tahoma"/>
                <a:cs typeface="Tahoma"/>
              </a:rPr>
              <a:t>η</a:t>
            </a:r>
            <a:r>
              <a:rPr lang="en-US" sz="2200" dirty="0">
                <a:latin typeface="Tahoma"/>
                <a:cs typeface="Tahoma"/>
              </a:rPr>
              <a:t> gap, no evidence of CGC in data</a:t>
            </a:r>
          </a:p>
          <a:p>
            <a:pPr>
              <a:spcAft>
                <a:spcPts val="0"/>
              </a:spcAft>
              <a:buFont typeface="Arial"/>
              <a:buChar char="•"/>
            </a:pPr>
            <a:r>
              <a:rPr lang="en-US" sz="2200" dirty="0">
                <a:latin typeface="Tahoma"/>
                <a:cs typeface="Tahoma"/>
              </a:rPr>
              <a:t> Data better described by the smaller initial fireball </a:t>
            </a:r>
            <a:r>
              <a:rPr lang="en-US" sz="2200" spc="150" dirty="0">
                <a:latin typeface="Tahoma"/>
                <a:cs typeface="Tahoma"/>
              </a:rPr>
              <a:t>R</a:t>
            </a:r>
            <a:r>
              <a:rPr lang="en-US" sz="2200" spc="150" baseline="-25000" dirty="0">
                <a:latin typeface="Tahoma"/>
                <a:cs typeface="Tahoma"/>
              </a:rPr>
              <a:t>RMS</a:t>
            </a:r>
            <a:r>
              <a:rPr lang="en-US" sz="2200" spc="150" dirty="0">
                <a:latin typeface="Tahoma"/>
                <a:cs typeface="Tahoma"/>
              </a:rPr>
              <a:t>=0.9 fm in hydro</a:t>
            </a:r>
            <a:endParaRPr lang="en-US" sz="2200" dirty="0">
              <a:latin typeface="Tahoma"/>
              <a:cs typeface="Tahoma"/>
            </a:endParaRPr>
          </a:p>
        </p:txBody>
      </p:sp>
      <p:pic>
        <p:nvPicPr>
          <p:cNvPr id="16" name="Picture 15" descr="plot_rhon2_3panels.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3"/>
              <a:stretch>
                <a:fillRect/>
              </a:stretch>
            </p:blipFill>
          </mc:Choice>
          <mc:Fallback>
            <p:blipFill>
              <a:blip r:embed="rId4"/>
              <a:stretch>
                <a:fillRect/>
              </a:stretch>
            </p:blipFill>
          </mc:Fallback>
        </mc:AlternateContent>
        <p:spPr>
          <a:xfrm>
            <a:off x="3059177" y="822960"/>
            <a:ext cx="7811909" cy="5111496"/>
          </a:xfrm>
          <a:prstGeom prst="rect">
            <a:avLst/>
          </a:prstGeom>
        </p:spPr>
      </p:pic>
      <p:sp>
        <p:nvSpPr>
          <p:cNvPr id="17" name="TextBox 16"/>
          <p:cNvSpPr txBox="1"/>
          <p:nvPr/>
        </p:nvSpPr>
        <p:spPr>
          <a:xfrm>
            <a:off x="8813168" y="4412141"/>
            <a:ext cx="711200" cy="830997"/>
          </a:xfrm>
          <a:prstGeom prst="rect">
            <a:avLst/>
          </a:prstGeom>
          <a:noFill/>
        </p:spPr>
        <p:txBody>
          <a:bodyPr wrap="square" rtlCol="0">
            <a:spAutoFit/>
          </a:bodyPr>
          <a:lstStyle/>
          <a:p>
            <a:r>
              <a:rPr lang="en-US" sz="1200" dirty="0"/>
              <a:t>  -0.75</a:t>
            </a:r>
          </a:p>
          <a:p>
            <a:endParaRPr lang="en-US" sz="1200" dirty="0"/>
          </a:p>
          <a:p>
            <a:endParaRPr lang="en-US" sz="1200" dirty="0"/>
          </a:p>
          <a:p>
            <a:r>
              <a:rPr lang="en-US" sz="1200" dirty="0"/>
              <a:t>-1.0</a:t>
            </a:r>
          </a:p>
        </p:txBody>
      </p:sp>
      <p:sp>
        <p:nvSpPr>
          <p:cNvPr id="18" name="TextBox 17"/>
          <p:cNvSpPr txBox="1"/>
          <p:nvPr/>
        </p:nvSpPr>
        <p:spPr>
          <a:xfrm>
            <a:off x="9727568" y="4401681"/>
            <a:ext cx="914400" cy="830997"/>
          </a:xfrm>
          <a:prstGeom prst="rect">
            <a:avLst/>
          </a:prstGeom>
          <a:noFill/>
        </p:spPr>
        <p:txBody>
          <a:bodyPr wrap="square" rtlCol="0">
            <a:spAutoFit/>
          </a:bodyPr>
          <a:lstStyle/>
          <a:p>
            <a:r>
              <a:rPr lang="el-GR" sz="1200" dirty="0"/>
              <a:t>0.75</a:t>
            </a:r>
            <a:endParaRPr lang="en-US" sz="1200" dirty="0"/>
          </a:p>
          <a:p>
            <a:endParaRPr lang="en-US" sz="1200" dirty="0"/>
          </a:p>
          <a:p>
            <a:endParaRPr lang="en-US" sz="1200" dirty="0"/>
          </a:p>
          <a:p>
            <a:r>
              <a:rPr lang="en-US" sz="1200" dirty="0"/>
              <a:t>     1.0</a:t>
            </a:r>
          </a:p>
        </p:txBody>
      </p:sp>
      <p:sp>
        <p:nvSpPr>
          <p:cNvPr id="19" name="Rectangle 18"/>
          <p:cNvSpPr/>
          <p:nvPr/>
        </p:nvSpPr>
        <p:spPr>
          <a:xfrm>
            <a:off x="8514722" y="4843940"/>
            <a:ext cx="640080" cy="137160"/>
          </a:xfrm>
          <a:prstGeom prst="rect">
            <a:avLst/>
          </a:prstGeom>
          <a:solidFill>
            <a:schemeClr val="accent6">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10049482" y="4856640"/>
            <a:ext cx="640080" cy="13716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8707828" y="4790600"/>
            <a:ext cx="304800" cy="230832"/>
          </a:xfrm>
          <a:prstGeom prst="rect">
            <a:avLst/>
          </a:prstGeom>
          <a:noFill/>
        </p:spPr>
        <p:txBody>
          <a:bodyPr wrap="square" rtlCol="0">
            <a:spAutoFit/>
          </a:bodyPr>
          <a:lstStyle/>
          <a:p>
            <a:r>
              <a:rPr lang="en-US" sz="900" dirty="0"/>
              <a:t>A</a:t>
            </a:r>
          </a:p>
        </p:txBody>
      </p:sp>
      <p:sp>
        <p:nvSpPr>
          <p:cNvPr id="22" name="TextBox 21"/>
          <p:cNvSpPr txBox="1"/>
          <p:nvPr/>
        </p:nvSpPr>
        <p:spPr>
          <a:xfrm>
            <a:off x="10222868" y="4803300"/>
            <a:ext cx="304800" cy="230832"/>
          </a:xfrm>
          <a:prstGeom prst="rect">
            <a:avLst/>
          </a:prstGeom>
          <a:noFill/>
        </p:spPr>
        <p:txBody>
          <a:bodyPr wrap="square" rtlCol="0">
            <a:spAutoFit/>
          </a:bodyPr>
          <a:lstStyle/>
          <a:p>
            <a:r>
              <a:rPr lang="en-US" sz="900" dirty="0"/>
              <a:t>B</a:t>
            </a:r>
          </a:p>
        </p:txBody>
      </p:sp>
      <p:sp>
        <p:nvSpPr>
          <p:cNvPr id="23" name="Rectangle 22"/>
          <p:cNvSpPr/>
          <p:nvPr/>
        </p:nvSpPr>
        <p:spPr>
          <a:xfrm>
            <a:off x="8517722" y="4652720"/>
            <a:ext cx="740664" cy="137160"/>
          </a:xfrm>
          <a:prstGeom prst="rect">
            <a:avLst/>
          </a:prstGeom>
          <a:solidFill>
            <a:schemeClr val="accent6">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9947902" y="4665420"/>
            <a:ext cx="740664" cy="13716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Box 24"/>
          <p:cNvSpPr txBox="1"/>
          <p:nvPr/>
        </p:nvSpPr>
        <p:spPr>
          <a:xfrm>
            <a:off x="8710828" y="4599380"/>
            <a:ext cx="304800" cy="230832"/>
          </a:xfrm>
          <a:prstGeom prst="rect">
            <a:avLst/>
          </a:prstGeom>
          <a:noFill/>
        </p:spPr>
        <p:txBody>
          <a:bodyPr wrap="square" rtlCol="0">
            <a:spAutoFit/>
          </a:bodyPr>
          <a:lstStyle/>
          <a:p>
            <a:r>
              <a:rPr lang="en-US" sz="900" dirty="0"/>
              <a:t>A</a:t>
            </a:r>
          </a:p>
        </p:txBody>
      </p:sp>
      <p:sp>
        <p:nvSpPr>
          <p:cNvPr id="27" name="TextBox 26"/>
          <p:cNvSpPr txBox="1"/>
          <p:nvPr/>
        </p:nvSpPr>
        <p:spPr>
          <a:xfrm>
            <a:off x="10225868" y="4612080"/>
            <a:ext cx="304800" cy="230832"/>
          </a:xfrm>
          <a:prstGeom prst="rect">
            <a:avLst/>
          </a:prstGeom>
          <a:noFill/>
        </p:spPr>
        <p:txBody>
          <a:bodyPr wrap="square" rtlCol="0">
            <a:spAutoFit/>
          </a:bodyPr>
          <a:lstStyle/>
          <a:p>
            <a:r>
              <a:rPr lang="en-US" sz="900" dirty="0"/>
              <a:t>B</a:t>
            </a:r>
          </a:p>
        </p:txBody>
      </p:sp>
      <p:pic>
        <p:nvPicPr>
          <p:cNvPr id="34" name="Picture 33" descr="cmsStamp-qm22new.png"/>
          <p:cNvPicPr>
            <a:picLocks noChangeAspect="1"/>
          </p:cNvPicPr>
          <p:nvPr/>
        </p:nvPicPr>
        <p:blipFill>
          <a:blip r:embed="rId5"/>
          <a:stretch>
            <a:fillRect/>
          </a:stretch>
        </p:blipFill>
        <p:spPr>
          <a:xfrm>
            <a:off x="10778788" y="1124268"/>
            <a:ext cx="1182372" cy="1182372"/>
          </a:xfrm>
          <a:prstGeom prst="rect">
            <a:avLst/>
          </a:prstGeom>
        </p:spPr>
      </p:pic>
      <p:pic>
        <p:nvPicPr>
          <p:cNvPr id="35" name="Picture 34" descr="cmsStamp-qm22first.png"/>
          <p:cNvPicPr>
            <a:picLocks noChangeAspect="1"/>
          </p:cNvPicPr>
          <p:nvPr/>
        </p:nvPicPr>
        <p:blipFill>
          <a:blip r:embed="rId6"/>
          <a:stretch>
            <a:fillRect/>
          </a:stretch>
        </p:blipFill>
        <p:spPr>
          <a:xfrm>
            <a:off x="10758424" y="3625484"/>
            <a:ext cx="1179576" cy="1179576"/>
          </a:xfrm>
          <a:prstGeom prst="rect">
            <a:avLst/>
          </a:prstGeom>
        </p:spPr>
      </p:pic>
      <p:sp>
        <p:nvSpPr>
          <p:cNvPr id="36" name="Rectangle 35"/>
          <p:cNvSpPr/>
          <p:nvPr/>
        </p:nvSpPr>
        <p:spPr>
          <a:xfrm>
            <a:off x="1839281" y="763870"/>
            <a:ext cx="2148745" cy="338554"/>
          </a:xfrm>
          <a:prstGeom prst="rect">
            <a:avLst/>
          </a:prstGeom>
        </p:spPr>
        <p:txBody>
          <a:bodyPr wrap="none">
            <a:spAutoFit/>
          </a:bodyPr>
          <a:lstStyle/>
          <a:p>
            <a:r>
              <a:rPr lang="en-US" sz="1600" dirty="0">
                <a:latin typeface="Tahoma"/>
                <a:cs typeface="Tahoma"/>
              </a:rPr>
              <a:t>CMS-PAS-HIN-21-012</a:t>
            </a:r>
          </a:p>
        </p:txBody>
      </p:sp>
      <p:sp>
        <p:nvSpPr>
          <p:cNvPr id="37" name="TextBox 36"/>
          <p:cNvSpPr txBox="1"/>
          <p:nvPr/>
        </p:nvSpPr>
        <p:spPr>
          <a:xfrm>
            <a:off x="1894540" y="1867461"/>
            <a:ext cx="914400" cy="477054"/>
          </a:xfrm>
          <a:prstGeom prst="rect">
            <a:avLst/>
          </a:prstGeom>
          <a:noFill/>
        </p:spPr>
        <p:txBody>
          <a:bodyPr wrap="square" rtlCol="0">
            <a:spAutoFit/>
          </a:bodyPr>
          <a:lstStyle/>
          <a:p>
            <a:r>
              <a:rPr lang="en-US" sz="2500" dirty="0" err="1">
                <a:latin typeface="Tahoma"/>
                <a:cs typeface="Tahoma"/>
              </a:rPr>
              <a:t>n</a:t>
            </a:r>
            <a:r>
              <a:rPr lang="en-US" sz="2500" dirty="0">
                <a:latin typeface="Tahoma"/>
                <a:cs typeface="Tahoma"/>
              </a:rPr>
              <a:t>=2</a:t>
            </a:r>
          </a:p>
        </p:txBody>
      </p:sp>
      <p:sp>
        <p:nvSpPr>
          <p:cNvPr id="38" name="TextBox 37"/>
          <p:cNvSpPr txBox="1"/>
          <p:nvPr/>
        </p:nvSpPr>
        <p:spPr>
          <a:xfrm>
            <a:off x="1897540" y="3914210"/>
            <a:ext cx="914400" cy="477054"/>
          </a:xfrm>
          <a:prstGeom prst="rect">
            <a:avLst/>
          </a:prstGeom>
          <a:noFill/>
        </p:spPr>
        <p:txBody>
          <a:bodyPr wrap="square" rtlCol="0">
            <a:spAutoFit/>
          </a:bodyPr>
          <a:lstStyle/>
          <a:p>
            <a:r>
              <a:rPr lang="en-US" sz="2500" dirty="0" err="1">
                <a:latin typeface="Tahoma"/>
                <a:cs typeface="Tahoma"/>
              </a:rPr>
              <a:t>n</a:t>
            </a:r>
            <a:r>
              <a:rPr lang="en-US" sz="2500" dirty="0">
                <a:latin typeface="Tahoma"/>
                <a:cs typeface="Tahoma"/>
              </a:rPr>
              <a:t>=3</a:t>
            </a:r>
          </a:p>
        </p:txBody>
      </p:sp>
    </p:spTree>
    <p:extLst>
      <p:ext uri="{BB962C8B-B14F-4D97-AF65-F5344CB8AC3E}">
        <p14:creationId xmlns:p14="http://schemas.microsoft.com/office/powerpoint/2010/main" val="10708810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E7F093-2421-0729-11FA-FB010D3C74B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2CC1EFF-621D-A293-8B7C-7A28EDFF8E71}"/>
              </a:ext>
            </a:extLst>
          </p:cNvPr>
          <p:cNvSpPr>
            <a:spLocks noGrp="1"/>
          </p:cNvSpPr>
          <p:nvPr>
            <p:ph sz="half" idx="1"/>
          </p:nvPr>
        </p:nvSpPr>
        <p:spPr/>
        <p:txBody>
          <a:bodyPr/>
          <a:lstStyle/>
          <a:p>
            <a:endParaRPr lang="en-US"/>
          </a:p>
        </p:txBody>
      </p:sp>
      <p:sp>
        <p:nvSpPr>
          <p:cNvPr id="4" name="Content Placeholder 3">
            <a:extLst>
              <a:ext uri="{FF2B5EF4-FFF2-40B4-BE49-F238E27FC236}">
                <a16:creationId xmlns:a16="http://schemas.microsoft.com/office/drawing/2014/main" id="{BE0A8D1A-3D9A-2217-1672-55395BA613AA}"/>
              </a:ext>
            </a:extLst>
          </p:cNvPr>
          <p:cNvSpPr>
            <a:spLocks noGrp="1"/>
          </p:cNvSpPr>
          <p:nvPr>
            <p:ph sz="half" idx="2"/>
          </p:nvPr>
        </p:nvSpPr>
        <p:spPr/>
        <p:txBody>
          <a:bodyPr/>
          <a:lstStyle/>
          <a:p>
            <a:endParaRPr lang="en-US"/>
          </a:p>
        </p:txBody>
      </p:sp>
      <p:sp>
        <p:nvSpPr>
          <p:cNvPr id="5" name="Slide Number Placeholder 4">
            <a:extLst>
              <a:ext uri="{FF2B5EF4-FFF2-40B4-BE49-F238E27FC236}">
                <a16:creationId xmlns:a16="http://schemas.microsoft.com/office/drawing/2014/main" id="{1910421E-2EB9-F4ED-2D1D-FD19BB10DE23}"/>
              </a:ext>
            </a:extLst>
          </p:cNvPr>
          <p:cNvSpPr>
            <a:spLocks noGrp="1"/>
          </p:cNvSpPr>
          <p:nvPr>
            <p:ph type="sldNum" sz="quarter" idx="10"/>
          </p:nvPr>
        </p:nvSpPr>
        <p:spPr/>
        <p:txBody>
          <a:bodyPr/>
          <a:lstStyle/>
          <a:p>
            <a:pPr>
              <a:defRPr/>
            </a:pPr>
            <a:fld id="{F927F8DE-6761-4BA9-9448-0170BA9FCE3A}" type="slidenum">
              <a:rPr lang="en-US" smtClean="0"/>
              <a:pPr>
                <a:defRPr/>
              </a:pPr>
              <a:t>59</a:t>
            </a:fld>
            <a:endParaRPr lang="en-US" dirty="0"/>
          </a:p>
        </p:txBody>
      </p:sp>
    </p:spTree>
    <p:extLst>
      <p:ext uri="{BB962C8B-B14F-4D97-AF65-F5344CB8AC3E}">
        <p14:creationId xmlns:p14="http://schemas.microsoft.com/office/powerpoint/2010/main" val="3118015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p:txBody>
          <a:bodyPr/>
          <a:lstStyle/>
          <a:p>
            <a:r>
              <a:rPr lang="en-US" sz="3960" dirty="0"/>
              <a:t>Ideal Hydrodynamics at RHIC: hydro works !</a:t>
            </a:r>
          </a:p>
        </p:txBody>
      </p:sp>
      <p:sp>
        <p:nvSpPr>
          <p:cNvPr id="212995" name="Rectangle 3"/>
          <p:cNvSpPr>
            <a:spLocks noGrp="1" noChangeArrowheads="1"/>
          </p:cNvSpPr>
          <p:nvPr>
            <p:ph idx="1"/>
          </p:nvPr>
        </p:nvSpPr>
        <p:spPr>
          <a:xfrm>
            <a:off x="553876" y="5931932"/>
            <a:ext cx="13441524" cy="1040400"/>
          </a:xfrm>
          <a:noFill/>
          <a:ln/>
        </p:spPr>
        <p:txBody>
          <a:bodyPr/>
          <a:lstStyle/>
          <a:p>
            <a:pPr>
              <a:lnSpc>
                <a:spcPct val="90000"/>
              </a:lnSpc>
            </a:pPr>
            <a:r>
              <a:rPr lang="en-US" sz="2640" dirty="0"/>
              <a:t>Elliptic flow strength in semi-central collisions described by ideal hydro</a:t>
            </a:r>
          </a:p>
          <a:p>
            <a:pPr>
              <a:lnSpc>
                <a:spcPct val="90000"/>
              </a:lnSpc>
            </a:pPr>
            <a:r>
              <a:rPr lang="en-US" sz="2800" dirty="0"/>
              <a:t>Reproducing the correct mass dependence of v</a:t>
            </a:r>
            <a:r>
              <a:rPr lang="en-US" sz="2800" baseline="-25000" dirty="0"/>
              <a:t>2</a:t>
            </a:r>
            <a:r>
              <a:rPr lang="en-US" sz="2800" dirty="0"/>
              <a:t> requires QGP EOS </a:t>
            </a:r>
          </a:p>
          <a:p>
            <a:pPr marL="0" indent="0">
              <a:lnSpc>
                <a:spcPct val="90000"/>
              </a:lnSpc>
              <a:buNone/>
            </a:pPr>
            <a:r>
              <a:rPr lang="en-US" sz="2800" dirty="0"/>
              <a:t>( </a:t>
            </a:r>
            <a:r>
              <a:rPr lang="en-US" sz="2800" dirty="0" err="1"/>
              <a:t>lQCD</a:t>
            </a:r>
            <a:r>
              <a:rPr lang="en-US" sz="2800" dirty="0"/>
              <a:t>-inspired,  but had a 1</a:t>
            </a:r>
            <a:r>
              <a:rPr lang="en-US" sz="2800" baseline="30000" dirty="0"/>
              <a:t>st</a:t>
            </a:r>
            <a:r>
              <a:rPr lang="en-US" sz="2800" dirty="0"/>
              <a:t> order phase transition)</a:t>
            </a:r>
          </a:p>
          <a:p>
            <a:pPr>
              <a:lnSpc>
                <a:spcPct val="90000"/>
              </a:lnSpc>
            </a:pPr>
            <a:endParaRPr lang="en-US" sz="2640" dirty="0"/>
          </a:p>
          <a:p>
            <a:pPr>
              <a:lnSpc>
                <a:spcPct val="90000"/>
              </a:lnSpc>
            </a:pPr>
            <a:endParaRPr lang="en-US" sz="2640" dirty="0"/>
          </a:p>
          <a:p>
            <a:pPr>
              <a:lnSpc>
                <a:spcPct val="90000"/>
              </a:lnSpc>
            </a:pPr>
            <a:endParaRPr lang="en-US" sz="2640" dirty="0"/>
          </a:p>
          <a:p>
            <a:pPr marL="0" indent="0">
              <a:lnSpc>
                <a:spcPct val="90000"/>
              </a:lnSpc>
              <a:buNone/>
            </a:pPr>
            <a:endParaRPr lang="en-US" sz="2640" dirty="0">
              <a:solidFill>
                <a:schemeClr val="tx2"/>
              </a:solidFill>
            </a:endParaRPr>
          </a:p>
          <a:p>
            <a:pPr>
              <a:lnSpc>
                <a:spcPct val="90000"/>
              </a:lnSpc>
            </a:pPr>
            <a:endParaRPr lang="en-US" sz="2640" dirty="0"/>
          </a:p>
        </p:txBody>
      </p:sp>
      <p:sp>
        <p:nvSpPr>
          <p:cNvPr id="7" name="Slide Number Placeholder 5"/>
          <p:cNvSpPr>
            <a:spLocks noGrp="1"/>
          </p:cNvSpPr>
          <p:nvPr>
            <p:ph type="sldNum" sz="quarter" idx="4294967295"/>
          </p:nvPr>
        </p:nvSpPr>
        <p:spPr>
          <a:xfrm>
            <a:off x="10396540" y="7280603"/>
            <a:ext cx="984250" cy="314325"/>
          </a:xfrm>
          <a:prstGeom prst="rect">
            <a:avLst/>
          </a:prstGeom>
        </p:spPr>
        <p:txBody>
          <a:bodyPr/>
          <a:lstStyle/>
          <a:p>
            <a:fld id="{931FDAB6-676E-40CE-B6F4-C1EFBAB4DC0E}" type="slidenum">
              <a:rPr lang="en-US"/>
              <a:pPr/>
              <a:t>6</a:t>
            </a:fld>
            <a:endParaRPr lang="en-US"/>
          </a:p>
        </p:txBody>
      </p:sp>
      <p:grpSp>
        <p:nvGrpSpPr>
          <p:cNvPr id="6" name="Group 2">
            <a:extLst>
              <a:ext uri="{FF2B5EF4-FFF2-40B4-BE49-F238E27FC236}">
                <a16:creationId xmlns:a16="http://schemas.microsoft.com/office/drawing/2014/main" id="{774B04E5-E557-894B-82AE-D7CED1054EB2}"/>
              </a:ext>
            </a:extLst>
          </p:cNvPr>
          <p:cNvGrpSpPr>
            <a:grpSpLocks/>
          </p:cNvGrpSpPr>
          <p:nvPr/>
        </p:nvGrpSpPr>
        <p:grpSpPr bwMode="auto">
          <a:xfrm>
            <a:off x="590388" y="1524289"/>
            <a:ext cx="5715000" cy="3685626"/>
            <a:chOff x="407" y="763"/>
            <a:chExt cx="3229" cy="1936"/>
          </a:xfrm>
        </p:grpSpPr>
        <p:grpSp>
          <p:nvGrpSpPr>
            <p:cNvPr id="8" name="Group 3">
              <a:extLst>
                <a:ext uri="{FF2B5EF4-FFF2-40B4-BE49-F238E27FC236}">
                  <a16:creationId xmlns:a16="http://schemas.microsoft.com/office/drawing/2014/main" id="{E65D21BB-14A2-9E42-89ED-7672EC8A857B}"/>
                </a:ext>
              </a:extLst>
            </p:cNvPr>
            <p:cNvGrpSpPr>
              <a:grpSpLocks/>
            </p:cNvGrpSpPr>
            <p:nvPr/>
          </p:nvGrpSpPr>
          <p:grpSpPr bwMode="auto">
            <a:xfrm>
              <a:off x="407" y="763"/>
              <a:ext cx="3229" cy="1936"/>
              <a:chOff x="389" y="753"/>
              <a:chExt cx="2926" cy="1620"/>
            </a:xfrm>
          </p:grpSpPr>
          <p:pic>
            <p:nvPicPr>
              <p:cNvPr id="10" name="Picture 4" descr="v2nch">
                <a:extLst>
                  <a:ext uri="{FF2B5EF4-FFF2-40B4-BE49-F238E27FC236}">
                    <a16:creationId xmlns:a16="http://schemas.microsoft.com/office/drawing/2014/main" id="{DC3366F1-3729-1A44-9F1E-39F17936B046}"/>
                  </a:ext>
                </a:extLst>
              </p:cNvPr>
              <p:cNvPicPr>
                <a:picLocks noChangeAspect="1" noChangeArrowheads="1"/>
              </p:cNvPicPr>
              <p:nvPr/>
            </p:nvPicPr>
            <p:blipFill>
              <a:blip r:embed="rId2" cstate="print"/>
              <a:srcRect/>
              <a:stretch>
                <a:fillRect/>
              </a:stretch>
            </p:blipFill>
            <p:spPr bwMode="auto">
              <a:xfrm>
                <a:off x="389" y="753"/>
                <a:ext cx="2861" cy="1620"/>
              </a:xfrm>
              <a:prstGeom prst="rect">
                <a:avLst/>
              </a:prstGeom>
            </p:spPr>
          </p:pic>
          <p:sp>
            <p:nvSpPr>
              <p:cNvPr id="11" name="Text Box 5">
                <a:extLst>
                  <a:ext uri="{FF2B5EF4-FFF2-40B4-BE49-F238E27FC236}">
                    <a16:creationId xmlns:a16="http://schemas.microsoft.com/office/drawing/2014/main" id="{C56D2750-B8B3-3344-8A2C-56651744CDDB}"/>
                  </a:ext>
                </a:extLst>
              </p:cNvPr>
              <p:cNvSpPr txBox="1">
                <a:spLocks noChangeArrowheads="1"/>
              </p:cNvSpPr>
              <p:nvPr/>
            </p:nvSpPr>
            <p:spPr bwMode="auto">
              <a:xfrm>
                <a:off x="2043" y="795"/>
                <a:ext cx="1272" cy="852"/>
              </a:xfrm>
              <a:prstGeom prst="rect">
                <a:avLst/>
              </a:prstGeom>
              <a:noFill/>
              <a:ln w="12700">
                <a:noFill/>
                <a:miter lim="800000"/>
                <a:headEnd type="none" w="sm" len="sm"/>
                <a:tailEnd type="none" w="sm" len="sm"/>
              </a:ln>
              <a:effectLst/>
            </p:spPr>
            <p:txBody>
              <a:bodyPr wrap="none">
                <a:spAutoFit/>
              </a:bodyPr>
              <a:lstStyle/>
              <a:p>
                <a:pPr eaLnBrk="0" hangingPunct="0"/>
                <a:r>
                  <a:rPr lang="en-US" sz="2000" dirty="0"/>
                  <a:t>Hydro. Calculations</a:t>
                </a:r>
              </a:p>
              <a:p>
                <a:pPr eaLnBrk="0" hangingPunct="0"/>
                <a:r>
                  <a:rPr lang="en-US" sz="2000" dirty="0">
                    <a:solidFill>
                      <a:srgbClr val="0000FF"/>
                    </a:solidFill>
                  </a:rPr>
                  <a:t>	</a:t>
                </a:r>
                <a:r>
                  <a:rPr lang="en-US" sz="2000" dirty="0" err="1">
                    <a:solidFill>
                      <a:srgbClr val="0000FF"/>
                    </a:solidFill>
                  </a:rPr>
                  <a:t>Huovinen</a:t>
                </a:r>
                <a:r>
                  <a:rPr lang="en-US" sz="2000" dirty="0">
                    <a:solidFill>
                      <a:srgbClr val="0000FF"/>
                    </a:solidFill>
                  </a:rPr>
                  <a:t>, </a:t>
                </a:r>
              </a:p>
              <a:p>
                <a:pPr eaLnBrk="0" hangingPunct="0"/>
                <a:r>
                  <a:rPr lang="en-US" sz="2000" dirty="0">
                    <a:solidFill>
                      <a:srgbClr val="0000FF"/>
                    </a:solidFill>
                  </a:rPr>
                  <a:t>	P. Kolb,</a:t>
                </a:r>
              </a:p>
              <a:p>
                <a:pPr eaLnBrk="0" hangingPunct="0"/>
                <a:r>
                  <a:rPr lang="en-US" sz="2000" dirty="0">
                    <a:solidFill>
                      <a:srgbClr val="0000FF"/>
                    </a:solidFill>
                  </a:rPr>
                  <a:t>	U. Heinz</a:t>
                </a:r>
                <a:endParaRPr lang="en-US" sz="2800" dirty="0">
                  <a:solidFill>
                    <a:srgbClr val="0000FF"/>
                  </a:solidFill>
                </a:endParaRPr>
              </a:p>
              <a:p>
                <a:pPr eaLnBrk="0" hangingPunct="0"/>
                <a:endParaRPr lang="en-US" sz="2000" dirty="0"/>
              </a:p>
            </p:txBody>
          </p:sp>
        </p:grpSp>
        <p:sp>
          <p:nvSpPr>
            <p:cNvPr id="9" name="Line 6">
              <a:extLst>
                <a:ext uri="{FF2B5EF4-FFF2-40B4-BE49-F238E27FC236}">
                  <a16:creationId xmlns:a16="http://schemas.microsoft.com/office/drawing/2014/main" id="{A96784FA-0640-5F44-91C5-6F2BAF638924}"/>
                </a:ext>
              </a:extLst>
            </p:cNvPr>
            <p:cNvSpPr>
              <a:spLocks noChangeShapeType="1"/>
            </p:cNvSpPr>
            <p:nvPr/>
          </p:nvSpPr>
          <p:spPr bwMode="auto">
            <a:xfrm flipH="1">
              <a:off x="2000" y="1053"/>
              <a:ext cx="457" cy="452"/>
            </a:xfrm>
            <a:prstGeom prst="line">
              <a:avLst/>
            </a:prstGeom>
            <a:noFill/>
            <a:ln w="34925">
              <a:solidFill>
                <a:schemeClr val="tx1"/>
              </a:solidFill>
              <a:round/>
              <a:headEnd type="none" w="sm" len="sm"/>
              <a:tailEnd type="triangle" w="med" len="med"/>
            </a:ln>
            <a:effectLst/>
          </p:spPr>
          <p:txBody>
            <a:bodyPr/>
            <a:lstStyle/>
            <a:p>
              <a:endParaRPr lang="en-US"/>
            </a:p>
          </p:txBody>
        </p:sp>
      </p:grpSp>
      <p:sp>
        <p:nvSpPr>
          <p:cNvPr id="12" name="Rectangle 11">
            <a:extLst>
              <a:ext uri="{FF2B5EF4-FFF2-40B4-BE49-F238E27FC236}">
                <a16:creationId xmlns:a16="http://schemas.microsoft.com/office/drawing/2014/main" id="{ACF4C0D9-9988-914E-A744-64E5D0228DEB}"/>
              </a:ext>
            </a:extLst>
          </p:cNvPr>
          <p:cNvSpPr/>
          <p:nvPr/>
        </p:nvSpPr>
        <p:spPr>
          <a:xfrm>
            <a:off x="700975" y="5055122"/>
            <a:ext cx="3578224" cy="646331"/>
          </a:xfrm>
          <a:prstGeom prst="rect">
            <a:avLst/>
          </a:prstGeom>
        </p:spPr>
        <p:txBody>
          <a:bodyPr wrap="none">
            <a:spAutoFit/>
          </a:bodyPr>
          <a:lstStyle/>
          <a:p>
            <a:r>
              <a:rPr lang="en-US" dirty="0">
                <a:solidFill>
                  <a:srgbClr val="000000"/>
                </a:solidFill>
                <a:latin typeface="Lucida Grande" panose="020B0600040502020204" pitchFamily="34" charset="0"/>
              </a:rPr>
              <a:t>Phys. Rev. Lett. </a:t>
            </a:r>
            <a:r>
              <a:rPr lang="en-US" b="1" dirty="0">
                <a:solidFill>
                  <a:srgbClr val="000000"/>
                </a:solidFill>
                <a:latin typeface="Lucida Grande" panose="020B0600040502020204" pitchFamily="34" charset="0"/>
              </a:rPr>
              <a:t>86</a:t>
            </a:r>
            <a:r>
              <a:rPr lang="en-US" dirty="0">
                <a:solidFill>
                  <a:srgbClr val="000000"/>
                </a:solidFill>
                <a:latin typeface="Lucida Grande" panose="020B0600040502020204" pitchFamily="34" charset="0"/>
              </a:rPr>
              <a:t> (2001) 402</a:t>
            </a:r>
          </a:p>
          <a:p>
            <a:r>
              <a:rPr lang="en-US" dirty="0">
                <a:solidFill>
                  <a:srgbClr val="000000"/>
                </a:solidFill>
                <a:latin typeface="Lucida Grande" panose="020B0600040502020204" pitchFamily="34" charset="0"/>
              </a:rPr>
              <a:t>First STAR publication</a:t>
            </a:r>
            <a:endParaRPr lang="en-US" dirty="0"/>
          </a:p>
        </p:txBody>
      </p:sp>
      <p:sp>
        <p:nvSpPr>
          <p:cNvPr id="2" name="TextBox 1">
            <a:extLst>
              <a:ext uri="{FF2B5EF4-FFF2-40B4-BE49-F238E27FC236}">
                <a16:creationId xmlns:a16="http://schemas.microsoft.com/office/drawing/2014/main" id="{5F3944AD-7E2C-E64C-AEE2-5906CCB9E6B7}"/>
              </a:ext>
            </a:extLst>
          </p:cNvPr>
          <p:cNvSpPr txBox="1"/>
          <p:nvPr/>
        </p:nvSpPr>
        <p:spPr>
          <a:xfrm>
            <a:off x="1934744" y="893700"/>
            <a:ext cx="3209789" cy="400110"/>
          </a:xfrm>
          <a:prstGeom prst="rect">
            <a:avLst/>
          </a:prstGeom>
          <a:noFill/>
        </p:spPr>
        <p:txBody>
          <a:bodyPr wrap="none" rtlCol="0">
            <a:spAutoFit/>
          </a:bodyPr>
          <a:lstStyle/>
          <a:p>
            <a:r>
              <a:rPr lang="en-US" sz="2000" dirty="0">
                <a:solidFill>
                  <a:srgbClr val="FF0000"/>
                </a:solidFill>
              </a:rPr>
              <a:t>Run 1: </a:t>
            </a:r>
            <a:r>
              <a:rPr lang="en-US" sz="2000" dirty="0" err="1">
                <a:solidFill>
                  <a:srgbClr val="FF0000"/>
                </a:solidFill>
              </a:rPr>
              <a:t>Au+Au</a:t>
            </a:r>
            <a:r>
              <a:rPr lang="en-US" sz="2000" dirty="0">
                <a:solidFill>
                  <a:srgbClr val="FF0000"/>
                </a:solidFill>
              </a:rPr>
              <a:t> at 130 GeV </a:t>
            </a:r>
          </a:p>
        </p:txBody>
      </p:sp>
      <p:pic>
        <p:nvPicPr>
          <p:cNvPr id="16" name="Content Placeholder 5">
            <a:extLst>
              <a:ext uri="{FF2B5EF4-FFF2-40B4-BE49-F238E27FC236}">
                <a16:creationId xmlns:a16="http://schemas.microsoft.com/office/drawing/2014/main" id="{D089A052-3D8D-EB45-8F52-40FA9D7DC544}"/>
              </a:ext>
            </a:extLst>
          </p:cNvPr>
          <p:cNvPicPr>
            <a:picLocks noChangeAspect="1"/>
          </p:cNvPicPr>
          <p:nvPr/>
        </p:nvPicPr>
        <p:blipFill rotWithShape="1">
          <a:blip r:embed="rId3"/>
          <a:srcRect l="54290" t="44823" r="20826" b="17361"/>
          <a:stretch/>
        </p:blipFill>
        <p:spPr bwMode="auto">
          <a:xfrm>
            <a:off x="7637145" y="1135425"/>
            <a:ext cx="4808170" cy="4642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a:extLst>
              <a:ext uri="{FF2B5EF4-FFF2-40B4-BE49-F238E27FC236}">
                <a16:creationId xmlns:a16="http://schemas.microsoft.com/office/drawing/2014/main" id="{2146AD09-49C5-D540-80B5-1C6CE50E4A2F}"/>
              </a:ext>
            </a:extLst>
          </p:cNvPr>
          <p:cNvSpPr txBox="1"/>
          <p:nvPr/>
        </p:nvSpPr>
        <p:spPr>
          <a:xfrm>
            <a:off x="7281158" y="917356"/>
            <a:ext cx="5156220" cy="369332"/>
          </a:xfrm>
          <a:prstGeom prst="rect">
            <a:avLst/>
          </a:prstGeom>
          <a:noFill/>
        </p:spPr>
        <p:txBody>
          <a:bodyPr wrap="none" rtlCol="0">
            <a:spAutoFit/>
          </a:bodyPr>
          <a:lstStyle/>
          <a:p>
            <a:r>
              <a:rPr lang="en-US" dirty="0"/>
              <a:t>STAR white paper </a:t>
            </a:r>
            <a:r>
              <a:rPr lang="en-US" dirty="0" err="1"/>
              <a:t>Nucl</a:t>
            </a:r>
            <a:r>
              <a:rPr lang="en-US" dirty="0"/>
              <a:t>. Phys. A </a:t>
            </a:r>
            <a:r>
              <a:rPr lang="en-US" b="1" dirty="0"/>
              <a:t>757</a:t>
            </a:r>
            <a:r>
              <a:rPr lang="en-US" dirty="0"/>
              <a:t> (2005) 102</a:t>
            </a:r>
          </a:p>
        </p:txBody>
      </p:sp>
    </p:spTree>
    <p:extLst>
      <p:ext uri="{BB962C8B-B14F-4D97-AF65-F5344CB8AC3E}">
        <p14:creationId xmlns:p14="http://schemas.microsoft.com/office/powerpoint/2010/main" val="463275524"/>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C56617-A293-BDA3-137F-BB8D9126ECBD}"/>
              </a:ext>
            </a:extLst>
          </p:cNvPr>
          <p:cNvSpPr>
            <a:spLocks noGrp="1"/>
          </p:cNvSpPr>
          <p:nvPr>
            <p:ph type="title"/>
          </p:nvPr>
        </p:nvSpPr>
        <p:spPr/>
        <p:txBody>
          <a:bodyPr/>
          <a:lstStyle/>
          <a:p>
            <a:r>
              <a:rPr lang="en-US" dirty="0"/>
              <a:t>Identified particle spectra indicate collective expansion  </a:t>
            </a:r>
          </a:p>
        </p:txBody>
      </p:sp>
      <p:pic>
        <p:nvPicPr>
          <p:cNvPr id="6" name="Content Placeholder 5" descr="Chart, scatter chart&#10;&#10;Description automatically generated">
            <a:extLst>
              <a:ext uri="{FF2B5EF4-FFF2-40B4-BE49-F238E27FC236}">
                <a16:creationId xmlns:a16="http://schemas.microsoft.com/office/drawing/2014/main" id="{F06C7977-1EC5-9FBA-2ABC-23C29DD0FE2F}"/>
              </a:ext>
            </a:extLst>
          </p:cNvPr>
          <p:cNvPicPr>
            <a:picLocks noGrp="1" noChangeAspect="1"/>
          </p:cNvPicPr>
          <p:nvPr>
            <p:ph idx="1"/>
          </p:nvPr>
        </p:nvPicPr>
        <p:blipFill>
          <a:blip r:embed="rId3"/>
          <a:stretch>
            <a:fillRect/>
          </a:stretch>
        </p:blipFill>
        <p:spPr>
          <a:xfrm>
            <a:off x="127000" y="1065212"/>
            <a:ext cx="6019800" cy="5942843"/>
          </a:xfrm>
        </p:spPr>
      </p:pic>
      <p:sp>
        <p:nvSpPr>
          <p:cNvPr id="4" name="Slide Number Placeholder 3">
            <a:extLst>
              <a:ext uri="{FF2B5EF4-FFF2-40B4-BE49-F238E27FC236}">
                <a16:creationId xmlns:a16="http://schemas.microsoft.com/office/drawing/2014/main" id="{1A57BE36-E891-BE26-8C14-C64266B51041}"/>
              </a:ext>
            </a:extLst>
          </p:cNvPr>
          <p:cNvSpPr>
            <a:spLocks noGrp="1"/>
          </p:cNvSpPr>
          <p:nvPr>
            <p:ph type="sldNum" sz="quarter" idx="10"/>
          </p:nvPr>
        </p:nvSpPr>
        <p:spPr/>
        <p:txBody>
          <a:bodyPr/>
          <a:lstStyle/>
          <a:p>
            <a:pPr>
              <a:defRPr/>
            </a:pPr>
            <a:fld id="{8013579F-4CA1-4395-AC63-1E7507863230}" type="slidenum">
              <a:rPr lang="en-US" smtClean="0"/>
              <a:pPr>
                <a:defRPr/>
              </a:pPr>
              <a:t>7</a:t>
            </a:fld>
            <a:endParaRPr lang="en-US" dirty="0"/>
          </a:p>
        </p:txBody>
      </p:sp>
      <p:sp>
        <p:nvSpPr>
          <p:cNvPr id="7" name="TextBox 6">
            <a:extLst>
              <a:ext uri="{FF2B5EF4-FFF2-40B4-BE49-F238E27FC236}">
                <a16:creationId xmlns:a16="http://schemas.microsoft.com/office/drawing/2014/main" id="{89445A51-4586-8378-0E71-C717DE60EE25}"/>
              </a:ext>
            </a:extLst>
          </p:cNvPr>
          <p:cNvSpPr txBox="1"/>
          <p:nvPr/>
        </p:nvSpPr>
        <p:spPr>
          <a:xfrm>
            <a:off x="4147" y="6995307"/>
            <a:ext cx="7024396" cy="738664"/>
          </a:xfrm>
          <a:prstGeom prst="rect">
            <a:avLst/>
          </a:prstGeom>
          <a:noFill/>
        </p:spPr>
        <p:txBody>
          <a:bodyPr wrap="square" rtlCol="0">
            <a:spAutoFit/>
          </a:bodyPr>
          <a:lstStyle/>
          <a:p>
            <a:r>
              <a:rPr lang="en-US" sz="800" dirty="0">
                <a:solidFill>
                  <a:schemeClr val="tx1">
                    <a:lumMod val="50000"/>
                    <a:lumOff val="50000"/>
                  </a:schemeClr>
                </a:solidFill>
              </a:rPr>
              <a:t>J. </a:t>
            </a:r>
            <a:r>
              <a:rPr lang="en-US" sz="800" dirty="0" err="1">
                <a:solidFill>
                  <a:schemeClr val="tx1">
                    <a:lumMod val="50000"/>
                    <a:lumOff val="50000"/>
                  </a:schemeClr>
                </a:solidFill>
              </a:rPr>
              <a:t>Velkovska</a:t>
            </a:r>
            <a:r>
              <a:rPr lang="en-US" sz="800" dirty="0">
                <a:solidFill>
                  <a:schemeClr val="tx1">
                    <a:lumMod val="50000"/>
                    <a:lumOff val="50000"/>
                  </a:schemeClr>
                </a:solidFill>
              </a:rPr>
              <a:t> et al. (PHENIX Collaboration), </a:t>
            </a:r>
            <a:r>
              <a:rPr lang="en-US" sz="800" dirty="0" err="1">
                <a:solidFill>
                  <a:schemeClr val="tx1">
                    <a:lumMod val="50000"/>
                    <a:lumOff val="50000"/>
                  </a:schemeClr>
                </a:solidFill>
              </a:rPr>
              <a:t>Nucl</a:t>
            </a:r>
            <a:r>
              <a:rPr lang="en-US" sz="800" dirty="0">
                <a:solidFill>
                  <a:schemeClr val="tx1">
                    <a:lumMod val="50000"/>
                    <a:lumOff val="50000"/>
                  </a:schemeClr>
                </a:solidFill>
              </a:rPr>
              <a:t>. Phys. A 698 (2002) 507 ; (PHENIX.,  Phys. Rev. Lett. 88 (2002) 242301 </a:t>
            </a:r>
          </a:p>
          <a:p>
            <a:r>
              <a:rPr lang="en-US" sz="800" dirty="0">
                <a:solidFill>
                  <a:schemeClr val="tx1">
                    <a:lumMod val="50000"/>
                    <a:lumOff val="50000"/>
                  </a:schemeClr>
                </a:solidFill>
              </a:rPr>
              <a:t>STAR,  Phys. Rev. Lett. 87 (2001) 262302. M. Calderon de la Barca Sanchez, Ph.D. Thesis, </a:t>
            </a:r>
            <a:r>
              <a:rPr lang="en-US" sz="800" dirty="0" err="1">
                <a:solidFill>
                  <a:schemeClr val="tx1">
                    <a:lumMod val="50000"/>
                    <a:lumOff val="50000"/>
                  </a:schemeClr>
                </a:solidFill>
              </a:rPr>
              <a:t>arXiv:nucl-ex</a:t>
            </a:r>
            <a:r>
              <a:rPr lang="en-US" sz="800" dirty="0">
                <a:solidFill>
                  <a:schemeClr val="tx1">
                    <a:lumMod val="50000"/>
                    <a:lumOff val="50000"/>
                  </a:schemeClr>
                </a:solidFill>
              </a:rPr>
              <a:t>/0111004. </a:t>
            </a:r>
          </a:p>
          <a:p>
            <a:endParaRPr lang="en-US" sz="800" dirty="0">
              <a:solidFill>
                <a:schemeClr val="tx1">
                  <a:lumMod val="50000"/>
                  <a:lumOff val="50000"/>
                </a:schemeClr>
              </a:solidFill>
            </a:endParaRPr>
          </a:p>
          <a:p>
            <a:endParaRPr lang="en-US" dirty="0"/>
          </a:p>
        </p:txBody>
      </p:sp>
      <p:sp>
        <p:nvSpPr>
          <p:cNvPr id="8" name="TextBox 7">
            <a:extLst>
              <a:ext uri="{FF2B5EF4-FFF2-40B4-BE49-F238E27FC236}">
                <a16:creationId xmlns:a16="http://schemas.microsoft.com/office/drawing/2014/main" id="{731A48BB-BAB3-5802-4182-1B7EFD76B0B6}"/>
              </a:ext>
            </a:extLst>
          </p:cNvPr>
          <p:cNvSpPr txBox="1"/>
          <p:nvPr/>
        </p:nvSpPr>
        <p:spPr>
          <a:xfrm>
            <a:off x="0" y="849768"/>
            <a:ext cx="6208751" cy="215444"/>
          </a:xfrm>
          <a:prstGeom prst="rect">
            <a:avLst/>
          </a:prstGeom>
          <a:noFill/>
        </p:spPr>
        <p:txBody>
          <a:bodyPr wrap="none" rtlCol="0">
            <a:spAutoFit/>
          </a:bodyPr>
          <a:lstStyle/>
          <a:p>
            <a:r>
              <a:rPr lang="en-US" sz="800" dirty="0">
                <a:solidFill>
                  <a:schemeClr val="tx1">
                    <a:lumMod val="50000"/>
                    <a:lumOff val="50000"/>
                  </a:schemeClr>
                </a:solidFill>
              </a:rPr>
              <a:t>Peter F. Kolb, Ulrich Heinz, Hydro review in 'Quark Gluon Plasma 3', Editors: R.C. Hwa and X.-N. Wang, World Scientific, Singapore</a:t>
            </a:r>
          </a:p>
        </p:txBody>
      </p:sp>
      <p:pic>
        <p:nvPicPr>
          <p:cNvPr id="9" name="Picture 4">
            <a:extLst>
              <a:ext uri="{FF2B5EF4-FFF2-40B4-BE49-F238E27FC236}">
                <a16:creationId xmlns:a16="http://schemas.microsoft.com/office/drawing/2014/main" id="{99CA7E76-292D-C863-A43E-3DFC5A7F8D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221" t="4231" r="10405" b="4782"/>
          <a:stretch>
            <a:fillRect/>
          </a:stretch>
        </p:blipFill>
        <p:spPr bwMode="auto">
          <a:xfrm>
            <a:off x="7187455" y="1102113"/>
            <a:ext cx="4750545" cy="3292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7">
            <a:extLst>
              <a:ext uri="{FF2B5EF4-FFF2-40B4-BE49-F238E27FC236}">
                <a16:creationId xmlns:a16="http://schemas.microsoft.com/office/drawing/2014/main" id="{89DA24D9-29B8-C020-7879-81FE8DBFC27E}"/>
              </a:ext>
            </a:extLst>
          </p:cNvPr>
          <p:cNvSpPr txBox="1">
            <a:spLocks noChangeArrowheads="1"/>
          </p:cNvSpPr>
          <p:nvPr/>
        </p:nvSpPr>
        <p:spPr bwMode="auto">
          <a:xfrm>
            <a:off x="6756400" y="884250"/>
            <a:ext cx="4572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900" dirty="0">
                <a:solidFill>
                  <a:schemeClr val="tx1">
                    <a:lumMod val="50000"/>
                    <a:lumOff val="50000"/>
                  </a:schemeClr>
                </a:solidFill>
                <a:latin typeface="Times New Roman" panose="02020603050405020304" pitchFamily="18" charset="0"/>
                <a:hlinkClick r:id="rId5">
                  <a:extLst>
                    <a:ext uri="{A12FA001-AC4F-418D-AE19-62706E023703}">
                      <ahyp:hlinkClr xmlns:ahyp="http://schemas.microsoft.com/office/drawing/2018/hyperlinkcolor" val="tx"/>
                    </a:ext>
                  </a:extLst>
                </a:hlinkClick>
              </a:rPr>
              <a:t>PHENIX Phys. Rev. Lett 91, 172301 (2003)</a:t>
            </a:r>
            <a:r>
              <a:rPr lang="en-US" altLang="en-US" sz="900" dirty="0">
                <a:solidFill>
                  <a:schemeClr val="tx1">
                    <a:lumMod val="50000"/>
                    <a:lumOff val="50000"/>
                  </a:schemeClr>
                </a:solidFill>
                <a:latin typeface="Times New Roman" panose="02020603050405020304" pitchFamily="18" charset="0"/>
              </a:rPr>
              <a:t>.</a:t>
            </a:r>
            <a:r>
              <a:rPr lang="en-US" altLang="en-US" sz="900" baseline="-25000" dirty="0">
                <a:solidFill>
                  <a:schemeClr val="tx1">
                    <a:lumMod val="50000"/>
                    <a:lumOff val="50000"/>
                  </a:schemeClr>
                </a:solidFill>
                <a:latin typeface="Times New Roman" panose="02020603050405020304" pitchFamily="18" charset="0"/>
              </a:rPr>
              <a:t> </a:t>
            </a:r>
          </a:p>
        </p:txBody>
      </p:sp>
      <p:sp>
        <p:nvSpPr>
          <p:cNvPr id="11" name="TextBox 10">
            <a:extLst>
              <a:ext uri="{FF2B5EF4-FFF2-40B4-BE49-F238E27FC236}">
                <a16:creationId xmlns:a16="http://schemas.microsoft.com/office/drawing/2014/main" id="{98ED0766-B5DB-3A01-A9B4-5F27120A080C}"/>
              </a:ext>
            </a:extLst>
          </p:cNvPr>
          <p:cNvSpPr txBox="1"/>
          <p:nvPr/>
        </p:nvSpPr>
        <p:spPr>
          <a:xfrm>
            <a:off x="6604000" y="4344629"/>
            <a:ext cx="6815135" cy="1754326"/>
          </a:xfrm>
          <a:prstGeom prst="rect">
            <a:avLst/>
          </a:prstGeom>
          <a:noFill/>
        </p:spPr>
        <p:txBody>
          <a:bodyPr wrap="none" rtlCol="0">
            <a:spAutoFit/>
          </a:bodyPr>
          <a:lstStyle/>
          <a:p>
            <a:pPr marL="285750" indent="-285750">
              <a:buFont typeface="Arial" panose="020B0604020202020204" pitchFamily="34" charset="0"/>
              <a:buChar char="•"/>
            </a:pPr>
            <a:r>
              <a:rPr lang="en-US" dirty="0"/>
              <a:t>Large p/pi ratios at high-</a:t>
            </a:r>
            <a:r>
              <a:rPr lang="en-US" dirty="0" err="1"/>
              <a:t>p</a:t>
            </a:r>
            <a:r>
              <a:rPr lang="en-US" baseline="-25000" dirty="0" err="1"/>
              <a:t>T</a:t>
            </a:r>
            <a:r>
              <a:rPr lang="en-US" baseline="-25000" dirty="0"/>
              <a:t> </a:t>
            </a:r>
            <a:r>
              <a:rPr lang="en-US" dirty="0"/>
              <a:t>in central collisions “baryon puzzle”</a:t>
            </a:r>
          </a:p>
          <a:p>
            <a:pPr marL="285750" indent="-285750">
              <a:buFont typeface="Arial" panose="020B0604020202020204" pitchFamily="34" charset="0"/>
              <a:buChar char="•"/>
            </a:pPr>
            <a:r>
              <a:rPr lang="en-US" dirty="0"/>
              <a:t>Later understood to be a combination of radial flow and </a:t>
            </a:r>
          </a:p>
          <a:p>
            <a:r>
              <a:rPr lang="en-US" dirty="0"/>
              <a:t>hadronization by quark recombination </a:t>
            </a:r>
          </a:p>
          <a:p>
            <a:endParaRPr lang="en-US" dirty="0"/>
          </a:p>
          <a:p>
            <a:endParaRPr lang="en-US" dirty="0"/>
          </a:p>
          <a:p>
            <a:r>
              <a:rPr lang="en-US" dirty="0"/>
              <a:t> </a:t>
            </a:r>
            <a:endParaRPr lang="en-US" baseline="-25000" dirty="0"/>
          </a:p>
        </p:txBody>
      </p:sp>
      <p:pic>
        <p:nvPicPr>
          <p:cNvPr id="13" name="Picture 12" descr="Diagram&#10;&#10;Description automatically generated">
            <a:extLst>
              <a:ext uri="{FF2B5EF4-FFF2-40B4-BE49-F238E27FC236}">
                <a16:creationId xmlns:a16="http://schemas.microsoft.com/office/drawing/2014/main" id="{38429C08-0501-2E46-A7BA-D22F3A7476A8}"/>
              </a:ext>
            </a:extLst>
          </p:cNvPr>
          <p:cNvPicPr>
            <a:picLocks noChangeAspect="1"/>
          </p:cNvPicPr>
          <p:nvPr/>
        </p:nvPicPr>
        <p:blipFill>
          <a:blip r:embed="rId6"/>
          <a:stretch>
            <a:fillRect/>
          </a:stretch>
        </p:blipFill>
        <p:spPr>
          <a:xfrm>
            <a:off x="7091784" y="5257800"/>
            <a:ext cx="3352800" cy="2057553"/>
          </a:xfrm>
          <a:prstGeom prst="rect">
            <a:avLst/>
          </a:prstGeom>
        </p:spPr>
      </p:pic>
      <p:sp>
        <p:nvSpPr>
          <p:cNvPr id="5" name="TextBox 4">
            <a:extLst>
              <a:ext uri="{FF2B5EF4-FFF2-40B4-BE49-F238E27FC236}">
                <a16:creationId xmlns:a16="http://schemas.microsoft.com/office/drawing/2014/main" id="{4AA070EC-C78F-A0CC-3C2B-9C4A4E2AC2A8}"/>
              </a:ext>
            </a:extLst>
          </p:cNvPr>
          <p:cNvSpPr txBox="1"/>
          <p:nvPr/>
        </p:nvSpPr>
        <p:spPr>
          <a:xfrm>
            <a:off x="9804400" y="7130687"/>
            <a:ext cx="3962400" cy="369332"/>
          </a:xfrm>
          <a:prstGeom prst="rect">
            <a:avLst/>
          </a:prstGeom>
          <a:noFill/>
        </p:spPr>
        <p:txBody>
          <a:bodyPr wrap="square">
            <a:spAutoFit/>
          </a:bodyPr>
          <a:lstStyle/>
          <a:p>
            <a:r>
              <a:rPr lang="en-US" sz="900" dirty="0">
                <a:solidFill>
                  <a:schemeClr val="tx1">
                    <a:lumMod val="50000"/>
                    <a:lumOff val="50000"/>
                  </a:schemeClr>
                </a:solidFill>
                <a:effectLst/>
                <a:latin typeface="CMR9"/>
              </a:rPr>
              <a:t>R. J. Fries, B. Mu ̈</a:t>
            </a:r>
            <a:r>
              <a:rPr lang="en-US" sz="900" dirty="0" err="1">
                <a:solidFill>
                  <a:schemeClr val="tx1">
                    <a:lumMod val="50000"/>
                    <a:lumOff val="50000"/>
                  </a:schemeClr>
                </a:solidFill>
                <a:effectLst/>
                <a:latin typeface="CMR9"/>
              </a:rPr>
              <a:t>ller</a:t>
            </a:r>
            <a:r>
              <a:rPr lang="en-US" sz="900" dirty="0">
                <a:solidFill>
                  <a:schemeClr val="tx1">
                    <a:lumMod val="50000"/>
                    <a:lumOff val="50000"/>
                  </a:schemeClr>
                </a:solidFill>
                <a:effectLst/>
                <a:latin typeface="CMR9"/>
              </a:rPr>
              <a:t>, C. Nonaka and S. A. </a:t>
            </a:r>
            <a:r>
              <a:rPr lang="en-US" sz="900" dirty="0">
                <a:solidFill>
                  <a:schemeClr val="tx1">
                    <a:lumMod val="50000"/>
                    <a:lumOff val="50000"/>
                  </a:schemeClr>
                </a:solidFill>
                <a:latin typeface="CMR9"/>
              </a:rPr>
              <a:t>Bass, Phys. Rev. Lett. 90, 202303 (2003) </a:t>
            </a:r>
          </a:p>
          <a:p>
            <a:r>
              <a:rPr lang="en-US" sz="900" dirty="0">
                <a:solidFill>
                  <a:schemeClr val="tx1">
                    <a:lumMod val="50000"/>
                    <a:lumOff val="50000"/>
                  </a:schemeClr>
                </a:solidFill>
                <a:effectLst/>
                <a:latin typeface="CMR9"/>
              </a:rPr>
              <a:t> </a:t>
            </a:r>
            <a:endParaRPr lang="en-US" sz="900" dirty="0">
              <a:solidFill>
                <a:schemeClr val="tx1">
                  <a:lumMod val="50000"/>
                  <a:lumOff val="50000"/>
                </a:schemeClr>
              </a:solidFill>
              <a:effectLst/>
            </a:endParaRPr>
          </a:p>
        </p:txBody>
      </p:sp>
    </p:spTree>
    <p:extLst>
      <p:ext uri="{BB962C8B-B14F-4D97-AF65-F5344CB8AC3E}">
        <p14:creationId xmlns:p14="http://schemas.microsoft.com/office/powerpoint/2010/main" val="16332040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A4A86D-8CAB-654A-BF3C-90C36D556FB4}"/>
              </a:ext>
            </a:extLst>
          </p:cNvPr>
          <p:cNvSpPr>
            <a:spLocks noGrp="1"/>
          </p:cNvSpPr>
          <p:nvPr>
            <p:ph type="title"/>
          </p:nvPr>
        </p:nvSpPr>
        <p:spPr/>
        <p:txBody>
          <a:bodyPr/>
          <a:lstStyle/>
          <a:p>
            <a:r>
              <a:rPr lang="en-US" dirty="0"/>
              <a:t>Common flow per quark: indications of partonic system </a:t>
            </a:r>
          </a:p>
        </p:txBody>
      </p:sp>
      <p:sp>
        <p:nvSpPr>
          <p:cNvPr id="4" name="Slide Number Placeholder 3">
            <a:extLst>
              <a:ext uri="{FF2B5EF4-FFF2-40B4-BE49-F238E27FC236}">
                <a16:creationId xmlns:a16="http://schemas.microsoft.com/office/drawing/2014/main" id="{EFCA6A23-6575-894E-A6C2-C92A9616FB9B}"/>
              </a:ext>
            </a:extLst>
          </p:cNvPr>
          <p:cNvSpPr>
            <a:spLocks noGrp="1"/>
          </p:cNvSpPr>
          <p:nvPr>
            <p:ph type="sldNum" sz="quarter" idx="10"/>
          </p:nvPr>
        </p:nvSpPr>
        <p:spPr/>
        <p:txBody>
          <a:bodyPr/>
          <a:lstStyle/>
          <a:p>
            <a:pPr>
              <a:defRPr/>
            </a:pPr>
            <a:fld id="{8013579F-4CA1-4395-AC63-1E7507863230}" type="slidenum">
              <a:rPr lang="en-US" smtClean="0"/>
              <a:pPr>
                <a:defRPr/>
              </a:pPr>
              <a:t>8</a:t>
            </a:fld>
            <a:endParaRPr lang="en-US" dirty="0"/>
          </a:p>
        </p:txBody>
      </p:sp>
      <p:sp>
        <p:nvSpPr>
          <p:cNvPr id="9" name="Content Placeholder 8">
            <a:extLst>
              <a:ext uri="{FF2B5EF4-FFF2-40B4-BE49-F238E27FC236}">
                <a16:creationId xmlns:a16="http://schemas.microsoft.com/office/drawing/2014/main" id="{0056B1AC-C825-AA41-A95B-3DDE64367FD8}"/>
              </a:ext>
            </a:extLst>
          </p:cNvPr>
          <p:cNvSpPr>
            <a:spLocks noGrp="1"/>
          </p:cNvSpPr>
          <p:nvPr>
            <p:ph idx="1"/>
          </p:nvPr>
        </p:nvSpPr>
        <p:spPr>
          <a:xfrm>
            <a:off x="127000" y="6072646"/>
            <a:ext cx="14478000" cy="382324"/>
          </a:xfrm>
        </p:spPr>
        <p:txBody>
          <a:bodyPr/>
          <a:lstStyle/>
          <a:p>
            <a:r>
              <a:rPr lang="en-US" sz="3200" dirty="0"/>
              <a:t>Mass-ordering of v</a:t>
            </a:r>
            <a:r>
              <a:rPr lang="en-US" sz="3200" baseline="-25000" dirty="0"/>
              <a:t>2</a:t>
            </a:r>
            <a:r>
              <a:rPr lang="en-US" sz="3200" dirty="0"/>
              <a:t>(</a:t>
            </a:r>
            <a:r>
              <a:rPr lang="en-US" sz="3200" dirty="0" err="1"/>
              <a:t>p</a:t>
            </a:r>
            <a:r>
              <a:rPr lang="en-US" sz="3200" baseline="-25000" dirty="0" err="1"/>
              <a:t>T</a:t>
            </a:r>
            <a:r>
              <a:rPr lang="en-US" sz="3200" dirty="0"/>
              <a:t>) remarkably well described by ideal hydro</a:t>
            </a:r>
          </a:p>
          <a:p>
            <a:r>
              <a:rPr lang="en-US" sz="3200" dirty="0"/>
              <a:t>Empirical quark number scaling of v</a:t>
            </a:r>
            <a:r>
              <a:rPr lang="en-US" sz="3200" baseline="-25000" dirty="0"/>
              <a:t>2 </a:t>
            </a:r>
            <a:r>
              <a:rPr lang="en-US" sz="3200" dirty="0"/>
              <a:t>– hadronization by recombination </a:t>
            </a:r>
          </a:p>
          <a:p>
            <a:pPr marL="0" indent="0">
              <a:buNone/>
            </a:pPr>
            <a:endParaRPr lang="en-US" dirty="0"/>
          </a:p>
        </p:txBody>
      </p:sp>
      <p:sp>
        <p:nvSpPr>
          <p:cNvPr id="10" name="TextBox 9">
            <a:extLst>
              <a:ext uri="{FF2B5EF4-FFF2-40B4-BE49-F238E27FC236}">
                <a16:creationId xmlns:a16="http://schemas.microsoft.com/office/drawing/2014/main" id="{E451D6AB-05EC-3844-9D12-CC1D0C7DBF30}"/>
              </a:ext>
            </a:extLst>
          </p:cNvPr>
          <p:cNvSpPr txBox="1"/>
          <p:nvPr/>
        </p:nvSpPr>
        <p:spPr>
          <a:xfrm>
            <a:off x="1193800" y="841450"/>
            <a:ext cx="3280322" cy="400110"/>
          </a:xfrm>
          <a:prstGeom prst="rect">
            <a:avLst/>
          </a:prstGeom>
          <a:noFill/>
        </p:spPr>
        <p:txBody>
          <a:bodyPr wrap="none" rtlCol="0">
            <a:spAutoFit/>
          </a:bodyPr>
          <a:lstStyle/>
          <a:p>
            <a:r>
              <a:rPr lang="en-US" sz="2000" dirty="0">
                <a:solidFill>
                  <a:srgbClr val="FF0000"/>
                </a:solidFill>
              </a:rPr>
              <a:t>Run 2:  </a:t>
            </a:r>
            <a:r>
              <a:rPr lang="en-US" sz="2000" dirty="0" err="1">
                <a:solidFill>
                  <a:srgbClr val="FF0000"/>
                </a:solidFill>
              </a:rPr>
              <a:t>Au+Au</a:t>
            </a:r>
            <a:r>
              <a:rPr lang="en-US" sz="2000" dirty="0">
                <a:solidFill>
                  <a:srgbClr val="FF0000"/>
                </a:solidFill>
              </a:rPr>
              <a:t> at 200 GeV </a:t>
            </a:r>
          </a:p>
        </p:txBody>
      </p:sp>
      <p:pic>
        <p:nvPicPr>
          <p:cNvPr id="11" name="Picture 5" descr="Pi_K_P_Lam_fig1_col">
            <a:extLst>
              <a:ext uri="{FF2B5EF4-FFF2-40B4-BE49-F238E27FC236}">
                <a16:creationId xmlns:a16="http://schemas.microsoft.com/office/drawing/2014/main" id="{3A93F72E-9BBF-5B47-B147-A33D5E9EE6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600" y="1253721"/>
            <a:ext cx="7124700" cy="4829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5" descr="v2nvsEkn_alld">
            <a:extLst>
              <a:ext uri="{FF2B5EF4-FFF2-40B4-BE49-F238E27FC236}">
                <a16:creationId xmlns:a16="http://schemas.microsoft.com/office/drawing/2014/main" id="{9E287BF1-3FBE-C344-B2F7-93822EC3886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351" t="5546" r="6250" b="4818"/>
          <a:stretch/>
        </p:blipFill>
        <p:spPr bwMode="auto">
          <a:xfrm>
            <a:off x="7289800" y="1241561"/>
            <a:ext cx="6497942" cy="465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10335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sz="quarter"/>
          </p:nvPr>
        </p:nvSpPr>
        <p:spPr>
          <a:xfrm>
            <a:off x="0" y="41542"/>
            <a:ext cx="13817600" cy="863600"/>
          </a:xfrm>
        </p:spPr>
        <p:txBody>
          <a:bodyPr/>
          <a:lstStyle/>
          <a:p>
            <a:r>
              <a:rPr lang="en-US" dirty="0"/>
              <a:t>v</a:t>
            </a:r>
            <a:r>
              <a:rPr lang="en-US" baseline="-25000" dirty="0"/>
              <a:t>2 </a:t>
            </a:r>
            <a:r>
              <a:rPr lang="en-US" dirty="0"/>
              <a:t>AND spectra</a:t>
            </a:r>
          </a:p>
        </p:txBody>
      </p:sp>
      <p:grpSp>
        <p:nvGrpSpPr>
          <p:cNvPr id="95235" name="Group 3"/>
          <p:cNvGrpSpPr>
            <a:grpSpLocks/>
          </p:cNvGrpSpPr>
          <p:nvPr/>
        </p:nvGrpSpPr>
        <p:grpSpPr bwMode="auto">
          <a:xfrm>
            <a:off x="-101600" y="990903"/>
            <a:ext cx="9649987" cy="6323240"/>
            <a:chOff x="-193" y="676"/>
            <a:chExt cx="4250" cy="2932"/>
          </a:xfrm>
        </p:grpSpPr>
        <p:pic>
          <p:nvPicPr>
            <p:cNvPr id="95236" name="Picture 4" descr="spec_p_models"/>
            <p:cNvPicPr>
              <a:picLocks noChangeAspect="1" noChangeArrowheads="1"/>
            </p:cNvPicPr>
            <p:nvPr/>
          </p:nvPicPr>
          <p:blipFill>
            <a:blip r:embed="rId3" cstate="print"/>
            <a:srcRect/>
            <a:stretch>
              <a:fillRect/>
            </a:stretch>
          </p:blipFill>
          <p:spPr bwMode="auto">
            <a:xfrm>
              <a:off x="-193" y="2204"/>
              <a:ext cx="1993" cy="1404"/>
            </a:xfrm>
            <a:prstGeom prst="rect">
              <a:avLst/>
            </a:prstGeom>
            <a:noFill/>
            <a:ln>
              <a:noFill/>
            </a:ln>
          </p:spPr>
        </p:pic>
        <p:pic>
          <p:nvPicPr>
            <p:cNvPr id="95237" name="Picture 5" descr="v2_pion_model"/>
            <p:cNvPicPr>
              <a:picLocks noChangeAspect="1" noChangeArrowheads="1"/>
            </p:cNvPicPr>
            <p:nvPr/>
          </p:nvPicPr>
          <p:blipFill>
            <a:blip r:embed="rId4" cstate="print"/>
            <a:srcRect/>
            <a:stretch>
              <a:fillRect/>
            </a:stretch>
          </p:blipFill>
          <p:spPr bwMode="auto">
            <a:xfrm>
              <a:off x="1823" y="959"/>
              <a:ext cx="2190" cy="1219"/>
            </a:xfrm>
            <a:prstGeom prst="rect">
              <a:avLst/>
            </a:prstGeom>
            <a:noFill/>
            <a:ln>
              <a:noFill/>
            </a:ln>
          </p:spPr>
        </p:pic>
        <p:pic>
          <p:nvPicPr>
            <p:cNvPr id="95238" name="Picture 6" descr="v2_proton_models"/>
            <p:cNvPicPr>
              <a:picLocks noChangeAspect="1" noChangeArrowheads="1"/>
            </p:cNvPicPr>
            <p:nvPr/>
          </p:nvPicPr>
          <p:blipFill>
            <a:blip r:embed="rId5" cstate="print"/>
            <a:srcRect/>
            <a:stretch>
              <a:fillRect/>
            </a:stretch>
          </p:blipFill>
          <p:spPr bwMode="auto">
            <a:xfrm>
              <a:off x="-193" y="872"/>
              <a:ext cx="1993" cy="1404"/>
            </a:xfrm>
            <a:prstGeom prst="rect">
              <a:avLst/>
            </a:prstGeom>
            <a:noFill/>
            <a:ln>
              <a:noFill/>
            </a:ln>
          </p:spPr>
        </p:pic>
        <p:pic>
          <p:nvPicPr>
            <p:cNvPr id="95239" name="Picture 7" descr="spec_pi_models"/>
            <p:cNvPicPr>
              <a:picLocks noChangeAspect="1" noChangeArrowheads="1"/>
            </p:cNvPicPr>
            <p:nvPr/>
          </p:nvPicPr>
          <p:blipFill>
            <a:blip r:embed="rId6" cstate="print"/>
            <a:srcRect/>
            <a:stretch>
              <a:fillRect/>
            </a:stretch>
          </p:blipFill>
          <p:spPr bwMode="auto">
            <a:xfrm>
              <a:off x="1779" y="2195"/>
              <a:ext cx="2278" cy="1269"/>
            </a:xfrm>
            <a:prstGeom prst="rect">
              <a:avLst/>
            </a:prstGeom>
            <a:noFill/>
            <a:ln>
              <a:noFill/>
            </a:ln>
          </p:spPr>
        </p:pic>
        <p:sp>
          <p:nvSpPr>
            <p:cNvPr id="95240" name="Text Box 8"/>
            <p:cNvSpPr txBox="1">
              <a:spLocks noChangeArrowheads="1"/>
            </p:cNvSpPr>
            <p:nvPr/>
          </p:nvSpPr>
          <p:spPr bwMode="auto">
            <a:xfrm>
              <a:off x="570" y="676"/>
              <a:ext cx="407" cy="196"/>
            </a:xfrm>
            <a:prstGeom prst="rect">
              <a:avLst/>
            </a:prstGeom>
            <a:noFill/>
            <a:ln w="9525">
              <a:noFill/>
              <a:miter lim="800000"/>
              <a:headEnd/>
              <a:tailEnd/>
            </a:ln>
            <a:effectLst/>
          </p:spPr>
          <p:txBody>
            <a:bodyPr wrap="none">
              <a:spAutoFit/>
            </a:bodyPr>
            <a:lstStyle/>
            <a:p>
              <a:r>
                <a:rPr lang="en-US" dirty="0"/>
                <a:t>proton</a:t>
              </a:r>
            </a:p>
          </p:txBody>
        </p:sp>
        <p:sp>
          <p:nvSpPr>
            <p:cNvPr id="95241" name="Text Box 9"/>
            <p:cNvSpPr txBox="1">
              <a:spLocks noChangeArrowheads="1"/>
            </p:cNvSpPr>
            <p:nvPr/>
          </p:nvSpPr>
          <p:spPr bwMode="auto">
            <a:xfrm>
              <a:off x="2507" y="792"/>
              <a:ext cx="301" cy="196"/>
            </a:xfrm>
            <a:prstGeom prst="rect">
              <a:avLst/>
            </a:prstGeom>
            <a:noFill/>
            <a:ln w="9525">
              <a:noFill/>
              <a:miter lim="800000"/>
              <a:headEnd/>
              <a:tailEnd/>
            </a:ln>
            <a:effectLst/>
          </p:spPr>
          <p:txBody>
            <a:bodyPr wrap="none">
              <a:spAutoFit/>
            </a:bodyPr>
            <a:lstStyle/>
            <a:p>
              <a:r>
                <a:rPr lang="en-US" dirty="0"/>
                <a:t>pion</a:t>
              </a:r>
            </a:p>
          </p:txBody>
        </p:sp>
      </p:grpSp>
      <p:sp>
        <p:nvSpPr>
          <p:cNvPr id="95242" name="Text Box 10"/>
          <p:cNvSpPr txBox="1">
            <a:spLocks noChangeArrowheads="1"/>
          </p:cNvSpPr>
          <p:nvPr/>
        </p:nvSpPr>
        <p:spPr bwMode="auto">
          <a:xfrm>
            <a:off x="9908813" y="2476517"/>
            <a:ext cx="3908787" cy="4278864"/>
          </a:xfrm>
          <a:prstGeom prst="rect">
            <a:avLst/>
          </a:prstGeom>
          <a:noFill/>
          <a:ln w="9525">
            <a:noFill/>
            <a:miter lim="800000"/>
            <a:headEnd/>
            <a:tailEnd/>
          </a:ln>
          <a:effectLst/>
        </p:spPr>
        <p:txBody>
          <a:bodyPr wrap="square">
            <a:spAutoFit/>
          </a:bodyPr>
          <a:lstStyle/>
          <a:p>
            <a:pPr eaLnBrk="0" hangingPunct="0">
              <a:buFontTx/>
              <a:buChar char="•"/>
            </a:pPr>
            <a:r>
              <a:rPr lang="en-US" sz="2267" b="1" dirty="0"/>
              <a:t>Not all hydro models describe all observables with the same set of parameters </a:t>
            </a:r>
          </a:p>
          <a:p>
            <a:pPr eaLnBrk="0" hangingPunct="0">
              <a:buFontTx/>
              <a:buChar char="•"/>
            </a:pPr>
            <a:endParaRPr lang="en-US" sz="2267" b="1" dirty="0"/>
          </a:p>
          <a:p>
            <a:pPr eaLnBrk="0" hangingPunct="0"/>
            <a:endParaRPr lang="en-US" sz="2267" b="1" dirty="0"/>
          </a:p>
          <a:p>
            <a:pPr eaLnBrk="0" hangingPunct="0">
              <a:buFontTx/>
              <a:buChar char="•"/>
            </a:pPr>
            <a:r>
              <a:rPr lang="en-US" sz="2267" b="1" dirty="0"/>
              <a:t>Need to model the decoupling stage microscopically to achieve agreement with spectra and v2 simultaneously</a:t>
            </a:r>
          </a:p>
          <a:p>
            <a:pPr eaLnBrk="0" hangingPunct="0"/>
            <a:endParaRPr lang="en-US" sz="2267" b="1" dirty="0"/>
          </a:p>
        </p:txBody>
      </p:sp>
      <p:sp>
        <p:nvSpPr>
          <p:cNvPr id="95243" name="Text Box 11"/>
          <p:cNvSpPr txBox="1">
            <a:spLocks noChangeArrowheads="1"/>
          </p:cNvSpPr>
          <p:nvPr/>
        </p:nvSpPr>
        <p:spPr bwMode="auto">
          <a:xfrm>
            <a:off x="7518400" y="990903"/>
            <a:ext cx="6157455" cy="400110"/>
          </a:xfrm>
          <a:prstGeom prst="rect">
            <a:avLst/>
          </a:prstGeom>
          <a:noFill/>
          <a:ln w="9525" algn="ctr">
            <a:noFill/>
            <a:miter lim="800000"/>
            <a:headEnd/>
            <a:tailEnd/>
          </a:ln>
          <a:effectLst/>
        </p:spPr>
        <p:txBody>
          <a:bodyPr wrap="none">
            <a:spAutoFit/>
          </a:bodyPr>
          <a:lstStyle/>
          <a:p>
            <a:pPr marL="388609" indent="-388609" eaLnBrk="0" hangingPunct="0">
              <a:spcBef>
                <a:spcPct val="20000"/>
              </a:spcBef>
              <a:buClr>
                <a:schemeClr val="hlink"/>
              </a:buClr>
              <a:buSzPct val="85000"/>
            </a:pPr>
            <a:r>
              <a:rPr lang="en-US" sz="2000" dirty="0"/>
              <a:t>PHENIX white paper: Nucl.Phys.A757:184-283,2005</a:t>
            </a:r>
            <a:endParaRPr lang="en-US" sz="2000" b="1" dirty="0"/>
          </a:p>
        </p:txBody>
      </p:sp>
    </p:spTree>
    <p:extLst>
      <p:ext uri="{BB962C8B-B14F-4D97-AF65-F5344CB8AC3E}">
        <p14:creationId xmlns:p14="http://schemas.microsoft.com/office/powerpoint/2010/main" val="31904495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66155</TotalTime>
  <Words>2608</Words>
  <Application>Microsoft Macintosh PowerPoint</Application>
  <PresentationFormat>Custom</PresentationFormat>
  <Paragraphs>435</Paragraphs>
  <Slides>59</Slides>
  <Notes>18</Notes>
  <HiddenSlides>0</HiddenSlides>
  <MMClips>0</MMClips>
  <ScaleCrop>false</ScaleCrop>
  <HeadingPairs>
    <vt:vector size="8" baseType="variant">
      <vt:variant>
        <vt:lpstr>Fonts Used</vt:lpstr>
      </vt:variant>
      <vt:variant>
        <vt:i4>17</vt:i4>
      </vt:variant>
      <vt:variant>
        <vt:lpstr>Theme</vt:lpstr>
      </vt:variant>
      <vt:variant>
        <vt:i4>1</vt:i4>
      </vt:variant>
      <vt:variant>
        <vt:lpstr>Embedded OLE Servers</vt:lpstr>
      </vt:variant>
      <vt:variant>
        <vt:i4>1</vt:i4>
      </vt:variant>
      <vt:variant>
        <vt:lpstr>Slide Titles</vt:lpstr>
      </vt:variant>
      <vt:variant>
        <vt:i4>59</vt:i4>
      </vt:variant>
    </vt:vector>
  </HeadingPairs>
  <TitlesOfParts>
    <vt:vector size="78" baseType="lpstr">
      <vt:lpstr>Arial</vt:lpstr>
      <vt:lpstr>Arial Narrow</vt:lpstr>
      <vt:lpstr>Calibri</vt:lpstr>
      <vt:lpstr>Cambria Math</vt:lpstr>
      <vt:lpstr>Century Gothic</vt:lpstr>
      <vt:lpstr>CMBX9</vt:lpstr>
      <vt:lpstr>CMR9</vt:lpstr>
      <vt:lpstr>CMSS10</vt:lpstr>
      <vt:lpstr>CMTI9</vt:lpstr>
      <vt:lpstr>Helvetica</vt:lpstr>
      <vt:lpstr>Lucida Grande</vt:lpstr>
      <vt:lpstr>STIXGeneral</vt:lpstr>
      <vt:lpstr>Symbol</vt:lpstr>
      <vt:lpstr>Tahoma</vt:lpstr>
      <vt:lpstr>Times</vt:lpstr>
      <vt:lpstr>Times New Roman</vt:lpstr>
      <vt:lpstr>Wingdings</vt:lpstr>
      <vt:lpstr>Office Theme</vt:lpstr>
      <vt:lpstr>Equation</vt:lpstr>
      <vt:lpstr> Collectivity in relativistic nuclear collisions </vt:lpstr>
      <vt:lpstr>How does near-perfect fluid QGP form and evolve ?</vt:lpstr>
      <vt:lpstr>Heavy Ions at RHIC and LHC</vt:lpstr>
      <vt:lpstr>The elliptic flow</vt:lpstr>
      <vt:lpstr>The elliptic flow</vt:lpstr>
      <vt:lpstr>Ideal Hydrodynamics at RHIC: hydro works !</vt:lpstr>
      <vt:lpstr>Identified particle spectra indicate collective expansion  </vt:lpstr>
      <vt:lpstr>Common flow per quark: indications of partonic system </vt:lpstr>
      <vt:lpstr>v2 AND spectra</vt:lpstr>
      <vt:lpstr>Modeling the near-perfect liquid in heavy-ion collisions</vt:lpstr>
      <vt:lpstr>Nuclei are extended objects: defining nuclear geometry </vt:lpstr>
      <vt:lpstr>Nuclei are extended objects: defining nuclear geometry </vt:lpstr>
      <vt:lpstr>Participants, fluctuations, eccentricity </vt:lpstr>
      <vt:lpstr>The history of refining perfection</vt:lpstr>
      <vt:lpstr>Viscous hydro compared to data: role of initial conditions</vt:lpstr>
      <vt:lpstr>Fluctuations in the initial conditions:  a new tool that drives precision</vt:lpstr>
      <vt:lpstr>The “ridge” </vt:lpstr>
      <vt:lpstr>Fourier decomposition of the ridge</vt:lpstr>
      <vt:lpstr>The full harmonic spectrum </vt:lpstr>
      <vt:lpstr>The effect of viscosity in event-by-event hydrodynamics</vt:lpstr>
      <vt:lpstr>Higher Harmonics Used to Determine h/s</vt:lpstr>
      <vt:lpstr>Many other sophisticated flow observables compared to hydro</vt:lpstr>
      <vt:lpstr>QGP properties from Bayesian model to data comparison  T dependence of η/s … and a lot more  </vt:lpstr>
      <vt:lpstr>Detailed Bayesian parameter estimation from JETSCAPE </vt:lpstr>
      <vt:lpstr>More detailed experimental studies at QM22</vt:lpstr>
      <vt:lpstr>Nuclear structure from high-energy flow measurements?</vt:lpstr>
      <vt:lpstr>Summary of large-system collectivity</vt:lpstr>
      <vt:lpstr>Small systems</vt:lpstr>
      <vt:lpstr>Long standing paradigm for small systems</vt:lpstr>
      <vt:lpstr>Testing the small-systems paradigm</vt:lpstr>
      <vt:lpstr>PowerPoint Presentation</vt:lpstr>
      <vt:lpstr>Ridge in pp ? Does it have the same origin as in AA ?</vt:lpstr>
      <vt:lpstr>….ridges are everywhere </vt:lpstr>
      <vt:lpstr>pT dependence of vn : PbPb vs pPb</vt:lpstr>
      <vt:lpstr>Beyond 2-particle correlations</vt:lpstr>
      <vt:lpstr>Multiparticle correlations</vt:lpstr>
      <vt:lpstr>All-particle collectivity</vt:lpstr>
      <vt:lpstr>Identified particle production and flow</vt:lpstr>
      <vt:lpstr>Everything flows </vt:lpstr>
      <vt:lpstr>Small systems paradigm shift ?</vt:lpstr>
      <vt:lpstr>PowerPoint Presentation</vt:lpstr>
      <vt:lpstr>Elliptic flow data</vt:lpstr>
      <vt:lpstr>Elliptic and Triangular flow data</vt:lpstr>
      <vt:lpstr>Comparison with viscous hydrodynamics</vt:lpstr>
      <vt:lpstr>Are all particles correlated ?</vt:lpstr>
      <vt:lpstr>Is there a common velocity field ?</vt:lpstr>
      <vt:lpstr>Is there a common velocity field ?</vt:lpstr>
      <vt:lpstr>Alternatives ?</vt:lpstr>
      <vt:lpstr>Summary</vt:lpstr>
      <vt:lpstr>Back up</vt:lpstr>
      <vt:lpstr>PowerPoint Presentation</vt:lpstr>
      <vt:lpstr>Initial + final state effects</vt:lpstr>
      <vt:lpstr>Identified particle flow in AMPT </vt:lpstr>
      <vt:lpstr>Test of v2 at the same multiplicity </vt:lpstr>
      <vt:lpstr>Test of v2 at the same multiplicity </vt:lpstr>
      <vt:lpstr>Test of v2 at the same multiplicity </vt:lpstr>
      <vt:lpstr>PowerPoint Presentation</vt:lpstr>
      <vt:lpstr>Results for the correlator</vt:lpstr>
      <vt:lpstr>PowerPoint Presentation</vt:lpstr>
    </vt:vector>
  </TitlesOfParts>
  <Company>MIT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Velkovska</dc:creator>
  <cp:lastModifiedBy>Velkovska, Julia A</cp:lastModifiedBy>
  <cp:revision>1234</cp:revision>
  <cp:lastPrinted>2022-07-25T20:11:55Z</cp:lastPrinted>
  <dcterms:created xsi:type="dcterms:W3CDTF">2011-05-07T15:08:09Z</dcterms:created>
  <dcterms:modified xsi:type="dcterms:W3CDTF">2022-07-26T12:58:12Z</dcterms:modified>
</cp:coreProperties>
</file>