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92" r:id="rId1"/>
    <p:sldMasterId id="2147483693" r:id="rId2"/>
    <p:sldMasterId id="2147483694" r:id="rId3"/>
  </p:sldMasterIdLst>
  <p:notesMasterIdLst>
    <p:notesMasterId r:id="rId3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38"/>
      <p:bold r:id="rId39"/>
      <p:italic r:id="rId40"/>
      <p:boldItalic r:id="rId41"/>
    </p:embeddedFont>
    <p:embeddedFont>
      <p:font typeface="Montserrat Light" panose="00000400000000000000" pitchFamily="2" charset="0"/>
      <p:regular r:id="rId42"/>
      <p:bold r:id="rId43"/>
      <p:italic r:id="rId44"/>
      <p:boldItalic r:id="rId45"/>
    </p:embeddedFont>
    <p:embeddedFont>
      <p:font typeface="Roboto" panose="02000000000000000000" pitchFamily="2" charset="0"/>
      <p:regular r:id="rId46"/>
      <p:bold r:id="rId47"/>
      <p:italic r:id="rId48"/>
      <p:boldItalic r:id="rId49"/>
    </p:embeddedFont>
    <p:embeddedFont>
      <p:font typeface="Source Sans Pro" panose="020B0503030403020204" pitchFamily="34" charset="0"/>
      <p:regular r:id="rId50"/>
      <p:bold r:id="rId51"/>
      <p:italic r:id="rId52"/>
      <p:boldItalic r:id="rId53"/>
    </p:embeddedFont>
    <p:embeddedFont>
      <p:font typeface="Source Serif Pro" panose="02040603050405020204" pitchFamily="18" charset="0"/>
      <p:regular r:id="rId54"/>
      <p:bold r:id="rId55"/>
      <p:italic r:id="rId56"/>
      <p:boldItalic r:id="rId5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7F07D-311C-2109-F9CF-7221F11FEDD2}" v="200" dt="2025-12-02T23:06:25.245"/>
  </p1510:revLst>
</p1510:revInfo>
</file>

<file path=ppt/tableStyles.xml><?xml version="1.0" encoding="utf-8"?>
<a:tblStyleLst xmlns:a="http://schemas.openxmlformats.org/drawingml/2006/main" def="{A3497BCA-C59E-43AE-A196-0C99473F8EE5}">
  <a:tblStyle styleId="{A3497BCA-C59E-43AE-A196-0C99473F8E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2.fntdata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font" Target="fonts/font13.fntdata"/><Relationship Id="rId55" Type="http://schemas.openxmlformats.org/officeDocument/2006/relationships/font" Target="fonts/font18.fntdata"/><Relationship Id="rId63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font" Target="fonts/font16.fntdata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56" Type="http://schemas.openxmlformats.org/officeDocument/2006/relationships/font" Target="fonts/font19.fntdata"/><Relationship Id="rId8" Type="http://schemas.openxmlformats.org/officeDocument/2006/relationships/slide" Target="slides/slide5.xml"/><Relationship Id="rId51" Type="http://schemas.openxmlformats.org/officeDocument/2006/relationships/font" Target="fonts/font14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font" Target="fonts/font4.fntdata"/><Relationship Id="rId54" Type="http://schemas.openxmlformats.org/officeDocument/2006/relationships/font" Target="fonts/font17.fntdata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2.fntdata"/><Relationship Id="rId57" Type="http://schemas.openxmlformats.org/officeDocument/2006/relationships/font" Target="fonts/font20.fntdata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7.fntdata"/><Relationship Id="rId52" Type="http://schemas.openxmlformats.org/officeDocument/2006/relationships/font" Target="fonts/font15.fntdata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yden Newstead" userId="S::jayden.newstead@unimelb.edu.au::f2c8fc2b-d8cb-4c27-8a4f-07e70f189b2f" providerId="AD" clId="Web-{6257F07D-311C-2109-F9CF-7221F11FEDD2}"/>
    <pc:docChg chg="modSld">
      <pc:chgData name="Jayden Newstead" userId="S::jayden.newstead@unimelb.edu.au::f2c8fc2b-d8cb-4c27-8a4f-07e70f189b2f" providerId="AD" clId="Web-{6257F07D-311C-2109-F9CF-7221F11FEDD2}" dt="2025-12-02T23:06:25.245" v="174"/>
      <pc:docMkLst>
        <pc:docMk/>
      </pc:docMkLst>
      <pc:sldChg chg="modSp">
        <pc:chgData name="Jayden Newstead" userId="S::jayden.newstead@unimelb.edu.au::f2c8fc2b-d8cb-4c27-8a4f-07e70f189b2f" providerId="AD" clId="Web-{6257F07D-311C-2109-F9CF-7221F11FEDD2}" dt="2025-12-02T23:04:49.411" v="166" actId="1076"/>
        <pc:sldMkLst>
          <pc:docMk/>
          <pc:sldMk cId="0" sldId="257"/>
        </pc:sldMkLst>
        <pc:spChg chg="mod">
          <ac:chgData name="Jayden Newstead" userId="S::jayden.newstead@unimelb.edu.au::f2c8fc2b-d8cb-4c27-8a4f-07e70f189b2f" providerId="AD" clId="Web-{6257F07D-311C-2109-F9CF-7221F11FEDD2}" dt="2025-12-02T23:04:16.253" v="158" actId="20577"/>
          <ac:spMkLst>
            <pc:docMk/>
            <pc:sldMk cId="0" sldId="257"/>
            <ac:spMk id="316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4:07.659" v="157" actId="20577"/>
          <ac:spMkLst>
            <pc:docMk/>
            <pc:sldMk cId="0" sldId="257"/>
            <ac:spMk id="319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4:49.380" v="164" actId="1076"/>
          <ac:spMkLst>
            <pc:docMk/>
            <pc:sldMk cId="0" sldId="257"/>
            <ac:spMk id="322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4:49.396" v="165" actId="1076"/>
          <ac:spMkLst>
            <pc:docMk/>
            <pc:sldMk cId="0" sldId="257"/>
            <ac:spMk id="323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4:49.411" v="166" actId="1076"/>
          <ac:spMkLst>
            <pc:docMk/>
            <pc:sldMk cId="0" sldId="257"/>
            <ac:spMk id="324" creationId="{00000000-0000-0000-0000-000000000000}"/>
          </ac:spMkLst>
        </pc:spChg>
      </pc:sldChg>
      <pc:sldChg chg="addSp delSp modSp addAnim delAnim modAnim">
        <pc:chgData name="Jayden Newstead" userId="S::jayden.newstead@unimelb.edu.au::f2c8fc2b-d8cb-4c27-8a4f-07e70f189b2f" providerId="AD" clId="Web-{6257F07D-311C-2109-F9CF-7221F11FEDD2}" dt="2025-12-02T23:01:30.989" v="144" actId="1076"/>
        <pc:sldMkLst>
          <pc:docMk/>
          <pc:sldMk cId="0" sldId="258"/>
        </pc:sldMkLst>
        <pc:spChg chg="add del mod">
          <ac:chgData name="Jayden Newstead" userId="S::jayden.newstead@unimelb.edu.au::f2c8fc2b-d8cb-4c27-8a4f-07e70f189b2f" providerId="AD" clId="Web-{6257F07D-311C-2109-F9CF-7221F11FEDD2}" dt="2025-12-02T23:01:18.128" v="143"/>
          <ac:spMkLst>
            <pc:docMk/>
            <pc:sldMk cId="0" sldId="258"/>
            <ac:spMk id="2" creationId="{4A102233-FC51-B83E-6B1F-C5D865D57F77}"/>
          </ac:spMkLst>
        </pc:spChg>
        <pc:spChg chg="mod ord">
          <ac:chgData name="Jayden Newstead" userId="S::jayden.newstead@unimelb.edu.au::f2c8fc2b-d8cb-4c27-8a4f-07e70f189b2f" providerId="AD" clId="Web-{6257F07D-311C-2109-F9CF-7221F11FEDD2}" dt="2025-12-02T22:57:17.419" v="105"/>
          <ac:spMkLst>
            <pc:docMk/>
            <pc:sldMk cId="0" sldId="258"/>
            <ac:spMk id="331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1:30.989" v="144" actId="1076"/>
          <ac:spMkLst>
            <pc:docMk/>
            <pc:sldMk cId="0" sldId="258"/>
            <ac:spMk id="334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39:20.642" v="30" actId="20577"/>
          <ac:spMkLst>
            <pc:docMk/>
            <pc:sldMk cId="0" sldId="258"/>
            <ac:spMk id="336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3:01:04.111" v="142" actId="1076"/>
          <ac:spMkLst>
            <pc:docMk/>
            <pc:sldMk cId="0" sldId="258"/>
            <ac:spMk id="337" creationId="{00000000-0000-0000-0000-000000000000}"/>
          </ac:spMkLst>
        </pc:spChg>
        <pc:spChg chg="mod ord">
          <ac:chgData name="Jayden Newstead" userId="S::jayden.newstead@unimelb.edu.au::f2c8fc2b-d8cb-4c27-8a4f-07e70f189b2f" providerId="AD" clId="Web-{6257F07D-311C-2109-F9CF-7221F11FEDD2}" dt="2025-12-02T23:00:58.080" v="141" actId="14100"/>
          <ac:spMkLst>
            <pc:docMk/>
            <pc:sldMk cId="0" sldId="258"/>
            <ac:spMk id="338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58:41.249" v="126" actId="1076"/>
          <ac:spMkLst>
            <pc:docMk/>
            <pc:sldMk cId="0" sldId="258"/>
            <ac:spMk id="339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59:59.891" v="134" actId="1076"/>
          <ac:spMkLst>
            <pc:docMk/>
            <pc:sldMk cId="0" sldId="258"/>
            <ac:spMk id="341" creationId="{00000000-0000-0000-0000-000000000000}"/>
          </ac:spMkLst>
        </pc:spChg>
        <pc:picChg chg="del ord">
          <ac:chgData name="Jayden Newstead" userId="S::jayden.newstead@unimelb.edu.au::f2c8fc2b-d8cb-4c27-8a4f-07e70f189b2f" providerId="AD" clId="Web-{6257F07D-311C-2109-F9CF-7221F11FEDD2}" dt="2025-12-02T22:54:37.416" v="86"/>
          <ac:picMkLst>
            <pc:docMk/>
            <pc:sldMk cId="0" sldId="258"/>
            <ac:picMk id="330" creationId="{00000000-0000-0000-0000-000000000000}"/>
          </ac:picMkLst>
        </pc:picChg>
        <pc:picChg chg="mod ord">
          <ac:chgData name="Jayden Newstead" userId="S::jayden.newstead@unimelb.edu.au::f2c8fc2b-d8cb-4c27-8a4f-07e70f189b2f" providerId="AD" clId="Web-{6257F07D-311C-2109-F9CF-7221F11FEDD2}" dt="2025-12-02T23:00:51.470" v="139" actId="1076"/>
          <ac:picMkLst>
            <pc:docMk/>
            <pc:sldMk cId="0" sldId="258"/>
            <ac:picMk id="333" creationId="{00000000-0000-0000-0000-000000000000}"/>
          </ac:picMkLst>
        </pc:picChg>
        <pc:picChg chg="mod">
          <ac:chgData name="Jayden Newstead" userId="S::jayden.newstead@unimelb.edu.au::f2c8fc2b-d8cb-4c27-8a4f-07e70f189b2f" providerId="AD" clId="Web-{6257F07D-311C-2109-F9CF-7221F11FEDD2}" dt="2025-12-02T22:59:53.313" v="131" actId="14100"/>
          <ac:picMkLst>
            <pc:docMk/>
            <pc:sldMk cId="0" sldId="258"/>
            <ac:picMk id="335" creationId="{00000000-0000-0000-0000-000000000000}"/>
          </ac:picMkLst>
        </pc:picChg>
        <pc:cxnChg chg="mod">
          <ac:chgData name="Jayden Newstead" userId="S::jayden.newstead@unimelb.edu.au::f2c8fc2b-d8cb-4c27-8a4f-07e70f189b2f" providerId="AD" clId="Web-{6257F07D-311C-2109-F9CF-7221F11FEDD2}" dt="2025-12-02T22:58:41.265" v="127" actId="1076"/>
          <ac:cxnSpMkLst>
            <pc:docMk/>
            <pc:sldMk cId="0" sldId="258"/>
            <ac:cxnSpMk id="340" creationId="{00000000-0000-0000-0000-000000000000}"/>
          </ac:cxnSpMkLst>
        </pc:cxnChg>
      </pc:sldChg>
      <pc:sldChg chg="delSp modSp">
        <pc:chgData name="Jayden Newstead" userId="S::jayden.newstead@unimelb.edu.au::f2c8fc2b-d8cb-4c27-8a4f-07e70f189b2f" providerId="AD" clId="Web-{6257F07D-311C-2109-F9CF-7221F11FEDD2}" dt="2025-12-02T22:38:57.735" v="22" actId="20577"/>
        <pc:sldMkLst>
          <pc:docMk/>
          <pc:sldMk cId="0" sldId="259"/>
        </pc:sldMkLst>
        <pc:spChg chg="mod">
          <ac:chgData name="Jayden Newstead" userId="S::jayden.newstead@unimelb.edu.au::f2c8fc2b-d8cb-4c27-8a4f-07e70f189b2f" providerId="AD" clId="Web-{6257F07D-311C-2109-F9CF-7221F11FEDD2}" dt="2025-12-02T22:38:57.735" v="22" actId="20577"/>
          <ac:spMkLst>
            <pc:docMk/>
            <pc:sldMk cId="0" sldId="259"/>
            <ac:spMk id="346" creationId="{00000000-0000-0000-0000-000000000000}"/>
          </ac:spMkLst>
        </pc:spChg>
        <pc:spChg chg="del">
          <ac:chgData name="Jayden Newstead" userId="S::jayden.newstead@unimelb.edu.au::f2c8fc2b-d8cb-4c27-8a4f-07e70f189b2f" providerId="AD" clId="Web-{6257F07D-311C-2109-F9CF-7221F11FEDD2}" dt="2025-12-02T22:32:19.582" v="0"/>
          <ac:spMkLst>
            <pc:docMk/>
            <pc:sldMk cId="0" sldId="259"/>
            <ac:spMk id="351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37:01.155" v="13" actId="20577"/>
          <ac:spMkLst>
            <pc:docMk/>
            <pc:sldMk cId="0" sldId="259"/>
            <ac:spMk id="355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2:39:59.236" v="41" actId="20577"/>
        <pc:sldMkLst>
          <pc:docMk/>
          <pc:sldMk cId="0" sldId="260"/>
        </pc:sldMkLst>
        <pc:spChg chg="mod">
          <ac:chgData name="Jayden Newstead" userId="S::jayden.newstead@unimelb.edu.au::f2c8fc2b-d8cb-4c27-8a4f-07e70f189b2f" providerId="AD" clId="Web-{6257F07D-311C-2109-F9CF-7221F11FEDD2}" dt="2025-12-02T22:39:59.236" v="41" actId="20577"/>
          <ac:spMkLst>
            <pc:docMk/>
            <pc:sldMk cId="0" sldId="260"/>
            <ac:spMk id="363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39:55.580" v="40" actId="20577"/>
          <ac:spMkLst>
            <pc:docMk/>
            <pc:sldMk cId="0" sldId="260"/>
            <ac:spMk id="377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2:40:11.705" v="42" actId="20577"/>
        <pc:sldMkLst>
          <pc:docMk/>
          <pc:sldMk cId="0" sldId="261"/>
        </pc:sldMkLst>
        <pc:spChg chg="mod">
          <ac:chgData name="Jayden Newstead" userId="S::jayden.newstead@unimelb.edu.au::f2c8fc2b-d8cb-4c27-8a4f-07e70f189b2f" providerId="AD" clId="Web-{6257F07D-311C-2109-F9CF-7221F11FEDD2}" dt="2025-12-02T22:40:11.705" v="42" actId="20577"/>
          <ac:spMkLst>
            <pc:docMk/>
            <pc:sldMk cId="0" sldId="261"/>
            <ac:spMk id="383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2:40:38.597" v="46"/>
        <pc:sldMkLst>
          <pc:docMk/>
          <pc:sldMk cId="0" sldId="262"/>
        </pc:sldMkLst>
        <pc:spChg chg="mod">
          <ac:chgData name="Jayden Newstead" userId="S::jayden.newstead@unimelb.edu.au::f2c8fc2b-d8cb-4c27-8a4f-07e70f189b2f" providerId="AD" clId="Web-{6257F07D-311C-2109-F9CF-7221F11FEDD2}" dt="2025-12-02T22:40:26.174" v="43" actId="20577"/>
          <ac:spMkLst>
            <pc:docMk/>
            <pc:sldMk cId="0" sldId="262"/>
            <ac:spMk id="397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40:38.597" v="46"/>
          <ac:spMkLst>
            <pc:docMk/>
            <pc:sldMk cId="0" sldId="262"/>
            <ac:spMk id="400" creationId="{00000000-0000-0000-0000-000000000000}"/>
          </ac:spMkLst>
        </pc:spChg>
      </pc:sldChg>
      <pc:sldChg chg="modSp addAnim delAnim modAnim">
        <pc:chgData name="Jayden Newstead" userId="S::jayden.newstead@unimelb.edu.au::f2c8fc2b-d8cb-4c27-8a4f-07e70f189b2f" providerId="AD" clId="Web-{6257F07D-311C-2109-F9CF-7221F11FEDD2}" dt="2025-12-02T23:01:41.506" v="145" actId="20577"/>
        <pc:sldMkLst>
          <pc:docMk/>
          <pc:sldMk cId="0" sldId="263"/>
        </pc:sldMkLst>
        <pc:spChg chg="mod">
          <ac:chgData name="Jayden Newstead" userId="S::jayden.newstead@unimelb.edu.au::f2c8fc2b-d8cb-4c27-8a4f-07e70f189b2f" providerId="AD" clId="Web-{6257F07D-311C-2109-F9CF-7221F11FEDD2}" dt="2025-12-02T23:01:41.506" v="145" actId="20577"/>
          <ac:spMkLst>
            <pc:docMk/>
            <pc:sldMk cId="0" sldId="263"/>
            <ac:spMk id="433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3:01:53.819" v="146" actId="20577"/>
        <pc:sldMkLst>
          <pc:docMk/>
          <pc:sldMk cId="0" sldId="264"/>
        </pc:sldMkLst>
        <pc:spChg chg="mod">
          <ac:chgData name="Jayden Newstead" userId="S::jayden.newstead@unimelb.edu.au::f2c8fc2b-d8cb-4c27-8a4f-07e70f189b2f" providerId="AD" clId="Web-{6257F07D-311C-2109-F9CF-7221F11FEDD2}" dt="2025-12-02T23:01:53.819" v="146" actId="20577"/>
          <ac:spMkLst>
            <pc:docMk/>
            <pc:sldMk cId="0" sldId="264"/>
            <ac:spMk id="445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40:58.175" v="50" actId="20577"/>
          <ac:spMkLst>
            <pc:docMk/>
            <pc:sldMk cId="0" sldId="264"/>
            <ac:spMk id="450" creationId="{00000000-0000-0000-0000-000000000000}"/>
          </ac:spMkLst>
        </pc:spChg>
        <pc:picChg chg="mod">
          <ac:chgData name="Jayden Newstead" userId="S::jayden.newstead@unimelb.edu.au::f2c8fc2b-d8cb-4c27-8a4f-07e70f189b2f" providerId="AD" clId="Web-{6257F07D-311C-2109-F9CF-7221F11FEDD2}" dt="2025-12-02T22:40:50.753" v="47" actId="1076"/>
          <ac:picMkLst>
            <pc:docMk/>
            <pc:sldMk cId="0" sldId="264"/>
            <ac:picMk id="449" creationId="{00000000-0000-0000-0000-000000000000}"/>
          </ac:picMkLst>
        </pc:picChg>
      </pc:sldChg>
      <pc:sldChg chg="modSp">
        <pc:chgData name="Jayden Newstead" userId="S::jayden.newstead@unimelb.edu.au::f2c8fc2b-d8cb-4c27-8a4f-07e70f189b2f" providerId="AD" clId="Web-{6257F07D-311C-2109-F9CF-7221F11FEDD2}" dt="2025-12-02T23:02:05.836" v="147" actId="20577"/>
        <pc:sldMkLst>
          <pc:docMk/>
          <pc:sldMk cId="0" sldId="265"/>
        </pc:sldMkLst>
        <pc:spChg chg="mod">
          <ac:chgData name="Jayden Newstead" userId="S::jayden.newstead@unimelb.edu.au::f2c8fc2b-d8cb-4c27-8a4f-07e70f189b2f" providerId="AD" clId="Web-{6257F07D-311C-2109-F9CF-7221F11FEDD2}" dt="2025-12-02T23:02:05.836" v="147" actId="20577"/>
          <ac:spMkLst>
            <pc:docMk/>
            <pc:sldMk cId="0" sldId="265"/>
            <ac:spMk id="455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3:02:18.150" v="148" actId="20577"/>
        <pc:sldMkLst>
          <pc:docMk/>
          <pc:sldMk cId="0" sldId="266"/>
        </pc:sldMkLst>
        <pc:spChg chg="mod">
          <ac:chgData name="Jayden Newstead" userId="S::jayden.newstead@unimelb.edu.au::f2c8fc2b-d8cb-4c27-8a4f-07e70f189b2f" providerId="AD" clId="Web-{6257F07D-311C-2109-F9CF-7221F11FEDD2}" dt="2025-12-02T23:02:18.150" v="148" actId="20577"/>
          <ac:spMkLst>
            <pc:docMk/>
            <pc:sldMk cId="0" sldId="266"/>
            <ac:spMk id="467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2:44:49.809" v="64" actId="20577"/>
        <pc:sldMkLst>
          <pc:docMk/>
          <pc:sldMk cId="0" sldId="267"/>
        </pc:sldMkLst>
        <pc:spChg chg="mod">
          <ac:chgData name="Jayden Newstead" userId="S::jayden.newstead@unimelb.edu.au::f2c8fc2b-d8cb-4c27-8a4f-07e70f189b2f" providerId="AD" clId="Web-{6257F07D-311C-2109-F9CF-7221F11FEDD2}" dt="2025-12-02T22:44:49.809" v="64" actId="20577"/>
          <ac:spMkLst>
            <pc:docMk/>
            <pc:sldMk cId="0" sldId="267"/>
            <ac:spMk id="476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5:50.415" v="167"/>
        <pc:sldMkLst>
          <pc:docMk/>
          <pc:sldMk cId="0" sldId="268"/>
        </pc:sldMkLst>
        <pc:spChg chg="mod">
          <ac:chgData name="Jayden Newstead" userId="S::jayden.newstead@unimelb.edu.au::f2c8fc2b-d8cb-4c27-8a4f-07e70f189b2f" providerId="AD" clId="Web-{6257F07D-311C-2109-F9CF-7221F11FEDD2}" dt="2025-12-02T22:43:05.974" v="63" actId="20577"/>
          <ac:spMkLst>
            <pc:docMk/>
            <pc:sldMk cId="0" sldId="268"/>
            <ac:spMk id="487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41:57.051" v="53"/>
          <ac:spMkLst>
            <pc:docMk/>
            <pc:sldMk cId="0" sldId="268"/>
            <ac:spMk id="491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41:48.238" v="52"/>
          <ac:spMkLst>
            <pc:docMk/>
            <pc:sldMk cId="0" sldId="268"/>
            <ac:spMk id="493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5:58.165" v="168"/>
        <pc:sldMkLst>
          <pc:docMk/>
          <pc:sldMk cId="0" sldId="269"/>
        </pc:sldMkLst>
        <pc:spChg chg="mod">
          <ac:chgData name="Jayden Newstead" userId="S::jayden.newstead@unimelb.edu.au::f2c8fc2b-d8cb-4c27-8a4f-07e70f189b2f" providerId="AD" clId="Web-{6257F07D-311C-2109-F9CF-7221F11FEDD2}" dt="2025-12-02T22:38:27" v="20" actId="20577"/>
          <ac:spMkLst>
            <pc:docMk/>
            <pc:sldMk cId="0" sldId="269"/>
            <ac:spMk id="505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38:09.156" v="19" actId="1076"/>
          <ac:spMkLst>
            <pc:docMk/>
            <pc:sldMk cId="0" sldId="269"/>
            <ac:spMk id="509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2:42:57.255" v="62" actId="20577"/>
        <pc:sldMkLst>
          <pc:docMk/>
          <pc:sldMk cId="0" sldId="270"/>
        </pc:sldMkLst>
        <pc:spChg chg="mod">
          <ac:chgData name="Jayden Newstead" userId="S::jayden.newstead@unimelb.edu.au::f2c8fc2b-d8cb-4c27-8a4f-07e70f189b2f" providerId="AD" clId="Web-{6257F07D-311C-2109-F9CF-7221F11FEDD2}" dt="2025-12-02T22:42:57.255" v="62" actId="20577"/>
          <ac:spMkLst>
            <pc:docMk/>
            <pc:sldMk cId="0" sldId="270"/>
            <ac:spMk id="611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04.775" v="169"/>
        <pc:sldMkLst>
          <pc:docMk/>
          <pc:sldMk cId="0" sldId="271"/>
        </pc:sldMkLst>
        <pc:spChg chg="mod">
          <ac:chgData name="Jayden Newstead" userId="S::jayden.newstead@unimelb.edu.au::f2c8fc2b-d8cb-4c27-8a4f-07e70f189b2f" providerId="AD" clId="Web-{6257F07D-311C-2109-F9CF-7221F11FEDD2}" dt="2025-12-02T22:42:48.208" v="61" actId="20577"/>
          <ac:spMkLst>
            <pc:docMk/>
            <pc:sldMk cId="0" sldId="271"/>
            <ac:spMk id="620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08.931" v="170"/>
        <pc:sldMkLst>
          <pc:docMk/>
          <pc:sldMk cId="0" sldId="272"/>
        </pc:sldMkLst>
        <pc:spChg chg="mod">
          <ac:chgData name="Jayden Newstead" userId="S::jayden.newstead@unimelb.edu.au::f2c8fc2b-d8cb-4c27-8a4f-07e70f189b2f" providerId="AD" clId="Web-{6257F07D-311C-2109-F9CF-7221F11FEDD2}" dt="2025-12-02T22:42:30.536" v="60" actId="20577"/>
          <ac:spMkLst>
            <pc:docMk/>
            <pc:sldMk cId="0" sldId="272"/>
            <ac:spMk id="633" creationId="{00000000-0000-0000-0000-000000000000}"/>
          </ac:spMkLst>
        </pc:spChg>
        <pc:spChg chg="mod">
          <ac:chgData name="Jayden Newstead" userId="S::jayden.newstead@unimelb.edu.au::f2c8fc2b-d8cb-4c27-8a4f-07e70f189b2f" providerId="AD" clId="Web-{6257F07D-311C-2109-F9CF-7221F11FEDD2}" dt="2025-12-02T22:42:18.192" v="59" actId="1076"/>
          <ac:spMkLst>
            <pc:docMk/>
            <pc:sldMk cId="0" sldId="272"/>
            <ac:spMk id="637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13.994" v="171"/>
        <pc:sldMkLst>
          <pc:docMk/>
          <pc:sldMk cId="0" sldId="273"/>
        </pc:sldMkLst>
        <pc:spChg chg="mod">
          <ac:chgData name="Jayden Newstead" userId="S::jayden.newstead@unimelb.edu.au::f2c8fc2b-d8cb-4c27-8a4f-07e70f189b2f" providerId="AD" clId="Web-{6257F07D-311C-2109-F9CF-7221F11FEDD2}" dt="2025-12-02T23:02:37.933" v="149" actId="20577"/>
          <ac:spMkLst>
            <pc:docMk/>
            <pc:sldMk cId="0" sldId="273"/>
            <ac:spMk id="739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17.354" v="172"/>
        <pc:sldMkLst>
          <pc:docMk/>
          <pc:sldMk cId="0" sldId="274"/>
        </pc:sldMkLst>
        <pc:spChg chg="mod">
          <ac:chgData name="Jayden Newstead" userId="S::jayden.newstead@unimelb.edu.au::f2c8fc2b-d8cb-4c27-8a4f-07e70f189b2f" providerId="AD" clId="Web-{6257F07D-311C-2109-F9CF-7221F11FEDD2}" dt="2025-12-02T23:02:51.122" v="150" actId="20577"/>
          <ac:spMkLst>
            <pc:docMk/>
            <pc:sldMk cId="0" sldId="274"/>
            <ac:spMk id="748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20.869" v="173"/>
        <pc:sldMkLst>
          <pc:docMk/>
          <pc:sldMk cId="0" sldId="275"/>
        </pc:sldMkLst>
        <pc:spChg chg="mod">
          <ac:chgData name="Jayden Newstead" userId="S::jayden.newstead@unimelb.edu.au::f2c8fc2b-d8cb-4c27-8a4f-07e70f189b2f" providerId="AD" clId="Web-{6257F07D-311C-2109-F9CF-7221F11FEDD2}" dt="2025-12-02T23:03:00.576" v="151" actId="20577"/>
          <ac:spMkLst>
            <pc:docMk/>
            <pc:sldMk cId="0" sldId="275"/>
            <ac:spMk id="759" creationId="{00000000-0000-0000-0000-000000000000}"/>
          </ac:spMkLst>
        </pc:spChg>
      </pc:sldChg>
      <pc:sldChg chg="modSp delAnim">
        <pc:chgData name="Jayden Newstead" userId="S::jayden.newstead@unimelb.edu.au::f2c8fc2b-d8cb-4c27-8a4f-07e70f189b2f" providerId="AD" clId="Web-{6257F07D-311C-2109-F9CF-7221F11FEDD2}" dt="2025-12-02T23:06:25.245" v="174"/>
        <pc:sldMkLst>
          <pc:docMk/>
          <pc:sldMk cId="0" sldId="276"/>
        </pc:sldMkLst>
        <pc:spChg chg="mod">
          <ac:chgData name="Jayden Newstead" userId="S::jayden.newstead@unimelb.edu.au::f2c8fc2b-d8cb-4c27-8a4f-07e70f189b2f" providerId="AD" clId="Web-{6257F07D-311C-2109-F9CF-7221F11FEDD2}" dt="2025-12-02T23:03:16.921" v="152" actId="20577"/>
          <ac:spMkLst>
            <pc:docMk/>
            <pc:sldMk cId="0" sldId="276"/>
            <ac:spMk id="768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3:03:28.297" v="153" actId="20577"/>
        <pc:sldMkLst>
          <pc:docMk/>
          <pc:sldMk cId="0" sldId="277"/>
        </pc:sldMkLst>
        <pc:spChg chg="mod">
          <ac:chgData name="Jayden Newstead" userId="S::jayden.newstead@unimelb.edu.au::f2c8fc2b-d8cb-4c27-8a4f-07e70f189b2f" providerId="AD" clId="Web-{6257F07D-311C-2109-F9CF-7221F11FEDD2}" dt="2025-12-02T23:03:28.297" v="153" actId="20577"/>
          <ac:spMkLst>
            <pc:docMk/>
            <pc:sldMk cId="0" sldId="277"/>
            <ac:spMk id="780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3:03:37.469" v="154" actId="20577"/>
        <pc:sldMkLst>
          <pc:docMk/>
          <pc:sldMk cId="0" sldId="278"/>
        </pc:sldMkLst>
        <pc:spChg chg="mod">
          <ac:chgData name="Jayden Newstead" userId="S::jayden.newstead@unimelb.edu.au::f2c8fc2b-d8cb-4c27-8a4f-07e70f189b2f" providerId="AD" clId="Web-{6257F07D-311C-2109-F9CF-7221F11FEDD2}" dt="2025-12-02T23:03:37.469" v="154" actId="20577"/>
          <ac:spMkLst>
            <pc:docMk/>
            <pc:sldMk cId="0" sldId="278"/>
            <ac:spMk id="789" creationId="{00000000-0000-0000-0000-000000000000}"/>
          </ac:spMkLst>
        </pc:spChg>
      </pc:sldChg>
      <pc:sldChg chg="modSp">
        <pc:chgData name="Jayden Newstead" userId="S::jayden.newstead@unimelb.edu.au::f2c8fc2b-d8cb-4c27-8a4f-07e70f189b2f" providerId="AD" clId="Web-{6257F07D-311C-2109-F9CF-7221F11FEDD2}" dt="2025-12-02T23:03:45.720" v="155" actId="20577"/>
        <pc:sldMkLst>
          <pc:docMk/>
          <pc:sldMk cId="0" sldId="279"/>
        </pc:sldMkLst>
        <pc:spChg chg="mod">
          <ac:chgData name="Jayden Newstead" userId="S::jayden.newstead@unimelb.edu.au::f2c8fc2b-d8cb-4c27-8a4f-07e70f189b2f" providerId="AD" clId="Web-{6257F07D-311C-2109-F9CF-7221F11FEDD2}" dt="2025-12-02T23:03:45.720" v="155" actId="20577"/>
          <ac:spMkLst>
            <pc:docMk/>
            <pc:sldMk cId="0" sldId="279"/>
            <ac:spMk id="80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67c8a8ee17_0_14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g367c8a8ee17_0_14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36d3122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36d3122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ac6f69f6ae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ac6f69f6ae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3ac6f69f6ae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3ac6f69f6ae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aa40214ce7_0_4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Skipper: 140K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iZIP: 50mK</a:t>
            </a:r>
            <a:endParaRPr/>
          </a:p>
        </p:txBody>
      </p:sp>
      <p:sp>
        <p:nvSpPr>
          <p:cNvPr id="485" name="Google Shape;485;g3aa40214ce7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aa897ab264_0_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g3aa897ab264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3aa897ab264_0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g3aa897ab264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3aa897ab264_0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g3aa897ab264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3ac6f69f6ae_0_1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g3ac6f69f6ae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3aa897ab264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g3aa897ab26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3aa40214ce7_0_4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g3aa40214ce7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ac6f69f6ae_0_2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standard model of cosmology, Lambda-CDM, fit the data extremely well (with just 5 free parameters),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best fit parameters tell us the density of DM explain OMEGA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On the scale of galaxy clusters we have these wonderful examples of gravitational lensing, where the mass of the foreground galaxy cluster is warping space and acting as a lens for a background galaxy.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Baryons are ‘missing’ in galaxies due to feedback which blows baryons into the intergalactic medium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 we have strong evidence for DM across many scales.. What about smaller scales? It’s tricky</a:t>
            </a:r>
            <a:endParaRPr/>
          </a:p>
        </p:txBody>
      </p:sp>
      <p:sp>
        <p:nvSpPr>
          <p:cNvPr id="312" name="Google Shape;312;g3ac6f69f6ae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g3aa897ab264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g3aa897ab26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3aa897ab264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g3aa897ab264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3aa897ab264_0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g3aa897ab264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3aa897ab264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g3aa897ab264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367c8a8ee17_0_2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367c8a8ee17_0_2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367c8a8ee17_0_17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g367c8a8ee17_0_17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367c8a8ee17_0_17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g367c8a8ee17_0_17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367c8a8ee17_0_16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g367c8a8ee17_0_1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3aa897ab264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g3aa897ab26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g367c8a8ee17_0_17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6" name="Google Shape;876;g367c8a8ee17_0_17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67c8a8ee17_0_15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g367c8a8ee17_0_1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367c8a8ee17_0_18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g367c8a8ee17_0_18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g367c8a8ee17_0_30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5" name="Google Shape;905;g367c8a8ee17_0_30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367c8a8ee17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8" name="Google Shape;918;g367c8a8ee17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367c8a8ee17_0_2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1" name="Google Shape;931;g367c8a8ee17_0_2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aa40214ce7_0_3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was this invented?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mechanism can allow you to produce DM down to ~10keV</a:t>
            </a:r>
            <a:endParaRPr/>
          </a:p>
        </p:txBody>
      </p:sp>
      <p:sp>
        <p:nvSpPr>
          <p:cNvPr id="344" name="Google Shape;344;g3aa40214ce7_0_3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67c8a8ee17_0_16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g367c8a8ee17_0_16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36d3122d1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336d3122d1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67c8a8ee17_0_18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67c8a8ee17_0_18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67c8a8ee17_0_19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Remind some basic statistics: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Bg free: 2x exposure (time or mass) = 2x sensitivity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endParaRPr/>
          </a:p>
        </p:txBody>
      </p:sp>
      <p:sp>
        <p:nvSpPr>
          <p:cNvPr id="431" name="Google Shape;431;g367c8a8ee17_0_19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3ac6f69f6ae_0_2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Remind some basic statistics: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Bg free: 2x exposure (time or mass) = 2x sensitivity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endParaRPr/>
          </a:p>
        </p:txBody>
      </p:sp>
      <p:sp>
        <p:nvSpPr>
          <p:cNvPr id="443" name="Google Shape;443;g3ac6f69f6ae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1.png"/><Relationship Id="rId18" Type="http://schemas.openxmlformats.org/officeDocument/2006/relationships/image" Target="../media/image35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26.png"/><Relationship Id="rId16" Type="http://schemas.openxmlformats.org/officeDocument/2006/relationships/image" Target="../media/image2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0.png"/><Relationship Id="rId11" Type="http://schemas.openxmlformats.org/officeDocument/2006/relationships/image" Target="../media/image19.png"/><Relationship Id="rId5" Type="http://schemas.openxmlformats.org/officeDocument/2006/relationships/image" Target="../media/image29.png"/><Relationship Id="rId15" Type="http://schemas.openxmlformats.org/officeDocument/2006/relationships/image" Target="../media/image23.png"/><Relationship Id="rId10" Type="http://schemas.openxmlformats.org/officeDocument/2006/relationships/image" Target="../media/image34.png"/><Relationship Id="rId19" Type="http://schemas.openxmlformats.org/officeDocument/2006/relationships/image" Target="../media/image36.jp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22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>
  <p:cSld name="SECTION_HEADER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600"/>
              <a:buFont typeface="Montserrat Light"/>
              <a:buNone/>
              <a:defRPr sz="36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/>
          <p:nvPr/>
        </p:nvSpPr>
        <p:spPr>
          <a:xfrm>
            <a:off x="1" y="0"/>
            <a:ext cx="9144000" cy="2739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253" y="4392208"/>
            <a:ext cx="1815242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661" y="4848607"/>
            <a:ext cx="7000337" cy="1828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rtl="0">
              <a:buNone/>
              <a:defRPr sz="13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/>
          <p:nvPr/>
        </p:nvSpPr>
        <p:spPr>
          <a:xfrm>
            <a:off x="-1" y="1"/>
            <a:ext cx="9144000" cy="51435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65" name="Google Shape;6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806" y="726839"/>
            <a:ext cx="2218256" cy="780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_1">
  <p:cSld name="TITLE_AND_BODY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Source Serif Pro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buClr>
                <a:schemeClr val="dk1"/>
              </a:buClr>
              <a:buSzPts val="1400"/>
              <a:buFont typeface="Calibri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/>
          <p:nvPr/>
        </p:nvSpPr>
        <p:spPr>
          <a:xfrm>
            <a:off x="-1" y="1"/>
            <a:ext cx="9144000" cy="51435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7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600"/>
              <a:buFont typeface="Montserrat Light"/>
              <a:buNone/>
              <a:defRPr sz="3600" b="0" cap="none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6398" y="727979"/>
            <a:ext cx="2178685" cy="76654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141"/>
              </a:buClr>
              <a:buSzPts val="3600"/>
              <a:buFont typeface="Montserrat Light"/>
              <a:buNone/>
              <a:defRPr sz="36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4141"/>
              </a:buClr>
              <a:buSzPts val="1800"/>
              <a:buNone/>
              <a:defRPr sz="18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6267" y="203053"/>
            <a:ext cx="2871466" cy="101028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/>
          <p:nvPr/>
        </p:nvSpPr>
        <p:spPr>
          <a:xfrm>
            <a:off x="-1" y="1"/>
            <a:ext cx="9144000" cy="51435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type="obj">
  <p:cSld name="OBJEC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2700"/>
              <a:buFont typeface="Montserrat Light"/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0"/>
          <p:cNvSpPr/>
          <p:nvPr/>
        </p:nvSpPr>
        <p:spPr>
          <a:xfrm>
            <a:off x="1" y="2"/>
            <a:ext cx="9144000" cy="273900"/>
          </a:xfrm>
          <a:prstGeom prst="rect">
            <a:avLst/>
          </a:prstGeom>
          <a:solidFill>
            <a:srgbClr val="41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251" y="4393779"/>
            <a:ext cx="1815243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7517" y="4857533"/>
            <a:ext cx="7000337" cy="1828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/>
          <p:nvPr/>
        </p:nvSpPr>
        <p:spPr>
          <a:xfrm>
            <a:off x="1" y="2"/>
            <a:ext cx="9144000" cy="2739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7" name="Google Shape;97;p21"/>
          <p:cNvCxnSpPr/>
          <p:nvPr/>
        </p:nvCxnSpPr>
        <p:spPr>
          <a:xfrm>
            <a:off x="2156515" y="4862730"/>
            <a:ext cx="6987300" cy="0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8" name="Google Shape;9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7542" y="4391900"/>
            <a:ext cx="1815145" cy="63876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 type="secHead">
  <p:cSld name="SECTION_HEADER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600"/>
              <a:buFont typeface="Montserrat Light"/>
              <a:buNone/>
              <a:defRPr sz="36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22"/>
          <p:cNvSpPr/>
          <p:nvPr/>
        </p:nvSpPr>
        <p:spPr>
          <a:xfrm>
            <a:off x="1" y="2"/>
            <a:ext cx="9144000" cy="2739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253" y="4392208"/>
            <a:ext cx="1815243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663" y="4848607"/>
            <a:ext cx="7000337" cy="1828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10" name="Google Shape;11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763" y="2"/>
            <a:ext cx="9144000" cy="283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6971" y="4394495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>
            <a:spLocks noGrp="1"/>
          </p:cNvSpPr>
          <p:nvPr>
            <p:ph type="title"/>
          </p:nvPr>
        </p:nvSpPr>
        <p:spPr>
          <a:xfrm>
            <a:off x="629841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2700"/>
              <a:buFont typeface="Montserrat Light"/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 b="1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body" idx="3"/>
          </p:nvPr>
        </p:nvSpPr>
        <p:spPr>
          <a:xfrm>
            <a:off x="4629151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 b="1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4"/>
          </p:nvPr>
        </p:nvSpPr>
        <p:spPr>
          <a:xfrm>
            <a:off x="4629151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2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19" name="Google Shape;119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076"/>
            <a:ext cx="9143999" cy="280519"/>
          </a:xfrm>
          <a:prstGeom prst="rect">
            <a:avLst/>
          </a:prstGeom>
          <a:solidFill>
            <a:srgbClr val="404141"/>
          </a:solidFill>
          <a:ln>
            <a:noFill/>
          </a:ln>
        </p:spPr>
      </p:pic>
      <p:pic>
        <p:nvPicPr>
          <p:cNvPr id="120" name="Google Shape;12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097" y="4399137"/>
            <a:ext cx="8993901" cy="64013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>
            <a:spLocks noGrp="1"/>
          </p:cNvSpPr>
          <p:nvPr>
            <p:ph type="title"/>
          </p:nvPr>
        </p:nvSpPr>
        <p:spPr>
          <a:xfrm>
            <a:off x="629841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body" idx="3"/>
          </p:nvPr>
        </p:nvSpPr>
        <p:spPr>
          <a:xfrm>
            <a:off x="4629151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4"/>
          </p:nvPr>
        </p:nvSpPr>
        <p:spPr>
          <a:xfrm>
            <a:off x="4629151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283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150" y="4390180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Montserrat Light"/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33" name="Google Shape;133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097" y="4371428"/>
            <a:ext cx="8993901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278892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38" name="Google Shape;138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9620"/>
            <a:ext cx="9144000" cy="283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806" y="4394497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8224" y="1082620"/>
            <a:ext cx="8687551" cy="3790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224" y="154795"/>
            <a:ext cx="2455377" cy="86418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>
            <a:spLocks noGrp="1"/>
          </p:cNvSpPr>
          <p:nvPr>
            <p:ph type="subTitle" idx="1"/>
          </p:nvPr>
        </p:nvSpPr>
        <p:spPr>
          <a:xfrm>
            <a:off x="1150829" y="1552028"/>
            <a:ext cx="41364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47" name="Google Shape;147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820" y="301904"/>
            <a:ext cx="3270476" cy="115066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 1">
  <p:cSld name="OBJECT_1">
    <p:bg>
      <p:bgPr>
        <a:solidFill>
          <a:schemeClr val="lt1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0"/>
          <p:cNvSpPr txBox="1">
            <a:spLocks noGrp="1"/>
          </p:cNvSpPr>
          <p:nvPr>
            <p:ph type="title"/>
          </p:nvPr>
        </p:nvSpPr>
        <p:spPr>
          <a:xfrm>
            <a:off x="811800" y="4311850"/>
            <a:ext cx="8254500" cy="5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2800"/>
              <a:buFont typeface="Source Serif Pro"/>
              <a:buNone/>
              <a:defRPr sz="2800">
                <a:solidFill>
                  <a:srgbClr val="41414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0"/>
          <p:cNvSpPr txBox="1">
            <a:spLocks noGrp="1"/>
          </p:cNvSpPr>
          <p:nvPr>
            <p:ph type="body" idx="1"/>
          </p:nvPr>
        </p:nvSpPr>
        <p:spPr>
          <a:xfrm>
            <a:off x="628650" y="852344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21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30"/>
          <p:cNvSpPr/>
          <p:nvPr/>
        </p:nvSpPr>
        <p:spPr>
          <a:xfrm>
            <a:off x="0" y="0"/>
            <a:ext cx="9144000" cy="252000"/>
          </a:xfrm>
          <a:prstGeom prst="rect">
            <a:avLst/>
          </a:prstGeom>
          <a:solidFill>
            <a:srgbClr val="41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30"/>
          <p:cNvPicPr preferRelativeResize="0"/>
          <p:nvPr/>
        </p:nvPicPr>
        <p:blipFill rotWithShape="1">
          <a:blip r:embed="rId2">
            <a:alphaModFix/>
          </a:blip>
          <a:srcRect l="63723"/>
          <a:stretch/>
        </p:blipFill>
        <p:spPr>
          <a:xfrm>
            <a:off x="67300" y="4610500"/>
            <a:ext cx="480900" cy="467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698025" y="4875900"/>
            <a:ext cx="8459824" cy="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0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</a:t>
            </a:r>
            <a:endParaRPr/>
          </a:p>
        </p:txBody>
      </p:sp>
      <p:sp>
        <p:nvSpPr>
          <p:cNvPr id="156" name="Google Shape;156;p30"/>
          <p:cNvSpPr txBox="1"/>
          <p:nvPr/>
        </p:nvSpPr>
        <p:spPr>
          <a:xfrm>
            <a:off x="7595925" y="-59105"/>
            <a:ext cx="1548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J. Newstead</a:t>
            </a:r>
            <a:endParaRPr sz="12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30"/>
          <p:cNvSpPr txBox="1"/>
          <p:nvPr/>
        </p:nvSpPr>
        <p:spPr>
          <a:xfrm>
            <a:off x="-9400" y="-47000"/>
            <a:ext cx="551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Dark matter detection in condensed systems</a:t>
            </a:r>
            <a:endParaRPr sz="1100" i="1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30"/>
          <p:cNvSpPr/>
          <p:nvPr/>
        </p:nvSpPr>
        <p:spPr>
          <a:xfrm rot="-605192">
            <a:off x="55561" y="4813979"/>
            <a:ext cx="63380" cy="25198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 type="title">
  <p:cSld name="TITL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2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2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600"/>
              <a:buFont typeface="Montserrat Light"/>
              <a:buNone/>
              <a:defRPr sz="3600" b="0" cap="none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2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7" name="Google Shape;167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6265" y="217575"/>
            <a:ext cx="2871470" cy="1010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33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33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72" name="Google Shape;172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6266" y="203053"/>
            <a:ext cx="2871466" cy="1010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 1">
  <p:cSld name="OBJECT_1"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 txBox="1">
            <a:spLocks noGrp="1"/>
          </p:cNvSpPr>
          <p:nvPr>
            <p:ph type="title"/>
          </p:nvPr>
        </p:nvSpPr>
        <p:spPr>
          <a:xfrm>
            <a:off x="811800" y="4311850"/>
            <a:ext cx="8254500" cy="5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2800"/>
              <a:buFont typeface="Source Serif Pro"/>
              <a:buNone/>
              <a:defRPr sz="2800">
                <a:solidFill>
                  <a:srgbClr val="41414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4"/>
          <p:cNvSpPr txBox="1">
            <a:spLocks noGrp="1"/>
          </p:cNvSpPr>
          <p:nvPr>
            <p:ph type="body" idx="1"/>
          </p:nvPr>
        </p:nvSpPr>
        <p:spPr>
          <a:xfrm>
            <a:off x="628650" y="852344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21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34"/>
          <p:cNvSpPr/>
          <p:nvPr/>
        </p:nvSpPr>
        <p:spPr>
          <a:xfrm>
            <a:off x="0" y="0"/>
            <a:ext cx="9144000" cy="252000"/>
          </a:xfrm>
          <a:prstGeom prst="rect">
            <a:avLst/>
          </a:prstGeom>
          <a:solidFill>
            <a:srgbClr val="41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p34"/>
          <p:cNvPicPr preferRelativeResize="0"/>
          <p:nvPr/>
        </p:nvPicPr>
        <p:blipFill rotWithShape="1">
          <a:blip r:embed="rId2">
            <a:alphaModFix/>
          </a:blip>
          <a:srcRect l="63723"/>
          <a:stretch/>
        </p:blipFill>
        <p:spPr>
          <a:xfrm>
            <a:off x="67300" y="4610500"/>
            <a:ext cx="480900" cy="467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698025" y="4875900"/>
            <a:ext cx="8459824" cy="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4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</a:t>
            </a:r>
            <a:endParaRPr/>
          </a:p>
        </p:txBody>
      </p:sp>
      <p:sp>
        <p:nvSpPr>
          <p:cNvPr id="181" name="Google Shape;181;p34"/>
          <p:cNvSpPr txBox="1"/>
          <p:nvPr/>
        </p:nvSpPr>
        <p:spPr>
          <a:xfrm>
            <a:off x="7595925" y="-59105"/>
            <a:ext cx="1548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J. Newstead</a:t>
            </a:r>
            <a:endParaRPr sz="12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2" name="Google Shape;182;p34"/>
          <p:cNvSpPr txBox="1"/>
          <p:nvPr/>
        </p:nvSpPr>
        <p:spPr>
          <a:xfrm>
            <a:off x="-9400" y="-47000"/>
            <a:ext cx="551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Dark matter detection in condensed systems</a:t>
            </a:r>
            <a:endParaRPr sz="1100" i="1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3" name="Google Shape;183;p34"/>
          <p:cNvSpPr/>
          <p:nvPr/>
        </p:nvSpPr>
        <p:spPr>
          <a:xfrm rot="-605192">
            <a:off x="55561" y="4813979"/>
            <a:ext cx="63380" cy="25198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34"/>
          <p:cNvSpPr txBox="1"/>
          <p:nvPr/>
        </p:nvSpPr>
        <p:spPr>
          <a:xfrm>
            <a:off x="8831008" y="4830393"/>
            <a:ext cx="3789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24</a:t>
            </a:r>
            <a:endParaRPr sz="12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type="obj">
  <p:cSld name="OBJECT">
    <p:bg>
      <p:bgPr>
        <a:solidFill>
          <a:schemeClr val="lt1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>
            <a:spLocks noGrp="1"/>
          </p:cNvSpPr>
          <p:nvPr>
            <p:ph type="title"/>
          </p:nvPr>
        </p:nvSpPr>
        <p:spPr>
          <a:xfrm>
            <a:off x="2157525" y="4311850"/>
            <a:ext cx="6908700" cy="5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2800"/>
              <a:buFont typeface="Source Serif Pro"/>
              <a:buNone/>
              <a:defRPr sz="2800">
                <a:solidFill>
                  <a:srgbClr val="41414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5"/>
          <p:cNvSpPr txBox="1">
            <a:spLocks noGrp="1"/>
          </p:cNvSpPr>
          <p:nvPr>
            <p:ph type="body" idx="1"/>
          </p:nvPr>
        </p:nvSpPr>
        <p:spPr>
          <a:xfrm>
            <a:off x="628650" y="852344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21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35"/>
          <p:cNvSpPr/>
          <p:nvPr/>
        </p:nvSpPr>
        <p:spPr>
          <a:xfrm>
            <a:off x="0" y="0"/>
            <a:ext cx="9144000" cy="252000"/>
          </a:xfrm>
          <a:prstGeom prst="rect">
            <a:avLst/>
          </a:prstGeom>
          <a:solidFill>
            <a:srgbClr val="41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250" y="4488225"/>
            <a:ext cx="1547455" cy="54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7515" y="4857533"/>
            <a:ext cx="7000337" cy="1828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5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</a:t>
            </a:r>
            <a:endParaRPr/>
          </a:p>
        </p:txBody>
      </p:sp>
      <p:sp>
        <p:nvSpPr>
          <p:cNvPr id="192" name="Google Shape;192;p35"/>
          <p:cNvSpPr txBox="1"/>
          <p:nvPr/>
        </p:nvSpPr>
        <p:spPr>
          <a:xfrm>
            <a:off x="7595925" y="-59105"/>
            <a:ext cx="1548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J. Newstead</a:t>
            </a:r>
            <a:endParaRPr sz="12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35"/>
          <p:cNvSpPr txBox="1"/>
          <p:nvPr/>
        </p:nvSpPr>
        <p:spPr>
          <a:xfrm>
            <a:off x="-9398" y="-46989"/>
            <a:ext cx="4062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Oh, the places you’ll go with dark matter</a:t>
            </a:r>
            <a:endParaRPr sz="1100" i="1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40414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/>
          <p:nvPr/>
        </p:nvSpPr>
        <p:spPr>
          <a:xfrm>
            <a:off x="1" y="0"/>
            <a:ext cx="9144000" cy="2739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8" name="Google Shape;198;p36"/>
          <p:cNvCxnSpPr/>
          <p:nvPr/>
        </p:nvCxnSpPr>
        <p:spPr>
          <a:xfrm>
            <a:off x="2156513" y="4862730"/>
            <a:ext cx="6987300" cy="0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9" name="Google Shape;19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7541" y="4391900"/>
            <a:ext cx="1815145" cy="63876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 type="secHead">
  <p:cSld name="SECTION_HEADER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7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600"/>
              <a:buFont typeface="Montserrat Light"/>
              <a:buNone/>
              <a:defRPr sz="36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7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4" name="Google Shape;204;p37"/>
          <p:cNvSpPr/>
          <p:nvPr/>
        </p:nvSpPr>
        <p:spPr>
          <a:xfrm>
            <a:off x="1" y="0"/>
            <a:ext cx="9144000" cy="2739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Google Shape;205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253" y="4392208"/>
            <a:ext cx="1815242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661" y="4848607"/>
            <a:ext cx="7000337" cy="1828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bg>
      <p:bgPr>
        <a:solidFill>
          <a:srgbClr val="40414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8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8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211" name="Google Shape;211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762" y="0"/>
            <a:ext cx="9144000" cy="283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6971" y="4394494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9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3300"/>
              <a:buFont typeface="Montserrat Light"/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9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 b="1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17" name="Google Shape;217;p39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21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39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1800"/>
              <a:buNone/>
              <a:defRPr sz="1800" b="1"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19" name="Google Shape;219;p3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14141"/>
              </a:buClr>
              <a:buSzPts val="21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8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5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14141"/>
              </a:buClr>
              <a:buSzPts val="1400"/>
              <a:buChar char="•"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220" name="Google Shape;22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076"/>
            <a:ext cx="9143999" cy="280519"/>
          </a:xfrm>
          <a:prstGeom prst="rect">
            <a:avLst/>
          </a:prstGeom>
          <a:solidFill>
            <a:srgbClr val="404141"/>
          </a:solidFill>
          <a:ln>
            <a:noFill/>
          </a:ln>
        </p:spPr>
      </p:pic>
      <p:pic>
        <p:nvPicPr>
          <p:cNvPr id="221" name="Google Shape;22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097" y="4399137"/>
            <a:ext cx="8993901" cy="64013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rgbClr val="41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bg>
      <p:bgPr>
        <a:solidFill>
          <a:srgbClr val="40414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0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40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26" name="Google Shape;226;p40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40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28" name="Google Shape;228;p40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229" name="Google Shape;229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283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150" y="4390178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 type="titleOnly">
  <p:cSld name="TITLE_ONLY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 Light"/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34" name="Google Shape;234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097" y="4371428"/>
            <a:ext cx="8993901" cy="64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27889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40414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Montserrat Light"/>
              <a:buNone/>
              <a:defRPr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39" name="Google Shape;23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9620"/>
            <a:ext cx="9144000" cy="283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806" y="4394495"/>
            <a:ext cx="9003046" cy="635563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bg>
      <p:bgPr>
        <a:solidFill>
          <a:srgbClr val="404141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3"/>
          <p:cNvSpPr txBox="1">
            <a:spLocks noGrp="1"/>
          </p:cNvSpPr>
          <p:nvPr>
            <p:ph type="subTitle" idx="1"/>
          </p:nvPr>
        </p:nvSpPr>
        <p:spPr>
          <a:xfrm>
            <a:off x="966191" y="1275071"/>
            <a:ext cx="33267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244" name="Google Shape;244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820" y="301903"/>
            <a:ext cx="2536424" cy="892402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141"/>
              </a:buClr>
              <a:buSzPts val="3600"/>
              <a:buFont typeface="Montserrat Light"/>
              <a:buNone/>
              <a:defRPr sz="36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44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4141"/>
              </a:buClr>
              <a:buSzPts val="1800"/>
              <a:buNone/>
              <a:defRPr sz="18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249" name="Google Shape;249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6266" y="203053"/>
            <a:ext cx="2871466" cy="1010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6266" y="194600"/>
            <a:ext cx="2871464" cy="101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4"/>
          <p:cNvPicPr preferRelativeResize="0"/>
          <p:nvPr/>
        </p:nvPicPr>
        <p:blipFill rotWithShape="1">
          <a:blip r:embed="rId4">
            <a:alphaModFix/>
          </a:blip>
          <a:srcRect b="4825"/>
          <a:stretch/>
        </p:blipFill>
        <p:spPr>
          <a:xfrm>
            <a:off x="612150" y="4298336"/>
            <a:ext cx="1099789" cy="650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44"/>
          <p:cNvPicPr preferRelativeResize="0"/>
          <p:nvPr/>
        </p:nvPicPr>
        <p:blipFill rotWithShape="1">
          <a:blip r:embed="rId5">
            <a:alphaModFix/>
          </a:blip>
          <a:srcRect l="15146" r="13204" b="7458"/>
          <a:stretch/>
        </p:blipFill>
        <p:spPr>
          <a:xfrm>
            <a:off x="2032901" y="4065723"/>
            <a:ext cx="1099788" cy="871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4"/>
          <p:cNvPicPr preferRelativeResize="0"/>
          <p:nvPr/>
        </p:nvPicPr>
        <p:blipFill rotWithShape="1">
          <a:blip r:embed="rId6">
            <a:alphaModFix/>
          </a:blip>
          <a:srcRect l="22432" t="10088" r="24105" b="14570"/>
          <a:stretch/>
        </p:blipFill>
        <p:spPr>
          <a:xfrm>
            <a:off x="3449681" y="4056168"/>
            <a:ext cx="633488" cy="892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4"/>
          <p:cNvPicPr preferRelativeResize="0"/>
          <p:nvPr/>
        </p:nvPicPr>
        <p:blipFill rotWithShape="1">
          <a:blip r:embed="rId7">
            <a:alphaModFix/>
          </a:blip>
          <a:srcRect l="4417" r="5605" b="8709"/>
          <a:stretch/>
        </p:blipFill>
        <p:spPr>
          <a:xfrm>
            <a:off x="4404131" y="4097342"/>
            <a:ext cx="827350" cy="839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51414" y="4118986"/>
            <a:ext cx="840513" cy="817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4"/>
          <p:cNvPicPr preferRelativeResize="0"/>
          <p:nvPr/>
        </p:nvPicPr>
        <p:blipFill rotWithShape="1">
          <a:blip r:embed="rId9">
            <a:alphaModFix/>
          </a:blip>
          <a:srcRect l="20695" t="21266" r="19766" b="23694"/>
          <a:stretch/>
        </p:blipFill>
        <p:spPr>
          <a:xfrm>
            <a:off x="6711860" y="4149551"/>
            <a:ext cx="851582" cy="78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883375" y="3990297"/>
            <a:ext cx="630991" cy="946486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5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40414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4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Light"/>
              <a:buNone/>
              <a:defRPr sz="3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45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263" name="Google Shape;26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6266" y="189867"/>
            <a:ext cx="2871466" cy="1010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45"/>
          <p:cNvPicPr preferRelativeResize="0"/>
          <p:nvPr/>
        </p:nvPicPr>
        <p:blipFill rotWithShape="1">
          <a:blip r:embed="rId3">
            <a:alphaModFix/>
          </a:blip>
          <a:srcRect b="4825"/>
          <a:stretch/>
        </p:blipFill>
        <p:spPr>
          <a:xfrm>
            <a:off x="551403" y="4339816"/>
            <a:ext cx="1099789" cy="650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45"/>
          <p:cNvPicPr preferRelativeResize="0"/>
          <p:nvPr/>
        </p:nvPicPr>
        <p:blipFill rotWithShape="1">
          <a:blip r:embed="rId4">
            <a:alphaModFix/>
          </a:blip>
          <a:srcRect l="15146" r="13204" b="7458"/>
          <a:stretch/>
        </p:blipFill>
        <p:spPr>
          <a:xfrm>
            <a:off x="1991149" y="4123499"/>
            <a:ext cx="1099788" cy="871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45"/>
          <p:cNvPicPr preferRelativeResize="0"/>
          <p:nvPr/>
        </p:nvPicPr>
        <p:blipFill rotWithShape="1">
          <a:blip r:embed="rId5">
            <a:alphaModFix/>
          </a:blip>
          <a:srcRect l="22432" t="10088" r="24105" b="14570"/>
          <a:stretch/>
        </p:blipFill>
        <p:spPr>
          <a:xfrm>
            <a:off x="3421787" y="4107235"/>
            <a:ext cx="633488" cy="892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45"/>
          <p:cNvPicPr preferRelativeResize="0"/>
          <p:nvPr/>
        </p:nvPicPr>
        <p:blipFill rotWithShape="1">
          <a:blip r:embed="rId6">
            <a:alphaModFix/>
          </a:blip>
          <a:srcRect l="4417" r="5605" b="8709"/>
          <a:stretch/>
        </p:blipFill>
        <p:spPr>
          <a:xfrm>
            <a:off x="4393238" y="4155118"/>
            <a:ext cx="827350" cy="839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4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58552" y="4176762"/>
            <a:ext cx="840513" cy="817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45"/>
          <p:cNvPicPr preferRelativeResize="0"/>
          <p:nvPr/>
        </p:nvPicPr>
        <p:blipFill rotWithShape="1">
          <a:blip r:embed="rId8">
            <a:alphaModFix/>
          </a:blip>
          <a:srcRect l="20695" t="21266" r="19766" b="23694"/>
          <a:stretch/>
        </p:blipFill>
        <p:spPr>
          <a:xfrm>
            <a:off x="6755058" y="4207328"/>
            <a:ext cx="851582" cy="78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962634" y="4048073"/>
            <a:ext cx="630991" cy="946486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bg>
      <p:bgPr>
        <a:solidFill>
          <a:srgbClr val="FFFFFF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6"/>
          <p:cNvSpPr txBox="1">
            <a:spLocks noGrp="1"/>
          </p:cNvSpPr>
          <p:nvPr>
            <p:ph type="subTitle" idx="1"/>
          </p:nvPr>
        </p:nvSpPr>
        <p:spPr>
          <a:xfrm>
            <a:off x="257175" y="1145975"/>
            <a:ext cx="3880500" cy="2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4141"/>
              </a:buClr>
              <a:buSzPts val="1500"/>
              <a:buNone/>
              <a:defRPr sz="1500" b="0">
                <a:solidFill>
                  <a:srgbClr val="404141"/>
                </a:solidFill>
                <a:highlight>
                  <a:srgbClr val="FFFFFF"/>
                </a:highlight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274" name="Google Shape;27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76274" y="3876840"/>
            <a:ext cx="840432" cy="840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3256" y="4029989"/>
            <a:ext cx="1276342" cy="560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46"/>
          <p:cNvPicPr preferRelativeResize="0"/>
          <p:nvPr/>
        </p:nvPicPr>
        <p:blipFill rotWithShape="1">
          <a:blip r:embed="rId4">
            <a:alphaModFix/>
          </a:blip>
          <a:srcRect t="5824" r="13449" b="7113"/>
          <a:stretch/>
        </p:blipFill>
        <p:spPr>
          <a:xfrm>
            <a:off x="4496833" y="3876840"/>
            <a:ext cx="898589" cy="1016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79750" y="3897250"/>
            <a:ext cx="854038" cy="83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9219" y="3878564"/>
            <a:ext cx="845697" cy="838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24425" y="4029989"/>
            <a:ext cx="1088805" cy="560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6"/>
          <p:cNvPicPr preferRelativeResize="0"/>
          <p:nvPr/>
        </p:nvPicPr>
        <p:blipFill rotWithShape="1">
          <a:blip r:embed="rId8">
            <a:alphaModFix/>
          </a:blip>
          <a:srcRect l="14884" t="6002" r="14737" b="10865"/>
          <a:stretch/>
        </p:blipFill>
        <p:spPr>
          <a:xfrm>
            <a:off x="5535044" y="3827958"/>
            <a:ext cx="898589" cy="1064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31207" y="210773"/>
            <a:ext cx="2451560" cy="86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4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57175" y="3890027"/>
            <a:ext cx="804205" cy="80420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46"/>
          <p:cNvSpPr txBox="1"/>
          <p:nvPr/>
        </p:nvSpPr>
        <p:spPr>
          <a:xfrm>
            <a:off x="192751" y="3544100"/>
            <a:ext cx="5342400" cy="2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141"/>
              </a:buClr>
              <a:buSzPts val="1500"/>
              <a:buFont typeface="Arial"/>
              <a:buNone/>
            </a:pPr>
            <a:r>
              <a:rPr lang="en-GB" sz="1500" b="0" i="0" u="none" strike="noStrike" cap="none">
                <a:solidFill>
                  <a:srgbClr val="404141"/>
                </a:solidFill>
                <a:highlight>
                  <a:srgbClr val="FFFFFF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INTERNATIONAL PARTNER ORGANISATIONS:</a:t>
            </a:r>
            <a:endParaRPr sz="1500" b="0" i="0" u="none" strike="noStrike" cap="none">
              <a:solidFill>
                <a:srgbClr val="404141"/>
              </a:solidFill>
              <a:highlight>
                <a:srgbClr val="FFFFFF"/>
              </a:highlight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84" name="Google Shape;284;p46"/>
          <p:cNvPicPr preferRelativeResize="0"/>
          <p:nvPr/>
        </p:nvPicPr>
        <p:blipFill rotWithShape="1">
          <a:blip r:embed="rId11">
            <a:alphaModFix/>
          </a:blip>
          <a:srcRect b="4825"/>
          <a:stretch/>
        </p:blipFill>
        <p:spPr>
          <a:xfrm>
            <a:off x="257175" y="1666375"/>
            <a:ext cx="1099789" cy="650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46"/>
          <p:cNvPicPr preferRelativeResize="0"/>
          <p:nvPr/>
        </p:nvPicPr>
        <p:blipFill rotWithShape="1">
          <a:blip r:embed="rId12">
            <a:alphaModFix/>
          </a:blip>
          <a:srcRect l="15146" r="13204" b="7458"/>
          <a:stretch/>
        </p:blipFill>
        <p:spPr>
          <a:xfrm>
            <a:off x="1695706" y="1445879"/>
            <a:ext cx="1099788" cy="871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46"/>
          <p:cNvPicPr preferRelativeResize="0"/>
          <p:nvPr/>
        </p:nvPicPr>
        <p:blipFill rotWithShape="1">
          <a:blip r:embed="rId13">
            <a:alphaModFix/>
          </a:blip>
          <a:srcRect l="22432" t="10088" r="24105" b="14570"/>
          <a:stretch/>
        </p:blipFill>
        <p:spPr>
          <a:xfrm>
            <a:off x="3118453" y="1424207"/>
            <a:ext cx="633487" cy="892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6"/>
          <p:cNvPicPr preferRelativeResize="0"/>
          <p:nvPr/>
        </p:nvPicPr>
        <p:blipFill rotWithShape="1">
          <a:blip r:embed="rId14">
            <a:alphaModFix/>
          </a:blip>
          <a:srcRect l="4417" r="5605" b="8709"/>
          <a:stretch/>
        </p:blipFill>
        <p:spPr>
          <a:xfrm>
            <a:off x="4107934" y="1477497"/>
            <a:ext cx="827350" cy="839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291278" y="1468499"/>
            <a:ext cx="840513" cy="817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6"/>
          <p:cNvPicPr preferRelativeResize="0"/>
          <p:nvPr/>
        </p:nvPicPr>
        <p:blipFill rotWithShape="1">
          <a:blip r:embed="rId16">
            <a:alphaModFix/>
          </a:blip>
          <a:srcRect l="20695" t="21266" r="19766" b="23694"/>
          <a:stretch/>
        </p:blipFill>
        <p:spPr>
          <a:xfrm>
            <a:off x="6451724" y="1526750"/>
            <a:ext cx="851582" cy="78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46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7623238" y="1389605"/>
            <a:ext cx="630991" cy="946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4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07017" y="2874730"/>
            <a:ext cx="1149947" cy="312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46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695706" y="2566823"/>
            <a:ext cx="827351" cy="620513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gradFill>
          <a:gsLst>
            <a:gs pos="0">
              <a:schemeClr val="lt1"/>
            </a:gs>
            <a:gs pos="92000">
              <a:srgbClr val="EFEFEF"/>
            </a:gs>
            <a:gs pos="100000">
              <a:schemeClr val="dk1"/>
            </a:gs>
          </a:gsLst>
          <a:lin ang="5400700" scaled="0"/>
        </a:gra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7"/>
          <p:cNvSpPr txBox="1">
            <a:spLocks noGrp="1"/>
          </p:cNvSpPr>
          <p:nvPr>
            <p:ph type="title"/>
          </p:nvPr>
        </p:nvSpPr>
        <p:spPr>
          <a:xfrm>
            <a:off x="311700" y="18072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7" name="Google Shape;297;p47"/>
          <p:cNvSpPr txBox="1">
            <a:spLocks noGrp="1"/>
          </p:cNvSpPr>
          <p:nvPr>
            <p:ph type="sldNum" idx="12"/>
          </p:nvPr>
        </p:nvSpPr>
        <p:spPr>
          <a:xfrm>
            <a:off x="8529608" y="47775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lvl="0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buClr>
                <a:schemeClr val="dk2"/>
              </a:buClr>
              <a:buSzPts val="1000"/>
              <a:buFont typeface="Arial"/>
              <a:buNone/>
              <a:defRPr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100000">
              <a:srgbClr val="0070C0">
                <a:alpha val="13725"/>
              </a:srgbClr>
            </a:gs>
          </a:gsLst>
          <a:lin ang="5400012" scaled="0"/>
        </a:gra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Source Serif Pro"/>
              <a:buNone/>
              <a:defRPr sz="2700" b="0" i="0" u="none" strike="noStrike" cap="none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510.06574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5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7.png"/><Relationship Id="rId4" Type="http://schemas.openxmlformats.org/officeDocument/2006/relationships/hyperlink" Target="https://journals.aps.org/prd/abstract/10.1103/PhysRevD.95.08200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hyperlink" Target="https://journals.aps.org/prl/abstract/10.1103/PhysRevLett.121.051301" TargetMode="External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71.png"/><Relationship Id="rId5" Type="http://schemas.openxmlformats.org/officeDocument/2006/relationships/hyperlink" Target="https://journals.aps.org/prl/abstract/10.1103/PhysRevLett.119.131802" TargetMode="External"/><Relationship Id="rId4" Type="http://schemas.openxmlformats.org/officeDocument/2006/relationships/image" Target="../media/image70.png"/><Relationship Id="rId9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D.104.01503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Lett.127.081805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Lett.131.091801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hyperlink" Target="https://doi.org/10.1051/0004-6361/20183391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doi.org/10.48550/arXiv.astro-ph/0603143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94.png"/><Relationship Id="rId4" Type="http://schemas.openxmlformats.org/officeDocument/2006/relationships/image" Target="../media/image93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95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7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0.png"/><Relationship Id="rId4" Type="http://schemas.openxmlformats.org/officeDocument/2006/relationships/image" Target="../media/image9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5" Type="http://schemas.openxmlformats.org/officeDocument/2006/relationships/hyperlink" Target="https://doi.org/10.1051/0004-6361/201833910" TargetMode="External"/><Relationship Id="rId4" Type="http://schemas.openxmlformats.org/officeDocument/2006/relationships/image" Target="../media/image41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doi.org/10.1103/PhysRevLett.119.181301" TargetMode="Externa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11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9.png"/><Relationship Id="rId5" Type="http://schemas.openxmlformats.org/officeDocument/2006/relationships/hyperlink" Target="https://doi.org/10.1103/PhysRevD.101.015012" TargetMode="External"/><Relationship Id="rId4" Type="http://schemas.openxmlformats.org/officeDocument/2006/relationships/hyperlink" Target="https://doi.org/10.1103/PhysRevLett.121.101801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Relationship Id="rId4" Type="http://schemas.openxmlformats.org/officeDocument/2006/relationships/hyperlink" Target="https://doi.org/10.1103/PhysRevD.101.01501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link.springer.com/article/10.1007/JHEP03(2010)080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9.png"/><Relationship Id="rId4" Type="http://schemas.openxmlformats.org/officeDocument/2006/relationships/hyperlink" Target="https://doi.org/10.1103/PhysRevD.83.023518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7.png"/><Relationship Id="rId5" Type="http://schemas.openxmlformats.org/officeDocument/2006/relationships/hyperlink" Target="https://doi.org/10.1088/1367-2630/11/10/105011" TargetMode="External"/><Relationship Id="rId4" Type="http://schemas.openxmlformats.org/officeDocument/2006/relationships/hyperlink" Target="https://doi.org/10.1103/PhysRevD.76.03300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2.gif"/><Relationship Id="rId4" Type="http://schemas.openxmlformats.org/officeDocument/2006/relationships/image" Target="../media/image6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4" Type="http://schemas.openxmlformats.org/officeDocument/2006/relationships/hyperlink" Target="https://arxiv.org/abs/1307.54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8"/>
          <p:cNvSpPr txBox="1">
            <a:spLocks noGrp="1"/>
          </p:cNvSpPr>
          <p:nvPr>
            <p:ph type="subTitle" idx="1"/>
          </p:nvPr>
        </p:nvSpPr>
        <p:spPr>
          <a:xfrm>
            <a:off x="746225" y="3205900"/>
            <a:ext cx="7939500" cy="14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GB" sz="2400">
                <a:latin typeface="Source Serif Pro"/>
                <a:ea typeface="Source Serif Pro"/>
                <a:cs typeface="Source Serif Pro"/>
                <a:sym typeface="Source Serif Pro"/>
              </a:rPr>
              <a:t>Jayden Newstead</a:t>
            </a:r>
            <a:endParaRPr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03" name="Google Shape;303;p48"/>
          <p:cNvSpPr txBox="1"/>
          <p:nvPr/>
        </p:nvSpPr>
        <p:spPr>
          <a:xfrm>
            <a:off x="1761101" y="1966800"/>
            <a:ext cx="56424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50" b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AIP Summer Meeting </a:t>
            </a:r>
            <a:endParaRPr sz="1800" b="1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Wollongong -- December 2025 </a:t>
            </a:r>
            <a:endParaRPr sz="15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04" name="Google Shape;30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316" y="3959825"/>
            <a:ext cx="1970109" cy="81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8"/>
          <p:cNvSpPr/>
          <p:nvPr/>
        </p:nvSpPr>
        <p:spPr>
          <a:xfrm>
            <a:off x="354550" y="479125"/>
            <a:ext cx="2790000" cy="1344900"/>
          </a:xfrm>
          <a:prstGeom prst="rect">
            <a:avLst/>
          </a:prstGeom>
          <a:solidFill>
            <a:srgbClr val="404141"/>
          </a:solidFill>
          <a:ln w="9525" cap="flat" cmpd="sng">
            <a:solidFill>
              <a:srgbClr val="4041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06" name="Google Shape;30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0423" y="3865463"/>
            <a:ext cx="2456351" cy="1004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8"/>
          <p:cNvSpPr txBox="1">
            <a:spLocks noGrp="1"/>
          </p:cNvSpPr>
          <p:nvPr>
            <p:ph type="ctrTitle"/>
          </p:nvPr>
        </p:nvSpPr>
        <p:spPr>
          <a:xfrm>
            <a:off x="1761100" y="0"/>
            <a:ext cx="5835000" cy="15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Source Sans Pro"/>
              <a:buNone/>
            </a:pPr>
            <a:r>
              <a:rPr lang="en-GB" sz="3500">
                <a:latin typeface="Source Serif Pro"/>
                <a:ea typeface="Source Serif Pro"/>
                <a:cs typeface="Source Serif Pro"/>
                <a:sym typeface="Source Serif Pro"/>
              </a:rPr>
              <a:t>Dark matter detection in condensed systems</a:t>
            </a:r>
            <a:endParaRPr sz="1800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308" name="Google Shape;308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2027" y="2371475"/>
            <a:ext cx="1308675" cy="1306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8"/>
          <p:cNvSpPr txBox="1"/>
          <p:nvPr/>
        </p:nvSpPr>
        <p:spPr>
          <a:xfrm>
            <a:off x="6324276" y="3865475"/>
            <a:ext cx="2712300" cy="10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50" b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Based on </a:t>
            </a:r>
            <a:r>
              <a:rPr lang="en-GB" sz="1450" b="1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/>
              </a:rPr>
              <a:t>arXiv:2510.06574</a:t>
            </a:r>
            <a:endParaRPr sz="145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5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James Dent</a:t>
            </a:r>
            <a:endParaRPr sz="145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5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Barry Friedman</a:t>
            </a:r>
            <a:endParaRPr sz="145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5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Subir Sabharwal</a:t>
            </a:r>
            <a:endParaRPr sz="145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7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10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56" name="Google Shape;456;p57"/>
          <p:cNvSpPr txBox="1"/>
          <p:nvPr/>
        </p:nvSpPr>
        <p:spPr>
          <a:xfrm>
            <a:off x="-367225" y="333944"/>
            <a:ext cx="902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Future (heavy) dark matter-nucleon detection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457" name="Google Shape;457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5443" y="1012825"/>
            <a:ext cx="4420376" cy="31178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58" name="Google Shape;458;p57"/>
          <p:cNvSpPr txBox="1"/>
          <p:nvPr/>
        </p:nvSpPr>
        <p:spPr>
          <a:xfrm>
            <a:off x="6121243" y="4174725"/>
            <a:ext cx="3178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latin typeface="Source Sans Pro"/>
                <a:ea typeface="Source Sans Pro"/>
                <a:cs typeface="Source Sans Pro"/>
                <a:sym typeface="Source Sans Pro"/>
              </a:rPr>
              <a:t>XLZD design book, arXiv:2410.17137</a:t>
            </a:r>
            <a:endParaRPr sz="12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459" name="Google Shape;459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6341" y="1316992"/>
            <a:ext cx="2469001" cy="1022982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7"/>
          <p:cNvSpPr txBox="1"/>
          <p:nvPr/>
        </p:nvSpPr>
        <p:spPr>
          <a:xfrm>
            <a:off x="1656350" y="2449600"/>
            <a:ext cx="2522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XENON-LUX-ZEPLIN-DARWIN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60–80 tonne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(2035+)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461" name="Google Shape;461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625" y="1146600"/>
            <a:ext cx="1431651" cy="2452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124" y="1292024"/>
            <a:ext cx="2231474" cy="2125325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58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11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68" name="Google Shape;468;p58"/>
          <p:cNvSpPr txBox="1"/>
          <p:nvPr/>
        </p:nvSpPr>
        <p:spPr>
          <a:xfrm>
            <a:off x="-367225" y="333944"/>
            <a:ext cx="902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Future light dark matter-nucleon detection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9" name="Google Shape;469;p58"/>
          <p:cNvSpPr txBox="1"/>
          <p:nvPr/>
        </p:nvSpPr>
        <p:spPr>
          <a:xfrm>
            <a:off x="6014753" y="4313163"/>
            <a:ext cx="3178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latin typeface="Source Sans Pro"/>
                <a:ea typeface="Source Sans Pro"/>
                <a:cs typeface="Source Sans Pro"/>
                <a:sym typeface="Source Sans Pro"/>
              </a:rPr>
              <a:t>R. Agnese et al. (SuperCDMS) </a:t>
            </a:r>
            <a:r>
              <a:rPr lang="en-GB" sz="1200" i="1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/>
              </a:rPr>
              <a:t>PRD 85 (2017)</a:t>
            </a:r>
            <a:endParaRPr sz="12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0" name="Google Shape;470;p58"/>
          <p:cNvSpPr txBox="1"/>
          <p:nvPr/>
        </p:nvSpPr>
        <p:spPr>
          <a:xfrm>
            <a:off x="2016925" y="2629700"/>
            <a:ext cx="2103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SuperCDMS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~25 kg Ge / 3.6 kg Si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Source Sans Pro"/>
                <a:ea typeface="Source Sans Pro"/>
                <a:cs typeface="Source Sans Pro"/>
                <a:sym typeface="Source Sans Pro"/>
              </a:rPr>
              <a:t>(Commissioning now)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471" name="Google Shape;471;p58" title="Screenshot from 2025-12-03 07-45-5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47882" y="810550"/>
            <a:ext cx="4602219" cy="3449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9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12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77" name="Google Shape;477;p59"/>
          <p:cNvSpPr txBox="1"/>
          <p:nvPr/>
        </p:nvSpPr>
        <p:spPr>
          <a:xfrm>
            <a:off x="-367225" y="333944"/>
            <a:ext cx="902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Future light dark matter-nucleon detection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-- via the Migdal effect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78" name="Google Shape;478;p59"/>
          <p:cNvSpPr txBox="1"/>
          <p:nvPr/>
        </p:nvSpPr>
        <p:spPr>
          <a:xfrm>
            <a:off x="2166023" y="4338426"/>
            <a:ext cx="4960200" cy="51120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Ananthakrishnan’s talk at 12:15pm today!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9" name="Google Shape;47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6946" y="804205"/>
            <a:ext cx="4509176" cy="34355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80" name="Google Shape;480;p59"/>
          <p:cNvSpPr txBox="1"/>
          <p:nvPr/>
        </p:nvSpPr>
        <p:spPr>
          <a:xfrm>
            <a:off x="869510" y="3847054"/>
            <a:ext cx="22950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i="1"/>
              <a:t>Credit: </a:t>
            </a:r>
            <a:r>
              <a:rPr lang="en-GB" sz="12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Dolan et al. PRL 2017</a:t>
            </a:r>
            <a:endParaRPr sz="12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1" name="Google Shape;481;p59"/>
          <p:cNvPicPr preferRelativeResize="0"/>
          <p:nvPr/>
        </p:nvPicPr>
        <p:blipFill rotWithShape="1">
          <a:blip r:embed="rId4">
            <a:alphaModFix/>
          </a:blip>
          <a:srcRect l="63160"/>
          <a:stretch/>
        </p:blipFill>
        <p:spPr>
          <a:xfrm>
            <a:off x="915860" y="2062640"/>
            <a:ext cx="2105375" cy="1784414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  <p:sp>
        <p:nvSpPr>
          <p:cNvPr id="482" name="Google Shape;482;p59"/>
          <p:cNvSpPr txBox="1"/>
          <p:nvPr/>
        </p:nvSpPr>
        <p:spPr>
          <a:xfrm>
            <a:off x="321600" y="1267525"/>
            <a:ext cx="3780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Migdal effect may give large liquid detectors sensitivity at low masses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60"/>
          <p:cNvSpPr txBox="1">
            <a:spLocks noGrp="1"/>
          </p:cNvSpPr>
          <p:nvPr>
            <p:ph type="sldNum" idx="12"/>
          </p:nvPr>
        </p:nvSpPr>
        <p:spPr>
          <a:xfrm>
            <a:off x="8515351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13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88" name="Google Shape;488;p60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Solid-state detectors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89" name="Google Shape;489;p60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p60"/>
          <p:cNvSpPr txBox="1"/>
          <p:nvPr/>
        </p:nvSpPr>
        <p:spPr>
          <a:xfrm>
            <a:off x="325975" y="850913"/>
            <a:ext cx="8333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Don’t scale as well as liquids, but are exquisitely sensitive: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1" name="Google Shape;491;p60"/>
          <p:cNvSpPr txBox="1"/>
          <p:nvPr/>
        </p:nvSpPr>
        <p:spPr>
          <a:xfrm>
            <a:off x="6478700" y="4560475"/>
            <a:ext cx="29460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 dirty="0">
                <a:solidFill>
                  <a:schemeClr val="dk1"/>
                </a:solidFill>
                <a:latin typeface="Source Sans Pro"/>
                <a:ea typeface="Montserrat Light"/>
                <a:cs typeface="Montserrat Light"/>
                <a:sym typeface="Montserrat Light"/>
              </a:rPr>
              <a:t>R. Agnese et al. </a:t>
            </a:r>
            <a:r>
              <a:rPr lang="en-GB" sz="1100" i="1" u="sng" dirty="0">
                <a:solidFill>
                  <a:schemeClr val="hlink"/>
                </a:solidFill>
                <a:latin typeface="Source Sans Pro"/>
                <a:ea typeface="Montserrat Light"/>
                <a:cs typeface="Montserrat Light"/>
                <a:sym typeface="Montserrat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Phys.Rev.Lett.</a:t>
            </a:r>
            <a:r>
              <a:rPr lang="en-GB" sz="1100" u="sng" dirty="0">
                <a:solidFill>
                  <a:schemeClr val="hlink"/>
                </a:solidFill>
                <a:latin typeface="Source Sans Pro"/>
                <a:ea typeface="Montserrat Light"/>
                <a:cs typeface="Montserrat Light"/>
                <a:sym typeface="Montserrat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121 (2018)</a:t>
            </a:r>
            <a:endParaRPr lang="en-US" sz="1100" dirty="0">
              <a:solidFill>
                <a:schemeClr val="hlink"/>
              </a:solidFill>
              <a:latin typeface="Source Sans Pro"/>
              <a:ea typeface="Montserrat Light"/>
              <a:cs typeface="Montserrat Light"/>
            </a:endParaRPr>
          </a:p>
        </p:txBody>
      </p:sp>
      <p:pic>
        <p:nvPicPr>
          <p:cNvPr id="492" name="Google Shape;492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100" y="2855224"/>
            <a:ext cx="2674850" cy="1642375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60"/>
          <p:cNvSpPr txBox="1"/>
          <p:nvPr/>
        </p:nvSpPr>
        <p:spPr>
          <a:xfrm>
            <a:off x="855550" y="4560475"/>
            <a:ext cx="40512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chemeClr val="dk1"/>
                </a:solidFill>
                <a:latin typeface="Source Sans Pro"/>
                <a:ea typeface="Source Sans Pro"/>
                <a:cs typeface="Montserrat Light"/>
                <a:sym typeface="Montserrat Light"/>
              </a:rPr>
              <a:t>J. Tiffenberg et al. </a:t>
            </a:r>
            <a:r>
              <a:rPr lang="en-GB" sz="1100" i="1" u="sng">
                <a:solidFill>
                  <a:schemeClr val="hlink"/>
                </a:solidFill>
                <a:latin typeface="Source Sans Pro"/>
                <a:ea typeface="Source Sans Pro"/>
                <a:cs typeface="Montserrat Light"/>
                <a:sym typeface="Montserrat Light"/>
                <a:hlinkClick r:id="rId5"/>
              </a:rPr>
              <a:t>Phys.Rev.Lett.</a:t>
            </a:r>
            <a:r>
              <a:rPr lang="en-GB" sz="1100" u="sng">
                <a:solidFill>
                  <a:schemeClr val="hlink"/>
                </a:solidFill>
                <a:latin typeface="Source Sans Pro"/>
                <a:ea typeface="Source Sans Pro"/>
                <a:cs typeface="Montserrat Light"/>
                <a:sym typeface="Montserrat Light"/>
                <a:hlinkClick r:id="rId5"/>
              </a:rPr>
              <a:t> 119 (2017)</a:t>
            </a:r>
            <a:endParaRPr sz="1100">
              <a:latin typeface="Source Sans Pro"/>
              <a:ea typeface="Source Sans Pro"/>
              <a:cs typeface="Montserrat Light"/>
              <a:sym typeface="Montserrat Light"/>
            </a:endParaRPr>
          </a:p>
        </p:txBody>
      </p:sp>
      <p:pic>
        <p:nvPicPr>
          <p:cNvPr id="494" name="Google Shape;494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79348" y="1506532"/>
            <a:ext cx="2347600" cy="117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60"/>
          <p:cNvPicPr preferRelativeResize="0"/>
          <p:nvPr/>
        </p:nvPicPr>
        <p:blipFill rotWithShape="1">
          <a:blip r:embed="rId7">
            <a:alphaModFix/>
          </a:blip>
          <a:srcRect b="35081"/>
          <a:stretch/>
        </p:blipFill>
        <p:spPr>
          <a:xfrm>
            <a:off x="6130990" y="2574451"/>
            <a:ext cx="3028550" cy="179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6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51600" y="609854"/>
            <a:ext cx="2492400" cy="2029284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60"/>
          <p:cNvSpPr txBox="1"/>
          <p:nvPr/>
        </p:nvSpPr>
        <p:spPr>
          <a:xfrm>
            <a:off x="210947" y="1346350"/>
            <a:ext cx="8937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CCDs: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p60"/>
          <p:cNvSpPr txBox="1"/>
          <p:nvPr/>
        </p:nvSpPr>
        <p:spPr>
          <a:xfrm>
            <a:off x="3537212" y="1337606"/>
            <a:ext cx="3070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Bolometers: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9" name="Google Shape;499;p6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15487" y="1888383"/>
            <a:ext cx="1987875" cy="1893325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60"/>
          <p:cNvSpPr txBox="1"/>
          <p:nvPr/>
        </p:nvSpPr>
        <p:spPr>
          <a:xfrm>
            <a:off x="3898025" y="3947490"/>
            <a:ext cx="2109600" cy="834900"/>
          </a:xfrm>
          <a:prstGeom prst="rect">
            <a:avLst/>
          </a:prstGeom>
          <a:noFill/>
          <a:ln w="28575" cap="flat" cmpd="sng">
            <a:solidFill>
              <a:srgbClr val="FF3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Single charge → 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~eV scale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61"/>
          <p:cNvSpPr txBox="1">
            <a:spLocks noGrp="1"/>
          </p:cNvSpPr>
          <p:nvPr>
            <p:ph type="sldNum" idx="12"/>
          </p:nvPr>
        </p:nvSpPr>
        <p:spPr>
          <a:xfrm>
            <a:off x="8515351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14</a:t>
            </a:fld>
            <a:r>
              <a:rPr lang="en-GB" dirty="0">
                <a:latin typeface="Source Sans Pro"/>
              </a:rPr>
              <a:t>/</a:t>
            </a:r>
            <a:endParaRPr dirty="0">
              <a:latin typeface="Source Sans Pro"/>
            </a:endParaRPr>
          </a:p>
        </p:txBody>
      </p:sp>
      <p:sp>
        <p:nvSpPr>
          <p:cNvPr id="506" name="Google Shape;506;p61"/>
          <p:cNvSpPr/>
          <p:nvPr/>
        </p:nvSpPr>
        <p:spPr>
          <a:xfrm>
            <a:off x="325972" y="445649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DM- and neutrino-electron scattering in dielectrics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7" name="Google Shape;507;p61"/>
          <p:cNvSpPr txBox="1"/>
          <p:nvPr/>
        </p:nvSpPr>
        <p:spPr>
          <a:xfrm>
            <a:off x="1348449" y="3142050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61"/>
          <p:cNvSpPr txBox="1"/>
          <p:nvPr/>
        </p:nvSpPr>
        <p:spPr>
          <a:xfrm>
            <a:off x="3737050" y="1076841"/>
            <a:ext cx="268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Dynamic structure factor: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9" name="Google Shape;509;p61"/>
          <p:cNvSpPr txBox="1"/>
          <p:nvPr/>
        </p:nvSpPr>
        <p:spPr>
          <a:xfrm>
            <a:off x="6706793" y="4472666"/>
            <a:ext cx="3610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 dirty="0">
                <a:solidFill>
                  <a:schemeClr val="dk1"/>
                </a:solidFill>
                <a:latin typeface="Source Sans Pro"/>
                <a:ea typeface="Montserrat Light"/>
                <a:cs typeface="Montserrat Light"/>
                <a:sym typeface="Montserrat Light"/>
              </a:rPr>
              <a:t>S. </a:t>
            </a:r>
            <a:r>
              <a:rPr lang="en-GB" sz="1100" i="1" err="1">
                <a:solidFill>
                  <a:schemeClr val="dk1"/>
                </a:solidFill>
                <a:latin typeface="Source Sans Pro"/>
                <a:ea typeface="Montserrat Light"/>
                <a:cs typeface="Montserrat Light"/>
                <a:sym typeface="Montserrat Light"/>
              </a:rPr>
              <a:t>Knapen</a:t>
            </a:r>
            <a:r>
              <a:rPr lang="en-GB" sz="1100" i="1" dirty="0">
                <a:solidFill>
                  <a:schemeClr val="dk1"/>
                </a:solidFill>
                <a:latin typeface="Source Sans Pro"/>
                <a:ea typeface="Montserrat Light"/>
                <a:cs typeface="Montserrat Light"/>
                <a:sym typeface="Montserrat Light"/>
              </a:rPr>
              <a:t> et al. </a:t>
            </a:r>
            <a:r>
              <a:rPr lang="en-GB" sz="1100" i="1" u="sng" dirty="0">
                <a:solidFill>
                  <a:schemeClr val="hlink"/>
                </a:solidFill>
                <a:latin typeface="Source Sans Pro"/>
                <a:ea typeface="Montserrat Light"/>
                <a:cs typeface="Montserrat Light"/>
                <a:sym typeface="Montserrat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D 104 (2021)</a:t>
            </a:r>
            <a:endParaRPr lang="en-US" sz="1100" dirty="0">
              <a:solidFill>
                <a:schemeClr val="hlink"/>
              </a:solidFill>
              <a:latin typeface="Source Sans Pro"/>
              <a:ea typeface="Montserrat Light"/>
              <a:cs typeface="Montserrat Light"/>
            </a:endParaRPr>
          </a:p>
        </p:txBody>
      </p:sp>
      <p:sp>
        <p:nvSpPr>
          <p:cNvPr id="510" name="Google Shape;510;p61"/>
          <p:cNvSpPr/>
          <p:nvPr/>
        </p:nvSpPr>
        <p:spPr>
          <a:xfrm>
            <a:off x="676249" y="2534225"/>
            <a:ext cx="2158800" cy="917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11" name="Google Shape;511;p61"/>
          <p:cNvCxnSpPr/>
          <p:nvPr/>
        </p:nvCxnSpPr>
        <p:spPr>
          <a:xfrm>
            <a:off x="735274" y="1554862"/>
            <a:ext cx="1049700" cy="303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12" name="Google Shape;512;p61"/>
          <p:cNvCxnSpPr/>
          <p:nvPr/>
        </p:nvCxnSpPr>
        <p:spPr>
          <a:xfrm rot="10800000" flipH="1">
            <a:off x="1784949" y="1554945"/>
            <a:ext cx="1075200" cy="291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13" name="Google Shape;513;p61"/>
          <p:cNvSpPr txBox="1"/>
          <p:nvPr/>
        </p:nvSpPr>
        <p:spPr>
          <a:xfrm>
            <a:off x="604171" y="3422057"/>
            <a:ext cx="9915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Target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4" name="Google Shape;514;p61"/>
          <p:cNvSpPr/>
          <p:nvPr/>
        </p:nvSpPr>
        <p:spPr>
          <a:xfrm rot="5122971">
            <a:off x="1301975" y="2252453"/>
            <a:ext cx="888708" cy="120870"/>
          </a:xfrm>
          <a:custGeom>
            <a:avLst/>
            <a:gdLst/>
            <a:ahLst/>
            <a:cxnLst/>
            <a:rect l="l" t="t" r="r" b="b"/>
            <a:pathLst>
              <a:path w="61144" h="8004" extrusionOk="0">
                <a:moveTo>
                  <a:pt x="0" y="0"/>
                </a:moveTo>
                <a:cubicBezTo>
                  <a:pt x="2479" y="895"/>
                  <a:pt x="9571" y="5095"/>
                  <a:pt x="14873" y="5370"/>
                </a:cubicBezTo>
                <a:cubicBezTo>
                  <a:pt x="20175" y="5645"/>
                  <a:pt x="26372" y="1239"/>
                  <a:pt x="31811" y="1652"/>
                </a:cubicBezTo>
                <a:cubicBezTo>
                  <a:pt x="37251" y="2065"/>
                  <a:pt x="42621" y="7229"/>
                  <a:pt x="47510" y="7849"/>
                </a:cubicBezTo>
                <a:cubicBezTo>
                  <a:pt x="52399" y="8469"/>
                  <a:pt x="58872" y="5783"/>
                  <a:pt x="61144" y="5370"/>
                </a:cubicBezTo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515" name="Google Shape;515;p61" title="Screenshot from 2025-12-02 06-17-3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943" y="1639782"/>
            <a:ext cx="4108424" cy="649075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61"/>
          <p:cNvSpPr txBox="1"/>
          <p:nvPr/>
        </p:nvSpPr>
        <p:spPr>
          <a:xfrm>
            <a:off x="3715215" y="2492299"/>
            <a:ext cx="4552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Encodes material’s electronic response to both electron and nuclear scattering (including screening and exciting collective plasmon modes)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7" name="Google Shape;517;p61"/>
          <p:cNvSpPr/>
          <p:nvPr/>
        </p:nvSpPr>
        <p:spPr>
          <a:xfrm>
            <a:off x="768999" y="263414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61"/>
          <p:cNvSpPr/>
          <p:nvPr/>
        </p:nvSpPr>
        <p:spPr>
          <a:xfrm>
            <a:off x="980423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61"/>
          <p:cNvSpPr/>
          <p:nvPr/>
        </p:nvSpPr>
        <p:spPr>
          <a:xfrm>
            <a:off x="1183414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61"/>
          <p:cNvSpPr/>
          <p:nvPr/>
        </p:nvSpPr>
        <p:spPr>
          <a:xfrm>
            <a:off x="1182790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61"/>
          <p:cNvSpPr/>
          <p:nvPr/>
        </p:nvSpPr>
        <p:spPr>
          <a:xfrm>
            <a:off x="1394214" y="26353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61"/>
          <p:cNvSpPr/>
          <p:nvPr/>
        </p:nvSpPr>
        <p:spPr>
          <a:xfrm>
            <a:off x="1597205" y="26353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61"/>
          <p:cNvSpPr/>
          <p:nvPr/>
        </p:nvSpPr>
        <p:spPr>
          <a:xfrm>
            <a:off x="1596581" y="26353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61"/>
          <p:cNvSpPr/>
          <p:nvPr/>
        </p:nvSpPr>
        <p:spPr>
          <a:xfrm>
            <a:off x="1808005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61"/>
          <p:cNvSpPr/>
          <p:nvPr/>
        </p:nvSpPr>
        <p:spPr>
          <a:xfrm>
            <a:off x="2010996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61"/>
          <p:cNvSpPr/>
          <p:nvPr/>
        </p:nvSpPr>
        <p:spPr>
          <a:xfrm>
            <a:off x="2010372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61"/>
          <p:cNvSpPr/>
          <p:nvPr/>
        </p:nvSpPr>
        <p:spPr>
          <a:xfrm>
            <a:off x="2213364" y="26366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61"/>
          <p:cNvSpPr/>
          <p:nvPr/>
        </p:nvSpPr>
        <p:spPr>
          <a:xfrm>
            <a:off x="2416355" y="26366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61"/>
          <p:cNvSpPr/>
          <p:nvPr/>
        </p:nvSpPr>
        <p:spPr>
          <a:xfrm>
            <a:off x="2419166" y="26438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61"/>
          <p:cNvSpPr/>
          <p:nvPr/>
        </p:nvSpPr>
        <p:spPr>
          <a:xfrm>
            <a:off x="2630590" y="26444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61"/>
          <p:cNvSpPr/>
          <p:nvPr/>
        </p:nvSpPr>
        <p:spPr>
          <a:xfrm>
            <a:off x="769623" y="278654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61"/>
          <p:cNvSpPr/>
          <p:nvPr/>
        </p:nvSpPr>
        <p:spPr>
          <a:xfrm>
            <a:off x="981047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61"/>
          <p:cNvSpPr/>
          <p:nvPr/>
        </p:nvSpPr>
        <p:spPr>
          <a:xfrm>
            <a:off x="1184039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61"/>
          <p:cNvSpPr/>
          <p:nvPr/>
        </p:nvSpPr>
        <p:spPr>
          <a:xfrm>
            <a:off x="1183414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61"/>
          <p:cNvSpPr/>
          <p:nvPr/>
        </p:nvSpPr>
        <p:spPr>
          <a:xfrm>
            <a:off x="1394838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61"/>
          <p:cNvSpPr/>
          <p:nvPr/>
        </p:nvSpPr>
        <p:spPr>
          <a:xfrm>
            <a:off x="1597830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61"/>
          <p:cNvSpPr/>
          <p:nvPr/>
        </p:nvSpPr>
        <p:spPr>
          <a:xfrm>
            <a:off x="1597205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61"/>
          <p:cNvSpPr/>
          <p:nvPr/>
        </p:nvSpPr>
        <p:spPr>
          <a:xfrm>
            <a:off x="1808629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p61"/>
          <p:cNvSpPr/>
          <p:nvPr/>
        </p:nvSpPr>
        <p:spPr>
          <a:xfrm>
            <a:off x="2011621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61"/>
          <p:cNvSpPr/>
          <p:nvPr/>
        </p:nvSpPr>
        <p:spPr>
          <a:xfrm>
            <a:off x="2010996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Google Shape;541;p61"/>
          <p:cNvSpPr/>
          <p:nvPr/>
        </p:nvSpPr>
        <p:spPr>
          <a:xfrm>
            <a:off x="2213988" y="27890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61"/>
          <p:cNvSpPr/>
          <p:nvPr/>
        </p:nvSpPr>
        <p:spPr>
          <a:xfrm>
            <a:off x="2416980" y="27890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61"/>
          <p:cNvSpPr/>
          <p:nvPr/>
        </p:nvSpPr>
        <p:spPr>
          <a:xfrm>
            <a:off x="2419791" y="27962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61"/>
          <p:cNvSpPr/>
          <p:nvPr/>
        </p:nvSpPr>
        <p:spPr>
          <a:xfrm>
            <a:off x="2631214" y="27968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61"/>
          <p:cNvSpPr/>
          <p:nvPr/>
        </p:nvSpPr>
        <p:spPr>
          <a:xfrm>
            <a:off x="770248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61"/>
          <p:cNvSpPr/>
          <p:nvPr/>
        </p:nvSpPr>
        <p:spPr>
          <a:xfrm>
            <a:off x="981672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61"/>
          <p:cNvSpPr/>
          <p:nvPr/>
        </p:nvSpPr>
        <p:spPr>
          <a:xfrm>
            <a:off x="1184664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61"/>
          <p:cNvSpPr/>
          <p:nvPr/>
        </p:nvSpPr>
        <p:spPr>
          <a:xfrm>
            <a:off x="1184039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61"/>
          <p:cNvSpPr/>
          <p:nvPr/>
        </p:nvSpPr>
        <p:spPr>
          <a:xfrm>
            <a:off x="1395463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61"/>
          <p:cNvSpPr/>
          <p:nvPr/>
        </p:nvSpPr>
        <p:spPr>
          <a:xfrm>
            <a:off x="1598455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61"/>
          <p:cNvSpPr/>
          <p:nvPr/>
        </p:nvSpPr>
        <p:spPr>
          <a:xfrm>
            <a:off x="1597830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61"/>
          <p:cNvSpPr/>
          <p:nvPr/>
        </p:nvSpPr>
        <p:spPr>
          <a:xfrm>
            <a:off x="1809254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61"/>
          <p:cNvSpPr/>
          <p:nvPr/>
        </p:nvSpPr>
        <p:spPr>
          <a:xfrm>
            <a:off x="2012246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61"/>
          <p:cNvSpPr/>
          <p:nvPr/>
        </p:nvSpPr>
        <p:spPr>
          <a:xfrm>
            <a:off x="2003189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p61"/>
          <p:cNvSpPr/>
          <p:nvPr/>
        </p:nvSpPr>
        <p:spPr>
          <a:xfrm>
            <a:off x="2214613" y="294987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61"/>
          <p:cNvSpPr/>
          <p:nvPr/>
        </p:nvSpPr>
        <p:spPr>
          <a:xfrm>
            <a:off x="2417605" y="294987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61"/>
          <p:cNvSpPr/>
          <p:nvPr/>
        </p:nvSpPr>
        <p:spPr>
          <a:xfrm>
            <a:off x="2420415" y="29570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61"/>
          <p:cNvSpPr/>
          <p:nvPr/>
        </p:nvSpPr>
        <p:spPr>
          <a:xfrm>
            <a:off x="2631839" y="29576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61"/>
          <p:cNvSpPr/>
          <p:nvPr/>
        </p:nvSpPr>
        <p:spPr>
          <a:xfrm>
            <a:off x="769623" y="294675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61"/>
          <p:cNvSpPr/>
          <p:nvPr/>
        </p:nvSpPr>
        <p:spPr>
          <a:xfrm>
            <a:off x="981047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61"/>
          <p:cNvSpPr/>
          <p:nvPr/>
        </p:nvSpPr>
        <p:spPr>
          <a:xfrm>
            <a:off x="1184039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61"/>
          <p:cNvSpPr/>
          <p:nvPr/>
        </p:nvSpPr>
        <p:spPr>
          <a:xfrm>
            <a:off x="1183414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61"/>
          <p:cNvSpPr/>
          <p:nvPr/>
        </p:nvSpPr>
        <p:spPr>
          <a:xfrm>
            <a:off x="1394838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p61"/>
          <p:cNvSpPr/>
          <p:nvPr/>
        </p:nvSpPr>
        <p:spPr>
          <a:xfrm>
            <a:off x="1597830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61"/>
          <p:cNvSpPr/>
          <p:nvPr/>
        </p:nvSpPr>
        <p:spPr>
          <a:xfrm>
            <a:off x="1597205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61"/>
          <p:cNvSpPr/>
          <p:nvPr/>
        </p:nvSpPr>
        <p:spPr>
          <a:xfrm>
            <a:off x="1808629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61"/>
          <p:cNvSpPr/>
          <p:nvPr/>
        </p:nvSpPr>
        <p:spPr>
          <a:xfrm>
            <a:off x="2011621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61"/>
          <p:cNvSpPr/>
          <p:nvPr/>
        </p:nvSpPr>
        <p:spPr>
          <a:xfrm>
            <a:off x="2010996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61"/>
          <p:cNvSpPr/>
          <p:nvPr/>
        </p:nvSpPr>
        <p:spPr>
          <a:xfrm>
            <a:off x="2213988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61"/>
          <p:cNvSpPr/>
          <p:nvPr/>
        </p:nvSpPr>
        <p:spPr>
          <a:xfrm>
            <a:off x="2416980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61"/>
          <p:cNvSpPr/>
          <p:nvPr/>
        </p:nvSpPr>
        <p:spPr>
          <a:xfrm>
            <a:off x="2419791" y="29564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61"/>
          <p:cNvSpPr/>
          <p:nvPr/>
        </p:nvSpPr>
        <p:spPr>
          <a:xfrm>
            <a:off x="2631214" y="29570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61"/>
          <p:cNvSpPr/>
          <p:nvPr/>
        </p:nvSpPr>
        <p:spPr>
          <a:xfrm>
            <a:off x="770248" y="309915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61"/>
          <p:cNvSpPr/>
          <p:nvPr/>
        </p:nvSpPr>
        <p:spPr>
          <a:xfrm>
            <a:off x="981672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61"/>
          <p:cNvSpPr/>
          <p:nvPr/>
        </p:nvSpPr>
        <p:spPr>
          <a:xfrm>
            <a:off x="1184664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61"/>
          <p:cNvSpPr/>
          <p:nvPr/>
        </p:nvSpPr>
        <p:spPr>
          <a:xfrm>
            <a:off x="1184039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61"/>
          <p:cNvSpPr/>
          <p:nvPr/>
        </p:nvSpPr>
        <p:spPr>
          <a:xfrm>
            <a:off x="1395463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61"/>
          <p:cNvSpPr/>
          <p:nvPr/>
        </p:nvSpPr>
        <p:spPr>
          <a:xfrm>
            <a:off x="1598455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61"/>
          <p:cNvSpPr/>
          <p:nvPr/>
        </p:nvSpPr>
        <p:spPr>
          <a:xfrm>
            <a:off x="1597830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61"/>
          <p:cNvSpPr/>
          <p:nvPr/>
        </p:nvSpPr>
        <p:spPr>
          <a:xfrm>
            <a:off x="1809254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61"/>
          <p:cNvSpPr/>
          <p:nvPr/>
        </p:nvSpPr>
        <p:spPr>
          <a:xfrm>
            <a:off x="2012246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61"/>
          <p:cNvSpPr/>
          <p:nvPr/>
        </p:nvSpPr>
        <p:spPr>
          <a:xfrm>
            <a:off x="2011621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61"/>
          <p:cNvSpPr/>
          <p:nvPr/>
        </p:nvSpPr>
        <p:spPr>
          <a:xfrm>
            <a:off x="2214613" y="31016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61"/>
          <p:cNvSpPr/>
          <p:nvPr/>
        </p:nvSpPr>
        <p:spPr>
          <a:xfrm>
            <a:off x="2417605" y="31016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61"/>
          <p:cNvSpPr/>
          <p:nvPr/>
        </p:nvSpPr>
        <p:spPr>
          <a:xfrm>
            <a:off x="2420415" y="31088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61"/>
          <p:cNvSpPr/>
          <p:nvPr/>
        </p:nvSpPr>
        <p:spPr>
          <a:xfrm>
            <a:off x="2631839" y="31094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61"/>
          <p:cNvSpPr/>
          <p:nvPr/>
        </p:nvSpPr>
        <p:spPr>
          <a:xfrm>
            <a:off x="770873" y="325998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61"/>
          <p:cNvSpPr/>
          <p:nvPr/>
        </p:nvSpPr>
        <p:spPr>
          <a:xfrm>
            <a:off x="982296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61"/>
          <p:cNvSpPr/>
          <p:nvPr/>
        </p:nvSpPr>
        <p:spPr>
          <a:xfrm>
            <a:off x="1185288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61"/>
          <p:cNvSpPr/>
          <p:nvPr/>
        </p:nvSpPr>
        <p:spPr>
          <a:xfrm>
            <a:off x="1184664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61"/>
          <p:cNvSpPr/>
          <p:nvPr/>
        </p:nvSpPr>
        <p:spPr>
          <a:xfrm>
            <a:off x="1396087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p61"/>
          <p:cNvSpPr/>
          <p:nvPr/>
        </p:nvSpPr>
        <p:spPr>
          <a:xfrm>
            <a:off x="1599079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61"/>
          <p:cNvSpPr/>
          <p:nvPr/>
        </p:nvSpPr>
        <p:spPr>
          <a:xfrm>
            <a:off x="1598455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61"/>
          <p:cNvSpPr/>
          <p:nvPr/>
        </p:nvSpPr>
        <p:spPr>
          <a:xfrm>
            <a:off x="1809878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61"/>
          <p:cNvSpPr/>
          <p:nvPr/>
        </p:nvSpPr>
        <p:spPr>
          <a:xfrm>
            <a:off x="2012870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61"/>
          <p:cNvSpPr/>
          <p:nvPr/>
        </p:nvSpPr>
        <p:spPr>
          <a:xfrm>
            <a:off x="2012246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61"/>
          <p:cNvSpPr/>
          <p:nvPr/>
        </p:nvSpPr>
        <p:spPr>
          <a:xfrm>
            <a:off x="2215237" y="32624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61"/>
          <p:cNvSpPr/>
          <p:nvPr/>
        </p:nvSpPr>
        <p:spPr>
          <a:xfrm>
            <a:off x="2418229" y="32624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61"/>
          <p:cNvSpPr/>
          <p:nvPr/>
        </p:nvSpPr>
        <p:spPr>
          <a:xfrm>
            <a:off x="2421040" y="326966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61"/>
          <p:cNvSpPr/>
          <p:nvPr/>
        </p:nvSpPr>
        <p:spPr>
          <a:xfrm>
            <a:off x="2632464" y="327028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61"/>
          <p:cNvSpPr txBox="1"/>
          <p:nvPr/>
        </p:nvSpPr>
        <p:spPr>
          <a:xfrm>
            <a:off x="108625" y="1034720"/>
            <a:ext cx="25239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DM, neutrino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61"/>
          <p:cNvSpPr/>
          <p:nvPr/>
        </p:nvSpPr>
        <p:spPr>
          <a:xfrm>
            <a:off x="7109841" y="1569904"/>
            <a:ext cx="1422300" cy="759300"/>
          </a:xfrm>
          <a:prstGeom prst="rect">
            <a:avLst/>
          </a:prstGeom>
          <a:noFill/>
          <a:ln w="28575" cap="flat" cmpd="sng">
            <a:solidFill>
              <a:srgbClr val="0563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p61"/>
          <p:cNvSpPr txBox="1"/>
          <p:nvPr/>
        </p:nvSpPr>
        <p:spPr>
          <a:xfrm>
            <a:off x="6761892" y="1069831"/>
            <a:ext cx="26265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Energy loss function (ELF)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61"/>
          <p:cNvSpPr/>
          <p:nvPr/>
        </p:nvSpPr>
        <p:spPr>
          <a:xfrm>
            <a:off x="1394225" y="2566680"/>
            <a:ext cx="711300" cy="649200"/>
          </a:xfrm>
          <a:prstGeom prst="ellipse">
            <a:avLst/>
          </a:prstGeom>
          <a:gradFill>
            <a:gsLst>
              <a:gs pos="0">
                <a:srgbClr val="0563C1"/>
              </a:gs>
              <a:gs pos="7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5" name="Google Shape;605;p61"/>
          <p:cNvCxnSpPr/>
          <p:nvPr/>
        </p:nvCxnSpPr>
        <p:spPr>
          <a:xfrm rot="10800000">
            <a:off x="1947107" y="3117882"/>
            <a:ext cx="639600" cy="845400"/>
          </a:xfrm>
          <a:prstGeom prst="straightConnector1">
            <a:avLst/>
          </a:prstGeom>
          <a:noFill/>
          <a:ln w="76200" cap="flat" cmpd="sng">
            <a:solidFill>
              <a:srgbClr val="0563C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606" name="Google Shape;606;p61"/>
          <p:cNvSpPr txBox="1"/>
          <p:nvPr/>
        </p:nvSpPr>
        <p:spPr>
          <a:xfrm>
            <a:off x="2725176" y="3844213"/>
            <a:ext cx="2858400" cy="10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Electronic excitation with: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𝜔 -- energy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563C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k</a:t>
            </a: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-- momentum 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62"/>
          <p:cNvSpPr txBox="1">
            <a:spLocks noGrp="1"/>
          </p:cNvSpPr>
          <p:nvPr>
            <p:ph type="sldNum" idx="12"/>
          </p:nvPr>
        </p:nvSpPr>
        <p:spPr>
          <a:xfrm>
            <a:off x="8515351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15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612" name="Google Shape;612;p62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Calculating the electron energy-loss function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613" name="Google Shape;613;p62"/>
          <p:cNvSpPr txBox="1"/>
          <p:nvPr/>
        </p:nvSpPr>
        <p:spPr>
          <a:xfrm>
            <a:off x="325975" y="1195575"/>
            <a:ext cx="4361700" cy="1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-"/>
            </a:pP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Analytic models (e.g. Mermin oscillators) not expected to be accurate in this regime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-"/>
            </a:pP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We computed the dielectric function using density-functional theory (DFT), using  the package GPAW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-"/>
            </a:pP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Our computations compared well with previous results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62"/>
          <p:cNvSpPr txBox="1"/>
          <p:nvPr/>
        </p:nvSpPr>
        <p:spPr>
          <a:xfrm>
            <a:off x="5929350" y="4065050"/>
            <a:ext cx="31197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Assuming </a:t>
            </a:r>
            <a:r>
              <a:rPr lang="en-GB" sz="21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= </a:t>
            </a: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 K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5" name="Google Shape;61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6226" y="1078438"/>
            <a:ext cx="3700787" cy="2986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3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16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621" name="Google Shape;621;p63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Modified kinematics of electronic scattering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622" name="Google Shape;622;p63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63"/>
          <p:cNvSpPr txBox="1"/>
          <p:nvPr/>
        </p:nvSpPr>
        <p:spPr>
          <a:xfrm>
            <a:off x="4279650" y="3994325"/>
            <a:ext cx="8333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→ Neutrinos probe the plasmon resonance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624" name="Google Shape;624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8275" y="1075175"/>
            <a:ext cx="3593705" cy="283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p63" title="Screenshot from 2025-12-03 08-48-38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557" y="1579870"/>
            <a:ext cx="4885738" cy="694712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63"/>
          <p:cNvSpPr txBox="1"/>
          <p:nvPr/>
        </p:nvSpPr>
        <p:spPr>
          <a:xfrm>
            <a:off x="406800" y="1154350"/>
            <a:ext cx="1661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Dark matter: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63"/>
          <p:cNvSpPr txBox="1"/>
          <p:nvPr/>
        </p:nvSpPr>
        <p:spPr>
          <a:xfrm>
            <a:off x="428098" y="2459400"/>
            <a:ext cx="1661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Neutrinos: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8" name="Google Shape;628;p63" title="Screenshot from 2025-12-03 08-50-3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100" y="2958325"/>
            <a:ext cx="4885750" cy="73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64"/>
          <p:cNvSpPr txBox="1">
            <a:spLocks noGrp="1"/>
          </p:cNvSpPr>
          <p:nvPr>
            <p:ph type="sldNum" idx="12"/>
          </p:nvPr>
        </p:nvSpPr>
        <p:spPr>
          <a:xfrm>
            <a:off x="8515351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17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634" name="Google Shape;634;p64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Dielectric function for the Migdal effect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635" name="Google Shape;635;p64"/>
          <p:cNvSpPr txBox="1"/>
          <p:nvPr/>
        </p:nvSpPr>
        <p:spPr>
          <a:xfrm>
            <a:off x="1348449" y="3142050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64"/>
          <p:cNvSpPr txBox="1"/>
          <p:nvPr/>
        </p:nvSpPr>
        <p:spPr>
          <a:xfrm>
            <a:off x="3737050" y="842548"/>
            <a:ext cx="43371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We can use the same function to compute the Migdal probabilities for valence electrons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37" name="Google Shape;637;p64"/>
          <p:cNvSpPr txBox="1"/>
          <p:nvPr/>
        </p:nvSpPr>
        <p:spPr>
          <a:xfrm>
            <a:off x="6370088" y="4471225"/>
            <a:ext cx="3559271" cy="39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GB" sz="1300" i="1" dirty="0">
                <a:solidFill>
                  <a:schemeClr val="dk1"/>
                </a:solidFill>
                <a:latin typeface="Source Sans Pro"/>
                <a:ea typeface="Source Sans Pro"/>
                <a:cs typeface="Montserrat Light"/>
                <a:sym typeface="Montserrat Light"/>
              </a:rPr>
              <a:t>S. </a:t>
            </a:r>
            <a:r>
              <a:rPr lang="en-GB" sz="1300" i="1" dirty="0" err="1">
                <a:solidFill>
                  <a:schemeClr val="dk1"/>
                </a:solidFill>
                <a:latin typeface="Source Sans Pro"/>
                <a:ea typeface="Source Sans Pro"/>
                <a:cs typeface="Montserrat Light"/>
                <a:sym typeface="Montserrat Light"/>
              </a:rPr>
              <a:t>Knapen</a:t>
            </a:r>
            <a:r>
              <a:rPr lang="en-GB" sz="1300" i="1" dirty="0">
                <a:solidFill>
                  <a:schemeClr val="dk1"/>
                </a:solidFill>
                <a:latin typeface="Source Sans Pro"/>
                <a:ea typeface="Source Sans Pro"/>
                <a:cs typeface="Montserrat Light"/>
                <a:sym typeface="Montserrat Light"/>
              </a:rPr>
              <a:t> et al. </a:t>
            </a:r>
            <a:r>
              <a:rPr lang="en-GB" sz="1300" i="1" u="sng" dirty="0">
                <a:solidFill>
                  <a:schemeClr val="hlink"/>
                </a:solidFill>
                <a:latin typeface="Source Sans Pro"/>
                <a:ea typeface="Source Sans Pro"/>
                <a:cs typeface="Montserrat Light"/>
                <a:sym typeface="Montserrat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Phys.Rev.L 127 (2021)</a:t>
            </a:r>
            <a:endParaRPr sz="1300" dirty="0">
              <a:solidFill>
                <a:schemeClr val="hlink"/>
              </a:solidFill>
              <a:latin typeface="Source Sans Pro"/>
              <a:ea typeface="Source Sans Pro"/>
              <a:cs typeface="Montserrat Light"/>
              <a:sym typeface="Montserrat Light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638" name="Google Shape;638;p64"/>
          <p:cNvSpPr/>
          <p:nvPr/>
        </p:nvSpPr>
        <p:spPr>
          <a:xfrm>
            <a:off x="676249" y="2534225"/>
            <a:ext cx="2158800" cy="917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9" name="Google Shape;639;p64"/>
          <p:cNvCxnSpPr/>
          <p:nvPr/>
        </p:nvCxnSpPr>
        <p:spPr>
          <a:xfrm>
            <a:off x="634090" y="1529566"/>
            <a:ext cx="1049700" cy="303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40" name="Google Shape;640;p64"/>
          <p:cNvCxnSpPr/>
          <p:nvPr/>
        </p:nvCxnSpPr>
        <p:spPr>
          <a:xfrm rot="10800000" flipH="1">
            <a:off x="1658469" y="1546513"/>
            <a:ext cx="1075200" cy="291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1" name="Google Shape;641;p64"/>
          <p:cNvSpPr txBox="1"/>
          <p:nvPr/>
        </p:nvSpPr>
        <p:spPr>
          <a:xfrm>
            <a:off x="604171" y="3422057"/>
            <a:ext cx="9915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Target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42" name="Google Shape;642;p64"/>
          <p:cNvSpPr/>
          <p:nvPr/>
        </p:nvSpPr>
        <p:spPr>
          <a:xfrm rot="5122971">
            <a:off x="1209224" y="2193429"/>
            <a:ext cx="888708" cy="120870"/>
          </a:xfrm>
          <a:custGeom>
            <a:avLst/>
            <a:gdLst/>
            <a:ahLst/>
            <a:cxnLst/>
            <a:rect l="l" t="t" r="r" b="b"/>
            <a:pathLst>
              <a:path w="61144" h="8004" extrusionOk="0">
                <a:moveTo>
                  <a:pt x="0" y="0"/>
                </a:moveTo>
                <a:cubicBezTo>
                  <a:pt x="2479" y="895"/>
                  <a:pt x="9571" y="5095"/>
                  <a:pt x="14873" y="5370"/>
                </a:cubicBezTo>
                <a:cubicBezTo>
                  <a:pt x="20175" y="5645"/>
                  <a:pt x="26372" y="1239"/>
                  <a:pt x="31811" y="1652"/>
                </a:cubicBezTo>
                <a:cubicBezTo>
                  <a:pt x="37251" y="2065"/>
                  <a:pt x="42621" y="7229"/>
                  <a:pt x="47510" y="7849"/>
                </a:cubicBezTo>
                <a:cubicBezTo>
                  <a:pt x="52399" y="8469"/>
                  <a:pt x="58872" y="5783"/>
                  <a:pt x="61144" y="5370"/>
                </a:cubicBezTo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3" name="Google Shape;643;p64"/>
          <p:cNvSpPr txBox="1"/>
          <p:nvPr/>
        </p:nvSpPr>
        <p:spPr>
          <a:xfrm>
            <a:off x="3715215" y="2258019"/>
            <a:ext cx="4552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44" name="Google Shape;644;p64"/>
          <p:cNvSpPr/>
          <p:nvPr/>
        </p:nvSpPr>
        <p:spPr>
          <a:xfrm>
            <a:off x="768999" y="263414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p64"/>
          <p:cNvSpPr/>
          <p:nvPr/>
        </p:nvSpPr>
        <p:spPr>
          <a:xfrm>
            <a:off x="980423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Google Shape;646;p64"/>
          <p:cNvSpPr/>
          <p:nvPr/>
        </p:nvSpPr>
        <p:spPr>
          <a:xfrm>
            <a:off x="1183414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64"/>
          <p:cNvSpPr/>
          <p:nvPr/>
        </p:nvSpPr>
        <p:spPr>
          <a:xfrm>
            <a:off x="1182790" y="26347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64"/>
          <p:cNvSpPr/>
          <p:nvPr/>
        </p:nvSpPr>
        <p:spPr>
          <a:xfrm>
            <a:off x="1394214" y="26353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64"/>
          <p:cNvSpPr/>
          <p:nvPr/>
        </p:nvSpPr>
        <p:spPr>
          <a:xfrm>
            <a:off x="1638741" y="268598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0" name="Google Shape;650;p64"/>
          <p:cNvSpPr/>
          <p:nvPr/>
        </p:nvSpPr>
        <p:spPr>
          <a:xfrm>
            <a:off x="1808005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Google Shape;651;p64"/>
          <p:cNvSpPr/>
          <p:nvPr/>
        </p:nvSpPr>
        <p:spPr>
          <a:xfrm>
            <a:off x="2010996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Google Shape;652;p64"/>
          <p:cNvSpPr/>
          <p:nvPr/>
        </p:nvSpPr>
        <p:spPr>
          <a:xfrm>
            <a:off x="2010372" y="26360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Google Shape;653;p64"/>
          <p:cNvSpPr/>
          <p:nvPr/>
        </p:nvSpPr>
        <p:spPr>
          <a:xfrm>
            <a:off x="2213364" y="26366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Google Shape;654;p64"/>
          <p:cNvSpPr/>
          <p:nvPr/>
        </p:nvSpPr>
        <p:spPr>
          <a:xfrm>
            <a:off x="2416355" y="26366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Google Shape;655;p64"/>
          <p:cNvSpPr/>
          <p:nvPr/>
        </p:nvSpPr>
        <p:spPr>
          <a:xfrm>
            <a:off x="2419166" y="26438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64"/>
          <p:cNvSpPr/>
          <p:nvPr/>
        </p:nvSpPr>
        <p:spPr>
          <a:xfrm>
            <a:off x="2630590" y="26444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Google Shape;657;p64"/>
          <p:cNvSpPr/>
          <p:nvPr/>
        </p:nvSpPr>
        <p:spPr>
          <a:xfrm>
            <a:off x="769623" y="278654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p64"/>
          <p:cNvSpPr/>
          <p:nvPr/>
        </p:nvSpPr>
        <p:spPr>
          <a:xfrm>
            <a:off x="981047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p64"/>
          <p:cNvSpPr/>
          <p:nvPr/>
        </p:nvSpPr>
        <p:spPr>
          <a:xfrm>
            <a:off x="1184039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64"/>
          <p:cNvSpPr/>
          <p:nvPr/>
        </p:nvSpPr>
        <p:spPr>
          <a:xfrm>
            <a:off x="1183414" y="278716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Google Shape;661;p64"/>
          <p:cNvSpPr/>
          <p:nvPr/>
        </p:nvSpPr>
        <p:spPr>
          <a:xfrm>
            <a:off x="1394838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Google Shape;662;p64"/>
          <p:cNvSpPr/>
          <p:nvPr/>
        </p:nvSpPr>
        <p:spPr>
          <a:xfrm>
            <a:off x="1597830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p64"/>
          <p:cNvSpPr/>
          <p:nvPr/>
        </p:nvSpPr>
        <p:spPr>
          <a:xfrm>
            <a:off x="1597205" y="278779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4" name="Google Shape;664;p64"/>
          <p:cNvSpPr/>
          <p:nvPr/>
        </p:nvSpPr>
        <p:spPr>
          <a:xfrm>
            <a:off x="1808629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5" name="Google Shape;665;p64"/>
          <p:cNvSpPr/>
          <p:nvPr/>
        </p:nvSpPr>
        <p:spPr>
          <a:xfrm>
            <a:off x="2011621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6" name="Google Shape;666;p64"/>
          <p:cNvSpPr/>
          <p:nvPr/>
        </p:nvSpPr>
        <p:spPr>
          <a:xfrm>
            <a:off x="2010996" y="278841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7" name="Google Shape;667;p64"/>
          <p:cNvSpPr/>
          <p:nvPr/>
        </p:nvSpPr>
        <p:spPr>
          <a:xfrm>
            <a:off x="2213988" y="27890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64"/>
          <p:cNvSpPr/>
          <p:nvPr/>
        </p:nvSpPr>
        <p:spPr>
          <a:xfrm>
            <a:off x="2416980" y="278904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9" name="Google Shape;669;p64"/>
          <p:cNvSpPr/>
          <p:nvPr/>
        </p:nvSpPr>
        <p:spPr>
          <a:xfrm>
            <a:off x="2419791" y="27962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0" name="Google Shape;670;p64"/>
          <p:cNvSpPr/>
          <p:nvPr/>
        </p:nvSpPr>
        <p:spPr>
          <a:xfrm>
            <a:off x="2631214" y="27968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Google Shape;671;p64"/>
          <p:cNvSpPr/>
          <p:nvPr/>
        </p:nvSpPr>
        <p:spPr>
          <a:xfrm>
            <a:off x="770248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2" name="Google Shape;672;p64"/>
          <p:cNvSpPr/>
          <p:nvPr/>
        </p:nvSpPr>
        <p:spPr>
          <a:xfrm>
            <a:off x="981672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Google Shape;673;p64"/>
          <p:cNvSpPr/>
          <p:nvPr/>
        </p:nvSpPr>
        <p:spPr>
          <a:xfrm>
            <a:off x="1184664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p64"/>
          <p:cNvSpPr/>
          <p:nvPr/>
        </p:nvSpPr>
        <p:spPr>
          <a:xfrm>
            <a:off x="1184039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Google Shape;675;p64"/>
          <p:cNvSpPr/>
          <p:nvPr/>
        </p:nvSpPr>
        <p:spPr>
          <a:xfrm>
            <a:off x="1395463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6" name="Google Shape;676;p64"/>
          <p:cNvSpPr/>
          <p:nvPr/>
        </p:nvSpPr>
        <p:spPr>
          <a:xfrm>
            <a:off x="1598455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Google Shape;677;p64"/>
          <p:cNvSpPr/>
          <p:nvPr/>
        </p:nvSpPr>
        <p:spPr>
          <a:xfrm>
            <a:off x="1597830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Google Shape;678;p64"/>
          <p:cNvSpPr/>
          <p:nvPr/>
        </p:nvSpPr>
        <p:spPr>
          <a:xfrm>
            <a:off x="1809254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Google Shape;679;p64"/>
          <p:cNvSpPr/>
          <p:nvPr/>
        </p:nvSpPr>
        <p:spPr>
          <a:xfrm>
            <a:off x="2012246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64"/>
          <p:cNvSpPr/>
          <p:nvPr/>
        </p:nvSpPr>
        <p:spPr>
          <a:xfrm>
            <a:off x="2003189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1" name="Google Shape;681;p64"/>
          <p:cNvSpPr/>
          <p:nvPr/>
        </p:nvSpPr>
        <p:spPr>
          <a:xfrm>
            <a:off x="2214613" y="294987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2" name="Google Shape;682;p64"/>
          <p:cNvSpPr/>
          <p:nvPr/>
        </p:nvSpPr>
        <p:spPr>
          <a:xfrm>
            <a:off x="2417605" y="294987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p64"/>
          <p:cNvSpPr/>
          <p:nvPr/>
        </p:nvSpPr>
        <p:spPr>
          <a:xfrm>
            <a:off x="2420415" y="29570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Google Shape;684;p64"/>
          <p:cNvSpPr/>
          <p:nvPr/>
        </p:nvSpPr>
        <p:spPr>
          <a:xfrm>
            <a:off x="2631839" y="29576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5" name="Google Shape;685;p64"/>
          <p:cNvSpPr/>
          <p:nvPr/>
        </p:nvSpPr>
        <p:spPr>
          <a:xfrm>
            <a:off x="769623" y="294675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6" name="Google Shape;686;p64"/>
          <p:cNvSpPr/>
          <p:nvPr/>
        </p:nvSpPr>
        <p:spPr>
          <a:xfrm>
            <a:off x="981047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7" name="Google Shape;687;p64"/>
          <p:cNvSpPr/>
          <p:nvPr/>
        </p:nvSpPr>
        <p:spPr>
          <a:xfrm>
            <a:off x="1184039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8" name="Google Shape;688;p64"/>
          <p:cNvSpPr/>
          <p:nvPr/>
        </p:nvSpPr>
        <p:spPr>
          <a:xfrm>
            <a:off x="1183414" y="29473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9" name="Google Shape;689;p64"/>
          <p:cNvSpPr/>
          <p:nvPr/>
        </p:nvSpPr>
        <p:spPr>
          <a:xfrm>
            <a:off x="1394838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p64"/>
          <p:cNvSpPr/>
          <p:nvPr/>
        </p:nvSpPr>
        <p:spPr>
          <a:xfrm>
            <a:off x="1597830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1" name="Google Shape;691;p64"/>
          <p:cNvSpPr/>
          <p:nvPr/>
        </p:nvSpPr>
        <p:spPr>
          <a:xfrm>
            <a:off x="1597205" y="29479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2" name="Google Shape;692;p64"/>
          <p:cNvSpPr/>
          <p:nvPr/>
        </p:nvSpPr>
        <p:spPr>
          <a:xfrm>
            <a:off x="1808629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p64"/>
          <p:cNvSpPr/>
          <p:nvPr/>
        </p:nvSpPr>
        <p:spPr>
          <a:xfrm>
            <a:off x="2011621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64"/>
          <p:cNvSpPr/>
          <p:nvPr/>
        </p:nvSpPr>
        <p:spPr>
          <a:xfrm>
            <a:off x="2010996" y="29486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p64"/>
          <p:cNvSpPr/>
          <p:nvPr/>
        </p:nvSpPr>
        <p:spPr>
          <a:xfrm>
            <a:off x="2213988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p64"/>
          <p:cNvSpPr/>
          <p:nvPr/>
        </p:nvSpPr>
        <p:spPr>
          <a:xfrm>
            <a:off x="2416980" y="29492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p64"/>
          <p:cNvSpPr/>
          <p:nvPr/>
        </p:nvSpPr>
        <p:spPr>
          <a:xfrm>
            <a:off x="2419791" y="29564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Google Shape;698;p64"/>
          <p:cNvSpPr/>
          <p:nvPr/>
        </p:nvSpPr>
        <p:spPr>
          <a:xfrm>
            <a:off x="2631214" y="29570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9" name="Google Shape;699;p64"/>
          <p:cNvSpPr/>
          <p:nvPr/>
        </p:nvSpPr>
        <p:spPr>
          <a:xfrm>
            <a:off x="770248" y="309915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Google Shape;700;p64"/>
          <p:cNvSpPr/>
          <p:nvPr/>
        </p:nvSpPr>
        <p:spPr>
          <a:xfrm>
            <a:off x="981672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Google Shape;701;p64"/>
          <p:cNvSpPr/>
          <p:nvPr/>
        </p:nvSpPr>
        <p:spPr>
          <a:xfrm>
            <a:off x="1184664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Google Shape;702;p64"/>
          <p:cNvSpPr/>
          <p:nvPr/>
        </p:nvSpPr>
        <p:spPr>
          <a:xfrm>
            <a:off x="1184039" y="3099774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p64"/>
          <p:cNvSpPr/>
          <p:nvPr/>
        </p:nvSpPr>
        <p:spPr>
          <a:xfrm>
            <a:off x="1395463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4" name="Google Shape;704;p64"/>
          <p:cNvSpPr/>
          <p:nvPr/>
        </p:nvSpPr>
        <p:spPr>
          <a:xfrm>
            <a:off x="1598455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5" name="Google Shape;705;p64"/>
          <p:cNvSpPr/>
          <p:nvPr/>
        </p:nvSpPr>
        <p:spPr>
          <a:xfrm>
            <a:off x="1597830" y="3100399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6" name="Google Shape;706;p64"/>
          <p:cNvSpPr/>
          <p:nvPr/>
        </p:nvSpPr>
        <p:spPr>
          <a:xfrm>
            <a:off x="1809254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p64"/>
          <p:cNvSpPr/>
          <p:nvPr/>
        </p:nvSpPr>
        <p:spPr>
          <a:xfrm>
            <a:off x="2012246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p64"/>
          <p:cNvSpPr/>
          <p:nvPr/>
        </p:nvSpPr>
        <p:spPr>
          <a:xfrm>
            <a:off x="2011621" y="310102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9" name="Google Shape;709;p64"/>
          <p:cNvSpPr/>
          <p:nvPr/>
        </p:nvSpPr>
        <p:spPr>
          <a:xfrm>
            <a:off x="2214613" y="31016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64"/>
          <p:cNvSpPr/>
          <p:nvPr/>
        </p:nvSpPr>
        <p:spPr>
          <a:xfrm>
            <a:off x="2417605" y="3101648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p64"/>
          <p:cNvSpPr/>
          <p:nvPr/>
        </p:nvSpPr>
        <p:spPr>
          <a:xfrm>
            <a:off x="2420415" y="31088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Google Shape;712;p64"/>
          <p:cNvSpPr/>
          <p:nvPr/>
        </p:nvSpPr>
        <p:spPr>
          <a:xfrm>
            <a:off x="2631839" y="31094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3" name="Google Shape;713;p64"/>
          <p:cNvSpPr/>
          <p:nvPr/>
        </p:nvSpPr>
        <p:spPr>
          <a:xfrm>
            <a:off x="770873" y="3259982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4" name="Google Shape;714;p64"/>
          <p:cNvSpPr/>
          <p:nvPr/>
        </p:nvSpPr>
        <p:spPr>
          <a:xfrm>
            <a:off x="982296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64"/>
          <p:cNvSpPr/>
          <p:nvPr/>
        </p:nvSpPr>
        <p:spPr>
          <a:xfrm>
            <a:off x="1185288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Google Shape;716;p64"/>
          <p:cNvSpPr/>
          <p:nvPr/>
        </p:nvSpPr>
        <p:spPr>
          <a:xfrm>
            <a:off x="1184664" y="3260606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Google Shape;717;p64"/>
          <p:cNvSpPr/>
          <p:nvPr/>
        </p:nvSpPr>
        <p:spPr>
          <a:xfrm>
            <a:off x="1396087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64"/>
          <p:cNvSpPr/>
          <p:nvPr/>
        </p:nvSpPr>
        <p:spPr>
          <a:xfrm>
            <a:off x="1599079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9" name="Google Shape;719;p64"/>
          <p:cNvSpPr/>
          <p:nvPr/>
        </p:nvSpPr>
        <p:spPr>
          <a:xfrm>
            <a:off x="1598455" y="3261231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Google Shape;720;p64"/>
          <p:cNvSpPr/>
          <p:nvPr/>
        </p:nvSpPr>
        <p:spPr>
          <a:xfrm>
            <a:off x="1809878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1" name="Google Shape;721;p64"/>
          <p:cNvSpPr/>
          <p:nvPr/>
        </p:nvSpPr>
        <p:spPr>
          <a:xfrm>
            <a:off x="2012870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p64"/>
          <p:cNvSpPr/>
          <p:nvPr/>
        </p:nvSpPr>
        <p:spPr>
          <a:xfrm>
            <a:off x="2012246" y="3261855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64"/>
          <p:cNvSpPr/>
          <p:nvPr/>
        </p:nvSpPr>
        <p:spPr>
          <a:xfrm>
            <a:off x="2215237" y="32624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p64"/>
          <p:cNvSpPr/>
          <p:nvPr/>
        </p:nvSpPr>
        <p:spPr>
          <a:xfrm>
            <a:off x="2418229" y="3262480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Google Shape;725;p64"/>
          <p:cNvSpPr/>
          <p:nvPr/>
        </p:nvSpPr>
        <p:spPr>
          <a:xfrm>
            <a:off x="2421040" y="3269663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64"/>
          <p:cNvSpPr/>
          <p:nvPr/>
        </p:nvSpPr>
        <p:spPr>
          <a:xfrm>
            <a:off x="2632464" y="3270287"/>
            <a:ext cx="92700" cy="843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64"/>
          <p:cNvSpPr txBox="1"/>
          <p:nvPr/>
        </p:nvSpPr>
        <p:spPr>
          <a:xfrm>
            <a:off x="423325" y="981475"/>
            <a:ext cx="2752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DM, neutrino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64"/>
          <p:cNvSpPr txBox="1"/>
          <p:nvPr/>
        </p:nvSpPr>
        <p:spPr>
          <a:xfrm>
            <a:off x="6565492" y="2989107"/>
            <a:ext cx="26265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Energy loss function (ELF)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Google Shape;729;p64"/>
          <p:cNvSpPr/>
          <p:nvPr/>
        </p:nvSpPr>
        <p:spPr>
          <a:xfrm>
            <a:off x="1393686" y="2535502"/>
            <a:ext cx="711300" cy="649200"/>
          </a:xfrm>
          <a:prstGeom prst="ellipse">
            <a:avLst/>
          </a:prstGeom>
          <a:gradFill>
            <a:gsLst>
              <a:gs pos="0">
                <a:srgbClr val="0563C1"/>
              </a:gs>
              <a:gs pos="7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30" name="Google Shape;730;p64"/>
          <p:cNvCxnSpPr/>
          <p:nvPr/>
        </p:nvCxnSpPr>
        <p:spPr>
          <a:xfrm rot="10800000">
            <a:off x="1947107" y="3117882"/>
            <a:ext cx="639600" cy="845400"/>
          </a:xfrm>
          <a:prstGeom prst="straightConnector1">
            <a:avLst/>
          </a:prstGeom>
          <a:noFill/>
          <a:ln w="76200" cap="flat" cmpd="sng">
            <a:solidFill>
              <a:srgbClr val="0563C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31" name="Google Shape;731;p64"/>
          <p:cNvSpPr txBox="1"/>
          <p:nvPr/>
        </p:nvSpPr>
        <p:spPr>
          <a:xfrm>
            <a:off x="2725176" y="3844213"/>
            <a:ext cx="2858400" cy="10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Electronic excitation with: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𝜔 -- energy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563C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k</a:t>
            </a:r>
            <a:r>
              <a:rPr lang="en-GB" sz="160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 -- momentum </a:t>
            </a:r>
            <a:endParaRPr sz="1600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2" name="Google Shape;732;p64" title="Screenshot from 2025-12-03 08-54-46.png"/>
          <p:cNvPicPr preferRelativeResize="0"/>
          <p:nvPr/>
        </p:nvPicPr>
        <p:blipFill rotWithShape="1">
          <a:blip r:embed="rId4">
            <a:alphaModFix/>
          </a:blip>
          <a:srcRect l="9354" t="61189"/>
          <a:stretch/>
        </p:blipFill>
        <p:spPr>
          <a:xfrm>
            <a:off x="4547222" y="2108741"/>
            <a:ext cx="4337100" cy="810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64" title="Screenshot from 2025-12-03 08-54-46.png"/>
          <p:cNvPicPr preferRelativeResize="0"/>
          <p:nvPr/>
        </p:nvPicPr>
        <p:blipFill rotWithShape="1">
          <a:blip r:embed="rId4">
            <a:alphaModFix/>
          </a:blip>
          <a:srcRect r="85288" b="61189"/>
          <a:stretch/>
        </p:blipFill>
        <p:spPr>
          <a:xfrm>
            <a:off x="3981062" y="2125425"/>
            <a:ext cx="797433" cy="917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64"/>
          <p:cNvSpPr/>
          <p:nvPr/>
        </p:nvSpPr>
        <p:spPr>
          <a:xfrm>
            <a:off x="7440194" y="2075175"/>
            <a:ext cx="1422300" cy="759300"/>
          </a:xfrm>
          <a:prstGeom prst="rect">
            <a:avLst/>
          </a:prstGeom>
          <a:noFill/>
          <a:ln w="28575" cap="flat" cmpd="sng">
            <a:solidFill>
              <a:srgbClr val="0563C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65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18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40" name="Google Shape;740;p65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The Migdal effect in semiconductors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41" name="Google Shape;741;p65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2" name="Google Shape;742;p65"/>
          <p:cNvSpPr txBox="1"/>
          <p:nvPr/>
        </p:nvSpPr>
        <p:spPr>
          <a:xfrm>
            <a:off x="405450" y="1318300"/>
            <a:ext cx="3871500" cy="28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 We compared the free atom rate (using Cox et al. probabilities) with the rate obtained from the energy-loss function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We find the rates obtained using DFT are much higher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43" name="Google Shape;74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3238" y="1082550"/>
            <a:ext cx="3788988" cy="3063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66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19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49" name="Google Shape;749;p66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Nuclear recoil quenching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50" name="Google Shape;750;p66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1" name="Google Shape;751;p66"/>
          <p:cNvSpPr txBox="1"/>
          <p:nvPr/>
        </p:nvSpPr>
        <p:spPr>
          <a:xfrm>
            <a:off x="364957" y="1870563"/>
            <a:ext cx="4583100" cy="22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-"/>
            </a:pPr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When considering nuclear recoils, not all energy is available for ionisation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-"/>
            </a:pPr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The Lindhard model (used extensively in the literature) works well at higher energies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-"/>
            </a:pPr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New data below 1 keV recoil is now available and shows that Lindhard is overly optimistic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52" name="Google Shape;752;p66"/>
          <p:cNvSpPr txBox="1"/>
          <p:nvPr/>
        </p:nvSpPr>
        <p:spPr>
          <a:xfrm>
            <a:off x="5454600" y="4347000"/>
            <a:ext cx="3689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M. F. Albakry et al. (SuperCDMS), </a:t>
            </a:r>
            <a:r>
              <a:rPr lang="en-GB" sz="1100" i="1" u="sng">
                <a:solidFill>
                  <a:schemeClr val="hlink"/>
                </a:solidFill>
                <a:latin typeface="Montserrat Light"/>
                <a:ea typeface="Montserrat Light"/>
                <a:cs typeface="Montserrat Light"/>
                <a:sym typeface="Montserrat Light"/>
                <a:hlinkClick r:id="rId3"/>
              </a:rPr>
              <a:t>PRL 131, (2023)</a:t>
            </a:r>
            <a:endParaRPr sz="1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753" name="Google Shape;753;p66" title="Screenshot from 2025-12-03 08-33-0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3574" y="1283850"/>
            <a:ext cx="4147375" cy="28607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754" name="Google Shape;754;p66" title="Screenshot from 2025-12-03 08-34-35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89425" y="1283850"/>
            <a:ext cx="2378992" cy="47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9"/>
          <p:cNvSpPr txBox="1">
            <a:spLocks noGrp="1"/>
          </p:cNvSpPr>
          <p:nvPr>
            <p:ph type="body" idx="1"/>
          </p:nvPr>
        </p:nvSpPr>
        <p:spPr>
          <a:xfrm>
            <a:off x="-283890" y="308491"/>
            <a:ext cx="49755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There is missing mass across large length scales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5" name="Google Shape;315;p49"/>
          <p:cNvPicPr preferRelativeResize="0"/>
          <p:nvPr/>
        </p:nvPicPr>
        <p:blipFill rotWithShape="1">
          <a:blip r:embed="rId3">
            <a:alphaModFix/>
          </a:blip>
          <a:srcRect l="17389" t="11522" r="16643" b="11197"/>
          <a:stretch/>
        </p:blipFill>
        <p:spPr>
          <a:xfrm>
            <a:off x="4459438" y="583890"/>
            <a:ext cx="4726477" cy="4279573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49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cxnSp>
        <p:nvCxnSpPr>
          <p:cNvPr id="317" name="Google Shape;317;p49"/>
          <p:cNvCxnSpPr/>
          <p:nvPr/>
        </p:nvCxnSpPr>
        <p:spPr>
          <a:xfrm flipH="1">
            <a:off x="3637646" y="2178850"/>
            <a:ext cx="9900" cy="1303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18" name="Google Shape;318;p49"/>
          <p:cNvSpPr txBox="1"/>
          <p:nvPr/>
        </p:nvSpPr>
        <p:spPr>
          <a:xfrm>
            <a:off x="2647024" y="3516908"/>
            <a:ext cx="2048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~10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20 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meters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Galaxies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Ω</a:t>
            </a:r>
            <a:r>
              <a:rPr lang="en-GB" baseline="-25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/Ω</a:t>
            </a:r>
            <a:r>
              <a:rPr lang="en-GB" baseline="-25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 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≲ 10%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9" name="Google Shape;319;p49"/>
          <p:cNvSpPr txBox="1"/>
          <p:nvPr/>
        </p:nvSpPr>
        <p:spPr>
          <a:xfrm>
            <a:off x="8813671" y="4818309"/>
            <a:ext cx="435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rgbClr val="404141"/>
                </a:solidFill>
                <a:latin typeface="Source Sans Pro"/>
                <a:ea typeface="Montserrat Light"/>
                <a:cs typeface="Montserrat Light"/>
                <a:sym typeface="Montserrat Light"/>
              </a:rPr>
              <a:t>24</a:t>
            </a:r>
            <a:endParaRPr lang="en-US" sz="1300">
              <a:solidFill>
                <a:srgbClr val="404141"/>
              </a:solidFill>
              <a:latin typeface="Source Sans Pro"/>
              <a:ea typeface="Montserrat Light"/>
              <a:cs typeface="Montserrat Light"/>
            </a:endParaRPr>
          </a:p>
        </p:txBody>
      </p:sp>
      <p:pic>
        <p:nvPicPr>
          <p:cNvPr id="320" name="Google Shape;320;p49"/>
          <p:cNvPicPr preferRelativeResize="0"/>
          <p:nvPr/>
        </p:nvPicPr>
        <p:blipFill rotWithShape="1">
          <a:blip r:embed="rId4">
            <a:alphaModFix/>
          </a:blip>
          <a:srcRect t="3981" r="3381" b="5724"/>
          <a:stretch/>
        </p:blipFill>
        <p:spPr>
          <a:xfrm>
            <a:off x="134500" y="1002875"/>
            <a:ext cx="2998449" cy="17306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21" name="Google Shape;321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500" y="2881350"/>
            <a:ext cx="2998450" cy="169903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22" name="Google Shape;322;p49"/>
          <p:cNvSpPr txBox="1"/>
          <p:nvPr/>
        </p:nvSpPr>
        <p:spPr>
          <a:xfrm>
            <a:off x="3564965" y="4861114"/>
            <a:ext cx="26751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latin typeface="Source Sans Pro"/>
                <a:ea typeface="Source Sans Pro"/>
                <a:cs typeface="Montserrat Light"/>
                <a:sym typeface="Montserrat Light"/>
              </a:rPr>
              <a:t>C. Carignan et al. </a:t>
            </a:r>
            <a:r>
              <a:rPr lang="en-GB" sz="1100" i="1" u="sng">
                <a:solidFill>
                  <a:schemeClr val="hlink"/>
                </a:solidFill>
                <a:latin typeface="Source Sans Pro"/>
                <a:ea typeface="Source Sans Pro"/>
                <a:cs typeface="Montserrat Light"/>
                <a:sym typeface="Montserrat Light"/>
                <a:hlinkClick r:id="rId6"/>
              </a:rPr>
              <a:t>ApJ Lett. 641 (2006)</a:t>
            </a:r>
            <a:endParaRPr sz="1100" i="1">
              <a:latin typeface="Source Sans Pro"/>
              <a:ea typeface="Source Sans Pro"/>
              <a:cs typeface="Montserrat Light"/>
              <a:sym typeface="Montserrat Light"/>
            </a:endParaRPr>
          </a:p>
        </p:txBody>
      </p:sp>
      <p:sp>
        <p:nvSpPr>
          <p:cNvPr id="323" name="Google Shape;323;p49"/>
          <p:cNvSpPr txBox="1"/>
          <p:nvPr/>
        </p:nvSpPr>
        <p:spPr>
          <a:xfrm>
            <a:off x="-1305187" y="4865019"/>
            <a:ext cx="49389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latin typeface="Source Sans Pro"/>
                <a:ea typeface="Source Sans Pro"/>
                <a:cs typeface="Montserrat Light"/>
                <a:sym typeface="Montserrat Light"/>
              </a:rPr>
              <a:t>Planck Collaboration, </a:t>
            </a:r>
            <a:r>
              <a:rPr lang="en-GB" sz="1100" i="1" u="sng">
                <a:solidFill>
                  <a:schemeClr val="hlink"/>
                </a:solidFill>
                <a:highlight>
                  <a:srgbClr val="FFFFFF"/>
                </a:highlight>
                <a:latin typeface="Source Sans Pro"/>
                <a:ea typeface="Source Sans Pro"/>
                <a:cs typeface="Montserrat Light"/>
                <a:sym typeface="Montserrat Light"/>
                <a:hlinkClick r:id="rId7"/>
              </a:rPr>
              <a:t>Astron.Astrophys. 641 (2020)</a:t>
            </a:r>
            <a:endParaRPr sz="1100" i="1">
              <a:latin typeface="Source Sans Pro"/>
              <a:ea typeface="Source Sans Pro"/>
              <a:cs typeface="Montserrat Light"/>
              <a:sym typeface="Montserrat Light"/>
            </a:endParaRPr>
          </a:p>
        </p:txBody>
      </p:sp>
      <p:sp>
        <p:nvSpPr>
          <p:cNvPr id="324" name="Google Shape;324;p49"/>
          <p:cNvSpPr txBox="1"/>
          <p:nvPr/>
        </p:nvSpPr>
        <p:spPr>
          <a:xfrm>
            <a:off x="5954795" y="4835600"/>
            <a:ext cx="2161200" cy="8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>
                <a:solidFill>
                  <a:srgbClr val="434343"/>
                </a:solidFill>
                <a:latin typeface="Source Sans Pro"/>
                <a:ea typeface="Source Sans Pro"/>
                <a:cs typeface="Montserrat ExtraLight"/>
                <a:sym typeface="Montserrat ExtraLight"/>
              </a:rPr>
              <a:t>“Candidates” credit: T. Tait</a:t>
            </a:r>
            <a:endParaRPr sz="1100" i="1">
              <a:solidFill>
                <a:srgbClr val="434343"/>
              </a:solidFill>
              <a:latin typeface="Source Sans Pro"/>
              <a:ea typeface="Source Sans Pro"/>
              <a:cs typeface="Montserrat ExtraLight"/>
              <a:sym typeface="Montserrat ExtraLight"/>
            </a:endParaRPr>
          </a:p>
        </p:txBody>
      </p:sp>
      <p:sp>
        <p:nvSpPr>
          <p:cNvPr id="325" name="Google Shape;325;p49"/>
          <p:cNvSpPr txBox="1"/>
          <p:nvPr/>
        </p:nvSpPr>
        <p:spPr>
          <a:xfrm>
            <a:off x="2672100" y="1308525"/>
            <a:ext cx="1991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10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26 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meters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The Universe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Ω</a:t>
            </a:r>
            <a:r>
              <a:rPr lang="en-GB" baseline="-25000">
                <a:latin typeface="Source Sans Pro"/>
                <a:ea typeface="Source Sans Pro"/>
                <a:cs typeface="Source Sans Pro"/>
                <a:sym typeface="Source Sans Pro"/>
              </a:rPr>
              <a:t>b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/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Ω</a:t>
            </a:r>
            <a:r>
              <a:rPr lang="en-GB" baseline="-25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 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≈ 15%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67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20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60" name="Google Shape;760;p67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Results: solar neutrino backgrounds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61" name="Google Shape;761;p67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2" name="Google Shape;762;p67"/>
          <p:cNvSpPr txBox="1"/>
          <p:nvPr/>
        </p:nvSpPr>
        <p:spPr>
          <a:xfrm>
            <a:off x="478375" y="1251875"/>
            <a:ext cx="3144600" cy="25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As before, solar neutrinos backgrounds can be due to electron scattering and CEvNS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If there is no discrimination between electronic and nuclear recoils, CEvNS dominates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If there is discrimination, Migdal from CEvNS can become important at low energy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63" name="Google Shape;763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6050" y="1112650"/>
            <a:ext cx="3539726" cy="283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68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21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69" name="Google Shape;769;p68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Results: solar neutrino ionisation signals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70" name="Google Shape;770;p68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Google Shape;771;p68"/>
          <p:cNvSpPr txBox="1"/>
          <p:nvPr/>
        </p:nvSpPr>
        <p:spPr>
          <a:xfrm>
            <a:off x="405450" y="3940150"/>
            <a:ext cx="8333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→ Current single-charge sensitive detectors cannot discriminate between nuclear/electron recoils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72" name="Google Shape;772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5900" y="976043"/>
            <a:ext cx="3499136" cy="2832300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Google Shape;773;p68"/>
          <p:cNvSpPr txBox="1"/>
          <p:nvPr/>
        </p:nvSpPr>
        <p:spPr>
          <a:xfrm>
            <a:off x="372700" y="997450"/>
            <a:ext cx="41739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Here, I’m assuming all signals detected via ionisation</a:t>
            </a:r>
            <a:endParaRPr sz="17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74" name="Google Shape;774;p68" title="Screenshot from 2025-12-02 11-23-1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1567" y="2755896"/>
            <a:ext cx="2493930" cy="3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68" title="Screenshot from 2025-12-02 11-23-0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1575" y="1789186"/>
            <a:ext cx="2647500" cy="69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69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22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81" name="Google Shape;781;p69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Results: projected sensitivity to DM-nucleus interactions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82" name="Google Shape;782;p69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3" name="Google Shape;783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6800" y="1375143"/>
            <a:ext cx="2912299" cy="275480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784" name="Google Shape;784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9700" y="1375149"/>
            <a:ext cx="2950102" cy="275479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70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23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790" name="Google Shape;790;p70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800" b="1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Results: projected sensitivity to DM-electron interactions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791" name="Google Shape;791;p70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2" name="Google Shape;79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776" y="1568013"/>
            <a:ext cx="3033101" cy="2804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9726" y="1540400"/>
            <a:ext cx="3039611" cy="2832301"/>
          </a:xfrm>
          <a:prstGeom prst="rect">
            <a:avLst/>
          </a:prstGeom>
          <a:noFill/>
          <a:ln>
            <a:noFill/>
          </a:ln>
        </p:spPr>
      </p:pic>
      <p:sp>
        <p:nvSpPr>
          <p:cNvPr id="794" name="Google Shape;794;p70"/>
          <p:cNvSpPr txBox="1"/>
          <p:nvPr/>
        </p:nvSpPr>
        <p:spPr>
          <a:xfrm>
            <a:off x="1867523" y="1122400"/>
            <a:ext cx="23427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Light mediator</a:t>
            </a:r>
            <a:endParaRPr sz="19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95" name="Google Shape;795;p70"/>
          <p:cNvSpPr txBox="1"/>
          <p:nvPr/>
        </p:nvSpPr>
        <p:spPr>
          <a:xfrm>
            <a:off x="5697165" y="1122400"/>
            <a:ext cx="23427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Heavy mediator</a:t>
            </a:r>
            <a:endParaRPr sz="19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71"/>
          <p:cNvSpPr/>
          <p:nvPr/>
        </p:nvSpPr>
        <p:spPr>
          <a:xfrm>
            <a:off x="276000" y="509438"/>
            <a:ext cx="4694700" cy="2862900"/>
          </a:xfrm>
          <a:prstGeom prst="roundRect">
            <a:avLst>
              <a:gd name="adj" fmla="val 3878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Google Shape;801;p71"/>
          <p:cNvSpPr txBox="1">
            <a:spLocks noGrp="1"/>
          </p:cNvSpPr>
          <p:nvPr>
            <p:ph type="title"/>
          </p:nvPr>
        </p:nvSpPr>
        <p:spPr>
          <a:xfrm>
            <a:off x="328146" y="515098"/>
            <a:ext cx="4434600" cy="545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Summary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802" name="Google Shape;802;p71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24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803" name="Google Shape;803;p71"/>
          <p:cNvSpPr txBox="1"/>
          <p:nvPr/>
        </p:nvSpPr>
        <p:spPr>
          <a:xfrm>
            <a:off x="276000" y="1060551"/>
            <a:ext cx="4649100" cy="2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●"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WIMP and FIMP dark matter is not dead -- many experiments will continue to probe it over the coming decade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●"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 computed neutrino scattering in solids, which has important corrections at very low energies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●"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Xenon detectors are still leading the sensitivity race at high masses, but solid-state detectors will be crucial for lower-mass dark matter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04" name="Google Shape;804;p71"/>
          <p:cNvSpPr txBox="1"/>
          <p:nvPr/>
        </p:nvSpPr>
        <p:spPr>
          <a:xfrm>
            <a:off x="930050" y="3688900"/>
            <a:ext cx="4540500" cy="11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u="sng">
                <a:latin typeface="Calibri"/>
                <a:ea typeface="Calibri"/>
                <a:cs typeface="Calibri"/>
                <a:sym typeface="Calibri"/>
              </a:rPr>
              <a:t>Collaborators: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James Dent (Sam Houston State University)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Barry Friedman (Sam Houston State University)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Subir Sabharwal (University of Rhode Island)	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5" name="Google Shape;805;p71"/>
          <p:cNvSpPr/>
          <p:nvPr/>
        </p:nvSpPr>
        <p:spPr>
          <a:xfrm>
            <a:off x="5806850" y="357050"/>
            <a:ext cx="30216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Future of direct detection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806" name="Google Shape;80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0550" y="670175"/>
            <a:ext cx="3550551" cy="26984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72"/>
          <p:cNvSpPr/>
          <p:nvPr/>
        </p:nvSpPr>
        <p:spPr>
          <a:xfrm>
            <a:off x="1897950" y="1862525"/>
            <a:ext cx="53481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latin typeface="Source Serif Pro"/>
                <a:ea typeface="Source Serif Pro"/>
                <a:cs typeface="Source Serif Pro"/>
                <a:sym typeface="Source Serif Pro"/>
              </a:rPr>
              <a:t>Backup slides</a:t>
            </a:r>
            <a:endParaRPr sz="37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73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26</a:t>
            </a:fld>
            <a:r>
              <a:rPr lang="en-GB"/>
              <a:t>/</a:t>
            </a:r>
            <a:endParaRPr/>
          </a:p>
        </p:txBody>
      </p:sp>
      <p:sp>
        <p:nvSpPr>
          <p:cNvPr id="817" name="Google Shape;817;p73"/>
          <p:cNvSpPr/>
          <p:nvPr/>
        </p:nvSpPr>
        <p:spPr>
          <a:xfrm>
            <a:off x="27452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Dark matter elastic scattering,</a:t>
            </a: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 annual modulation</a:t>
            </a:r>
            <a:r>
              <a:rPr lang="en-GB" sz="18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: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818" name="Google Shape;818;p73"/>
          <p:cNvPicPr preferRelativeResize="0"/>
          <p:nvPr/>
        </p:nvPicPr>
        <p:blipFill rotWithShape="1">
          <a:blip r:embed="rId3">
            <a:alphaModFix/>
          </a:blip>
          <a:srcRect b="7097"/>
          <a:stretch/>
        </p:blipFill>
        <p:spPr>
          <a:xfrm>
            <a:off x="3864075" y="994299"/>
            <a:ext cx="2953108" cy="30723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19" name="Google Shape;819;p73"/>
          <p:cNvSpPr txBox="1"/>
          <p:nvPr/>
        </p:nvSpPr>
        <p:spPr>
          <a:xfrm>
            <a:off x="7012800" y="911672"/>
            <a:ext cx="2053500" cy="26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Xenon target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𝜎</a:t>
            </a:r>
            <a:r>
              <a:rPr lang="en-GB" baseline="-25000">
                <a:latin typeface="Source Sans Pro"/>
                <a:ea typeface="Source Sans Pro"/>
                <a:cs typeface="Source Sans Pro"/>
                <a:sym typeface="Source Sans Pro"/>
              </a:rPr>
              <a:t>𝜒p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 = 10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-47 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cm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Char char="-"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Threshold = 1 keV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20" name="Google Shape;820;p73"/>
          <p:cNvSpPr txBox="1"/>
          <p:nvPr/>
        </p:nvSpPr>
        <p:spPr>
          <a:xfrm>
            <a:off x="7146000" y="1969825"/>
            <a:ext cx="1753800" cy="20181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This is the signal SABRE aims to measure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821" name="Google Shape;821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525" y="994300"/>
            <a:ext cx="3212017" cy="30723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822" name="Google Shape;822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17138" y="2813200"/>
            <a:ext cx="1190575" cy="1010041"/>
          </a:xfrm>
          <a:prstGeom prst="rect">
            <a:avLst/>
          </a:prstGeom>
          <a:noFill/>
          <a:ln>
            <a:noFill/>
          </a:ln>
        </p:spPr>
      </p:pic>
      <p:sp>
        <p:nvSpPr>
          <p:cNvPr id="823" name="Google Shape;823;p73"/>
          <p:cNvSpPr txBox="1"/>
          <p:nvPr/>
        </p:nvSpPr>
        <p:spPr>
          <a:xfrm>
            <a:off x="629138" y="4819737"/>
            <a:ext cx="493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Montserrat Light"/>
                <a:ea typeface="Montserrat Light"/>
                <a:cs typeface="Montserrat Light"/>
                <a:sym typeface="Montserrat Light"/>
              </a:rPr>
              <a:t>Direct detection of dark matter: theory &amp; experiment</a:t>
            </a:r>
            <a:endParaRPr sz="12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24" name="Google Shape;824;p73"/>
          <p:cNvSpPr txBox="1"/>
          <p:nvPr/>
        </p:nvSpPr>
        <p:spPr>
          <a:xfrm>
            <a:off x="8813671" y="4818309"/>
            <a:ext cx="435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48</a:t>
            </a:r>
            <a:endParaRPr sz="1300">
              <a:solidFill>
                <a:srgbClr val="40414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" name="Google Shape;829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9702" y="2154359"/>
            <a:ext cx="4703002" cy="780363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Google Shape;830;p74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r>
              <a:rPr lang="en-GB"/>
              <a:t>/</a:t>
            </a:r>
            <a:endParaRPr/>
          </a:p>
        </p:txBody>
      </p:sp>
      <p:sp>
        <p:nvSpPr>
          <p:cNvPr id="831" name="Google Shape;831;p74"/>
          <p:cNvSpPr txBox="1"/>
          <p:nvPr/>
        </p:nvSpPr>
        <p:spPr>
          <a:xfrm>
            <a:off x="2285775" y="1078500"/>
            <a:ext cx="3722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Differential rate (spin-independent)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(e.g. events/tonne/year/keV):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32" name="Google Shape;832;p74"/>
          <p:cNvSpPr/>
          <p:nvPr/>
        </p:nvSpPr>
        <p:spPr>
          <a:xfrm>
            <a:off x="4883700" y="2198525"/>
            <a:ext cx="1722900" cy="7356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74"/>
          <p:cNvSpPr/>
          <p:nvPr/>
        </p:nvSpPr>
        <p:spPr>
          <a:xfrm>
            <a:off x="3817795" y="2198500"/>
            <a:ext cx="1029600" cy="7356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74"/>
          <p:cNvSpPr/>
          <p:nvPr/>
        </p:nvSpPr>
        <p:spPr>
          <a:xfrm>
            <a:off x="2845636" y="2209925"/>
            <a:ext cx="942900" cy="7356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74"/>
          <p:cNvSpPr txBox="1"/>
          <p:nvPr/>
        </p:nvSpPr>
        <p:spPr>
          <a:xfrm>
            <a:off x="2664347" y="2946825"/>
            <a:ext cx="172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Particle physics</a:t>
            </a:r>
            <a:endParaRPr>
              <a:solidFill>
                <a:srgbClr val="0066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Google Shape;836;p74"/>
          <p:cNvSpPr txBox="1"/>
          <p:nvPr/>
        </p:nvSpPr>
        <p:spPr>
          <a:xfrm>
            <a:off x="3473600" y="1779807"/>
            <a:ext cx="178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Nuclear physics</a:t>
            </a:r>
            <a:endParaRPr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Google Shape;837;p74"/>
          <p:cNvSpPr txBox="1"/>
          <p:nvPr/>
        </p:nvSpPr>
        <p:spPr>
          <a:xfrm>
            <a:off x="5328850" y="2880445"/>
            <a:ext cx="144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Astrophysics</a:t>
            </a:r>
            <a:endParaRPr>
              <a:solidFill>
                <a:srgbClr val="4A86E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74"/>
          <p:cNvSpPr/>
          <p:nvPr/>
        </p:nvSpPr>
        <p:spPr>
          <a:xfrm>
            <a:off x="274524" y="435000"/>
            <a:ext cx="50913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Dark matter elastic nuclear scattering</a:t>
            </a:r>
            <a:endParaRPr sz="20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839" name="Google Shape;839;p74"/>
          <p:cNvSpPr txBox="1"/>
          <p:nvPr/>
        </p:nvSpPr>
        <p:spPr>
          <a:xfrm>
            <a:off x="1005550" y="4533528"/>
            <a:ext cx="3305100" cy="4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latin typeface="Montserrat"/>
                <a:ea typeface="Montserrat"/>
                <a:cs typeface="Montserrat"/>
                <a:sym typeface="Montserrat"/>
              </a:rPr>
              <a:t>*spin-independent only</a:t>
            </a:r>
            <a:endParaRPr i="1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40" name="Google Shape;840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550" y="3048800"/>
            <a:ext cx="1624075" cy="735509"/>
          </a:xfrm>
          <a:prstGeom prst="rect">
            <a:avLst/>
          </a:prstGeom>
          <a:noFill/>
          <a:ln>
            <a:noFill/>
          </a:ln>
        </p:spPr>
      </p:pic>
      <p:sp>
        <p:nvSpPr>
          <p:cNvPr id="841" name="Google Shape;841;p74"/>
          <p:cNvSpPr txBox="1"/>
          <p:nvPr/>
        </p:nvSpPr>
        <p:spPr>
          <a:xfrm>
            <a:off x="22793" y="2871225"/>
            <a:ext cx="7635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Where</a:t>
            </a:r>
            <a:r>
              <a:rPr lang="en-GB">
                <a:latin typeface="Calibri"/>
                <a:ea typeface="Calibri"/>
                <a:cs typeface="Calibri"/>
                <a:sym typeface="Calibri"/>
              </a:rPr>
              <a:t>: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2" name="Google Shape;842;p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030" y="3911975"/>
            <a:ext cx="1309531" cy="452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3" name="Google Shape;843;p74"/>
          <p:cNvGrpSpPr/>
          <p:nvPr/>
        </p:nvGrpSpPr>
        <p:grpSpPr>
          <a:xfrm>
            <a:off x="62076" y="968393"/>
            <a:ext cx="1843096" cy="1638117"/>
            <a:chOff x="6843413" y="434966"/>
            <a:chExt cx="2182987" cy="1940207"/>
          </a:xfrm>
        </p:grpSpPr>
        <p:grpSp>
          <p:nvGrpSpPr>
            <p:cNvPr id="844" name="Google Shape;844;p74"/>
            <p:cNvGrpSpPr/>
            <p:nvPr/>
          </p:nvGrpSpPr>
          <p:grpSpPr>
            <a:xfrm>
              <a:off x="6843413" y="434966"/>
              <a:ext cx="2023766" cy="1907067"/>
              <a:chOff x="7143977" y="443369"/>
              <a:chExt cx="1722941" cy="1619040"/>
            </a:xfrm>
          </p:grpSpPr>
          <p:grpSp>
            <p:nvGrpSpPr>
              <p:cNvPr id="845" name="Google Shape;845;p74"/>
              <p:cNvGrpSpPr/>
              <p:nvPr/>
            </p:nvGrpSpPr>
            <p:grpSpPr>
              <a:xfrm>
                <a:off x="7143977" y="443369"/>
                <a:ext cx="1722941" cy="1619040"/>
                <a:chOff x="1306050" y="1941473"/>
                <a:chExt cx="1872151" cy="1844850"/>
              </a:xfrm>
            </p:grpSpPr>
            <p:pic>
              <p:nvPicPr>
                <p:cNvPr id="846" name="Google Shape;846;p74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l="49683" r="10565" b="31847"/>
                <a:stretch/>
              </p:blipFill>
              <p:spPr>
                <a:xfrm>
                  <a:off x="1306050" y="1941473"/>
                  <a:ext cx="1872151" cy="184485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50000"/>
                    </a:srgbClr>
                  </a:outerShdw>
                </a:effectLst>
              </p:spPr>
            </p:pic>
            <p:sp>
              <p:nvSpPr>
                <p:cNvPr id="847" name="Google Shape;847;p74"/>
                <p:cNvSpPr/>
                <p:nvPr/>
              </p:nvSpPr>
              <p:spPr>
                <a:xfrm>
                  <a:off x="2847251" y="2985500"/>
                  <a:ext cx="327300" cy="482700"/>
                </a:xfrm>
                <a:prstGeom prst="rect">
                  <a:avLst/>
                </a:prstGeom>
                <a:solidFill>
                  <a:srgbClr val="FCFCFC"/>
                </a:solidFill>
                <a:ln w="9525" cap="flat" cmpd="sng">
                  <a:solidFill>
                    <a:srgbClr val="FCFCFC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48" name="Google Shape;848;p74"/>
              <p:cNvSpPr/>
              <p:nvPr/>
            </p:nvSpPr>
            <p:spPr>
              <a:xfrm>
                <a:off x="8234800" y="1420450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9" name="Google Shape;849;p74"/>
              <p:cNvSpPr/>
              <p:nvPr/>
            </p:nvSpPr>
            <p:spPr>
              <a:xfrm rot="1658759">
                <a:off x="8420836" y="1496638"/>
                <a:ext cx="163575" cy="93126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0" name="Google Shape;850;p74"/>
              <p:cNvSpPr/>
              <p:nvPr/>
            </p:nvSpPr>
            <p:spPr>
              <a:xfrm>
                <a:off x="8006200" y="1572850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Google Shape;851;p74"/>
              <p:cNvSpPr/>
              <p:nvPr/>
            </p:nvSpPr>
            <p:spPr>
              <a:xfrm>
                <a:off x="8234800" y="1877650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Google Shape;852;p74"/>
              <p:cNvSpPr/>
              <p:nvPr/>
            </p:nvSpPr>
            <p:spPr>
              <a:xfrm>
                <a:off x="8415103" y="1801450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Google Shape;853;p74"/>
              <p:cNvSpPr/>
              <p:nvPr/>
            </p:nvSpPr>
            <p:spPr>
              <a:xfrm>
                <a:off x="8482002" y="1649050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4" name="Google Shape;854;p74"/>
              <p:cNvSpPr/>
              <p:nvPr/>
            </p:nvSpPr>
            <p:spPr>
              <a:xfrm>
                <a:off x="8024802" y="1782848"/>
                <a:ext cx="120900" cy="93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55" name="Google Shape;855;p74"/>
            <p:cNvSpPr txBox="1"/>
            <p:nvPr/>
          </p:nvSpPr>
          <p:spPr>
            <a:xfrm>
              <a:off x="8485200" y="1923072"/>
              <a:ext cx="541200" cy="45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n-GB" sz="1500" baseline="-2500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R</a:t>
              </a:r>
              <a:endParaRPr sz="1500" baseline="-250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74"/>
            <p:cNvSpPr txBox="1"/>
            <p:nvPr/>
          </p:nvSpPr>
          <p:spPr>
            <a:xfrm>
              <a:off x="7643370" y="1846498"/>
              <a:ext cx="569700" cy="31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Calibri"/>
                  <a:ea typeface="Calibri"/>
                  <a:cs typeface="Calibri"/>
                  <a:sym typeface="Calibri"/>
                </a:rPr>
                <a:t>m</a:t>
              </a:r>
              <a:r>
                <a:rPr lang="en-GB" baseline="-25000">
                  <a:latin typeface="Calibri"/>
                  <a:ea typeface="Calibri"/>
                  <a:cs typeface="Calibri"/>
                  <a:sym typeface="Calibri"/>
                </a:rPr>
                <a:t>T</a:t>
              </a:r>
              <a:endParaRPr baseline="-25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74"/>
            <p:cNvSpPr txBox="1"/>
            <p:nvPr/>
          </p:nvSpPr>
          <p:spPr>
            <a:xfrm>
              <a:off x="8002425" y="435000"/>
              <a:ext cx="423900" cy="31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Calibri"/>
                  <a:ea typeface="Calibri"/>
                  <a:cs typeface="Calibri"/>
                  <a:sym typeface="Calibri"/>
                </a:rPr>
                <a:t>m</a:t>
              </a:r>
              <a:r>
                <a:rPr lang="en-GB" baseline="-25000">
                  <a:latin typeface="Calibri"/>
                  <a:ea typeface="Calibri"/>
                  <a:cs typeface="Calibri"/>
                  <a:sym typeface="Calibri"/>
                </a:rPr>
                <a:t>𝜒</a:t>
              </a:r>
              <a:endParaRPr baseline="-25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858" name="Google Shape;858;p74"/>
          <p:cNvPicPr preferRelativeResize="0"/>
          <p:nvPr/>
        </p:nvPicPr>
        <p:blipFill rotWithShape="1">
          <a:blip r:embed="rId7">
            <a:alphaModFix/>
          </a:blip>
          <a:srcRect r="-3852" b="6707"/>
          <a:stretch/>
        </p:blipFill>
        <p:spPr>
          <a:xfrm>
            <a:off x="5682293" y="1239687"/>
            <a:ext cx="3415895" cy="33570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59" name="Google Shape;859;p74"/>
          <p:cNvSpPr txBox="1"/>
          <p:nvPr/>
        </p:nvSpPr>
        <p:spPr>
          <a:xfrm>
            <a:off x="6055175" y="287557"/>
            <a:ext cx="2910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latin typeface="Source Sans Pro"/>
                <a:ea typeface="Source Sans Pro"/>
                <a:cs typeface="Source Sans Pro"/>
                <a:sym typeface="Source Sans Pro"/>
              </a:rPr>
              <a:t>Example:</a:t>
            </a:r>
            <a:endParaRPr sz="1500" b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Source Sans Pro"/>
              <a:buChar char="-"/>
            </a:pPr>
            <a:r>
              <a:rPr lang="en-GB" sz="1500">
                <a:latin typeface="Source Sans Pro"/>
                <a:ea typeface="Source Sans Pro"/>
                <a:cs typeface="Source Sans Pro"/>
                <a:sym typeface="Source Sans Pro"/>
              </a:rPr>
              <a:t>Xenon target</a:t>
            </a:r>
            <a:endParaRPr sz="15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Source Sans Pro"/>
              <a:buChar char="-"/>
            </a:pPr>
            <a:r>
              <a:rPr lang="en-GB" sz="1500">
                <a:latin typeface="Source Sans Pro"/>
                <a:ea typeface="Source Sans Pro"/>
                <a:cs typeface="Source Sans Pro"/>
                <a:sym typeface="Source Sans Pro"/>
              </a:rPr>
              <a:t>𝜎</a:t>
            </a:r>
            <a:r>
              <a:rPr lang="en-GB" sz="1500" baseline="-25000">
                <a:latin typeface="Source Sans Pro"/>
                <a:ea typeface="Source Sans Pro"/>
                <a:cs typeface="Source Sans Pro"/>
                <a:sym typeface="Source Sans Pro"/>
              </a:rPr>
              <a:t>𝜒p</a:t>
            </a:r>
            <a:r>
              <a:rPr lang="en-GB" sz="1500">
                <a:latin typeface="Source Sans Pro"/>
                <a:ea typeface="Source Sans Pro"/>
                <a:cs typeface="Source Sans Pro"/>
                <a:sym typeface="Source Sans Pro"/>
              </a:rPr>
              <a:t> = 10</a:t>
            </a:r>
            <a:r>
              <a:rPr lang="en-GB" sz="1500" baseline="30000">
                <a:latin typeface="Source Sans Pro"/>
                <a:ea typeface="Source Sans Pro"/>
                <a:cs typeface="Source Sans Pro"/>
                <a:sym typeface="Source Sans Pro"/>
              </a:rPr>
              <a:t>-47 </a:t>
            </a:r>
            <a:r>
              <a:rPr lang="en-GB" sz="1500">
                <a:latin typeface="Source Sans Pro"/>
                <a:ea typeface="Source Sans Pro"/>
                <a:cs typeface="Source Sans Pro"/>
                <a:sym typeface="Source Sans Pro"/>
              </a:rPr>
              <a:t>cm</a:t>
            </a:r>
            <a:r>
              <a:rPr lang="en-GB" sz="1500" baseline="30000"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sz="1500"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aseline="30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860" name="Google Shape;860;p7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51362" y="3631501"/>
            <a:ext cx="1562475" cy="1294250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75"/>
          <p:cNvSpPr/>
          <p:nvPr/>
        </p:nvSpPr>
        <p:spPr>
          <a:xfrm>
            <a:off x="5072550" y="676575"/>
            <a:ext cx="3741000" cy="13389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Google Shape;866;p75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28</a:t>
            </a:fld>
            <a:r>
              <a:rPr lang="en-GB"/>
              <a:t>/</a:t>
            </a:r>
            <a:endParaRPr/>
          </a:p>
        </p:txBody>
      </p:sp>
      <p:sp>
        <p:nvSpPr>
          <p:cNvPr id="867" name="Google Shape;867;p75"/>
          <p:cNvSpPr/>
          <p:nvPr/>
        </p:nvSpPr>
        <p:spPr>
          <a:xfrm>
            <a:off x="274522" y="435000"/>
            <a:ext cx="7505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Dark matter elastic nuclear scattering</a:t>
            </a:r>
            <a:endParaRPr sz="21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868" name="Google Shape;868;p75"/>
          <p:cNvPicPr preferRelativeResize="0"/>
          <p:nvPr/>
        </p:nvPicPr>
        <p:blipFill rotWithShape="1">
          <a:blip r:embed="rId3">
            <a:alphaModFix/>
          </a:blip>
          <a:srcRect r="-3852" b="6707"/>
          <a:stretch/>
        </p:blipFill>
        <p:spPr>
          <a:xfrm>
            <a:off x="831568" y="1048550"/>
            <a:ext cx="3415895" cy="33570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69" name="Google Shape;869;p75"/>
          <p:cNvSpPr txBox="1"/>
          <p:nvPr/>
        </p:nvSpPr>
        <p:spPr>
          <a:xfrm>
            <a:off x="1772850" y="1560550"/>
            <a:ext cx="59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0" name="Google Shape;870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800" y="1048562"/>
            <a:ext cx="3455437" cy="33570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71" name="Google Shape;871;p75"/>
          <p:cNvSpPr txBox="1"/>
          <p:nvPr/>
        </p:nvSpPr>
        <p:spPr>
          <a:xfrm>
            <a:off x="5111825" y="755550"/>
            <a:ext cx="37410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 can we be sure a signal is DM?</a:t>
            </a:r>
            <a:endParaRPr sz="2200" b="1"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Sun+Earth’s motion causes the rate to modulate throughout year and give DM a preferred direction</a:t>
            </a:r>
            <a:endParaRPr sz="2200"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872" name="Google Shape;872;p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12112" y="2128700"/>
            <a:ext cx="3636314" cy="2499462"/>
          </a:xfrm>
          <a:prstGeom prst="rect">
            <a:avLst/>
          </a:prstGeom>
          <a:noFill/>
          <a:ln>
            <a:noFill/>
          </a:ln>
        </p:spPr>
      </p:pic>
      <p:sp>
        <p:nvSpPr>
          <p:cNvPr id="873" name="Google Shape;873;p75"/>
          <p:cNvSpPr txBox="1"/>
          <p:nvPr/>
        </p:nvSpPr>
        <p:spPr>
          <a:xfrm>
            <a:off x="6894750" y="4565125"/>
            <a:ext cx="21015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>
                <a:latin typeface="Montserrat"/>
                <a:ea typeface="Montserrat"/>
                <a:cs typeface="Montserrat"/>
                <a:sym typeface="Montserrat"/>
              </a:rPr>
              <a:t>Credit: </a:t>
            </a:r>
            <a:r>
              <a:rPr lang="en-GB" sz="1000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Pauline Gagnon</a:t>
            </a:r>
            <a:endParaRPr sz="1000" b="1" i="1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76"/>
          <p:cNvSpPr txBox="1"/>
          <p:nvPr/>
        </p:nvSpPr>
        <p:spPr>
          <a:xfrm>
            <a:off x="233499" y="857448"/>
            <a:ext cx="5342400" cy="35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Earth’s motion in the Galaxy induces dark matter wind from the  direction of Cygnus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The recoiling nuclei will also have a preferred direction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Currently, the technology for measuring the direction of keV scale recoils is in its infancy but under heavy R&amp;D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9" name="Google Shape;879;p76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29</a:t>
            </a:fld>
            <a:r>
              <a:rPr lang="en-GB"/>
              <a:t>/</a:t>
            </a:r>
            <a:endParaRPr/>
          </a:p>
        </p:txBody>
      </p:sp>
      <p:sp>
        <p:nvSpPr>
          <p:cNvPr id="880" name="Google Shape;880;p76"/>
          <p:cNvSpPr/>
          <p:nvPr/>
        </p:nvSpPr>
        <p:spPr>
          <a:xfrm>
            <a:off x="264222" y="445366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Dark matter elastic scattering,</a:t>
            </a: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 directional signals</a:t>
            </a:r>
            <a:r>
              <a:rPr lang="en-GB" sz="1800" b="1" strike="noStrike">
                <a:solidFill>
                  <a:srgbClr val="000000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: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881" name="Google Shape;881;p76"/>
          <p:cNvSpPr txBox="1"/>
          <p:nvPr/>
        </p:nvSpPr>
        <p:spPr>
          <a:xfrm>
            <a:off x="5690825" y="3688025"/>
            <a:ext cx="2746200" cy="10875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Calibri"/>
                <a:ea typeface="Calibri"/>
                <a:cs typeface="Calibri"/>
                <a:sym typeface="Calibri"/>
              </a:rPr>
              <a:t>CYGNUS-Oz is a group currently focused on R&amp;D for a future directional DM experiment to be located in SUPL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2" name="Google Shape;882;p76" descr="CYGNUS 2009 &gt;&gt; Directional Dark Matter Detec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1302" y="2316725"/>
            <a:ext cx="1264950" cy="132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3" name="Google Shape;883;p76"/>
          <p:cNvPicPr preferRelativeResize="0"/>
          <p:nvPr/>
        </p:nvPicPr>
        <p:blipFill rotWithShape="1">
          <a:blip r:embed="rId4">
            <a:alphaModFix/>
          </a:blip>
          <a:srcRect b="22762"/>
          <a:stretch/>
        </p:blipFill>
        <p:spPr>
          <a:xfrm>
            <a:off x="5685475" y="572307"/>
            <a:ext cx="3208749" cy="1651200"/>
          </a:xfrm>
          <a:prstGeom prst="rect">
            <a:avLst/>
          </a:prstGeom>
          <a:noFill/>
          <a:ln>
            <a:noFill/>
          </a:ln>
        </p:spPr>
      </p:pic>
      <p:sp>
        <p:nvSpPr>
          <p:cNvPr id="884" name="Google Shape;884;p76"/>
          <p:cNvSpPr txBox="1"/>
          <p:nvPr/>
        </p:nvSpPr>
        <p:spPr>
          <a:xfrm>
            <a:off x="4846475" y="4835200"/>
            <a:ext cx="2877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>
                <a:latin typeface="Montserrat"/>
                <a:ea typeface="Montserrat"/>
                <a:cs typeface="Montserrat"/>
                <a:sym typeface="Montserrat"/>
              </a:rPr>
              <a:t>F. Mayet </a:t>
            </a:r>
            <a:r>
              <a:rPr lang="en-GB" sz="1000" i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Physics Reports 627 (2016)</a:t>
            </a:r>
            <a:endParaRPr sz="1000" i="1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85" name="Google Shape;885;p76"/>
          <p:cNvCxnSpPr/>
          <p:nvPr/>
        </p:nvCxnSpPr>
        <p:spPr>
          <a:xfrm>
            <a:off x="6640875" y="1487125"/>
            <a:ext cx="1157400" cy="177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6" name="Google Shape;886;p76"/>
          <p:cNvCxnSpPr/>
          <p:nvPr/>
        </p:nvCxnSpPr>
        <p:spPr>
          <a:xfrm>
            <a:off x="6722800" y="1446150"/>
            <a:ext cx="2066100" cy="112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87" name="Google Shape;887;p76" title="Screenshot from 2025-06-23 14-07-2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808" y="2146476"/>
            <a:ext cx="4165407" cy="265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8" name="Google Shape;888;p76" title="Screenshot from 2025-06-23 14-01-37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3493" y="2028224"/>
            <a:ext cx="1508351" cy="1561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1766" y="996330"/>
            <a:ext cx="3437063" cy="305039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0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3</a:t>
            </a:fld>
            <a:r>
              <a:rPr lang="en-GB" dirty="0">
                <a:latin typeface="Source Sans Pro"/>
              </a:rPr>
              <a:t>/</a:t>
            </a:r>
            <a:endParaRPr dirty="0">
              <a:latin typeface="Source Sans Pro"/>
            </a:endParaRPr>
          </a:p>
        </p:txBody>
      </p:sp>
      <p:sp>
        <p:nvSpPr>
          <p:cNvPr id="338" name="Google Shape;338;p50"/>
          <p:cNvSpPr txBox="1"/>
          <p:nvPr/>
        </p:nvSpPr>
        <p:spPr>
          <a:xfrm>
            <a:off x="7257990" y="877360"/>
            <a:ext cx="1888663" cy="1992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latin typeface="Source Sans Pro"/>
                <a:ea typeface="Source Sans Pro"/>
                <a:cs typeface="Source Sans Pro"/>
                <a:sym typeface="Source Sans Pro"/>
              </a:rPr>
              <a:t>Example</a:t>
            </a:r>
            <a:r>
              <a:rPr lang="en-GB" dirty="0">
                <a:latin typeface="Source Sans Pro"/>
                <a:ea typeface="Source Sans Pro"/>
                <a:cs typeface="Source Sans Pro"/>
                <a:sym typeface="Source Sans Pro"/>
              </a:rPr>
              <a:t>: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Source Sans Pro"/>
                <a:ea typeface="Source Sans Pro"/>
                <a:cs typeface="Source Sans Pro"/>
                <a:sym typeface="Source Sans Pro"/>
              </a:rPr>
              <a:t>m</a:t>
            </a:r>
            <a:r>
              <a:rPr lang="en-GB" baseline="-25000" dirty="0">
                <a:latin typeface="Source Sans Pro"/>
                <a:ea typeface="Source Sans Pro"/>
                <a:cs typeface="Source Sans Pro"/>
                <a:sym typeface="Source Sans Pro"/>
              </a:rPr>
              <a:t>𝜒</a:t>
            </a:r>
            <a:r>
              <a:rPr lang="en-GB" dirty="0">
                <a:latin typeface="Source Sans Pro"/>
                <a:ea typeface="Source Sans Pro"/>
                <a:cs typeface="Source Sans Pro"/>
                <a:sym typeface="Source Sans Pro"/>
              </a:rPr>
              <a:t>= 50 GeV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66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 dirty="0">
                <a:latin typeface="Source Sans Pro"/>
                <a:ea typeface="Source Sans Pro"/>
                <a:cs typeface="Source Sans Pro"/>
                <a:sym typeface="Source Sans Pro"/>
              </a:rPr>
              <a:t> = 0.21 x 10</a:t>
            </a:r>
            <a:r>
              <a:rPr lang="en-GB" baseline="30000" dirty="0">
                <a:latin typeface="Source Sans Pro"/>
                <a:ea typeface="Source Sans Pro"/>
                <a:cs typeface="Source Sans Pro"/>
                <a:sym typeface="Source Sans Pro"/>
              </a:rPr>
              <a:t>-26</a:t>
            </a:r>
            <a:r>
              <a:rPr lang="en-GB" dirty="0"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 dirty="0"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00D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2.1 x 10</a:t>
            </a:r>
            <a:r>
              <a:rPr lang="en-GB" baseline="300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-26</a:t>
            </a:r>
            <a:r>
              <a:rPr lang="en-GB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rgbClr val="CC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21 x 10</a:t>
            </a:r>
            <a:r>
              <a:rPr lang="en-GB" baseline="300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-26</a:t>
            </a:r>
            <a:r>
              <a:rPr lang="en-GB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2" name="Google Shape;332;p50"/>
          <p:cNvSpPr txBox="1">
            <a:spLocks noGrp="1"/>
          </p:cNvSpPr>
          <p:nvPr>
            <p:ph type="title"/>
          </p:nvPr>
        </p:nvSpPr>
        <p:spPr>
          <a:xfrm>
            <a:off x="260850" y="328050"/>
            <a:ext cx="5531100" cy="5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90"/>
              <a:buFont typeface="Source Sans Pro"/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Dark matter production: thermal freeze out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34" name="Google Shape;334;p50"/>
          <p:cNvSpPr txBox="1"/>
          <p:nvPr/>
        </p:nvSpPr>
        <p:spPr>
          <a:xfrm>
            <a:off x="5669056" y="4583115"/>
            <a:ext cx="5238900" cy="370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i="1" err="1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Y.Zel’dovich</a:t>
            </a:r>
            <a:r>
              <a:rPr lang="en-GB" sz="1050" i="1" dirty="0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  Sov. Phys. JETP 21 (1965), </a:t>
            </a:r>
            <a:r>
              <a:rPr lang="en-GB" sz="1050" i="1" err="1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H.Y.Chiu</a:t>
            </a:r>
            <a:r>
              <a:rPr lang="en-GB" sz="1050" i="1" dirty="0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 PRL 17 (1966)</a:t>
            </a:r>
            <a:endParaRPr lang="en-US" sz="1050" i="1">
              <a:solidFill>
                <a:schemeClr val="dk1"/>
              </a:solidFill>
              <a:latin typeface="Source Sans Pro"/>
              <a:ea typeface="Montserrat"/>
              <a:cs typeface="Montserrat"/>
            </a:endParaRPr>
          </a:p>
        </p:txBody>
      </p:sp>
      <p:pic>
        <p:nvPicPr>
          <p:cNvPr id="335" name="Google Shape;335;p50"/>
          <p:cNvPicPr preferRelativeResize="0"/>
          <p:nvPr/>
        </p:nvPicPr>
        <p:blipFill rotWithShape="1">
          <a:blip r:embed="rId4">
            <a:alphaModFix/>
          </a:blip>
          <a:srcRect t="3981" r="3381" b="5724"/>
          <a:stretch/>
        </p:blipFill>
        <p:spPr>
          <a:xfrm>
            <a:off x="86471" y="1149607"/>
            <a:ext cx="3563354" cy="200831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36" name="Google Shape;336;p50"/>
          <p:cNvSpPr txBox="1"/>
          <p:nvPr/>
        </p:nvSpPr>
        <p:spPr>
          <a:xfrm>
            <a:off x="609375" y="4601775"/>
            <a:ext cx="4938900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i="1" dirty="0">
                <a:latin typeface="Source Sans Pro"/>
                <a:ea typeface="Montserrat Light"/>
                <a:cs typeface="Montserrat Light"/>
                <a:sym typeface="Montserrat Light"/>
              </a:rPr>
              <a:t>Planck Collaboration, </a:t>
            </a:r>
            <a:r>
              <a:rPr lang="en-GB" sz="1050" i="1" u="sng" dirty="0">
                <a:solidFill>
                  <a:schemeClr val="hlink"/>
                </a:solidFill>
                <a:highlight>
                  <a:srgbClr val="FFFFFF"/>
                </a:highlight>
                <a:latin typeface="Source Sans Pro"/>
                <a:ea typeface="Montserrat Light"/>
                <a:cs typeface="Montserrat Light"/>
                <a:sym typeface="Montserrat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Astron.Astrophys. 641 (2020)</a:t>
            </a:r>
            <a:endParaRPr lang="en-US" sz="1050" i="1">
              <a:solidFill>
                <a:schemeClr val="hlink"/>
              </a:solidFill>
              <a:latin typeface="Source Sans Pro"/>
              <a:ea typeface="Montserrat Light"/>
              <a:cs typeface="Montserrat Light"/>
            </a:endParaRPr>
          </a:p>
        </p:txBody>
      </p:sp>
      <p:sp>
        <p:nvSpPr>
          <p:cNvPr id="337" name="Google Shape;337;p50"/>
          <p:cNvSpPr/>
          <p:nvPr/>
        </p:nvSpPr>
        <p:spPr>
          <a:xfrm>
            <a:off x="7297686" y="1985924"/>
            <a:ext cx="1638741" cy="393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50"/>
          <p:cNvSpPr txBox="1"/>
          <p:nvPr/>
        </p:nvSpPr>
        <p:spPr>
          <a:xfrm>
            <a:off x="8410350" y="327067"/>
            <a:ext cx="8145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1">
                <a:solidFill>
                  <a:srgbClr val="9900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WIMP</a:t>
            </a:r>
            <a:endParaRPr sz="1500" b="1" i="1">
              <a:solidFill>
                <a:srgbClr val="9900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1">
                <a:solidFill>
                  <a:srgbClr val="9900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miracle</a:t>
            </a:r>
            <a:endParaRPr sz="1500" b="1" i="1">
              <a:solidFill>
                <a:srgbClr val="9900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0" name="Google Shape;340;p50"/>
          <p:cNvCxnSpPr>
            <a:cxnSpLocks/>
          </p:cNvCxnSpPr>
          <p:nvPr/>
        </p:nvCxnSpPr>
        <p:spPr>
          <a:xfrm flipH="1">
            <a:off x="8700922" y="937001"/>
            <a:ext cx="116678" cy="1062068"/>
          </a:xfrm>
          <a:prstGeom prst="straightConnector1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1" name="Google Shape;341;p50"/>
          <p:cNvSpPr txBox="1"/>
          <p:nvPr/>
        </p:nvSpPr>
        <p:spPr>
          <a:xfrm>
            <a:off x="1340378" y="3385419"/>
            <a:ext cx="1305900" cy="400200"/>
          </a:xfrm>
          <a:prstGeom prst="rect">
            <a:avLst/>
          </a:prstGeom>
          <a:noFill/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Ω</a:t>
            </a:r>
            <a:r>
              <a:rPr lang="en-GB" baseline="-25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DM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</a:t>
            </a:r>
            <a:r>
              <a:rPr lang="en-GB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  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= 0.12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3" name="Google Shape;893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8964" y="1323800"/>
            <a:ext cx="3516809" cy="31339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94" name="Google Shape;894;p77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r>
              <a:rPr lang="en-GB"/>
              <a:t>/</a:t>
            </a:r>
            <a:endParaRPr/>
          </a:p>
        </p:txBody>
      </p:sp>
      <p:sp>
        <p:nvSpPr>
          <p:cNvPr id="895" name="Google Shape;895;p77"/>
          <p:cNvSpPr txBox="1"/>
          <p:nvPr/>
        </p:nvSpPr>
        <p:spPr>
          <a:xfrm>
            <a:off x="890243" y="344724"/>
            <a:ext cx="7289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40414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Experiment: Anatomy of a TPC detector</a:t>
            </a:r>
            <a:endParaRPr sz="2200" b="1">
              <a:solidFill>
                <a:srgbClr val="40414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896" name="Google Shape;896;p77"/>
          <p:cNvPicPr preferRelativeResize="0"/>
          <p:nvPr/>
        </p:nvPicPr>
        <p:blipFill rotWithShape="1">
          <a:blip r:embed="rId4">
            <a:alphaModFix/>
          </a:blip>
          <a:srcRect l="-3722" t="3687" r="-2637" b="1029"/>
          <a:stretch/>
        </p:blipFill>
        <p:spPr>
          <a:xfrm>
            <a:off x="401850" y="1296213"/>
            <a:ext cx="4737649" cy="296165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0"/>
              </a:srgbClr>
            </a:outerShdw>
          </a:effectLst>
        </p:spPr>
      </p:pic>
      <p:sp>
        <p:nvSpPr>
          <p:cNvPr id="897" name="Google Shape;897;p77"/>
          <p:cNvSpPr txBox="1"/>
          <p:nvPr/>
        </p:nvSpPr>
        <p:spPr>
          <a:xfrm>
            <a:off x="2537725" y="4315525"/>
            <a:ext cx="246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Credit: XENON1T collaboration</a:t>
            </a:r>
            <a:endParaRPr sz="1200" i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898" name="Google Shape;898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46000" y="1319125"/>
            <a:ext cx="2967601" cy="2961626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0"/>
              </a:srgbClr>
            </a:outerShdw>
          </a:effectLst>
        </p:spPr>
      </p:pic>
      <p:sp>
        <p:nvSpPr>
          <p:cNvPr id="899" name="Google Shape;899;p77"/>
          <p:cNvSpPr txBox="1"/>
          <p:nvPr/>
        </p:nvSpPr>
        <p:spPr>
          <a:xfrm>
            <a:off x="5786974" y="4294663"/>
            <a:ext cx="3026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latin typeface="Source Sans Pro"/>
                <a:ea typeface="Source Sans Pro"/>
                <a:cs typeface="Source Sans Pro"/>
                <a:sym typeface="Source Sans Pro"/>
              </a:rPr>
              <a:t>XENON1T </a:t>
            </a:r>
            <a:r>
              <a:rPr lang="en-GB" sz="1200" i="1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/>
              </a:rPr>
              <a:t>Phys.Rev.Lett.</a:t>
            </a:r>
            <a:r>
              <a:rPr lang="en-GB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/>
              </a:rPr>
              <a:t> 119 (2017)</a:t>
            </a:r>
            <a:endParaRPr sz="1200" i="1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00" name="Google Shape;900;p77"/>
          <p:cNvSpPr txBox="1"/>
          <p:nvPr/>
        </p:nvSpPr>
        <p:spPr>
          <a:xfrm>
            <a:off x="7595075" y="3289563"/>
            <a:ext cx="1218600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b="1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Nuclear</a:t>
            </a:r>
            <a:endParaRPr b="1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Google Shape;901;p77"/>
          <p:cNvSpPr txBox="1"/>
          <p:nvPr/>
        </p:nvSpPr>
        <p:spPr>
          <a:xfrm>
            <a:off x="7460425" y="2009588"/>
            <a:ext cx="1218600" cy="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</a:rPr>
              <a:t>Electronic</a:t>
            </a:r>
            <a:endParaRPr b="1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563C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Google Shape;902;p77"/>
          <p:cNvSpPr txBox="1"/>
          <p:nvPr/>
        </p:nvSpPr>
        <p:spPr>
          <a:xfrm>
            <a:off x="8813671" y="4818309"/>
            <a:ext cx="435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40414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48</a:t>
            </a:r>
            <a:endParaRPr sz="1300">
              <a:solidFill>
                <a:srgbClr val="40414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78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r>
              <a:rPr lang="en-GB"/>
              <a:t>/</a:t>
            </a:r>
            <a:endParaRPr/>
          </a:p>
        </p:txBody>
      </p:sp>
      <p:sp>
        <p:nvSpPr>
          <p:cNvPr id="908" name="Google Shape;908;p78"/>
          <p:cNvSpPr txBox="1"/>
          <p:nvPr/>
        </p:nvSpPr>
        <p:spPr>
          <a:xfrm>
            <a:off x="118025" y="811275"/>
            <a:ext cx="208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Source Sans Pro"/>
                <a:ea typeface="Source Sans Pro"/>
                <a:cs typeface="Source Sans Pro"/>
                <a:sym typeface="Source Sans Pro"/>
              </a:rPr>
              <a:t>Simplified models: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09" name="Google Shape;909;p78"/>
          <p:cNvSpPr txBox="1"/>
          <p:nvPr/>
        </p:nvSpPr>
        <p:spPr>
          <a:xfrm>
            <a:off x="6025500" y="906650"/>
            <a:ext cx="208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Source Sans Pro"/>
                <a:ea typeface="Source Sans Pro"/>
                <a:cs typeface="Source Sans Pro"/>
                <a:sym typeface="Source Sans Pro"/>
              </a:rPr>
              <a:t>Not-so-simple models: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10" name="Google Shape;910;p78"/>
          <p:cNvSpPr txBox="1"/>
          <p:nvPr/>
        </p:nvSpPr>
        <p:spPr>
          <a:xfrm>
            <a:off x="-367225" y="333944"/>
            <a:ext cx="902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WIMP-nucleon scattering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911" name="Google Shape;911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6850" y="1377225"/>
            <a:ext cx="3178300" cy="246692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12" name="Google Shape;912;p78"/>
          <p:cNvSpPr txBox="1"/>
          <p:nvPr/>
        </p:nvSpPr>
        <p:spPr>
          <a:xfrm>
            <a:off x="5857543" y="3852825"/>
            <a:ext cx="3178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latin typeface="Source Sans Pro"/>
                <a:ea typeface="Source Sans Pro"/>
                <a:cs typeface="Source Sans Pro"/>
                <a:sym typeface="Source Sans Pro"/>
              </a:rPr>
              <a:t>XLZD design book, arXiv:2410.17137</a:t>
            </a:r>
            <a:endParaRPr sz="12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13" name="Google Shape;913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5225" y="1379825"/>
            <a:ext cx="2678162" cy="21039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914" name="Google Shape;914;p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025" y="1375575"/>
            <a:ext cx="2619925" cy="21039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15" name="Google Shape;915;p78"/>
          <p:cNvSpPr txBox="1"/>
          <p:nvPr/>
        </p:nvSpPr>
        <p:spPr>
          <a:xfrm>
            <a:off x="1268893" y="4345400"/>
            <a:ext cx="396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latin typeface="Source Sans Pro"/>
                <a:ea typeface="Source Sans Pro"/>
                <a:cs typeface="Source Sans Pro"/>
                <a:sym typeface="Source Sans Pro"/>
              </a:rPr>
              <a:t>GAMBIT collaboration, arXiv:2209.13266</a:t>
            </a:r>
            <a:endParaRPr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79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r>
              <a:rPr lang="en-GB"/>
              <a:t>/</a:t>
            </a:r>
            <a:endParaRPr/>
          </a:p>
        </p:txBody>
      </p:sp>
      <p:pic>
        <p:nvPicPr>
          <p:cNvPr id="921" name="Google Shape;921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6550" y="1729725"/>
            <a:ext cx="2925169" cy="2490999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  <p:sp>
        <p:nvSpPr>
          <p:cNvPr id="922" name="Google Shape;922;p79"/>
          <p:cNvSpPr txBox="1"/>
          <p:nvPr/>
        </p:nvSpPr>
        <p:spPr>
          <a:xfrm>
            <a:off x="-317075" y="423025"/>
            <a:ext cx="8486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Light-DM via the Migdal effect in xenon 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923" name="Google Shape;923;p79"/>
          <p:cNvSpPr txBox="1"/>
          <p:nvPr/>
        </p:nvSpPr>
        <p:spPr>
          <a:xfrm>
            <a:off x="5818088" y="4370287"/>
            <a:ext cx="31821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000" i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M. J. Dolan, F. Kahlhoefer, and C. McCabe, </a:t>
            </a:r>
            <a:r>
              <a:rPr lang="en-GB" sz="1000" i="1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Phys.Rev.Lett. 121(2018)</a:t>
            </a:r>
            <a:r>
              <a:rPr lang="en-GB" sz="1000" i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 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79"/>
          <p:cNvSpPr txBox="1"/>
          <p:nvPr/>
        </p:nvSpPr>
        <p:spPr>
          <a:xfrm>
            <a:off x="6290775" y="1071450"/>
            <a:ext cx="2517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Constraints: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25" name="Google Shape;925;p79"/>
          <p:cNvSpPr txBox="1"/>
          <p:nvPr/>
        </p:nvSpPr>
        <p:spPr>
          <a:xfrm>
            <a:off x="738713" y="4362475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N.Bell, </a:t>
            </a:r>
            <a:r>
              <a:rPr lang="en-GB" sz="1050" b="1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JLN </a:t>
            </a:r>
            <a:r>
              <a:rPr lang="en-GB" sz="1050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et al. </a:t>
            </a:r>
            <a:r>
              <a:rPr lang="en-GB" sz="1050" i="1" u="sng">
                <a:solidFill>
                  <a:schemeClr val="hlink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  <a:hlinkClick r:id="rId5"/>
              </a:rPr>
              <a:t>Phys.Rev.D</a:t>
            </a:r>
            <a:r>
              <a:rPr lang="en-GB" sz="1050" u="sng">
                <a:solidFill>
                  <a:schemeClr val="hlink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  <a:hlinkClick r:id="rId5"/>
              </a:rPr>
              <a:t> 101 (2020)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26" name="Google Shape;926;p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31575" y="423025"/>
            <a:ext cx="3182101" cy="1055813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  <p:pic>
        <p:nvPicPr>
          <p:cNvPr id="927" name="Google Shape;927;p7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3225" y="1330775"/>
            <a:ext cx="3062075" cy="2963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928" name="Google Shape;928;p7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848900" y="2675238"/>
            <a:ext cx="1562475" cy="1294250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80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33</a:t>
            </a:fld>
            <a:r>
              <a:rPr lang="en-GB"/>
              <a:t>/</a:t>
            </a:r>
            <a:endParaRPr/>
          </a:p>
        </p:txBody>
      </p:sp>
      <p:sp>
        <p:nvSpPr>
          <p:cNvPr id="934" name="Google Shape;934;p80"/>
          <p:cNvSpPr txBox="1"/>
          <p:nvPr/>
        </p:nvSpPr>
        <p:spPr>
          <a:xfrm>
            <a:off x="244325" y="461144"/>
            <a:ext cx="902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Migdal effect for CEvNS 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935" name="Google Shape;935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1790" y="1119553"/>
            <a:ext cx="3114360" cy="3229563"/>
          </a:xfrm>
          <a:prstGeom prst="rect">
            <a:avLst/>
          </a:prstGeom>
          <a:noFill/>
          <a:ln>
            <a:noFill/>
          </a:ln>
        </p:spPr>
      </p:pic>
      <p:sp>
        <p:nvSpPr>
          <p:cNvPr id="936" name="Google Shape;936;p80"/>
          <p:cNvSpPr txBox="1"/>
          <p:nvPr/>
        </p:nvSpPr>
        <p:spPr>
          <a:xfrm>
            <a:off x="5996250" y="4513425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N.Bell, </a:t>
            </a:r>
            <a:r>
              <a:rPr lang="en-GB" sz="1050" b="1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JLN </a:t>
            </a:r>
            <a:r>
              <a:rPr lang="en-GB" sz="1050" i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et al. </a:t>
            </a:r>
            <a:r>
              <a:rPr lang="en-GB" sz="1050" i="1" u="sng">
                <a:solidFill>
                  <a:schemeClr val="hlink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  <a:hlinkClick r:id="rId4"/>
              </a:rPr>
              <a:t>Phys.Rev.D</a:t>
            </a:r>
            <a:r>
              <a:rPr lang="en-GB" sz="1050" u="sng">
                <a:solidFill>
                  <a:schemeClr val="hlink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  <a:hlinkClick r:id="rId4"/>
              </a:rPr>
              <a:t> 101 (2020)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51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4</a:t>
            </a:fld>
            <a:r>
              <a:rPr lang="en-GB" dirty="0">
                <a:latin typeface="Source Sans Pro"/>
              </a:rPr>
              <a:t>/</a:t>
            </a:r>
            <a:endParaRPr dirty="0">
              <a:latin typeface="Source Sans Pro"/>
            </a:endParaRPr>
          </a:p>
        </p:txBody>
      </p:sp>
      <p:sp>
        <p:nvSpPr>
          <p:cNvPr id="347" name="Google Shape;347;p51"/>
          <p:cNvSpPr txBox="1"/>
          <p:nvPr/>
        </p:nvSpPr>
        <p:spPr>
          <a:xfrm>
            <a:off x="488525" y="1215900"/>
            <a:ext cx="112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51"/>
          <p:cNvSpPr txBox="1"/>
          <p:nvPr/>
        </p:nvSpPr>
        <p:spPr>
          <a:xfrm>
            <a:off x="376400" y="1378500"/>
            <a:ext cx="17061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(i) No DM at t = 0,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but it is slowly created: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(ii) Creation stops when 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Temp. drops below the DM mass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→ DM never in equilibrium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49" name="Google Shape;34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0804" y="804875"/>
            <a:ext cx="4142375" cy="35337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50" name="Google Shape;350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1850" y="804875"/>
            <a:ext cx="4142374" cy="353655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52" name="Google Shape;352;p51"/>
          <p:cNvSpPr txBox="1">
            <a:spLocks noGrp="1"/>
          </p:cNvSpPr>
          <p:nvPr>
            <p:ph type="title"/>
          </p:nvPr>
        </p:nvSpPr>
        <p:spPr>
          <a:xfrm>
            <a:off x="260850" y="328050"/>
            <a:ext cx="8254500" cy="5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90"/>
              <a:buFont typeface="Source Sans Pro"/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Dark matter production: freeze in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353" name="Google Shape;353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9098" y="2280278"/>
            <a:ext cx="1500725" cy="400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54" name="Google Shape;354;p51"/>
          <p:cNvSpPr txBox="1"/>
          <p:nvPr/>
        </p:nvSpPr>
        <p:spPr>
          <a:xfrm>
            <a:off x="6769925" y="1862175"/>
            <a:ext cx="1917600" cy="13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Source Sans Pro"/>
                <a:ea typeface="Source Sans Pro"/>
                <a:cs typeface="Source Sans Pro"/>
                <a:sym typeface="Source Sans Pro"/>
              </a:rPr>
              <a:t>Example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m</a:t>
            </a:r>
            <a:r>
              <a:rPr lang="en-GB" baseline="-25000">
                <a:latin typeface="Source Sans Pro"/>
                <a:ea typeface="Source Sans Pro"/>
                <a:cs typeface="Source Sans Pro"/>
                <a:sym typeface="Source Sans Pro"/>
              </a:rPr>
              <a:t>𝜒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= 1 GeV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66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 = 0.22 x 10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-39</a:t>
            </a: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300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D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2.2 x 10</a:t>
            </a:r>
            <a:r>
              <a:rPr lang="en-GB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-39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&lt;𝜎v&gt;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22 x 10</a:t>
            </a:r>
            <a:r>
              <a:rPr lang="en-GB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-39</a:t>
            </a: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cm</a:t>
            </a:r>
            <a:r>
              <a:rPr lang="en-GB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 baseline="30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5" name="Google Shape;355;p51"/>
          <p:cNvSpPr txBox="1"/>
          <p:nvPr/>
        </p:nvSpPr>
        <p:spPr>
          <a:xfrm>
            <a:off x="6095402" y="4494369"/>
            <a:ext cx="3000000" cy="361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L. Hall et al.</a:t>
            </a:r>
            <a:r>
              <a:rPr lang="en-GB" sz="1000" i="1" u="sng" dirty="0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000" i="1" u="sng" dirty="0">
                <a:solidFill>
                  <a:schemeClr val="hlink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 80 (2010)</a:t>
            </a:r>
            <a:endParaRPr lang="en-US" sz="1000" i="1" dirty="0">
              <a:solidFill>
                <a:schemeClr val="hlink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356" name="Google Shape;356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89315" y="803470"/>
            <a:ext cx="4165362" cy="3536551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51"/>
          <p:cNvSpPr txBox="1"/>
          <p:nvPr/>
        </p:nvSpPr>
        <p:spPr>
          <a:xfrm>
            <a:off x="3353575" y="2571750"/>
            <a:ext cx="43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(i)</a:t>
            </a:r>
            <a:endParaRPr/>
          </a:p>
        </p:txBody>
      </p:sp>
      <p:sp>
        <p:nvSpPr>
          <p:cNvPr id="358" name="Google Shape;358;p51"/>
          <p:cNvSpPr txBox="1"/>
          <p:nvPr/>
        </p:nvSpPr>
        <p:spPr>
          <a:xfrm>
            <a:off x="5175300" y="2003575"/>
            <a:ext cx="48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(ii)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2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5</a:t>
            </a:fld>
            <a:r>
              <a:rPr lang="en-GB" dirty="0">
                <a:latin typeface="Source Sans Pro"/>
              </a:rPr>
              <a:t>/</a:t>
            </a:r>
            <a:endParaRPr dirty="0">
              <a:latin typeface="Source Sans Pro"/>
            </a:endParaRPr>
          </a:p>
        </p:txBody>
      </p:sp>
      <p:sp>
        <p:nvSpPr>
          <p:cNvPr id="364" name="Google Shape;364;p52"/>
          <p:cNvSpPr txBox="1"/>
          <p:nvPr/>
        </p:nvSpPr>
        <p:spPr>
          <a:xfrm>
            <a:off x="169300" y="917138"/>
            <a:ext cx="4469700" cy="11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●"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Look for signals of dark matter from the galactic halo scattering off nuclei or electrons in a detector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Source Sans Pro"/>
              <a:buChar char="●"/>
            </a:pPr>
            <a:r>
              <a:rPr lang="en-GB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Low-background, controlled experiment generally performed deep underground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65" name="Google Shape;36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300" y="2311500"/>
            <a:ext cx="2055968" cy="2104451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52"/>
          <p:cNvSpPr txBox="1"/>
          <p:nvPr/>
        </p:nvSpPr>
        <p:spPr>
          <a:xfrm>
            <a:off x="1021437" y="4347375"/>
            <a:ext cx="1782900" cy="2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200" i="1">
                <a:latin typeface="Montserrat Light"/>
                <a:ea typeface="Montserrat Light"/>
                <a:cs typeface="Montserrat Light"/>
                <a:sym typeface="Montserrat Light"/>
              </a:rPr>
              <a:t>Credit: INFN</a:t>
            </a:r>
            <a:endParaRPr sz="1200" i="1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67" name="Google Shape;367;p52"/>
          <p:cNvSpPr/>
          <p:nvPr/>
        </p:nvSpPr>
        <p:spPr>
          <a:xfrm>
            <a:off x="2979058" y="2637635"/>
            <a:ext cx="1860300" cy="1239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8" name="Google Shape;368;p52"/>
          <p:cNvCxnSpPr/>
          <p:nvPr/>
        </p:nvCxnSpPr>
        <p:spPr>
          <a:xfrm>
            <a:off x="3175283" y="2215343"/>
            <a:ext cx="723000" cy="660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9" name="Google Shape;369;p52"/>
          <p:cNvCxnSpPr/>
          <p:nvPr/>
        </p:nvCxnSpPr>
        <p:spPr>
          <a:xfrm rot="10800000" flipH="1">
            <a:off x="3898283" y="2172810"/>
            <a:ext cx="681600" cy="691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0" name="Google Shape;370;p52"/>
          <p:cNvSpPr txBox="1"/>
          <p:nvPr/>
        </p:nvSpPr>
        <p:spPr>
          <a:xfrm>
            <a:off x="3041033" y="3463860"/>
            <a:ext cx="9915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Target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1" name="Google Shape;371;p52"/>
          <p:cNvSpPr/>
          <p:nvPr/>
        </p:nvSpPr>
        <p:spPr>
          <a:xfrm>
            <a:off x="4851008" y="2637635"/>
            <a:ext cx="340800" cy="12393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52"/>
          <p:cNvSpPr txBox="1"/>
          <p:nvPr/>
        </p:nvSpPr>
        <p:spPr>
          <a:xfrm>
            <a:off x="3367598" y="2797369"/>
            <a:ext cx="13497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latin typeface="Calibri"/>
                <a:ea typeface="Calibri"/>
                <a:cs typeface="Calibri"/>
                <a:sym typeface="Calibri"/>
              </a:rPr>
              <a:t>Energy 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latin typeface="Calibri"/>
                <a:ea typeface="Calibri"/>
                <a:cs typeface="Calibri"/>
                <a:sym typeface="Calibri"/>
              </a:rPr>
              <a:t>deposit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52"/>
          <p:cNvSpPr txBox="1"/>
          <p:nvPr/>
        </p:nvSpPr>
        <p:spPr>
          <a:xfrm rot="-5400000">
            <a:off x="4375852" y="3145575"/>
            <a:ext cx="1249800" cy="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Readout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52"/>
          <p:cNvSpPr/>
          <p:nvPr/>
        </p:nvSpPr>
        <p:spPr>
          <a:xfrm rot="-203775">
            <a:off x="3887226" y="2872525"/>
            <a:ext cx="949553" cy="113035"/>
          </a:xfrm>
          <a:custGeom>
            <a:avLst/>
            <a:gdLst/>
            <a:ahLst/>
            <a:cxnLst/>
            <a:rect l="l" t="t" r="r" b="b"/>
            <a:pathLst>
              <a:path w="61144" h="8004" extrusionOk="0">
                <a:moveTo>
                  <a:pt x="0" y="0"/>
                </a:moveTo>
                <a:cubicBezTo>
                  <a:pt x="2479" y="895"/>
                  <a:pt x="9571" y="5095"/>
                  <a:pt x="14873" y="5370"/>
                </a:cubicBezTo>
                <a:cubicBezTo>
                  <a:pt x="20175" y="5645"/>
                  <a:pt x="26372" y="1239"/>
                  <a:pt x="31811" y="1652"/>
                </a:cubicBezTo>
                <a:cubicBezTo>
                  <a:pt x="37251" y="2065"/>
                  <a:pt x="42621" y="7229"/>
                  <a:pt x="47510" y="7849"/>
                </a:cubicBezTo>
                <a:cubicBezTo>
                  <a:pt x="52399" y="8469"/>
                  <a:pt x="58872" y="5783"/>
                  <a:pt x="61144" y="5370"/>
                </a:cubicBezTo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sp>
      <p:graphicFrame>
        <p:nvGraphicFramePr>
          <p:cNvPr id="375" name="Google Shape;375;p52"/>
          <p:cNvGraphicFramePr/>
          <p:nvPr/>
        </p:nvGraphicFramePr>
        <p:xfrm>
          <a:off x="5452725" y="654169"/>
          <a:ext cx="3536475" cy="3756300"/>
        </p:xfrm>
        <a:graphic>
          <a:graphicData uri="http://schemas.openxmlformats.org/drawingml/2006/table">
            <a:tbl>
              <a:tblPr>
                <a:noFill/>
                <a:tableStyleId>{A3497BCA-C59E-43AE-A196-0C99473F8EE5}</a:tableStyleId>
              </a:tblPr>
              <a:tblGrid>
                <a:gridCol w="128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Experiments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Target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Readout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XENON/LZ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/PandaX/DS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Liquid noble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PMTs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CDMS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Solid state: Si, Ge, CaOW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TES, charge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DAMIC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Si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CCD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PICO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</a:t>
                      </a:r>
                      <a:r>
                        <a:rPr lang="en-GB" baseline="-250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</a:t>
                      </a:r>
                      <a:r>
                        <a:rPr lang="en-GB" baseline="-250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Imaging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SABRE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NaI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PMT</a:t>
                      </a:r>
                      <a:endParaRPr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6" name="Google Shape;376;p52"/>
          <p:cNvSpPr txBox="1"/>
          <p:nvPr/>
        </p:nvSpPr>
        <p:spPr>
          <a:xfrm>
            <a:off x="199900" y="388275"/>
            <a:ext cx="5252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41414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Finding the dark matter: direct detection</a:t>
            </a:r>
            <a:endParaRPr sz="2000" b="1">
              <a:solidFill>
                <a:srgbClr val="41414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7" name="Google Shape;377;p52"/>
          <p:cNvSpPr txBox="1"/>
          <p:nvPr/>
        </p:nvSpPr>
        <p:spPr>
          <a:xfrm>
            <a:off x="6144000" y="4559805"/>
            <a:ext cx="3000000" cy="37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 err="1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A.Drukier</a:t>
            </a:r>
            <a:r>
              <a:rPr lang="en-GB" sz="1100" i="1" dirty="0">
                <a:solidFill>
                  <a:schemeClr val="dk1"/>
                </a:solidFill>
                <a:latin typeface="Source Sans Pro"/>
                <a:ea typeface="Montserrat"/>
                <a:cs typeface="Montserrat"/>
                <a:sym typeface="Montserrat"/>
              </a:rPr>
              <a:t> et al.</a:t>
            </a:r>
            <a:r>
              <a:rPr lang="en-GB" sz="1100" i="1" u="sng" dirty="0">
                <a:solidFill>
                  <a:schemeClr val="hlink"/>
                </a:solidFill>
                <a:latin typeface="Source Sans Pro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100" i="1" u="sng" dirty="0">
                <a:solidFill>
                  <a:schemeClr val="hlink"/>
                </a:solidFill>
                <a:highlight>
                  <a:srgbClr val="FFFFFF"/>
                </a:highlight>
                <a:latin typeface="Source Sans Pro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Phys.Rev.D 33 (1985)</a:t>
            </a:r>
            <a:endParaRPr lang="en-US" sz="1100" i="1">
              <a:solidFill>
                <a:schemeClr val="hlink"/>
              </a:solidFill>
              <a:latin typeface="Source Sans Pro"/>
              <a:ea typeface="Montserrat"/>
              <a:cs typeface="Montserrat"/>
            </a:endParaRPr>
          </a:p>
        </p:txBody>
      </p:sp>
      <p:pic>
        <p:nvPicPr>
          <p:cNvPr id="378" name="Google Shape;378;p52"/>
          <p:cNvPicPr preferRelativeResize="0"/>
          <p:nvPr/>
        </p:nvPicPr>
        <p:blipFill rotWithShape="1">
          <a:blip r:embed="rId5">
            <a:alphaModFix/>
          </a:blip>
          <a:srcRect b="52783"/>
          <a:stretch/>
        </p:blipFill>
        <p:spPr>
          <a:xfrm>
            <a:off x="3134294" y="4013226"/>
            <a:ext cx="1860299" cy="727571"/>
          </a:xfrm>
          <a:prstGeom prst="rect">
            <a:avLst/>
          </a:prstGeom>
          <a:noFill/>
          <a:ln>
            <a:noFill/>
          </a:ln>
          <a:effectLst>
            <a:outerShdw blurRad="127000" algn="tl" rotWithShape="0">
              <a:srgbClr val="00343A">
                <a:alpha val="698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3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6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384" name="Google Shape;384;p53"/>
          <p:cNvSpPr txBox="1"/>
          <p:nvPr/>
        </p:nvSpPr>
        <p:spPr>
          <a:xfrm>
            <a:off x="-367225" y="333950"/>
            <a:ext cx="5605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WIMP-nucleon scattering</a:t>
            </a:r>
            <a:endParaRPr sz="2000" b="1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385" name="Google Shape;385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57" y="1034734"/>
            <a:ext cx="3600000" cy="34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1513" y="1010825"/>
            <a:ext cx="3600000" cy="33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2950" y="1010833"/>
            <a:ext cx="3600000" cy="34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2953" y="1010827"/>
            <a:ext cx="3600000" cy="34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71513" y="1010825"/>
            <a:ext cx="3600000" cy="33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5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71526" y="992825"/>
            <a:ext cx="3600000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4"/>
          <p:cNvSpPr/>
          <p:nvPr/>
        </p:nvSpPr>
        <p:spPr>
          <a:xfrm>
            <a:off x="6310250" y="470000"/>
            <a:ext cx="2616900" cy="3853200"/>
          </a:xfrm>
          <a:prstGeom prst="roundRect">
            <a:avLst>
              <a:gd name="adj" fmla="val 10469"/>
            </a:avLst>
          </a:prstGeom>
          <a:solidFill>
            <a:schemeClr val="lt1"/>
          </a:solidFill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54"/>
          <p:cNvSpPr txBox="1">
            <a:spLocks noGrp="1"/>
          </p:cNvSpPr>
          <p:nvPr>
            <p:ph type="title"/>
          </p:nvPr>
        </p:nvSpPr>
        <p:spPr>
          <a:xfrm>
            <a:off x="260850" y="343925"/>
            <a:ext cx="8254500" cy="545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latin typeface="Source Serif Pro"/>
                <a:ea typeface="Source Serif Pro"/>
                <a:cs typeface="Source Serif Pro"/>
                <a:sym typeface="Source Serif Pro"/>
              </a:rPr>
              <a:t>Neutrino backgrounds</a:t>
            </a:r>
            <a:endParaRPr sz="2000" b="1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97" name="Google Shape;397;p54"/>
          <p:cNvSpPr txBox="1">
            <a:spLocks noGrp="1"/>
          </p:cNvSpPr>
          <p:nvPr>
            <p:ph type="sldNum" idx="12"/>
          </p:nvPr>
        </p:nvSpPr>
        <p:spPr>
          <a:xfrm>
            <a:off x="8515351" y="4810525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7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398" name="Google Shape;398;p54"/>
          <p:cNvSpPr txBox="1"/>
          <p:nvPr/>
        </p:nvSpPr>
        <p:spPr>
          <a:xfrm>
            <a:off x="6413075" y="811700"/>
            <a:ext cx="1152600" cy="6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Electron scattering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99" name="Google Shape;399;p54"/>
          <p:cNvPicPr preferRelativeResize="0"/>
          <p:nvPr/>
        </p:nvPicPr>
        <p:blipFill rotWithShape="1">
          <a:blip r:embed="rId3">
            <a:alphaModFix/>
          </a:blip>
          <a:srcRect l="3865" t="2149" r="2545" b="1899"/>
          <a:stretch/>
        </p:blipFill>
        <p:spPr>
          <a:xfrm>
            <a:off x="6562725" y="1995100"/>
            <a:ext cx="2173400" cy="2102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00" name="Google Shape;400;p54"/>
          <p:cNvSpPr txBox="1"/>
          <p:nvPr/>
        </p:nvSpPr>
        <p:spPr>
          <a:xfrm>
            <a:off x="2965775" y="4563900"/>
            <a:ext cx="617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i="1">
                <a:solidFill>
                  <a:schemeClr val="dk1"/>
                </a:solidFill>
                <a:highlight>
                  <a:srgbClr val="FFFFFF"/>
                </a:highlight>
                <a:latin typeface="Source Sans Pro"/>
                <a:ea typeface="Source Sans Pro"/>
                <a:cs typeface="Montserrat Light"/>
                <a:sym typeface="Montserrat Light"/>
              </a:rPr>
              <a:t>J. Monroe, P. Fisher, </a:t>
            </a:r>
            <a:r>
              <a:rPr lang="en-GB" sz="1200" i="1" u="sng">
                <a:solidFill>
                  <a:schemeClr val="hlink"/>
                </a:solidFill>
                <a:highlight>
                  <a:srgbClr val="FFFFFF"/>
                </a:highlight>
                <a:latin typeface="Source Sans Pro"/>
                <a:ea typeface="Source Sans Pro"/>
                <a:cs typeface="Montserrat Light"/>
                <a:sym typeface="Montserrat Light"/>
                <a:hlinkClick r:id="rId4"/>
              </a:rPr>
              <a:t>Phys.Rev.D</a:t>
            </a:r>
            <a:r>
              <a:rPr lang="en-GB" sz="1200" u="sng">
                <a:solidFill>
                  <a:schemeClr val="hlink"/>
                </a:solidFill>
                <a:highlight>
                  <a:srgbClr val="FFFFFF"/>
                </a:highlight>
                <a:latin typeface="Source Sans Pro"/>
                <a:ea typeface="Source Sans Pro"/>
                <a:cs typeface="Montserrat Light"/>
                <a:sym typeface="Montserrat Light"/>
                <a:hlinkClick r:id="rId4"/>
              </a:rPr>
              <a:t> 76 (2007)</a:t>
            </a:r>
            <a:r>
              <a:rPr lang="en-GB" sz="1200">
                <a:solidFill>
                  <a:schemeClr val="dk1"/>
                </a:solidFill>
                <a:highlight>
                  <a:srgbClr val="FFFFFF"/>
                </a:highlight>
                <a:latin typeface="Source Sans Pro"/>
                <a:ea typeface="Source Sans Pro"/>
                <a:cs typeface="Montserrat Light"/>
                <a:sym typeface="Montserrat Light"/>
              </a:rPr>
              <a:t> and L. Strigari </a:t>
            </a:r>
            <a:r>
              <a:rPr lang="en-GB" sz="1100" i="1" u="sng">
                <a:solidFill>
                  <a:schemeClr val="hlink"/>
                </a:solidFill>
                <a:latin typeface="Source Sans Pro"/>
                <a:ea typeface="Source Sans Pro"/>
                <a:cs typeface="Montserrat Light"/>
                <a:sym typeface="Montserrat Light"/>
                <a:hlinkClick r:id="rId5"/>
              </a:rPr>
              <a:t>New J.Phys. 11 (2009)</a:t>
            </a:r>
            <a:endParaRPr sz="1100" i="1">
              <a:solidFill>
                <a:schemeClr val="dk1"/>
              </a:solidFill>
              <a:latin typeface="Source Sans Pro"/>
              <a:ea typeface="Source Sans Pro"/>
              <a:cs typeface="Montserrat Light"/>
              <a:sym typeface="Montserrat Ligh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highlight>
                <a:srgbClr val="FFFFFF"/>
              </a:highlight>
              <a:latin typeface="Source Sans Pro"/>
              <a:ea typeface="Source Sans Pro"/>
              <a:cs typeface="Roboto"/>
              <a:sym typeface="Roboto"/>
            </a:endParaRPr>
          </a:p>
        </p:txBody>
      </p:sp>
      <p:sp>
        <p:nvSpPr>
          <p:cNvPr id="401" name="Google Shape;401;p54"/>
          <p:cNvSpPr/>
          <p:nvPr/>
        </p:nvSpPr>
        <p:spPr>
          <a:xfrm>
            <a:off x="5092238" y="1142463"/>
            <a:ext cx="209400" cy="15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2" name="Google Shape;402;p54"/>
          <p:cNvGrpSpPr/>
          <p:nvPr/>
        </p:nvGrpSpPr>
        <p:grpSpPr>
          <a:xfrm>
            <a:off x="7403000" y="623975"/>
            <a:ext cx="1257738" cy="1186649"/>
            <a:chOff x="7022000" y="395375"/>
            <a:chExt cx="1257738" cy="1186649"/>
          </a:xfrm>
        </p:grpSpPr>
        <p:grpSp>
          <p:nvGrpSpPr>
            <p:cNvPr id="403" name="Google Shape;403;p54"/>
            <p:cNvGrpSpPr/>
            <p:nvPr/>
          </p:nvGrpSpPr>
          <p:grpSpPr>
            <a:xfrm>
              <a:off x="7022000" y="395375"/>
              <a:ext cx="1257738" cy="1186649"/>
              <a:chOff x="7820250" y="336375"/>
              <a:chExt cx="1257738" cy="1186649"/>
            </a:xfrm>
          </p:grpSpPr>
          <p:grpSp>
            <p:nvGrpSpPr>
              <p:cNvPr id="404" name="Google Shape;404;p54"/>
              <p:cNvGrpSpPr/>
              <p:nvPr/>
            </p:nvGrpSpPr>
            <p:grpSpPr>
              <a:xfrm>
                <a:off x="7820250" y="412774"/>
                <a:ext cx="1126676" cy="1110250"/>
                <a:chOff x="7820250" y="412774"/>
                <a:chExt cx="1126676" cy="1110250"/>
              </a:xfrm>
            </p:grpSpPr>
            <p:pic>
              <p:nvPicPr>
                <p:cNvPr id="405" name="Google Shape;405;p54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l="49683" r="10565" b="31847"/>
                <a:stretch/>
              </p:blipFill>
              <p:spPr>
                <a:xfrm>
                  <a:off x="7820250" y="412774"/>
                  <a:ext cx="1126676" cy="111025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50000"/>
                    </a:srgbClr>
                  </a:outerShdw>
                </a:effectLst>
              </p:spPr>
            </p:pic>
            <p:sp>
              <p:nvSpPr>
                <p:cNvPr id="406" name="Google Shape;406;p54"/>
                <p:cNvSpPr/>
                <p:nvPr/>
              </p:nvSpPr>
              <p:spPr>
                <a:xfrm>
                  <a:off x="8744694" y="476260"/>
                  <a:ext cx="54000" cy="54000"/>
                </a:xfrm>
                <a:prstGeom prst="rect">
                  <a:avLst/>
                </a:prstGeom>
                <a:solidFill>
                  <a:srgbClr val="FCFCFC"/>
                </a:solidFill>
                <a:ln w="9525" cap="flat" cmpd="sng">
                  <a:solidFill>
                    <a:srgbClr val="FCFCFC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07" name="Google Shape;407;p54"/>
              <p:cNvSpPr txBox="1"/>
              <p:nvPr/>
            </p:nvSpPr>
            <p:spPr>
              <a:xfrm>
                <a:off x="8642989" y="336375"/>
                <a:ext cx="435000" cy="51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latin typeface="Calibri"/>
                    <a:ea typeface="Calibri"/>
                    <a:cs typeface="Calibri"/>
                    <a:sym typeface="Calibri"/>
                  </a:rPr>
                  <a:t>𝜈</a:t>
                </a:r>
                <a:endParaRPr sz="9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8" name="Google Shape;408;p54"/>
            <p:cNvSpPr/>
            <p:nvPr/>
          </p:nvSpPr>
          <p:spPr>
            <a:xfrm>
              <a:off x="7934538" y="1142463"/>
              <a:ext cx="209400" cy="1545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54"/>
            <p:cNvSpPr/>
            <p:nvPr/>
          </p:nvSpPr>
          <p:spPr>
            <a:xfrm>
              <a:off x="7858563" y="1416725"/>
              <a:ext cx="209400" cy="1545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54"/>
            <p:cNvSpPr/>
            <p:nvPr/>
          </p:nvSpPr>
          <p:spPr>
            <a:xfrm>
              <a:off x="7609475" y="1178825"/>
              <a:ext cx="325200" cy="2907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54"/>
            <p:cNvSpPr/>
            <p:nvPr/>
          </p:nvSpPr>
          <p:spPr>
            <a:xfrm>
              <a:off x="7560550" y="1124813"/>
              <a:ext cx="430500" cy="3936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2" name="Google Shape;412;p54"/>
            <p:cNvCxnSpPr>
              <a:stCxn id="411" idx="0"/>
              <a:endCxn id="408" idx="0"/>
            </p:cNvCxnSpPr>
            <p:nvPr/>
          </p:nvCxnSpPr>
          <p:spPr>
            <a:xfrm>
              <a:off x="7775800" y="1124813"/>
              <a:ext cx="263400" cy="17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13" name="Google Shape;413;p54"/>
            <p:cNvSpPr txBox="1"/>
            <p:nvPr/>
          </p:nvSpPr>
          <p:spPr>
            <a:xfrm>
              <a:off x="7951300" y="929963"/>
              <a:ext cx="134700" cy="15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Calibri"/>
                  <a:ea typeface="Calibri"/>
                  <a:cs typeface="Calibri"/>
                  <a:sym typeface="Calibri"/>
                </a:rPr>
                <a:t>e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4" name="Google Shape;414;p54"/>
          <p:cNvSpPr txBox="1"/>
          <p:nvPr/>
        </p:nvSpPr>
        <p:spPr>
          <a:xfrm>
            <a:off x="1020974" y="1022925"/>
            <a:ext cx="2210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Neutrino fluxes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415" name="Google Shape;415;p54"/>
          <p:cNvGrpSpPr/>
          <p:nvPr/>
        </p:nvGrpSpPr>
        <p:grpSpPr>
          <a:xfrm>
            <a:off x="3384600" y="470000"/>
            <a:ext cx="2616900" cy="3853200"/>
            <a:chOff x="3384600" y="470000"/>
            <a:chExt cx="2616900" cy="3853200"/>
          </a:xfrm>
        </p:grpSpPr>
        <p:sp>
          <p:nvSpPr>
            <p:cNvPr id="416" name="Google Shape;416;p54"/>
            <p:cNvSpPr/>
            <p:nvPr/>
          </p:nvSpPr>
          <p:spPr>
            <a:xfrm>
              <a:off x="3384600" y="470000"/>
              <a:ext cx="2616900" cy="3853200"/>
            </a:xfrm>
            <a:prstGeom prst="roundRect">
              <a:avLst>
                <a:gd name="adj" fmla="val 10469"/>
              </a:avLst>
            </a:prstGeom>
            <a:solidFill>
              <a:schemeClr val="lt1"/>
            </a:solidFill>
            <a:ln w="19050" cap="flat" cmpd="sng">
              <a:solidFill>
                <a:srgbClr val="6AA84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54"/>
            <p:cNvSpPr txBox="1"/>
            <p:nvPr/>
          </p:nvSpPr>
          <p:spPr>
            <a:xfrm>
              <a:off x="3605200" y="677825"/>
              <a:ext cx="1152600" cy="65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Source Sans Pro"/>
                  <a:ea typeface="Source Sans Pro"/>
                  <a:cs typeface="Source Sans Pro"/>
                  <a:sym typeface="Source Sans Pro"/>
                </a:rPr>
                <a:t>Elastic nuclear scattering</a:t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Source Sans Pro"/>
                  <a:ea typeface="Source Sans Pro"/>
                  <a:cs typeface="Source Sans Pro"/>
                  <a:sym typeface="Source Sans Pro"/>
                </a:rPr>
                <a:t>(CEvNS)</a:t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418" name="Google Shape;418;p54"/>
            <p:cNvGrpSpPr/>
            <p:nvPr/>
          </p:nvGrpSpPr>
          <p:grpSpPr>
            <a:xfrm>
              <a:off x="4590550" y="626400"/>
              <a:ext cx="1257738" cy="1186649"/>
              <a:chOff x="4220025" y="395375"/>
              <a:chExt cx="1257738" cy="1186649"/>
            </a:xfrm>
          </p:grpSpPr>
          <p:grpSp>
            <p:nvGrpSpPr>
              <p:cNvPr id="419" name="Google Shape;419;p54"/>
              <p:cNvGrpSpPr/>
              <p:nvPr/>
            </p:nvGrpSpPr>
            <p:grpSpPr>
              <a:xfrm>
                <a:off x="4220025" y="395375"/>
                <a:ext cx="1257738" cy="1186649"/>
                <a:chOff x="7820250" y="336375"/>
                <a:chExt cx="1257738" cy="1186649"/>
              </a:xfrm>
            </p:grpSpPr>
            <p:grpSp>
              <p:nvGrpSpPr>
                <p:cNvPr id="420" name="Google Shape;420;p54"/>
                <p:cNvGrpSpPr/>
                <p:nvPr/>
              </p:nvGrpSpPr>
              <p:grpSpPr>
                <a:xfrm>
                  <a:off x="7820250" y="412774"/>
                  <a:ext cx="1126676" cy="1110250"/>
                  <a:chOff x="7820250" y="412774"/>
                  <a:chExt cx="1126676" cy="1110250"/>
                </a:xfrm>
              </p:grpSpPr>
              <p:pic>
                <p:nvPicPr>
                  <p:cNvPr id="421" name="Google Shape;421;p54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 l="49683" r="10565" b="31847"/>
                  <a:stretch/>
                </p:blipFill>
                <p:spPr>
                  <a:xfrm>
                    <a:off x="7820250" y="412774"/>
                    <a:ext cx="1126676" cy="1110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57150" dist="19050" dir="5400000" algn="bl" rotWithShape="0">
                      <a:srgbClr val="000000">
                        <a:alpha val="50000"/>
                      </a:srgbClr>
                    </a:outerShdw>
                  </a:effectLst>
                </p:spPr>
              </p:pic>
              <p:sp>
                <p:nvSpPr>
                  <p:cNvPr id="422" name="Google Shape;422;p54"/>
                  <p:cNvSpPr/>
                  <p:nvPr/>
                </p:nvSpPr>
                <p:spPr>
                  <a:xfrm>
                    <a:off x="8744694" y="476260"/>
                    <a:ext cx="54000" cy="54000"/>
                  </a:xfrm>
                  <a:prstGeom prst="rect">
                    <a:avLst/>
                  </a:prstGeom>
                  <a:solidFill>
                    <a:srgbClr val="FCFCFC"/>
                  </a:solidFill>
                  <a:ln w="9525" cap="flat" cmpd="sng">
                    <a:solidFill>
                      <a:srgbClr val="FCFCFC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23" name="Google Shape;423;p54"/>
                <p:cNvSpPr txBox="1"/>
                <p:nvPr/>
              </p:nvSpPr>
              <p:spPr>
                <a:xfrm>
                  <a:off x="8642989" y="336375"/>
                  <a:ext cx="435000" cy="514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900">
                      <a:latin typeface="Calibri"/>
                      <a:ea typeface="Calibri"/>
                      <a:cs typeface="Calibri"/>
                      <a:sym typeface="Calibri"/>
                    </a:rPr>
                    <a:t>𝜈</a:t>
                  </a:r>
                  <a:endParaRPr sz="900"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24" name="Google Shape;424;p54"/>
              <p:cNvSpPr/>
              <p:nvPr/>
            </p:nvSpPr>
            <p:spPr>
              <a:xfrm>
                <a:off x="5133500" y="1142463"/>
                <a:ext cx="209400" cy="1545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25" name="Google Shape;425;p5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629074" y="2020440"/>
              <a:ext cx="2173401" cy="2075821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426" name="Google Shape;426;p54"/>
          <p:cNvGrpSpPr/>
          <p:nvPr/>
        </p:nvGrpSpPr>
        <p:grpSpPr>
          <a:xfrm>
            <a:off x="260850" y="1437886"/>
            <a:ext cx="2932401" cy="2833586"/>
            <a:chOff x="260850" y="1437886"/>
            <a:chExt cx="2932401" cy="2833586"/>
          </a:xfrm>
        </p:grpSpPr>
        <p:pic>
          <p:nvPicPr>
            <p:cNvPr id="427" name="Google Shape;427;p5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60850" y="1437886"/>
              <a:ext cx="2932401" cy="2833586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428" name="Google Shape;428;p54"/>
            <p:cNvPicPr preferRelativeResize="0"/>
            <p:nvPr/>
          </p:nvPicPr>
          <p:blipFill rotWithShape="1">
            <a:blip r:embed="rId7">
              <a:alphaModFix/>
            </a:blip>
            <a:srcRect l="75362" t="5921" r="7011" b="40192"/>
            <a:stretch/>
          </p:blipFill>
          <p:spPr>
            <a:xfrm>
              <a:off x="2629462" y="1586950"/>
              <a:ext cx="406389" cy="11866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5"/>
          <p:cNvSpPr txBox="1">
            <a:spLocks noGrp="1"/>
          </p:cNvSpPr>
          <p:nvPr>
            <p:ph type="sldNum" idx="12"/>
          </p:nvPr>
        </p:nvSpPr>
        <p:spPr>
          <a:xfrm>
            <a:off x="8508334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8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34" name="Google Shape;434;p55"/>
          <p:cNvSpPr/>
          <p:nvPr/>
        </p:nvSpPr>
        <p:spPr>
          <a:xfrm>
            <a:off x="325972" y="435000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What is the neutrino floor?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35" name="Google Shape;435;p55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6" name="Google Shape;43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000" y="1083400"/>
            <a:ext cx="2584010" cy="26604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37" name="Google Shape;437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6187" y="1083398"/>
            <a:ext cx="2663350" cy="266040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38" name="Google Shape;438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3101" y="1083400"/>
            <a:ext cx="2663350" cy="266040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39" name="Google Shape;439;p55"/>
          <p:cNvSpPr txBox="1"/>
          <p:nvPr/>
        </p:nvSpPr>
        <p:spPr>
          <a:xfrm>
            <a:off x="325975" y="3886200"/>
            <a:ext cx="8333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Source Sans Pro"/>
                <a:ea typeface="Source Sans Pro"/>
                <a:cs typeface="Source Sans Pro"/>
                <a:sym typeface="Source Sans Pro"/>
              </a:rPr>
              <a:t>→ Directional detection, annual modulation, target complementarity can be used to mitigate this effect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0" name="Google Shape;440;p55"/>
          <p:cNvSpPr txBox="1"/>
          <p:nvPr/>
        </p:nvSpPr>
        <p:spPr>
          <a:xfrm>
            <a:off x="3833225" y="172225"/>
            <a:ext cx="59925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6"/>
          <p:cNvSpPr txBox="1">
            <a:spLocks noGrp="1"/>
          </p:cNvSpPr>
          <p:nvPr>
            <p:ph type="sldNum" idx="12"/>
          </p:nvPr>
        </p:nvSpPr>
        <p:spPr>
          <a:xfrm>
            <a:off x="8508334" y="4824559"/>
            <a:ext cx="480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dirty="0">
                <a:latin typeface="Source Sans Pro"/>
              </a:rPr>
              <a:t>9</a:t>
            </a:fld>
            <a:r>
              <a:rPr lang="en-GB" dirty="0">
                <a:latin typeface="Source Sans Pro"/>
              </a:rPr>
              <a:t>/</a:t>
            </a:r>
            <a:endParaRPr lang="en-US" dirty="0">
              <a:latin typeface="Source Sans Pro"/>
            </a:endParaRPr>
          </a:p>
        </p:txBody>
      </p:sp>
      <p:sp>
        <p:nvSpPr>
          <p:cNvPr id="446" name="Google Shape;446;p56"/>
          <p:cNvSpPr/>
          <p:nvPr/>
        </p:nvSpPr>
        <p:spPr>
          <a:xfrm>
            <a:off x="325972" y="360457"/>
            <a:ext cx="68160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Serif Pro"/>
                <a:ea typeface="Source Serif Pro"/>
                <a:cs typeface="Source Serif Pro"/>
                <a:sym typeface="Source Serif Pro"/>
              </a:rPr>
              <a:t>The neutrino floor for dark matter-nucleon searches</a:t>
            </a:r>
            <a:endParaRPr sz="1800" b="1" strike="noStrike">
              <a:solidFill>
                <a:srgbClr val="000000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47" name="Google Shape;447;p56"/>
          <p:cNvSpPr txBox="1"/>
          <p:nvPr/>
        </p:nvSpPr>
        <p:spPr>
          <a:xfrm>
            <a:off x="1289425" y="2990275"/>
            <a:ext cx="966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56"/>
          <p:cNvSpPr txBox="1"/>
          <p:nvPr/>
        </p:nvSpPr>
        <p:spPr>
          <a:xfrm>
            <a:off x="3833225" y="172225"/>
            <a:ext cx="59925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9" name="Google Shape;449;p56" title="Screenshot from 2025-12-03 07-50-2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275" y="753760"/>
            <a:ext cx="5558924" cy="38139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50" name="Google Shape;450;p56"/>
          <p:cNvSpPr txBox="1"/>
          <p:nvPr/>
        </p:nvSpPr>
        <p:spPr>
          <a:xfrm>
            <a:off x="2965775" y="4563900"/>
            <a:ext cx="617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i="1" dirty="0">
                <a:solidFill>
                  <a:schemeClr val="dk1"/>
                </a:solidFill>
                <a:highlight>
                  <a:srgbClr val="FFFFFF"/>
                </a:highlight>
                <a:latin typeface="Source Sans Pro"/>
                <a:ea typeface="Montserrat Light"/>
                <a:cs typeface="Montserrat Light"/>
                <a:sym typeface="Montserrat Light"/>
              </a:rPr>
              <a:t> J. Billard et al. </a:t>
            </a:r>
            <a:r>
              <a:rPr lang="en-GB" sz="1100" i="1" u="sng" dirty="0">
                <a:solidFill>
                  <a:schemeClr val="hlink"/>
                </a:solidFill>
                <a:latin typeface="Source Sans Pro"/>
                <a:ea typeface="Montserrat Light"/>
                <a:cs typeface="Montserrat Light"/>
                <a:sym typeface="Montserrat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arXiv:1307.5458 </a:t>
            </a:r>
            <a:endParaRPr lang="en-US" sz="1100" i="1">
              <a:solidFill>
                <a:schemeClr val="hlink"/>
              </a:solidFill>
              <a:latin typeface="Source Sans Pro"/>
              <a:ea typeface="Montserrat Light"/>
              <a:cs typeface="Montserrat Ligh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k Mattter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Mattter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33</Slides>
  <Notes>33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Simple Light</vt:lpstr>
      <vt:lpstr>Dark Mattter theme</vt:lpstr>
      <vt:lpstr>Dark Mattter theme</vt:lpstr>
      <vt:lpstr>Dark matter detection in condensed systems</vt:lpstr>
      <vt:lpstr>PowerPoint Presentation</vt:lpstr>
      <vt:lpstr>Dark matter production: thermal freeze out</vt:lpstr>
      <vt:lpstr>Dark matter production: freeze in</vt:lpstr>
      <vt:lpstr>PowerPoint Presentation</vt:lpstr>
      <vt:lpstr>PowerPoint Presentation</vt:lpstr>
      <vt:lpstr>Neutrino backgrounds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119</cp:revision>
  <dcterms:modified xsi:type="dcterms:W3CDTF">2025-12-02T23:06:31Z</dcterms:modified>
</cp:coreProperties>
</file>