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15"/>
  </p:notesMasterIdLst>
  <p:sldIdLst>
    <p:sldId id="257" r:id="rId2"/>
    <p:sldId id="258" r:id="rId3"/>
    <p:sldId id="262" r:id="rId4"/>
    <p:sldId id="259" r:id="rId5"/>
    <p:sldId id="261" r:id="rId6"/>
    <p:sldId id="263" r:id="rId7"/>
    <p:sldId id="266" r:id="rId8"/>
    <p:sldId id="264" r:id="rId9"/>
    <p:sldId id="267" r:id="rId10"/>
    <p:sldId id="268" r:id="rId11"/>
    <p:sldId id="269" r:id="rId12"/>
    <p:sldId id="270" r:id="rId13"/>
    <p:sldId id="26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94660"/>
  </p:normalViewPr>
  <p:slideViewPr>
    <p:cSldViewPr snapToGrid="0">
      <p:cViewPr varScale="1">
        <p:scale>
          <a:sx n="65" d="100"/>
          <a:sy n="65" d="100"/>
        </p:scale>
        <p:origin x="59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5BCB88-73D2-4457-9DBE-65D3135E8652}" type="datetimeFigureOut">
              <a:rPr lang="en-AU" smtClean="0"/>
              <a:t>6/02/2025</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79B824-20C5-4B82-87B2-A28C41EA58B6}" type="slidenum">
              <a:rPr lang="en-AU" smtClean="0"/>
              <a:t>‹#›</a:t>
            </a:fld>
            <a:endParaRPr lang="en-AU"/>
          </a:p>
        </p:txBody>
      </p:sp>
    </p:spTree>
    <p:extLst>
      <p:ext uri="{BB962C8B-B14F-4D97-AF65-F5344CB8AC3E}">
        <p14:creationId xmlns:p14="http://schemas.microsoft.com/office/powerpoint/2010/main" val="2806164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Hi everyone. I am Yan, a third-year PhD student from the University of Queensland. I am going to talk about constraining the matter-radiation equality with peculiar velocity. </a:t>
            </a:r>
          </a:p>
        </p:txBody>
      </p:sp>
      <p:sp>
        <p:nvSpPr>
          <p:cNvPr id="4" name="Slide Number Placeholder 3"/>
          <p:cNvSpPr>
            <a:spLocks noGrp="1"/>
          </p:cNvSpPr>
          <p:nvPr>
            <p:ph type="sldNum" sz="quarter" idx="5"/>
          </p:nvPr>
        </p:nvSpPr>
        <p:spPr/>
        <p:txBody>
          <a:bodyPr/>
          <a:lstStyle/>
          <a:p>
            <a:fld id="{151E1AD0-0493-48E8-ACF5-430F1354B69C}" type="slidenum">
              <a:rPr lang="en-AU" smtClean="0"/>
              <a:t>1</a:t>
            </a:fld>
            <a:endParaRPr lang="en-AU"/>
          </a:p>
        </p:txBody>
      </p:sp>
    </p:spTree>
    <p:extLst>
      <p:ext uri="{BB962C8B-B14F-4D97-AF65-F5344CB8AC3E}">
        <p14:creationId xmlns:p14="http://schemas.microsoft.com/office/powerpoint/2010/main" val="2125539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In conclusion, </a:t>
            </a:r>
            <a:r>
              <a:rPr lang="en-AU" sz="1200" dirty="0">
                <a:solidFill>
                  <a:schemeClr val="bg1"/>
                </a:solidFill>
              </a:rPr>
              <a:t>Measuring the scale of matter-radiation equality can provide complementary constraints on cosmological parameters. We show a cosmological model-independent way to constrain the turnover scale. </a:t>
            </a:r>
            <a:r>
              <a:rPr lang="en-AU" dirty="0"/>
              <a:t>However, for DESI and 4HS, the volume of their peculiar velocity sample is too small to constrain the turnover scale. Combining the galaxy and the cross power spectra provide around 25% improvement in constraints for both surveys. On the other hand, we only see around 9% improvement for the LSST because its velocity number density is significantly lower than the galaxy number density at low redshift. </a:t>
            </a:r>
          </a:p>
        </p:txBody>
      </p:sp>
      <p:sp>
        <p:nvSpPr>
          <p:cNvPr id="4" name="Slide Number Placeholder 3"/>
          <p:cNvSpPr>
            <a:spLocks noGrp="1"/>
          </p:cNvSpPr>
          <p:nvPr>
            <p:ph type="sldNum" sz="quarter" idx="5"/>
          </p:nvPr>
        </p:nvSpPr>
        <p:spPr/>
        <p:txBody>
          <a:bodyPr/>
          <a:lstStyle/>
          <a:p>
            <a:fld id="{AB79B824-20C5-4B82-87B2-A28C41EA58B6}" type="slidenum">
              <a:rPr lang="en-AU" smtClean="0"/>
              <a:t>10</a:t>
            </a:fld>
            <a:endParaRPr lang="en-AU"/>
          </a:p>
        </p:txBody>
      </p:sp>
    </p:spTree>
    <p:extLst>
      <p:ext uri="{BB962C8B-B14F-4D97-AF65-F5344CB8AC3E}">
        <p14:creationId xmlns:p14="http://schemas.microsoft.com/office/powerpoint/2010/main" val="1579946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In conclusion, </a:t>
            </a:r>
            <a:r>
              <a:rPr lang="en-AU" sz="1200" dirty="0">
                <a:solidFill>
                  <a:schemeClr val="bg1"/>
                </a:solidFill>
              </a:rPr>
              <a:t>Measuring the scale of matter-radiation equality can provide complementary constraints on cosmological parameters. We show a cosmological model-independent way to constrain the turnover scale. </a:t>
            </a:r>
            <a:r>
              <a:rPr lang="en-AU" dirty="0"/>
              <a:t> Although for DESI and 4HS, the volume of their peculiar velocity sample is too small </a:t>
            </a:r>
          </a:p>
        </p:txBody>
      </p:sp>
      <p:sp>
        <p:nvSpPr>
          <p:cNvPr id="4" name="Slide Number Placeholder 3"/>
          <p:cNvSpPr>
            <a:spLocks noGrp="1"/>
          </p:cNvSpPr>
          <p:nvPr>
            <p:ph type="sldNum" sz="quarter" idx="5"/>
          </p:nvPr>
        </p:nvSpPr>
        <p:spPr/>
        <p:txBody>
          <a:bodyPr/>
          <a:lstStyle/>
          <a:p>
            <a:fld id="{AB79B824-20C5-4B82-87B2-A28C41EA58B6}" type="slidenum">
              <a:rPr lang="en-AU" smtClean="0"/>
              <a:t>11</a:t>
            </a:fld>
            <a:endParaRPr lang="en-AU"/>
          </a:p>
        </p:txBody>
      </p:sp>
    </p:spTree>
    <p:extLst>
      <p:ext uri="{BB962C8B-B14F-4D97-AF65-F5344CB8AC3E}">
        <p14:creationId xmlns:p14="http://schemas.microsoft.com/office/powerpoint/2010/main" val="2506542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In conclusion, </a:t>
            </a:r>
            <a:r>
              <a:rPr lang="en-AU" sz="1200" dirty="0">
                <a:solidFill>
                  <a:schemeClr val="bg1"/>
                </a:solidFill>
              </a:rPr>
              <a:t>Measuring the scale of matter-radiation equality can provide complementary constraints on cosmological parameters. We show a cosmological model-independent way to constrain the turnover scale. </a:t>
            </a:r>
            <a:r>
              <a:rPr lang="en-AU" dirty="0"/>
              <a:t> Although for DESI and 4HS, the volume of their peculiar velocity sample is too small </a:t>
            </a:r>
          </a:p>
        </p:txBody>
      </p:sp>
      <p:sp>
        <p:nvSpPr>
          <p:cNvPr id="4" name="Slide Number Placeholder 3"/>
          <p:cNvSpPr>
            <a:spLocks noGrp="1"/>
          </p:cNvSpPr>
          <p:nvPr>
            <p:ph type="sldNum" sz="quarter" idx="5"/>
          </p:nvPr>
        </p:nvSpPr>
        <p:spPr/>
        <p:txBody>
          <a:bodyPr/>
          <a:lstStyle/>
          <a:p>
            <a:fld id="{AB79B824-20C5-4B82-87B2-A28C41EA58B6}" type="slidenum">
              <a:rPr lang="en-AU" smtClean="0"/>
              <a:t>12</a:t>
            </a:fld>
            <a:endParaRPr lang="en-AU"/>
          </a:p>
        </p:txBody>
      </p:sp>
    </p:spTree>
    <p:extLst>
      <p:ext uri="{BB962C8B-B14F-4D97-AF65-F5344CB8AC3E}">
        <p14:creationId xmlns:p14="http://schemas.microsoft.com/office/powerpoint/2010/main" val="2009784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 am expected to finish my PhD by the 30</a:t>
            </a:r>
            <a:r>
              <a:rPr lang="en-AU" baseline="30000" dirty="0"/>
              <a:t>th</a:t>
            </a:r>
            <a:r>
              <a:rPr lang="en-AU" dirty="0"/>
              <a:t> of June 2025. During my PhD, I mainly focus on observational cosmology, particularly in developing pipelines to analyse the peculiar velocity and galaxy power spectrum data from cosmological surveys such as the Solan Digital Sky Survey (SDSS) and the Dark Energy Spectroscopic Instrument (DESI). I will talk about more detail of my PhD research in the next slide. Beyond my research, I also participated in various outreach events, such as outreach talks or telescope viewing sessions with the general public. I organised the work experience student program for the astrophysics group at UQ this year. This program is similar to the school internship program you have at the AIP where talented high school students are invited to visit the institute and work on projects. I also supervised and designed the projects for the work experience students in 2022 and 2023. </a:t>
            </a:r>
          </a:p>
        </p:txBody>
      </p:sp>
      <p:sp>
        <p:nvSpPr>
          <p:cNvPr id="4" name="Slide Number Placeholder 3"/>
          <p:cNvSpPr>
            <a:spLocks noGrp="1"/>
          </p:cNvSpPr>
          <p:nvPr>
            <p:ph type="sldNum" sz="quarter" idx="5"/>
          </p:nvPr>
        </p:nvSpPr>
        <p:spPr/>
        <p:txBody>
          <a:bodyPr/>
          <a:lstStyle/>
          <a:p>
            <a:fld id="{151E1AD0-0493-48E8-ACF5-430F1354B69C}" type="slidenum">
              <a:rPr lang="en-AU" smtClean="0"/>
              <a:t>13</a:t>
            </a:fld>
            <a:endParaRPr lang="en-AU"/>
          </a:p>
        </p:txBody>
      </p:sp>
    </p:spTree>
    <p:extLst>
      <p:ext uri="{BB962C8B-B14F-4D97-AF65-F5344CB8AC3E}">
        <p14:creationId xmlns:p14="http://schemas.microsoft.com/office/powerpoint/2010/main" val="1414873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Why do we want to do that? The plot on the right shows that DESI Y1 Baryon Acoustic Oscillation (BAO) data analysis shows that dark energy may not be a cosmological constant. In the BAO analysis, the sound horizon at the drag epoch can be used as a standard ruler. On the other hand, the size of the particle horizon at the matter-radiation equality is another standard ruler. Similar to the BAO, combining the size of the particle horizon with other probes can provide constraints on cosmological parameters. Previous work by Bahr-</a:t>
            </a:r>
            <a:r>
              <a:rPr lang="en-AU" dirty="0" err="1"/>
              <a:t>Kalus</a:t>
            </a:r>
            <a:r>
              <a:rPr lang="en-AU" dirty="0"/>
              <a:t> et al 2023 demonstrates that constraining the size of the particle horizon with the galaxy power spectrum can provide complementary constraints on the cosmological parameters. This talk will focus on whether adding the peculiar velocity data can improve the constraints. </a:t>
            </a:r>
          </a:p>
        </p:txBody>
      </p:sp>
      <p:sp>
        <p:nvSpPr>
          <p:cNvPr id="4" name="Slide Number Placeholder 3"/>
          <p:cNvSpPr>
            <a:spLocks noGrp="1"/>
          </p:cNvSpPr>
          <p:nvPr>
            <p:ph type="sldNum" sz="quarter" idx="5"/>
          </p:nvPr>
        </p:nvSpPr>
        <p:spPr/>
        <p:txBody>
          <a:bodyPr/>
          <a:lstStyle/>
          <a:p>
            <a:fld id="{151E1AD0-0493-48E8-ACF5-430F1354B69C}" type="slidenum">
              <a:rPr lang="en-AU" smtClean="0"/>
              <a:t>2</a:t>
            </a:fld>
            <a:endParaRPr lang="en-AU"/>
          </a:p>
        </p:txBody>
      </p:sp>
    </p:spTree>
    <p:extLst>
      <p:ext uri="{BB962C8B-B14F-4D97-AF65-F5344CB8AC3E}">
        <p14:creationId xmlns:p14="http://schemas.microsoft.com/office/powerpoint/2010/main" val="187308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figure on the right here shows the constraints on the ratio of the volume average distance and the size of the particle horizon with </a:t>
            </a:r>
            <a:r>
              <a:rPr lang="en-AU" dirty="0" err="1"/>
              <a:t>WiggleZ</a:t>
            </a:r>
            <a:r>
              <a:rPr lang="en-AU" dirty="0"/>
              <a:t> and </a:t>
            </a:r>
            <a:r>
              <a:rPr lang="en-AU" dirty="0" err="1"/>
              <a:t>eBOSS</a:t>
            </a:r>
            <a:r>
              <a:rPr lang="en-AU" dirty="0"/>
              <a:t> QSO and the forecast constraints on DESI and other future surveys from Bahr-</a:t>
            </a:r>
            <a:r>
              <a:rPr lang="en-AU" dirty="0" err="1"/>
              <a:t>Kalus</a:t>
            </a:r>
            <a:r>
              <a:rPr lang="en-AU" dirty="0"/>
              <a:t> et al 2023. We can the formula on the left to calculate the ratio between </a:t>
            </a:r>
            <a:r>
              <a:rPr lang="en-AU" dirty="0" err="1"/>
              <a:t>Dv</a:t>
            </a:r>
            <a:r>
              <a:rPr lang="en-AU" dirty="0"/>
              <a:t> and </a:t>
            </a:r>
            <a:r>
              <a:rPr lang="en-AU" dirty="0" err="1"/>
              <a:t>rH</a:t>
            </a:r>
            <a:r>
              <a:rPr lang="en-AU" dirty="0"/>
              <a:t> by comparing our constraints on the scale of matter radiation equality with its fiducial value. The plot on the right also shows the constraints below redshift of 0.5 is missing. This redshift range will also contain lots of peculiar velocity measurements. Therefore, we want to see whether peculiar velocity can improve the constraints on the scale of matter-radiation equality below z=0.5.  </a:t>
            </a:r>
          </a:p>
        </p:txBody>
      </p:sp>
      <p:sp>
        <p:nvSpPr>
          <p:cNvPr id="4" name="Slide Number Placeholder 3"/>
          <p:cNvSpPr>
            <a:spLocks noGrp="1"/>
          </p:cNvSpPr>
          <p:nvPr>
            <p:ph type="sldNum" sz="quarter" idx="5"/>
          </p:nvPr>
        </p:nvSpPr>
        <p:spPr/>
        <p:txBody>
          <a:bodyPr/>
          <a:lstStyle/>
          <a:p>
            <a:fld id="{151E1AD0-0493-48E8-ACF5-430F1354B69C}" type="slidenum">
              <a:rPr lang="en-AU" smtClean="0"/>
              <a:t>3</a:t>
            </a:fld>
            <a:endParaRPr lang="en-AU"/>
          </a:p>
        </p:txBody>
      </p:sp>
    </p:spTree>
    <p:extLst>
      <p:ext uri="{BB962C8B-B14F-4D97-AF65-F5344CB8AC3E}">
        <p14:creationId xmlns:p14="http://schemas.microsoft.com/office/powerpoint/2010/main" val="19723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growth of the matter perturbation in the matter-dominated era is different from the radiation-dominated error. This difference in growth for different sizes of matter perturbation creates the turnover point of the power spectrum. However, the transition from the radiation-dominated era to the matter-dominated era is not instantaneous, so the turnover of the power spectrum does not correspond to the scale of matter radiation equality. However, </a:t>
            </a:r>
            <a:r>
              <a:rPr lang="en-AU" dirty="0" err="1"/>
              <a:t>Parda</a:t>
            </a:r>
            <a:r>
              <a:rPr lang="en-AU" dirty="0"/>
              <a:t> et al., 2011 found that this empirical formula relates the scale of matter-radiation equality and the turnover of the galaxy power spectrum. </a:t>
            </a:r>
            <a:r>
              <a:rPr lang="en-AU" dirty="0" err="1"/>
              <a:t>Omega_b</a:t>
            </a:r>
            <a:r>
              <a:rPr lang="en-AU" dirty="0"/>
              <a:t> here is the baryon density. We follow Bahr-</a:t>
            </a:r>
            <a:r>
              <a:rPr lang="en-AU" dirty="0" err="1"/>
              <a:t>Kalus</a:t>
            </a:r>
            <a:r>
              <a:rPr lang="en-AU" dirty="0"/>
              <a:t> et al to use a cosmological model-independent method to model the logarithmic power spectrum as a quadratic function with different slopes m, n at different side of the turnover. A here is the amplitude of the power spectrum, and parameter q depends on the type of the power spectrum. From the linear theory, q = 0 for the galaxy power spectrum, 1 for the cross power spectrum, and 2 for the velocity power spectrum. Based on the linear theory, q = 0 for galaxy power spectrum, q = 1 for the cross power spectrum, and q = 2 for the velocity power spectrum. </a:t>
            </a:r>
            <a:r>
              <a:rPr lang="en-AU" dirty="0" err="1"/>
              <a:t>Tthe</a:t>
            </a:r>
            <a:r>
              <a:rPr lang="en-AU" dirty="0"/>
              <a:t> model here will obviously fail at the small scale because it ignores other features of the power spectrum, such as the BAO wiggles. However, modelling the BAO will make this method model-dependent. Therefore, we choose to use the mode-deprojection to down-weight the scales affected by the BAO by inflating their error bar. . </a:t>
            </a:r>
          </a:p>
        </p:txBody>
      </p:sp>
      <p:sp>
        <p:nvSpPr>
          <p:cNvPr id="4" name="Slide Number Placeholder 3"/>
          <p:cNvSpPr>
            <a:spLocks noGrp="1"/>
          </p:cNvSpPr>
          <p:nvPr>
            <p:ph type="sldNum" sz="quarter" idx="5"/>
          </p:nvPr>
        </p:nvSpPr>
        <p:spPr/>
        <p:txBody>
          <a:bodyPr/>
          <a:lstStyle/>
          <a:p>
            <a:fld id="{151E1AD0-0493-48E8-ACF5-430F1354B69C}" type="slidenum">
              <a:rPr lang="en-AU" smtClean="0"/>
              <a:t>4</a:t>
            </a:fld>
            <a:endParaRPr lang="en-AU"/>
          </a:p>
        </p:txBody>
      </p:sp>
    </p:spTree>
    <p:extLst>
      <p:ext uri="{BB962C8B-B14F-4D97-AF65-F5344CB8AC3E}">
        <p14:creationId xmlns:p14="http://schemas.microsoft.com/office/powerpoint/2010/main" val="187308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We focus on three current and future surveys: the Dark Energy Spectroscopic Instrument (DESI), the 4Most Hemispheric Survey (4HS), and the Legacy Survey of Space and Time (LSST). We take the number density of galaxies and velocities from Whitford et al 2022, which are shown on the plots at the right. LSST measures the peculiar velocities from supernovae so it can reach higher redshift. We calculate the analytical Gaussian covariance matrices for each survey and generate the data power spectra from the linear theory with the </a:t>
            </a:r>
            <a:r>
              <a:rPr lang="en-AU" dirty="0" err="1"/>
              <a:t>koda</a:t>
            </a:r>
            <a:r>
              <a:rPr lang="en-AU" dirty="0"/>
              <a:t> et al 2014 empirical model for the small-scale finger of god effect. Here, b is the galaxy bias, f is the linear growth rate, mu is the line-of-sight angle, </a:t>
            </a:r>
            <a:r>
              <a:rPr lang="en-AU" dirty="0" err="1"/>
              <a:t>sigmag</a:t>
            </a:r>
            <a:r>
              <a:rPr lang="en-AU" dirty="0"/>
              <a:t> is the damping factor for the galaxy, </a:t>
            </a:r>
            <a:r>
              <a:rPr lang="en-AU" dirty="0" err="1"/>
              <a:t>sigmau</a:t>
            </a:r>
            <a:r>
              <a:rPr lang="en-AU" dirty="0"/>
              <a:t> is the damping factor for the peculiar velocity. The linear power spectra are generated with the Planck cosmology. </a:t>
            </a:r>
          </a:p>
        </p:txBody>
      </p:sp>
      <p:sp>
        <p:nvSpPr>
          <p:cNvPr id="4" name="Slide Number Placeholder 3"/>
          <p:cNvSpPr>
            <a:spLocks noGrp="1"/>
          </p:cNvSpPr>
          <p:nvPr>
            <p:ph type="sldNum" sz="quarter" idx="5"/>
          </p:nvPr>
        </p:nvSpPr>
        <p:spPr/>
        <p:txBody>
          <a:bodyPr/>
          <a:lstStyle/>
          <a:p>
            <a:fld id="{151E1AD0-0493-48E8-ACF5-430F1354B69C}" type="slidenum">
              <a:rPr lang="en-AU" smtClean="0"/>
              <a:t>5</a:t>
            </a:fld>
            <a:endParaRPr lang="en-AU"/>
          </a:p>
        </p:txBody>
      </p:sp>
    </p:spTree>
    <p:extLst>
      <p:ext uri="{BB962C8B-B14F-4D97-AF65-F5344CB8AC3E}">
        <p14:creationId xmlns:p14="http://schemas.microsoft.com/office/powerpoint/2010/main" val="1972717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One thing we haven’t examined is whether peculiar velocity surveys are large enough to constrain the turnover scale. For DESI and 4HS, since they mainly use the Fundamental Plane and Tully-Fisher relation to measure the peculiar velocity, the redshift limit is around 0.1, which corresponds to </a:t>
            </a:r>
            <a:r>
              <a:rPr lang="en-AU" dirty="0" err="1"/>
              <a:t>kmin</a:t>
            </a:r>
            <a:r>
              <a:rPr lang="en-AU" dirty="0"/>
              <a:t> around 0.015 h/</a:t>
            </a:r>
            <a:r>
              <a:rPr lang="en-AU" dirty="0" err="1"/>
              <a:t>Mpc</a:t>
            </a:r>
            <a:r>
              <a:rPr lang="en-AU" dirty="0"/>
              <a:t>. This may not be small enough to detect the turnover scale. The plot on the right is the forecast for DESI's velocity power spectrum measurement and it confirms that using peculiar velocity alone, DESI may not be able to detect the turnover scale. However, the minimum scale for the cross-power spectrum from DESI will be much smaller than the turnover scale. Therefore, for DESI and 4HS, we can combine the galaxy and the cross-power spectra to improve constraints on the turnover scale. For LSST, we can combine all three power spectra because it can measure peculiar velocities out to redshift of 0.5. </a:t>
            </a:r>
          </a:p>
        </p:txBody>
      </p:sp>
      <p:sp>
        <p:nvSpPr>
          <p:cNvPr id="4" name="Slide Number Placeholder 3"/>
          <p:cNvSpPr>
            <a:spLocks noGrp="1"/>
          </p:cNvSpPr>
          <p:nvPr>
            <p:ph type="sldNum" sz="quarter" idx="5"/>
          </p:nvPr>
        </p:nvSpPr>
        <p:spPr/>
        <p:txBody>
          <a:bodyPr/>
          <a:lstStyle/>
          <a:p>
            <a:fld id="{AB79B824-20C5-4B82-87B2-A28C41EA58B6}" type="slidenum">
              <a:rPr lang="en-AU" smtClean="0"/>
              <a:t>6</a:t>
            </a:fld>
            <a:endParaRPr lang="en-AU"/>
          </a:p>
        </p:txBody>
      </p:sp>
    </p:spTree>
    <p:extLst>
      <p:ext uri="{BB962C8B-B14F-4D97-AF65-F5344CB8AC3E}">
        <p14:creationId xmlns:p14="http://schemas.microsoft.com/office/powerpoint/2010/main" val="23692289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We fit our model to data. The left figure shows the effect of </a:t>
            </a:r>
            <a:r>
              <a:rPr lang="en-AU" dirty="0" err="1"/>
              <a:t>kmax</a:t>
            </a:r>
            <a:r>
              <a:rPr lang="en-AU" dirty="0"/>
              <a:t> on the constraints on the turnover scale. Theoretically, increasing </a:t>
            </a:r>
            <a:r>
              <a:rPr lang="en-AU" dirty="0" err="1"/>
              <a:t>kmax</a:t>
            </a:r>
            <a:r>
              <a:rPr lang="en-AU" dirty="0"/>
              <a:t> should not improve the constraint on the turnover scale because the turnover scale is much smaller than the </a:t>
            </a:r>
            <a:r>
              <a:rPr lang="en-AU" dirty="0" err="1"/>
              <a:t>kmax</a:t>
            </a:r>
            <a:r>
              <a:rPr lang="en-AU" dirty="0"/>
              <a:t> we used here. However, the left figure shows that the turnover scale is degenerate with the parameter n, which is the slope of the power spectrum at scales larger than the turnover. Therefore, increasing </a:t>
            </a:r>
            <a:r>
              <a:rPr lang="en-AU" dirty="0" err="1"/>
              <a:t>kmax</a:t>
            </a:r>
            <a:r>
              <a:rPr lang="en-AU" dirty="0"/>
              <a:t> can improve the constraint on n, which improves the constraints on the turnover scale because of their degeneracy. We also test how different damping factors may affect the constraints on the turnover scale. The four damping factors are chosen from Koda et al 2014 that are fitted to haloes with different masses. With </a:t>
            </a:r>
            <a:r>
              <a:rPr lang="en-AU" dirty="0" err="1"/>
              <a:t>kmax</a:t>
            </a:r>
            <a:r>
              <a:rPr lang="en-AU" dirty="0"/>
              <a:t> = 0.20 h/</a:t>
            </a:r>
            <a:r>
              <a:rPr lang="en-AU" dirty="0" err="1"/>
              <a:t>Mpc</a:t>
            </a:r>
            <a:r>
              <a:rPr lang="en-AU" dirty="0"/>
              <a:t>, the damping factors have a large impact on the turnover constraints, which is not expected. Additionally, despite a few of the constraints are consistent with the truth indicated by the black dashed line. They have high reduced chi-squared, which means our model is a bad fit to our data. This is not surprising since we don’t really expect a quadratic model to be a perfect fit to the power spectrum at </a:t>
            </a:r>
            <a:r>
              <a:rPr lang="en-AU" dirty="0" err="1"/>
              <a:t>kmax</a:t>
            </a:r>
            <a:r>
              <a:rPr lang="en-AU" dirty="0"/>
              <a:t> = 0.20h/</a:t>
            </a:r>
            <a:r>
              <a:rPr lang="en-AU" dirty="0" err="1"/>
              <a:t>Mpc</a:t>
            </a:r>
            <a:r>
              <a:rPr lang="en-AU" dirty="0"/>
              <a:t> even if we inflate the data error bars through mode deprojection. We reduced the </a:t>
            </a:r>
            <a:r>
              <a:rPr lang="en-AU" dirty="0" err="1"/>
              <a:t>kmax</a:t>
            </a:r>
            <a:r>
              <a:rPr lang="en-AU" dirty="0"/>
              <a:t> from 0.2 to 0.15 h/</a:t>
            </a:r>
            <a:r>
              <a:rPr lang="en-AU" dirty="0" err="1"/>
              <a:t>Mpc</a:t>
            </a:r>
            <a:r>
              <a:rPr lang="en-AU" dirty="0"/>
              <a:t> and the damping factors no longer impact the constraints on constraints on the turnover scale. Additionally, it also returns reasonable reduced chi-squared indicated our model is a good fit for the data. Therefore, we choose to set </a:t>
            </a:r>
            <a:r>
              <a:rPr lang="en-AU" dirty="0" err="1"/>
              <a:t>kmax</a:t>
            </a:r>
            <a:r>
              <a:rPr lang="en-AU" dirty="0"/>
              <a:t> = 0.15h/</a:t>
            </a:r>
            <a:r>
              <a:rPr lang="en-AU" dirty="0" err="1"/>
              <a:t>Mpc</a:t>
            </a:r>
            <a:r>
              <a:rPr lang="en-AU" dirty="0"/>
              <a:t>. </a:t>
            </a:r>
          </a:p>
        </p:txBody>
      </p:sp>
      <p:sp>
        <p:nvSpPr>
          <p:cNvPr id="4" name="Slide Number Placeholder 3"/>
          <p:cNvSpPr>
            <a:spLocks noGrp="1"/>
          </p:cNvSpPr>
          <p:nvPr>
            <p:ph type="sldNum" sz="quarter" idx="5"/>
          </p:nvPr>
        </p:nvSpPr>
        <p:spPr/>
        <p:txBody>
          <a:bodyPr/>
          <a:lstStyle/>
          <a:p>
            <a:fld id="{AB79B824-20C5-4B82-87B2-A28C41EA58B6}" type="slidenum">
              <a:rPr lang="en-AU" smtClean="0"/>
              <a:t>7</a:t>
            </a:fld>
            <a:endParaRPr lang="en-AU"/>
          </a:p>
        </p:txBody>
      </p:sp>
    </p:spTree>
    <p:extLst>
      <p:ext uri="{BB962C8B-B14F-4D97-AF65-F5344CB8AC3E}">
        <p14:creationId xmlns:p14="http://schemas.microsoft.com/office/powerpoint/2010/main" val="21257681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plot on the left shows the constraint on the turnover scale from DESI. By combining the galaxy and cross-power spectra, DESI will be able to constrain the turnover scale to around 5% level. Adding the cross power spectrum also improve the constraints by 28% comparing to only using the galaxy power spectrum. In the middle, 4HS can constrain the turnover scale to around 8% level. Adding the cross power spectrum improves the turnover scale constraints by 25%. On the right, the LSST is able to constrain the turnover scale to around 5% level. However, adding the cross and momentum power spectra can only improve the constraint by 9%. The main constraining power of the cross-power spectrum also comes from low redshift because the error on the peculiar velocity measurement scale with distance. The number density of peculiar velocities for LSST is much lower than the galaxy number density, so adding the cross and momentum power spectra does not improve the constraints. </a:t>
            </a:r>
          </a:p>
        </p:txBody>
      </p:sp>
      <p:sp>
        <p:nvSpPr>
          <p:cNvPr id="4" name="Slide Number Placeholder 3"/>
          <p:cNvSpPr>
            <a:spLocks noGrp="1"/>
          </p:cNvSpPr>
          <p:nvPr>
            <p:ph type="sldNum" sz="quarter" idx="5"/>
          </p:nvPr>
        </p:nvSpPr>
        <p:spPr/>
        <p:txBody>
          <a:bodyPr/>
          <a:lstStyle/>
          <a:p>
            <a:fld id="{AB79B824-20C5-4B82-87B2-A28C41EA58B6}" type="slidenum">
              <a:rPr lang="en-AU" smtClean="0"/>
              <a:t>8</a:t>
            </a:fld>
            <a:endParaRPr lang="en-AU"/>
          </a:p>
        </p:txBody>
      </p:sp>
    </p:spTree>
    <p:extLst>
      <p:ext uri="{BB962C8B-B14F-4D97-AF65-F5344CB8AC3E}">
        <p14:creationId xmlns:p14="http://schemas.microsoft.com/office/powerpoint/2010/main" val="4217246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Beyond the preliminary forecast for the three surveys, in the future, we will try to combine our constraint on the turnover scale with other higher redshift measurements to constrain </a:t>
            </a:r>
            <a:r>
              <a:rPr lang="en-AU" dirty="0" err="1"/>
              <a:t>Dv</a:t>
            </a:r>
            <a:r>
              <a:rPr lang="en-AU" dirty="0"/>
              <a:t>/</a:t>
            </a:r>
            <a:r>
              <a:rPr lang="en-AU" dirty="0" err="1"/>
              <a:t>rH</a:t>
            </a:r>
            <a:r>
              <a:rPr lang="en-AU" dirty="0"/>
              <a:t>. Although DESI and 4HS individually cannot constrain the turnover scale with the velocity power spectrum, the plot on the right shows combining these two surveys can significantly increase the volume because they cover different sky areas. Combining DESI and 4HS surveys will also allow us to probe the turnover scale with the velocity power spectrum, further improve the constraints. Finally, we can combine our constraints on the turnover scale with other low-redshift probes to constrain cosmological parameters such as the Hubble parameter. </a:t>
            </a:r>
          </a:p>
        </p:txBody>
      </p:sp>
      <p:sp>
        <p:nvSpPr>
          <p:cNvPr id="4" name="Slide Number Placeholder 3"/>
          <p:cNvSpPr>
            <a:spLocks noGrp="1"/>
          </p:cNvSpPr>
          <p:nvPr>
            <p:ph type="sldNum" sz="quarter" idx="5"/>
          </p:nvPr>
        </p:nvSpPr>
        <p:spPr/>
        <p:txBody>
          <a:bodyPr/>
          <a:lstStyle/>
          <a:p>
            <a:fld id="{AB79B824-20C5-4B82-87B2-A28C41EA58B6}" type="slidenum">
              <a:rPr lang="en-AU" smtClean="0"/>
              <a:t>9</a:t>
            </a:fld>
            <a:endParaRPr lang="en-AU"/>
          </a:p>
        </p:txBody>
      </p:sp>
    </p:spTree>
    <p:extLst>
      <p:ext uri="{BB962C8B-B14F-4D97-AF65-F5344CB8AC3E}">
        <p14:creationId xmlns:p14="http://schemas.microsoft.com/office/powerpoint/2010/main" val="2819173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3E240-5D30-4662-9431-7A3F09E4D647}"/>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A36A49E-16D5-4F32-BCF8-AC9B4BA79D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1DD2DF19-95CB-40B3-9841-606D71B9CD20}"/>
              </a:ext>
            </a:extLst>
          </p:cNvPr>
          <p:cNvSpPr>
            <a:spLocks noGrp="1"/>
          </p:cNvSpPr>
          <p:nvPr>
            <p:ph type="dt" sz="half" idx="10"/>
          </p:nvPr>
        </p:nvSpPr>
        <p:spPr/>
        <p:txBody>
          <a:bodyPr/>
          <a:lstStyle/>
          <a:p>
            <a:fld id="{2194827A-0FA6-49DA-8F79-0B3CD2D50EA6}" type="datetimeFigureOut">
              <a:rPr lang="en-AU" smtClean="0"/>
              <a:t>6/02/2025</a:t>
            </a:fld>
            <a:endParaRPr lang="en-AU"/>
          </a:p>
        </p:txBody>
      </p:sp>
      <p:sp>
        <p:nvSpPr>
          <p:cNvPr id="5" name="Footer Placeholder 4">
            <a:extLst>
              <a:ext uri="{FF2B5EF4-FFF2-40B4-BE49-F238E27FC236}">
                <a16:creationId xmlns:a16="http://schemas.microsoft.com/office/drawing/2014/main" id="{B4F47DBD-D8FF-4738-8112-3B9ABA11065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24FE0E3-23C6-47E0-9EB3-F10370064AA8}"/>
              </a:ext>
            </a:extLst>
          </p:cNvPr>
          <p:cNvSpPr>
            <a:spLocks noGrp="1"/>
          </p:cNvSpPr>
          <p:nvPr>
            <p:ph type="sldNum" sz="quarter" idx="12"/>
          </p:nvPr>
        </p:nvSpPr>
        <p:spPr/>
        <p:txBody>
          <a:bodyPr/>
          <a:lstStyle/>
          <a:p>
            <a:fld id="{EB160340-53AA-4381-B20C-3377AD2A95C0}" type="slidenum">
              <a:rPr lang="en-AU" smtClean="0"/>
              <a:t>‹#›</a:t>
            </a:fld>
            <a:endParaRPr lang="en-AU"/>
          </a:p>
        </p:txBody>
      </p:sp>
    </p:spTree>
    <p:extLst>
      <p:ext uri="{BB962C8B-B14F-4D97-AF65-F5344CB8AC3E}">
        <p14:creationId xmlns:p14="http://schemas.microsoft.com/office/powerpoint/2010/main" val="575309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A3D1B-B155-43BB-92CA-6DFF3C936C5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45A39ECE-31D8-4C92-8E35-B8AB324AB1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99A1E6CF-60DA-410E-9DEA-AACABB05FEFC}"/>
              </a:ext>
            </a:extLst>
          </p:cNvPr>
          <p:cNvSpPr>
            <a:spLocks noGrp="1"/>
          </p:cNvSpPr>
          <p:nvPr>
            <p:ph type="dt" sz="half" idx="10"/>
          </p:nvPr>
        </p:nvSpPr>
        <p:spPr/>
        <p:txBody>
          <a:bodyPr/>
          <a:lstStyle/>
          <a:p>
            <a:fld id="{2194827A-0FA6-49DA-8F79-0B3CD2D50EA6}" type="datetimeFigureOut">
              <a:rPr lang="en-AU" smtClean="0"/>
              <a:t>6/02/2025</a:t>
            </a:fld>
            <a:endParaRPr lang="en-AU"/>
          </a:p>
        </p:txBody>
      </p:sp>
      <p:sp>
        <p:nvSpPr>
          <p:cNvPr id="5" name="Footer Placeholder 4">
            <a:extLst>
              <a:ext uri="{FF2B5EF4-FFF2-40B4-BE49-F238E27FC236}">
                <a16:creationId xmlns:a16="http://schemas.microsoft.com/office/drawing/2014/main" id="{98910433-75E0-4837-9624-7876D09D6DD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83DE7F9-C015-4EBA-A9F9-8610A106C3C6}"/>
              </a:ext>
            </a:extLst>
          </p:cNvPr>
          <p:cNvSpPr>
            <a:spLocks noGrp="1"/>
          </p:cNvSpPr>
          <p:nvPr>
            <p:ph type="sldNum" sz="quarter" idx="12"/>
          </p:nvPr>
        </p:nvSpPr>
        <p:spPr/>
        <p:txBody>
          <a:bodyPr/>
          <a:lstStyle/>
          <a:p>
            <a:fld id="{EB160340-53AA-4381-B20C-3377AD2A95C0}" type="slidenum">
              <a:rPr lang="en-AU" smtClean="0"/>
              <a:t>‹#›</a:t>
            </a:fld>
            <a:endParaRPr lang="en-AU"/>
          </a:p>
        </p:txBody>
      </p:sp>
    </p:spTree>
    <p:extLst>
      <p:ext uri="{BB962C8B-B14F-4D97-AF65-F5344CB8AC3E}">
        <p14:creationId xmlns:p14="http://schemas.microsoft.com/office/powerpoint/2010/main" val="35249608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extLst>
              <a:ext uri="{BEBA8EAE-BF5A-486C-A8C5-ECC9F3942E4B}">
                <a14:imgProps xmlns:a14="http://schemas.microsoft.com/office/drawing/2010/main">
                  <a14:imgLayer r:embed="rId5">
                    <a14:imgEffect>
                      <a14:brightnessContrast bright="-39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6C54DC-ACD7-434D-A072-AA709090F0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674EBBA0-88A9-4ED4-9051-608EC82CA5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98CDAE56-C9E0-46A5-97BC-D32891BDFE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94827A-0FA6-49DA-8F79-0B3CD2D50EA6}" type="datetimeFigureOut">
              <a:rPr lang="en-AU" smtClean="0"/>
              <a:t>6/02/2025</a:t>
            </a:fld>
            <a:endParaRPr lang="en-AU"/>
          </a:p>
        </p:txBody>
      </p:sp>
      <p:sp>
        <p:nvSpPr>
          <p:cNvPr id="5" name="Footer Placeholder 4">
            <a:extLst>
              <a:ext uri="{FF2B5EF4-FFF2-40B4-BE49-F238E27FC236}">
                <a16:creationId xmlns:a16="http://schemas.microsoft.com/office/drawing/2014/main" id="{70B6DF10-CE7D-443A-93B8-E473B7951F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4469DA3F-7769-4CB6-BA7F-D701699495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160340-53AA-4381-B20C-3377AD2A95C0}" type="slidenum">
              <a:rPr lang="en-AU" smtClean="0"/>
              <a:t>‹#›</a:t>
            </a:fld>
            <a:endParaRPr lang="en-AU"/>
          </a:p>
        </p:txBody>
      </p:sp>
    </p:spTree>
    <p:extLst>
      <p:ext uri="{BB962C8B-B14F-4D97-AF65-F5344CB8AC3E}">
        <p14:creationId xmlns:p14="http://schemas.microsoft.com/office/powerpoint/2010/main" val="3474464859"/>
      </p:ext>
    </p:extLst>
  </p:cSld>
  <p:clrMap bg1="lt1" tx1="dk1" bg2="lt2" tx2="dk2" accent1="accent1" accent2="accent2" accent3="accent3" accent4="accent4" accent5="accent5" accent6="accent6" hlink="hlink" folHlink="folHlink"/>
  <p:sldLayoutIdLst>
    <p:sldLayoutId id="2147483664" r:id="rId1"/>
    <p:sldLayoutId id="2147483666"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B98FC-52AA-4D5B-8563-CFACBA63045B}"/>
              </a:ext>
            </a:extLst>
          </p:cNvPr>
          <p:cNvSpPr>
            <a:spLocks noGrp="1"/>
          </p:cNvSpPr>
          <p:nvPr>
            <p:ph type="ctrTitle"/>
          </p:nvPr>
        </p:nvSpPr>
        <p:spPr>
          <a:xfrm>
            <a:off x="1524000" y="1122363"/>
            <a:ext cx="9455106" cy="2387600"/>
          </a:xfrm>
        </p:spPr>
        <p:txBody>
          <a:bodyPr>
            <a:normAutofit fontScale="90000"/>
          </a:bodyPr>
          <a:lstStyle/>
          <a:p>
            <a:r>
              <a:rPr lang="en-AU" dirty="0">
                <a:solidFill>
                  <a:schemeClr val="bg1"/>
                </a:solidFill>
              </a:rPr>
              <a:t>Constraining </a:t>
            </a:r>
            <a:r>
              <a:rPr lang="en-AU">
                <a:solidFill>
                  <a:schemeClr val="bg1"/>
                </a:solidFill>
              </a:rPr>
              <a:t>the scale of </a:t>
            </a:r>
            <a:r>
              <a:rPr lang="en-AU" dirty="0">
                <a:solidFill>
                  <a:schemeClr val="bg1"/>
                </a:solidFill>
              </a:rPr>
              <a:t>matter-radiation equality with peculiar velocities</a:t>
            </a:r>
          </a:p>
        </p:txBody>
      </p:sp>
      <p:sp>
        <p:nvSpPr>
          <p:cNvPr id="3" name="Subtitle 2">
            <a:extLst>
              <a:ext uri="{FF2B5EF4-FFF2-40B4-BE49-F238E27FC236}">
                <a16:creationId xmlns:a16="http://schemas.microsoft.com/office/drawing/2014/main" id="{00F7D596-99EA-46B3-9C7F-BA91FF55AB08}"/>
              </a:ext>
            </a:extLst>
          </p:cNvPr>
          <p:cNvSpPr>
            <a:spLocks noGrp="1"/>
          </p:cNvSpPr>
          <p:nvPr>
            <p:ph type="subTitle" idx="1"/>
          </p:nvPr>
        </p:nvSpPr>
        <p:spPr/>
        <p:txBody>
          <a:bodyPr/>
          <a:lstStyle/>
          <a:p>
            <a:r>
              <a:rPr lang="en-AU" dirty="0">
                <a:solidFill>
                  <a:schemeClr val="bg1"/>
                </a:solidFill>
              </a:rPr>
              <a:t>Yan Xiang Lai</a:t>
            </a:r>
          </a:p>
          <a:p>
            <a:r>
              <a:rPr lang="en-AU" dirty="0">
                <a:solidFill>
                  <a:schemeClr val="bg1"/>
                </a:solidFill>
              </a:rPr>
              <a:t>University of Queensland</a:t>
            </a:r>
          </a:p>
          <a:p>
            <a:r>
              <a:rPr lang="en-AU" dirty="0">
                <a:solidFill>
                  <a:schemeClr val="bg1"/>
                </a:solidFill>
              </a:rPr>
              <a:t>Cosmic Flows 2025 </a:t>
            </a:r>
          </a:p>
        </p:txBody>
      </p:sp>
    </p:spTree>
    <p:extLst>
      <p:ext uri="{BB962C8B-B14F-4D97-AF65-F5344CB8AC3E}">
        <p14:creationId xmlns:p14="http://schemas.microsoft.com/office/powerpoint/2010/main" val="1850613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50614-F2BA-41BC-A04F-B116A2A10FCD}"/>
              </a:ext>
            </a:extLst>
          </p:cNvPr>
          <p:cNvSpPr>
            <a:spLocks noGrp="1"/>
          </p:cNvSpPr>
          <p:nvPr>
            <p:ph type="title"/>
          </p:nvPr>
        </p:nvSpPr>
        <p:spPr>
          <a:xfrm>
            <a:off x="333703" y="119183"/>
            <a:ext cx="10515600" cy="1325563"/>
          </a:xfrm>
        </p:spPr>
        <p:txBody>
          <a:bodyPr>
            <a:normAutofit/>
          </a:bodyPr>
          <a:lstStyle/>
          <a:p>
            <a:r>
              <a:rPr lang="en-AU" sz="4000" dirty="0">
                <a:solidFill>
                  <a:schemeClr val="bg1"/>
                </a:solidFill>
              </a:rPr>
              <a:t>Conclusion</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1C651C00-AA0D-0971-0D23-6895C8A313DB}"/>
                  </a:ext>
                </a:extLst>
              </p:cNvPr>
              <p:cNvSpPr txBox="1"/>
              <p:nvPr/>
            </p:nvSpPr>
            <p:spPr>
              <a:xfrm>
                <a:off x="447741" y="1336916"/>
                <a:ext cx="11319641" cy="5262979"/>
              </a:xfrm>
              <a:prstGeom prst="rect">
                <a:avLst/>
              </a:prstGeom>
              <a:noFill/>
            </p:spPr>
            <p:txBody>
              <a:bodyPr wrap="square" rtlCol="0">
                <a:spAutoFit/>
              </a:bodyPr>
              <a:lstStyle/>
              <a:p>
                <a:pPr marL="514350" indent="-514350">
                  <a:buFont typeface="Arial" panose="020B0604020202020204" pitchFamily="34" charset="0"/>
                  <a:buChar char="•"/>
                </a:pPr>
                <a:r>
                  <a:rPr lang="en-AU" sz="2800" dirty="0">
                    <a:solidFill>
                      <a:schemeClr val="bg1"/>
                    </a:solidFill>
                  </a:rPr>
                  <a:t>Measuring the scale of matter-radiation equality can provide complementary constraints on cosmological parameters. </a:t>
                </a:r>
              </a:p>
              <a:p>
                <a:pPr marL="514350" indent="-514350">
                  <a:buFont typeface="Arial" panose="020B0604020202020204" pitchFamily="34" charset="0"/>
                  <a:buChar char="•"/>
                </a:pPr>
                <a:endParaRPr lang="en-AU" sz="2800" dirty="0">
                  <a:solidFill>
                    <a:schemeClr val="bg1"/>
                  </a:solidFill>
                </a:endParaRPr>
              </a:p>
              <a:p>
                <a:pPr marL="514350" indent="-514350">
                  <a:buFont typeface="Arial" panose="020B0604020202020204" pitchFamily="34" charset="0"/>
                  <a:buChar char="•"/>
                </a:pPr>
                <a:r>
                  <a:rPr lang="en-AU" sz="2800" dirty="0">
                    <a:solidFill>
                      <a:schemeClr val="bg1"/>
                    </a:solidFill>
                  </a:rPr>
                  <a:t>Cosmological model-independent method to constrain the turnover scale of the power spectrum. </a:t>
                </a:r>
              </a:p>
              <a:p>
                <a:pPr marL="514350" indent="-514350">
                  <a:buFont typeface="Arial" panose="020B0604020202020204" pitchFamily="34" charset="0"/>
                  <a:buChar char="•"/>
                </a:pPr>
                <a:endParaRPr lang="en-AU" sz="2800" dirty="0">
                  <a:solidFill>
                    <a:schemeClr val="bg1"/>
                  </a:solidFill>
                </a:endParaRPr>
              </a:p>
              <a:p>
                <a:pPr marL="514350" indent="-514350">
                  <a:buFont typeface="Arial" panose="020B0604020202020204" pitchFamily="34" charset="0"/>
                  <a:buChar char="•"/>
                </a:pPr>
                <a14:m>
                  <m:oMath xmlns:m="http://schemas.openxmlformats.org/officeDocument/2006/math">
                    <m:r>
                      <a:rPr lang="en-AU" sz="2800" i="1" smtClean="0">
                        <a:solidFill>
                          <a:schemeClr val="bg1"/>
                        </a:solidFill>
                        <a:latin typeface="Cambria Math" panose="02040503050406030204" pitchFamily="18" charset="0"/>
                        <a:ea typeface="Cambria Math" panose="02040503050406030204" pitchFamily="18" charset="0"/>
                      </a:rPr>
                      <m:t>~</m:t>
                    </m:r>
                    <m:r>
                      <a:rPr lang="en-AU" sz="2800" b="0" i="1" smtClean="0">
                        <a:solidFill>
                          <a:schemeClr val="bg1"/>
                        </a:solidFill>
                        <a:latin typeface="Cambria Math" panose="02040503050406030204" pitchFamily="18" charset="0"/>
                        <a:ea typeface="Cambria Math" panose="02040503050406030204" pitchFamily="18" charset="0"/>
                      </a:rPr>
                      <m:t>25%</m:t>
                    </m:r>
                  </m:oMath>
                </a14:m>
                <a:r>
                  <a:rPr lang="en-AU" sz="2800" dirty="0">
                    <a:solidFill>
                      <a:schemeClr val="bg1"/>
                    </a:solidFill>
                  </a:rPr>
                  <a:t> improvement for DESI and 4HS when combining with the power spectrum. </a:t>
                </a:r>
              </a:p>
              <a:p>
                <a:pPr marL="514350" indent="-514350">
                  <a:buFont typeface="Arial" panose="020B0604020202020204" pitchFamily="34" charset="0"/>
                  <a:buChar char="•"/>
                </a:pPr>
                <a:endParaRPr lang="en-AU" sz="2800" i="1" dirty="0">
                  <a:solidFill>
                    <a:schemeClr val="bg1"/>
                  </a:solidFill>
                  <a:latin typeface="Cambria Math" panose="02040503050406030204" pitchFamily="18" charset="0"/>
                  <a:ea typeface="Cambria Math" panose="02040503050406030204" pitchFamily="18" charset="0"/>
                </a:endParaRPr>
              </a:p>
              <a:p>
                <a:pPr marL="514350" indent="-514350">
                  <a:buFont typeface="Arial" panose="020B0604020202020204" pitchFamily="34" charset="0"/>
                  <a:buChar char="•"/>
                </a:pPr>
                <a14:m>
                  <m:oMath xmlns:m="http://schemas.openxmlformats.org/officeDocument/2006/math">
                    <m:r>
                      <a:rPr lang="en-AU" sz="2800" i="1" smtClean="0">
                        <a:solidFill>
                          <a:schemeClr val="bg1"/>
                        </a:solidFill>
                        <a:latin typeface="Cambria Math" panose="02040503050406030204" pitchFamily="18" charset="0"/>
                        <a:ea typeface="Cambria Math" panose="02040503050406030204" pitchFamily="18" charset="0"/>
                      </a:rPr>
                      <m:t>~</m:t>
                    </m:r>
                    <m:r>
                      <a:rPr lang="en-AU" sz="2800" b="0" i="1" smtClean="0">
                        <a:solidFill>
                          <a:schemeClr val="bg1"/>
                        </a:solidFill>
                        <a:latin typeface="Cambria Math" panose="02040503050406030204" pitchFamily="18" charset="0"/>
                        <a:ea typeface="Cambria Math" panose="02040503050406030204" pitchFamily="18" charset="0"/>
                      </a:rPr>
                      <m:t>9%</m:t>
                    </m:r>
                  </m:oMath>
                </a14:m>
                <a:r>
                  <a:rPr lang="en-AU" sz="2800" dirty="0">
                    <a:solidFill>
                      <a:schemeClr val="bg1"/>
                    </a:solidFill>
                  </a:rPr>
                  <a:t> improvement for LSST because velocity number density is much lower than the galaxy number density at low redshift.  </a:t>
                </a:r>
              </a:p>
              <a:p>
                <a:pPr marL="514350" indent="-514350">
                  <a:buFont typeface="Arial" panose="020B0604020202020204" pitchFamily="34" charset="0"/>
                  <a:buChar char="•"/>
                </a:pPr>
                <a:endParaRPr lang="en-AU" sz="2800" dirty="0">
                  <a:solidFill>
                    <a:schemeClr val="bg1"/>
                  </a:solidFill>
                </a:endParaRPr>
              </a:p>
            </p:txBody>
          </p:sp>
        </mc:Choice>
        <mc:Fallback xmlns="">
          <p:sp>
            <p:nvSpPr>
              <p:cNvPr id="10" name="TextBox 9">
                <a:extLst>
                  <a:ext uri="{FF2B5EF4-FFF2-40B4-BE49-F238E27FC236}">
                    <a16:creationId xmlns:a16="http://schemas.microsoft.com/office/drawing/2014/main" id="{1C651C00-AA0D-0971-0D23-6895C8A313DB}"/>
                  </a:ext>
                </a:extLst>
              </p:cNvPr>
              <p:cNvSpPr txBox="1">
                <a:spLocks noRot="1" noChangeAspect="1" noMove="1" noResize="1" noEditPoints="1" noAdjustHandles="1" noChangeArrowheads="1" noChangeShapeType="1" noTextEdit="1"/>
              </p:cNvSpPr>
              <p:nvPr/>
            </p:nvSpPr>
            <p:spPr>
              <a:xfrm>
                <a:off x="447741" y="1336916"/>
                <a:ext cx="11319641" cy="5262979"/>
              </a:xfrm>
              <a:prstGeom prst="rect">
                <a:avLst/>
              </a:prstGeom>
              <a:blipFill>
                <a:blip r:embed="rId3"/>
                <a:stretch>
                  <a:fillRect l="-969" t="-1042" r="-1400"/>
                </a:stretch>
              </a:blipFill>
            </p:spPr>
            <p:txBody>
              <a:bodyPr/>
              <a:lstStyle/>
              <a:p>
                <a:r>
                  <a:rPr lang="en-AU">
                    <a:noFill/>
                  </a:rPr>
                  <a:t> </a:t>
                </a:r>
              </a:p>
            </p:txBody>
          </p:sp>
        </mc:Fallback>
      </mc:AlternateContent>
    </p:spTree>
    <p:extLst>
      <p:ext uri="{BB962C8B-B14F-4D97-AF65-F5344CB8AC3E}">
        <p14:creationId xmlns:p14="http://schemas.microsoft.com/office/powerpoint/2010/main" val="1677307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50614-F2BA-41BC-A04F-B116A2A10FCD}"/>
              </a:ext>
            </a:extLst>
          </p:cNvPr>
          <p:cNvSpPr>
            <a:spLocks noGrp="1"/>
          </p:cNvSpPr>
          <p:nvPr>
            <p:ph type="title"/>
          </p:nvPr>
        </p:nvSpPr>
        <p:spPr>
          <a:xfrm>
            <a:off x="1008467" y="2837158"/>
            <a:ext cx="10515600" cy="1325563"/>
          </a:xfrm>
        </p:spPr>
        <p:txBody>
          <a:bodyPr>
            <a:normAutofit/>
          </a:bodyPr>
          <a:lstStyle/>
          <a:p>
            <a:pPr algn="ctr"/>
            <a:r>
              <a:rPr lang="en-AU" sz="4000" dirty="0">
                <a:solidFill>
                  <a:schemeClr val="bg1"/>
                </a:solidFill>
              </a:rPr>
              <a:t>Supplementary slides</a:t>
            </a:r>
          </a:p>
        </p:txBody>
      </p:sp>
    </p:spTree>
    <p:extLst>
      <p:ext uri="{BB962C8B-B14F-4D97-AF65-F5344CB8AC3E}">
        <p14:creationId xmlns:p14="http://schemas.microsoft.com/office/powerpoint/2010/main" val="942319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D9242F-00AA-0196-D6A7-77C0D028D9E2}"/>
              </a:ext>
            </a:extLst>
          </p:cNvPr>
          <p:cNvSpPr>
            <a:spLocks noGrp="1"/>
          </p:cNvSpPr>
          <p:nvPr>
            <p:ph type="title"/>
          </p:nvPr>
        </p:nvSpPr>
        <p:spPr>
          <a:xfrm>
            <a:off x="169607" y="138677"/>
            <a:ext cx="10515600" cy="1325563"/>
          </a:xfrm>
        </p:spPr>
        <p:txBody>
          <a:bodyPr>
            <a:normAutofit/>
          </a:bodyPr>
          <a:lstStyle/>
          <a:p>
            <a:r>
              <a:rPr lang="en-AU" sz="4000" dirty="0">
                <a:solidFill>
                  <a:schemeClr val="bg1"/>
                </a:solidFill>
              </a:rPr>
              <a:t>The effect of the tension in the constraints on n</a:t>
            </a:r>
          </a:p>
        </p:txBody>
      </p:sp>
      <p:pic>
        <p:nvPicPr>
          <p:cNvPr id="6" name="Picture 5" descr="A screenshot of a computer game&#10;&#10;Description automatically generated">
            <a:extLst>
              <a:ext uri="{FF2B5EF4-FFF2-40B4-BE49-F238E27FC236}">
                <a16:creationId xmlns:a16="http://schemas.microsoft.com/office/drawing/2014/main" id="{0BDB29EF-92D1-C9DF-D9B0-24B8D29B38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035" y="1209368"/>
            <a:ext cx="4977720" cy="49892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descr="A screenshot of a computer game&#10;&#10;Description automatically generated">
            <a:extLst>
              <a:ext uri="{FF2B5EF4-FFF2-40B4-BE49-F238E27FC236}">
                <a16:creationId xmlns:a16="http://schemas.microsoft.com/office/drawing/2014/main" id="{60799844-FDF0-3F37-FABB-501ED42994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4258" y="1223226"/>
            <a:ext cx="4977720" cy="49754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E018E05-4E6A-F1FA-8152-E823CDE00F8F}"/>
                  </a:ext>
                </a:extLst>
              </p:cNvPr>
              <p:cNvSpPr txBox="1"/>
              <p:nvPr/>
            </p:nvSpPr>
            <p:spPr>
              <a:xfrm>
                <a:off x="1" y="6341806"/>
                <a:ext cx="5407742" cy="461665"/>
              </a:xfrm>
              <a:prstGeom prst="rect">
                <a:avLst/>
              </a:prstGeom>
              <a:noFill/>
            </p:spPr>
            <p:txBody>
              <a:bodyPr wrap="square" rtlCol="0">
                <a:spAutoFit/>
              </a:bodyPr>
              <a:lstStyle/>
              <a:p>
                <a14:m>
                  <m:oMath xmlns:m="http://schemas.openxmlformats.org/officeDocument/2006/math">
                    <m:sSub>
                      <m:sSubPr>
                        <m:ctrlPr>
                          <a:rPr lang="en-AU" sz="240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𝑚𝑎𝑥</m:t>
                        </m:r>
                      </m:sub>
                    </m:sSub>
                    <m:r>
                      <a:rPr lang="en-AU" sz="2400" b="0" i="1" smtClean="0">
                        <a:solidFill>
                          <a:schemeClr val="bg1"/>
                        </a:solidFill>
                        <a:latin typeface="Cambria Math" panose="02040503050406030204" pitchFamily="18" charset="0"/>
                      </a:rPr>
                      <m:t>=0.125</m:t>
                    </m:r>
                    <m:r>
                      <a:rPr lang="en-AU" sz="2400" b="0" i="1" smtClean="0">
                        <a:solidFill>
                          <a:schemeClr val="bg1"/>
                        </a:solidFill>
                        <a:latin typeface="Cambria Math" panose="02040503050406030204" pitchFamily="18" charset="0"/>
                      </a:rPr>
                      <m:t>h</m:t>
                    </m:r>
                    <m:r>
                      <a:rPr lang="en-AU" sz="2400" b="0" i="1" smtClean="0">
                        <a:solidFill>
                          <a:schemeClr val="bg1"/>
                        </a:solidFill>
                        <a:latin typeface="Cambria Math" panose="02040503050406030204" pitchFamily="18" charset="0"/>
                      </a:rPr>
                      <m:t>/</m:t>
                    </m:r>
                  </m:oMath>
                </a14:m>
                <a:r>
                  <a:rPr lang="en-AU" sz="2400" dirty="0" err="1">
                    <a:solidFill>
                      <a:schemeClr val="bg1"/>
                    </a:solidFill>
                  </a:rPr>
                  <a:t>Mpc</a:t>
                </a:r>
                <a:r>
                  <a:rPr lang="en-AU" sz="2400" dirty="0">
                    <a:solidFill>
                      <a:schemeClr val="bg1"/>
                    </a:solidFill>
                  </a:rPr>
                  <a:t>, 24% improvement</a:t>
                </a:r>
                <a:endParaRPr lang="en-AU" sz="2400" dirty="0"/>
              </a:p>
            </p:txBody>
          </p:sp>
        </mc:Choice>
        <mc:Fallback xmlns="">
          <p:sp>
            <p:nvSpPr>
              <p:cNvPr id="9" name="TextBox 8">
                <a:extLst>
                  <a:ext uri="{FF2B5EF4-FFF2-40B4-BE49-F238E27FC236}">
                    <a16:creationId xmlns:a16="http://schemas.microsoft.com/office/drawing/2014/main" id="{FE018E05-4E6A-F1FA-8152-E823CDE00F8F}"/>
                  </a:ext>
                </a:extLst>
              </p:cNvPr>
              <p:cNvSpPr txBox="1">
                <a:spLocks noRot="1" noChangeAspect="1" noMove="1" noResize="1" noEditPoints="1" noAdjustHandles="1" noChangeArrowheads="1" noChangeShapeType="1" noTextEdit="1"/>
              </p:cNvSpPr>
              <p:nvPr/>
            </p:nvSpPr>
            <p:spPr>
              <a:xfrm>
                <a:off x="1" y="6341806"/>
                <a:ext cx="5407742" cy="461665"/>
              </a:xfrm>
              <a:prstGeom prst="rect">
                <a:avLst/>
              </a:prstGeom>
              <a:blipFill>
                <a:blip r:embed="rId5"/>
                <a:stretch>
                  <a:fillRect l="-338" t="-10526" b="-28947"/>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10525A6-4125-638E-4E1E-E79D6F8FE2C9}"/>
                  </a:ext>
                </a:extLst>
              </p:cNvPr>
              <p:cNvSpPr txBox="1"/>
              <p:nvPr/>
            </p:nvSpPr>
            <p:spPr>
              <a:xfrm>
                <a:off x="6569247" y="6341805"/>
                <a:ext cx="5407742" cy="461665"/>
              </a:xfrm>
              <a:prstGeom prst="rect">
                <a:avLst/>
              </a:prstGeom>
              <a:noFill/>
            </p:spPr>
            <p:txBody>
              <a:bodyPr wrap="square" rtlCol="0">
                <a:spAutoFit/>
              </a:bodyPr>
              <a:lstStyle/>
              <a:p>
                <a14:m>
                  <m:oMath xmlns:m="http://schemas.openxmlformats.org/officeDocument/2006/math">
                    <m:sSub>
                      <m:sSubPr>
                        <m:ctrlPr>
                          <a:rPr lang="en-AU" sz="240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𝑚𝑎𝑥</m:t>
                        </m:r>
                      </m:sub>
                    </m:sSub>
                    <m:r>
                      <a:rPr lang="en-AU" sz="2400" b="0" i="1" smtClean="0">
                        <a:solidFill>
                          <a:schemeClr val="bg1"/>
                        </a:solidFill>
                        <a:latin typeface="Cambria Math" panose="02040503050406030204" pitchFamily="18" charset="0"/>
                      </a:rPr>
                      <m:t>=0.125</m:t>
                    </m:r>
                    <m:r>
                      <a:rPr lang="en-AU" sz="2400" b="0" i="1" smtClean="0">
                        <a:solidFill>
                          <a:schemeClr val="bg1"/>
                        </a:solidFill>
                        <a:latin typeface="Cambria Math" panose="02040503050406030204" pitchFamily="18" charset="0"/>
                      </a:rPr>
                      <m:t>h</m:t>
                    </m:r>
                    <m:r>
                      <a:rPr lang="en-AU" sz="2400" b="0" i="1" smtClean="0">
                        <a:solidFill>
                          <a:schemeClr val="bg1"/>
                        </a:solidFill>
                        <a:latin typeface="Cambria Math" panose="02040503050406030204" pitchFamily="18" charset="0"/>
                      </a:rPr>
                      <m:t>/</m:t>
                    </m:r>
                  </m:oMath>
                </a14:m>
                <a:r>
                  <a:rPr lang="en-AU" sz="2400" dirty="0" err="1">
                    <a:solidFill>
                      <a:schemeClr val="bg1"/>
                    </a:solidFill>
                  </a:rPr>
                  <a:t>Mpc</a:t>
                </a:r>
                <a:r>
                  <a:rPr lang="en-AU" sz="2400">
                    <a:solidFill>
                      <a:schemeClr val="bg1"/>
                    </a:solidFill>
                  </a:rPr>
                  <a:t>, 22% </a:t>
                </a:r>
                <a:r>
                  <a:rPr lang="en-AU" sz="2400" dirty="0">
                    <a:solidFill>
                      <a:schemeClr val="bg1"/>
                    </a:solidFill>
                  </a:rPr>
                  <a:t>improvement</a:t>
                </a:r>
                <a:endParaRPr lang="en-AU" sz="2400" dirty="0"/>
              </a:p>
            </p:txBody>
          </p:sp>
        </mc:Choice>
        <mc:Fallback xmlns="">
          <p:sp>
            <p:nvSpPr>
              <p:cNvPr id="10" name="TextBox 9">
                <a:extLst>
                  <a:ext uri="{FF2B5EF4-FFF2-40B4-BE49-F238E27FC236}">
                    <a16:creationId xmlns:a16="http://schemas.microsoft.com/office/drawing/2014/main" id="{010525A6-4125-638E-4E1E-E79D6F8FE2C9}"/>
                  </a:ext>
                </a:extLst>
              </p:cNvPr>
              <p:cNvSpPr txBox="1">
                <a:spLocks noRot="1" noChangeAspect="1" noMove="1" noResize="1" noEditPoints="1" noAdjustHandles="1" noChangeArrowheads="1" noChangeShapeType="1" noTextEdit="1"/>
              </p:cNvSpPr>
              <p:nvPr/>
            </p:nvSpPr>
            <p:spPr>
              <a:xfrm>
                <a:off x="6569247" y="6341805"/>
                <a:ext cx="5407742" cy="461665"/>
              </a:xfrm>
              <a:prstGeom prst="rect">
                <a:avLst/>
              </a:prstGeom>
              <a:blipFill>
                <a:blip r:embed="rId6"/>
                <a:stretch>
                  <a:fillRect l="-338" t="-10526" b="-28947"/>
                </a:stretch>
              </a:blipFill>
            </p:spPr>
            <p:txBody>
              <a:bodyPr/>
              <a:lstStyle/>
              <a:p>
                <a:r>
                  <a:rPr lang="en-AU">
                    <a:noFill/>
                  </a:rPr>
                  <a:t> </a:t>
                </a:r>
              </a:p>
            </p:txBody>
          </p:sp>
        </mc:Fallback>
      </mc:AlternateContent>
    </p:spTree>
    <p:extLst>
      <p:ext uri="{BB962C8B-B14F-4D97-AF65-F5344CB8AC3E}">
        <p14:creationId xmlns:p14="http://schemas.microsoft.com/office/powerpoint/2010/main" val="1125646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26BF753-C471-A88A-5094-BEE1E354EC1C}"/>
              </a:ext>
            </a:extLst>
          </p:cNvPr>
          <p:cNvSpPr txBox="1"/>
          <p:nvPr/>
        </p:nvSpPr>
        <p:spPr>
          <a:xfrm>
            <a:off x="44143" y="119818"/>
            <a:ext cx="12057468" cy="707886"/>
          </a:xfrm>
          <a:prstGeom prst="rect">
            <a:avLst/>
          </a:prstGeom>
          <a:noFill/>
        </p:spPr>
        <p:txBody>
          <a:bodyPr wrap="square" rtlCol="0">
            <a:spAutoFit/>
          </a:bodyPr>
          <a:lstStyle/>
          <a:p>
            <a:r>
              <a:rPr lang="en-AU" sz="4000" dirty="0">
                <a:solidFill>
                  <a:schemeClr val="bg1"/>
                </a:solidFill>
              </a:rPr>
              <a:t>Covariance matrix model</a:t>
            </a:r>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4A9F7461-C226-EA5A-13C7-5C688D7E2DF3}"/>
                  </a:ext>
                </a:extLst>
              </p:cNvPr>
              <p:cNvSpPr txBox="1"/>
              <p:nvPr/>
            </p:nvSpPr>
            <p:spPr>
              <a:xfrm>
                <a:off x="44143" y="1737108"/>
                <a:ext cx="12057468" cy="4214872"/>
              </a:xfrm>
              <a:prstGeom prst="rect">
                <a:avLst/>
              </a:prstGeom>
              <a:noFill/>
            </p:spPr>
            <p:txBody>
              <a:bodyPr wrap="square" rtlCol="0">
                <a:spAutoFit/>
              </a:bodyPr>
              <a:lstStyle/>
              <a:p>
                <a:pPr marL="285750" indent="-285750">
                  <a:buFont typeface="Arial" panose="020B0604020202020204" pitchFamily="34" charset="0"/>
                  <a:buChar char="•"/>
                </a:pPr>
                <a:r>
                  <a:rPr lang="en-AU" sz="2400" dirty="0">
                    <a:solidFill>
                      <a:schemeClr val="bg1"/>
                    </a:solidFill>
                  </a:rPr>
                  <a:t>Covariance matrix: </a:t>
                </a:r>
                <a14:m>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𝐶</m:t>
                        </m:r>
                      </m:e>
                      <m:sub>
                        <m:r>
                          <a:rPr lang="en-AU" sz="2400" b="0" i="1" smtClean="0">
                            <a:solidFill>
                              <a:schemeClr val="bg1"/>
                            </a:solidFill>
                            <a:latin typeface="Cambria Math" panose="02040503050406030204" pitchFamily="18" charset="0"/>
                          </a:rPr>
                          <m:t>𝑎𝑏𝑐𝑑</m:t>
                        </m:r>
                      </m:sub>
                    </m:sSub>
                    <m:r>
                      <a:rPr lang="en-AU" sz="2400" b="0" i="1" smtClean="0">
                        <a:solidFill>
                          <a:schemeClr val="bg1"/>
                        </a:solidFill>
                        <a:latin typeface="Cambria Math" panose="02040503050406030204" pitchFamily="18" charset="0"/>
                      </a:rPr>
                      <m:t>∝</m:t>
                    </m:r>
                    <m:d>
                      <m:dPr>
                        <m:begChr m:val="⟨"/>
                        <m:endChr m:val="⟩"/>
                        <m:ctrlPr>
                          <a:rPr lang="en-AU" sz="2400" b="0" i="1" smtClean="0">
                            <a:solidFill>
                              <a:schemeClr val="bg1"/>
                            </a:solidFill>
                            <a:latin typeface="Cambria Math" panose="02040503050406030204" pitchFamily="18" charset="0"/>
                          </a:rPr>
                        </m:ctrlPr>
                      </m:dPr>
                      <m:e>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𝑎</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𝑏</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𝑐</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𝑑</m:t>
                            </m:r>
                          </m:sub>
                        </m:sSub>
                      </m:e>
                    </m:d>
                    <m:r>
                      <a:rPr lang="en-AU" sz="2400" b="0" i="1" smtClean="0">
                        <a:solidFill>
                          <a:schemeClr val="bg1"/>
                        </a:solidFill>
                        <a:latin typeface="Cambria Math" panose="02040503050406030204" pitchFamily="18" charset="0"/>
                      </a:rPr>
                      <m:t> −</m:t>
                    </m:r>
                    <m:d>
                      <m:dPr>
                        <m:begChr m:val="⟨"/>
                        <m:endChr m:val="⟩"/>
                        <m:ctrlPr>
                          <a:rPr lang="en-AU" sz="2400" b="0" i="1" smtClean="0">
                            <a:solidFill>
                              <a:schemeClr val="bg1"/>
                            </a:solidFill>
                            <a:latin typeface="Cambria Math" panose="02040503050406030204" pitchFamily="18" charset="0"/>
                          </a:rPr>
                        </m:ctrlPr>
                      </m:dPr>
                      <m:e>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𝑎</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𝑏</m:t>
                            </m:r>
                          </m:sub>
                        </m:sSub>
                      </m:e>
                    </m:d>
                    <m:d>
                      <m:dPr>
                        <m:begChr m:val="⟨"/>
                        <m:endChr m:val="⟩"/>
                        <m:ctrlPr>
                          <a:rPr lang="en-AU" sz="2400" b="0" i="1" smtClean="0">
                            <a:solidFill>
                              <a:schemeClr val="bg1"/>
                            </a:solidFill>
                            <a:latin typeface="Cambria Math" panose="02040503050406030204" pitchFamily="18" charset="0"/>
                          </a:rPr>
                        </m:ctrlPr>
                      </m:dPr>
                      <m:e>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𝑐</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𝑑</m:t>
                            </m:r>
                          </m:sub>
                        </m:sSub>
                      </m:e>
                    </m:d>
                    <m:r>
                      <a:rPr lang="en-AU" sz="2400" b="0" i="1" smtClean="0">
                        <a:solidFill>
                          <a:schemeClr val="bg1"/>
                        </a:solidFill>
                        <a:latin typeface="Cambria Math" panose="02040503050406030204" pitchFamily="18" charset="0"/>
                      </a:rPr>
                      <m:t>=</m:t>
                    </m:r>
                    <m:d>
                      <m:dPr>
                        <m:begChr m:val="⟨"/>
                        <m:endChr m:val="⟩"/>
                        <m:ctrlPr>
                          <a:rPr lang="en-AU" sz="2400" b="0" i="1" smtClean="0">
                            <a:solidFill>
                              <a:schemeClr val="bg1"/>
                            </a:solidFill>
                            <a:latin typeface="Cambria Math" panose="02040503050406030204" pitchFamily="18" charset="0"/>
                          </a:rPr>
                        </m:ctrlPr>
                      </m:dPr>
                      <m:e>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𝑎</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𝑐</m:t>
                            </m:r>
                          </m:sub>
                        </m:sSub>
                      </m:e>
                    </m:d>
                    <m:d>
                      <m:dPr>
                        <m:begChr m:val="⟨"/>
                        <m:endChr m:val="⟩"/>
                        <m:ctrlPr>
                          <a:rPr lang="en-AU" sz="2400" b="0" i="1" smtClean="0">
                            <a:solidFill>
                              <a:schemeClr val="bg1"/>
                            </a:solidFill>
                            <a:latin typeface="Cambria Math" panose="02040503050406030204" pitchFamily="18" charset="0"/>
                          </a:rPr>
                        </m:ctrlPr>
                      </m:dPr>
                      <m:e>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𝑏</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𝑑</m:t>
                            </m:r>
                          </m:sub>
                        </m:sSub>
                      </m:e>
                    </m:d>
                    <m:r>
                      <a:rPr lang="en-AU" sz="2400" b="0" i="1" smtClean="0">
                        <a:solidFill>
                          <a:schemeClr val="bg1"/>
                        </a:solidFill>
                        <a:latin typeface="Cambria Math" panose="02040503050406030204" pitchFamily="18" charset="0"/>
                      </a:rPr>
                      <m:t>+</m:t>
                    </m:r>
                    <m:d>
                      <m:dPr>
                        <m:begChr m:val="⟨"/>
                        <m:endChr m:val="⟩"/>
                        <m:ctrlPr>
                          <a:rPr lang="en-AU" sz="2400" b="0" i="1" smtClean="0">
                            <a:solidFill>
                              <a:schemeClr val="bg1"/>
                            </a:solidFill>
                            <a:latin typeface="Cambria Math" panose="02040503050406030204" pitchFamily="18" charset="0"/>
                          </a:rPr>
                        </m:ctrlPr>
                      </m:dPr>
                      <m:e>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𝑎</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𝑑</m:t>
                            </m:r>
                          </m:sub>
                        </m:sSub>
                      </m:e>
                    </m:d>
                    <m:d>
                      <m:dPr>
                        <m:begChr m:val="⟨"/>
                        <m:endChr m:val="⟩"/>
                        <m:ctrlPr>
                          <a:rPr lang="en-AU" sz="2400" b="0" i="1" smtClean="0">
                            <a:solidFill>
                              <a:schemeClr val="bg1"/>
                            </a:solidFill>
                            <a:latin typeface="Cambria Math" panose="02040503050406030204" pitchFamily="18" charset="0"/>
                          </a:rPr>
                        </m:ctrlPr>
                      </m:dPr>
                      <m:e>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𝑏</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𝑐</m:t>
                            </m:r>
                          </m:sub>
                        </m:sSub>
                      </m:e>
                    </m:d>
                  </m:oMath>
                </a14:m>
                <a:r>
                  <a:rPr lang="en-AU" sz="2400" b="0" dirty="0">
                    <a:solidFill>
                      <a:schemeClr val="bg1"/>
                    </a:solidFill>
                  </a:rPr>
                  <a:t>.</a:t>
                </a:r>
              </a:p>
              <a:p>
                <a:pPr marL="285750" indent="-285750">
                  <a:buFont typeface="Arial" panose="020B0604020202020204" pitchFamily="34" charset="0"/>
                  <a:buChar char="•"/>
                </a:pPr>
                <a:endParaRPr lang="en-AU" sz="2400" dirty="0">
                  <a:solidFill>
                    <a:schemeClr val="bg1"/>
                  </a:solidFill>
                </a:endParaRPr>
              </a:p>
              <a:p>
                <a:pPr marL="285750" indent="-285750">
                  <a:buFont typeface="Arial" panose="020B0604020202020204" pitchFamily="34" charset="0"/>
                  <a:buChar char="•"/>
                </a:pPr>
                <a14:m>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𝑔</m:t>
                        </m:r>
                      </m:sub>
                    </m:sSub>
                    <m:r>
                      <a:rPr lang="en-AU" sz="2400" b="0" i="1" smtClean="0">
                        <a:solidFill>
                          <a:schemeClr val="bg1"/>
                        </a:solidFill>
                        <a:latin typeface="Cambria Math" panose="02040503050406030204" pitchFamily="18" charset="0"/>
                      </a:rPr>
                      <m:t>(</m:t>
                    </m:r>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r>
                      <a:rPr lang="en-AU" sz="2400" b="0" i="1" smtClean="0">
                        <a:solidFill>
                          <a:schemeClr val="bg1"/>
                        </a:solidFill>
                        <a:latin typeface="Cambria Math" panose="02040503050406030204" pitchFamily="18" charset="0"/>
                      </a:rPr>
                      <m:t>)=</m:t>
                    </m:r>
                    <m:f>
                      <m:fPr>
                        <m:ctrlPr>
                          <a:rPr lang="en-AU" sz="2400" b="0" i="1" smtClean="0">
                            <a:solidFill>
                              <a:schemeClr val="bg1"/>
                            </a:solidFill>
                            <a:latin typeface="Cambria Math" panose="02040503050406030204" pitchFamily="18" charset="0"/>
                          </a:rPr>
                        </m:ctrlPr>
                      </m:fPr>
                      <m:num>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𝑤</m:t>
                            </m:r>
                          </m:e>
                          <m:sub>
                            <m:r>
                              <a:rPr lang="en-AU" sz="2400" b="0" i="1" smtClean="0">
                                <a:solidFill>
                                  <a:schemeClr val="bg1"/>
                                </a:solidFill>
                                <a:latin typeface="Cambria Math" panose="02040503050406030204" pitchFamily="18" charset="0"/>
                              </a:rPr>
                              <m:t>𝑔</m:t>
                            </m:r>
                          </m:sub>
                        </m:sSub>
                        <m:d>
                          <m:dPr>
                            <m:ctrlPr>
                              <a:rPr lang="en-AU" sz="2400" b="0" i="1" smtClean="0">
                                <a:solidFill>
                                  <a:schemeClr val="bg1"/>
                                </a:solidFill>
                                <a:latin typeface="Cambria Math" panose="02040503050406030204" pitchFamily="18" charset="0"/>
                              </a:rPr>
                            </m:ctrlPr>
                          </m:d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e>
                        </m:d>
                        <m:r>
                          <a:rPr lang="en-AU" sz="2400" b="0" i="1" smtClean="0">
                            <a:solidFill>
                              <a:schemeClr val="bg1"/>
                            </a:solidFill>
                            <a:latin typeface="Cambria Math" panose="02040503050406030204" pitchFamily="18" charset="0"/>
                          </a:rPr>
                          <m:t>[</m:t>
                        </m:r>
                        <m:sSub>
                          <m:sSubPr>
                            <m:ctrlPr>
                              <a:rPr lang="en-AU" sz="2400" b="0" i="1" smtClean="0">
                                <a:solidFill>
                                  <a:schemeClr val="bg1"/>
                                </a:solidFill>
                                <a:latin typeface="Cambria Math" panose="02040503050406030204" pitchFamily="18" charset="0"/>
                              </a:rPr>
                            </m:ctrlPr>
                          </m:sSub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𝑛</m:t>
                                </m:r>
                              </m:e>
                            </m:acc>
                          </m:e>
                          <m:sub>
                            <m:r>
                              <a:rPr lang="en-AU" sz="2400" b="0" i="1" smtClean="0">
                                <a:solidFill>
                                  <a:schemeClr val="bg1"/>
                                </a:solidFill>
                                <a:latin typeface="Cambria Math" panose="02040503050406030204" pitchFamily="18" charset="0"/>
                              </a:rPr>
                              <m:t>𝑔</m:t>
                            </m:r>
                          </m:sub>
                        </m:sSub>
                        <m:d>
                          <m:dPr>
                            <m:ctrlPr>
                              <a:rPr lang="en-AU" sz="2400" b="0" i="1" smtClean="0">
                                <a:solidFill>
                                  <a:schemeClr val="bg1"/>
                                </a:solidFill>
                                <a:latin typeface="Cambria Math" panose="02040503050406030204" pitchFamily="18" charset="0"/>
                              </a:rPr>
                            </m:ctrlPr>
                          </m:d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e>
                        </m:d>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𝛼</m:t>
                        </m:r>
                        <m:sSubSup>
                          <m:sSubSupPr>
                            <m:ctrlPr>
                              <a:rPr lang="en-AU" sz="2400" b="0" i="1" smtClean="0">
                                <a:solidFill>
                                  <a:schemeClr val="bg1"/>
                                </a:solidFill>
                                <a:latin typeface="Cambria Math" panose="02040503050406030204" pitchFamily="18" charset="0"/>
                              </a:rPr>
                            </m:ctrlPr>
                          </m:sSubSup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𝑛</m:t>
                                </m:r>
                              </m:e>
                            </m:acc>
                          </m:e>
                          <m:sub>
                            <m:r>
                              <a:rPr lang="en-AU" sz="2400" b="0" i="1" smtClean="0">
                                <a:solidFill>
                                  <a:schemeClr val="bg1"/>
                                </a:solidFill>
                                <a:latin typeface="Cambria Math" panose="02040503050406030204" pitchFamily="18" charset="0"/>
                              </a:rPr>
                              <m:t>𝑔</m:t>
                            </m:r>
                          </m:sub>
                          <m:sup>
                            <m:r>
                              <a:rPr lang="en-AU" sz="2400" b="0" i="1" smtClean="0">
                                <a:solidFill>
                                  <a:schemeClr val="bg1"/>
                                </a:solidFill>
                                <a:latin typeface="Cambria Math" panose="02040503050406030204" pitchFamily="18" charset="0"/>
                              </a:rPr>
                              <m:t>𝑠</m:t>
                            </m:r>
                          </m:sup>
                        </m:sSubSup>
                        <m:r>
                          <a:rPr lang="en-AU" sz="2400" b="0" i="1" smtClean="0">
                            <a:solidFill>
                              <a:schemeClr val="bg1"/>
                            </a:solidFill>
                            <a:latin typeface="Cambria Math" panose="02040503050406030204" pitchFamily="18" charset="0"/>
                          </a:rPr>
                          <m:t>(</m:t>
                        </m:r>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r>
                          <a:rPr lang="en-AU" sz="2400" b="0" i="1" smtClean="0">
                            <a:solidFill>
                              <a:schemeClr val="bg1"/>
                            </a:solidFill>
                            <a:latin typeface="Cambria Math" panose="02040503050406030204" pitchFamily="18" charset="0"/>
                          </a:rPr>
                          <m:t>)</m:t>
                        </m:r>
                      </m:num>
                      <m:den>
                        <m:rad>
                          <m:radPr>
                            <m:degHide m:val="on"/>
                            <m:ctrlPr>
                              <a:rPr lang="en-AU" sz="2400" b="0" i="1" smtClean="0">
                                <a:solidFill>
                                  <a:schemeClr val="bg1"/>
                                </a:solidFill>
                                <a:latin typeface="Cambria Math" panose="02040503050406030204" pitchFamily="18" charset="0"/>
                              </a:rPr>
                            </m:ctrlPr>
                          </m:radPr>
                          <m:deg/>
                          <m:e>
                            <m:r>
                              <a:rPr lang="en-AU" sz="2400" b="0" i="1" smtClean="0">
                                <a:solidFill>
                                  <a:schemeClr val="bg1"/>
                                </a:solidFill>
                                <a:latin typeface="Cambria Math" panose="02040503050406030204" pitchFamily="18" charset="0"/>
                              </a:rPr>
                              <m:t>∫</m:t>
                            </m:r>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𝑑</m:t>
                                </m:r>
                              </m:e>
                              <m:sup>
                                <m:r>
                                  <a:rPr lang="en-AU" sz="2400" b="0" i="1" smtClean="0">
                                    <a:solidFill>
                                      <a:schemeClr val="bg1"/>
                                    </a:solidFill>
                                    <a:latin typeface="Cambria Math" panose="02040503050406030204" pitchFamily="18" charset="0"/>
                                  </a:rPr>
                                  <m:t>3</m:t>
                                </m:r>
                              </m:sup>
                            </m:sSup>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r>
                              <a:rPr lang="en-AU" sz="2400" b="0" i="1" smtClean="0">
                                <a:solidFill>
                                  <a:schemeClr val="bg1"/>
                                </a:solidFill>
                                <a:latin typeface="Cambria Math" panose="02040503050406030204" pitchFamily="18" charset="0"/>
                              </a:rPr>
                              <m:t> </m:t>
                            </m:r>
                            <m:sSubSup>
                              <m:sSubSupPr>
                                <m:ctrlPr>
                                  <a:rPr lang="en-AU" sz="2400" b="0" i="1" smtClean="0">
                                    <a:solidFill>
                                      <a:schemeClr val="bg1"/>
                                    </a:solidFill>
                                    <a:latin typeface="Cambria Math" panose="02040503050406030204" pitchFamily="18" charset="0"/>
                                  </a:rPr>
                                </m:ctrlPr>
                              </m:sSubSup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𝑛</m:t>
                                    </m:r>
                                  </m:e>
                                </m:acc>
                              </m:e>
                              <m:sub>
                                <m:r>
                                  <a:rPr lang="en-AU" sz="2400" b="0" i="1" smtClean="0">
                                    <a:solidFill>
                                      <a:schemeClr val="bg1"/>
                                    </a:solidFill>
                                    <a:latin typeface="Cambria Math" panose="02040503050406030204" pitchFamily="18" charset="0"/>
                                  </a:rPr>
                                  <m:t>𝑔</m:t>
                                </m:r>
                              </m:sub>
                              <m:sup>
                                <m:r>
                                  <a:rPr lang="en-AU" sz="2400" b="0" i="1" smtClean="0">
                                    <a:solidFill>
                                      <a:schemeClr val="bg1"/>
                                    </a:solidFill>
                                    <a:latin typeface="Cambria Math" panose="02040503050406030204" pitchFamily="18" charset="0"/>
                                  </a:rPr>
                                  <m:t>2</m:t>
                                </m:r>
                              </m:sup>
                            </m:sSubSup>
                            <m:d>
                              <m:dPr>
                                <m:ctrlPr>
                                  <a:rPr lang="en-AU" sz="2400" b="0" i="1" smtClean="0">
                                    <a:solidFill>
                                      <a:schemeClr val="bg1"/>
                                    </a:solidFill>
                                    <a:latin typeface="Cambria Math" panose="02040503050406030204" pitchFamily="18" charset="0"/>
                                  </a:rPr>
                                </m:ctrlPr>
                              </m:d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e>
                            </m:d>
                            <m:sSubSup>
                              <m:sSubSupPr>
                                <m:ctrlPr>
                                  <a:rPr lang="en-AU" sz="2400" b="0" i="1" smtClean="0">
                                    <a:solidFill>
                                      <a:schemeClr val="bg1"/>
                                    </a:solidFill>
                                    <a:latin typeface="Cambria Math" panose="02040503050406030204" pitchFamily="18" charset="0"/>
                                  </a:rPr>
                                </m:ctrlPr>
                              </m:sSubSupPr>
                              <m:e>
                                <m:r>
                                  <a:rPr lang="en-AU" sz="2400" b="0" i="1" smtClean="0">
                                    <a:solidFill>
                                      <a:schemeClr val="bg1"/>
                                    </a:solidFill>
                                    <a:latin typeface="Cambria Math" panose="02040503050406030204" pitchFamily="18" charset="0"/>
                                  </a:rPr>
                                  <m:t>𝑤</m:t>
                                </m:r>
                              </m:e>
                              <m:sub>
                                <m:r>
                                  <a:rPr lang="en-AU" sz="2400" b="0" i="1" smtClean="0">
                                    <a:solidFill>
                                      <a:schemeClr val="bg1"/>
                                    </a:solidFill>
                                    <a:latin typeface="Cambria Math" panose="02040503050406030204" pitchFamily="18" charset="0"/>
                                  </a:rPr>
                                  <m:t>𝑔</m:t>
                                </m:r>
                              </m:sub>
                              <m:sup>
                                <m:r>
                                  <a:rPr lang="en-AU" sz="2400" b="0" i="1" smtClean="0">
                                    <a:solidFill>
                                      <a:schemeClr val="bg1"/>
                                    </a:solidFill>
                                    <a:latin typeface="Cambria Math" panose="02040503050406030204" pitchFamily="18" charset="0"/>
                                  </a:rPr>
                                  <m:t>2</m:t>
                                </m:r>
                              </m:sup>
                            </m:sSubSup>
                            <m:r>
                              <a:rPr lang="en-AU" sz="2400" b="0" i="1" smtClean="0">
                                <a:solidFill>
                                  <a:schemeClr val="bg1"/>
                                </a:solidFill>
                                <a:latin typeface="Cambria Math" panose="02040503050406030204" pitchFamily="18" charset="0"/>
                              </a:rPr>
                              <m:t>(</m:t>
                            </m:r>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r>
                              <a:rPr lang="en-AU" sz="2400" b="0" i="1" smtClean="0">
                                <a:solidFill>
                                  <a:schemeClr val="bg1"/>
                                </a:solidFill>
                                <a:latin typeface="Cambria Math" panose="02040503050406030204" pitchFamily="18" charset="0"/>
                              </a:rPr>
                              <m:t>)</m:t>
                            </m:r>
                          </m:e>
                        </m:rad>
                      </m:den>
                    </m:f>
                  </m:oMath>
                </a14:m>
                <a:r>
                  <a:rPr lang="en-AU" sz="2400" b="0" dirty="0">
                    <a:solidFill>
                      <a:schemeClr val="bg1"/>
                    </a:solidFill>
                  </a:rPr>
                  <a:t> , </a:t>
                </a:r>
                <a14:m>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𝐹</m:t>
                        </m:r>
                      </m:e>
                      <m:sub>
                        <m:r>
                          <a:rPr lang="en-AU" sz="2400" b="0" i="1" smtClean="0">
                            <a:solidFill>
                              <a:schemeClr val="bg1"/>
                            </a:solidFill>
                            <a:latin typeface="Cambria Math" panose="02040503050406030204" pitchFamily="18" charset="0"/>
                          </a:rPr>
                          <m:t>𝑣</m:t>
                        </m:r>
                      </m:sub>
                    </m:sSub>
                    <m:d>
                      <m:dPr>
                        <m:ctrlPr>
                          <a:rPr lang="en-AU" sz="2400" b="0" i="1" smtClean="0">
                            <a:solidFill>
                              <a:schemeClr val="bg1"/>
                            </a:solidFill>
                            <a:latin typeface="Cambria Math" panose="02040503050406030204" pitchFamily="18" charset="0"/>
                          </a:rPr>
                        </m:ctrlPr>
                      </m:d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e>
                    </m:d>
                    <m:r>
                      <a:rPr lang="en-AU" sz="2400" b="0" i="1" smtClean="0">
                        <a:solidFill>
                          <a:schemeClr val="bg1"/>
                        </a:solidFill>
                        <a:latin typeface="Cambria Math" panose="02040503050406030204" pitchFamily="18" charset="0"/>
                      </a:rPr>
                      <m:t>=</m:t>
                    </m:r>
                    <m:f>
                      <m:fPr>
                        <m:ctrlPr>
                          <a:rPr lang="en-AU" sz="2400" b="0" i="1" smtClean="0">
                            <a:solidFill>
                              <a:schemeClr val="bg1"/>
                            </a:solidFill>
                            <a:latin typeface="Cambria Math" panose="02040503050406030204" pitchFamily="18" charset="0"/>
                          </a:rPr>
                        </m:ctrlPr>
                      </m:fPr>
                      <m:num>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𝑤</m:t>
                            </m:r>
                          </m:e>
                          <m:sub>
                            <m:r>
                              <a:rPr lang="en-AU" sz="2400" b="0" i="1" smtClean="0">
                                <a:solidFill>
                                  <a:schemeClr val="bg1"/>
                                </a:solidFill>
                                <a:latin typeface="Cambria Math" panose="02040503050406030204" pitchFamily="18" charset="0"/>
                              </a:rPr>
                              <m:t>𝑣</m:t>
                            </m:r>
                          </m:sub>
                        </m:sSub>
                        <m:d>
                          <m:dPr>
                            <m:ctrlPr>
                              <a:rPr lang="en-AU" sz="2400" b="0" i="1" smtClean="0">
                                <a:solidFill>
                                  <a:schemeClr val="bg1"/>
                                </a:solidFill>
                                <a:latin typeface="Cambria Math" panose="02040503050406030204" pitchFamily="18" charset="0"/>
                              </a:rPr>
                            </m:ctrlPr>
                          </m:d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e>
                        </m:d>
                        <m:sSub>
                          <m:sSubPr>
                            <m:ctrlPr>
                              <a:rPr lang="en-AU" sz="2400" b="0" i="1" smtClean="0">
                                <a:solidFill>
                                  <a:schemeClr val="bg1"/>
                                </a:solidFill>
                                <a:latin typeface="Cambria Math" panose="02040503050406030204" pitchFamily="18" charset="0"/>
                              </a:rPr>
                            </m:ctrlPr>
                          </m:sSub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𝑛</m:t>
                                </m:r>
                              </m:e>
                            </m:acc>
                          </m:e>
                          <m:sub>
                            <m:r>
                              <a:rPr lang="en-AU" sz="2400" b="0" i="1" smtClean="0">
                                <a:solidFill>
                                  <a:schemeClr val="bg1"/>
                                </a:solidFill>
                                <a:latin typeface="Cambria Math" panose="02040503050406030204" pitchFamily="18" charset="0"/>
                              </a:rPr>
                              <m:t>𝑣</m:t>
                            </m:r>
                          </m:sub>
                        </m:sSub>
                        <m:d>
                          <m:dPr>
                            <m:ctrlPr>
                              <a:rPr lang="en-AU" sz="2400" b="0" i="1" smtClean="0">
                                <a:solidFill>
                                  <a:schemeClr val="bg1"/>
                                </a:solidFill>
                                <a:latin typeface="Cambria Math" panose="02040503050406030204" pitchFamily="18" charset="0"/>
                              </a:rPr>
                            </m:ctrlPr>
                          </m:d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e>
                        </m:d>
                        <m:r>
                          <a:rPr lang="en-AU" sz="2400" b="0" i="1" smtClean="0">
                            <a:solidFill>
                              <a:schemeClr val="bg1"/>
                            </a:solidFill>
                            <a:latin typeface="Cambria Math" panose="02040503050406030204" pitchFamily="18" charset="0"/>
                          </a:rPr>
                          <m:t>𝑣</m:t>
                        </m:r>
                        <m:d>
                          <m:dPr>
                            <m:ctrlPr>
                              <a:rPr lang="en-AU" sz="2400" b="0" i="1" smtClean="0">
                                <a:solidFill>
                                  <a:schemeClr val="bg1"/>
                                </a:solidFill>
                                <a:latin typeface="Cambria Math" panose="02040503050406030204" pitchFamily="18" charset="0"/>
                              </a:rPr>
                            </m:ctrlPr>
                          </m:d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e>
                        </m:d>
                      </m:num>
                      <m:den>
                        <m:rad>
                          <m:radPr>
                            <m:degHide m:val="on"/>
                            <m:ctrlPr>
                              <a:rPr lang="en-AU" sz="2400" b="0" i="1" smtClean="0">
                                <a:solidFill>
                                  <a:schemeClr val="bg1"/>
                                </a:solidFill>
                                <a:latin typeface="Cambria Math" panose="02040503050406030204" pitchFamily="18" charset="0"/>
                              </a:rPr>
                            </m:ctrlPr>
                          </m:radPr>
                          <m:deg/>
                          <m:e>
                            <m:r>
                              <a:rPr lang="en-AU" sz="2400" b="0" i="1" smtClean="0">
                                <a:solidFill>
                                  <a:schemeClr val="bg1"/>
                                </a:solidFill>
                                <a:latin typeface="Cambria Math" panose="02040503050406030204" pitchFamily="18" charset="0"/>
                              </a:rPr>
                              <m:t>∫</m:t>
                            </m:r>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𝑑</m:t>
                                </m:r>
                              </m:e>
                              <m:sup>
                                <m:r>
                                  <a:rPr lang="en-AU" sz="2400" b="0" i="1" smtClean="0">
                                    <a:solidFill>
                                      <a:schemeClr val="bg1"/>
                                    </a:solidFill>
                                    <a:latin typeface="Cambria Math" panose="02040503050406030204" pitchFamily="18" charset="0"/>
                                  </a:rPr>
                                  <m:t>3</m:t>
                                </m:r>
                              </m:sup>
                            </m:sSup>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r>
                              <a:rPr lang="en-AU" sz="2400" b="0" i="1" smtClean="0">
                                <a:solidFill>
                                  <a:schemeClr val="bg1"/>
                                </a:solidFill>
                                <a:latin typeface="Cambria Math" panose="02040503050406030204" pitchFamily="18" charset="0"/>
                              </a:rPr>
                              <m:t> </m:t>
                            </m:r>
                            <m:sSubSup>
                              <m:sSubSupPr>
                                <m:ctrlPr>
                                  <a:rPr lang="en-AU" sz="2400" b="0" i="1" smtClean="0">
                                    <a:solidFill>
                                      <a:schemeClr val="bg1"/>
                                    </a:solidFill>
                                    <a:latin typeface="Cambria Math" panose="02040503050406030204" pitchFamily="18" charset="0"/>
                                  </a:rPr>
                                </m:ctrlPr>
                              </m:sSubSup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𝑛</m:t>
                                    </m:r>
                                  </m:e>
                                </m:acc>
                              </m:e>
                              <m:sub>
                                <m:r>
                                  <a:rPr lang="en-AU" sz="2400" b="0" i="1" smtClean="0">
                                    <a:solidFill>
                                      <a:schemeClr val="bg1"/>
                                    </a:solidFill>
                                    <a:latin typeface="Cambria Math" panose="02040503050406030204" pitchFamily="18" charset="0"/>
                                  </a:rPr>
                                  <m:t>𝑣</m:t>
                                </m:r>
                              </m:sub>
                              <m:sup>
                                <m:r>
                                  <a:rPr lang="en-AU" sz="2400" b="0" i="1" smtClean="0">
                                    <a:solidFill>
                                      <a:schemeClr val="bg1"/>
                                    </a:solidFill>
                                    <a:latin typeface="Cambria Math" panose="02040503050406030204" pitchFamily="18" charset="0"/>
                                  </a:rPr>
                                  <m:t>2</m:t>
                                </m:r>
                              </m:sup>
                            </m:sSubSup>
                            <m:d>
                              <m:dPr>
                                <m:ctrlPr>
                                  <a:rPr lang="en-AU" sz="2400" b="0" i="1" smtClean="0">
                                    <a:solidFill>
                                      <a:schemeClr val="bg1"/>
                                    </a:solidFill>
                                    <a:latin typeface="Cambria Math" panose="02040503050406030204" pitchFamily="18" charset="0"/>
                                  </a:rPr>
                                </m:ctrlPr>
                              </m:d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e>
                            </m:d>
                            <m:sSubSup>
                              <m:sSubSupPr>
                                <m:ctrlPr>
                                  <a:rPr lang="en-AU" sz="2400" b="0" i="1" smtClean="0">
                                    <a:solidFill>
                                      <a:schemeClr val="bg1"/>
                                    </a:solidFill>
                                    <a:latin typeface="Cambria Math" panose="02040503050406030204" pitchFamily="18" charset="0"/>
                                  </a:rPr>
                                </m:ctrlPr>
                              </m:sSubSupPr>
                              <m:e>
                                <m:r>
                                  <a:rPr lang="en-AU" sz="2400" b="0" i="1" smtClean="0">
                                    <a:solidFill>
                                      <a:schemeClr val="bg1"/>
                                    </a:solidFill>
                                    <a:latin typeface="Cambria Math" panose="02040503050406030204" pitchFamily="18" charset="0"/>
                                  </a:rPr>
                                  <m:t>𝑤</m:t>
                                </m:r>
                              </m:e>
                              <m:sub>
                                <m:r>
                                  <a:rPr lang="en-AU" sz="2400" b="0" i="1" smtClean="0">
                                    <a:solidFill>
                                      <a:schemeClr val="bg1"/>
                                    </a:solidFill>
                                    <a:latin typeface="Cambria Math" panose="02040503050406030204" pitchFamily="18" charset="0"/>
                                  </a:rPr>
                                  <m:t>𝑣</m:t>
                                </m:r>
                              </m:sub>
                              <m:sup>
                                <m:r>
                                  <a:rPr lang="en-AU" sz="2400" b="0" i="1" smtClean="0">
                                    <a:solidFill>
                                      <a:schemeClr val="bg1"/>
                                    </a:solidFill>
                                    <a:latin typeface="Cambria Math" panose="02040503050406030204" pitchFamily="18" charset="0"/>
                                  </a:rPr>
                                  <m:t>2</m:t>
                                </m:r>
                              </m:sup>
                            </m:sSubSup>
                            <m:d>
                              <m:dPr>
                                <m:ctrlPr>
                                  <a:rPr lang="en-AU" sz="2400" b="0" i="1" smtClean="0">
                                    <a:solidFill>
                                      <a:schemeClr val="bg1"/>
                                    </a:solidFill>
                                    <a:latin typeface="Cambria Math" panose="02040503050406030204" pitchFamily="18" charset="0"/>
                                  </a:rPr>
                                </m:ctrlPr>
                              </m:dPr>
                              <m:e>
                                <m:acc>
                                  <m:accPr>
                                    <m:chr m:val="⃗"/>
                                    <m:ctrlPr>
                                      <a:rPr lang="en-AU" sz="2400" b="0" i="1" smtClean="0">
                                        <a:solidFill>
                                          <a:schemeClr val="bg1"/>
                                        </a:solidFill>
                                        <a:latin typeface="Cambria Math" panose="02040503050406030204" pitchFamily="18" charset="0"/>
                                      </a:rPr>
                                    </m:ctrlPr>
                                  </m:accPr>
                                  <m:e>
                                    <m:r>
                                      <a:rPr lang="en-AU" sz="2400" b="0" i="1" smtClean="0">
                                        <a:solidFill>
                                          <a:schemeClr val="bg1"/>
                                        </a:solidFill>
                                        <a:latin typeface="Cambria Math" panose="02040503050406030204" pitchFamily="18" charset="0"/>
                                      </a:rPr>
                                      <m:t>𝑟</m:t>
                                    </m:r>
                                  </m:e>
                                </m:acc>
                              </m:e>
                            </m:d>
                          </m:e>
                        </m:rad>
                      </m:den>
                    </m:f>
                    <m:r>
                      <a:rPr lang="en-AU" sz="2400" b="0" i="0" smtClean="0">
                        <a:solidFill>
                          <a:schemeClr val="bg1"/>
                        </a:solidFill>
                        <a:latin typeface="Cambria Math" panose="02040503050406030204" pitchFamily="18" charset="0"/>
                      </a:rPr>
                      <m:t>.</m:t>
                    </m:r>
                  </m:oMath>
                </a14:m>
                <a:r>
                  <a:rPr lang="en-AU" sz="2400" b="0" dirty="0">
                    <a:solidFill>
                      <a:schemeClr val="bg1"/>
                    </a:solidFill>
                  </a:rPr>
                  <a:t>  </a:t>
                </a:r>
              </a:p>
              <a:p>
                <a:pPr marL="285750" indent="-285750">
                  <a:buFont typeface="Arial" panose="020B0604020202020204" pitchFamily="34" charset="0"/>
                  <a:buChar char="•"/>
                </a:pPr>
                <a:endParaRPr lang="en-AU" sz="2400" dirty="0">
                  <a:solidFill>
                    <a:schemeClr val="bg1"/>
                  </a:solidFill>
                </a:endParaRPr>
              </a:p>
              <a:p>
                <a:pPr marL="285750" indent="-285750">
                  <a:buFont typeface="Arial" panose="020B0604020202020204" pitchFamily="34" charset="0"/>
                  <a:buChar char="•"/>
                </a:pPr>
                <a14:m>
                  <m:oMath xmlns:m="http://schemas.openxmlformats.org/officeDocument/2006/math">
                    <m:sSubSup>
                      <m:sSubSupPr>
                        <m:ctrlPr>
                          <a:rPr lang="en-AU" sz="2400" b="0" i="1" smtClean="0">
                            <a:solidFill>
                              <a:schemeClr val="bg1"/>
                            </a:solidFill>
                            <a:latin typeface="Cambria Math" panose="02040503050406030204" pitchFamily="18" charset="0"/>
                          </a:rPr>
                        </m:ctrlPr>
                      </m:sSubSupPr>
                      <m:e>
                        <m:r>
                          <a:rPr lang="en-AU" sz="2400" b="0" i="1" smtClean="0">
                            <a:solidFill>
                              <a:schemeClr val="bg1"/>
                            </a:solidFill>
                            <a:latin typeface="Cambria Math" panose="02040503050406030204" pitchFamily="18" charset="0"/>
                          </a:rPr>
                          <m:t>𝐶</m:t>
                        </m:r>
                      </m:e>
                      <m:sub>
                        <m:r>
                          <a:rPr lang="en-AU" sz="2400" b="0" i="1" smtClean="0">
                            <a:solidFill>
                              <a:schemeClr val="bg1"/>
                            </a:solidFill>
                            <a:latin typeface="Cambria Math" panose="02040503050406030204" pitchFamily="18" charset="0"/>
                          </a:rPr>
                          <m:t>𝑎𝑏𝑐𝑑</m:t>
                        </m:r>
                      </m:sub>
                      <m:sup>
                        <m:r>
                          <a:rPr lang="en-AU" sz="2400" b="0" i="1" smtClean="0">
                            <a:solidFill>
                              <a:schemeClr val="bg1"/>
                            </a:solidFill>
                            <a:latin typeface="Cambria Math" panose="02040503050406030204" pitchFamily="18" charset="0"/>
                          </a:rPr>
                          <m:t>𝑙</m:t>
                        </m:r>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𝑙</m:t>
                            </m:r>
                          </m:e>
                          <m:sup>
                            <m:r>
                              <a:rPr lang="en-AU" sz="2400" b="0" i="1" smtClean="0">
                                <a:solidFill>
                                  <a:schemeClr val="bg1"/>
                                </a:solidFill>
                                <a:latin typeface="Cambria Math" panose="02040503050406030204" pitchFamily="18" charset="0"/>
                              </a:rPr>
                              <m:t>′</m:t>
                            </m:r>
                          </m:sup>
                        </m:sSup>
                      </m:sup>
                    </m:sSubSup>
                    <m:r>
                      <a:rPr lang="en-AU" sz="2400" b="0" i="1" smtClean="0">
                        <a:solidFill>
                          <a:schemeClr val="bg1"/>
                        </a:solidFill>
                        <a:latin typeface="Cambria Math" panose="02040503050406030204" pitchFamily="18" charset="0"/>
                      </a:rPr>
                      <m:t>=</m:t>
                    </m:r>
                    <m:sSup>
                      <m:sSupPr>
                        <m:ctrlPr>
                          <a:rPr lang="en-AU" sz="2400" b="0" i="1" smtClean="0">
                            <a:solidFill>
                              <a:schemeClr val="bg1"/>
                            </a:solidFill>
                            <a:latin typeface="Cambria Math" panose="02040503050406030204" pitchFamily="18" charset="0"/>
                          </a:rPr>
                        </m:ctrlPr>
                      </m:sSupPr>
                      <m:e>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2</m:t>
                            </m:r>
                            <m:r>
                              <a:rPr lang="en-AU" sz="2400" b="0" i="1" smtClean="0">
                                <a:solidFill>
                                  <a:schemeClr val="bg1"/>
                                </a:solidFill>
                                <a:latin typeface="Cambria Math" panose="02040503050406030204" pitchFamily="18" charset="0"/>
                              </a:rPr>
                              <m:t>𝜋</m:t>
                            </m:r>
                          </m:e>
                        </m:d>
                      </m:e>
                      <m:sup>
                        <m:r>
                          <a:rPr lang="en-AU" sz="2400" b="0" i="1" smtClean="0">
                            <a:solidFill>
                              <a:schemeClr val="bg1"/>
                            </a:solidFill>
                            <a:latin typeface="Cambria Math" panose="02040503050406030204" pitchFamily="18" charset="0"/>
                          </a:rPr>
                          <m:t>3</m:t>
                        </m:r>
                      </m:sup>
                    </m:sSup>
                    <m:f>
                      <m:fPr>
                        <m:ctrlPr>
                          <a:rPr lang="en-AU" sz="2400" b="0" i="1" smtClean="0">
                            <a:solidFill>
                              <a:schemeClr val="bg1"/>
                            </a:solidFill>
                            <a:latin typeface="Cambria Math" panose="02040503050406030204" pitchFamily="18" charset="0"/>
                          </a:rPr>
                        </m:ctrlPr>
                      </m:fPr>
                      <m:num>
                        <m:r>
                          <a:rPr lang="en-AU" sz="2400" b="0" i="1" smtClean="0">
                            <a:solidFill>
                              <a:schemeClr val="bg1"/>
                            </a:solidFill>
                            <a:latin typeface="Cambria Math" panose="02040503050406030204" pitchFamily="18" charset="0"/>
                          </a:rPr>
                          <m:t>(2</m:t>
                        </m:r>
                        <m:r>
                          <a:rPr lang="en-AU" sz="2400" b="0" i="1" smtClean="0">
                            <a:solidFill>
                              <a:schemeClr val="bg1"/>
                            </a:solidFill>
                            <a:latin typeface="Cambria Math" panose="02040503050406030204" pitchFamily="18" charset="0"/>
                          </a:rPr>
                          <m:t>𝑙</m:t>
                        </m:r>
                        <m:r>
                          <a:rPr lang="en-AU" sz="2400" b="0" i="1" smtClean="0">
                            <a:solidFill>
                              <a:schemeClr val="bg1"/>
                            </a:solidFill>
                            <a:latin typeface="Cambria Math" panose="02040503050406030204" pitchFamily="18" charset="0"/>
                          </a:rPr>
                          <m:t>+1)(2</m:t>
                        </m:r>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𝑙</m:t>
                            </m:r>
                          </m:e>
                          <m:sup>
                            <m:r>
                              <a:rPr lang="en-AU" sz="2400" b="0" i="1" smtClean="0">
                                <a:solidFill>
                                  <a:schemeClr val="bg1"/>
                                </a:solidFill>
                                <a:latin typeface="Cambria Math" panose="02040503050406030204" pitchFamily="18" charset="0"/>
                              </a:rPr>
                              <m:t>′</m:t>
                            </m:r>
                          </m:sup>
                        </m:sSup>
                        <m:r>
                          <a:rPr lang="en-AU" sz="2400" b="0" i="1" smtClean="0">
                            <a:solidFill>
                              <a:schemeClr val="bg1"/>
                            </a:solidFill>
                            <a:latin typeface="Cambria Math" panose="02040503050406030204" pitchFamily="18" charset="0"/>
                          </a:rPr>
                          <m:t>+1)</m:t>
                        </m:r>
                      </m:num>
                      <m:den>
                        <m:r>
                          <a:rPr lang="en-AU" sz="2400" b="0" i="1" smtClean="0">
                            <a:solidFill>
                              <a:schemeClr val="bg1"/>
                            </a:solidFill>
                            <a:latin typeface="Cambria Math" panose="02040503050406030204" pitchFamily="18" charset="0"/>
                          </a:rPr>
                          <m:t>2</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𝑉</m:t>
                            </m:r>
                          </m:e>
                          <m:sub>
                            <m:r>
                              <a:rPr lang="en-AU" sz="2400" b="0" i="1" smtClean="0">
                                <a:solidFill>
                                  <a:schemeClr val="bg1"/>
                                </a:solidFill>
                                <a:latin typeface="Cambria Math" panose="02040503050406030204" pitchFamily="18" charset="0"/>
                              </a:rPr>
                              <m:t>𝑘</m:t>
                            </m:r>
                          </m:sub>
                        </m:sSub>
                      </m:den>
                    </m:f>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𝑑</m:t>
                    </m:r>
                    <m:r>
                      <a:rPr lang="en-AU" sz="2400" b="0" i="1" smtClean="0">
                        <a:solidFill>
                          <a:schemeClr val="bg1"/>
                        </a:solidFill>
                        <a:latin typeface="Cambria Math" panose="02040503050406030204" pitchFamily="18" charset="0"/>
                      </a:rPr>
                      <m:t>𝜇</m:t>
                    </m:r>
                    <m:f>
                      <m:fPr>
                        <m:ctrlPr>
                          <a:rPr lang="en-AU" sz="2400" b="0" i="1" smtClean="0">
                            <a:solidFill>
                              <a:schemeClr val="bg1"/>
                            </a:solidFill>
                            <a:latin typeface="Cambria Math" panose="02040503050406030204" pitchFamily="18" charset="0"/>
                          </a:rPr>
                        </m:ctrlPr>
                      </m:fPr>
                      <m:num>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𝑑𝑟</m:t>
                        </m:r>
                        <m:r>
                          <a:rPr lang="en-AU" sz="2400" b="0" i="1" smtClean="0">
                            <a:solidFill>
                              <a:schemeClr val="bg1"/>
                            </a:solidFill>
                            <a:latin typeface="Cambria Math" panose="02040503050406030204" pitchFamily="18" charset="0"/>
                          </a:rPr>
                          <m:t> </m:t>
                        </m:r>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𝑟</m:t>
                            </m:r>
                          </m:e>
                          <m:sup>
                            <m:r>
                              <a:rPr lang="en-AU" sz="2400" b="0" i="1" smtClean="0">
                                <a:solidFill>
                                  <a:schemeClr val="bg1"/>
                                </a:solidFill>
                                <a:latin typeface="Cambria Math" panose="02040503050406030204" pitchFamily="18" charset="0"/>
                              </a:rPr>
                              <m:t>2</m:t>
                            </m:r>
                          </m:sup>
                        </m:sSup>
                        <m:d>
                          <m:dPr>
                            <m:ctrlPr>
                              <a:rPr lang="en-AU" sz="2400" b="0" i="1" smtClean="0">
                                <a:solidFill>
                                  <a:schemeClr val="bg1"/>
                                </a:solidFill>
                                <a:latin typeface="Cambria Math" panose="02040503050406030204" pitchFamily="18" charset="0"/>
                              </a:rPr>
                            </m:ctrlPr>
                          </m:dPr>
                          <m:e>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𝑞</m:t>
                                </m:r>
                              </m:e>
                              <m:sub>
                                <m:r>
                                  <a:rPr lang="en-AU" sz="2400" b="0" i="1" smtClean="0">
                                    <a:solidFill>
                                      <a:schemeClr val="bg1"/>
                                    </a:solidFill>
                                    <a:latin typeface="Cambria Math" panose="02040503050406030204" pitchFamily="18" charset="0"/>
                                  </a:rPr>
                                  <m:t>𝑎𝑐</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𝑞</m:t>
                                </m:r>
                              </m:e>
                              <m:sub>
                                <m:r>
                                  <a:rPr lang="en-AU" sz="2400" b="0" i="1" smtClean="0">
                                    <a:solidFill>
                                      <a:schemeClr val="bg1"/>
                                    </a:solidFill>
                                    <a:latin typeface="Cambria Math" panose="02040503050406030204" pitchFamily="18" charset="0"/>
                                  </a:rPr>
                                  <m:t>𝑏𝑑</m:t>
                                </m:r>
                              </m:sub>
                            </m:sSub>
                            <m:sSubSup>
                              <m:sSubSupPr>
                                <m:ctrlPr>
                                  <a:rPr lang="en-AU" sz="2400" b="0" i="1" smtClean="0">
                                    <a:solidFill>
                                      <a:schemeClr val="bg1"/>
                                    </a:solidFill>
                                    <a:latin typeface="Cambria Math" panose="02040503050406030204" pitchFamily="18" charset="0"/>
                                  </a:rPr>
                                </m:ctrlPr>
                              </m:sSubSupPr>
                              <m:e>
                                <m:r>
                                  <a:rPr lang="en-AU" sz="2400" b="0" i="1" smtClean="0">
                                    <a:solidFill>
                                      <a:schemeClr val="bg1"/>
                                    </a:solidFill>
                                    <a:latin typeface="Cambria Math" panose="02040503050406030204" pitchFamily="18" charset="0"/>
                                  </a:rPr>
                                  <m:t>𝑊</m:t>
                                </m:r>
                              </m:e>
                              <m:sub>
                                <m:r>
                                  <a:rPr lang="en-AU" sz="2400" b="0" i="1" smtClean="0">
                                    <a:solidFill>
                                      <a:schemeClr val="bg1"/>
                                    </a:solidFill>
                                    <a:latin typeface="Cambria Math" panose="02040503050406030204" pitchFamily="18" charset="0"/>
                                  </a:rPr>
                                  <m:t>𝑎𝑐𝑏𝑑</m:t>
                                </m:r>
                              </m:sub>
                              <m:sup>
                                <m:r>
                                  <a:rPr lang="en-AU" sz="2400" b="0" i="1" smtClean="0">
                                    <a:solidFill>
                                      <a:schemeClr val="bg1"/>
                                    </a:solidFill>
                                    <a:latin typeface="Cambria Math" panose="02040503050406030204" pitchFamily="18" charset="0"/>
                                  </a:rPr>
                                  <m:t>𝑙</m:t>
                                </m:r>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𝑙</m:t>
                                    </m:r>
                                  </m:e>
                                  <m:sup>
                                    <m:r>
                                      <a:rPr lang="en-AU" sz="2400" b="0" i="1" smtClean="0">
                                        <a:solidFill>
                                          <a:schemeClr val="bg1"/>
                                        </a:solidFill>
                                        <a:latin typeface="Cambria Math" panose="02040503050406030204" pitchFamily="18" charset="0"/>
                                      </a:rPr>
                                      <m:t>′</m:t>
                                    </m:r>
                                  </m:sup>
                                </m:sSup>
                              </m:sup>
                            </m:sSubSup>
                            <m:r>
                              <a:rPr lang="en-AU" sz="2400" b="0" i="1" smtClean="0">
                                <a:solidFill>
                                  <a:schemeClr val="bg1"/>
                                </a:solidFill>
                                <a:latin typeface="Cambria Math" panose="02040503050406030204" pitchFamily="18" charset="0"/>
                              </a:rPr>
                              <m:t>+</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𝑞</m:t>
                                </m:r>
                              </m:e>
                              <m:sub>
                                <m:r>
                                  <a:rPr lang="en-AU" sz="2400" b="0" i="1" smtClean="0">
                                    <a:solidFill>
                                      <a:schemeClr val="bg1"/>
                                    </a:solidFill>
                                    <a:latin typeface="Cambria Math" panose="02040503050406030204" pitchFamily="18" charset="0"/>
                                  </a:rPr>
                                  <m:t>𝑎𝑑</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𝑞</m:t>
                                </m:r>
                              </m:e>
                              <m:sub>
                                <m:r>
                                  <a:rPr lang="en-AU" sz="2400" b="0" i="1" smtClean="0">
                                    <a:solidFill>
                                      <a:schemeClr val="bg1"/>
                                    </a:solidFill>
                                    <a:latin typeface="Cambria Math" panose="02040503050406030204" pitchFamily="18" charset="0"/>
                                  </a:rPr>
                                  <m:t>𝑏𝑐</m:t>
                                </m:r>
                              </m:sub>
                            </m:sSub>
                            <m:sSubSup>
                              <m:sSubSupPr>
                                <m:ctrlPr>
                                  <a:rPr lang="en-AU" sz="2400" b="0" i="1" smtClean="0">
                                    <a:solidFill>
                                      <a:schemeClr val="bg1"/>
                                    </a:solidFill>
                                    <a:latin typeface="Cambria Math" panose="02040503050406030204" pitchFamily="18" charset="0"/>
                                  </a:rPr>
                                </m:ctrlPr>
                              </m:sSubSupPr>
                              <m:e>
                                <m:r>
                                  <a:rPr lang="en-AU" sz="2400" b="0" i="1" smtClean="0">
                                    <a:solidFill>
                                      <a:schemeClr val="bg1"/>
                                    </a:solidFill>
                                    <a:latin typeface="Cambria Math" panose="02040503050406030204" pitchFamily="18" charset="0"/>
                                  </a:rPr>
                                  <m:t>𝑊</m:t>
                                </m:r>
                              </m:e>
                              <m:sub>
                                <m:r>
                                  <a:rPr lang="en-AU" sz="2400" b="0" i="1" smtClean="0">
                                    <a:solidFill>
                                      <a:schemeClr val="bg1"/>
                                    </a:solidFill>
                                    <a:latin typeface="Cambria Math" panose="02040503050406030204" pitchFamily="18" charset="0"/>
                                  </a:rPr>
                                  <m:t>𝑎𝑑𝑏𝑐</m:t>
                                </m:r>
                              </m:sub>
                              <m:sup>
                                <m:r>
                                  <a:rPr lang="en-AU" sz="2400" b="0" i="1" smtClean="0">
                                    <a:solidFill>
                                      <a:schemeClr val="bg1"/>
                                    </a:solidFill>
                                    <a:latin typeface="Cambria Math" panose="02040503050406030204" pitchFamily="18" charset="0"/>
                                  </a:rPr>
                                  <m:t>𝑙</m:t>
                                </m:r>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𝑙</m:t>
                                    </m:r>
                                  </m:e>
                                  <m:sup>
                                    <m:r>
                                      <a:rPr lang="en-AU" sz="2400" b="0" i="1" smtClean="0">
                                        <a:solidFill>
                                          <a:schemeClr val="bg1"/>
                                        </a:solidFill>
                                        <a:latin typeface="Cambria Math" panose="02040503050406030204" pitchFamily="18" charset="0"/>
                                      </a:rPr>
                                      <m:t>′</m:t>
                                    </m:r>
                                  </m:sup>
                                </m:sSup>
                              </m:sup>
                            </m:sSubSup>
                          </m:e>
                        </m:d>
                      </m:num>
                      <m:den>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𝐺</m:t>
                            </m:r>
                          </m:e>
                          <m:sub>
                            <m:r>
                              <a:rPr lang="en-AU" sz="2400" b="0" i="1" smtClean="0">
                                <a:solidFill>
                                  <a:schemeClr val="bg1"/>
                                </a:solidFill>
                                <a:latin typeface="Cambria Math" panose="02040503050406030204" pitchFamily="18" charset="0"/>
                              </a:rPr>
                              <m:t>𝑎</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𝐺</m:t>
                            </m:r>
                          </m:e>
                          <m:sub>
                            <m:r>
                              <a:rPr lang="en-AU" sz="2400" b="0" i="1" smtClean="0">
                                <a:solidFill>
                                  <a:schemeClr val="bg1"/>
                                </a:solidFill>
                                <a:latin typeface="Cambria Math" panose="02040503050406030204" pitchFamily="18" charset="0"/>
                              </a:rPr>
                              <m:t>𝑏</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𝐺</m:t>
                            </m:r>
                          </m:e>
                          <m:sub>
                            <m:r>
                              <a:rPr lang="en-AU" sz="2400" b="0" i="1" smtClean="0">
                                <a:solidFill>
                                  <a:schemeClr val="bg1"/>
                                </a:solidFill>
                                <a:latin typeface="Cambria Math" panose="02040503050406030204" pitchFamily="18" charset="0"/>
                              </a:rPr>
                              <m:t>𝑐</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𝐺</m:t>
                            </m:r>
                          </m:e>
                          <m:sub>
                            <m:r>
                              <a:rPr lang="en-AU" sz="2400" b="0" i="1" smtClean="0">
                                <a:solidFill>
                                  <a:schemeClr val="bg1"/>
                                </a:solidFill>
                                <a:latin typeface="Cambria Math" panose="02040503050406030204" pitchFamily="18" charset="0"/>
                              </a:rPr>
                              <m:t>𝑑</m:t>
                            </m:r>
                          </m:sub>
                        </m:sSub>
                      </m:den>
                    </m:f>
                  </m:oMath>
                </a14:m>
                <a:r>
                  <a:rPr lang="en-AU" sz="2400" b="0" dirty="0">
                    <a:solidFill>
                      <a:schemeClr val="bg1"/>
                    </a:solidFill>
                  </a:rPr>
                  <a:t>, where </a:t>
                </a:r>
                <a14:m>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𝐺</m:t>
                        </m:r>
                      </m:e>
                      <m:sub>
                        <m:r>
                          <a:rPr lang="en-AU" sz="2400" b="0" i="1" smtClean="0">
                            <a:solidFill>
                              <a:schemeClr val="bg1"/>
                            </a:solidFill>
                            <a:latin typeface="Cambria Math" panose="02040503050406030204" pitchFamily="18" charset="0"/>
                          </a:rPr>
                          <m:t>𝛿</m:t>
                        </m:r>
                      </m:sub>
                    </m:sSub>
                    <m:r>
                      <a:rPr lang="en-AU" sz="2400" b="0" i="1" smtClean="0">
                        <a:solidFill>
                          <a:schemeClr val="bg1"/>
                        </a:solidFill>
                        <a:latin typeface="Cambria Math" panose="02040503050406030204" pitchFamily="18" charset="0"/>
                      </a:rPr>
                      <m:t>=</m:t>
                    </m:r>
                    <m:rad>
                      <m:radPr>
                        <m:degHide m:val="on"/>
                        <m:ctrlPr>
                          <a:rPr lang="en-AU" sz="2400" b="0" i="1" smtClean="0">
                            <a:solidFill>
                              <a:schemeClr val="bg1"/>
                            </a:solidFill>
                            <a:latin typeface="Cambria Math" panose="02040503050406030204" pitchFamily="18" charset="0"/>
                          </a:rPr>
                        </m:ctrlPr>
                      </m:radPr>
                      <m:deg/>
                      <m:e>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𝑑𝑟</m:t>
                        </m:r>
                        <m:r>
                          <a:rPr lang="en-AU" sz="2400" b="0" i="1" smtClean="0">
                            <a:solidFill>
                              <a:schemeClr val="bg1"/>
                            </a:solidFill>
                            <a:latin typeface="Cambria Math" panose="02040503050406030204" pitchFamily="18" charset="0"/>
                          </a:rPr>
                          <m:t> </m:t>
                        </m:r>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𝑟</m:t>
                            </m:r>
                          </m:e>
                          <m:sup>
                            <m:r>
                              <a:rPr lang="en-AU" sz="2400" b="0" i="1" smtClean="0">
                                <a:solidFill>
                                  <a:schemeClr val="bg1"/>
                                </a:solidFill>
                                <a:latin typeface="Cambria Math" panose="02040503050406030204" pitchFamily="18" charset="0"/>
                              </a:rPr>
                              <m:t>2</m:t>
                            </m:r>
                          </m:sup>
                        </m:sSup>
                        <m:sSubSup>
                          <m:sSubSupPr>
                            <m:ctrlPr>
                              <a:rPr lang="en-AU" sz="2400" b="0" i="1" smtClean="0">
                                <a:solidFill>
                                  <a:schemeClr val="bg1"/>
                                </a:solidFill>
                                <a:latin typeface="Cambria Math" panose="02040503050406030204" pitchFamily="18" charset="0"/>
                              </a:rPr>
                            </m:ctrlPr>
                          </m:sSubSupPr>
                          <m:e>
                            <m:r>
                              <a:rPr lang="en-AU" sz="2400" b="0" i="1" smtClean="0">
                                <a:solidFill>
                                  <a:schemeClr val="bg1"/>
                                </a:solidFill>
                                <a:latin typeface="Cambria Math" panose="02040503050406030204" pitchFamily="18" charset="0"/>
                              </a:rPr>
                              <m:t>𝑛</m:t>
                            </m:r>
                          </m:e>
                          <m:sub>
                            <m:r>
                              <a:rPr lang="en-AU" sz="2400" b="0" i="1" smtClean="0">
                                <a:solidFill>
                                  <a:schemeClr val="bg1"/>
                                </a:solidFill>
                                <a:latin typeface="Cambria Math" panose="02040503050406030204" pitchFamily="18" charset="0"/>
                              </a:rPr>
                              <m:t>𝑔</m:t>
                            </m:r>
                          </m:sub>
                          <m:sup>
                            <m:r>
                              <a:rPr lang="en-AU" sz="2400" b="0" i="1" smtClean="0">
                                <a:solidFill>
                                  <a:schemeClr val="bg1"/>
                                </a:solidFill>
                                <a:latin typeface="Cambria Math" panose="02040503050406030204" pitchFamily="18" charset="0"/>
                              </a:rPr>
                              <m:t>2</m:t>
                            </m:r>
                          </m:sup>
                        </m:sSubSup>
                        <m:sSubSup>
                          <m:sSubSupPr>
                            <m:ctrlPr>
                              <a:rPr lang="en-AU" sz="2400" b="0" i="1" smtClean="0">
                                <a:solidFill>
                                  <a:schemeClr val="bg1"/>
                                </a:solidFill>
                                <a:latin typeface="Cambria Math" panose="02040503050406030204" pitchFamily="18" charset="0"/>
                              </a:rPr>
                            </m:ctrlPr>
                          </m:sSubSupPr>
                          <m:e>
                            <m:r>
                              <a:rPr lang="en-AU" sz="2400" b="0" i="1" smtClean="0">
                                <a:solidFill>
                                  <a:schemeClr val="bg1"/>
                                </a:solidFill>
                                <a:latin typeface="Cambria Math" panose="02040503050406030204" pitchFamily="18" charset="0"/>
                              </a:rPr>
                              <m:t>𝑤</m:t>
                            </m:r>
                          </m:e>
                          <m:sub>
                            <m:r>
                              <a:rPr lang="en-AU" sz="2400" b="0" i="1" smtClean="0">
                                <a:solidFill>
                                  <a:schemeClr val="bg1"/>
                                </a:solidFill>
                                <a:latin typeface="Cambria Math" panose="02040503050406030204" pitchFamily="18" charset="0"/>
                              </a:rPr>
                              <m:t>𝑔</m:t>
                            </m:r>
                          </m:sub>
                          <m:sup>
                            <m:r>
                              <a:rPr lang="en-AU" sz="2400" b="0" i="1" smtClean="0">
                                <a:solidFill>
                                  <a:schemeClr val="bg1"/>
                                </a:solidFill>
                                <a:latin typeface="Cambria Math" panose="02040503050406030204" pitchFamily="18" charset="0"/>
                              </a:rPr>
                              <m:t>2</m:t>
                            </m:r>
                          </m:sup>
                        </m:sSubSup>
                      </m:e>
                    </m:rad>
                  </m:oMath>
                </a14:m>
                <a:r>
                  <a:rPr lang="en-AU" sz="2400" b="0" dirty="0">
                    <a:solidFill>
                      <a:schemeClr val="bg1"/>
                    </a:solidFill>
                  </a:rPr>
                  <a:t>, </a:t>
                </a:r>
                <a14:m>
                  <m:oMath xmlns:m="http://schemas.openxmlformats.org/officeDocument/2006/math">
                    <m:sSub>
                      <m:sSubPr>
                        <m:ctrlPr>
                          <a:rPr lang="en-AU" sz="2400" i="1">
                            <a:solidFill>
                              <a:schemeClr val="bg1"/>
                            </a:solidFill>
                            <a:latin typeface="Cambria Math" panose="02040503050406030204" pitchFamily="18" charset="0"/>
                          </a:rPr>
                        </m:ctrlPr>
                      </m:sSubPr>
                      <m:e>
                        <m:r>
                          <a:rPr lang="en-AU" sz="2400" i="1">
                            <a:solidFill>
                              <a:schemeClr val="bg1"/>
                            </a:solidFill>
                            <a:latin typeface="Cambria Math" panose="02040503050406030204" pitchFamily="18" charset="0"/>
                          </a:rPr>
                          <m:t>𝐺</m:t>
                        </m:r>
                      </m:e>
                      <m:sub>
                        <m:r>
                          <a:rPr lang="en-AU" sz="2400" b="0" i="1" smtClean="0">
                            <a:solidFill>
                              <a:schemeClr val="bg1"/>
                            </a:solidFill>
                            <a:latin typeface="Cambria Math" panose="02040503050406030204" pitchFamily="18" charset="0"/>
                          </a:rPr>
                          <m:t>𝑣</m:t>
                        </m:r>
                      </m:sub>
                    </m:sSub>
                    <m:r>
                      <a:rPr lang="en-AU" sz="2400" i="1">
                        <a:solidFill>
                          <a:schemeClr val="bg1"/>
                        </a:solidFill>
                        <a:latin typeface="Cambria Math" panose="02040503050406030204" pitchFamily="18" charset="0"/>
                      </a:rPr>
                      <m:t>=</m:t>
                    </m:r>
                    <m:rad>
                      <m:radPr>
                        <m:degHide m:val="on"/>
                        <m:ctrlPr>
                          <a:rPr lang="en-AU" sz="2400" i="1">
                            <a:solidFill>
                              <a:schemeClr val="bg1"/>
                            </a:solidFill>
                            <a:latin typeface="Cambria Math" panose="02040503050406030204" pitchFamily="18" charset="0"/>
                          </a:rPr>
                        </m:ctrlPr>
                      </m:radPr>
                      <m:deg/>
                      <m:e>
                        <m:r>
                          <a:rPr lang="en-AU" sz="2400" i="1">
                            <a:solidFill>
                              <a:schemeClr val="bg1"/>
                            </a:solidFill>
                            <a:latin typeface="Cambria Math" panose="02040503050406030204" pitchFamily="18" charset="0"/>
                          </a:rPr>
                          <m:t>∫</m:t>
                        </m:r>
                        <m:r>
                          <a:rPr lang="en-AU" sz="2400" i="1">
                            <a:solidFill>
                              <a:schemeClr val="bg1"/>
                            </a:solidFill>
                            <a:latin typeface="Cambria Math" panose="02040503050406030204" pitchFamily="18" charset="0"/>
                          </a:rPr>
                          <m:t>𝑑𝑟</m:t>
                        </m:r>
                        <m:r>
                          <a:rPr lang="en-AU" sz="2400" i="1">
                            <a:solidFill>
                              <a:schemeClr val="bg1"/>
                            </a:solidFill>
                            <a:latin typeface="Cambria Math" panose="02040503050406030204" pitchFamily="18" charset="0"/>
                          </a:rPr>
                          <m:t> </m:t>
                        </m:r>
                        <m:sSup>
                          <m:sSupPr>
                            <m:ctrlPr>
                              <a:rPr lang="en-AU" sz="2400" i="1">
                                <a:solidFill>
                                  <a:schemeClr val="bg1"/>
                                </a:solidFill>
                                <a:latin typeface="Cambria Math" panose="02040503050406030204" pitchFamily="18" charset="0"/>
                              </a:rPr>
                            </m:ctrlPr>
                          </m:sSupPr>
                          <m:e>
                            <m:r>
                              <a:rPr lang="en-AU" sz="2400" i="1">
                                <a:solidFill>
                                  <a:schemeClr val="bg1"/>
                                </a:solidFill>
                                <a:latin typeface="Cambria Math" panose="02040503050406030204" pitchFamily="18" charset="0"/>
                              </a:rPr>
                              <m:t>𝑟</m:t>
                            </m:r>
                          </m:e>
                          <m:sup>
                            <m:r>
                              <a:rPr lang="en-AU" sz="2400" i="1">
                                <a:solidFill>
                                  <a:schemeClr val="bg1"/>
                                </a:solidFill>
                                <a:latin typeface="Cambria Math" panose="02040503050406030204" pitchFamily="18" charset="0"/>
                              </a:rPr>
                              <m:t>2</m:t>
                            </m:r>
                          </m:sup>
                        </m:sSup>
                        <m:sSubSup>
                          <m:sSubSupPr>
                            <m:ctrlPr>
                              <a:rPr lang="en-AU" sz="2400" i="1">
                                <a:solidFill>
                                  <a:schemeClr val="bg1"/>
                                </a:solidFill>
                                <a:latin typeface="Cambria Math" panose="02040503050406030204" pitchFamily="18" charset="0"/>
                              </a:rPr>
                            </m:ctrlPr>
                          </m:sSubSupPr>
                          <m:e>
                            <m:r>
                              <a:rPr lang="en-AU" sz="2400" i="1">
                                <a:solidFill>
                                  <a:schemeClr val="bg1"/>
                                </a:solidFill>
                                <a:latin typeface="Cambria Math" panose="02040503050406030204" pitchFamily="18" charset="0"/>
                              </a:rPr>
                              <m:t>𝑛</m:t>
                            </m:r>
                          </m:e>
                          <m:sub>
                            <m:r>
                              <a:rPr lang="en-AU" sz="2400" b="0" i="1" smtClean="0">
                                <a:solidFill>
                                  <a:schemeClr val="bg1"/>
                                </a:solidFill>
                                <a:latin typeface="Cambria Math" panose="02040503050406030204" pitchFamily="18" charset="0"/>
                              </a:rPr>
                              <m:t>𝑣</m:t>
                            </m:r>
                          </m:sub>
                          <m:sup>
                            <m:r>
                              <a:rPr lang="en-AU" sz="2400" i="1">
                                <a:solidFill>
                                  <a:schemeClr val="bg1"/>
                                </a:solidFill>
                                <a:latin typeface="Cambria Math" panose="02040503050406030204" pitchFamily="18" charset="0"/>
                              </a:rPr>
                              <m:t>2</m:t>
                            </m:r>
                          </m:sup>
                        </m:sSubSup>
                        <m:sSubSup>
                          <m:sSubSupPr>
                            <m:ctrlPr>
                              <a:rPr lang="en-AU" sz="2400" i="1">
                                <a:solidFill>
                                  <a:schemeClr val="bg1"/>
                                </a:solidFill>
                                <a:latin typeface="Cambria Math" panose="02040503050406030204" pitchFamily="18" charset="0"/>
                              </a:rPr>
                            </m:ctrlPr>
                          </m:sSubSupPr>
                          <m:e>
                            <m:r>
                              <a:rPr lang="en-AU" sz="2400" i="1">
                                <a:solidFill>
                                  <a:schemeClr val="bg1"/>
                                </a:solidFill>
                                <a:latin typeface="Cambria Math" panose="02040503050406030204" pitchFamily="18" charset="0"/>
                              </a:rPr>
                              <m:t>𝑤</m:t>
                            </m:r>
                          </m:e>
                          <m:sub>
                            <m:r>
                              <a:rPr lang="en-AU" sz="2400" b="0" i="1" smtClean="0">
                                <a:solidFill>
                                  <a:schemeClr val="bg1"/>
                                </a:solidFill>
                                <a:latin typeface="Cambria Math" panose="02040503050406030204" pitchFamily="18" charset="0"/>
                              </a:rPr>
                              <m:t>𝑣</m:t>
                            </m:r>
                          </m:sub>
                          <m:sup>
                            <m:r>
                              <a:rPr lang="en-AU" sz="2400" i="1">
                                <a:solidFill>
                                  <a:schemeClr val="bg1"/>
                                </a:solidFill>
                                <a:latin typeface="Cambria Math" panose="02040503050406030204" pitchFamily="18" charset="0"/>
                              </a:rPr>
                              <m:t>2</m:t>
                            </m:r>
                          </m:sup>
                        </m:sSubSup>
                      </m:e>
                    </m:rad>
                    <m:r>
                      <a:rPr lang="en-AU" sz="2400" b="0" i="1" smtClean="0">
                        <a:solidFill>
                          <a:schemeClr val="bg1"/>
                        </a:solidFill>
                        <a:latin typeface="Cambria Math" panose="02040503050406030204" pitchFamily="18" charset="0"/>
                      </a:rPr>
                      <m:t>, </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𝑞</m:t>
                        </m:r>
                      </m:e>
                      <m:sub>
                        <m:r>
                          <a:rPr lang="en-AU" sz="2400" b="0" i="1" smtClean="0">
                            <a:solidFill>
                              <a:schemeClr val="bg1"/>
                            </a:solidFill>
                            <a:latin typeface="Cambria Math" panose="02040503050406030204" pitchFamily="18" charset="0"/>
                          </a:rPr>
                          <m:t>𝛿𝛿</m:t>
                        </m:r>
                      </m:sub>
                    </m:sSub>
                    <m:r>
                      <a:rPr lang="en-AU" sz="2400" b="0" i="1" smtClean="0">
                        <a:solidFill>
                          <a:schemeClr val="bg1"/>
                        </a:solidFill>
                        <a:latin typeface="Cambria Math" panose="02040503050406030204" pitchFamily="18" charset="0"/>
                      </a:rPr>
                      <m:t>=</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𝑃</m:t>
                        </m:r>
                      </m:e>
                      <m:sub>
                        <m:r>
                          <a:rPr lang="en-AU" sz="2400" b="0" i="1" smtClean="0">
                            <a:solidFill>
                              <a:schemeClr val="bg1"/>
                            </a:solidFill>
                            <a:latin typeface="Cambria Math" panose="02040503050406030204" pitchFamily="18" charset="0"/>
                          </a:rPr>
                          <m:t>𝛿𝛿</m:t>
                        </m:r>
                      </m:sub>
                    </m:sSub>
                    <m:r>
                      <a:rPr lang="en-AU" sz="2400" b="0" i="1" smtClean="0">
                        <a:solidFill>
                          <a:schemeClr val="bg1"/>
                        </a:solidFill>
                        <a:latin typeface="Cambria Math" panose="02040503050406030204" pitchFamily="18" charset="0"/>
                      </a:rPr>
                      <m:t>+</m:t>
                    </m:r>
                    <m:f>
                      <m:fPr>
                        <m:ctrlPr>
                          <a:rPr lang="en-AU" sz="2400" b="0" i="1" smtClean="0">
                            <a:solidFill>
                              <a:schemeClr val="bg1"/>
                            </a:solidFill>
                            <a:latin typeface="Cambria Math" panose="02040503050406030204" pitchFamily="18" charset="0"/>
                          </a:rPr>
                        </m:ctrlPr>
                      </m:fPr>
                      <m:num>
                        <m:r>
                          <a:rPr lang="en-AU" sz="2400" b="0" i="1" smtClean="0">
                            <a:solidFill>
                              <a:schemeClr val="bg1"/>
                            </a:solidFill>
                            <a:latin typeface="Cambria Math" panose="02040503050406030204" pitchFamily="18" charset="0"/>
                          </a:rPr>
                          <m:t>1</m:t>
                        </m:r>
                      </m:num>
                      <m:den>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𝑛</m:t>
                            </m:r>
                          </m:e>
                          <m:sub>
                            <m:r>
                              <a:rPr lang="en-AU" sz="2400" b="0" i="1" smtClean="0">
                                <a:solidFill>
                                  <a:schemeClr val="bg1"/>
                                </a:solidFill>
                                <a:latin typeface="Cambria Math" panose="02040503050406030204" pitchFamily="18" charset="0"/>
                              </a:rPr>
                              <m:t>𝑔</m:t>
                            </m:r>
                          </m:sub>
                        </m:sSub>
                      </m:den>
                    </m:f>
                    <m:r>
                      <a:rPr lang="en-AU" sz="2400" b="0" i="0" smtClean="0">
                        <a:solidFill>
                          <a:schemeClr val="bg1"/>
                        </a:solidFill>
                        <a:latin typeface="Cambria Math" panose="02040503050406030204" pitchFamily="18" charset="0"/>
                      </a:rPr>
                      <m:t>, </m:t>
                    </m:r>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q</m:t>
                        </m:r>
                      </m:e>
                      <m:sub>
                        <m:r>
                          <m:rPr>
                            <m:sty m:val="p"/>
                          </m:rPr>
                          <a:rPr lang="en-AU" sz="2400" b="0" i="0" smtClean="0">
                            <a:solidFill>
                              <a:schemeClr val="bg1"/>
                            </a:solidFill>
                            <a:latin typeface="Cambria Math" panose="02040503050406030204" pitchFamily="18" charset="0"/>
                          </a:rPr>
                          <m:t>vv</m:t>
                        </m:r>
                      </m:sub>
                    </m:sSub>
                    <m:r>
                      <a:rPr lang="en-AU" sz="2400" b="0" i="0" smtClean="0">
                        <a:solidFill>
                          <a:schemeClr val="bg1"/>
                        </a:solidFill>
                        <a:latin typeface="Cambria Math" panose="02040503050406030204" pitchFamily="18" charset="0"/>
                      </a:rPr>
                      <m:t>=</m:t>
                    </m:r>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P</m:t>
                        </m:r>
                      </m:e>
                      <m:sub>
                        <m:r>
                          <m:rPr>
                            <m:sty m:val="p"/>
                          </m:rPr>
                          <a:rPr lang="en-AU" sz="2400" b="0" i="0" smtClean="0">
                            <a:solidFill>
                              <a:schemeClr val="bg1"/>
                            </a:solidFill>
                            <a:latin typeface="Cambria Math" panose="02040503050406030204" pitchFamily="18" charset="0"/>
                          </a:rPr>
                          <m:t>vv</m:t>
                        </m:r>
                      </m:sub>
                    </m:sSub>
                    <m:r>
                      <a:rPr lang="en-AU" sz="2400" b="0" i="0" smtClean="0">
                        <a:solidFill>
                          <a:schemeClr val="bg1"/>
                        </a:solidFill>
                        <a:latin typeface="Cambria Math" panose="02040503050406030204" pitchFamily="18" charset="0"/>
                      </a:rPr>
                      <m:t>+</m:t>
                    </m:r>
                    <m:f>
                      <m:fPr>
                        <m:ctrlPr>
                          <a:rPr lang="en-AU" sz="2400" b="0" i="1" smtClean="0">
                            <a:solidFill>
                              <a:schemeClr val="bg1"/>
                            </a:solidFill>
                            <a:latin typeface="Cambria Math" panose="02040503050406030204" pitchFamily="18" charset="0"/>
                          </a:rPr>
                        </m:ctrlPr>
                      </m:fPr>
                      <m:num>
                        <m:d>
                          <m:dPr>
                            <m:begChr m:val="⟨"/>
                            <m:endChr m:val="⟩"/>
                            <m:ctrlPr>
                              <a:rPr lang="en-AU" sz="2400" b="0" i="1" smtClean="0">
                                <a:solidFill>
                                  <a:schemeClr val="bg1"/>
                                </a:solidFill>
                                <a:latin typeface="Cambria Math" panose="02040503050406030204" pitchFamily="18" charset="0"/>
                              </a:rPr>
                            </m:ctrlPr>
                          </m:dPr>
                          <m:e>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𝑣</m:t>
                                </m:r>
                              </m:e>
                              <m:sup>
                                <m:r>
                                  <a:rPr lang="en-AU" sz="2400" b="0" i="1" smtClean="0">
                                    <a:solidFill>
                                      <a:schemeClr val="bg1"/>
                                    </a:solidFill>
                                    <a:latin typeface="Cambria Math" panose="02040503050406030204" pitchFamily="18" charset="0"/>
                                  </a:rPr>
                                  <m:t>2</m:t>
                                </m:r>
                              </m:sup>
                            </m:sSup>
                          </m:e>
                        </m:d>
                      </m:num>
                      <m:den>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𝑛</m:t>
                            </m:r>
                          </m:e>
                          <m:sub>
                            <m:r>
                              <a:rPr lang="en-AU" sz="2400" b="0" i="1" smtClean="0">
                                <a:solidFill>
                                  <a:schemeClr val="bg1"/>
                                </a:solidFill>
                                <a:latin typeface="Cambria Math" panose="02040503050406030204" pitchFamily="18" charset="0"/>
                              </a:rPr>
                              <m:t>𝑣</m:t>
                            </m:r>
                          </m:sub>
                        </m:sSub>
                      </m:den>
                    </m:f>
                    <m:r>
                      <a:rPr lang="en-AU" sz="2400" b="0" i="0" smtClean="0">
                        <a:solidFill>
                          <a:schemeClr val="bg1"/>
                        </a:solidFill>
                        <a:latin typeface="Cambria Math" panose="02040503050406030204" pitchFamily="18" charset="0"/>
                      </a:rPr>
                      <m:t>, </m:t>
                    </m:r>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q</m:t>
                        </m:r>
                      </m:e>
                      <m:sub>
                        <m:r>
                          <a:rPr lang="en-AU" sz="2400" b="0" i="1" smtClean="0">
                            <a:solidFill>
                              <a:schemeClr val="bg1"/>
                            </a:solidFill>
                            <a:latin typeface="Cambria Math" panose="02040503050406030204" pitchFamily="18" charset="0"/>
                          </a:rPr>
                          <m:t>𝛿</m:t>
                        </m:r>
                        <m:r>
                          <a:rPr lang="en-AU" sz="2400" b="0" i="1" smtClean="0">
                            <a:solidFill>
                              <a:schemeClr val="bg1"/>
                            </a:solidFill>
                            <a:latin typeface="Cambria Math" panose="02040503050406030204" pitchFamily="18" charset="0"/>
                          </a:rPr>
                          <m:t>𝑣</m:t>
                        </m:r>
                      </m:sub>
                    </m:sSub>
                    <m:r>
                      <a:rPr lang="en-AU" sz="2400" b="0" i="0" smtClean="0">
                        <a:solidFill>
                          <a:schemeClr val="bg1"/>
                        </a:solidFill>
                        <a:latin typeface="Cambria Math" panose="02040503050406030204" pitchFamily="18" charset="0"/>
                      </a:rPr>
                      <m:t>=</m:t>
                    </m:r>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P</m:t>
                        </m:r>
                      </m:e>
                      <m:sub>
                        <m:r>
                          <a:rPr lang="en-AU" sz="2400" b="0" i="1" smtClean="0">
                            <a:solidFill>
                              <a:schemeClr val="bg1"/>
                            </a:solidFill>
                            <a:latin typeface="Cambria Math" panose="02040503050406030204" pitchFamily="18" charset="0"/>
                          </a:rPr>
                          <m:t>𝛿</m:t>
                        </m:r>
                        <m:r>
                          <a:rPr lang="en-AU" sz="2400" b="0" i="1" smtClean="0">
                            <a:solidFill>
                              <a:schemeClr val="bg1"/>
                            </a:solidFill>
                            <a:latin typeface="Cambria Math" panose="02040503050406030204" pitchFamily="18" charset="0"/>
                          </a:rPr>
                          <m:t>𝑣</m:t>
                        </m:r>
                      </m:sub>
                    </m:sSub>
                    <m:r>
                      <a:rPr lang="en-AU" sz="2400" b="0" i="0" smtClean="0">
                        <a:solidFill>
                          <a:schemeClr val="bg1"/>
                        </a:solidFill>
                        <a:latin typeface="Cambria Math" panose="02040503050406030204" pitchFamily="18" charset="0"/>
                      </a:rPr>
                      <m:t>, </m:t>
                    </m:r>
                    <m:sSubSup>
                      <m:sSubSupPr>
                        <m:ctrlPr>
                          <a:rPr lang="en-AU" sz="2400" b="0" i="1" smtClean="0">
                            <a:solidFill>
                              <a:schemeClr val="bg1"/>
                            </a:solidFill>
                            <a:latin typeface="Cambria Math" panose="02040503050406030204" pitchFamily="18" charset="0"/>
                          </a:rPr>
                        </m:ctrlPr>
                      </m:sSubSupPr>
                      <m:e>
                        <m:r>
                          <m:rPr>
                            <m:sty m:val="p"/>
                          </m:rPr>
                          <a:rPr lang="en-AU" sz="2400" b="0" i="0" smtClean="0">
                            <a:solidFill>
                              <a:schemeClr val="bg1"/>
                            </a:solidFill>
                            <a:latin typeface="Cambria Math" panose="02040503050406030204" pitchFamily="18" charset="0"/>
                          </a:rPr>
                          <m:t>W</m:t>
                        </m:r>
                      </m:e>
                      <m:sub>
                        <m:r>
                          <m:rPr>
                            <m:sty m:val="p"/>
                          </m:rPr>
                          <a:rPr lang="en-AU" sz="2400" b="0" i="0" smtClean="0">
                            <a:solidFill>
                              <a:schemeClr val="bg1"/>
                            </a:solidFill>
                            <a:latin typeface="Cambria Math" panose="02040503050406030204" pitchFamily="18" charset="0"/>
                          </a:rPr>
                          <m:t>abcd</m:t>
                        </m:r>
                      </m:sub>
                      <m:sup>
                        <m:sSup>
                          <m:sSupPr>
                            <m:ctrlPr>
                              <a:rPr lang="en-AU" sz="2400" b="0" i="1" smtClean="0">
                                <a:solidFill>
                                  <a:schemeClr val="bg1"/>
                                </a:solidFill>
                                <a:latin typeface="Cambria Math" panose="02040503050406030204" pitchFamily="18" charset="0"/>
                              </a:rPr>
                            </m:ctrlPr>
                          </m:sSupPr>
                          <m:e>
                            <m:r>
                              <m:rPr>
                                <m:sty m:val="p"/>
                              </m:rPr>
                              <a:rPr lang="en-AU" sz="2400" b="0" i="0" smtClean="0">
                                <a:solidFill>
                                  <a:schemeClr val="bg1"/>
                                </a:solidFill>
                                <a:latin typeface="Cambria Math" panose="02040503050406030204" pitchFamily="18" charset="0"/>
                              </a:rPr>
                              <m:t>ll</m:t>
                            </m:r>
                          </m:e>
                          <m:sup>
                            <m:r>
                              <a:rPr lang="en-AU" sz="2400" b="0" i="0" smtClean="0">
                                <a:solidFill>
                                  <a:schemeClr val="bg1"/>
                                </a:solidFill>
                                <a:latin typeface="Cambria Math" panose="02040503050406030204" pitchFamily="18" charset="0"/>
                              </a:rPr>
                              <m:t>′</m:t>
                            </m:r>
                          </m:sup>
                        </m:sSup>
                      </m:sup>
                    </m:sSubSup>
                    <m:r>
                      <a:rPr lang="en-AU" sz="2400" b="0" i="0" smtClean="0">
                        <a:solidFill>
                          <a:schemeClr val="bg1"/>
                        </a:solidFill>
                        <a:latin typeface="Cambria Math" panose="02040503050406030204" pitchFamily="18" charset="0"/>
                      </a:rPr>
                      <m:t>=</m:t>
                    </m:r>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n</m:t>
                        </m:r>
                      </m:e>
                      <m:sub>
                        <m:r>
                          <m:rPr>
                            <m:sty m:val="p"/>
                          </m:rPr>
                          <a:rPr lang="en-AU" sz="2400" b="0" i="0" smtClean="0">
                            <a:solidFill>
                              <a:schemeClr val="bg1"/>
                            </a:solidFill>
                            <a:latin typeface="Cambria Math" panose="02040503050406030204" pitchFamily="18" charset="0"/>
                          </a:rPr>
                          <m:t>a</m:t>
                        </m:r>
                      </m:sub>
                    </m:sSub>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n</m:t>
                        </m:r>
                      </m:e>
                      <m:sub>
                        <m:r>
                          <m:rPr>
                            <m:sty m:val="p"/>
                          </m:rPr>
                          <a:rPr lang="en-AU" sz="2400" b="0" i="0" smtClean="0">
                            <a:solidFill>
                              <a:schemeClr val="bg1"/>
                            </a:solidFill>
                            <a:latin typeface="Cambria Math" panose="02040503050406030204" pitchFamily="18" charset="0"/>
                          </a:rPr>
                          <m:t>b</m:t>
                        </m:r>
                      </m:sub>
                    </m:sSub>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n</m:t>
                        </m:r>
                      </m:e>
                      <m:sub>
                        <m:r>
                          <m:rPr>
                            <m:sty m:val="p"/>
                          </m:rPr>
                          <a:rPr lang="en-AU" sz="2400" b="0" i="0" smtClean="0">
                            <a:solidFill>
                              <a:schemeClr val="bg1"/>
                            </a:solidFill>
                            <a:latin typeface="Cambria Math" panose="02040503050406030204" pitchFamily="18" charset="0"/>
                          </a:rPr>
                          <m:t>c</m:t>
                        </m:r>
                      </m:sub>
                    </m:sSub>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n</m:t>
                        </m:r>
                      </m:e>
                      <m:sub>
                        <m:r>
                          <m:rPr>
                            <m:sty m:val="p"/>
                          </m:rPr>
                          <a:rPr lang="en-AU" sz="2400" b="0" i="0" smtClean="0">
                            <a:solidFill>
                              <a:schemeClr val="bg1"/>
                            </a:solidFill>
                            <a:latin typeface="Cambria Math" panose="02040503050406030204" pitchFamily="18" charset="0"/>
                          </a:rPr>
                          <m:t>d</m:t>
                        </m:r>
                      </m:sub>
                    </m:sSub>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w</m:t>
                        </m:r>
                      </m:e>
                      <m:sub>
                        <m:r>
                          <m:rPr>
                            <m:sty m:val="p"/>
                          </m:rPr>
                          <a:rPr lang="en-AU" sz="2400" b="0" i="0" smtClean="0">
                            <a:solidFill>
                              <a:schemeClr val="bg1"/>
                            </a:solidFill>
                            <a:latin typeface="Cambria Math" panose="02040503050406030204" pitchFamily="18" charset="0"/>
                          </a:rPr>
                          <m:t>a</m:t>
                        </m:r>
                      </m:sub>
                    </m:sSub>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w</m:t>
                        </m:r>
                      </m:e>
                      <m:sub>
                        <m:r>
                          <m:rPr>
                            <m:sty m:val="p"/>
                          </m:rPr>
                          <a:rPr lang="en-AU" sz="2400" b="0" i="0" smtClean="0">
                            <a:solidFill>
                              <a:schemeClr val="bg1"/>
                            </a:solidFill>
                            <a:latin typeface="Cambria Math" panose="02040503050406030204" pitchFamily="18" charset="0"/>
                          </a:rPr>
                          <m:t>b</m:t>
                        </m:r>
                      </m:sub>
                    </m:sSub>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w</m:t>
                        </m:r>
                      </m:e>
                      <m:sub>
                        <m:r>
                          <m:rPr>
                            <m:sty m:val="p"/>
                          </m:rPr>
                          <a:rPr lang="en-AU" sz="2400" b="0" i="0" smtClean="0">
                            <a:solidFill>
                              <a:schemeClr val="bg1"/>
                            </a:solidFill>
                            <a:latin typeface="Cambria Math" panose="02040503050406030204" pitchFamily="18" charset="0"/>
                          </a:rPr>
                          <m:t>c</m:t>
                        </m:r>
                      </m:sub>
                    </m:sSub>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w</m:t>
                        </m:r>
                      </m:e>
                      <m:sub>
                        <m:r>
                          <m:rPr>
                            <m:sty m:val="p"/>
                          </m:rPr>
                          <a:rPr lang="en-AU" sz="2400" b="0" i="0" smtClean="0">
                            <a:solidFill>
                              <a:schemeClr val="bg1"/>
                            </a:solidFill>
                            <a:latin typeface="Cambria Math" panose="02040503050406030204" pitchFamily="18" charset="0"/>
                          </a:rPr>
                          <m:t>d</m:t>
                        </m:r>
                      </m:sub>
                    </m:sSub>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L</m:t>
                        </m:r>
                      </m:e>
                      <m:sub>
                        <m:r>
                          <m:rPr>
                            <m:sty m:val="p"/>
                          </m:rPr>
                          <a:rPr lang="en-AU" sz="2400" b="0" i="0" smtClean="0">
                            <a:solidFill>
                              <a:schemeClr val="bg1"/>
                            </a:solidFill>
                            <a:latin typeface="Cambria Math" panose="02040503050406030204" pitchFamily="18" charset="0"/>
                          </a:rPr>
                          <m:t>l</m:t>
                        </m:r>
                      </m:sub>
                    </m:sSub>
                    <m:sSubSup>
                      <m:sSubSupPr>
                        <m:ctrlPr>
                          <a:rPr lang="en-AU" sz="2400" b="0" i="1" smtClean="0">
                            <a:solidFill>
                              <a:schemeClr val="bg1"/>
                            </a:solidFill>
                            <a:latin typeface="Cambria Math" panose="02040503050406030204" pitchFamily="18" charset="0"/>
                          </a:rPr>
                        </m:ctrlPr>
                      </m:sSubSupPr>
                      <m:e>
                        <m:r>
                          <m:rPr>
                            <m:sty m:val="p"/>
                          </m:rPr>
                          <a:rPr lang="en-AU" sz="2400" b="0" i="0" smtClean="0">
                            <a:solidFill>
                              <a:schemeClr val="bg1"/>
                            </a:solidFill>
                            <a:latin typeface="Cambria Math" panose="02040503050406030204" pitchFamily="18" charset="0"/>
                          </a:rPr>
                          <m:t>L</m:t>
                        </m:r>
                      </m:e>
                      <m:sub>
                        <m:r>
                          <m:rPr>
                            <m:sty m:val="p"/>
                          </m:rPr>
                          <a:rPr lang="en-AU" sz="2400" b="0" i="0" smtClean="0">
                            <a:solidFill>
                              <a:schemeClr val="bg1"/>
                            </a:solidFill>
                            <a:latin typeface="Cambria Math" panose="02040503050406030204" pitchFamily="18" charset="0"/>
                          </a:rPr>
                          <m:t>l</m:t>
                        </m:r>
                      </m:sub>
                      <m:sup>
                        <m:r>
                          <a:rPr lang="en-AU" sz="2400" b="0" i="0" smtClean="0">
                            <a:solidFill>
                              <a:schemeClr val="bg1"/>
                            </a:solidFill>
                            <a:latin typeface="Cambria Math" panose="02040503050406030204" pitchFamily="18" charset="0"/>
                          </a:rPr>
                          <m:t>′</m:t>
                        </m:r>
                      </m:sup>
                    </m:sSubSup>
                    <m:r>
                      <a:rPr lang="en-AU" sz="2400" b="0" i="0" smtClean="0">
                        <a:solidFill>
                          <a:schemeClr val="bg1"/>
                        </a:solidFill>
                        <a:latin typeface="Cambria Math" panose="02040503050406030204" pitchFamily="18" charset="0"/>
                      </a:rPr>
                      <m:t>, </m:t>
                    </m:r>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w</m:t>
                        </m:r>
                      </m:e>
                      <m:sub>
                        <m:r>
                          <m:rPr>
                            <m:sty m:val="p"/>
                          </m:rPr>
                          <a:rPr lang="en-AU" sz="2400" b="0" i="0" smtClean="0">
                            <a:solidFill>
                              <a:schemeClr val="bg1"/>
                            </a:solidFill>
                            <a:latin typeface="Cambria Math" panose="02040503050406030204" pitchFamily="18" charset="0"/>
                          </a:rPr>
                          <m:t>g</m:t>
                        </m:r>
                      </m:sub>
                    </m:sSub>
                    <m:r>
                      <a:rPr lang="en-AU" sz="2400" b="0" i="0" smtClean="0">
                        <a:solidFill>
                          <a:schemeClr val="bg1"/>
                        </a:solidFill>
                        <a:latin typeface="Cambria Math" panose="02040503050406030204" pitchFamily="18" charset="0"/>
                      </a:rPr>
                      <m:t>= </m:t>
                    </m:r>
                    <m:f>
                      <m:fPr>
                        <m:ctrlPr>
                          <a:rPr lang="en-AU" sz="2400" b="0" i="1" smtClean="0">
                            <a:solidFill>
                              <a:schemeClr val="bg1"/>
                            </a:solidFill>
                            <a:latin typeface="Cambria Math" panose="02040503050406030204" pitchFamily="18" charset="0"/>
                          </a:rPr>
                        </m:ctrlPr>
                      </m:fPr>
                      <m:num>
                        <m:r>
                          <a:rPr lang="en-AU" sz="2400" b="0" i="1" smtClean="0">
                            <a:solidFill>
                              <a:schemeClr val="bg1"/>
                            </a:solidFill>
                            <a:latin typeface="Cambria Math" panose="02040503050406030204" pitchFamily="18" charset="0"/>
                          </a:rPr>
                          <m:t>1</m:t>
                        </m:r>
                      </m:num>
                      <m:den>
                        <m:r>
                          <a:rPr lang="en-AU" sz="2400" b="0" i="1" smtClean="0">
                            <a:solidFill>
                              <a:schemeClr val="bg1"/>
                            </a:solidFill>
                            <a:latin typeface="Cambria Math" panose="02040503050406030204" pitchFamily="18" charset="0"/>
                          </a:rPr>
                          <m:t>1+</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𝑃</m:t>
                            </m:r>
                          </m:e>
                          <m:sub>
                            <m:r>
                              <a:rPr lang="en-AU" sz="2400" b="0" i="1" smtClean="0">
                                <a:solidFill>
                                  <a:schemeClr val="bg1"/>
                                </a:solidFill>
                                <a:latin typeface="Cambria Math" panose="02040503050406030204" pitchFamily="18" charset="0"/>
                              </a:rPr>
                              <m:t>𝛿𝛿</m:t>
                            </m:r>
                          </m:sub>
                        </m:sSub>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𝑘</m:t>
                            </m:r>
                          </m:e>
                        </m:d>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𝑛</m:t>
                            </m:r>
                          </m:e>
                          <m:sub>
                            <m:r>
                              <a:rPr lang="en-AU" sz="2400" b="0" i="1" smtClean="0">
                                <a:solidFill>
                                  <a:schemeClr val="bg1"/>
                                </a:solidFill>
                                <a:latin typeface="Cambria Math" panose="02040503050406030204" pitchFamily="18" charset="0"/>
                              </a:rPr>
                              <m:t>𝑔</m:t>
                            </m:r>
                          </m:sub>
                        </m:sSub>
                      </m:den>
                    </m:f>
                    <m:r>
                      <a:rPr lang="en-AU" sz="2400" b="0" i="1" smtClean="0">
                        <a:solidFill>
                          <a:schemeClr val="bg1"/>
                        </a:solidFill>
                        <a:latin typeface="Cambria Math" panose="02040503050406030204" pitchFamily="18" charset="0"/>
                      </a:rPr>
                      <m:t>, </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𝑤</m:t>
                        </m:r>
                      </m:e>
                      <m:sub>
                        <m:r>
                          <a:rPr lang="en-AU" sz="2400" b="0" i="1" smtClean="0">
                            <a:solidFill>
                              <a:schemeClr val="bg1"/>
                            </a:solidFill>
                            <a:latin typeface="Cambria Math" panose="02040503050406030204" pitchFamily="18" charset="0"/>
                          </a:rPr>
                          <m:t>𝑣</m:t>
                        </m:r>
                      </m:sub>
                    </m:sSub>
                    <m:r>
                      <a:rPr lang="en-AU" sz="2400" b="0" i="1" smtClean="0">
                        <a:solidFill>
                          <a:schemeClr val="bg1"/>
                        </a:solidFill>
                        <a:latin typeface="Cambria Math" panose="02040503050406030204" pitchFamily="18" charset="0"/>
                      </a:rPr>
                      <m:t>= </m:t>
                    </m:r>
                    <m:f>
                      <m:fPr>
                        <m:ctrlPr>
                          <a:rPr lang="en-AU" sz="2400" b="0" i="1" smtClean="0">
                            <a:solidFill>
                              <a:schemeClr val="bg1"/>
                            </a:solidFill>
                            <a:latin typeface="Cambria Math" panose="02040503050406030204" pitchFamily="18" charset="0"/>
                          </a:rPr>
                        </m:ctrlPr>
                      </m:fPr>
                      <m:num>
                        <m:r>
                          <a:rPr lang="en-AU" sz="2400" b="0" i="1" smtClean="0">
                            <a:solidFill>
                              <a:schemeClr val="bg1"/>
                            </a:solidFill>
                            <a:latin typeface="Cambria Math" panose="02040503050406030204" pitchFamily="18" charset="0"/>
                          </a:rPr>
                          <m:t>1</m:t>
                        </m:r>
                      </m:num>
                      <m:den>
                        <m:d>
                          <m:dPr>
                            <m:begChr m:val="⟨"/>
                            <m:endChr m:val="⟩"/>
                            <m:ctrlPr>
                              <a:rPr lang="en-AU" sz="2400" b="0" i="1" smtClean="0">
                                <a:solidFill>
                                  <a:schemeClr val="bg1"/>
                                </a:solidFill>
                                <a:latin typeface="Cambria Math" panose="02040503050406030204" pitchFamily="18" charset="0"/>
                              </a:rPr>
                            </m:ctrlPr>
                          </m:dPr>
                          <m:e>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𝑣</m:t>
                                </m:r>
                              </m:e>
                              <m:sup>
                                <m:r>
                                  <a:rPr lang="en-AU" sz="2400" b="0" i="1" smtClean="0">
                                    <a:solidFill>
                                      <a:schemeClr val="bg1"/>
                                    </a:solidFill>
                                    <a:latin typeface="Cambria Math" panose="02040503050406030204" pitchFamily="18" charset="0"/>
                                  </a:rPr>
                                  <m:t>2</m:t>
                                </m:r>
                              </m:sup>
                            </m:sSup>
                          </m:e>
                        </m:d>
                        <m:r>
                          <a:rPr lang="en-AU" sz="2400" b="0" i="1" smtClean="0">
                            <a:solidFill>
                              <a:schemeClr val="bg1"/>
                            </a:solidFill>
                            <a:latin typeface="Cambria Math" panose="02040503050406030204" pitchFamily="18" charset="0"/>
                          </a:rPr>
                          <m:t>+</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𝑃</m:t>
                            </m:r>
                          </m:e>
                          <m:sub>
                            <m:r>
                              <a:rPr lang="en-AU" sz="2400" b="0" i="1" smtClean="0">
                                <a:solidFill>
                                  <a:schemeClr val="bg1"/>
                                </a:solidFill>
                                <a:latin typeface="Cambria Math" panose="02040503050406030204" pitchFamily="18" charset="0"/>
                              </a:rPr>
                              <m:t>𝑣𝑣</m:t>
                            </m:r>
                          </m:sub>
                        </m:s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𝑛</m:t>
                            </m:r>
                          </m:e>
                          <m:sub>
                            <m:r>
                              <a:rPr lang="en-AU" sz="2400" b="0" i="1" smtClean="0">
                                <a:solidFill>
                                  <a:schemeClr val="bg1"/>
                                </a:solidFill>
                                <a:latin typeface="Cambria Math" panose="02040503050406030204" pitchFamily="18" charset="0"/>
                              </a:rPr>
                              <m:t>𝑣</m:t>
                            </m:r>
                          </m:sub>
                        </m:sSub>
                      </m:den>
                    </m:f>
                  </m:oMath>
                </a14:m>
                <a:r>
                  <a:rPr lang="en-AU" sz="2400" b="0" dirty="0">
                    <a:solidFill>
                      <a:schemeClr val="bg1"/>
                    </a:solidFill>
                  </a:rPr>
                  <a:t>. </a:t>
                </a:r>
              </a:p>
            </p:txBody>
          </p:sp>
        </mc:Choice>
        <mc:Fallback>
          <p:sp>
            <p:nvSpPr>
              <p:cNvPr id="2" name="TextBox 1">
                <a:extLst>
                  <a:ext uri="{FF2B5EF4-FFF2-40B4-BE49-F238E27FC236}">
                    <a16:creationId xmlns:a16="http://schemas.microsoft.com/office/drawing/2014/main" id="{4A9F7461-C226-EA5A-13C7-5C688D7E2DF3}"/>
                  </a:ext>
                </a:extLst>
              </p:cNvPr>
              <p:cNvSpPr txBox="1">
                <a:spLocks noRot="1" noChangeAspect="1" noMove="1" noResize="1" noEditPoints="1" noAdjustHandles="1" noChangeArrowheads="1" noChangeShapeType="1" noTextEdit="1"/>
              </p:cNvSpPr>
              <p:nvPr/>
            </p:nvSpPr>
            <p:spPr>
              <a:xfrm>
                <a:off x="44143" y="1737108"/>
                <a:ext cx="12057468" cy="4214872"/>
              </a:xfrm>
              <a:prstGeom prst="rect">
                <a:avLst/>
              </a:prstGeom>
              <a:blipFill>
                <a:blip r:embed="rId3"/>
                <a:stretch>
                  <a:fillRect l="-657" t="-1158"/>
                </a:stretch>
              </a:blipFill>
            </p:spPr>
            <p:txBody>
              <a:bodyPr/>
              <a:lstStyle/>
              <a:p>
                <a:r>
                  <a:rPr lang="en-AU">
                    <a:noFill/>
                  </a:rPr>
                  <a:t> </a:t>
                </a:r>
              </a:p>
            </p:txBody>
          </p:sp>
        </mc:Fallback>
      </mc:AlternateContent>
      <p:sp>
        <p:nvSpPr>
          <p:cNvPr id="7" name="Arrow: Down 6">
            <a:extLst>
              <a:ext uri="{FF2B5EF4-FFF2-40B4-BE49-F238E27FC236}">
                <a16:creationId xmlns:a16="http://schemas.microsoft.com/office/drawing/2014/main" id="{9D854560-C501-B3AE-9EE4-ADFA6CAB3E57}"/>
              </a:ext>
            </a:extLst>
          </p:cNvPr>
          <p:cNvSpPr/>
          <p:nvPr/>
        </p:nvSpPr>
        <p:spPr>
          <a:xfrm rot="1654732" flipH="1">
            <a:off x="7646506" y="1109472"/>
            <a:ext cx="248090" cy="796250"/>
          </a:xfrm>
          <a:prstGeom prst="down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extBox 8">
            <a:extLst>
              <a:ext uri="{FF2B5EF4-FFF2-40B4-BE49-F238E27FC236}">
                <a16:creationId xmlns:a16="http://schemas.microsoft.com/office/drawing/2014/main" id="{78762F2C-EAD2-D3B4-6D83-60650EB7181D}"/>
              </a:ext>
            </a:extLst>
          </p:cNvPr>
          <p:cNvSpPr txBox="1"/>
          <p:nvPr/>
        </p:nvSpPr>
        <p:spPr>
          <a:xfrm>
            <a:off x="5801064" y="706435"/>
            <a:ext cx="6662103" cy="461665"/>
          </a:xfrm>
          <a:prstGeom prst="rect">
            <a:avLst/>
          </a:prstGeom>
          <a:noFill/>
        </p:spPr>
        <p:txBody>
          <a:bodyPr wrap="square" rtlCol="0">
            <a:spAutoFit/>
          </a:bodyPr>
          <a:lstStyle/>
          <a:p>
            <a:r>
              <a:rPr lang="en-AU" sz="2400" dirty="0">
                <a:solidFill>
                  <a:schemeClr val="bg1"/>
                </a:solidFill>
              </a:rPr>
              <a:t>Wick’s theorem for Gaussian random field</a:t>
            </a:r>
          </a:p>
        </p:txBody>
      </p:sp>
    </p:spTree>
    <p:extLst>
      <p:ext uri="{BB962C8B-B14F-4D97-AF65-F5344CB8AC3E}">
        <p14:creationId xmlns:p14="http://schemas.microsoft.com/office/powerpoint/2010/main" val="3611255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26BF753-C471-A88A-5094-BEE1E354EC1C}"/>
              </a:ext>
            </a:extLst>
          </p:cNvPr>
          <p:cNvSpPr txBox="1"/>
          <p:nvPr/>
        </p:nvSpPr>
        <p:spPr>
          <a:xfrm>
            <a:off x="44143" y="119818"/>
            <a:ext cx="12057468" cy="707886"/>
          </a:xfrm>
          <a:prstGeom prst="rect">
            <a:avLst/>
          </a:prstGeom>
          <a:noFill/>
        </p:spPr>
        <p:txBody>
          <a:bodyPr wrap="square" rtlCol="0">
            <a:spAutoFit/>
          </a:bodyPr>
          <a:lstStyle/>
          <a:p>
            <a:r>
              <a:rPr lang="en-AU" sz="4000" dirty="0">
                <a:solidFill>
                  <a:schemeClr val="bg1"/>
                </a:solidFill>
              </a:rPr>
              <a:t>Scale of matter-radiation equality as a standard ruler</a:t>
            </a:r>
          </a:p>
        </p:txBody>
      </p:sp>
      <p:pic>
        <p:nvPicPr>
          <p:cNvPr id="2" name="Picture 1">
            <a:extLst>
              <a:ext uri="{FF2B5EF4-FFF2-40B4-BE49-F238E27FC236}">
                <a16:creationId xmlns:a16="http://schemas.microsoft.com/office/drawing/2014/main" id="{C9E88A4C-F876-1E6C-5AF6-36A05BDDE8B8}"/>
              </a:ext>
            </a:extLst>
          </p:cNvPr>
          <p:cNvPicPr>
            <a:picLocks noChangeAspect="1"/>
          </p:cNvPicPr>
          <p:nvPr/>
        </p:nvPicPr>
        <p:blipFill>
          <a:blip r:embed="rId3"/>
          <a:srcRect l="50000"/>
          <a:stretch/>
        </p:blipFill>
        <p:spPr>
          <a:xfrm>
            <a:off x="7384567" y="1381860"/>
            <a:ext cx="4609837" cy="3862807"/>
          </a:xfrm>
          <a:prstGeom prst="rect">
            <a:avLst/>
          </a:prstGeom>
        </p:spPr>
      </p:pic>
      <p:sp>
        <p:nvSpPr>
          <p:cNvPr id="3" name="TextBox 2">
            <a:extLst>
              <a:ext uri="{FF2B5EF4-FFF2-40B4-BE49-F238E27FC236}">
                <a16:creationId xmlns:a16="http://schemas.microsoft.com/office/drawing/2014/main" id="{5F94D0BD-B096-51A4-884E-B8E652418887}"/>
              </a:ext>
            </a:extLst>
          </p:cNvPr>
          <p:cNvSpPr txBox="1"/>
          <p:nvPr/>
        </p:nvSpPr>
        <p:spPr>
          <a:xfrm>
            <a:off x="7441324" y="5322251"/>
            <a:ext cx="4660287" cy="307777"/>
          </a:xfrm>
          <a:prstGeom prst="rect">
            <a:avLst/>
          </a:prstGeom>
          <a:noFill/>
        </p:spPr>
        <p:txBody>
          <a:bodyPr wrap="square" rtlCol="0">
            <a:spAutoFit/>
          </a:bodyPr>
          <a:lstStyle/>
          <a:p>
            <a:r>
              <a:rPr lang="en-AU" sz="1400" dirty="0">
                <a:solidFill>
                  <a:schemeClr val="bg1"/>
                </a:solidFill>
              </a:rPr>
              <a:t>(DESI collaboration et al, 2024)</a:t>
            </a:r>
          </a:p>
        </p:txBody>
      </p:sp>
      <p:sp>
        <p:nvSpPr>
          <p:cNvPr id="6" name="TextBox 5">
            <a:extLst>
              <a:ext uri="{FF2B5EF4-FFF2-40B4-BE49-F238E27FC236}">
                <a16:creationId xmlns:a16="http://schemas.microsoft.com/office/drawing/2014/main" id="{7C99EE58-A622-2883-532C-71F15AFCB0E7}"/>
              </a:ext>
            </a:extLst>
          </p:cNvPr>
          <p:cNvSpPr txBox="1"/>
          <p:nvPr/>
        </p:nvSpPr>
        <p:spPr>
          <a:xfrm>
            <a:off x="107204" y="1027912"/>
            <a:ext cx="6999891" cy="4524315"/>
          </a:xfrm>
          <a:prstGeom prst="rect">
            <a:avLst/>
          </a:prstGeom>
          <a:noFill/>
        </p:spPr>
        <p:txBody>
          <a:bodyPr wrap="square" rtlCol="0">
            <a:spAutoFit/>
          </a:bodyPr>
          <a:lstStyle/>
          <a:p>
            <a:pPr marL="342900" indent="-342900">
              <a:buFont typeface="Arial" panose="020B0604020202020204" pitchFamily="34" charset="0"/>
              <a:buChar char="•"/>
            </a:pPr>
            <a:r>
              <a:rPr lang="en-AU" sz="2400" dirty="0">
                <a:solidFill>
                  <a:schemeClr val="bg1"/>
                </a:solidFill>
              </a:rPr>
              <a:t>DESI Y1 analysis shows dark energy could evolve with time. </a:t>
            </a:r>
          </a:p>
          <a:p>
            <a:pPr marL="342900" indent="-342900">
              <a:buFont typeface="Arial" panose="020B0604020202020204" pitchFamily="34" charset="0"/>
              <a:buChar char="•"/>
            </a:pPr>
            <a:endParaRPr lang="en-AU" sz="2400" dirty="0">
              <a:solidFill>
                <a:schemeClr val="bg1"/>
              </a:solidFill>
            </a:endParaRPr>
          </a:p>
          <a:p>
            <a:pPr marL="342900" indent="-342900">
              <a:buFont typeface="Arial" panose="020B0604020202020204" pitchFamily="34" charset="0"/>
              <a:buChar char="•"/>
            </a:pPr>
            <a:r>
              <a:rPr lang="en-AU" sz="2400" dirty="0">
                <a:solidFill>
                  <a:schemeClr val="bg1"/>
                </a:solidFill>
              </a:rPr>
              <a:t>Size of the particle horizon at the matter-radiation equality is another standard ruler. </a:t>
            </a:r>
          </a:p>
          <a:p>
            <a:pPr marL="342900" indent="-342900">
              <a:buFont typeface="Arial" panose="020B0604020202020204" pitchFamily="34" charset="0"/>
              <a:buChar char="•"/>
            </a:pPr>
            <a:endParaRPr lang="en-AU" sz="2400" dirty="0">
              <a:solidFill>
                <a:schemeClr val="bg1"/>
              </a:solidFill>
            </a:endParaRPr>
          </a:p>
          <a:p>
            <a:pPr marL="342900" indent="-342900">
              <a:buFont typeface="Arial" panose="020B0604020202020204" pitchFamily="34" charset="0"/>
              <a:buChar char="•"/>
            </a:pPr>
            <a:r>
              <a:rPr lang="en-AU" sz="2400" dirty="0">
                <a:solidFill>
                  <a:schemeClr val="bg1"/>
                </a:solidFill>
              </a:rPr>
              <a:t>Combining the size of the particle horizon and other probes can constrain cosmological parameters. </a:t>
            </a:r>
          </a:p>
          <a:p>
            <a:pPr marL="342900" indent="-342900">
              <a:buFont typeface="Arial" panose="020B0604020202020204" pitchFamily="34" charset="0"/>
              <a:buChar char="•"/>
            </a:pPr>
            <a:endParaRPr lang="en-AU" sz="2400" dirty="0">
              <a:solidFill>
                <a:schemeClr val="bg1"/>
              </a:solidFill>
            </a:endParaRPr>
          </a:p>
          <a:p>
            <a:pPr marL="342900" indent="-342900">
              <a:buFont typeface="Arial" panose="020B0604020202020204" pitchFamily="34" charset="0"/>
              <a:buChar char="•"/>
            </a:pPr>
            <a:r>
              <a:rPr lang="en-AU" sz="2400" dirty="0">
                <a:solidFill>
                  <a:schemeClr val="bg1"/>
                </a:solidFill>
              </a:rPr>
              <a:t>Constraining the particle horizon size can provide complementary constraints on cosmological parameters (</a:t>
            </a:r>
            <a:r>
              <a:rPr lang="en-AU" sz="2400" b="0" i="0" u="none" strike="noStrike" baseline="0" dirty="0">
                <a:solidFill>
                  <a:schemeClr val="bg1"/>
                </a:solidFill>
                <a:latin typeface="TeXGyreTermesX-Regular"/>
              </a:rPr>
              <a:t>Bahr-</a:t>
            </a:r>
            <a:r>
              <a:rPr lang="en-AU" sz="2400" b="0" i="0" u="none" strike="noStrike" baseline="0" dirty="0" err="1">
                <a:solidFill>
                  <a:schemeClr val="bg1"/>
                </a:solidFill>
                <a:latin typeface="TeXGyreTermesX-Regular"/>
              </a:rPr>
              <a:t>Kalus</a:t>
            </a:r>
            <a:r>
              <a:rPr lang="en-AU" sz="2400" b="0" i="0" u="none" strike="noStrike" baseline="0" dirty="0">
                <a:solidFill>
                  <a:schemeClr val="bg1"/>
                </a:solidFill>
                <a:latin typeface="TeXGyreTermesX-Regular"/>
              </a:rPr>
              <a:t> et al., 2023) </a:t>
            </a:r>
            <a:r>
              <a:rPr lang="en-AU" sz="2400" dirty="0">
                <a:solidFill>
                  <a:schemeClr val="bg1"/>
                </a:solidFill>
              </a:rPr>
              <a:t>. </a:t>
            </a:r>
          </a:p>
        </p:txBody>
      </p:sp>
    </p:spTree>
    <p:extLst>
      <p:ext uri="{BB962C8B-B14F-4D97-AF65-F5344CB8AC3E}">
        <p14:creationId xmlns:p14="http://schemas.microsoft.com/office/powerpoint/2010/main" val="2658274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Effect transition="in" filter="fade">
                                      <p:cBhvr>
                                        <p:cTn id="7" dur="500"/>
                                        <p:tgtEl>
                                          <p:spTgt spid="6">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6" end="6"/>
                                            </p:txEl>
                                          </p:spTgt>
                                        </p:tgtEl>
                                        <p:attrNameLst>
                                          <p:attrName>style.visibility</p:attrName>
                                        </p:attrNameLst>
                                      </p:cBhvr>
                                      <p:to>
                                        <p:strVal val="visible"/>
                                      </p:to>
                                    </p:set>
                                    <p:animEffect transition="in" filter="fade">
                                      <p:cBhvr>
                                        <p:cTn id="10"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26BF753-C471-A88A-5094-BEE1E354EC1C}"/>
              </a:ext>
            </a:extLst>
          </p:cNvPr>
          <p:cNvSpPr txBox="1"/>
          <p:nvPr/>
        </p:nvSpPr>
        <p:spPr>
          <a:xfrm>
            <a:off x="44143" y="119818"/>
            <a:ext cx="12057468" cy="707886"/>
          </a:xfrm>
          <a:prstGeom prst="rect">
            <a:avLst/>
          </a:prstGeom>
          <a:noFill/>
        </p:spPr>
        <p:txBody>
          <a:bodyPr wrap="square" rtlCol="0">
            <a:spAutoFit/>
          </a:bodyPr>
          <a:lstStyle/>
          <a:p>
            <a:r>
              <a:rPr lang="en-AU" sz="4000" dirty="0">
                <a:solidFill>
                  <a:schemeClr val="bg1"/>
                </a:solidFill>
              </a:rPr>
              <a:t>Previous approach with the galaxy power spectrum</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77D52FB-7E71-1251-A234-1A820BE3A86E}"/>
                  </a:ext>
                </a:extLst>
              </p:cNvPr>
              <p:cNvSpPr txBox="1"/>
              <p:nvPr/>
            </p:nvSpPr>
            <p:spPr>
              <a:xfrm>
                <a:off x="44143" y="2148729"/>
                <a:ext cx="6180083" cy="3326745"/>
              </a:xfrm>
              <a:prstGeom prst="rect">
                <a:avLst/>
              </a:prstGeom>
              <a:noFill/>
            </p:spPr>
            <p:txBody>
              <a:bodyPr wrap="square" rtlCol="0">
                <a:spAutoFit/>
              </a:bodyPr>
              <a:lstStyle/>
              <a:p>
                <a:pPr marL="457200" indent="-457200">
                  <a:buFont typeface="Arial" panose="020B0604020202020204" pitchFamily="34" charset="0"/>
                  <a:buChar char="•"/>
                </a:pPr>
                <a14:m>
                  <m:oMath xmlns:m="http://schemas.openxmlformats.org/officeDocument/2006/math">
                    <m:sSub>
                      <m:sSubPr>
                        <m:ctrlPr>
                          <a:rPr lang="en-AU" sz="3200" b="0" i="1" smtClean="0">
                            <a:solidFill>
                              <a:schemeClr val="bg1"/>
                            </a:solidFill>
                            <a:latin typeface="Cambria Math" panose="02040503050406030204" pitchFamily="18" charset="0"/>
                          </a:rPr>
                        </m:ctrlPr>
                      </m:sSubPr>
                      <m:e>
                        <m:r>
                          <a:rPr lang="en-AU" sz="3200" b="0" i="1" smtClean="0">
                            <a:solidFill>
                              <a:schemeClr val="bg1"/>
                            </a:solidFill>
                            <a:latin typeface="Cambria Math" panose="02040503050406030204" pitchFamily="18" charset="0"/>
                          </a:rPr>
                          <m:t>𝛼</m:t>
                        </m:r>
                      </m:e>
                      <m:sub>
                        <m:r>
                          <a:rPr lang="en-AU" sz="3200" b="0" i="1" smtClean="0">
                            <a:solidFill>
                              <a:schemeClr val="bg1"/>
                            </a:solidFill>
                            <a:latin typeface="Cambria Math" panose="02040503050406030204" pitchFamily="18" charset="0"/>
                          </a:rPr>
                          <m:t>𝑒𝑞</m:t>
                        </m:r>
                      </m:sub>
                    </m:sSub>
                    <m:r>
                      <a:rPr lang="en-AU" sz="3200" b="0" i="1" smtClean="0">
                        <a:solidFill>
                          <a:schemeClr val="bg1"/>
                        </a:solidFill>
                        <a:latin typeface="Cambria Math" panose="02040503050406030204" pitchFamily="18" charset="0"/>
                      </a:rPr>
                      <m:t>=</m:t>
                    </m:r>
                    <m:f>
                      <m:fPr>
                        <m:ctrlPr>
                          <a:rPr lang="en-AU" sz="3200" b="0" i="1" smtClean="0">
                            <a:solidFill>
                              <a:schemeClr val="bg1"/>
                            </a:solidFill>
                            <a:latin typeface="Cambria Math" panose="02040503050406030204" pitchFamily="18" charset="0"/>
                          </a:rPr>
                        </m:ctrlPr>
                      </m:fPr>
                      <m:num>
                        <m:sSub>
                          <m:sSubPr>
                            <m:ctrlPr>
                              <a:rPr lang="en-AU" sz="3200" b="0" i="1" smtClean="0">
                                <a:solidFill>
                                  <a:schemeClr val="bg1"/>
                                </a:solidFill>
                                <a:latin typeface="Cambria Math" panose="02040503050406030204" pitchFamily="18" charset="0"/>
                              </a:rPr>
                            </m:ctrlPr>
                          </m:sSubPr>
                          <m:e>
                            <m:r>
                              <a:rPr lang="en-AU" sz="3200" b="0" i="1" smtClean="0">
                                <a:solidFill>
                                  <a:schemeClr val="bg1"/>
                                </a:solidFill>
                                <a:latin typeface="Cambria Math" panose="02040503050406030204" pitchFamily="18" charset="0"/>
                              </a:rPr>
                              <m:t>𝑘</m:t>
                            </m:r>
                          </m:e>
                          <m:sub>
                            <m:r>
                              <a:rPr lang="en-AU" sz="3200" b="0" i="1" smtClean="0">
                                <a:solidFill>
                                  <a:schemeClr val="bg1"/>
                                </a:solidFill>
                                <a:latin typeface="Cambria Math" panose="02040503050406030204" pitchFamily="18" charset="0"/>
                              </a:rPr>
                              <m:t>𝑒𝑞</m:t>
                            </m:r>
                          </m:sub>
                        </m:sSub>
                      </m:num>
                      <m:den>
                        <m:sSubSup>
                          <m:sSubSupPr>
                            <m:ctrlPr>
                              <a:rPr lang="en-AU" sz="3200" b="0" i="1" smtClean="0">
                                <a:solidFill>
                                  <a:schemeClr val="bg1"/>
                                </a:solidFill>
                                <a:latin typeface="Cambria Math" panose="02040503050406030204" pitchFamily="18" charset="0"/>
                              </a:rPr>
                            </m:ctrlPr>
                          </m:sSubSupPr>
                          <m:e>
                            <m:r>
                              <a:rPr lang="en-AU" sz="3200" b="0" i="1" smtClean="0">
                                <a:solidFill>
                                  <a:schemeClr val="bg1"/>
                                </a:solidFill>
                                <a:latin typeface="Cambria Math" panose="02040503050406030204" pitchFamily="18" charset="0"/>
                              </a:rPr>
                              <m:t>𝑘</m:t>
                            </m:r>
                          </m:e>
                          <m:sub>
                            <m:r>
                              <a:rPr lang="en-AU" sz="3200" b="0" i="1" smtClean="0">
                                <a:solidFill>
                                  <a:schemeClr val="bg1"/>
                                </a:solidFill>
                                <a:latin typeface="Cambria Math" panose="02040503050406030204" pitchFamily="18" charset="0"/>
                              </a:rPr>
                              <m:t>𝑒𝑞</m:t>
                            </m:r>
                          </m:sub>
                          <m:sup>
                            <m:r>
                              <a:rPr lang="en-AU" sz="3200" b="0" i="1" smtClean="0">
                                <a:solidFill>
                                  <a:schemeClr val="bg1"/>
                                </a:solidFill>
                                <a:latin typeface="Cambria Math" panose="02040503050406030204" pitchFamily="18" charset="0"/>
                              </a:rPr>
                              <m:t>𝑓𝑖𝑑</m:t>
                            </m:r>
                          </m:sup>
                        </m:sSubSup>
                      </m:den>
                    </m:f>
                    <m:r>
                      <a:rPr lang="en-AU" sz="3200" b="0" i="0" smtClean="0">
                        <a:solidFill>
                          <a:schemeClr val="bg1"/>
                        </a:solidFill>
                        <a:latin typeface="Cambria Math" panose="02040503050406030204" pitchFamily="18" charset="0"/>
                      </a:rPr>
                      <m:t>=</m:t>
                    </m:r>
                    <m:f>
                      <m:fPr>
                        <m:ctrlPr>
                          <a:rPr lang="en-AU" sz="3200" b="0" i="1" smtClean="0">
                            <a:solidFill>
                              <a:schemeClr val="bg1"/>
                            </a:solidFill>
                            <a:latin typeface="Cambria Math" panose="02040503050406030204" pitchFamily="18" charset="0"/>
                          </a:rPr>
                        </m:ctrlPr>
                      </m:fPr>
                      <m:num>
                        <m:sSub>
                          <m:sSubPr>
                            <m:ctrlPr>
                              <a:rPr lang="en-AU" sz="3200" b="0" i="1" smtClean="0">
                                <a:solidFill>
                                  <a:schemeClr val="bg1"/>
                                </a:solidFill>
                                <a:latin typeface="Cambria Math" panose="02040503050406030204" pitchFamily="18" charset="0"/>
                              </a:rPr>
                            </m:ctrlPr>
                          </m:sSubPr>
                          <m:e>
                            <m:r>
                              <m:rPr>
                                <m:sty m:val="p"/>
                              </m:rPr>
                              <a:rPr lang="en-AU" sz="3200" b="0" i="0" smtClean="0">
                                <a:solidFill>
                                  <a:schemeClr val="bg1"/>
                                </a:solidFill>
                                <a:latin typeface="Cambria Math" panose="02040503050406030204" pitchFamily="18" charset="0"/>
                              </a:rPr>
                              <m:t>D</m:t>
                            </m:r>
                          </m:e>
                          <m:sub>
                            <m:r>
                              <m:rPr>
                                <m:sty m:val="p"/>
                              </m:rPr>
                              <a:rPr lang="en-AU" sz="3200" b="0" i="0" smtClean="0">
                                <a:solidFill>
                                  <a:schemeClr val="bg1"/>
                                </a:solidFill>
                                <a:latin typeface="Cambria Math" panose="02040503050406030204" pitchFamily="18" charset="0"/>
                              </a:rPr>
                              <m:t>v</m:t>
                            </m:r>
                          </m:sub>
                        </m:sSub>
                      </m:num>
                      <m:den>
                        <m:sSubSup>
                          <m:sSubSupPr>
                            <m:ctrlPr>
                              <a:rPr lang="en-AU" sz="3200" b="0" i="1" smtClean="0">
                                <a:solidFill>
                                  <a:schemeClr val="bg1"/>
                                </a:solidFill>
                                <a:latin typeface="Cambria Math" panose="02040503050406030204" pitchFamily="18" charset="0"/>
                              </a:rPr>
                            </m:ctrlPr>
                          </m:sSubSupPr>
                          <m:e>
                            <m:r>
                              <m:rPr>
                                <m:sty m:val="p"/>
                              </m:rPr>
                              <a:rPr lang="en-AU" sz="3200" b="0" i="0" smtClean="0">
                                <a:solidFill>
                                  <a:schemeClr val="bg1"/>
                                </a:solidFill>
                                <a:latin typeface="Cambria Math" panose="02040503050406030204" pitchFamily="18" charset="0"/>
                              </a:rPr>
                              <m:t>D</m:t>
                            </m:r>
                          </m:e>
                          <m:sub>
                            <m:r>
                              <m:rPr>
                                <m:sty m:val="p"/>
                              </m:rPr>
                              <a:rPr lang="en-AU" sz="3200" b="0" i="0" smtClean="0">
                                <a:solidFill>
                                  <a:schemeClr val="bg1"/>
                                </a:solidFill>
                                <a:latin typeface="Cambria Math" panose="02040503050406030204" pitchFamily="18" charset="0"/>
                              </a:rPr>
                              <m:t>v</m:t>
                            </m:r>
                          </m:sub>
                          <m:sup>
                            <m:r>
                              <m:rPr>
                                <m:sty m:val="p"/>
                              </m:rPr>
                              <a:rPr lang="en-AU" sz="3200" b="0" i="0" smtClean="0">
                                <a:solidFill>
                                  <a:schemeClr val="bg1"/>
                                </a:solidFill>
                                <a:latin typeface="Cambria Math" panose="02040503050406030204" pitchFamily="18" charset="0"/>
                              </a:rPr>
                              <m:t>fid</m:t>
                            </m:r>
                          </m:sup>
                        </m:sSubSup>
                      </m:den>
                    </m:f>
                    <m:f>
                      <m:fPr>
                        <m:ctrlPr>
                          <a:rPr lang="en-AU" sz="3200" b="0" i="1" smtClean="0">
                            <a:solidFill>
                              <a:schemeClr val="bg1"/>
                            </a:solidFill>
                            <a:latin typeface="Cambria Math" panose="02040503050406030204" pitchFamily="18" charset="0"/>
                          </a:rPr>
                        </m:ctrlPr>
                      </m:fPr>
                      <m:num>
                        <m:sSubSup>
                          <m:sSubSupPr>
                            <m:ctrlPr>
                              <a:rPr lang="en-AU" sz="3200" b="0" i="1" smtClean="0">
                                <a:solidFill>
                                  <a:schemeClr val="bg1"/>
                                </a:solidFill>
                                <a:latin typeface="Cambria Math" panose="02040503050406030204" pitchFamily="18" charset="0"/>
                              </a:rPr>
                            </m:ctrlPr>
                          </m:sSubSupPr>
                          <m:e>
                            <m:r>
                              <m:rPr>
                                <m:sty m:val="p"/>
                              </m:rPr>
                              <a:rPr lang="en-AU" sz="3200" b="0" i="0" smtClean="0">
                                <a:solidFill>
                                  <a:schemeClr val="bg1"/>
                                </a:solidFill>
                                <a:latin typeface="Cambria Math" panose="02040503050406030204" pitchFamily="18" charset="0"/>
                              </a:rPr>
                              <m:t>r</m:t>
                            </m:r>
                          </m:e>
                          <m:sub>
                            <m:r>
                              <m:rPr>
                                <m:sty m:val="p"/>
                              </m:rPr>
                              <a:rPr lang="en-AU" sz="3200" b="0" i="0" smtClean="0">
                                <a:solidFill>
                                  <a:schemeClr val="bg1"/>
                                </a:solidFill>
                                <a:latin typeface="Cambria Math" panose="02040503050406030204" pitchFamily="18" charset="0"/>
                              </a:rPr>
                              <m:t>H</m:t>
                            </m:r>
                          </m:sub>
                          <m:sup>
                            <m:r>
                              <m:rPr>
                                <m:sty m:val="p"/>
                              </m:rPr>
                              <a:rPr lang="en-AU" sz="3200" b="0" i="0" smtClean="0">
                                <a:solidFill>
                                  <a:schemeClr val="bg1"/>
                                </a:solidFill>
                                <a:latin typeface="Cambria Math" panose="02040503050406030204" pitchFamily="18" charset="0"/>
                              </a:rPr>
                              <m:t>fid</m:t>
                            </m:r>
                          </m:sup>
                        </m:sSubSup>
                      </m:num>
                      <m:den>
                        <m:sSub>
                          <m:sSubPr>
                            <m:ctrlPr>
                              <a:rPr lang="en-AU" sz="3200" b="0" i="1" smtClean="0">
                                <a:solidFill>
                                  <a:schemeClr val="bg1"/>
                                </a:solidFill>
                                <a:latin typeface="Cambria Math" panose="02040503050406030204" pitchFamily="18" charset="0"/>
                              </a:rPr>
                            </m:ctrlPr>
                          </m:sSubPr>
                          <m:e>
                            <m:r>
                              <m:rPr>
                                <m:sty m:val="p"/>
                              </m:rPr>
                              <a:rPr lang="en-AU" sz="3200" b="0" i="0" smtClean="0">
                                <a:solidFill>
                                  <a:schemeClr val="bg1"/>
                                </a:solidFill>
                                <a:latin typeface="Cambria Math" panose="02040503050406030204" pitchFamily="18" charset="0"/>
                              </a:rPr>
                              <m:t>r</m:t>
                            </m:r>
                          </m:e>
                          <m:sub>
                            <m:r>
                              <m:rPr>
                                <m:sty m:val="p"/>
                              </m:rPr>
                              <a:rPr lang="en-AU" sz="3200" b="0" i="0" smtClean="0">
                                <a:solidFill>
                                  <a:schemeClr val="bg1"/>
                                </a:solidFill>
                                <a:latin typeface="Cambria Math" panose="02040503050406030204" pitchFamily="18" charset="0"/>
                              </a:rPr>
                              <m:t>H</m:t>
                            </m:r>
                          </m:sub>
                        </m:sSub>
                      </m:den>
                    </m:f>
                  </m:oMath>
                </a14:m>
                <a:r>
                  <a:rPr lang="en-AU" sz="3200" dirty="0">
                    <a:solidFill>
                      <a:schemeClr val="bg1"/>
                    </a:solidFill>
                  </a:rPr>
                  <a:t>. </a:t>
                </a:r>
              </a:p>
              <a:p>
                <a:pPr marL="342900" indent="-342900">
                  <a:buFont typeface="Arial" panose="020B0604020202020204" pitchFamily="34" charset="0"/>
                  <a:buChar char="•"/>
                </a:pPr>
                <a:endParaRPr lang="en-AU" sz="3200" dirty="0">
                  <a:solidFill>
                    <a:schemeClr val="bg1"/>
                  </a:solidFill>
                </a:endParaRPr>
              </a:p>
              <a:p>
                <a:pPr marL="342900" indent="-342900">
                  <a:buFont typeface="Arial" panose="020B0604020202020204" pitchFamily="34" charset="0"/>
                  <a:buChar char="•"/>
                </a:pPr>
                <a:r>
                  <a:rPr lang="en-AU" sz="2400" dirty="0">
                    <a:solidFill>
                      <a:schemeClr val="bg1"/>
                    </a:solidFill>
                  </a:rPr>
                  <a:t>Missing constraints below z=0.5, where peculiar velocity can improve constraints. </a:t>
                </a:r>
              </a:p>
              <a:p>
                <a:pPr marL="342900" indent="-342900">
                  <a:buFont typeface="Arial" panose="020B0604020202020204" pitchFamily="34" charset="0"/>
                  <a:buChar char="•"/>
                </a:pPr>
                <a:endParaRPr lang="en-AU" sz="3200" dirty="0">
                  <a:solidFill>
                    <a:schemeClr val="bg1"/>
                  </a:solidFill>
                </a:endParaRPr>
              </a:p>
              <a:p>
                <a:pPr marL="342900" indent="-342900">
                  <a:buFont typeface="Arial" panose="020B0604020202020204" pitchFamily="34" charset="0"/>
                  <a:buChar char="•"/>
                </a:pPr>
                <a:endParaRPr lang="en-AU" sz="3200" dirty="0">
                  <a:solidFill>
                    <a:schemeClr val="bg1"/>
                  </a:solidFill>
                </a:endParaRPr>
              </a:p>
            </p:txBody>
          </p:sp>
        </mc:Choice>
        <mc:Fallback xmlns="">
          <p:sp>
            <p:nvSpPr>
              <p:cNvPr id="5" name="TextBox 4">
                <a:extLst>
                  <a:ext uri="{FF2B5EF4-FFF2-40B4-BE49-F238E27FC236}">
                    <a16:creationId xmlns:a16="http://schemas.microsoft.com/office/drawing/2014/main" id="{877D52FB-7E71-1251-A234-1A820BE3A86E}"/>
                  </a:ext>
                </a:extLst>
              </p:cNvPr>
              <p:cNvSpPr txBox="1">
                <a:spLocks noRot="1" noChangeAspect="1" noMove="1" noResize="1" noEditPoints="1" noAdjustHandles="1" noChangeArrowheads="1" noChangeShapeType="1" noTextEdit="1"/>
              </p:cNvSpPr>
              <p:nvPr/>
            </p:nvSpPr>
            <p:spPr>
              <a:xfrm>
                <a:off x="44143" y="2148729"/>
                <a:ext cx="6180083" cy="3326745"/>
              </a:xfrm>
              <a:prstGeom prst="rect">
                <a:avLst/>
              </a:prstGeom>
              <a:blipFill>
                <a:blip r:embed="rId3"/>
                <a:stretch>
                  <a:fillRect l="-1282"/>
                </a:stretch>
              </a:blipFill>
            </p:spPr>
            <p:txBody>
              <a:bodyPr/>
              <a:lstStyle/>
              <a:p>
                <a:r>
                  <a:rPr lang="en-AU">
                    <a:noFill/>
                  </a:rPr>
                  <a:t> </a:t>
                </a:r>
              </a:p>
            </p:txBody>
          </p:sp>
        </mc:Fallback>
      </mc:AlternateContent>
      <p:pic>
        <p:nvPicPr>
          <p:cNvPr id="2" name="Picture 1">
            <a:extLst>
              <a:ext uri="{FF2B5EF4-FFF2-40B4-BE49-F238E27FC236}">
                <a16:creationId xmlns:a16="http://schemas.microsoft.com/office/drawing/2014/main" id="{5D0AF919-9EBA-9E4B-AA12-D6DE5E72211A}"/>
              </a:ext>
            </a:extLst>
          </p:cNvPr>
          <p:cNvPicPr>
            <a:picLocks noChangeAspect="1"/>
          </p:cNvPicPr>
          <p:nvPr/>
        </p:nvPicPr>
        <p:blipFill>
          <a:blip r:embed="rId4"/>
          <a:stretch>
            <a:fillRect/>
          </a:stretch>
        </p:blipFill>
        <p:spPr>
          <a:xfrm>
            <a:off x="6224226" y="1652226"/>
            <a:ext cx="5673906" cy="4319752"/>
          </a:xfrm>
          <a:prstGeom prst="rect">
            <a:avLst/>
          </a:prstGeom>
        </p:spPr>
      </p:pic>
      <p:sp>
        <p:nvSpPr>
          <p:cNvPr id="3" name="TextBox 2">
            <a:extLst>
              <a:ext uri="{FF2B5EF4-FFF2-40B4-BE49-F238E27FC236}">
                <a16:creationId xmlns:a16="http://schemas.microsoft.com/office/drawing/2014/main" id="{BA435F16-705E-4C9B-B506-40ABAB332F5C}"/>
              </a:ext>
            </a:extLst>
          </p:cNvPr>
          <p:cNvSpPr txBox="1"/>
          <p:nvPr/>
        </p:nvSpPr>
        <p:spPr>
          <a:xfrm>
            <a:off x="6381881" y="6060265"/>
            <a:ext cx="5347664" cy="307777"/>
          </a:xfrm>
          <a:prstGeom prst="rect">
            <a:avLst/>
          </a:prstGeom>
          <a:noFill/>
        </p:spPr>
        <p:txBody>
          <a:bodyPr wrap="square" rtlCol="0">
            <a:spAutoFit/>
          </a:bodyPr>
          <a:lstStyle/>
          <a:p>
            <a:r>
              <a:rPr lang="en-AU" sz="1400" dirty="0">
                <a:solidFill>
                  <a:schemeClr val="bg1"/>
                </a:solidFill>
              </a:rPr>
              <a:t>(Bahr-</a:t>
            </a:r>
            <a:r>
              <a:rPr lang="en-AU" sz="1400" dirty="0" err="1">
                <a:solidFill>
                  <a:schemeClr val="bg1"/>
                </a:solidFill>
              </a:rPr>
              <a:t>Kalus</a:t>
            </a:r>
            <a:r>
              <a:rPr lang="en-AU" sz="1400" dirty="0">
                <a:solidFill>
                  <a:schemeClr val="bg1"/>
                </a:solidFill>
              </a:rPr>
              <a:t> et al., 2023)</a:t>
            </a:r>
          </a:p>
        </p:txBody>
      </p:sp>
    </p:spTree>
    <p:extLst>
      <p:ext uri="{BB962C8B-B14F-4D97-AF65-F5344CB8AC3E}">
        <p14:creationId xmlns:p14="http://schemas.microsoft.com/office/powerpoint/2010/main" val="4120010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26BF753-C471-A88A-5094-BEE1E354EC1C}"/>
              </a:ext>
            </a:extLst>
          </p:cNvPr>
          <p:cNvSpPr txBox="1"/>
          <p:nvPr/>
        </p:nvSpPr>
        <p:spPr>
          <a:xfrm>
            <a:off x="44143" y="119818"/>
            <a:ext cx="12057468" cy="707886"/>
          </a:xfrm>
          <a:prstGeom prst="rect">
            <a:avLst/>
          </a:prstGeom>
          <a:noFill/>
        </p:spPr>
        <p:txBody>
          <a:bodyPr wrap="square" rtlCol="0">
            <a:spAutoFit/>
          </a:bodyPr>
          <a:lstStyle/>
          <a:p>
            <a:r>
              <a:rPr lang="en-AU" sz="4000" dirty="0">
                <a:solidFill>
                  <a:schemeClr val="bg1"/>
                </a:solidFill>
              </a:rPr>
              <a:t>Constraining the turnover of power spectrum. </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460E908-CB3D-6706-7B53-1CC5F03643DA}"/>
                  </a:ext>
                </a:extLst>
              </p:cNvPr>
              <p:cNvSpPr txBox="1"/>
              <p:nvPr/>
            </p:nvSpPr>
            <p:spPr>
              <a:xfrm>
                <a:off x="163961" y="1034218"/>
                <a:ext cx="11748464" cy="2204193"/>
              </a:xfrm>
              <a:prstGeom prst="rect">
                <a:avLst/>
              </a:prstGeom>
              <a:noFill/>
            </p:spPr>
            <p:txBody>
              <a:bodyPr wrap="square" rtlCol="0">
                <a:spAutoFit/>
              </a:bodyPr>
              <a:lstStyle/>
              <a:p>
                <a:pPr marL="342900" indent="-342900">
                  <a:buFont typeface="Arial" panose="020B0604020202020204" pitchFamily="34" charset="0"/>
                  <a:buChar char="•"/>
                </a:pPr>
                <a:r>
                  <a:rPr lang="en-AU" sz="2400" dirty="0">
                    <a:solidFill>
                      <a:schemeClr val="bg1"/>
                    </a:solidFill>
                  </a:rPr>
                  <a:t>The scale of matter-radiation equality (</a:t>
                </a:r>
                <a14:m>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𝑒𝑞</m:t>
                        </m:r>
                      </m:sub>
                    </m:sSub>
                  </m:oMath>
                </a14:m>
                <a:r>
                  <a:rPr lang="en-AU" sz="2400" dirty="0">
                    <a:solidFill>
                      <a:schemeClr val="bg1"/>
                    </a:solidFill>
                  </a:rPr>
                  <a:t>) is related to the turnover of the power spectrum (</a:t>
                </a:r>
                <a14:m>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𝑇𝑂</m:t>
                        </m:r>
                      </m:sub>
                    </m:sSub>
                  </m:oMath>
                </a14:m>
                <a:r>
                  <a:rPr lang="en-AU" sz="2400" dirty="0">
                    <a:solidFill>
                      <a:schemeClr val="bg1"/>
                    </a:solidFill>
                  </a:rPr>
                  <a:t>) by </a:t>
                </a:r>
                <a14:m>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𝑇𝑂</m:t>
                        </m:r>
                      </m:sub>
                    </m:sSub>
                    <m:r>
                      <a:rPr lang="en-AU" sz="2400" b="0" i="1" smtClean="0">
                        <a:solidFill>
                          <a:schemeClr val="bg1"/>
                        </a:solidFill>
                        <a:latin typeface="Cambria Math" panose="02040503050406030204" pitchFamily="18" charset="0"/>
                      </a:rPr>
                      <m:t>=</m:t>
                    </m:r>
                    <m:f>
                      <m:fPr>
                        <m:ctrlPr>
                          <a:rPr lang="en-AU" sz="2400" b="0" i="1" smtClean="0">
                            <a:solidFill>
                              <a:schemeClr val="bg1"/>
                            </a:solidFill>
                            <a:latin typeface="Cambria Math" panose="02040503050406030204" pitchFamily="18" charset="0"/>
                          </a:rPr>
                        </m:ctrlPr>
                      </m:fPr>
                      <m:num>
                        <m:r>
                          <a:rPr lang="en-AU" sz="2400" b="0" i="1" smtClean="0">
                            <a:solidFill>
                              <a:schemeClr val="bg1"/>
                            </a:solidFill>
                            <a:latin typeface="Cambria Math" panose="02040503050406030204" pitchFamily="18" charset="0"/>
                          </a:rPr>
                          <m:t>0.194</m:t>
                        </m:r>
                      </m:num>
                      <m:den>
                        <m:sSubSup>
                          <m:sSubSupPr>
                            <m:ctrlPr>
                              <a:rPr lang="en-AU" sz="2400" b="0" i="1" smtClean="0">
                                <a:solidFill>
                                  <a:schemeClr val="bg1"/>
                                </a:solidFill>
                                <a:latin typeface="Cambria Math" panose="02040503050406030204" pitchFamily="18" charset="0"/>
                              </a:rPr>
                            </m:ctrlPr>
                          </m:sSubSupPr>
                          <m:e>
                            <m:r>
                              <a:rPr lang="en-AU" sz="2400" b="0" i="1" smtClean="0">
                                <a:solidFill>
                                  <a:schemeClr val="bg1"/>
                                </a:solidFill>
                                <a:latin typeface="Cambria Math" panose="02040503050406030204" pitchFamily="18" charset="0"/>
                              </a:rPr>
                              <m:t>𝜔</m:t>
                            </m:r>
                          </m:e>
                          <m:sub>
                            <m:r>
                              <a:rPr lang="en-AU" sz="2400" b="0" i="1" smtClean="0">
                                <a:solidFill>
                                  <a:schemeClr val="bg1"/>
                                </a:solidFill>
                                <a:latin typeface="Cambria Math" panose="02040503050406030204" pitchFamily="18" charset="0"/>
                              </a:rPr>
                              <m:t>𝑏</m:t>
                            </m:r>
                          </m:sub>
                          <m:sup>
                            <m:r>
                              <a:rPr lang="en-AU" sz="2400" b="0" i="1" smtClean="0">
                                <a:solidFill>
                                  <a:schemeClr val="bg1"/>
                                </a:solidFill>
                                <a:latin typeface="Cambria Math" panose="02040503050406030204" pitchFamily="18" charset="0"/>
                              </a:rPr>
                              <m:t>0.321</m:t>
                            </m:r>
                          </m:sup>
                        </m:sSubSup>
                      </m:den>
                    </m:f>
                    <m:sSubSup>
                      <m:sSubSupPr>
                        <m:ctrlPr>
                          <a:rPr lang="en-AU" sz="2400" b="0" i="1" smtClean="0">
                            <a:solidFill>
                              <a:schemeClr val="bg1"/>
                            </a:solidFill>
                            <a:latin typeface="Cambria Math" panose="02040503050406030204" pitchFamily="18" charset="0"/>
                          </a:rPr>
                        </m:ctrlPr>
                      </m:sSubSup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𝑒𝑞</m:t>
                        </m:r>
                      </m:sub>
                      <m:sup>
                        <m:r>
                          <a:rPr lang="en-AU" sz="2400" b="0" i="1" smtClean="0">
                            <a:solidFill>
                              <a:schemeClr val="bg1"/>
                            </a:solidFill>
                            <a:latin typeface="Cambria Math" panose="02040503050406030204" pitchFamily="18" charset="0"/>
                          </a:rPr>
                          <m:t>0.685−0.121</m:t>
                        </m:r>
                        <m:func>
                          <m:funcPr>
                            <m:ctrlPr>
                              <a:rPr lang="en-AU" sz="2400" b="0" i="1" smtClean="0">
                                <a:solidFill>
                                  <a:schemeClr val="bg1"/>
                                </a:solidFill>
                                <a:latin typeface="Cambria Math" panose="02040503050406030204" pitchFamily="18" charset="0"/>
                              </a:rPr>
                            </m:ctrlPr>
                          </m:funcPr>
                          <m:fName>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log</m:t>
                                </m:r>
                              </m:e>
                              <m:sub>
                                <m:r>
                                  <a:rPr lang="en-AU" sz="2400" b="0" i="1" smtClean="0">
                                    <a:solidFill>
                                      <a:schemeClr val="bg1"/>
                                    </a:solidFill>
                                    <a:latin typeface="Cambria Math" panose="02040503050406030204" pitchFamily="18" charset="0"/>
                                  </a:rPr>
                                  <m:t>10</m:t>
                                </m:r>
                              </m:sub>
                            </m:sSub>
                          </m:fName>
                          <m:e>
                            <m:d>
                              <m:dPr>
                                <m:ctrlPr>
                                  <a:rPr lang="en-AU" sz="2400" b="0" i="1" smtClean="0">
                                    <a:solidFill>
                                      <a:schemeClr val="bg1"/>
                                    </a:solidFill>
                                    <a:latin typeface="Cambria Math" panose="02040503050406030204" pitchFamily="18" charset="0"/>
                                  </a:rPr>
                                </m:ctrlPr>
                              </m:dPr>
                              <m:e>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𝜔</m:t>
                                    </m:r>
                                  </m:e>
                                  <m:sub>
                                    <m:r>
                                      <a:rPr lang="en-AU" sz="2400" b="0" i="1" smtClean="0">
                                        <a:solidFill>
                                          <a:schemeClr val="bg1"/>
                                        </a:solidFill>
                                        <a:latin typeface="Cambria Math" panose="02040503050406030204" pitchFamily="18" charset="0"/>
                                      </a:rPr>
                                      <m:t>𝑏</m:t>
                                    </m:r>
                                  </m:sub>
                                </m:sSub>
                              </m:e>
                            </m:d>
                          </m:e>
                        </m:func>
                      </m:sup>
                    </m:sSubSup>
                  </m:oMath>
                </a14:m>
                <a:r>
                  <a:rPr lang="en-AU" sz="2400" dirty="0">
                    <a:solidFill>
                      <a:schemeClr val="bg1"/>
                    </a:solidFill>
                  </a:rPr>
                  <a:t> (Prada et al., 2011). </a:t>
                </a:r>
              </a:p>
              <a:p>
                <a:pPr marL="342900" indent="-342900">
                  <a:buFont typeface="Arial" panose="020B0604020202020204" pitchFamily="34" charset="0"/>
                  <a:buChar char="•"/>
                </a:pPr>
                <a:endParaRPr lang="en-AU" sz="2400" dirty="0">
                  <a:solidFill>
                    <a:schemeClr val="bg1"/>
                  </a:solidFill>
                </a:endParaRPr>
              </a:p>
              <a:p>
                <a:pPr marL="342900" indent="-342900">
                  <a:buFont typeface="Arial" panose="020B0604020202020204" pitchFamily="34" charset="0"/>
                  <a:buChar char="•"/>
                </a:pPr>
                <a:r>
                  <a:rPr lang="en-AU" sz="2400" dirty="0">
                    <a:solidFill>
                      <a:schemeClr val="bg1"/>
                    </a:solidFill>
                  </a:rPr>
                  <a:t>Modelling of the power spectrum is independent of cosmological models (</a:t>
                </a:r>
                <a:r>
                  <a:rPr lang="en-AU" sz="2400" b="0" i="0" u="none" strike="noStrike" baseline="0" dirty="0">
                    <a:solidFill>
                      <a:schemeClr val="bg1"/>
                    </a:solidFill>
                    <a:latin typeface="TeXGyreTermesX-Regular"/>
                  </a:rPr>
                  <a:t>Bahr-</a:t>
                </a:r>
                <a:r>
                  <a:rPr lang="en-AU" sz="2400" b="0" i="0" u="none" strike="noStrike" baseline="0" dirty="0" err="1">
                    <a:solidFill>
                      <a:schemeClr val="bg1"/>
                    </a:solidFill>
                    <a:latin typeface="TeXGyreTermesX-Regular"/>
                  </a:rPr>
                  <a:t>Kalus</a:t>
                </a:r>
                <a:r>
                  <a:rPr lang="en-AU" sz="2400" dirty="0">
                    <a:solidFill>
                      <a:schemeClr val="bg1"/>
                    </a:solidFill>
                    <a:latin typeface="TeXGyreTermesX-Regular"/>
                  </a:rPr>
                  <a:t> et al.,</a:t>
                </a:r>
                <a:r>
                  <a:rPr lang="en-AU" sz="2400" b="0" i="0" u="none" strike="noStrike" baseline="0" dirty="0">
                    <a:solidFill>
                      <a:schemeClr val="bg1"/>
                    </a:solidFill>
                    <a:latin typeface="TeXGyreTermesX-Regular"/>
                  </a:rPr>
                  <a:t> 2023)</a:t>
                </a:r>
                <a:r>
                  <a:rPr lang="en-AU" sz="2400" dirty="0">
                    <a:solidFill>
                      <a:schemeClr val="bg1"/>
                    </a:solidFill>
                  </a:rPr>
                  <a:t>. </a:t>
                </a:r>
              </a:p>
            </p:txBody>
          </p:sp>
        </mc:Choice>
        <mc:Fallback xmlns="">
          <p:sp>
            <p:nvSpPr>
              <p:cNvPr id="2" name="TextBox 1">
                <a:extLst>
                  <a:ext uri="{FF2B5EF4-FFF2-40B4-BE49-F238E27FC236}">
                    <a16:creationId xmlns:a16="http://schemas.microsoft.com/office/drawing/2014/main" id="{9460E908-CB3D-6706-7B53-1CC5F03643DA}"/>
                  </a:ext>
                </a:extLst>
              </p:cNvPr>
              <p:cNvSpPr txBox="1">
                <a:spLocks noRot="1" noChangeAspect="1" noMove="1" noResize="1" noEditPoints="1" noAdjustHandles="1" noChangeArrowheads="1" noChangeShapeType="1" noTextEdit="1"/>
              </p:cNvSpPr>
              <p:nvPr/>
            </p:nvSpPr>
            <p:spPr>
              <a:xfrm>
                <a:off x="163961" y="1034218"/>
                <a:ext cx="11748464" cy="2204193"/>
              </a:xfrm>
              <a:prstGeom prst="rect">
                <a:avLst/>
              </a:prstGeom>
              <a:blipFill>
                <a:blip r:embed="rId3"/>
                <a:stretch>
                  <a:fillRect l="-727" t="-1939" b="-5540"/>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18406CD0-1328-37F7-2337-D421AACFF002}"/>
                  </a:ext>
                </a:extLst>
              </p:cNvPr>
              <p:cNvSpPr txBox="1"/>
              <p:nvPr/>
            </p:nvSpPr>
            <p:spPr>
              <a:xfrm>
                <a:off x="1797263" y="2922480"/>
                <a:ext cx="6476132" cy="9592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AU" sz="2400" b="0" i="0" smtClean="0">
                          <a:solidFill>
                            <a:schemeClr val="bg1"/>
                          </a:solidFill>
                          <a:latin typeface="Cambria Math" panose="02040503050406030204" pitchFamily="18" charset="0"/>
                        </a:rPr>
                        <m:t>log</m:t>
                      </m:r>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𝑃</m:t>
                      </m:r>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𝑘</m:t>
                          </m:r>
                        </m:e>
                      </m:d>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𝑘</m:t>
                          </m:r>
                        </m:e>
                        <m:sup>
                          <m:r>
                            <a:rPr lang="en-AU" sz="2400" b="0" i="1" smtClean="0">
                              <a:solidFill>
                                <a:schemeClr val="bg1"/>
                              </a:solidFill>
                              <a:latin typeface="Cambria Math" panose="02040503050406030204" pitchFamily="18" charset="0"/>
                            </a:rPr>
                            <m:t>𝑞</m:t>
                          </m:r>
                        </m:sup>
                      </m:sSup>
                      <m:r>
                        <a:rPr lang="en-AU" sz="2400" b="0" i="1" smtClean="0">
                          <a:solidFill>
                            <a:schemeClr val="bg1"/>
                          </a:solidFill>
                          <a:latin typeface="Cambria Math" panose="02040503050406030204" pitchFamily="18" charset="0"/>
                        </a:rPr>
                        <m:t>)= </m:t>
                      </m:r>
                      <m:d>
                        <m:dPr>
                          <m:begChr m:val="{"/>
                          <m:endChr m:val=""/>
                          <m:ctrlPr>
                            <a:rPr lang="en-AU" sz="2400" b="0" i="1" smtClean="0">
                              <a:solidFill>
                                <a:schemeClr val="bg1"/>
                              </a:solidFill>
                              <a:latin typeface="Cambria Math" panose="02040503050406030204" pitchFamily="18" charset="0"/>
                            </a:rPr>
                          </m:ctrlPr>
                        </m:dPr>
                        <m:e>
                          <m:eqArr>
                            <m:eqArrPr>
                              <m:ctrlPr>
                                <a:rPr lang="en-AU" sz="2400" b="0" i="1" smtClean="0">
                                  <a:solidFill>
                                    <a:schemeClr val="bg1"/>
                                  </a:solidFill>
                                  <a:latin typeface="Cambria Math" panose="02040503050406030204" pitchFamily="18" charset="0"/>
                                </a:rPr>
                              </m:ctrlPr>
                            </m:eqArrPr>
                            <m:e>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𝑚</m:t>
                              </m:r>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𝑥</m:t>
                                  </m:r>
                                </m:e>
                                <m:sup>
                                  <m:r>
                                    <a:rPr lang="en-AU" sz="2400" b="0" i="1" smtClean="0">
                                      <a:solidFill>
                                        <a:schemeClr val="bg1"/>
                                      </a:solidFill>
                                      <a:latin typeface="Cambria Math" panose="02040503050406030204" pitchFamily="18" charset="0"/>
                                    </a:rPr>
                                    <m:t>2</m:t>
                                  </m:r>
                                </m:sup>
                              </m:sSup>
                              <m:r>
                                <a:rPr lang="en-AU" sz="2400" b="0" i="1" smtClean="0">
                                  <a:solidFill>
                                    <a:schemeClr val="bg1"/>
                                  </a:solidFill>
                                  <a:latin typeface="Cambria Math" panose="02040503050406030204" pitchFamily="18" charset="0"/>
                                </a:rPr>
                                <m:t>+</m:t>
                              </m:r>
                              <m:func>
                                <m:funcPr>
                                  <m:ctrlPr>
                                    <a:rPr lang="en-AU" sz="2400" b="0" i="1" smtClean="0">
                                      <a:solidFill>
                                        <a:schemeClr val="bg1"/>
                                      </a:solidFill>
                                      <a:latin typeface="Cambria Math" panose="02040503050406030204" pitchFamily="18" charset="0"/>
                                    </a:rPr>
                                  </m:ctrlPr>
                                </m:funcPr>
                                <m:fName>
                                  <m:r>
                                    <m:rPr>
                                      <m:sty m:val="p"/>
                                    </m:rPr>
                                    <a:rPr lang="en-AU" sz="2400" b="0" i="0" smtClean="0">
                                      <a:solidFill>
                                        <a:schemeClr val="bg1"/>
                                      </a:solidFill>
                                      <a:latin typeface="Cambria Math" panose="02040503050406030204" pitchFamily="18" charset="0"/>
                                    </a:rPr>
                                    <m:t>log</m:t>
                                  </m:r>
                                </m:fName>
                                <m:e>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𝐴</m:t>
                                      </m:r>
                                    </m:e>
                                  </m:d>
                                  <m:r>
                                    <a:rPr lang="en-AU" sz="2400" b="0" i="1" smtClean="0">
                                      <a:solidFill>
                                        <a:schemeClr val="bg1"/>
                                      </a:solidFill>
                                      <a:latin typeface="Cambria Math" panose="02040503050406030204" pitchFamily="18" charset="0"/>
                                    </a:rPr>
                                    <m:t>+1</m:t>
                                  </m:r>
                                </m:e>
                              </m:func>
                              <m:r>
                                <a:rPr lang="en-AU" sz="2400" b="0" i="1" smtClean="0">
                                  <a:solidFill>
                                    <a:schemeClr val="bg1"/>
                                  </a:solidFill>
                                  <a:latin typeface="Cambria Math" panose="02040503050406030204" pitchFamily="18" charset="0"/>
                                </a:rPr>
                                <m:t>𝑖𝑓</m:t>
                              </m:r>
                              <m:r>
                                <a:rPr lang="en-AU" sz="2400" b="0" i="1" smtClean="0">
                                  <a:solidFill>
                                    <a:schemeClr val="bg1"/>
                                  </a:solidFill>
                                  <a:latin typeface="Cambria Math" panose="02040503050406030204" pitchFamily="18" charset="0"/>
                                </a:rPr>
                                <m:t> </m:t>
                              </m:r>
                              <m:r>
                                <a:rPr lang="en-AU" sz="2400" b="0" i="1" smtClean="0">
                                  <a:solidFill>
                                    <a:schemeClr val="bg1"/>
                                  </a:solidFill>
                                  <a:latin typeface="Cambria Math" panose="02040503050406030204" pitchFamily="18" charset="0"/>
                                </a:rPr>
                                <m:t>𝑘</m:t>
                              </m:r>
                              <m:r>
                                <a:rPr lang="en-AU" sz="2400" b="0" i="1" smtClean="0">
                                  <a:solidFill>
                                    <a:schemeClr val="bg1"/>
                                  </a:solidFill>
                                  <a:latin typeface="Cambria Math" panose="02040503050406030204" pitchFamily="18" charset="0"/>
                                </a:rPr>
                                <m:t>&lt;</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𝑇𝑂</m:t>
                                  </m:r>
                                </m:sub>
                              </m:sSub>
                            </m:e>
                            <m:e>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𝑛</m:t>
                              </m:r>
                              <m:sSup>
                                <m:sSupPr>
                                  <m:ctrlPr>
                                    <a:rPr lang="en-AU" sz="2400" i="1">
                                      <a:solidFill>
                                        <a:schemeClr val="bg1"/>
                                      </a:solidFill>
                                      <a:latin typeface="Cambria Math" panose="02040503050406030204" pitchFamily="18" charset="0"/>
                                    </a:rPr>
                                  </m:ctrlPr>
                                </m:sSupPr>
                                <m:e>
                                  <m:r>
                                    <a:rPr lang="en-AU" sz="2400" i="1">
                                      <a:solidFill>
                                        <a:schemeClr val="bg1"/>
                                      </a:solidFill>
                                      <a:latin typeface="Cambria Math" panose="02040503050406030204" pitchFamily="18" charset="0"/>
                                    </a:rPr>
                                    <m:t>𝑥</m:t>
                                  </m:r>
                                </m:e>
                                <m:sup>
                                  <m:r>
                                    <a:rPr lang="en-AU" sz="2400" i="1">
                                      <a:solidFill>
                                        <a:schemeClr val="bg1"/>
                                      </a:solidFill>
                                      <a:latin typeface="Cambria Math" panose="02040503050406030204" pitchFamily="18" charset="0"/>
                                    </a:rPr>
                                    <m:t>2</m:t>
                                  </m:r>
                                </m:sup>
                              </m:sSup>
                              <m:r>
                                <a:rPr lang="en-AU" sz="2400" i="1">
                                  <a:solidFill>
                                    <a:schemeClr val="bg1"/>
                                  </a:solidFill>
                                  <a:latin typeface="Cambria Math" panose="02040503050406030204" pitchFamily="18" charset="0"/>
                                </a:rPr>
                                <m:t>+</m:t>
                              </m:r>
                              <m:func>
                                <m:funcPr>
                                  <m:ctrlPr>
                                    <a:rPr lang="en-AU" sz="2400" i="1">
                                      <a:solidFill>
                                        <a:schemeClr val="bg1"/>
                                      </a:solidFill>
                                      <a:latin typeface="Cambria Math" panose="02040503050406030204" pitchFamily="18" charset="0"/>
                                    </a:rPr>
                                  </m:ctrlPr>
                                </m:funcPr>
                                <m:fName>
                                  <m:r>
                                    <m:rPr>
                                      <m:sty m:val="p"/>
                                    </m:rPr>
                                    <a:rPr lang="en-AU" sz="2400">
                                      <a:solidFill>
                                        <a:schemeClr val="bg1"/>
                                      </a:solidFill>
                                      <a:latin typeface="Cambria Math" panose="02040503050406030204" pitchFamily="18" charset="0"/>
                                    </a:rPr>
                                    <m:t>log</m:t>
                                  </m:r>
                                </m:fName>
                                <m:e>
                                  <m:d>
                                    <m:dPr>
                                      <m:ctrlPr>
                                        <a:rPr lang="en-AU" sz="2400" i="1">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𝐴</m:t>
                                      </m:r>
                                    </m:e>
                                  </m:d>
                                  <m:r>
                                    <a:rPr lang="en-AU" sz="2400" b="0" i="1" smtClean="0">
                                      <a:solidFill>
                                        <a:schemeClr val="bg1"/>
                                      </a:solidFill>
                                      <a:latin typeface="Cambria Math" panose="02040503050406030204" pitchFamily="18" charset="0"/>
                                    </a:rPr>
                                    <m:t>+1</m:t>
                                  </m:r>
                                </m:e>
                              </m:func>
                              <m:r>
                                <a:rPr lang="en-AU" sz="2400" i="1">
                                  <a:solidFill>
                                    <a:schemeClr val="bg1"/>
                                  </a:solidFill>
                                  <a:latin typeface="Cambria Math" panose="02040503050406030204" pitchFamily="18" charset="0"/>
                                </a:rPr>
                                <m:t>𝑖𝑓</m:t>
                              </m:r>
                              <m:r>
                                <a:rPr lang="en-AU" sz="2400" i="1">
                                  <a:solidFill>
                                    <a:schemeClr val="bg1"/>
                                  </a:solidFill>
                                  <a:latin typeface="Cambria Math" panose="02040503050406030204" pitchFamily="18" charset="0"/>
                                </a:rPr>
                                <m:t> </m:t>
                              </m:r>
                              <m:r>
                                <a:rPr lang="en-AU" sz="2400" i="1">
                                  <a:solidFill>
                                    <a:schemeClr val="bg1"/>
                                  </a:solidFill>
                                  <a:latin typeface="Cambria Math" panose="02040503050406030204" pitchFamily="18" charset="0"/>
                                </a:rPr>
                                <m:t>𝑘</m:t>
                              </m:r>
                              <m:r>
                                <a:rPr lang="en-AU" sz="2400" b="0" i="1" smtClean="0">
                                  <a:solidFill>
                                    <a:schemeClr val="bg1"/>
                                  </a:solidFill>
                                  <a:latin typeface="Cambria Math" panose="02040503050406030204" pitchFamily="18" charset="0"/>
                                </a:rPr>
                                <m:t>≥</m:t>
                              </m:r>
                              <m:sSub>
                                <m:sSubPr>
                                  <m:ctrlPr>
                                    <a:rPr lang="en-AU" sz="2400" i="1">
                                      <a:solidFill>
                                        <a:schemeClr val="bg1"/>
                                      </a:solidFill>
                                      <a:latin typeface="Cambria Math" panose="02040503050406030204" pitchFamily="18" charset="0"/>
                                    </a:rPr>
                                  </m:ctrlPr>
                                </m:sSubPr>
                                <m:e>
                                  <m:r>
                                    <a:rPr lang="en-AU" sz="2400" i="1">
                                      <a:solidFill>
                                        <a:schemeClr val="bg1"/>
                                      </a:solidFill>
                                      <a:latin typeface="Cambria Math" panose="02040503050406030204" pitchFamily="18" charset="0"/>
                                    </a:rPr>
                                    <m:t>𝑘</m:t>
                                  </m:r>
                                </m:e>
                                <m:sub>
                                  <m:r>
                                    <a:rPr lang="en-AU" sz="2400" i="1">
                                      <a:solidFill>
                                        <a:schemeClr val="bg1"/>
                                      </a:solidFill>
                                      <a:latin typeface="Cambria Math" panose="02040503050406030204" pitchFamily="18" charset="0"/>
                                    </a:rPr>
                                    <m:t>𝑇𝑂</m:t>
                                  </m:r>
                                </m:sub>
                              </m:sSub>
                            </m:e>
                          </m:eqArr>
                        </m:e>
                      </m:d>
                    </m:oMath>
                  </m:oMathPara>
                </a14:m>
                <a:endParaRPr lang="en-AU" sz="2400" dirty="0"/>
              </a:p>
            </p:txBody>
          </p:sp>
        </mc:Choice>
        <mc:Fallback xmlns="">
          <p:sp>
            <p:nvSpPr>
              <p:cNvPr id="3" name="TextBox 2">
                <a:extLst>
                  <a:ext uri="{FF2B5EF4-FFF2-40B4-BE49-F238E27FC236}">
                    <a16:creationId xmlns:a16="http://schemas.microsoft.com/office/drawing/2014/main" id="{18406CD0-1328-37F7-2337-D421AACFF002}"/>
                  </a:ext>
                </a:extLst>
              </p:cNvPr>
              <p:cNvSpPr txBox="1">
                <a:spLocks noRot="1" noChangeAspect="1" noMove="1" noResize="1" noEditPoints="1" noAdjustHandles="1" noChangeArrowheads="1" noChangeShapeType="1" noTextEdit="1"/>
              </p:cNvSpPr>
              <p:nvPr/>
            </p:nvSpPr>
            <p:spPr>
              <a:xfrm>
                <a:off x="1797263" y="2922480"/>
                <a:ext cx="6476132" cy="959237"/>
              </a:xfrm>
              <a:prstGeom prst="rect">
                <a:avLst/>
              </a:prstGeom>
              <a:blipFill>
                <a:blip r:embed="rId4"/>
                <a:stretch>
                  <a:fillRect/>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8208354-7D74-B96C-68AC-BAD2E29FCCA8}"/>
                  </a:ext>
                </a:extLst>
              </p:cNvPr>
              <p:cNvSpPr txBox="1"/>
              <p:nvPr/>
            </p:nvSpPr>
            <p:spPr>
              <a:xfrm>
                <a:off x="163961" y="3988922"/>
                <a:ext cx="11433154" cy="2711768"/>
              </a:xfrm>
              <a:prstGeom prst="rect">
                <a:avLst/>
              </a:prstGeom>
              <a:noFill/>
            </p:spPr>
            <p:txBody>
              <a:bodyPr wrap="square" rtlCol="0">
                <a:spAutoFit/>
              </a:bodyPr>
              <a:lstStyle/>
              <a:p>
                <a:pPr marL="342900" indent="-342900">
                  <a:buFont typeface="Arial" panose="020B0604020202020204" pitchFamily="34" charset="0"/>
                  <a:buChar char="•"/>
                </a:pPr>
                <a14:m>
                  <m:oMath xmlns:m="http://schemas.openxmlformats.org/officeDocument/2006/math">
                    <m:r>
                      <a:rPr lang="en-AU" sz="2400" b="0" i="1" smtClean="0">
                        <a:solidFill>
                          <a:schemeClr val="bg1"/>
                        </a:solidFill>
                        <a:latin typeface="Cambria Math" panose="02040503050406030204" pitchFamily="18" charset="0"/>
                      </a:rPr>
                      <m:t>𝑥</m:t>
                    </m:r>
                    <m:r>
                      <a:rPr lang="en-AU" sz="2400" b="0" i="1" smtClean="0">
                        <a:solidFill>
                          <a:schemeClr val="bg1"/>
                        </a:solidFill>
                        <a:latin typeface="Cambria Math" panose="02040503050406030204" pitchFamily="18" charset="0"/>
                      </a:rPr>
                      <m:t>=</m:t>
                    </m:r>
                    <m:func>
                      <m:funcPr>
                        <m:ctrlPr>
                          <a:rPr lang="en-AU" sz="2400" b="0" i="1" smtClean="0">
                            <a:solidFill>
                              <a:schemeClr val="bg1"/>
                            </a:solidFill>
                            <a:latin typeface="Cambria Math" panose="02040503050406030204" pitchFamily="18" charset="0"/>
                          </a:rPr>
                        </m:ctrlPr>
                      </m:funcPr>
                      <m:fName>
                        <m:sSub>
                          <m:sSubPr>
                            <m:ctrlPr>
                              <a:rPr lang="en-AU" sz="2400" b="0" i="1" smtClean="0">
                                <a:solidFill>
                                  <a:schemeClr val="bg1"/>
                                </a:solidFill>
                                <a:latin typeface="Cambria Math" panose="02040503050406030204" pitchFamily="18" charset="0"/>
                              </a:rPr>
                            </m:ctrlPr>
                          </m:sSubPr>
                          <m:e>
                            <m:r>
                              <m:rPr>
                                <m:sty m:val="p"/>
                              </m:rPr>
                              <a:rPr lang="en-AU" sz="2400" b="0" i="0" smtClean="0">
                                <a:solidFill>
                                  <a:schemeClr val="bg1"/>
                                </a:solidFill>
                                <a:latin typeface="Cambria Math" panose="02040503050406030204" pitchFamily="18" charset="0"/>
                              </a:rPr>
                              <m:t>log</m:t>
                            </m:r>
                          </m:e>
                          <m:sub>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𝑇𝑂</m:t>
                                </m:r>
                              </m:sub>
                            </m:sSub>
                          </m:sub>
                        </m:sSub>
                        <m:r>
                          <a:rPr lang="en-AU" sz="2400" b="0" i="1" smtClean="0">
                            <a:solidFill>
                              <a:schemeClr val="bg1"/>
                            </a:solidFill>
                            <a:latin typeface="Cambria Math" panose="02040503050406030204" pitchFamily="18" charset="0"/>
                          </a:rPr>
                          <m:t>(</m:t>
                        </m:r>
                      </m:fName>
                      <m:e>
                        <m:r>
                          <a:rPr lang="en-AU" sz="2400" b="0" i="1" smtClean="0">
                            <a:solidFill>
                              <a:schemeClr val="bg1"/>
                            </a:solidFill>
                            <a:latin typeface="Cambria Math" panose="02040503050406030204" pitchFamily="18" charset="0"/>
                          </a:rPr>
                          <m:t>𝑘</m:t>
                        </m:r>
                      </m:e>
                    </m:func>
                    <m:r>
                      <a:rPr lang="en-AU" sz="2400" b="0" i="1" smtClean="0">
                        <a:solidFill>
                          <a:schemeClr val="bg1"/>
                        </a:solidFill>
                        <a:latin typeface="Cambria Math" panose="02040503050406030204" pitchFamily="18" charset="0"/>
                      </a:rPr>
                      <m:t>) −1</m:t>
                    </m:r>
                  </m:oMath>
                </a14:m>
                <a:r>
                  <a:rPr lang="en-AU" sz="2400" dirty="0">
                    <a:solidFill>
                      <a:schemeClr val="bg1"/>
                    </a:solidFill>
                  </a:rPr>
                  <a:t>. </a:t>
                </a:r>
              </a:p>
              <a:p>
                <a:pPr marL="342900" indent="-342900">
                  <a:buFont typeface="Arial" panose="020B0604020202020204" pitchFamily="34" charset="0"/>
                  <a:buChar char="•"/>
                </a:pPr>
                <a:endParaRPr lang="en-AU" sz="2400" b="0" i="1" dirty="0">
                  <a:solidFill>
                    <a:schemeClr val="bg1"/>
                  </a:solidFill>
                  <a:latin typeface="Cambria Math" panose="02040503050406030204" pitchFamily="18" charset="0"/>
                </a:endParaRPr>
              </a:p>
              <a:p>
                <a:pPr marL="342900" indent="-342900">
                  <a:buFont typeface="Arial" panose="020B0604020202020204" pitchFamily="34" charset="0"/>
                  <a:buChar char="•"/>
                </a:pPr>
                <a:r>
                  <a:rPr lang="en-AU" sz="2400" dirty="0">
                    <a:solidFill>
                      <a:schemeClr val="bg1"/>
                    </a:solidFill>
                  </a:rPr>
                  <a:t>Based on the linear theory, </a:t>
                </a:r>
                <a14:m>
                  <m:oMath xmlns:m="http://schemas.openxmlformats.org/officeDocument/2006/math">
                    <m:r>
                      <m:rPr>
                        <m:sty m:val="p"/>
                      </m:rPr>
                      <a:rPr lang="en-AU" sz="2400" b="0" i="0" smtClean="0">
                        <a:solidFill>
                          <a:schemeClr val="bg1"/>
                        </a:solidFill>
                        <a:latin typeface="Cambria Math" panose="02040503050406030204" pitchFamily="18" charset="0"/>
                      </a:rPr>
                      <m:t>q</m:t>
                    </m:r>
                    <m:r>
                      <a:rPr lang="en-AU" sz="2400" b="0" i="1" smtClean="0">
                        <a:solidFill>
                          <a:schemeClr val="bg1"/>
                        </a:solidFill>
                        <a:latin typeface="Cambria Math" panose="02040503050406030204" pitchFamily="18" charset="0"/>
                      </a:rPr>
                      <m:t>=0</m:t>
                    </m:r>
                  </m:oMath>
                </a14:m>
                <a:r>
                  <a:rPr lang="en-AU" sz="2400" dirty="0"/>
                  <a:t> </a:t>
                </a:r>
                <a:r>
                  <a:rPr lang="en-AU" sz="2400" dirty="0">
                    <a:solidFill>
                      <a:schemeClr val="bg1"/>
                    </a:solidFill>
                  </a:rPr>
                  <a:t>for galaxy power spectrum, </a:t>
                </a:r>
                <a14:m>
                  <m:oMath xmlns:m="http://schemas.openxmlformats.org/officeDocument/2006/math">
                    <m:r>
                      <a:rPr lang="en-AU" sz="2400" b="0" i="1" smtClean="0">
                        <a:solidFill>
                          <a:schemeClr val="bg1"/>
                        </a:solidFill>
                        <a:latin typeface="Cambria Math" panose="02040503050406030204" pitchFamily="18" charset="0"/>
                      </a:rPr>
                      <m:t>𝑞</m:t>
                    </m:r>
                    <m:r>
                      <a:rPr lang="en-AU" sz="2400" b="0" i="1" smtClean="0">
                        <a:solidFill>
                          <a:schemeClr val="bg1"/>
                        </a:solidFill>
                        <a:latin typeface="Cambria Math" panose="02040503050406030204" pitchFamily="18" charset="0"/>
                      </a:rPr>
                      <m:t>=1</m:t>
                    </m:r>
                  </m:oMath>
                </a14:m>
                <a:r>
                  <a:rPr lang="en-AU" sz="2400" dirty="0"/>
                  <a:t> </a:t>
                </a:r>
                <a:r>
                  <a:rPr lang="en-AU" sz="2400" dirty="0">
                    <a:solidFill>
                      <a:schemeClr val="bg1"/>
                    </a:solidFill>
                  </a:rPr>
                  <a:t>for cross power spectrum, and </a:t>
                </a:r>
                <a14:m>
                  <m:oMath xmlns:m="http://schemas.openxmlformats.org/officeDocument/2006/math">
                    <m:r>
                      <a:rPr lang="en-AU" sz="2400" b="0" i="1" smtClean="0">
                        <a:solidFill>
                          <a:schemeClr val="bg1"/>
                        </a:solidFill>
                        <a:latin typeface="Cambria Math" panose="02040503050406030204" pitchFamily="18" charset="0"/>
                      </a:rPr>
                      <m:t>𝑞</m:t>
                    </m:r>
                    <m:r>
                      <a:rPr lang="en-AU" sz="2400" b="0" i="1" smtClean="0">
                        <a:solidFill>
                          <a:schemeClr val="bg1"/>
                        </a:solidFill>
                        <a:latin typeface="Cambria Math" panose="02040503050406030204" pitchFamily="18" charset="0"/>
                      </a:rPr>
                      <m:t>=2</m:t>
                    </m:r>
                  </m:oMath>
                </a14:m>
                <a:r>
                  <a:rPr lang="en-AU" sz="2400" dirty="0"/>
                  <a:t> </a:t>
                </a:r>
                <a:r>
                  <a:rPr lang="en-AU" sz="2400" dirty="0">
                    <a:solidFill>
                      <a:schemeClr val="bg1"/>
                    </a:solidFill>
                  </a:rPr>
                  <a:t>for velocity power spectrum. </a:t>
                </a:r>
              </a:p>
              <a:p>
                <a:pPr marL="342900" indent="-342900">
                  <a:buFont typeface="Arial" panose="020B0604020202020204" pitchFamily="34" charset="0"/>
                  <a:buChar char="•"/>
                </a:pPr>
                <a:endParaRPr lang="en-AU" sz="2400" dirty="0">
                  <a:solidFill>
                    <a:schemeClr val="bg1"/>
                  </a:solidFill>
                </a:endParaRPr>
              </a:p>
              <a:p>
                <a:pPr marL="342900" indent="-342900">
                  <a:buFont typeface="Arial" panose="020B0604020202020204" pitchFamily="34" charset="0"/>
                  <a:buChar char="•"/>
                </a:pPr>
                <a:r>
                  <a:rPr lang="en-AU" sz="2400" dirty="0">
                    <a:solidFill>
                      <a:schemeClr val="bg1"/>
                    </a:solidFill>
                  </a:rPr>
                  <a:t>Down-weighting the scales affected by the BAO with mode-deprojection.  </a:t>
                </a:r>
              </a:p>
              <a:p>
                <a:endParaRPr lang="en-AU" sz="2400" dirty="0">
                  <a:solidFill>
                    <a:schemeClr val="bg1"/>
                  </a:solidFill>
                </a:endParaRPr>
              </a:p>
            </p:txBody>
          </p:sp>
        </mc:Choice>
        <mc:Fallback xmlns="">
          <p:sp>
            <p:nvSpPr>
              <p:cNvPr id="11" name="TextBox 10">
                <a:extLst>
                  <a:ext uri="{FF2B5EF4-FFF2-40B4-BE49-F238E27FC236}">
                    <a16:creationId xmlns:a16="http://schemas.microsoft.com/office/drawing/2014/main" id="{F8208354-7D74-B96C-68AC-BAD2E29FCCA8}"/>
                  </a:ext>
                </a:extLst>
              </p:cNvPr>
              <p:cNvSpPr txBox="1">
                <a:spLocks noRot="1" noChangeAspect="1" noMove="1" noResize="1" noEditPoints="1" noAdjustHandles="1" noChangeArrowheads="1" noChangeShapeType="1" noTextEdit="1"/>
              </p:cNvSpPr>
              <p:nvPr/>
            </p:nvSpPr>
            <p:spPr>
              <a:xfrm>
                <a:off x="163961" y="3988922"/>
                <a:ext cx="11433154" cy="2711768"/>
              </a:xfrm>
              <a:prstGeom prst="rect">
                <a:avLst/>
              </a:prstGeom>
              <a:blipFill>
                <a:blip r:embed="rId5"/>
                <a:stretch>
                  <a:fillRect l="-747" t="-1573"/>
                </a:stretch>
              </a:blipFill>
            </p:spPr>
            <p:txBody>
              <a:bodyPr/>
              <a:lstStyle/>
              <a:p>
                <a:r>
                  <a:rPr lang="en-AU">
                    <a:noFill/>
                  </a:rPr>
                  <a:t> </a:t>
                </a:r>
              </a:p>
            </p:txBody>
          </p:sp>
        </mc:Fallback>
      </mc:AlternateContent>
    </p:spTree>
    <p:extLst>
      <p:ext uri="{BB962C8B-B14F-4D97-AF65-F5344CB8AC3E}">
        <p14:creationId xmlns:p14="http://schemas.microsoft.com/office/powerpoint/2010/main" val="2939584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fade">
                                      <p:cBhvr>
                                        <p:cTn id="13" dur="500"/>
                                        <p:tgtEl>
                                          <p:spTgt spid="11">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xEl>
                                              <p:pRg st="2" end="2"/>
                                            </p:txEl>
                                          </p:spTgt>
                                        </p:tgtEl>
                                        <p:attrNameLst>
                                          <p:attrName>style.visibility</p:attrName>
                                        </p:attrNameLst>
                                      </p:cBhvr>
                                      <p:to>
                                        <p:strVal val="visible"/>
                                      </p:to>
                                    </p:set>
                                    <p:animEffect transition="in" filter="fade">
                                      <p:cBhvr>
                                        <p:cTn id="16" dur="500"/>
                                        <p:tgtEl>
                                          <p:spTgt spid="11">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1">
                                            <p:txEl>
                                              <p:pRg st="4" end="4"/>
                                            </p:txEl>
                                          </p:spTgt>
                                        </p:tgtEl>
                                        <p:attrNameLst>
                                          <p:attrName>style.visibility</p:attrName>
                                        </p:attrNameLst>
                                      </p:cBhvr>
                                      <p:to>
                                        <p:strVal val="visible"/>
                                      </p:to>
                                    </p:set>
                                    <p:animEffect transition="in" filter="fade">
                                      <p:cBhvr>
                                        <p:cTn id="21"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26BF753-C471-A88A-5094-BEE1E354EC1C}"/>
              </a:ext>
            </a:extLst>
          </p:cNvPr>
          <p:cNvSpPr txBox="1"/>
          <p:nvPr/>
        </p:nvSpPr>
        <p:spPr>
          <a:xfrm>
            <a:off x="44143" y="119818"/>
            <a:ext cx="12057468" cy="707886"/>
          </a:xfrm>
          <a:prstGeom prst="rect">
            <a:avLst/>
          </a:prstGeom>
          <a:noFill/>
        </p:spPr>
        <p:txBody>
          <a:bodyPr wrap="square" rtlCol="0">
            <a:spAutoFit/>
          </a:bodyPr>
          <a:lstStyle/>
          <a:p>
            <a:r>
              <a:rPr lang="en-AU" sz="4000" dirty="0">
                <a:solidFill>
                  <a:schemeClr val="bg1"/>
                </a:solidFill>
              </a:rPr>
              <a:t>Data and covariance matrices</a:t>
            </a:r>
          </a:p>
        </p:txBody>
      </p:sp>
      <p:sp>
        <p:nvSpPr>
          <p:cNvPr id="5" name="TextBox 4">
            <a:extLst>
              <a:ext uri="{FF2B5EF4-FFF2-40B4-BE49-F238E27FC236}">
                <a16:creationId xmlns:a16="http://schemas.microsoft.com/office/drawing/2014/main" id="{877D52FB-7E71-1251-A234-1A820BE3A86E}"/>
              </a:ext>
            </a:extLst>
          </p:cNvPr>
          <p:cNvSpPr txBox="1"/>
          <p:nvPr/>
        </p:nvSpPr>
        <p:spPr>
          <a:xfrm>
            <a:off x="51065" y="827704"/>
            <a:ext cx="7816794" cy="2677656"/>
          </a:xfrm>
          <a:prstGeom prst="rect">
            <a:avLst/>
          </a:prstGeom>
          <a:noFill/>
        </p:spPr>
        <p:txBody>
          <a:bodyPr wrap="square" rtlCol="0">
            <a:spAutoFit/>
          </a:bodyPr>
          <a:lstStyle/>
          <a:p>
            <a:pPr marL="342900" indent="-342900">
              <a:buFont typeface="Arial" panose="020B0604020202020204" pitchFamily="34" charset="0"/>
              <a:buChar char="•"/>
            </a:pPr>
            <a:r>
              <a:rPr lang="en-AU" sz="2400" dirty="0">
                <a:solidFill>
                  <a:schemeClr val="bg1"/>
                </a:solidFill>
              </a:rPr>
              <a:t>Analytical Gaussian covariance matrix</a:t>
            </a:r>
          </a:p>
          <a:p>
            <a:endParaRPr lang="en-AU" sz="2400" dirty="0">
              <a:solidFill>
                <a:schemeClr val="bg1"/>
              </a:solidFill>
            </a:endParaRPr>
          </a:p>
          <a:p>
            <a:pPr marL="342900" indent="-342900">
              <a:buFont typeface="Arial" panose="020B0604020202020204" pitchFamily="34" charset="0"/>
              <a:buChar char="•"/>
            </a:pPr>
            <a:r>
              <a:rPr lang="en-AU" sz="2400" dirty="0">
                <a:solidFill>
                  <a:schemeClr val="bg1"/>
                </a:solidFill>
              </a:rPr>
              <a:t>Number density of galaxies and peculiar velocities from Whitford et al. (2022). </a:t>
            </a:r>
          </a:p>
          <a:p>
            <a:pPr marL="342900" indent="-342900">
              <a:buFont typeface="Arial" panose="020B0604020202020204" pitchFamily="34" charset="0"/>
              <a:buChar char="•"/>
            </a:pPr>
            <a:endParaRPr lang="en-AU" sz="2400" dirty="0">
              <a:solidFill>
                <a:schemeClr val="bg1"/>
              </a:solidFill>
            </a:endParaRPr>
          </a:p>
          <a:p>
            <a:pPr marL="342900" indent="-342900">
              <a:buFont typeface="Arial" panose="020B0604020202020204" pitchFamily="34" charset="0"/>
              <a:buChar char="•"/>
            </a:pPr>
            <a:r>
              <a:rPr lang="en-AU" sz="2400" dirty="0">
                <a:solidFill>
                  <a:schemeClr val="bg1"/>
                </a:solidFill>
              </a:rPr>
              <a:t>Data power spectra are generated from linear theory with correction for small-scale </a:t>
            </a:r>
            <a:r>
              <a:rPr lang="en-AU" sz="2400" dirty="0" err="1">
                <a:solidFill>
                  <a:schemeClr val="bg1"/>
                </a:solidFill>
              </a:rPr>
              <a:t>FoG</a:t>
            </a:r>
            <a:r>
              <a:rPr lang="en-AU" sz="2400" dirty="0">
                <a:solidFill>
                  <a:schemeClr val="bg1"/>
                </a:solidFill>
              </a:rPr>
              <a:t> from Koda et al. (2014).</a:t>
            </a:r>
          </a:p>
        </p:txBody>
      </p:sp>
      <p:pic>
        <p:nvPicPr>
          <p:cNvPr id="2" name="Picture 1">
            <a:extLst>
              <a:ext uri="{FF2B5EF4-FFF2-40B4-BE49-F238E27FC236}">
                <a16:creationId xmlns:a16="http://schemas.microsoft.com/office/drawing/2014/main" id="{05704AFE-C97B-577D-0CA1-BFD4A0678337}"/>
              </a:ext>
            </a:extLst>
          </p:cNvPr>
          <p:cNvPicPr>
            <a:picLocks noChangeAspect="1"/>
          </p:cNvPicPr>
          <p:nvPr/>
        </p:nvPicPr>
        <p:blipFill>
          <a:blip r:embed="rId3"/>
          <a:stretch>
            <a:fillRect/>
          </a:stretch>
        </p:blipFill>
        <p:spPr>
          <a:xfrm>
            <a:off x="7844757" y="309004"/>
            <a:ext cx="4256854" cy="2837903"/>
          </a:xfrm>
          <a:prstGeom prst="rect">
            <a:avLst/>
          </a:prstGeom>
        </p:spPr>
      </p:pic>
      <p:pic>
        <p:nvPicPr>
          <p:cNvPr id="6" name="Picture 5" descr="A graph of a graph&#10;&#10;Description automatically generated with medium confidence">
            <a:extLst>
              <a:ext uri="{FF2B5EF4-FFF2-40B4-BE49-F238E27FC236}">
                <a16:creationId xmlns:a16="http://schemas.microsoft.com/office/drawing/2014/main" id="{C4561BB7-4913-276C-8E61-FEB1354798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7859" y="3505360"/>
            <a:ext cx="4256855" cy="2837903"/>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782D6F4-DB82-830B-D8DB-BD8951BCE90F}"/>
                  </a:ext>
                </a:extLst>
              </p:cNvPr>
              <p:cNvSpPr txBox="1"/>
              <p:nvPr/>
            </p:nvSpPr>
            <p:spPr>
              <a:xfrm>
                <a:off x="0" y="3607217"/>
                <a:ext cx="5287922" cy="5345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𝑃</m:t>
                          </m:r>
                        </m:e>
                        <m:sub>
                          <m:r>
                            <a:rPr lang="en-AU" sz="2400" b="0" i="1" smtClean="0">
                              <a:solidFill>
                                <a:schemeClr val="bg1"/>
                              </a:solidFill>
                              <a:latin typeface="Cambria Math" panose="02040503050406030204" pitchFamily="18" charset="0"/>
                            </a:rPr>
                            <m:t>𝑔𝑔</m:t>
                          </m:r>
                        </m:sub>
                      </m:sSub>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𝑘</m:t>
                          </m:r>
                          <m:r>
                            <a:rPr lang="en-AU" sz="2400" b="0" i="1" smtClean="0">
                              <a:solidFill>
                                <a:schemeClr val="bg1"/>
                              </a:solidFill>
                              <a:latin typeface="Cambria Math" panose="02040503050406030204" pitchFamily="18" charset="0"/>
                            </a:rPr>
                            <m:t>, </m:t>
                          </m:r>
                          <m:r>
                            <a:rPr lang="en-AU" sz="2400" b="0" i="1" smtClean="0">
                              <a:solidFill>
                                <a:schemeClr val="bg1"/>
                              </a:solidFill>
                              <a:latin typeface="Cambria Math" panose="02040503050406030204" pitchFamily="18" charset="0"/>
                            </a:rPr>
                            <m:t>𝜇</m:t>
                          </m:r>
                        </m:e>
                      </m:d>
                      <m:r>
                        <a:rPr lang="en-AU" sz="2400" b="0" i="1" smtClean="0">
                          <a:solidFill>
                            <a:schemeClr val="bg1"/>
                          </a:solidFill>
                          <a:latin typeface="Cambria Math" panose="02040503050406030204" pitchFamily="18" charset="0"/>
                        </a:rPr>
                        <m:t>=</m:t>
                      </m:r>
                      <m:sSup>
                        <m:sSupPr>
                          <m:ctrlPr>
                            <a:rPr lang="en-AU" sz="2400" b="0" i="1" smtClean="0">
                              <a:solidFill>
                                <a:schemeClr val="bg1"/>
                              </a:solidFill>
                              <a:latin typeface="Cambria Math" panose="02040503050406030204" pitchFamily="18" charset="0"/>
                            </a:rPr>
                          </m:ctrlPr>
                        </m:sSupPr>
                        <m:e>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𝑏</m:t>
                              </m:r>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𝑓</m:t>
                              </m:r>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𝜇</m:t>
                                  </m:r>
                                </m:e>
                                <m:sup>
                                  <m:r>
                                    <a:rPr lang="en-AU" sz="2400" b="0" i="1" smtClean="0">
                                      <a:solidFill>
                                        <a:schemeClr val="bg1"/>
                                      </a:solidFill>
                                      <a:latin typeface="Cambria Math" panose="02040503050406030204" pitchFamily="18" charset="0"/>
                                    </a:rPr>
                                    <m:t>2</m:t>
                                  </m:r>
                                </m:sup>
                              </m:sSup>
                            </m:e>
                          </m:d>
                        </m:e>
                        <m:sup>
                          <m:r>
                            <a:rPr lang="en-AU" sz="2400" b="0" i="1" smtClean="0">
                              <a:solidFill>
                                <a:schemeClr val="bg1"/>
                              </a:solidFill>
                              <a:latin typeface="Cambria Math" panose="02040503050406030204" pitchFamily="18" charset="0"/>
                            </a:rPr>
                            <m:t>2</m:t>
                          </m:r>
                        </m:sup>
                      </m:sSup>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𝑃</m:t>
                          </m:r>
                        </m:e>
                        <m:sub>
                          <m:r>
                            <a:rPr lang="en-AU" sz="2400" b="0" i="1" smtClean="0">
                              <a:solidFill>
                                <a:schemeClr val="bg1"/>
                              </a:solidFill>
                              <a:latin typeface="Cambria Math" panose="02040503050406030204" pitchFamily="18" charset="0"/>
                            </a:rPr>
                            <m:t>𝑚𝑚</m:t>
                          </m:r>
                        </m:sub>
                      </m:sSub>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𝑘</m:t>
                          </m:r>
                        </m:e>
                      </m:d>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𝑒</m:t>
                          </m:r>
                        </m:e>
                        <m:sup>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m:t>
                              </m:r>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𝑘</m:t>
                                  </m:r>
                                  <m:r>
                                    <a:rPr lang="en-AU" sz="2400" b="0" i="1" smtClean="0">
                                      <a:solidFill>
                                        <a:schemeClr val="bg1"/>
                                      </a:solidFill>
                                      <a:latin typeface="Cambria Math" panose="02040503050406030204" pitchFamily="18" charset="0"/>
                                    </a:rPr>
                                    <m:t>𝜇</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𝑔</m:t>
                                      </m:r>
                                    </m:sub>
                                  </m:sSub>
                                </m:e>
                              </m:d>
                            </m:e>
                            <m:sup>
                              <m:r>
                                <a:rPr lang="en-AU" sz="2400" b="0" i="1" smtClean="0">
                                  <a:solidFill>
                                    <a:schemeClr val="bg1"/>
                                  </a:solidFill>
                                  <a:latin typeface="Cambria Math" panose="02040503050406030204" pitchFamily="18" charset="0"/>
                                </a:rPr>
                                <m:t>2</m:t>
                              </m:r>
                            </m:sup>
                          </m:sSup>
                        </m:sup>
                      </m:sSup>
                    </m:oMath>
                  </m:oMathPara>
                </a14:m>
                <a:endParaRPr lang="en-AU" dirty="0"/>
              </a:p>
            </p:txBody>
          </p:sp>
        </mc:Choice>
        <mc:Fallback xmlns="">
          <p:sp>
            <p:nvSpPr>
              <p:cNvPr id="7" name="TextBox 6">
                <a:extLst>
                  <a:ext uri="{FF2B5EF4-FFF2-40B4-BE49-F238E27FC236}">
                    <a16:creationId xmlns:a16="http://schemas.microsoft.com/office/drawing/2014/main" id="{8782D6F4-DB82-830B-D8DB-BD8951BCE90F}"/>
                  </a:ext>
                </a:extLst>
              </p:cNvPr>
              <p:cNvSpPr txBox="1">
                <a:spLocks noRot="1" noChangeAspect="1" noMove="1" noResize="1" noEditPoints="1" noAdjustHandles="1" noChangeArrowheads="1" noChangeShapeType="1" noTextEdit="1"/>
              </p:cNvSpPr>
              <p:nvPr/>
            </p:nvSpPr>
            <p:spPr>
              <a:xfrm>
                <a:off x="0" y="3607217"/>
                <a:ext cx="5287922" cy="534570"/>
              </a:xfrm>
              <a:prstGeom prst="rect">
                <a:avLst/>
              </a:prstGeom>
              <a:blipFill>
                <a:blip r:embed="rId5"/>
                <a:stretch>
                  <a:fillRect/>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2FCC249-4C4C-2FD3-65C1-31A8883A965D}"/>
                  </a:ext>
                </a:extLst>
              </p:cNvPr>
              <p:cNvSpPr txBox="1"/>
              <p:nvPr/>
            </p:nvSpPr>
            <p:spPr>
              <a:xfrm>
                <a:off x="-23102" y="4333061"/>
                <a:ext cx="7867859" cy="93089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𝑃</m:t>
                          </m:r>
                        </m:e>
                        <m:sub>
                          <m:r>
                            <a:rPr lang="en-AU" sz="2400" b="0" i="1" smtClean="0">
                              <a:solidFill>
                                <a:schemeClr val="bg1"/>
                              </a:solidFill>
                              <a:latin typeface="Cambria Math" panose="02040503050406030204" pitchFamily="18" charset="0"/>
                            </a:rPr>
                            <m:t>𝑔𝑣</m:t>
                          </m:r>
                        </m:sub>
                      </m:sSub>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𝑘</m:t>
                          </m:r>
                          <m:r>
                            <a:rPr lang="en-AU" sz="2400" b="0" i="1" smtClean="0">
                              <a:solidFill>
                                <a:schemeClr val="bg1"/>
                              </a:solidFill>
                              <a:latin typeface="Cambria Math" panose="02040503050406030204" pitchFamily="18" charset="0"/>
                            </a:rPr>
                            <m:t>, </m:t>
                          </m:r>
                          <m:r>
                            <a:rPr lang="en-AU" sz="2400" b="0" i="1" smtClean="0">
                              <a:solidFill>
                                <a:schemeClr val="bg1"/>
                              </a:solidFill>
                              <a:latin typeface="Cambria Math" panose="02040503050406030204" pitchFamily="18" charset="0"/>
                            </a:rPr>
                            <m:t>𝜇</m:t>
                          </m:r>
                        </m:e>
                      </m:d>
                      <m:r>
                        <a:rPr lang="en-AU" sz="2400" b="0" i="1" smtClean="0">
                          <a:solidFill>
                            <a:schemeClr val="bg1"/>
                          </a:solidFill>
                          <a:latin typeface="Cambria Math" panose="02040503050406030204" pitchFamily="18" charset="0"/>
                        </a:rPr>
                        <m:t>=</m:t>
                      </m:r>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𝑏</m:t>
                          </m:r>
                          <m:r>
                            <a:rPr lang="en-AU" sz="2400" b="0" i="1" smtClean="0">
                              <a:solidFill>
                                <a:schemeClr val="bg1"/>
                              </a:solidFill>
                              <a:latin typeface="Cambria Math" panose="02040503050406030204" pitchFamily="18" charset="0"/>
                            </a:rPr>
                            <m:t>+</m:t>
                          </m:r>
                          <m:r>
                            <a:rPr lang="en-AU" sz="2400" b="0" i="1" smtClean="0">
                              <a:solidFill>
                                <a:schemeClr val="bg1"/>
                              </a:solidFill>
                              <a:latin typeface="Cambria Math" panose="02040503050406030204" pitchFamily="18" charset="0"/>
                            </a:rPr>
                            <m:t>𝑓</m:t>
                          </m:r>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𝜇</m:t>
                              </m:r>
                            </m:e>
                            <m:sup>
                              <m:r>
                                <a:rPr lang="en-AU" sz="2400" b="0" i="1" smtClean="0">
                                  <a:solidFill>
                                    <a:schemeClr val="bg1"/>
                                  </a:solidFill>
                                  <a:latin typeface="Cambria Math" panose="02040503050406030204" pitchFamily="18" charset="0"/>
                                </a:rPr>
                                <m:t>2</m:t>
                              </m:r>
                            </m:sup>
                          </m:sSup>
                        </m:e>
                      </m:d>
                      <m:d>
                        <m:dPr>
                          <m:ctrlPr>
                            <a:rPr lang="en-AU" sz="2400" b="0" i="1" smtClean="0">
                              <a:solidFill>
                                <a:schemeClr val="bg1"/>
                              </a:solidFill>
                              <a:latin typeface="Cambria Math" panose="02040503050406030204" pitchFamily="18" charset="0"/>
                            </a:rPr>
                          </m:ctrlPr>
                        </m:dPr>
                        <m:e>
                          <m:f>
                            <m:fPr>
                              <m:ctrlPr>
                                <a:rPr lang="en-AU" sz="2400" b="0" i="1" smtClean="0">
                                  <a:solidFill>
                                    <a:schemeClr val="bg1"/>
                                  </a:solidFill>
                                  <a:latin typeface="Cambria Math" panose="02040503050406030204" pitchFamily="18" charset="0"/>
                                </a:rPr>
                              </m:ctrlPr>
                            </m:fPr>
                            <m:num>
                              <m:r>
                                <a:rPr lang="en-AU" sz="2400" b="0" i="1" smtClean="0">
                                  <a:solidFill>
                                    <a:schemeClr val="bg1"/>
                                  </a:solidFill>
                                  <a:latin typeface="Cambria Math" panose="02040503050406030204" pitchFamily="18" charset="0"/>
                                </a:rPr>
                                <m:t>𝑎𝐻𝑓</m:t>
                              </m:r>
                              <m:r>
                                <a:rPr lang="en-AU" sz="2400" b="0" i="1" smtClean="0">
                                  <a:solidFill>
                                    <a:schemeClr val="bg1"/>
                                  </a:solidFill>
                                  <a:latin typeface="Cambria Math" panose="02040503050406030204" pitchFamily="18" charset="0"/>
                                </a:rPr>
                                <m:t>𝜇</m:t>
                              </m:r>
                            </m:num>
                            <m:den>
                              <m:r>
                                <a:rPr lang="en-AU" sz="2400" b="0" i="1" smtClean="0">
                                  <a:solidFill>
                                    <a:schemeClr val="bg1"/>
                                  </a:solidFill>
                                  <a:latin typeface="Cambria Math" panose="02040503050406030204" pitchFamily="18" charset="0"/>
                                </a:rPr>
                                <m:t>𝑘</m:t>
                              </m:r>
                            </m:den>
                          </m:f>
                        </m:e>
                      </m:d>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𝑃</m:t>
                          </m:r>
                        </m:e>
                        <m:sub>
                          <m:r>
                            <a:rPr lang="en-AU" sz="2400" b="0" i="1" smtClean="0">
                              <a:solidFill>
                                <a:schemeClr val="bg1"/>
                              </a:solidFill>
                              <a:latin typeface="Cambria Math" panose="02040503050406030204" pitchFamily="18" charset="0"/>
                            </a:rPr>
                            <m:t>𝑚</m:t>
                          </m:r>
                          <m:r>
                            <a:rPr lang="en-AU" sz="2400" b="0" i="1" smtClean="0">
                              <a:solidFill>
                                <a:schemeClr val="bg1"/>
                              </a:solidFill>
                              <a:latin typeface="Cambria Math" panose="02040503050406030204" pitchFamily="18" charset="0"/>
                            </a:rPr>
                            <m:t>𝜃</m:t>
                          </m:r>
                        </m:sub>
                      </m:sSub>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𝑘</m:t>
                          </m:r>
                        </m:e>
                      </m:d>
                      <m:sSup>
                        <m:sSupPr>
                          <m:ctrlPr>
                            <a:rPr lang="en-AU" sz="2400" b="0" i="1" smtClean="0">
                              <a:solidFill>
                                <a:schemeClr val="bg1"/>
                              </a:solidFill>
                              <a:latin typeface="Cambria Math" panose="02040503050406030204" pitchFamily="18" charset="0"/>
                            </a:rPr>
                          </m:ctrlPr>
                        </m:sSupPr>
                        <m:e>
                          <m:r>
                            <a:rPr lang="en-AU" sz="2400" b="0" i="1" smtClean="0">
                              <a:solidFill>
                                <a:schemeClr val="bg1"/>
                              </a:solidFill>
                              <a:latin typeface="Cambria Math" panose="02040503050406030204" pitchFamily="18" charset="0"/>
                            </a:rPr>
                            <m:t>𝑒</m:t>
                          </m:r>
                        </m:e>
                        <m:sup>
                          <m:r>
                            <a:rPr lang="en-AU" sz="2400" b="0" i="1" smtClean="0">
                              <a:solidFill>
                                <a:schemeClr val="bg1"/>
                              </a:solidFill>
                              <a:latin typeface="Cambria Math" panose="02040503050406030204" pitchFamily="18" charset="0"/>
                            </a:rPr>
                            <m:t>−</m:t>
                          </m:r>
                          <m:f>
                            <m:fPr>
                              <m:ctrlPr>
                                <a:rPr lang="en-AU" sz="2400" b="0" i="1" smtClean="0">
                                  <a:solidFill>
                                    <a:schemeClr val="bg1"/>
                                  </a:solidFill>
                                  <a:latin typeface="Cambria Math" panose="02040503050406030204" pitchFamily="18" charset="0"/>
                                </a:rPr>
                              </m:ctrlPr>
                            </m:fPr>
                            <m:num>
                              <m:sSup>
                                <m:sSupPr>
                                  <m:ctrlPr>
                                    <a:rPr lang="en-AU" sz="2400" b="0" i="1" smtClean="0">
                                      <a:solidFill>
                                        <a:schemeClr val="bg1"/>
                                      </a:solidFill>
                                      <a:latin typeface="Cambria Math" panose="02040503050406030204" pitchFamily="18" charset="0"/>
                                    </a:rPr>
                                  </m:ctrlPr>
                                </m:sSupPr>
                                <m:e>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𝑘</m:t>
                                      </m:r>
                                      <m:r>
                                        <a:rPr lang="en-AU" sz="2400" b="0" i="1" smtClean="0">
                                          <a:solidFill>
                                            <a:schemeClr val="bg1"/>
                                          </a:solidFill>
                                          <a:latin typeface="Cambria Math" panose="02040503050406030204" pitchFamily="18" charset="0"/>
                                        </a:rPr>
                                        <m:t>𝜇</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𝑔</m:t>
                                          </m:r>
                                        </m:sub>
                                      </m:sSub>
                                    </m:e>
                                  </m:d>
                                </m:e>
                                <m:sup>
                                  <m:r>
                                    <a:rPr lang="en-AU" sz="2400" b="0" i="1" smtClean="0">
                                      <a:solidFill>
                                        <a:schemeClr val="bg1"/>
                                      </a:solidFill>
                                      <a:latin typeface="Cambria Math" panose="02040503050406030204" pitchFamily="18" charset="0"/>
                                    </a:rPr>
                                    <m:t>2</m:t>
                                  </m:r>
                                </m:sup>
                              </m:sSup>
                            </m:num>
                            <m:den>
                              <m:r>
                                <a:rPr lang="en-AU" sz="2400" b="0" i="1" smtClean="0">
                                  <a:solidFill>
                                    <a:schemeClr val="bg1"/>
                                  </a:solidFill>
                                  <a:latin typeface="Cambria Math" panose="02040503050406030204" pitchFamily="18" charset="0"/>
                                </a:rPr>
                                <m:t>2</m:t>
                              </m:r>
                            </m:den>
                          </m:f>
                        </m:sup>
                      </m:sSup>
                      <m:d>
                        <m:dPr>
                          <m:ctrlPr>
                            <a:rPr lang="en-AU" sz="2400" b="0" i="1" smtClean="0">
                              <a:solidFill>
                                <a:schemeClr val="bg1"/>
                              </a:solidFill>
                              <a:latin typeface="Cambria Math" panose="02040503050406030204" pitchFamily="18" charset="0"/>
                            </a:rPr>
                          </m:ctrlPr>
                        </m:dPr>
                        <m:e>
                          <m:f>
                            <m:fPr>
                              <m:ctrlPr>
                                <a:rPr lang="en-AU" sz="2400" b="0" i="1" smtClean="0">
                                  <a:solidFill>
                                    <a:schemeClr val="bg1"/>
                                  </a:solidFill>
                                  <a:latin typeface="Cambria Math" panose="02040503050406030204" pitchFamily="18" charset="0"/>
                                </a:rPr>
                              </m:ctrlPr>
                            </m:fPr>
                            <m:num>
                              <m:func>
                                <m:funcPr>
                                  <m:ctrlPr>
                                    <a:rPr lang="en-AU" sz="2400" b="0" i="1" smtClean="0">
                                      <a:solidFill>
                                        <a:schemeClr val="bg1"/>
                                      </a:solidFill>
                                      <a:latin typeface="Cambria Math" panose="02040503050406030204" pitchFamily="18" charset="0"/>
                                    </a:rPr>
                                  </m:ctrlPr>
                                </m:funcPr>
                                <m:fName>
                                  <m:r>
                                    <m:rPr>
                                      <m:sty m:val="p"/>
                                    </m:rPr>
                                    <a:rPr lang="en-AU" sz="2400" b="0" i="0" smtClean="0">
                                      <a:solidFill>
                                        <a:schemeClr val="bg1"/>
                                      </a:solidFill>
                                      <a:latin typeface="Cambria Math" panose="02040503050406030204" pitchFamily="18" charset="0"/>
                                    </a:rPr>
                                    <m:t>sin</m:t>
                                  </m:r>
                                </m:fName>
                                <m:e>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𝑘</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𝑢</m:t>
                                          </m:r>
                                        </m:sub>
                                      </m:sSub>
                                    </m:e>
                                  </m:d>
                                </m:e>
                              </m:func>
                            </m:num>
                            <m:den>
                              <m:r>
                                <a:rPr lang="en-AU" sz="2400" b="0" i="1" smtClean="0">
                                  <a:solidFill>
                                    <a:schemeClr val="bg1"/>
                                  </a:solidFill>
                                  <a:latin typeface="Cambria Math" panose="02040503050406030204" pitchFamily="18" charset="0"/>
                                </a:rPr>
                                <m:t>𝑘</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𝑢</m:t>
                                  </m:r>
                                </m:sub>
                              </m:sSub>
                            </m:den>
                          </m:f>
                        </m:e>
                      </m:d>
                    </m:oMath>
                  </m:oMathPara>
                </a14:m>
                <a:endParaRPr lang="en-AU" dirty="0"/>
              </a:p>
            </p:txBody>
          </p:sp>
        </mc:Choice>
        <mc:Fallback xmlns="">
          <p:sp>
            <p:nvSpPr>
              <p:cNvPr id="8" name="TextBox 7">
                <a:extLst>
                  <a:ext uri="{FF2B5EF4-FFF2-40B4-BE49-F238E27FC236}">
                    <a16:creationId xmlns:a16="http://schemas.microsoft.com/office/drawing/2014/main" id="{42FCC249-4C4C-2FD3-65C1-31A8883A965D}"/>
                  </a:ext>
                </a:extLst>
              </p:cNvPr>
              <p:cNvSpPr txBox="1">
                <a:spLocks noRot="1" noChangeAspect="1" noMove="1" noResize="1" noEditPoints="1" noAdjustHandles="1" noChangeArrowheads="1" noChangeShapeType="1" noTextEdit="1"/>
              </p:cNvSpPr>
              <p:nvPr/>
            </p:nvSpPr>
            <p:spPr>
              <a:xfrm>
                <a:off x="-23102" y="4333061"/>
                <a:ext cx="7867859" cy="930896"/>
              </a:xfrm>
              <a:prstGeom prst="rect">
                <a:avLst/>
              </a:prstGeom>
              <a:blipFill>
                <a:blip r:embed="rId6"/>
                <a:stretch>
                  <a:fillRect/>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AECB91B-AC6B-D05D-1634-5DE2A53EA288}"/>
                  </a:ext>
                </a:extLst>
              </p:cNvPr>
              <p:cNvSpPr txBox="1"/>
              <p:nvPr/>
            </p:nvSpPr>
            <p:spPr>
              <a:xfrm>
                <a:off x="0" y="5505681"/>
                <a:ext cx="5507725" cy="9028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𝑃</m:t>
                          </m:r>
                        </m:e>
                        <m:sub>
                          <m:r>
                            <a:rPr lang="en-AU" sz="2400" b="0" i="1" smtClean="0">
                              <a:solidFill>
                                <a:schemeClr val="bg1"/>
                              </a:solidFill>
                              <a:latin typeface="Cambria Math" panose="02040503050406030204" pitchFamily="18" charset="0"/>
                            </a:rPr>
                            <m:t>𝑣𝑣</m:t>
                          </m:r>
                        </m:sub>
                      </m:sSub>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𝑘</m:t>
                          </m:r>
                          <m:r>
                            <a:rPr lang="en-AU" sz="2400" b="0" i="1" smtClean="0">
                              <a:solidFill>
                                <a:schemeClr val="bg1"/>
                              </a:solidFill>
                              <a:latin typeface="Cambria Math" panose="02040503050406030204" pitchFamily="18" charset="0"/>
                            </a:rPr>
                            <m:t>, </m:t>
                          </m:r>
                          <m:r>
                            <a:rPr lang="en-AU" sz="2400" b="0" i="1" smtClean="0">
                              <a:solidFill>
                                <a:schemeClr val="bg1"/>
                              </a:solidFill>
                              <a:latin typeface="Cambria Math" panose="02040503050406030204" pitchFamily="18" charset="0"/>
                            </a:rPr>
                            <m:t>𝜇</m:t>
                          </m:r>
                        </m:e>
                      </m:d>
                      <m:r>
                        <a:rPr lang="en-AU" sz="2400" b="0" i="1" smtClean="0">
                          <a:solidFill>
                            <a:schemeClr val="bg1"/>
                          </a:solidFill>
                          <a:latin typeface="Cambria Math" panose="02040503050406030204" pitchFamily="18" charset="0"/>
                        </a:rPr>
                        <m:t>=</m:t>
                      </m:r>
                      <m:sSup>
                        <m:sSupPr>
                          <m:ctrlPr>
                            <a:rPr lang="en-AU" sz="2400" b="0" i="1" smtClean="0">
                              <a:solidFill>
                                <a:schemeClr val="bg1"/>
                              </a:solidFill>
                              <a:latin typeface="Cambria Math" panose="02040503050406030204" pitchFamily="18" charset="0"/>
                            </a:rPr>
                          </m:ctrlPr>
                        </m:sSupPr>
                        <m:e>
                          <m:d>
                            <m:dPr>
                              <m:ctrlPr>
                                <a:rPr lang="en-AU" sz="2400" b="0" i="1" smtClean="0">
                                  <a:solidFill>
                                    <a:schemeClr val="bg1"/>
                                  </a:solidFill>
                                  <a:latin typeface="Cambria Math" panose="02040503050406030204" pitchFamily="18" charset="0"/>
                                </a:rPr>
                              </m:ctrlPr>
                            </m:dPr>
                            <m:e>
                              <m:f>
                                <m:fPr>
                                  <m:ctrlPr>
                                    <a:rPr lang="en-AU" sz="2400" b="0" i="1" smtClean="0">
                                      <a:solidFill>
                                        <a:schemeClr val="bg1"/>
                                      </a:solidFill>
                                      <a:latin typeface="Cambria Math" panose="02040503050406030204" pitchFamily="18" charset="0"/>
                                    </a:rPr>
                                  </m:ctrlPr>
                                </m:fPr>
                                <m:num>
                                  <m:r>
                                    <a:rPr lang="en-AU" sz="2400" b="0" i="1" smtClean="0">
                                      <a:solidFill>
                                        <a:schemeClr val="bg1"/>
                                      </a:solidFill>
                                      <a:latin typeface="Cambria Math" panose="02040503050406030204" pitchFamily="18" charset="0"/>
                                    </a:rPr>
                                    <m:t>𝑎𝐻𝑓</m:t>
                                  </m:r>
                                  <m:r>
                                    <a:rPr lang="en-AU" sz="2400" b="0" i="1" smtClean="0">
                                      <a:solidFill>
                                        <a:schemeClr val="bg1"/>
                                      </a:solidFill>
                                      <a:latin typeface="Cambria Math" panose="02040503050406030204" pitchFamily="18" charset="0"/>
                                    </a:rPr>
                                    <m:t>𝜇</m:t>
                                  </m:r>
                                </m:num>
                                <m:den>
                                  <m:r>
                                    <a:rPr lang="en-AU" sz="2400" b="0" i="1" smtClean="0">
                                      <a:solidFill>
                                        <a:schemeClr val="bg1"/>
                                      </a:solidFill>
                                      <a:latin typeface="Cambria Math" panose="02040503050406030204" pitchFamily="18" charset="0"/>
                                    </a:rPr>
                                    <m:t>𝑘</m:t>
                                  </m:r>
                                </m:den>
                              </m:f>
                            </m:e>
                          </m:d>
                        </m:e>
                        <m:sup>
                          <m:r>
                            <a:rPr lang="en-AU" sz="2400" b="0" i="1" smtClean="0">
                              <a:solidFill>
                                <a:schemeClr val="bg1"/>
                              </a:solidFill>
                              <a:latin typeface="Cambria Math" panose="02040503050406030204" pitchFamily="18" charset="0"/>
                            </a:rPr>
                            <m:t>2</m:t>
                          </m:r>
                        </m:sup>
                      </m:sSup>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𝑃</m:t>
                          </m:r>
                        </m:e>
                        <m:sub>
                          <m:r>
                            <a:rPr lang="en-AU" sz="2400" b="0" i="1" smtClean="0">
                              <a:solidFill>
                                <a:schemeClr val="bg1"/>
                              </a:solidFill>
                              <a:latin typeface="Cambria Math" panose="02040503050406030204" pitchFamily="18" charset="0"/>
                            </a:rPr>
                            <m:t>𝜃𝜃</m:t>
                          </m:r>
                        </m:sub>
                      </m:sSub>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𝑘</m:t>
                          </m:r>
                        </m:e>
                      </m:d>
                      <m:sSup>
                        <m:sSupPr>
                          <m:ctrlPr>
                            <a:rPr lang="en-AU" sz="2400" b="0" i="1" smtClean="0">
                              <a:solidFill>
                                <a:schemeClr val="bg1"/>
                              </a:solidFill>
                              <a:latin typeface="Cambria Math" panose="02040503050406030204" pitchFamily="18" charset="0"/>
                            </a:rPr>
                          </m:ctrlPr>
                        </m:sSupPr>
                        <m:e>
                          <m:d>
                            <m:dPr>
                              <m:ctrlPr>
                                <a:rPr lang="en-AU" sz="2400" b="0" i="1" smtClean="0">
                                  <a:solidFill>
                                    <a:schemeClr val="bg1"/>
                                  </a:solidFill>
                                  <a:latin typeface="Cambria Math" panose="02040503050406030204" pitchFamily="18" charset="0"/>
                                </a:rPr>
                              </m:ctrlPr>
                            </m:dPr>
                            <m:e>
                              <m:f>
                                <m:fPr>
                                  <m:ctrlPr>
                                    <a:rPr lang="en-AU" sz="2400" b="0" i="1" smtClean="0">
                                      <a:solidFill>
                                        <a:schemeClr val="bg1"/>
                                      </a:solidFill>
                                      <a:latin typeface="Cambria Math" panose="02040503050406030204" pitchFamily="18" charset="0"/>
                                    </a:rPr>
                                  </m:ctrlPr>
                                </m:fPr>
                                <m:num>
                                  <m:func>
                                    <m:funcPr>
                                      <m:ctrlPr>
                                        <a:rPr lang="en-AU" sz="2400" b="0" i="1" smtClean="0">
                                          <a:solidFill>
                                            <a:schemeClr val="bg1"/>
                                          </a:solidFill>
                                          <a:latin typeface="Cambria Math" panose="02040503050406030204" pitchFamily="18" charset="0"/>
                                        </a:rPr>
                                      </m:ctrlPr>
                                    </m:funcPr>
                                    <m:fName>
                                      <m:r>
                                        <m:rPr>
                                          <m:sty m:val="p"/>
                                        </m:rPr>
                                        <a:rPr lang="en-AU" sz="2400" b="0" i="0" smtClean="0">
                                          <a:solidFill>
                                            <a:schemeClr val="bg1"/>
                                          </a:solidFill>
                                          <a:latin typeface="Cambria Math" panose="02040503050406030204" pitchFamily="18" charset="0"/>
                                        </a:rPr>
                                        <m:t>sin</m:t>
                                      </m:r>
                                    </m:fName>
                                    <m:e>
                                      <m:d>
                                        <m:dPr>
                                          <m:ctrlPr>
                                            <a:rPr lang="en-AU" sz="2400" b="0" i="1" smtClean="0">
                                              <a:solidFill>
                                                <a:schemeClr val="bg1"/>
                                              </a:solidFill>
                                              <a:latin typeface="Cambria Math" panose="02040503050406030204" pitchFamily="18" charset="0"/>
                                            </a:rPr>
                                          </m:ctrlPr>
                                        </m:dPr>
                                        <m:e>
                                          <m:r>
                                            <a:rPr lang="en-AU" sz="2400" b="0" i="1" smtClean="0">
                                              <a:solidFill>
                                                <a:schemeClr val="bg1"/>
                                              </a:solidFill>
                                              <a:latin typeface="Cambria Math" panose="02040503050406030204" pitchFamily="18" charset="0"/>
                                            </a:rPr>
                                            <m:t>𝑘</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𝑢</m:t>
                                              </m:r>
                                            </m:sub>
                                          </m:sSub>
                                        </m:e>
                                      </m:d>
                                    </m:e>
                                  </m:func>
                                </m:num>
                                <m:den>
                                  <m:r>
                                    <a:rPr lang="en-AU" sz="2400" b="0" i="1" smtClean="0">
                                      <a:solidFill>
                                        <a:schemeClr val="bg1"/>
                                      </a:solidFill>
                                      <a:latin typeface="Cambria Math" panose="02040503050406030204" pitchFamily="18" charset="0"/>
                                    </a:rPr>
                                    <m:t>𝑘</m:t>
                                  </m:r>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𝜎</m:t>
                                      </m:r>
                                    </m:e>
                                    <m:sub>
                                      <m:r>
                                        <a:rPr lang="en-AU" sz="2400" b="0" i="1" smtClean="0">
                                          <a:solidFill>
                                            <a:schemeClr val="bg1"/>
                                          </a:solidFill>
                                          <a:latin typeface="Cambria Math" panose="02040503050406030204" pitchFamily="18" charset="0"/>
                                        </a:rPr>
                                        <m:t>𝑢</m:t>
                                      </m:r>
                                    </m:sub>
                                  </m:sSub>
                                </m:den>
                              </m:f>
                            </m:e>
                          </m:d>
                        </m:e>
                        <m:sup>
                          <m:r>
                            <a:rPr lang="en-AU" sz="2400" b="0" i="1" smtClean="0">
                              <a:solidFill>
                                <a:schemeClr val="bg1"/>
                              </a:solidFill>
                              <a:latin typeface="Cambria Math" panose="02040503050406030204" pitchFamily="18" charset="0"/>
                            </a:rPr>
                            <m:t>2</m:t>
                          </m:r>
                        </m:sup>
                      </m:sSup>
                    </m:oMath>
                  </m:oMathPara>
                </a14:m>
                <a:endParaRPr lang="en-AU" dirty="0"/>
              </a:p>
            </p:txBody>
          </p:sp>
        </mc:Choice>
        <mc:Fallback xmlns="">
          <p:sp>
            <p:nvSpPr>
              <p:cNvPr id="9" name="TextBox 8">
                <a:extLst>
                  <a:ext uri="{FF2B5EF4-FFF2-40B4-BE49-F238E27FC236}">
                    <a16:creationId xmlns:a16="http://schemas.microsoft.com/office/drawing/2014/main" id="{BAECB91B-AC6B-D05D-1634-5DE2A53EA288}"/>
                  </a:ext>
                </a:extLst>
              </p:cNvPr>
              <p:cNvSpPr txBox="1">
                <a:spLocks noRot="1" noChangeAspect="1" noMove="1" noResize="1" noEditPoints="1" noAdjustHandles="1" noChangeArrowheads="1" noChangeShapeType="1" noTextEdit="1"/>
              </p:cNvSpPr>
              <p:nvPr/>
            </p:nvSpPr>
            <p:spPr>
              <a:xfrm>
                <a:off x="0" y="5505681"/>
                <a:ext cx="5507725" cy="902811"/>
              </a:xfrm>
              <a:prstGeom prst="rect">
                <a:avLst/>
              </a:prstGeom>
              <a:blipFill>
                <a:blip r:embed="rId7"/>
                <a:stretch>
                  <a:fillRect/>
                </a:stretch>
              </a:blipFill>
            </p:spPr>
            <p:txBody>
              <a:bodyPr/>
              <a:lstStyle/>
              <a:p>
                <a:r>
                  <a:rPr lang="en-AU">
                    <a:noFill/>
                  </a:rPr>
                  <a:t> </a:t>
                </a:r>
              </a:p>
            </p:txBody>
          </p:sp>
        </mc:Fallback>
      </mc:AlternateContent>
    </p:spTree>
    <p:extLst>
      <p:ext uri="{BB962C8B-B14F-4D97-AF65-F5344CB8AC3E}">
        <p14:creationId xmlns:p14="http://schemas.microsoft.com/office/powerpoint/2010/main" val="760581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fade">
                                      <p:cBhvr>
                                        <p:cTn id="7" dur="500"/>
                                        <p:tgtEl>
                                          <p:spTgt spid="5">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50614-F2BA-41BC-A04F-B116A2A10FCD}"/>
              </a:ext>
            </a:extLst>
          </p:cNvPr>
          <p:cNvSpPr>
            <a:spLocks noGrp="1"/>
          </p:cNvSpPr>
          <p:nvPr>
            <p:ph type="title"/>
          </p:nvPr>
        </p:nvSpPr>
        <p:spPr>
          <a:xfrm>
            <a:off x="333703" y="119183"/>
            <a:ext cx="10515600" cy="1160977"/>
          </a:xfrm>
        </p:spPr>
        <p:txBody>
          <a:bodyPr>
            <a:normAutofit/>
          </a:bodyPr>
          <a:lstStyle/>
          <a:p>
            <a:r>
              <a:rPr lang="en-AU" sz="4000" dirty="0">
                <a:solidFill>
                  <a:schemeClr val="bg1"/>
                </a:solidFill>
              </a:rPr>
              <a:t>Can peculiar velocity constrain the turnover scale?</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A6BDE61-0630-387C-0BCB-C778C304852B}"/>
                  </a:ext>
                </a:extLst>
              </p:cNvPr>
              <p:cNvSpPr txBox="1"/>
              <p:nvPr/>
            </p:nvSpPr>
            <p:spPr>
              <a:xfrm>
                <a:off x="479272" y="1406284"/>
                <a:ext cx="6129633" cy="4713470"/>
              </a:xfrm>
              <a:prstGeom prst="rect">
                <a:avLst/>
              </a:prstGeom>
              <a:noFill/>
            </p:spPr>
            <p:txBody>
              <a:bodyPr wrap="square" rtlCol="0">
                <a:spAutoFit/>
              </a:bodyPr>
              <a:lstStyle/>
              <a:p>
                <a:pPr marL="342900" indent="-342900">
                  <a:buFont typeface="Arial" panose="020B0604020202020204" pitchFamily="34" charset="0"/>
                  <a:buChar char="•"/>
                </a:pPr>
                <a:r>
                  <a:rPr lang="en-AU" sz="2400" dirty="0">
                    <a:solidFill>
                      <a:schemeClr val="bg1"/>
                    </a:solidFill>
                  </a:rPr>
                  <a:t>The volume of the survey determines the minimum scale. </a:t>
                </a:r>
              </a:p>
              <a:p>
                <a:pPr marL="342900" indent="-342900">
                  <a:buFont typeface="Arial" panose="020B0604020202020204" pitchFamily="34" charset="0"/>
                  <a:buChar char="•"/>
                </a:pPr>
                <a:endParaRPr lang="en-AU" sz="2400" dirty="0">
                  <a:solidFill>
                    <a:schemeClr val="bg1"/>
                  </a:solidFill>
                </a:endParaRPr>
              </a:p>
              <a:p>
                <a:pPr marL="342900" indent="-342900">
                  <a:buFont typeface="Arial" panose="020B0604020202020204" pitchFamily="34" charset="0"/>
                  <a:buChar char="•"/>
                </a:pPr>
                <a:r>
                  <a:rPr lang="en-AU" sz="2400" b="0" dirty="0">
                    <a:solidFill>
                      <a:schemeClr val="bg1"/>
                    </a:solidFill>
                  </a:rPr>
                  <a:t>For DESI and 4HS, </a:t>
                </a:r>
                <a14:m>
                  <m:oMath xmlns:m="http://schemas.openxmlformats.org/officeDocument/2006/math">
                    <m:sSubSup>
                      <m:sSubSupPr>
                        <m:ctrlPr>
                          <a:rPr lang="en-AU" sz="2400" b="0" i="1" smtClean="0">
                            <a:solidFill>
                              <a:schemeClr val="bg1"/>
                            </a:solidFill>
                            <a:latin typeface="Cambria Math" panose="02040503050406030204" pitchFamily="18" charset="0"/>
                          </a:rPr>
                        </m:ctrlPr>
                      </m:sSubSupPr>
                      <m:e>
                        <m:r>
                          <a:rPr lang="en-AU" sz="2400" b="0" i="1" smtClean="0">
                            <a:solidFill>
                              <a:schemeClr val="bg1"/>
                            </a:solidFill>
                            <a:latin typeface="Cambria Math" panose="02040503050406030204" pitchFamily="18" charset="0"/>
                          </a:rPr>
                          <m:t>𝑧</m:t>
                        </m:r>
                      </m:e>
                      <m:sub>
                        <m:r>
                          <a:rPr lang="en-AU" sz="2400" b="0" i="1" smtClean="0">
                            <a:solidFill>
                              <a:schemeClr val="bg1"/>
                            </a:solidFill>
                            <a:latin typeface="Cambria Math" panose="02040503050406030204" pitchFamily="18" charset="0"/>
                          </a:rPr>
                          <m:t>𝑚𝑎𝑥</m:t>
                        </m:r>
                      </m:sub>
                      <m:sup>
                        <m:r>
                          <a:rPr lang="en-AU" sz="2400" b="0" i="1" smtClean="0">
                            <a:solidFill>
                              <a:schemeClr val="bg1"/>
                            </a:solidFill>
                            <a:latin typeface="Cambria Math" panose="02040503050406030204" pitchFamily="18" charset="0"/>
                          </a:rPr>
                          <m:t>𝑝𝑣</m:t>
                        </m:r>
                      </m:sup>
                    </m:sSubSup>
                    <m:r>
                      <a:rPr lang="en-AU" sz="2400" b="0" i="1" smtClean="0">
                        <a:solidFill>
                          <a:schemeClr val="bg1"/>
                        </a:solidFill>
                        <a:latin typeface="Cambria Math" panose="02040503050406030204" pitchFamily="18" charset="0"/>
                      </a:rPr>
                      <m:t>=0.1</m:t>
                    </m:r>
                  </m:oMath>
                </a14:m>
                <a:r>
                  <a:rPr lang="en-AU" sz="2400" b="0" dirty="0">
                    <a:solidFill>
                      <a:schemeClr val="bg1"/>
                    </a:solidFill>
                  </a:rPr>
                  <a:t>. The minimum scale is </a:t>
                </a:r>
                <a14:m>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𝑚𝑖𝑛</m:t>
                        </m:r>
                      </m:sub>
                    </m:sSub>
                    <m:r>
                      <a:rPr lang="en-AU" sz="2400" b="0" i="1" smtClean="0">
                        <a:solidFill>
                          <a:schemeClr val="bg1"/>
                        </a:solidFill>
                        <a:latin typeface="Cambria Math" panose="02040503050406030204" pitchFamily="18" charset="0"/>
                        <a:ea typeface="Cambria Math" panose="02040503050406030204" pitchFamily="18" charset="0"/>
                      </a:rPr>
                      <m:t>≈0.015</m:t>
                    </m:r>
                    <m:r>
                      <a:rPr lang="en-AU" sz="2400" b="0" i="1" smtClean="0">
                        <a:solidFill>
                          <a:schemeClr val="bg1"/>
                        </a:solidFill>
                        <a:latin typeface="Cambria Math" panose="02040503050406030204" pitchFamily="18" charset="0"/>
                        <a:ea typeface="Cambria Math" panose="02040503050406030204" pitchFamily="18" charset="0"/>
                      </a:rPr>
                      <m:t>h</m:t>
                    </m:r>
                    <m:r>
                      <a:rPr lang="en-AU" sz="2400" b="0" i="1" smtClean="0">
                        <a:solidFill>
                          <a:schemeClr val="bg1"/>
                        </a:solidFill>
                        <a:latin typeface="Cambria Math" panose="02040503050406030204" pitchFamily="18" charset="0"/>
                        <a:ea typeface="Cambria Math" panose="02040503050406030204" pitchFamily="18" charset="0"/>
                      </a:rPr>
                      <m:t>/</m:t>
                    </m:r>
                  </m:oMath>
                </a14:m>
                <a:r>
                  <a:rPr lang="en-AU" sz="2400" b="0" dirty="0">
                    <a:solidFill>
                      <a:schemeClr val="bg1"/>
                    </a:solidFill>
                  </a:rPr>
                  <a:t>Mpc</a:t>
                </a:r>
                <a:r>
                  <a:rPr lang="en-AU" sz="2400" dirty="0">
                    <a:solidFill>
                      <a:schemeClr val="bg1"/>
                    </a:solidFill>
                    <a:ea typeface="Cambria Math" panose="02040503050406030204" pitchFamily="18" charset="0"/>
                  </a:rPr>
                  <a:t> </a:t>
                </a:r>
                <a14:m>
                  <m:oMath xmlns:m="http://schemas.openxmlformats.org/officeDocument/2006/math">
                    <m:r>
                      <a:rPr lang="en-AU" sz="2400" i="1">
                        <a:solidFill>
                          <a:schemeClr val="bg1"/>
                        </a:solidFill>
                        <a:latin typeface="Cambria Math" panose="02040503050406030204" pitchFamily="18" charset="0"/>
                        <a:ea typeface="Cambria Math" panose="02040503050406030204" pitchFamily="18" charset="0"/>
                      </a:rPr>
                      <m:t>≈</m:t>
                    </m:r>
                    <m:sSubSup>
                      <m:sSubSupPr>
                        <m:ctrlPr>
                          <a:rPr lang="en-AU" sz="2400" i="1">
                            <a:solidFill>
                              <a:schemeClr val="bg1"/>
                            </a:solidFill>
                            <a:latin typeface="Cambria Math" panose="02040503050406030204" pitchFamily="18" charset="0"/>
                            <a:ea typeface="Cambria Math" panose="02040503050406030204" pitchFamily="18" charset="0"/>
                          </a:rPr>
                        </m:ctrlPr>
                      </m:sSubSupPr>
                      <m:e>
                        <m:r>
                          <a:rPr lang="en-AU" sz="2400" i="1">
                            <a:solidFill>
                              <a:schemeClr val="bg1"/>
                            </a:solidFill>
                            <a:latin typeface="Cambria Math" panose="02040503050406030204" pitchFamily="18" charset="0"/>
                            <a:ea typeface="Cambria Math" panose="02040503050406030204" pitchFamily="18" charset="0"/>
                          </a:rPr>
                          <m:t>𝑘</m:t>
                        </m:r>
                      </m:e>
                      <m:sub>
                        <m:r>
                          <a:rPr lang="en-AU" sz="2400" i="1">
                            <a:solidFill>
                              <a:schemeClr val="bg1"/>
                            </a:solidFill>
                            <a:latin typeface="Cambria Math" panose="02040503050406030204" pitchFamily="18" charset="0"/>
                            <a:ea typeface="Cambria Math" panose="02040503050406030204" pitchFamily="18" charset="0"/>
                          </a:rPr>
                          <m:t>𝑇𝑂</m:t>
                        </m:r>
                      </m:sub>
                      <m:sup>
                        <m:r>
                          <a:rPr lang="en-AU" sz="2400" i="1">
                            <a:solidFill>
                              <a:schemeClr val="bg1"/>
                            </a:solidFill>
                            <a:latin typeface="Cambria Math" panose="02040503050406030204" pitchFamily="18" charset="0"/>
                            <a:ea typeface="Cambria Math" panose="02040503050406030204" pitchFamily="18" charset="0"/>
                          </a:rPr>
                          <m:t>𝑓𝑖𝑑</m:t>
                        </m:r>
                      </m:sup>
                    </m:sSubSup>
                  </m:oMath>
                </a14:m>
                <a:r>
                  <a:rPr lang="en-AU" sz="2400" b="0" dirty="0">
                    <a:solidFill>
                      <a:schemeClr val="bg1"/>
                    </a:solidFill>
                  </a:rPr>
                  <a:t>.  </a:t>
                </a:r>
              </a:p>
              <a:p>
                <a:pPr marL="342900" indent="-342900">
                  <a:buFont typeface="Arial" panose="020B0604020202020204" pitchFamily="34" charset="0"/>
                  <a:buChar char="•"/>
                </a:pPr>
                <a:endParaRPr lang="en-AU" sz="2400" dirty="0">
                  <a:solidFill>
                    <a:schemeClr val="bg1"/>
                  </a:solidFill>
                </a:endParaRPr>
              </a:p>
              <a:p>
                <a:pPr marL="342900" indent="-342900">
                  <a:buFont typeface="Arial" panose="020B0604020202020204" pitchFamily="34" charset="0"/>
                  <a:buChar char="•"/>
                </a:pPr>
                <a:r>
                  <a:rPr lang="en-AU" sz="2400" dirty="0">
                    <a:solidFill>
                      <a:schemeClr val="bg1"/>
                    </a:solidFill>
                  </a:rPr>
                  <a:t>The minimum scale for the cross-power spectrum is </a:t>
                </a:r>
                <a14:m>
                  <m:oMath xmlns:m="http://schemas.openxmlformats.org/officeDocument/2006/math">
                    <m:sSub>
                      <m:sSubPr>
                        <m:ctrlPr>
                          <a:rPr lang="en-AU" sz="240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𝑚𝑖𝑛</m:t>
                        </m:r>
                      </m:sub>
                    </m:sSub>
                    <m:r>
                      <a:rPr lang="en-AU" sz="2400" b="0" i="1" smtClean="0">
                        <a:solidFill>
                          <a:schemeClr val="bg1"/>
                        </a:solidFill>
                        <a:latin typeface="Cambria Math" panose="02040503050406030204" pitchFamily="18" charset="0"/>
                        <a:ea typeface="Cambria Math" panose="02040503050406030204" pitchFamily="18" charset="0"/>
                      </a:rPr>
                      <m:t>≈0.005 </m:t>
                    </m:r>
                    <m:r>
                      <a:rPr lang="en-AU" sz="2400" b="0" i="1" smtClean="0">
                        <a:solidFill>
                          <a:schemeClr val="bg1"/>
                        </a:solidFill>
                        <a:latin typeface="Cambria Math" panose="02040503050406030204" pitchFamily="18" charset="0"/>
                        <a:ea typeface="Cambria Math" panose="02040503050406030204" pitchFamily="18" charset="0"/>
                      </a:rPr>
                      <m:t>h</m:t>
                    </m:r>
                    <m:r>
                      <a:rPr lang="en-AU" sz="2400" b="0" i="1" smtClean="0">
                        <a:solidFill>
                          <a:schemeClr val="bg1"/>
                        </a:solidFill>
                        <a:latin typeface="Cambria Math" panose="02040503050406030204" pitchFamily="18" charset="0"/>
                        <a:ea typeface="Cambria Math" panose="02040503050406030204" pitchFamily="18" charset="0"/>
                      </a:rPr>
                      <m:t>/</m:t>
                    </m:r>
                  </m:oMath>
                </a14:m>
                <a:r>
                  <a:rPr lang="en-AU" sz="2400" b="0" dirty="0">
                    <a:solidFill>
                      <a:schemeClr val="bg1"/>
                    </a:solidFill>
                  </a:rPr>
                  <a:t>Mpc </a:t>
                </a:r>
                <a14:m>
                  <m:oMath xmlns:m="http://schemas.openxmlformats.org/officeDocument/2006/math">
                    <m:r>
                      <a:rPr lang="en-AU" sz="2400" b="0" i="1" smtClean="0">
                        <a:solidFill>
                          <a:schemeClr val="bg1"/>
                        </a:solidFill>
                        <a:latin typeface="Cambria Math" panose="02040503050406030204" pitchFamily="18" charset="0"/>
                        <a:ea typeface="Cambria Math" panose="02040503050406030204" pitchFamily="18" charset="0"/>
                      </a:rPr>
                      <m:t>≪</m:t>
                    </m:r>
                    <m:sSubSup>
                      <m:sSubSupPr>
                        <m:ctrlPr>
                          <a:rPr lang="en-AU" sz="2400" i="1">
                            <a:solidFill>
                              <a:schemeClr val="bg1"/>
                            </a:solidFill>
                            <a:latin typeface="Cambria Math" panose="02040503050406030204" pitchFamily="18" charset="0"/>
                            <a:ea typeface="Cambria Math" panose="02040503050406030204" pitchFamily="18" charset="0"/>
                          </a:rPr>
                        </m:ctrlPr>
                      </m:sSubSupPr>
                      <m:e>
                        <m:r>
                          <a:rPr lang="en-AU" sz="2400" i="1">
                            <a:solidFill>
                              <a:schemeClr val="bg1"/>
                            </a:solidFill>
                            <a:latin typeface="Cambria Math" panose="02040503050406030204" pitchFamily="18" charset="0"/>
                            <a:ea typeface="Cambria Math" panose="02040503050406030204" pitchFamily="18" charset="0"/>
                          </a:rPr>
                          <m:t>𝑘</m:t>
                        </m:r>
                      </m:e>
                      <m:sub>
                        <m:r>
                          <a:rPr lang="en-AU" sz="2400" i="1">
                            <a:solidFill>
                              <a:schemeClr val="bg1"/>
                            </a:solidFill>
                            <a:latin typeface="Cambria Math" panose="02040503050406030204" pitchFamily="18" charset="0"/>
                            <a:ea typeface="Cambria Math" panose="02040503050406030204" pitchFamily="18" charset="0"/>
                          </a:rPr>
                          <m:t>𝑇𝑂</m:t>
                        </m:r>
                      </m:sub>
                      <m:sup>
                        <m:r>
                          <a:rPr lang="en-AU" sz="2400" i="1">
                            <a:solidFill>
                              <a:schemeClr val="bg1"/>
                            </a:solidFill>
                            <a:latin typeface="Cambria Math" panose="02040503050406030204" pitchFamily="18" charset="0"/>
                            <a:ea typeface="Cambria Math" panose="02040503050406030204" pitchFamily="18" charset="0"/>
                          </a:rPr>
                          <m:t>𝑓𝑖𝑑</m:t>
                        </m:r>
                      </m:sup>
                    </m:sSubSup>
                  </m:oMath>
                </a14:m>
                <a:r>
                  <a:rPr lang="en-AU" sz="2400" b="0" dirty="0">
                    <a:solidFill>
                      <a:schemeClr val="bg1"/>
                    </a:solidFill>
                  </a:rPr>
                  <a:t>.</a:t>
                </a:r>
              </a:p>
              <a:p>
                <a:pPr marL="342900" indent="-342900">
                  <a:buFont typeface="Arial" panose="020B0604020202020204" pitchFamily="34" charset="0"/>
                  <a:buChar char="•"/>
                </a:pPr>
                <a:endParaRPr lang="en-AU" sz="2400" dirty="0">
                  <a:solidFill>
                    <a:schemeClr val="bg1"/>
                  </a:solidFill>
                </a:endParaRPr>
              </a:p>
              <a:p>
                <a:pPr marL="342900" indent="-342900">
                  <a:buFont typeface="Arial" panose="020B0604020202020204" pitchFamily="34" charset="0"/>
                  <a:buChar char="•"/>
                </a:pPr>
                <a:r>
                  <a:rPr lang="en-AU" sz="2400" b="0" dirty="0">
                    <a:solidFill>
                      <a:schemeClr val="bg1"/>
                    </a:solidFill>
                  </a:rPr>
                  <a:t>Combining galaxy </a:t>
                </a:r>
                <a:r>
                  <a:rPr lang="en-AU" sz="2400" dirty="0">
                    <a:solidFill>
                      <a:schemeClr val="bg1"/>
                    </a:solidFill>
                  </a:rPr>
                  <a:t>and cross-power spectra to improve constraints. </a:t>
                </a:r>
                <a:r>
                  <a:rPr lang="en-AU" sz="2400" b="0" dirty="0">
                    <a:solidFill>
                      <a:schemeClr val="bg1"/>
                    </a:solidFill>
                  </a:rPr>
                  <a:t> </a:t>
                </a:r>
              </a:p>
              <a:p>
                <a:pPr marL="342900" indent="-342900">
                  <a:buFont typeface="Arial" panose="020B0604020202020204" pitchFamily="34" charset="0"/>
                  <a:buChar char="•"/>
                </a:pPr>
                <a:endParaRPr lang="en-AU" sz="2400" dirty="0">
                  <a:solidFill>
                    <a:schemeClr val="bg1"/>
                  </a:solidFill>
                </a:endParaRPr>
              </a:p>
            </p:txBody>
          </p:sp>
        </mc:Choice>
        <mc:Fallback xmlns="">
          <p:sp>
            <p:nvSpPr>
              <p:cNvPr id="3" name="TextBox 2">
                <a:extLst>
                  <a:ext uri="{FF2B5EF4-FFF2-40B4-BE49-F238E27FC236}">
                    <a16:creationId xmlns:a16="http://schemas.microsoft.com/office/drawing/2014/main" id="{EA6BDE61-0630-387C-0BCB-C778C304852B}"/>
                  </a:ext>
                </a:extLst>
              </p:cNvPr>
              <p:cNvSpPr txBox="1">
                <a:spLocks noRot="1" noChangeAspect="1" noMove="1" noResize="1" noEditPoints="1" noAdjustHandles="1" noChangeArrowheads="1" noChangeShapeType="1" noTextEdit="1"/>
              </p:cNvSpPr>
              <p:nvPr/>
            </p:nvSpPr>
            <p:spPr>
              <a:xfrm>
                <a:off x="479272" y="1406284"/>
                <a:ext cx="6129633" cy="4713470"/>
              </a:xfrm>
              <a:prstGeom prst="rect">
                <a:avLst/>
              </a:prstGeom>
              <a:blipFill>
                <a:blip r:embed="rId3"/>
                <a:stretch>
                  <a:fillRect l="-1393" t="-1035" r="-2289"/>
                </a:stretch>
              </a:blipFill>
            </p:spPr>
            <p:txBody>
              <a:bodyPr/>
              <a:lstStyle/>
              <a:p>
                <a:r>
                  <a:rPr lang="en-AU">
                    <a:noFill/>
                  </a:rPr>
                  <a:t> </a:t>
                </a:r>
              </a:p>
            </p:txBody>
          </p:sp>
        </mc:Fallback>
      </mc:AlternateContent>
      <p:pic>
        <p:nvPicPr>
          <p:cNvPr id="4" name="Picture 3">
            <a:extLst>
              <a:ext uri="{FF2B5EF4-FFF2-40B4-BE49-F238E27FC236}">
                <a16:creationId xmlns:a16="http://schemas.microsoft.com/office/drawing/2014/main" id="{554454BF-1BF0-364B-0BD8-49C5AA4922AA}"/>
              </a:ext>
            </a:extLst>
          </p:cNvPr>
          <p:cNvPicPr>
            <a:picLocks noChangeAspect="1"/>
          </p:cNvPicPr>
          <p:nvPr/>
        </p:nvPicPr>
        <p:blipFill>
          <a:blip r:embed="rId4"/>
          <a:stretch>
            <a:fillRect/>
          </a:stretch>
        </p:blipFill>
        <p:spPr>
          <a:xfrm>
            <a:off x="8303846" y="959179"/>
            <a:ext cx="3554451" cy="5509696"/>
          </a:xfrm>
          <a:prstGeom prst="rect">
            <a:avLst/>
          </a:prstGeom>
        </p:spPr>
      </p:pic>
      <p:sp>
        <p:nvSpPr>
          <p:cNvPr id="5" name="TextBox 4">
            <a:extLst>
              <a:ext uri="{FF2B5EF4-FFF2-40B4-BE49-F238E27FC236}">
                <a16:creationId xmlns:a16="http://schemas.microsoft.com/office/drawing/2014/main" id="{4D22A1DD-4471-42B1-FFF3-F62229816E62}"/>
              </a:ext>
            </a:extLst>
          </p:cNvPr>
          <p:cNvSpPr txBox="1"/>
          <p:nvPr/>
        </p:nvSpPr>
        <p:spPr>
          <a:xfrm>
            <a:off x="8303846" y="6519446"/>
            <a:ext cx="3140491" cy="338554"/>
          </a:xfrm>
          <a:prstGeom prst="rect">
            <a:avLst/>
          </a:prstGeom>
          <a:noFill/>
        </p:spPr>
        <p:txBody>
          <a:bodyPr wrap="square" rtlCol="0">
            <a:spAutoFit/>
          </a:bodyPr>
          <a:lstStyle/>
          <a:p>
            <a:r>
              <a:rPr lang="en-AU" sz="1600" dirty="0">
                <a:solidFill>
                  <a:schemeClr val="bg1"/>
                </a:solidFill>
              </a:rPr>
              <a:t>(</a:t>
            </a:r>
            <a:r>
              <a:rPr lang="en-AU" sz="1600" dirty="0" err="1">
                <a:solidFill>
                  <a:schemeClr val="bg1"/>
                </a:solidFill>
              </a:rPr>
              <a:t>Saulder</a:t>
            </a:r>
            <a:r>
              <a:rPr lang="en-AU" sz="1600" dirty="0">
                <a:solidFill>
                  <a:schemeClr val="bg1"/>
                </a:solidFill>
              </a:rPr>
              <a:t> et al., 2024)</a:t>
            </a:r>
          </a:p>
        </p:txBody>
      </p:sp>
    </p:spTree>
    <p:extLst>
      <p:ext uri="{BB962C8B-B14F-4D97-AF65-F5344CB8AC3E}">
        <p14:creationId xmlns:p14="http://schemas.microsoft.com/office/powerpoint/2010/main" val="23323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E7750614-F2BA-41BC-A04F-B116A2A10FCD}"/>
                  </a:ext>
                </a:extLst>
              </p:cNvPr>
              <p:cNvSpPr>
                <a:spLocks noGrp="1"/>
              </p:cNvSpPr>
              <p:nvPr>
                <p:ph type="title"/>
              </p:nvPr>
            </p:nvSpPr>
            <p:spPr>
              <a:xfrm>
                <a:off x="100373" y="0"/>
                <a:ext cx="10515600" cy="1325563"/>
              </a:xfrm>
            </p:spPr>
            <p:txBody>
              <a:bodyPr>
                <a:normAutofit/>
              </a:bodyPr>
              <a:lstStyle/>
              <a:p>
                <a:r>
                  <a:rPr lang="en-AU" sz="4000" dirty="0">
                    <a:solidFill>
                      <a:schemeClr val="bg1"/>
                    </a:solidFill>
                  </a:rPr>
                  <a:t>Effect of </a:t>
                </a:r>
                <a14:m>
                  <m:oMath xmlns:m="http://schemas.openxmlformats.org/officeDocument/2006/math">
                    <m:sSub>
                      <m:sSubPr>
                        <m:ctrlPr>
                          <a:rPr lang="en-AU" sz="4000" i="1" smtClean="0">
                            <a:solidFill>
                              <a:schemeClr val="bg1"/>
                            </a:solidFill>
                            <a:latin typeface="Cambria Math" panose="02040503050406030204" pitchFamily="18" charset="0"/>
                          </a:rPr>
                        </m:ctrlPr>
                      </m:sSubPr>
                      <m:e>
                        <m:r>
                          <a:rPr lang="en-AU" sz="4000" b="0" i="1" smtClean="0">
                            <a:solidFill>
                              <a:schemeClr val="bg1"/>
                            </a:solidFill>
                            <a:latin typeface="Cambria Math" panose="02040503050406030204" pitchFamily="18" charset="0"/>
                          </a:rPr>
                          <m:t>𝑘</m:t>
                        </m:r>
                      </m:e>
                      <m:sub>
                        <m:r>
                          <a:rPr lang="en-AU" sz="4000" b="0" i="1" smtClean="0">
                            <a:solidFill>
                              <a:schemeClr val="bg1"/>
                            </a:solidFill>
                            <a:latin typeface="Cambria Math" panose="02040503050406030204" pitchFamily="18" charset="0"/>
                          </a:rPr>
                          <m:t>𝑚𝑎𝑥</m:t>
                        </m:r>
                      </m:sub>
                    </m:sSub>
                  </m:oMath>
                </a14:m>
                <a:r>
                  <a:rPr lang="en-AU" sz="4000" dirty="0">
                    <a:solidFill>
                      <a:schemeClr val="bg1"/>
                    </a:solidFill>
                  </a:rPr>
                  <a:t> and the damping factor</a:t>
                </a:r>
              </a:p>
            </p:txBody>
          </p:sp>
        </mc:Choice>
        <mc:Fallback xmlns="">
          <p:sp>
            <p:nvSpPr>
              <p:cNvPr id="2" name="Title 1">
                <a:extLst>
                  <a:ext uri="{FF2B5EF4-FFF2-40B4-BE49-F238E27FC236}">
                    <a16:creationId xmlns:a16="http://schemas.microsoft.com/office/drawing/2014/main" id="{E7750614-F2BA-41BC-A04F-B116A2A10FCD}"/>
                  </a:ext>
                </a:extLst>
              </p:cNvPr>
              <p:cNvSpPr>
                <a:spLocks noGrp="1" noRot="1" noChangeAspect="1" noMove="1" noResize="1" noEditPoints="1" noAdjustHandles="1" noChangeArrowheads="1" noChangeShapeType="1" noTextEdit="1"/>
              </p:cNvSpPr>
              <p:nvPr>
                <p:ph type="title"/>
              </p:nvPr>
            </p:nvSpPr>
            <p:spPr>
              <a:xfrm>
                <a:off x="100373" y="0"/>
                <a:ext cx="10515600" cy="1325563"/>
              </a:xfrm>
              <a:blipFill>
                <a:blip r:embed="rId3"/>
                <a:stretch>
                  <a:fillRect l="-2029"/>
                </a:stretch>
              </a:blipFill>
            </p:spPr>
            <p:txBody>
              <a:bodyPr/>
              <a:lstStyle/>
              <a:p>
                <a:r>
                  <a:rPr lang="en-AU">
                    <a:noFill/>
                  </a:rPr>
                  <a:t> </a:t>
                </a:r>
              </a:p>
            </p:txBody>
          </p:sp>
        </mc:Fallback>
      </mc:AlternateContent>
      <p:sp>
        <p:nvSpPr>
          <p:cNvPr id="10" name="TextBox 9">
            <a:extLst>
              <a:ext uri="{FF2B5EF4-FFF2-40B4-BE49-F238E27FC236}">
                <a16:creationId xmlns:a16="http://schemas.microsoft.com/office/drawing/2014/main" id="{1C651C00-AA0D-0971-0D23-6895C8A313DB}"/>
              </a:ext>
            </a:extLst>
          </p:cNvPr>
          <p:cNvSpPr txBox="1"/>
          <p:nvPr/>
        </p:nvSpPr>
        <p:spPr>
          <a:xfrm>
            <a:off x="447741" y="1336916"/>
            <a:ext cx="11319641" cy="523220"/>
          </a:xfrm>
          <a:prstGeom prst="rect">
            <a:avLst/>
          </a:prstGeom>
          <a:noFill/>
        </p:spPr>
        <p:txBody>
          <a:bodyPr wrap="square" rtlCol="0">
            <a:spAutoFit/>
          </a:bodyPr>
          <a:lstStyle/>
          <a:p>
            <a:pPr marL="514350" indent="-514350">
              <a:buFont typeface="+mj-lt"/>
              <a:buAutoNum type="arabicPeriod"/>
            </a:pPr>
            <a:endParaRPr lang="en-AU" sz="2800" dirty="0">
              <a:solidFill>
                <a:schemeClr val="bg1"/>
              </a:solidFill>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121020C-4783-F087-705E-19B0076E797C}"/>
                  </a:ext>
                </a:extLst>
              </p:cNvPr>
              <p:cNvSpPr txBox="1"/>
              <p:nvPr/>
            </p:nvSpPr>
            <p:spPr>
              <a:xfrm>
                <a:off x="9232287" y="630404"/>
                <a:ext cx="2859340" cy="461665"/>
              </a:xfrm>
              <a:prstGeom prst="rect">
                <a:avLst/>
              </a:prstGeom>
              <a:noFill/>
            </p:spPr>
            <p:txBody>
              <a:bodyPr wrap="square" rtlCol="0">
                <a:spAutoFit/>
              </a:bodyPr>
              <a:lstStyle/>
              <a:p>
                <a14:m>
                  <m:oMath xmlns:m="http://schemas.openxmlformats.org/officeDocument/2006/math">
                    <m:sSub>
                      <m:sSubPr>
                        <m:ctrlPr>
                          <a:rPr lang="en-AU" sz="240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𝑚𝑎𝑥</m:t>
                        </m:r>
                      </m:sub>
                    </m:sSub>
                    <m:r>
                      <a:rPr lang="en-AU" sz="2400" b="0" i="1" smtClean="0">
                        <a:solidFill>
                          <a:schemeClr val="bg1"/>
                        </a:solidFill>
                        <a:latin typeface="Cambria Math" panose="02040503050406030204" pitchFamily="18" charset="0"/>
                      </a:rPr>
                      <m:t>=0.20 </m:t>
                    </m:r>
                    <m:r>
                      <a:rPr lang="en-AU" sz="2400" b="0" i="1" smtClean="0">
                        <a:solidFill>
                          <a:schemeClr val="bg1"/>
                        </a:solidFill>
                        <a:latin typeface="Cambria Math" panose="02040503050406030204" pitchFamily="18" charset="0"/>
                      </a:rPr>
                      <m:t>h</m:t>
                    </m:r>
                    <m:r>
                      <a:rPr lang="en-AU" sz="2400" b="0" i="1" smtClean="0">
                        <a:solidFill>
                          <a:schemeClr val="bg1"/>
                        </a:solidFill>
                        <a:latin typeface="Cambria Math" panose="02040503050406030204" pitchFamily="18" charset="0"/>
                      </a:rPr>
                      <m:t>/</m:t>
                    </m:r>
                  </m:oMath>
                </a14:m>
                <a:r>
                  <a:rPr lang="en-AU" sz="2400" dirty="0">
                    <a:solidFill>
                      <a:schemeClr val="bg1"/>
                    </a:solidFill>
                  </a:rPr>
                  <a:t>Mpc</a:t>
                </a:r>
              </a:p>
            </p:txBody>
          </p:sp>
        </mc:Choice>
        <mc:Fallback xmlns="">
          <p:sp>
            <p:nvSpPr>
              <p:cNvPr id="9" name="TextBox 8">
                <a:extLst>
                  <a:ext uri="{FF2B5EF4-FFF2-40B4-BE49-F238E27FC236}">
                    <a16:creationId xmlns:a16="http://schemas.microsoft.com/office/drawing/2014/main" id="{C121020C-4783-F087-705E-19B0076E797C}"/>
                  </a:ext>
                </a:extLst>
              </p:cNvPr>
              <p:cNvSpPr txBox="1">
                <a:spLocks noRot="1" noChangeAspect="1" noMove="1" noResize="1" noEditPoints="1" noAdjustHandles="1" noChangeArrowheads="1" noChangeShapeType="1" noTextEdit="1"/>
              </p:cNvSpPr>
              <p:nvPr/>
            </p:nvSpPr>
            <p:spPr>
              <a:xfrm>
                <a:off x="9232287" y="630404"/>
                <a:ext cx="2859340" cy="461665"/>
              </a:xfrm>
              <a:prstGeom prst="rect">
                <a:avLst/>
              </a:prstGeom>
              <a:blipFill>
                <a:blip r:embed="rId4"/>
                <a:stretch>
                  <a:fillRect l="-638" t="-10526" b="-28947"/>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A4938C7F-5B4D-48C9-72F8-E20279885E50}"/>
                  </a:ext>
                </a:extLst>
              </p:cNvPr>
              <p:cNvSpPr txBox="1"/>
              <p:nvPr/>
            </p:nvSpPr>
            <p:spPr>
              <a:xfrm>
                <a:off x="9232287" y="638742"/>
                <a:ext cx="2859340" cy="461665"/>
              </a:xfrm>
              <a:prstGeom prst="rect">
                <a:avLst/>
              </a:prstGeom>
              <a:noFill/>
            </p:spPr>
            <p:txBody>
              <a:bodyPr wrap="square" rtlCol="0">
                <a:spAutoFit/>
              </a:bodyPr>
              <a:lstStyle/>
              <a:p>
                <a14:m>
                  <m:oMath xmlns:m="http://schemas.openxmlformats.org/officeDocument/2006/math">
                    <m:sSub>
                      <m:sSubPr>
                        <m:ctrlPr>
                          <a:rPr lang="en-AU" sz="240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𝑚𝑎𝑥</m:t>
                        </m:r>
                      </m:sub>
                    </m:sSub>
                    <m:r>
                      <a:rPr lang="en-AU" sz="2400" b="0" i="1" smtClean="0">
                        <a:solidFill>
                          <a:schemeClr val="bg1"/>
                        </a:solidFill>
                        <a:latin typeface="Cambria Math" panose="02040503050406030204" pitchFamily="18" charset="0"/>
                      </a:rPr>
                      <m:t>=0.15 </m:t>
                    </m:r>
                    <m:r>
                      <a:rPr lang="en-AU" sz="2400" b="0" i="1" smtClean="0">
                        <a:solidFill>
                          <a:schemeClr val="bg1"/>
                        </a:solidFill>
                        <a:latin typeface="Cambria Math" panose="02040503050406030204" pitchFamily="18" charset="0"/>
                      </a:rPr>
                      <m:t>h</m:t>
                    </m:r>
                    <m:r>
                      <a:rPr lang="en-AU" sz="2400" b="0" i="1" smtClean="0">
                        <a:solidFill>
                          <a:schemeClr val="bg1"/>
                        </a:solidFill>
                        <a:latin typeface="Cambria Math" panose="02040503050406030204" pitchFamily="18" charset="0"/>
                      </a:rPr>
                      <m:t>/</m:t>
                    </m:r>
                  </m:oMath>
                </a14:m>
                <a:r>
                  <a:rPr lang="en-AU" sz="2400" dirty="0">
                    <a:solidFill>
                      <a:schemeClr val="bg1"/>
                    </a:solidFill>
                  </a:rPr>
                  <a:t>Mpc</a:t>
                </a:r>
              </a:p>
            </p:txBody>
          </p:sp>
        </mc:Choice>
        <mc:Fallback xmlns="">
          <p:sp>
            <p:nvSpPr>
              <p:cNvPr id="11" name="TextBox 10">
                <a:extLst>
                  <a:ext uri="{FF2B5EF4-FFF2-40B4-BE49-F238E27FC236}">
                    <a16:creationId xmlns:a16="http://schemas.microsoft.com/office/drawing/2014/main" id="{A4938C7F-5B4D-48C9-72F8-E20279885E50}"/>
                  </a:ext>
                </a:extLst>
              </p:cNvPr>
              <p:cNvSpPr txBox="1">
                <a:spLocks noRot="1" noChangeAspect="1" noMove="1" noResize="1" noEditPoints="1" noAdjustHandles="1" noChangeArrowheads="1" noChangeShapeType="1" noTextEdit="1"/>
              </p:cNvSpPr>
              <p:nvPr/>
            </p:nvSpPr>
            <p:spPr>
              <a:xfrm>
                <a:off x="9232287" y="638742"/>
                <a:ext cx="2859340" cy="461665"/>
              </a:xfrm>
              <a:prstGeom prst="rect">
                <a:avLst/>
              </a:prstGeom>
              <a:blipFill>
                <a:blip r:embed="rId5"/>
                <a:stretch>
                  <a:fillRect l="-638" t="-10526" b="-28947"/>
                </a:stretch>
              </a:blipFill>
            </p:spPr>
            <p:txBody>
              <a:bodyPr/>
              <a:lstStyle/>
              <a:p>
                <a:r>
                  <a:rPr lang="en-AU">
                    <a:noFill/>
                  </a:rPr>
                  <a:t> </a:t>
                </a:r>
              </a:p>
            </p:txBody>
          </p:sp>
        </mc:Fallback>
      </mc:AlternateContent>
      <p:pic>
        <p:nvPicPr>
          <p:cNvPr id="13" name="Picture 12" descr="A screenshot of a computer screen&#10;&#10;Description automatically generated">
            <a:extLst>
              <a:ext uri="{FF2B5EF4-FFF2-40B4-BE49-F238E27FC236}">
                <a16:creationId xmlns:a16="http://schemas.microsoft.com/office/drawing/2014/main" id="{8FF453A6-BDC9-2C1C-E32A-498EB6B35D7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0413" y="1148408"/>
            <a:ext cx="5280363" cy="53791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omputer screen&#10;&#10;Description automatically generated">
            <a:extLst>
              <a:ext uri="{FF2B5EF4-FFF2-40B4-BE49-F238E27FC236}">
                <a16:creationId xmlns:a16="http://schemas.microsoft.com/office/drawing/2014/main" id="{8BEAAC65-F72A-C1A6-0E85-EA9E78F7712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15092" y="1148408"/>
            <a:ext cx="5344577" cy="53791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 name="Picture 16" descr="A screenshot of a computer screen&#10;&#10;Description automatically generated">
            <a:extLst>
              <a:ext uri="{FF2B5EF4-FFF2-40B4-BE49-F238E27FC236}">
                <a16:creationId xmlns:a16="http://schemas.microsoft.com/office/drawing/2014/main" id="{9D39C871-879D-5448-E92A-6AFD9434F7C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31390" y="1148408"/>
            <a:ext cx="5311980" cy="54113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026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xit" presetSubtype="0" fill="hold" nodeType="withEffect">
                                  <p:stCondLst>
                                    <p:cond delay="0"/>
                                  </p:stCondLst>
                                  <p:childTnLst>
                                    <p:animEffect transition="out" filter="fade">
                                      <p:cBhvr>
                                        <p:cTn id="20" dur="500"/>
                                        <p:tgtEl>
                                          <p:spTgt spid="15"/>
                                        </p:tgtEl>
                                      </p:cBhvr>
                                    </p:animEffect>
                                    <p:set>
                                      <p:cBhvr>
                                        <p:cTn id="21" dur="1" fill="hold">
                                          <p:stCondLst>
                                            <p:cond delay="499"/>
                                          </p:stCondLst>
                                        </p:cTn>
                                        <p:tgtEl>
                                          <p:spTgt spid="15"/>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500"/>
                                        <p:tgtEl>
                                          <p:spTgt spid="9"/>
                                        </p:tgtEl>
                                      </p:cBhvr>
                                    </p:animEffect>
                                    <p:set>
                                      <p:cBhvr>
                                        <p:cTn id="24"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50614-F2BA-41BC-A04F-B116A2A10FCD}"/>
              </a:ext>
            </a:extLst>
          </p:cNvPr>
          <p:cNvSpPr>
            <a:spLocks noGrp="1"/>
          </p:cNvSpPr>
          <p:nvPr>
            <p:ph type="title"/>
          </p:nvPr>
        </p:nvSpPr>
        <p:spPr>
          <a:xfrm>
            <a:off x="333703" y="119183"/>
            <a:ext cx="11410556" cy="1325563"/>
          </a:xfrm>
        </p:spPr>
        <p:txBody>
          <a:bodyPr>
            <a:normAutofit/>
          </a:bodyPr>
          <a:lstStyle/>
          <a:p>
            <a:r>
              <a:rPr lang="en-AU" sz="4000" dirty="0">
                <a:solidFill>
                  <a:schemeClr val="bg1"/>
                </a:solidFill>
              </a:rPr>
              <a:t>Preliminary forecast constraints on the turnover scale</a:t>
            </a:r>
          </a:p>
        </p:txBody>
      </p:sp>
      <p:sp>
        <p:nvSpPr>
          <p:cNvPr id="10" name="TextBox 9">
            <a:extLst>
              <a:ext uri="{FF2B5EF4-FFF2-40B4-BE49-F238E27FC236}">
                <a16:creationId xmlns:a16="http://schemas.microsoft.com/office/drawing/2014/main" id="{1C651C00-AA0D-0971-0D23-6895C8A313DB}"/>
              </a:ext>
            </a:extLst>
          </p:cNvPr>
          <p:cNvSpPr txBox="1"/>
          <p:nvPr/>
        </p:nvSpPr>
        <p:spPr>
          <a:xfrm>
            <a:off x="447741" y="1336916"/>
            <a:ext cx="11319641" cy="523220"/>
          </a:xfrm>
          <a:prstGeom prst="rect">
            <a:avLst/>
          </a:prstGeom>
          <a:noFill/>
        </p:spPr>
        <p:txBody>
          <a:bodyPr wrap="square" rtlCol="0">
            <a:spAutoFit/>
          </a:bodyPr>
          <a:lstStyle/>
          <a:p>
            <a:pPr marL="514350" indent="-514350">
              <a:buFont typeface="+mj-lt"/>
              <a:buAutoNum type="arabicPeriod"/>
            </a:pPr>
            <a:endParaRPr lang="en-AU" sz="2800" dirty="0">
              <a:solidFill>
                <a:schemeClr val="bg1"/>
              </a:solidFill>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E7E979F-618D-F0CC-5E88-2C13E4CDA8B7}"/>
                  </a:ext>
                </a:extLst>
              </p:cNvPr>
              <p:cNvSpPr txBox="1"/>
              <p:nvPr/>
            </p:nvSpPr>
            <p:spPr>
              <a:xfrm>
                <a:off x="-239314" y="5521084"/>
                <a:ext cx="4250384" cy="830997"/>
              </a:xfrm>
              <a:prstGeom prst="rect">
                <a:avLst/>
              </a:prstGeom>
              <a:noFill/>
            </p:spPr>
            <p:txBody>
              <a:bodyPr wrap="square" rtlCol="0">
                <a:spAutoFit/>
              </a:bodyPr>
              <a:lstStyle/>
              <a:p>
                <a:pPr algn="ctr"/>
                <a:r>
                  <a:rPr lang="en-AU" sz="2400" dirty="0">
                    <a:solidFill>
                      <a:schemeClr val="bg1"/>
                    </a:solidFill>
                  </a:rPr>
                  <a:t>DESI: </a:t>
                </a:r>
                <a14:m>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𝑇𝑂</m:t>
                        </m:r>
                      </m:sub>
                    </m:sSub>
                    <m:r>
                      <a:rPr lang="en-AU" sz="2400" b="0" i="1" smtClean="0">
                        <a:solidFill>
                          <a:schemeClr val="bg1"/>
                        </a:solidFill>
                        <a:latin typeface="Cambria Math" panose="02040503050406030204" pitchFamily="18" charset="0"/>
                      </a:rPr>
                      <m:t>=0.0162±0.0009</m:t>
                    </m:r>
                  </m:oMath>
                </a14:m>
                <a:endParaRPr lang="en-AU" sz="2400" dirty="0">
                  <a:solidFill>
                    <a:schemeClr val="bg1"/>
                  </a:solidFill>
                </a:endParaRPr>
              </a:p>
              <a:p>
                <a:pPr algn="ctr"/>
                <a:r>
                  <a:rPr lang="en-AU" sz="2400" dirty="0">
                    <a:solidFill>
                      <a:schemeClr val="bg1"/>
                    </a:solidFill>
                  </a:rPr>
                  <a:t>28% improvement</a:t>
                </a:r>
              </a:p>
            </p:txBody>
          </p:sp>
        </mc:Choice>
        <mc:Fallback xmlns="">
          <p:sp>
            <p:nvSpPr>
              <p:cNvPr id="5" name="TextBox 4">
                <a:extLst>
                  <a:ext uri="{FF2B5EF4-FFF2-40B4-BE49-F238E27FC236}">
                    <a16:creationId xmlns:a16="http://schemas.microsoft.com/office/drawing/2014/main" id="{DE7E979F-618D-F0CC-5E88-2C13E4CDA8B7}"/>
                  </a:ext>
                </a:extLst>
              </p:cNvPr>
              <p:cNvSpPr txBox="1">
                <a:spLocks noRot="1" noChangeAspect="1" noMove="1" noResize="1" noEditPoints="1" noAdjustHandles="1" noChangeArrowheads="1" noChangeShapeType="1" noTextEdit="1"/>
              </p:cNvSpPr>
              <p:nvPr/>
            </p:nvSpPr>
            <p:spPr>
              <a:xfrm>
                <a:off x="-239314" y="5521084"/>
                <a:ext cx="4250384" cy="830997"/>
              </a:xfrm>
              <a:prstGeom prst="rect">
                <a:avLst/>
              </a:prstGeom>
              <a:blipFill>
                <a:blip r:embed="rId3"/>
                <a:stretch>
                  <a:fillRect t="-5882" b="-16176"/>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25EA4C7-0087-3D77-9240-F120EAB06D8C}"/>
                  </a:ext>
                </a:extLst>
              </p:cNvPr>
              <p:cNvSpPr txBox="1"/>
              <p:nvPr/>
            </p:nvSpPr>
            <p:spPr>
              <a:xfrm>
                <a:off x="4011070" y="5521083"/>
                <a:ext cx="3978911" cy="830997"/>
              </a:xfrm>
              <a:prstGeom prst="rect">
                <a:avLst/>
              </a:prstGeom>
              <a:noFill/>
            </p:spPr>
            <p:txBody>
              <a:bodyPr wrap="square" rtlCol="0">
                <a:spAutoFit/>
              </a:bodyPr>
              <a:lstStyle/>
              <a:p>
                <a:pPr algn="ctr"/>
                <a:r>
                  <a:rPr lang="en-AU" sz="2400" dirty="0">
                    <a:solidFill>
                      <a:schemeClr val="bg1"/>
                    </a:solidFill>
                  </a:rPr>
                  <a:t>4HS: </a:t>
                </a:r>
                <a14:m>
                  <m:oMath xmlns:m="http://schemas.openxmlformats.org/officeDocument/2006/math">
                    <m:sSub>
                      <m:sSubPr>
                        <m:ctrlPr>
                          <a:rPr lang="en-AU" sz="2400" b="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𝑇𝑂</m:t>
                        </m:r>
                      </m:sub>
                    </m:sSub>
                    <m:r>
                      <a:rPr lang="en-AU" sz="2400" b="0" i="1" smtClean="0">
                        <a:solidFill>
                          <a:schemeClr val="bg1"/>
                        </a:solidFill>
                        <a:latin typeface="Cambria Math" panose="02040503050406030204" pitchFamily="18" charset="0"/>
                      </a:rPr>
                      <m:t>=0.0158±0.0013</m:t>
                    </m:r>
                  </m:oMath>
                </a14:m>
                <a:endParaRPr lang="en-AU" sz="2400" dirty="0">
                  <a:solidFill>
                    <a:schemeClr val="bg1"/>
                  </a:solidFill>
                </a:endParaRPr>
              </a:p>
              <a:p>
                <a:pPr algn="ctr"/>
                <a:r>
                  <a:rPr lang="en-AU" sz="2400" dirty="0">
                    <a:solidFill>
                      <a:schemeClr val="bg1"/>
                    </a:solidFill>
                  </a:rPr>
                  <a:t>25% improvement</a:t>
                </a:r>
              </a:p>
            </p:txBody>
          </p:sp>
        </mc:Choice>
        <mc:Fallback xmlns="">
          <p:sp>
            <p:nvSpPr>
              <p:cNvPr id="8" name="TextBox 7">
                <a:extLst>
                  <a:ext uri="{FF2B5EF4-FFF2-40B4-BE49-F238E27FC236}">
                    <a16:creationId xmlns:a16="http://schemas.microsoft.com/office/drawing/2014/main" id="{B25EA4C7-0087-3D77-9240-F120EAB06D8C}"/>
                  </a:ext>
                </a:extLst>
              </p:cNvPr>
              <p:cNvSpPr txBox="1">
                <a:spLocks noRot="1" noChangeAspect="1" noMove="1" noResize="1" noEditPoints="1" noAdjustHandles="1" noChangeArrowheads="1" noChangeShapeType="1" noTextEdit="1"/>
              </p:cNvSpPr>
              <p:nvPr/>
            </p:nvSpPr>
            <p:spPr>
              <a:xfrm>
                <a:off x="4011070" y="5521083"/>
                <a:ext cx="3978911" cy="830997"/>
              </a:xfrm>
              <a:prstGeom prst="rect">
                <a:avLst/>
              </a:prstGeom>
              <a:blipFill>
                <a:blip r:embed="rId4"/>
                <a:stretch>
                  <a:fillRect l="-919" t="-5882" b="-16176"/>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0BFE394B-80CE-68D3-4F18-8B800B4D0A46}"/>
                  </a:ext>
                </a:extLst>
              </p:cNvPr>
              <p:cNvSpPr txBox="1"/>
              <p:nvPr/>
            </p:nvSpPr>
            <p:spPr>
              <a:xfrm>
                <a:off x="8071945" y="5521083"/>
                <a:ext cx="4067503" cy="830997"/>
              </a:xfrm>
              <a:prstGeom prst="rect">
                <a:avLst/>
              </a:prstGeom>
              <a:noFill/>
            </p:spPr>
            <p:txBody>
              <a:bodyPr wrap="square" rtlCol="0">
                <a:spAutoFit/>
              </a:bodyPr>
              <a:lstStyle/>
              <a:p>
                <a:pPr algn="ctr"/>
                <a:r>
                  <a:rPr lang="en-AU" sz="2400" dirty="0">
                    <a:solidFill>
                      <a:schemeClr val="bg1"/>
                    </a:solidFill>
                  </a:rPr>
                  <a:t>LSST: </a:t>
                </a:r>
                <a14:m>
                  <m:oMath xmlns:m="http://schemas.openxmlformats.org/officeDocument/2006/math">
                    <m:r>
                      <a:rPr lang="en-AU" sz="2400" b="0" i="1" smtClean="0">
                        <a:solidFill>
                          <a:schemeClr val="bg1"/>
                        </a:solidFill>
                        <a:latin typeface="Cambria Math" panose="02040503050406030204" pitchFamily="18" charset="0"/>
                      </a:rPr>
                      <m:t>0.0157±0.0008</m:t>
                    </m:r>
                  </m:oMath>
                </a14:m>
                <a:endParaRPr lang="en-AU" sz="2400" dirty="0">
                  <a:solidFill>
                    <a:schemeClr val="bg1"/>
                  </a:solidFill>
                </a:endParaRPr>
              </a:p>
              <a:p>
                <a:pPr algn="ctr"/>
                <a:r>
                  <a:rPr lang="en-AU" sz="2400" dirty="0">
                    <a:solidFill>
                      <a:schemeClr val="bg1"/>
                    </a:solidFill>
                  </a:rPr>
                  <a:t>9% improvement</a:t>
                </a:r>
              </a:p>
            </p:txBody>
          </p:sp>
        </mc:Choice>
        <mc:Fallback xmlns="">
          <p:sp>
            <p:nvSpPr>
              <p:cNvPr id="12" name="TextBox 11">
                <a:extLst>
                  <a:ext uri="{FF2B5EF4-FFF2-40B4-BE49-F238E27FC236}">
                    <a16:creationId xmlns:a16="http://schemas.microsoft.com/office/drawing/2014/main" id="{0BFE394B-80CE-68D3-4F18-8B800B4D0A46}"/>
                  </a:ext>
                </a:extLst>
              </p:cNvPr>
              <p:cNvSpPr txBox="1">
                <a:spLocks noRot="1" noChangeAspect="1" noMove="1" noResize="1" noEditPoints="1" noAdjustHandles="1" noChangeArrowheads="1" noChangeShapeType="1" noTextEdit="1"/>
              </p:cNvSpPr>
              <p:nvPr/>
            </p:nvSpPr>
            <p:spPr>
              <a:xfrm>
                <a:off x="8071945" y="5521083"/>
                <a:ext cx="4067503" cy="830997"/>
              </a:xfrm>
              <a:prstGeom prst="rect">
                <a:avLst/>
              </a:prstGeom>
              <a:blipFill>
                <a:blip r:embed="rId5"/>
                <a:stretch>
                  <a:fillRect t="-5882" b="-16176"/>
                </a:stretch>
              </a:blipFill>
            </p:spPr>
            <p:txBody>
              <a:bodyPr/>
              <a:lstStyle/>
              <a:p>
                <a:r>
                  <a:rPr lang="en-AU">
                    <a:noFill/>
                  </a:rPr>
                  <a:t> </a:t>
                </a:r>
              </a:p>
            </p:txBody>
          </p:sp>
        </mc:Fallback>
      </mc:AlternateContent>
      <p:pic>
        <p:nvPicPr>
          <p:cNvPr id="18" name="Picture 17" descr="A screenshot of a video game&#10;&#10;Description automatically generated">
            <a:extLst>
              <a:ext uri="{FF2B5EF4-FFF2-40B4-BE49-F238E27FC236}">
                <a16:creationId xmlns:a16="http://schemas.microsoft.com/office/drawing/2014/main" id="{BE0F8A42-2DD4-0925-02A1-2D3165118B4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6232" y="1631845"/>
            <a:ext cx="3817662" cy="37843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 name="Picture 19" descr="A screenshot of a computer screen&#10;&#10;Description automatically generated">
            <a:extLst>
              <a:ext uri="{FF2B5EF4-FFF2-40B4-BE49-F238E27FC236}">
                <a16:creationId xmlns:a16="http://schemas.microsoft.com/office/drawing/2014/main" id="{A6454BA3-C366-540C-ACF4-9E43DA7AE58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40576" y="1631846"/>
            <a:ext cx="3820088" cy="37843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2" name="Picture 21" descr="A screenshot of a computer screen&#10;&#10;Description automatically generated">
            <a:extLst>
              <a:ext uri="{FF2B5EF4-FFF2-40B4-BE49-F238E27FC236}">
                <a16:creationId xmlns:a16="http://schemas.microsoft.com/office/drawing/2014/main" id="{9D603748-0B60-D977-A4AD-F894A60209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1336" y="1631844"/>
            <a:ext cx="3714857" cy="37843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Picture 15" descr="A graph with lines and numbers&#10;&#10;Description automatically generated with medium confidence">
            <a:extLst>
              <a:ext uri="{FF2B5EF4-FFF2-40B4-BE49-F238E27FC236}">
                <a16:creationId xmlns:a16="http://schemas.microsoft.com/office/drawing/2014/main" id="{66FB86E5-E3D7-C7E8-FABD-5778FDEB8BB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10824" y="1631843"/>
            <a:ext cx="5486411" cy="3657607"/>
          </a:xfrm>
          <a:prstGeom prst="rect">
            <a:avLst/>
          </a:prstGeom>
        </p:spPr>
      </p:pic>
    </p:spTree>
    <p:extLst>
      <p:ext uri="{BB962C8B-B14F-4D97-AF65-F5344CB8AC3E}">
        <p14:creationId xmlns:p14="http://schemas.microsoft.com/office/powerpoint/2010/main" val="3258024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50614-F2BA-41BC-A04F-B116A2A10FCD}"/>
              </a:ext>
            </a:extLst>
          </p:cNvPr>
          <p:cNvSpPr>
            <a:spLocks noGrp="1"/>
          </p:cNvSpPr>
          <p:nvPr>
            <p:ph type="title"/>
          </p:nvPr>
        </p:nvSpPr>
        <p:spPr>
          <a:xfrm>
            <a:off x="49923" y="87653"/>
            <a:ext cx="10515600" cy="1003322"/>
          </a:xfrm>
        </p:spPr>
        <p:txBody>
          <a:bodyPr>
            <a:normAutofit/>
          </a:bodyPr>
          <a:lstStyle/>
          <a:p>
            <a:r>
              <a:rPr lang="en-AU" sz="4000" dirty="0">
                <a:solidFill>
                  <a:schemeClr val="bg1"/>
                </a:solidFill>
              </a:rPr>
              <a:t>Future work</a:t>
            </a:r>
          </a:p>
        </p:txBody>
      </p:sp>
      <p:sp>
        <p:nvSpPr>
          <p:cNvPr id="10" name="TextBox 9">
            <a:extLst>
              <a:ext uri="{FF2B5EF4-FFF2-40B4-BE49-F238E27FC236}">
                <a16:creationId xmlns:a16="http://schemas.microsoft.com/office/drawing/2014/main" id="{1C651C00-AA0D-0971-0D23-6895C8A313DB}"/>
              </a:ext>
            </a:extLst>
          </p:cNvPr>
          <p:cNvSpPr txBox="1"/>
          <p:nvPr/>
        </p:nvSpPr>
        <p:spPr>
          <a:xfrm>
            <a:off x="447741" y="1336916"/>
            <a:ext cx="11319641" cy="523220"/>
          </a:xfrm>
          <a:prstGeom prst="rect">
            <a:avLst/>
          </a:prstGeom>
          <a:noFill/>
        </p:spPr>
        <p:txBody>
          <a:bodyPr wrap="square" rtlCol="0">
            <a:spAutoFit/>
          </a:bodyPr>
          <a:lstStyle/>
          <a:p>
            <a:pPr marL="514350" indent="-514350">
              <a:buFont typeface="+mj-lt"/>
              <a:buAutoNum type="arabicPeriod"/>
            </a:pPr>
            <a:endParaRPr lang="en-AU" sz="2800" dirty="0">
              <a:solidFill>
                <a:schemeClr val="bg1"/>
              </a:solidFill>
            </a:endParaRPr>
          </a:p>
        </p:txBody>
      </p:sp>
      <p:pic>
        <p:nvPicPr>
          <p:cNvPr id="3" name="Picture 2">
            <a:extLst>
              <a:ext uri="{FF2B5EF4-FFF2-40B4-BE49-F238E27FC236}">
                <a16:creationId xmlns:a16="http://schemas.microsoft.com/office/drawing/2014/main" id="{9C3159C2-86CA-1E0C-4573-F5DA6DE0AC27}"/>
              </a:ext>
            </a:extLst>
          </p:cNvPr>
          <p:cNvPicPr>
            <a:picLocks noChangeAspect="1"/>
          </p:cNvPicPr>
          <p:nvPr/>
        </p:nvPicPr>
        <p:blipFill>
          <a:blip r:embed="rId3"/>
          <a:stretch>
            <a:fillRect/>
          </a:stretch>
        </p:blipFill>
        <p:spPr>
          <a:xfrm>
            <a:off x="6703581" y="1015924"/>
            <a:ext cx="4994433" cy="5172982"/>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595DD28-173D-49BD-8E65-2653B2E635B2}"/>
                  </a:ext>
                </a:extLst>
              </p:cNvPr>
              <p:cNvSpPr txBox="1"/>
              <p:nvPr/>
            </p:nvSpPr>
            <p:spPr>
              <a:xfrm>
                <a:off x="138737" y="1090975"/>
                <a:ext cx="6356656" cy="3416320"/>
              </a:xfrm>
              <a:prstGeom prst="rect">
                <a:avLst/>
              </a:prstGeom>
              <a:noFill/>
            </p:spPr>
            <p:txBody>
              <a:bodyPr wrap="square" rtlCol="0">
                <a:spAutoFit/>
              </a:bodyPr>
              <a:lstStyle/>
              <a:p>
                <a:pPr marL="285750" indent="-285750">
                  <a:buFont typeface="Arial" panose="020B0604020202020204" pitchFamily="34" charset="0"/>
                  <a:buChar char="•"/>
                </a:pPr>
                <a:r>
                  <a:rPr lang="en-AU" sz="2400" dirty="0">
                    <a:solidFill>
                      <a:schemeClr val="bg1"/>
                    </a:solidFill>
                  </a:rPr>
                  <a:t>Combining our constraint at low redshift with other high redshift measurements. </a:t>
                </a:r>
              </a:p>
              <a:p>
                <a:pPr marL="285750" indent="-285750">
                  <a:buFont typeface="Arial" panose="020B0604020202020204" pitchFamily="34" charset="0"/>
                  <a:buChar char="•"/>
                </a:pPr>
                <a:endParaRPr lang="en-AU" sz="2400" dirty="0">
                  <a:solidFill>
                    <a:schemeClr val="bg1"/>
                  </a:solidFill>
                </a:endParaRPr>
              </a:p>
              <a:p>
                <a:pPr marL="285750" indent="-285750">
                  <a:buFont typeface="Arial" panose="020B0604020202020204" pitchFamily="34" charset="0"/>
                  <a:buChar char="•"/>
                </a:pPr>
                <a:r>
                  <a:rPr lang="en-AU" sz="2400" dirty="0">
                    <a:solidFill>
                      <a:schemeClr val="bg1"/>
                    </a:solidFill>
                  </a:rPr>
                  <a:t>Combining DESI and 4HS can potentially probe the turnover scale with the velocity power spectrum (</a:t>
                </a:r>
                <a14:m>
                  <m:oMath xmlns:m="http://schemas.openxmlformats.org/officeDocument/2006/math">
                    <m:sSub>
                      <m:sSubPr>
                        <m:ctrlPr>
                          <a:rPr lang="en-AU" sz="2400" i="1" smtClean="0">
                            <a:solidFill>
                              <a:schemeClr val="bg1"/>
                            </a:solidFill>
                            <a:latin typeface="Cambria Math" panose="02040503050406030204" pitchFamily="18" charset="0"/>
                          </a:rPr>
                        </m:ctrlPr>
                      </m:sSubPr>
                      <m:e>
                        <m:r>
                          <a:rPr lang="en-AU" sz="2400" b="0" i="1" smtClean="0">
                            <a:solidFill>
                              <a:schemeClr val="bg1"/>
                            </a:solidFill>
                            <a:latin typeface="Cambria Math" panose="02040503050406030204" pitchFamily="18" charset="0"/>
                          </a:rPr>
                          <m:t>𝑘</m:t>
                        </m:r>
                      </m:e>
                      <m:sub>
                        <m:r>
                          <a:rPr lang="en-AU" sz="2400" b="0" i="1" smtClean="0">
                            <a:solidFill>
                              <a:schemeClr val="bg1"/>
                            </a:solidFill>
                            <a:latin typeface="Cambria Math" panose="02040503050406030204" pitchFamily="18" charset="0"/>
                          </a:rPr>
                          <m:t>𝑚𝑖𝑛</m:t>
                        </m:r>
                      </m:sub>
                    </m:sSub>
                    <m:r>
                      <a:rPr lang="en-AU" sz="2400" i="1">
                        <a:solidFill>
                          <a:schemeClr val="bg1"/>
                        </a:solidFill>
                        <a:latin typeface="Cambria Math" panose="02040503050406030204" pitchFamily="18" charset="0"/>
                        <a:ea typeface="Cambria Math" panose="02040503050406030204" pitchFamily="18" charset="0"/>
                      </a:rPr>
                      <m:t>≈</m:t>
                    </m:r>
                    <m:r>
                      <a:rPr lang="en-AU" sz="2400" b="0" i="1" smtClean="0">
                        <a:solidFill>
                          <a:schemeClr val="bg1"/>
                        </a:solidFill>
                        <a:latin typeface="Cambria Math" panose="02040503050406030204" pitchFamily="18" charset="0"/>
                        <a:ea typeface="Cambria Math" panose="02040503050406030204" pitchFamily="18" charset="0"/>
                      </a:rPr>
                      <m:t>0.01</m:t>
                    </m:r>
                    <m:r>
                      <a:rPr lang="en-AU" sz="2400" b="0" i="1" smtClean="0">
                        <a:solidFill>
                          <a:schemeClr val="bg1"/>
                        </a:solidFill>
                        <a:latin typeface="Cambria Math" panose="02040503050406030204" pitchFamily="18" charset="0"/>
                        <a:ea typeface="Cambria Math" panose="02040503050406030204" pitchFamily="18" charset="0"/>
                      </a:rPr>
                      <m:t>h</m:t>
                    </m:r>
                    <m:r>
                      <a:rPr lang="en-AU" sz="2400" b="0" i="1" smtClean="0">
                        <a:solidFill>
                          <a:schemeClr val="bg1"/>
                        </a:solidFill>
                        <a:latin typeface="Cambria Math" panose="02040503050406030204" pitchFamily="18" charset="0"/>
                        <a:ea typeface="Cambria Math" panose="02040503050406030204" pitchFamily="18" charset="0"/>
                      </a:rPr>
                      <m:t>/</m:t>
                    </m:r>
                  </m:oMath>
                </a14:m>
                <a:r>
                  <a:rPr lang="en-AU" sz="2400" dirty="0" err="1">
                    <a:solidFill>
                      <a:schemeClr val="bg1"/>
                    </a:solidFill>
                  </a:rPr>
                  <a:t>Mpc</a:t>
                </a:r>
                <a:r>
                  <a:rPr lang="en-AU" sz="2400" dirty="0">
                    <a:solidFill>
                      <a:schemeClr val="bg1"/>
                    </a:solidFill>
                  </a:rPr>
                  <a:t>). </a:t>
                </a:r>
              </a:p>
              <a:p>
                <a:pPr marL="285750" indent="-285750">
                  <a:buFont typeface="Arial" panose="020B0604020202020204" pitchFamily="34" charset="0"/>
                  <a:buChar char="•"/>
                </a:pPr>
                <a:endParaRPr lang="en-AU" sz="2400" dirty="0">
                  <a:solidFill>
                    <a:schemeClr val="bg1"/>
                  </a:solidFill>
                </a:endParaRPr>
              </a:p>
              <a:p>
                <a:pPr marL="285750" indent="-285750">
                  <a:buFont typeface="Arial" panose="020B0604020202020204" pitchFamily="34" charset="0"/>
                  <a:buChar char="•"/>
                </a:pPr>
                <a:r>
                  <a:rPr lang="en-AU" sz="2400" dirty="0">
                    <a:solidFill>
                      <a:schemeClr val="bg1"/>
                    </a:solidFill>
                  </a:rPr>
                  <a:t>Combining with other low-redshift probes to constrain the Hubble parameter. </a:t>
                </a:r>
              </a:p>
            </p:txBody>
          </p:sp>
        </mc:Choice>
        <mc:Fallback xmlns="">
          <p:sp>
            <p:nvSpPr>
              <p:cNvPr id="4" name="TextBox 3">
                <a:extLst>
                  <a:ext uri="{FF2B5EF4-FFF2-40B4-BE49-F238E27FC236}">
                    <a16:creationId xmlns:a16="http://schemas.microsoft.com/office/drawing/2014/main" id="{A595DD28-173D-49BD-8E65-2653B2E635B2}"/>
                  </a:ext>
                </a:extLst>
              </p:cNvPr>
              <p:cNvSpPr txBox="1">
                <a:spLocks noRot="1" noChangeAspect="1" noMove="1" noResize="1" noEditPoints="1" noAdjustHandles="1" noChangeArrowheads="1" noChangeShapeType="1" noTextEdit="1"/>
              </p:cNvSpPr>
              <p:nvPr/>
            </p:nvSpPr>
            <p:spPr>
              <a:xfrm>
                <a:off x="138737" y="1090975"/>
                <a:ext cx="6356656" cy="3416320"/>
              </a:xfrm>
              <a:prstGeom prst="rect">
                <a:avLst/>
              </a:prstGeom>
              <a:blipFill>
                <a:blip r:embed="rId4"/>
                <a:stretch>
                  <a:fillRect l="-1342" t="-1429" b="-3214"/>
                </a:stretch>
              </a:blipFill>
            </p:spPr>
            <p:txBody>
              <a:bodyPr/>
              <a:lstStyle/>
              <a:p>
                <a:r>
                  <a:rPr lang="en-AU">
                    <a:noFill/>
                  </a:rPr>
                  <a:t> </a:t>
                </a:r>
              </a:p>
            </p:txBody>
          </p:sp>
        </mc:Fallback>
      </mc:AlternateContent>
      <p:sp>
        <p:nvSpPr>
          <p:cNvPr id="5" name="TextBox 4">
            <a:extLst>
              <a:ext uri="{FF2B5EF4-FFF2-40B4-BE49-F238E27FC236}">
                <a16:creationId xmlns:a16="http://schemas.microsoft.com/office/drawing/2014/main" id="{FBAD0CF9-753E-1C87-4EBE-CAB96BB720E1}"/>
              </a:ext>
            </a:extLst>
          </p:cNvPr>
          <p:cNvSpPr txBox="1"/>
          <p:nvPr/>
        </p:nvSpPr>
        <p:spPr>
          <a:xfrm>
            <a:off x="6703581" y="6292645"/>
            <a:ext cx="4839490" cy="338554"/>
          </a:xfrm>
          <a:prstGeom prst="rect">
            <a:avLst/>
          </a:prstGeom>
          <a:noFill/>
        </p:spPr>
        <p:txBody>
          <a:bodyPr wrap="square" rtlCol="0">
            <a:spAutoFit/>
          </a:bodyPr>
          <a:lstStyle/>
          <a:p>
            <a:r>
              <a:rPr lang="en-AU" sz="1600" dirty="0">
                <a:solidFill>
                  <a:schemeClr val="bg1"/>
                </a:solidFill>
              </a:rPr>
              <a:t>(Taylor </a:t>
            </a:r>
            <a:r>
              <a:rPr lang="en-AU" sz="1600">
                <a:solidFill>
                  <a:schemeClr val="bg1"/>
                </a:solidFill>
              </a:rPr>
              <a:t>et al, 2023)</a:t>
            </a:r>
          </a:p>
        </p:txBody>
      </p:sp>
    </p:spTree>
    <p:extLst>
      <p:ext uri="{BB962C8B-B14F-4D97-AF65-F5344CB8AC3E}">
        <p14:creationId xmlns:p14="http://schemas.microsoft.com/office/powerpoint/2010/main" val="39939867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1416</TotalTime>
  <Words>2559</Words>
  <Application>Microsoft Office PowerPoint</Application>
  <PresentationFormat>Widescreen</PresentationFormat>
  <Paragraphs>108</Paragraphs>
  <Slides>13</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TeXGyreTermesX-Regular</vt:lpstr>
      <vt:lpstr>Aptos</vt:lpstr>
      <vt:lpstr>Arial</vt:lpstr>
      <vt:lpstr>Calibri</vt:lpstr>
      <vt:lpstr>Calibri Light</vt:lpstr>
      <vt:lpstr>Cambria Math</vt:lpstr>
      <vt:lpstr>Office Theme</vt:lpstr>
      <vt:lpstr>Constraining the scale of matter-radiation equality with peculiar velocities</vt:lpstr>
      <vt:lpstr>PowerPoint Presentation</vt:lpstr>
      <vt:lpstr>PowerPoint Presentation</vt:lpstr>
      <vt:lpstr>PowerPoint Presentation</vt:lpstr>
      <vt:lpstr>PowerPoint Presentation</vt:lpstr>
      <vt:lpstr>Can peculiar velocity constrain the turnover scale?</vt:lpstr>
      <vt:lpstr>Effect of k_max and the damping factor</vt:lpstr>
      <vt:lpstr>Preliminary forecast constraints on the turnover scale</vt:lpstr>
      <vt:lpstr>Future work</vt:lpstr>
      <vt:lpstr>Conclusion</vt:lpstr>
      <vt:lpstr>Supplementary slides</vt:lpstr>
      <vt:lpstr>The effect of the tension in the constraints on n</vt:lpstr>
      <vt:lpstr>PowerPoint Presentation</vt:lpstr>
    </vt:vector>
  </TitlesOfParts>
  <Company>The University of Queensland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zzmu__Yan Lai</dc:creator>
  <cp:lastModifiedBy>Yan Lai</cp:lastModifiedBy>
  <cp:revision>22</cp:revision>
  <dcterms:created xsi:type="dcterms:W3CDTF">2025-01-29T03:41:05Z</dcterms:created>
  <dcterms:modified xsi:type="dcterms:W3CDTF">2025-02-05T21:10:08Z</dcterms:modified>
</cp:coreProperties>
</file>