
<file path=[Content_Types].xml><?xml version="1.0" encoding="utf-8"?>
<Types xmlns="http://schemas.openxmlformats.org/package/2006/content-types">
  <Default ContentType="image/jpeg" Extension="jpg"/>
  <Default ContentType="image/gif" Extension="gif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 showSpecialPlsOnTitleSld="0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5.xml"/><Relationship Id="rId11" Type="http://schemas.openxmlformats.org/officeDocument/2006/relationships/slide" Target="slides/slide6.xml"/><Relationship Id="rId22" Type="http://schemas.openxmlformats.org/officeDocument/2006/relationships/slide" Target="slides/slide17.xml"/><Relationship Id="rId10" Type="http://schemas.openxmlformats.org/officeDocument/2006/relationships/slide" Target="slides/slide5.xml"/><Relationship Id="rId21" Type="http://schemas.openxmlformats.org/officeDocument/2006/relationships/slide" Target="slides/slide16.xml"/><Relationship Id="rId13" Type="http://schemas.openxmlformats.org/officeDocument/2006/relationships/slide" Target="slides/slide8.xml"/><Relationship Id="rId24" Type="http://schemas.openxmlformats.org/officeDocument/2006/relationships/slide" Target="slides/slide19.xml"/><Relationship Id="rId12" Type="http://schemas.openxmlformats.org/officeDocument/2006/relationships/slide" Target="slides/slide7.xml"/><Relationship Id="rId23" Type="http://schemas.openxmlformats.org/officeDocument/2006/relationships/slide" Target="slides/slide18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5" Type="http://schemas.openxmlformats.org/officeDocument/2006/relationships/notesMaster" Target="notesMasters/notesMaster1.xml"/><Relationship Id="rId19" Type="http://schemas.openxmlformats.org/officeDocument/2006/relationships/slide" Target="slides/slide14.xml"/><Relationship Id="rId6" Type="http://schemas.openxmlformats.org/officeDocument/2006/relationships/slide" Target="slides/slide1.xml"/><Relationship Id="rId18" Type="http://schemas.openxmlformats.org/officeDocument/2006/relationships/slide" Target="slides/slide13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g12d8a18fa02_1_10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6" name="Google Shape;56;g12d8a18fa02_1_10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8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g32b4a93a6c1_0_2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0" name="Google Shape;170;g32b4a93a6c1_0_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0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g32b4a93a6c1_0_3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2" name="Google Shape;182;g32b4a93a6c1_0_3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g32b4a93a6c1_0_4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3" name="Google Shape;193;g32b4a93a6c1_0_4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5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Google Shape;206;g32b4a93a6c1_0_5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7" name="Google Shape;207;g32b4a93a6c1_0_5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9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Google Shape;220;g32b956a60a4_0_4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1" name="Google Shape;221;g32b956a60a4_0_4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3" name="Shape 2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Google Shape;234;g32b53410f72_0_3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5" name="Google Shape;235;g32b53410f72_0_3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5" name="Shape 2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Google Shape;246;g32b4a93a6c1_0_7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7" name="Google Shape;247;g32b4a93a6c1_0_7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5" name="Shape 2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" name="Google Shape;256;g32b956a60a4_0_5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7" name="Google Shape;257;g32b956a60a4_0_5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5" name="Shape 2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" name="Google Shape;266;g32b4a93a6c1_0_33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7" name="Google Shape;267;g32b4a93a6c1_0_33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3" name="Shape 2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" name="Google Shape;274;g32b53410f72_0_69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5" name="Google Shape;275;g32b53410f72_0_69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g32b2dde8da9_0_1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3" name="Google Shape;63;g32b2dde8da9_0_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g32b2dde8da9_0_2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" name="Google Shape;76;g32b2dde8da9_0_2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g32b4a93a6c1_0_41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4" name="Google Shape;94;g32b4a93a6c1_0_4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g32b2dde8da9_0_6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6" name="Google Shape;106;g32b2dde8da9_0_6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g32b2dde8da9_0_5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1" name="Google Shape;121;g32b2dde8da9_0_5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8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g32b2dde8da9_0_8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0" name="Google Shape;130;g32b2dde8da9_0_8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g32b53410f72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0" name="Google Shape;140;g32b53410f72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8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g32b4a93a6c1_0_31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0" name="Google Shape;160;g32b4a93a6c1_0_3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2.gif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Font typeface="Palatino"/>
              <a:buNone/>
              <a:defRPr sz="5200">
                <a:latin typeface="Palatino"/>
                <a:ea typeface="Palatino"/>
                <a:cs typeface="Palatino"/>
                <a:sym typeface="Palatino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Font typeface="Palatino"/>
              <a:buNone/>
              <a:defRPr sz="2800">
                <a:latin typeface="Palatino"/>
                <a:ea typeface="Palatino"/>
                <a:cs typeface="Palatino"/>
                <a:sym typeface="Palatino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50" name="Google Shape;50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51" name="Google Shape;51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Google Shape;14;p3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0"/>
            <a:ext cx="9144000" cy="5143487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Google Shape;15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SzPts val="3600"/>
              <a:buFont typeface="Palatino"/>
              <a:buNone/>
              <a:defRPr sz="3600">
                <a:solidFill>
                  <a:srgbClr val="FFFF00"/>
                </a:solidFill>
                <a:latin typeface="Palatino"/>
                <a:ea typeface="Palatino"/>
                <a:cs typeface="Palatino"/>
                <a:sym typeface="Palatino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6" name="Google Shape;16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4"/>
          <p:cNvSpPr txBox="1"/>
          <p:nvPr>
            <p:ph type="title"/>
          </p:nvPr>
        </p:nvSpPr>
        <p:spPr>
          <a:xfrm>
            <a:off x="2473275" y="16225"/>
            <a:ext cx="6547800" cy="985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rgbClr val="99479B"/>
              </a:buClr>
              <a:buSzPts val="2800"/>
              <a:buFont typeface="Palatino"/>
              <a:buNone/>
              <a:defRPr>
                <a:solidFill>
                  <a:srgbClr val="99479B"/>
                </a:solidFill>
                <a:latin typeface="Palatino"/>
                <a:ea typeface="Palatino"/>
                <a:cs typeface="Palatino"/>
                <a:sym typeface="Palatino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" type="body"/>
          </p:nvPr>
        </p:nvSpPr>
        <p:spPr>
          <a:xfrm>
            <a:off x="311700" y="1107838"/>
            <a:ext cx="8520600" cy="346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Font typeface="Palatino"/>
              <a:buChar char="●"/>
              <a:defRPr>
                <a:latin typeface="Palatino"/>
                <a:ea typeface="Palatino"/>
                <a:cs typeface="Palatino"/>
                <a:sym typeface="Palatino"/>
              </a:defRPr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Font typeface="Palatino"/>
              <a:buChar char="○"/>
              <a:defRPr>
                <a:latin typeface="Palatino"/>
                <a:ea typeface="Palatino"/>
                <a:cs typeface="Palatino"/>
                <a:sym typeface="Palatino"/>
              </a:defRPr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Font typeface="Palatino"/>
              <a:buChar char="■"/>
              <a:defRPr>
                <a:latin typeface="Palatino"/>
                <a:ea typeface="Palatino"/>
                <a:cs typeface="Palatino"/>
                <a:sym typeface="Palatino"/>
              </a:defRPr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Font typeface="Palatino"/>
              <a:buChar char="●"/>
              <a:defRPr>
                <a:latin typeface="Palatino"/>
                <a:ea typeface="Palatino"/>
                <a:cs typeface="Palatino"/>
                <a:sym typeface="Palatino"/>
              </a:defRPr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Font typeface="Palatino"/>
              <a:buChar char="○"/>
              <a:defRPr>
                <a:latin typeface="Palatino"/>
                <a:ea typeface="Palatino"/>
                <a:cs typeface="Palatino"/>
                <a:sym typeface="Palatino"/>
              </a:defRPr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Font typeface="Palatino"/>
              <a:buChar char="■"/>
              <a:defRPr>
                <a:latin typeface="Palatino"/>
                <a:ea typeface="Palatino"/>
                <a:cs typeface="Palatino"/>
                <a:sym typeface="Palatino"/>
              </a:defRPr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Font typeface="Palatino"/>
              <a:buChar char="●"/>
              <a:defRPr>
                <a:latin typeface="Palatino"/>
                <a:ea typeface="Palatino"/>
                <a:cs typeface="Palatino"/>
                <a:sym typeface="Palatino"/>
              </a:defRPr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Font typeface="Palatino"/>
              <a:buChar char="○"/>
              <a:defRPr>
                <a:latin typeface="Palatino"/>
                <a:ea typeface="Palatino"/>
                <a:cs typeface="Palatino"/>
                <a:sym typeface="Palatino"/>
              </a:defRPr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Font typeface="Palatino"/>
              <a:buChar char="■"/>
              <a:defRPr>
                <a:latin typeface="Palatino"/>
                <a:ea typeface="Palatino"/>
                <a:cs typeface="Palatino"/>
                <a:sym typeface="Palatino"/>
              </a:defRPr>
            </a:lvl9pPr>
          </a:lstStyle>
          <a:p/>
        </p:txBody>
      </p:sp>
      <p:sp>
        <p:nvSpPr>
          <p:cNvPr id="20" name="Google Shape;20;p4"/>
          <p:cNvSpPr txBox="1"/>
          <p:nvPr>
            <p:ph idx="12" type="sldNum"/>
          </p:nvPr>
        </p:nvSpPr>
        <p:spPr>
          <a:xfrm>
            <a:off x="8595300" y="4847325"/>
            <a:ext cx="548700" cy="296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 sz="900">
                <a:latin typeface="Palatino"/>
                <a:ea typeface="Palatino"/>
                <a:cs typeface="Palatino"/>
                <a:sym typeface="Palatino"/>
              </a:defRPr>
            </a:lvl1pPr>
            <a:lvl2pPr lvl="1">
              <a:buNone/>
              <a:defRPr sz="900">
                <a:latin typeface="Palatino"/>
                <a:ea typeface="Palatino"/>
                <a:cs typeface="Palatino"/>
                <a:sym typeface="Palatino"/>
              </a:defRPr>
            </a:lvl2pPr>
            <a:lvl3pPr lvl="2">
              <a:buNone/>
              <a:defRPr sz="900">
                <a:latin typeface="Palatino"/>
                <a:ea typeface="Palatino"/>
                <a:cs typeface="Palatino"/>
                <a:sym typeface="Palatino"/>
              </a:defRPr>
            </a:lvl3pPr>
            <a:lvl4pPr lvl="3">
              <a:buNone/>
              <a:defRPr sz="900">
                <a:latin typeface="Palatino"/>
                <a:ea typeface="Palatino"/>
                <a:cs typeface="Palatino"/>
                <a:sym typeface="Palatino"/>
              </a:defRPr>
            </a:lvl4pPr>
            <a:lvl5pPr lvl="4">
              <a:buNone/>
              <a:defRPr sz="900">
                <a:latin typeface="Palatino"/>
                <a:ea typeface="Palatino"/>
                <a:cs typeface="Palatino"/>
                <a:sym typeface="Palatino"/>
              </a:defRPr>
            </a:lvl5pPr>
            <a:lvl6pPr lvl="5">
              <a:buNone/>
              <a:defRPr sz="900">
                <a:latin typeface="Palatino"/>
                <a:ea typeface="Palatino"/>
                <a:cs typeface="Palatino"/>
                <a:sym typeface="Palatino"/>
              </a:defRPr>
            </a:lvl6pPr>
            <a:lvl7pPr lvl="6">
              <a:buNone/>
              <a:defRPr sz="900">
                <a:latin typeface="Palatino"/>
                <a:ea typeface="Palatino"/>
                <a:cs typeface="Palatino"/>
                <a:sym typeface="Palatino"/>
              </a:defRPr>
            </a:lvl7pPr>
            <a:lvl8pPr lvl="7">
              <a:buNone/>
              <a:defRPr sz="900">
                <a:latin typeface="Palatino"/>
                <a:ea typeface="Palatino"/>
                <a:cs typeface="Palatino"/>
                <a:sym typeface="Palatino"/>
              </a:defRPr>
            </a:lvl8pPr>
            <a:lvl9pPr lvl="8">
              <a:buNone/>
              <a:defRPr sz="900">
                <a:latin typeface="Palatino"/>
                <a:ea typeface="Palatino"/>
                <a:cs typeface="Palatino"/>
                <a:sym typeface="Palatin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21" name="Google Shape;21;p4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139133" y="72325"/>
            <a:ext cx="2117542" cy="9297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22" name="Google Shape;22;p4"/>
          <p:cNvCxnSpPr/>
          <p:nvPr/>
        </p:nvCxnSpPr>
        <p:spPr>
          <a:xfrm>
            <a:off x="2364975" y="72325"/>
            <a:ext cx="0" cy="92970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23" name="Google Shape;23;p4"/>
          <p:cNvSpPr txBox="1"/>
          <p:nvPr>
            <p:ph idx="2" type="sldNum"/>
          </p:nvPr>
        </p:nvSpPr>
        <p:spPr>
          <a:xfrm>
            <a:off x="3340350" y="4847325"/>
            <a:ext cx="2463300" cy="296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buNone/>
              <a:defRPr sz="900">
                <a:latin typeface="Palatino"/>
                <a:ea typeface="Palatino"/>
                <a:cs typeface="Palatino"/>
                <a:sym typeface="Palatino"/>
              </a:defRPr>
            </a:lvl1pPr>
            <a:lvl2pPr lvl="1" rtl="0" algn="ctr">
              <a:buNone/>
              <a:defRPr sz="900">
                <a:latin typeface="Palatino"/>
                <a:ea typeface="Palatino"/>
                <a:cs typeface="Palatino"/>
                <a:sym typeface="Palatino"/>
              </a:defRPr>
            </a:lvl2pPr>
            <a:lvl3pPr lvl="2" rtl="0" algn="ctr">
              <a:buNone/>
              <a:defRPr sz="900">
                <a:latin typeface="Palatino"/>
                <a:ea typeface="Palatino"/>
                <a:cs typeface="Palatino"/>
                <a:sym typeface="Palatino"/>
              </a:defRPr>
            </a:lvl3pPr>
            <a:lvl4pPr lvl="3" rtl="0" algn="ctr">
              <a:buNone/>
              <a:defRPr sz="900">
                <a:latin typeface="Palatino"/>
                <a:ea typeface="Palatino"/>
                <a:cs typeface="Palatino"/>
                <a:sym typeface="Palatino"/>
              </a:defRPr>
            </a:lvl4pPr>
            <a:lvl5pPr lvl="4" rtl="0" algn="ctr">
              <a:buNone/>
              <a:defRPr sz="900">
                <a:latin typeface="Palatino"/>
                <a:ea typeface="Palatino"/>
                <a:cs typeface="Palatino"/>
                <a:sym typeface="Palatino"/>
              </a:defRPr>
            </a:lvl5pPr>
            <a:lvl6pPr lvl="5" rtl="0" algn="ctr">
              <a:buNone/>
              <a:defRPr sz="900">
                <a:latin typeface="Palatino"/>
                <a:ea typeface="Palatino"/>
                <a:cs typeface="Palatino"/>
                <a:sym typeface="Palatino"/>
              </a:defRPr>
            </a:lvl6pPr>
            <a:lvl7pPr lvl="6" rtl="0" algn="ctr">
              <a:buNone/>
              <a:defRPr sz="900">
                <a:latin typeface="Palatino"/>
                <a:ea typeface="Palatino"/>
                <a:cs typeface="Palatino"/>
                <a:sym typeface="Palatino"/>
              </a:defRPr>
            </a:lvl7pPr>
            <a:lvl8pPr lvl="7" rtl="0" algn="ctr">
              <a:buNone/>
              <a:defRPr sz="900">
                <a:latin typeface="Palatino"/>
                <a:ea typeface="Palatino"/>
                <a:cs typeface="Palatino"/>
                <a:sym typeface="Palatino"/>
              </a:defRPr>
            </a:lvl8pPr>
            <a:lvl9pPr lvl="8" rtl="0" algn="ctr">
              <a:buNone/>
              <a:defRPr sz="900">
                <a:latin typeface="Palatino"/>
                <a:ea typeface="Palatino"/>
                <a:cs typeface="Palatino"/>
                <a:sym typeface="Palatino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Cosmic Flows 2025, Brisbane, Australia</a:t>
            </a: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4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6" name="Google Shape;26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7" name="Google Shape;27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8" name="Google Shape;28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31" name="Google Shape;31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4" name="Google Shape;34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5" name="Google Shape;35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8" name="Google Shape;38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9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1" name="Google Shape;41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42" name="Google Shape;42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43" name="Google Shape;43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4" name="Google Shape;44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7" name="Google Shape;47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26.png"/><Relationship Id="rId4" Type="http://schemas.openxmlformats.org/officeDocument/2006/relationships/hyperlink" Target="https://arxiv.org/abs/1503.03134" TargetMode="Externa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3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30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24.png"/><Relationship Id="rId4" Type="http://schemas.openxmlformats.org/officeDocument/2006/relationships/image" Target="../media/image19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17.png"/><Relationship Id="rId4" Type="http://schemas.openxmlformats.org/officeDocument/2006/relationships/image" Target="../media/image32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31.png"/><Relationship Id="rId4" Type="http://schemas.openxmlformats.org/officeDocument/2006/relationships/image" Target="../media/image25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28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35.pn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8.xml"/><Relationship Id="rId3" Type="http://schemas.openxmlformats.org/officeDocument/2006/relationships/hyperlink" Target="https://doi.org/10.1093/mnras/stad2200" TargetMode="External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22.jpg"/><Relationship Id="rId4" Type="http://schemas.openxmlformats.org/officeDocument/2006/relationships/image" Target="../media/image20.png"/><Relationship Id="rId5" Type="http://schemas.openxmlformats.org/officeDocument/2006/relationships/image" Target="../media/image29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hyperlink" Target="https://sga.legacysurvey.org/" TargetMode="External"/><Relationship Id="rId4" Type="http://schemas.openxmlformats.org/officeDocument/2006/relationships/hyperlink" Target="https://www.legacysurvey.org/" TargetMode="External"/><Relationship Id="rId5" Type="http://schemas.openxmlformats.org/officeDocument/2006/relationships/hyperlink" Target="https://iopscience.iop.org/article/10.3847/1538-4365/acfaa2" TargetMode="External"/><Relationship Id="rId6" Type="http://schemas.openxmlformats.org/officeDocument/2006/relationships/image" Target="../media/image1.jpg"/><Relationship Id="rId7" Type="http://schemas.openxmlformats.org/officeDocument/2006/relationships/image" Target="../media/image9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1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hyperlink" Target="https://doi.org/10.1093/mnras/stad2200" TargetMode="External"/><Relationship Id="rId4" Type="http://schemas.openxmlformats.org/officeDocument/2006/relationships/image" Target="../media/image5.png"/><Relationship Id="rId5" Type="http://schemas.openxmlformats.org/officeDocument/2006/relationships/image" Target="../media/image7.png"/><Relationship Id="rId6" Type="http://schemas.openxmlformats.org/officeDocument/2006/relationships/image" Target="../media/image4.jp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hyperlink" Target="https://doi.org/10.1093/mnras/stad2200" TargetMode="External"/><Relationship Id="rId4" Type="http://schemas.openxmlformats.org/officeDocument/2006/relationships/image" Target="../media/image27.png"/><Relationship Id="rId5" Type="http://schemas.openxmlformats.org/officeDocument/2006/relationships/image" Target="../media/image14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1.jpg"/><Relationship Id="rId4" Type="http://schemas.openxmlformats.org/officeDocument/2006/relationships/hyperlink" Target="https://doi.org/10.1093/mnras/stad2200" TargetMode="Externa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6.png"/><Relationship Id="rId4" Type="http://schemas.openxmlformats.org/officeDocument/2006/relationships/hyperlink" Target="https://doi.org/10.1093/mnras/stad2200" TargetMode="Externa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6.png"/><Relationship Id="rId4" Type="http://schemas.openxmlformats.org/officeDocument/2006/relationships/image" Target="../media/image33.png"/><Relationship Id="rId10" Type="http://schemas.openxmlformats.org/officeDocument/2006/relationships/image" Target="../media/image23.png"/><Relationship Id="rId9" Type="http://schemas.openxmlformats.org/officeDocument/2006/relationships/image" Target="../media/image15.png"/><Relationship Id="rId5" Type="http://schemas.openxmlformats.org/officeDocument/2006/relationships/image" Target="../media/image10.png"/><Relationship Id="rId6" Type="http://schemas.openxmlformats.org/officeDocument/2006/relationships/image" Target="../media/image36.png"/><Relationship Id="rId7" Type="http://schemas.openxmlformats.org/officeDocument/2006/relationships/image" Target="../media/image8.png"/><Relationship Id="rId8" Type="http://schemas.openxmlformats.org/officeDocument/2006/relationships/image" Target="../media/image34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" name="Google Shape;58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-910831"/>
            <a:ext cx="9144000" cy="6054332"/>
          </a:xfrm>
          <a:prstGeom prst="rect">
            <a:avLst/>
          </a:prstGeom>
          <a:noFill/>
          <a:ln>
            <a:noFill/>
          </a:ln>
        </p:spPr>
      </p:pic>
      <p:sp>
        <p:nvSpPr>
          <p:cNvPr id="59" name="Google Shape;59;p13"/>
          <p:cNvSpPr txBox="1"/>
          <p:nvPr>
            <p:ph type="ctrTitle"/>
          </p:nvPr>
        </p:nvSpPr>
        <p:spPr>
          <a:xfrm>
            <a:off x="240950" y="168800"/>
            <a:ext cx="8520600" cy="205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b="1" lang="en" sz="3200">
                <a:solidFill>
                  <a:srgbClr val="FFFF00"/>
                </a:solidFill>
              </a:rPr>
              <a:t>A High-Statistics Tully-Fisher Catalog using Fiber Spectroscopy with DESI</a:t>
            </a:r>
            <a:endParaRPr sz="3200">
              <a:solidFill>
                <a:schemeClr val="lt1"/>
              </a:solidFill>
            </a:endParaRPr>
          </a:p>
        </p:txBody>
      </p:sp>
      <p:sp>
        <p:nvSpPr>
          <p:cNvPr id="60" name="Google Shape;60;p13"/>
          <p:cNvSpPr txBox="1"/>
          <p:nvPr>
            <p:ph idx="1" type="subTitle"/>
          </p:nvPr>
        </p:nvSpPr>
        <p:spPr>
          <a:xfrm>
            <a:off x="288125" y="2280225"/>
            <a:ext cx="8226000" cy="252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200">
                <a:solidFill>
                  <a:srgbClr val="FFFF00"/>
                </a:solidFill>
              </a:rPr>
              <a:t>Segev BenZvi, University of Rochester</a:t>
            </a:r>
            <a:endParaRPr sz="2200">
              <a:solidFill>
                <a:srgbClr val="FFFF00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chemeClr val="lt1"/>
                </a:solidFill>
              </a:rPr>
              <a:t>on behalf of Kelly Douglass, Alex Kim, Julia Largett, Anthony Carr, and many others in the DESI Collaboration</a:t>
            </a:r>
            <a:endParaRPr sz="1600">
              <a:solidFill>
                <a:schemeClr val="lt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200">
              <a:solidFill>
                <a:schemeClr val="lt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200">
                <a:solidFill>
                  <a:schemeClr val="lt1"/>
                </a:solidFill>
              </a:rPr>
              <a:t>Cosmic Flows 2025</a:t>
            </a:r>
            <a:endParaRPr b="1" sz="2200">
              <a:solidFill>
                <a:schemeClr val="lt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200">
                <a:solidFill>
                  <a:schemeClr val="lt1"/>
                </a:solidFill>
              </a:rPr>
              <a:t>Brisbane, Australia</a:t>
            </a:r>
            <a:endParaRPr sz="2200">
              <a:solidFill>
                <a:schemeClr val="lt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200">
                <a:solidFill>
                  <a:schemeClr val="lt1"/>
                </a:solidFill>
              </a:rPr>
              <a:t>February 3, 2025</a:t>
            </a:r>
            <a:endParaRPr sz="2200">
              <a:solidFill>
                <a:schemeClr val="lt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2" name="Google Shape;172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409876" y="932252"/>
            <a:ext cx="6023625" cy="3011799"/>
          </a:xfrm>
          <a:prstGeom prst="rect">
            <a:avLst/>
          </a:prstGeom>
          <a:noFill/>
          <a:ln>
            <a:noFill/>
          </a:ln>
        </p:spPr>
      </p:pic>
      <p:sp>
        <p:nvSpPr>
          <p:cNvPr id="173" name="Google Shape;173;p22"/>
          <p:cNvSpPr txBox="1"/>
          <p:nvPr>
            <p:ph type="title"/>
          </p:nvPr>
        </p:nvSpPr>
        <p:spPr>
          <a:xfrm>
            <a:off x="2473275" y="16225"/>
            <a:ext cx="6547800" cy="985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Calibration of the TFR Slope: DESI Y1</a:t>
            </a:r>
            <a:endParaRPr/>
          </a:p>
        </p:txBody>
      </p:sp>
      <p:sp>
        <p:nvSpPr>
          <p:cNvPr id="174" name="Google Shape;174;p22"/>
          <p:cNvSpPr txBox="1"/>
          <p:nvPr>
            <p:ph idx="1" type="body"/>
          </p:nvPr>
        </p:nvSpPr>
        <p:spPr>
          <a:xfrm>
            <a:off x="311700" y="1107838"/>
            <a:ext cx="8520600" cy="346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lnSpcReduction="10000"/>
          </a:bodyPr>
          <a:lstStyle/>
          <a:p>
            <a:pPr indent="0" lvl="0" marL="0" marR="5141088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We fit the slope of the relation</a:t>
            </a:r>
            <a:endParaRPr/>
          </a:p>
          <a:p>
            <a:pPr indent="0" lvl="0" marL="0" marR="5141088" rtl="0" algn="ctr">
              <a:spcBef>
                <a:spcPts val="1600"/>
              </a:spcBef>
              <a:spcAft>
                <a:spcPts val="0"/>
              </a:spcAft>
              <a:buNone/>
            </a:pPr>
            <a:r>
              <a:rPr b="1" i="1" lang="en"/>
              <a:t>M</a:t>
            </a:r>
            <a:r>
              <a:rPr b="1" baseline="-25000" i="1" lang="en"/>
              <a:t>r</a:t>
            </a:r>
            <a:r>
              <a:rPr b="1" lang="en"/>
              <a:t> = </a:t>
            </a:r>
            <a:r>
              <a:rPr b="1" i="1" lang="en" u="sng"/>
              <a:t>a</a:t>
            </a:r>
            <a:r>
              <a:rPr b="1" lang="en"/>
              <a:t> log(</a:t>
            </a:r>
            <a:r>
              <a:rPr b="1" i="1" lang="en"/>
              <a:t>V</a:t>
            </a:r>
            <a:r>
              <a:rPr b="1" baseline="-25000" lang="en"/>
              <a:t>max</a:t>
            </a:r>
            <a:r>
              <a:rPr b="1" lang="en"/>
              <a:t> - </a:t>
            </a:r>
            <a:r>
              <a:rPr b="1" i="1" lang="en"/>
              <a:t>V</a:t>
            </a:r>
            <a:r>
              <a:rPr b="1" baseline="-25000" lang="en"/>
              <a:t>0</a:t>
            </a:r>
            <a:r>
              <a:rPr b="1" lang="en"/>
              <a:t>) + </a:t>
            </a:r>
            <a:r>
              <a:rPr b="1" i="1" lang="en"/>
              <a:t>b</a:t>
            </a:r>
            <a:endParaRPr b="1"/>
          </a:p>
          <a:p>
            <a:pPr indent="0" lvl="0" marL="0" marR="5141088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en"/>
              <a:t>u</a:t>
            </a:r>
            <a:r>
              <a:rPr lang="en"/>
              <a:t>sing galaxy clusters since all galaxies in each are roughly at the same distance.</a:t>
            </a:r>
            <a:endParaRPr/>
          </a:p>
          <a:p>
            <a:pPr indent="0" lvl="0" marL="0" marR="4226688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en"/>
              <a:t>Galaxies are matched to the </a:t>
            </a:r>
            <a:r>
              <a:rPr lang="en" u="sng">
                <a:solidFill>
                  <a:schemeClr val="hlink"/>
                </a:solidFill>
                <a:hlinkClick r:id="rId4"/>
              </a:rPr>
              <a:t>Tully 2MASS group catalog</a:t>
            </a:r>
            <a:r>
              <a:rPr lang="en"/>
              <a:t> using the criteria</a:t>
            </a:r>
            <a:endParaRPr/>
          </a:p>
          <a:p>
            <a:pPr indent="0" lvl="0" marL="0" marR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rPr lang="en"/>
              <a:t>(</a:t>
            </a:r>
            <a:r>
              <a:rPr i="1" lang="en">
                <a:solidFill>
                  <a:srgbClr val="4A86E8"/>
                </a:solidFill>
              </a:rPr>
              <a:t>R</a:t>
            </a:r>
            <a:r>
              <a:rPr baseline="-25000" i="1" lang="en">
                <a:solidFill>
                  <a:srgbClr val="4A86E8"/>
                </a:solidFill>
              </a:rPr>
              <a:t>p</a:t>
            </a:r>
            <a:r>
              <a:rPr lang="en">
                <a:solidFill>
                  <a:srgbClr val="4A86E8"/>
                </a:solidFill>
              </a:rPr>
              <a:t> &lt; 1.5</a:t>
            </a:r>
            <a:r>
              <a:rPr i="1" lang="en">
                <a:solidFill>
                  <a:srgbClr val="4A86E8"/>
                </a:solidFill>
              </a:rPr>
              <a:t>R</a:t>
            </a:r>
            <a:r>
              <a:rPr baseline="-25000" lang="en">
                <a:solidFill>
                  <a:srgbClr val="4A86E8"/>
                </a:solidFill>
              </a:rPr>
              <a:t>2</a:t>
            </a:r>
            <a:r>
              <a:rPr baseline="-25000" i="1" lang="en">
                <a:solidFill>
                  <a:srgbClr val="4A86E8"/>
                </a:solidFill>
              </a:rPr>
              <a:t>t</a:t>
            </a:r>
            <a:r>
              <a:rPr lang="en"/>
              <a:t> &amp; </a:t>
            </a:r>
            <a:r>
              <a:rPr i="1" lang="en">
                <a:solidFill>
                  <a:srgbClr val="4A86E8"/>
                </a:solidFill>
              </a:rPr>
              <a:t>v</a:t>
            </a:r>
            <a:r>
              <a:rPr lang="en">
                <a:solidFill>
                  <a:srgbClr val="4A86E8"/>
                </a:solidFill>
              </a:rPr>
              <a:t> &lt; </a:t>
            </a:r>
            <a:r>
              <a:rPr i="1" lang="en">
                <a:solidFill>
                  <a:srgbClr val="4A86E8"/>
                </a:solidFill>
              </a:rPr>
              <a:t>v</a:t>
            </a:r>
            <a:r>
              <a:rPr baseline="-25000" lang="en">
                <a:solidFill>
                  <a:srgbClr val="4A86E8"/>
                </a:solidFill>
              </a:rPr>
              <a:t>c</a:t>
            </a:r>
            <a:r>
              <a:rPr lang="en">
                <a:solidFill>
                  <a:srgbClr val="4A86E8"/>
                </a:solidFill>
              </a:rPr>
              <a:t> ± 3𝜎</a:t>
            </a:r>
            <a:r>
              <a:rPr baseline="-25000" i="1" lang="en">
                <a:solidFill>
                  <a:srgbClr val="4A86E8"/>
                </a:solidFill>
              </a:rPr>
              <a:t>p</a:t>
            </a:r>
            <a:r>
              <a:rPr lang="en"/>
              <a:t>) | (</a:t>
            </a:r>
            <a:r>
              <a:rPr lang="en">
                <a:solidFill>
                  <a:srgbClr val="4A86E8"/>
                </a:solidFill>
              </a:rPr>
              <a:t>1.5</a:t>
            </a:r>
            <a:r>
              <a:rPr i="1" lang="en">
                <a:solidFill>
                  <a:srgbClr val="4A86E8"/>
                </a:solidFill>
              </a:rPr>
              <a:t>R</a:t>
            </a:r>
            <a:r>
              <a:rPr baseline="-25000" lang="en">
                <a:solidFill>
                  <a:srgbClr val="4A86E8"/>
                </a:solidFill>
              </a:rPr>
              <a:t>2</a:t>
            </a:r>
            <a:r>
              <a:rPr baseline="-25000" i="1" lang="en">
                <a:solidFill>
                  <a:srgbClr val="4A86E8"/>
                </a:solidFill>
              </a:rPr>
              <a:t>t</a:t>
            </a:r>
            <a:r>
              <a:rPr lang="en">
                <a:solidFill>
                  <a:srgbClr val="4A86E8"/>
                </a:solidFill>
              </a:rPr>
              <a:t> &lt; </a:t>
            </a:r>
            <a:r>
              <a:rPr i="1" lang="en">
                <a:solidFill>
                  <a:srgbClr val="4A86E8"/>
                </a:solidFill>
              </a:rPr>
              <a:t>R</a:t>
            </a:r>
            <a:r>
              <a:rPr baseline="-25000" i="1" lang="en">
                <a:solidFill>
                  <a:srgbClr val="4A86E8"/>
                </a:solidFill>
              </a:rPr>
              <a:t>p</a:t>
            </a:r>
            <a:r>
              <a:rPr lang="en">
                <a:solidFill>
                  <a:srgbClr val="4A86E8"/>
                </a:solidFill>
              </a:rPr>
              <a:t> &lt; 3</a:t>
            </a:r>
            <a:r>
              <a:rPr i="1" lang="en">
                <a:solidFill>
                  <a:srgbClr val="4A86E8"/>
                </a:solidFill>
              </a:rPr>
              <a:t>R</a:t>
            </a:r>
            <a:r>
              <a:rPr baseline="-25000" lang="en">
                <a:solidFill>
                  <a:srgbClr val="4A86E8"/>
                </a:solidFill>
              </a:rPr>
              <a:t>2</a:t>
            </a:r>
            <a:r>
              <a:rPr baseline="-25000" i="1" lang="en">
                <a:solidFill>
                  <a:srgbClr val="4A86E8"/>
                </a:solidFill>
              </a:rPr>
              <a:t>t</a:t>
            </a:r>
            <a:r>
              <a:rPr lang="en"/>
              <a:t> &amp; </a:t>
            </a:r>
            <a:r>
              <a:rPr i="1" lang="en">
                <a:solidFill>
                  <a:srgbClr val="4A86E8"/>
                </a:solidFill>
              </a:rPr>
              <a:t>v</a:t>
            </a:r>
            <a:r>
              <a:rPr lang="en">
                <a:solidFill>
                  <a:srgbClr val="4A86E8"/>
                </a:solidFill>
              </a:rPr>
              <a:t> &lt; </a:t>
            </a:r>
            <a:r>
              <a:rPr i="1" lang="en">
                <a:solidFill>
                  <a:srgbClr val="4A86E8"/>
                </a:solidFill>
              </a:rPr>
              <a:t>v</a:t>
            </a:r>
            <a:r>
              <a:rPr baseline="-25000" lang="en">
                <a:solidFill>
                  <a:srgbClr val="4A86E8"/>
                </a:solidFill>
              </a:rPr>
              <a:t>c</a:t>
            </a:r>
            <a:r>
              <a:rPr lang="en">
                <a:solidFill>
                  <a:srgbClr val="4A86E8"/>
                </a:solidFill>
              </a:rPr>
              <a:t> ± 2𝜎</a:t>
            </a:r>
            <a:r>
              <a:rPr baseline="-25000" i="1" lang="en">
                <a:solidFill>
                  <a:srgbClr val="4A86E8"/>
                </a:solidFill>
              </a:rPr>
              <a:t>p</a:t>
            </a:r>
            <a:r>
              <a:rPr lang="en"/>
              <a:t>)</a:t>
            </a:r>
            <a:endParaRPr/>
          </a:p>
        </p:txBody>
      </p:sp>
      <p:sp>
        <p:nvSpPr>
          <p:cNvPr id="175" name="Google Shape;175;p22"/>
          <p:cNvSpPr txBox="1"/>
          <p:nvPr>
            <p:ph idx="12" type="sldNum"/>
          </p:nvPr>
        </p:nvSpPr>
        <p:spPr>
          <a:xfrm>
            <a:off x="8595300" y="4847325"/>
            <a:ext cx="548700" cy="296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76" name="Google Shape;176;p22"/>
          <p:cNvSpPr txBox="1"/>
          <p:nvPr>
            <p:ph idx="2" type="sldNum"/>
          </p:nvPr>
        </p:nvSpPr>
        <p:spPr>
          <a:xfrm>
            <a:off x="3340350" y="4847325"/>
            <a:ext cx="2463300" cy="296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Cosmic Flows 2025, Brisbane, Australia</a:t>
            </a:r>
            <a:endParaRPr/>
          </a:p>
        </p:txBody>
      </p:sp>
      <p:sp>
        <p:nvSpPr>
          <p:cNvPr id="177" name="Google Shape;177;p22"/>
          <p:cNvSpPr txBox="1"/>
          <p:nvPr/>
        </p:nvSpPr>
        <p:spPr>
          <a:xfrm rot="-899684">
            <a:off x="4492942" y="2193699"/>
            <a:ext cx="4388738" cy="120006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4200">
                <a:solidFill>
                  <a:srgbClr val="CCCCCC"/>
                </a:solidFill>
                <a:latin typeface="Calibri"/>
                <a:ea typeface="Calibri"/>
                <a:cs typeface="Calibri"/>
                <a:sym typeface="Calibri"/>
              </a:rPr>
              <a:t>Preliminary</a:t>
            </a:r>
            <a:endParaRPr sz="4200">
              <a:solidFill>
                <a:srgbClr val="CCCCCC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8" name="Google Shape;178;p22"/>
          <p:cNvSpPr txBox="1"/>
          <p:nvPr/>
        </p:nvSpPr>
        <p:spPr>
          <a:xfrm>
            <a:off x="4413575" y="3275950"/>
            <a:ext cx="4311900" cy="1293000"/>
          </a:xfrm>
          <a:prstGeom prst="rect">
            <a:avLst/>
          </a:prstGeom>
          <a:solidFill>
            <a:srgbClr val="FFFF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FF0000"/>
                </a:solidFill>
                <a:latin typeface="Palatino"/>
                <a:ea typeface="Palatino"/>
                <a:cs typeface="Palatino"/>
                <a:sym typeface="Palatino"/>
              </a:rPr>
              <a:t>Clusters must have ≥ 15 galaxies, centered on each cluster in angle and </a:t>
            </a:r>
            <a:r>
              <a:rPr i="1" lang="en" sz="1800">
                <a:solidFill>
                  <a:srgbClr val="FF0000"/>
                </a:solidFill>
                <a:latin typeface="Palatino"/>
                <a:ea typeface="Palatino"/>
                <a:cs typeface="Palatino"/>
                <a:sym typeface="Palatino"/>
              </a:rPr>
              <a:t>z</a:t>
            </a:r>
            <a:r>
              <a:rPr lang="en" sz="1800">
                <a:solidFill>
                  <a:srgbClr val="FF0000"/>
                </a:solidFill>
                <a:latin typeface="Palatino"/>
                <a:ea typeface="Palatino"/>
                <a:cs typeface="Palatino"/>
                <a:sym typeface="Palatino"/>
              </a:rPr>
              <a:t>.</a:t>
            </a:r>
            <a:endParaRPr sz="1800">
              <a:solidFill>
                <a:srgbClr val="FF0000"/>
              </a:solidFill>
              <a:latin typeface="Palatino"/>
              <a:ea typeface="Palatino"/>
              <a:cs typeface="Palatino"/>
              <a:sym typeface="Palati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FF0000"/>
              </a:solidFill>
              <a:latin typeface="Palatino"/>
              <a:ea typeface="Palatino"/>
              <a:cs typeface="Palatino"/>
              <a:sym typeface="Palatino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>
                <a:solidFill>
                  <a:srgbClr val="FF0000"/>
                </a:solidFill>
                <a:latin typeface="Palatino"/>
                <a:ea typeface="Palatino"/>
                <a:cs typeface="Palatino"/>
                <a:sym typeface="Palatino"/>
              </a:rPr>
              <a:t>8 clusters survive all selections</a:t>
            </a:r>
            <a:endParaRPr b="1" sz="1800">
              <a:solidFill>
                <a:srgbClr val="FF0000"/>
              </a:solidFill>
              <a:latin typeface="Palatino"/>
              <a:ea typeface="Palatino"/>
              <a:cs typeface="Palatino"/>
              <a:sym typeface="Palatino"/>
            </a:endParaRPr>
          </a:p>
        </p:txBody>
      </p:sp>
      <p:sp>
        <p:nvSpPr>
          <p:cNvPr id="179" name="Google Shape;179;p22"/>
          <p:cNvSpPr txBox="1"/>
          <p:nvPr/>
        </p:nvSpPr>
        <p:spPr>
          <a:xfrm>
            <a:off x="6974050" y="1002025"/>
            <a:ext cx="1929900" cy="323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2"/>
                </a:solidFill>
                <a:latin typeface="Palatino"/>
                <a:ea typeface="Palatino"/>
                <a:cs typeface="Palatino"/>
                <a:sym typeface="Palatino"/>
              </a:rPr>
              <a:t>Credit: K. Douglass+, in prep.</a:t>
            </a:r>
            <a:endParaRPr sz="900">
              <a:solidFill>
                <a:schemeClr val="dk2"/>
              </a:solidFill>
              <a:latin typeface="Palatino"/>
              <a:ea typeface="Palatino"/>
              <a:cs typeface="Palatino"/>
              <a:sym typeface="Palatino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3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p23"/>
          <p:cNvSpPr txBox="1"/>
          <p:nvPr>
            <p:ph type="title"/>
          </p:nvPr>
        </p:nvSpPr>
        <p:spPr>
          <a:xfrm>
            <a:off x="2473275" y="16225"/>
            <a:ext cx="6547800" cy="985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Calibration of TFR Zero Point: DESI Y1</a:t>
            </a:r>
            <a:endParaRPr/>
          </a:p>
        </p:txBody>
      </p:sp>
      <p:sp>
        <p:nvSpPr>
          <p:cNvPr id="185" name="Google Shape;185;p23"/>
          <p:cNvSpPr txBox="1"/>
          <p:nvPr>
            <p:ph idx="12" type="sldNum"/>
          </p:nvPr>
        </p:nvSpPr>
        <p:spPr>
          <a:xfrm>
            <a:off x="8595300" y="4847325"/>
            <a:ext cx="548700" cy="296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86" name="Google Shape;186;p23"/>
          <p:cNvSpPr txBox="1"/>
          <p:nvPr>
            <p:ph idx="2" type="sldNum"/>
          </p:nvPr>
        </p:nvSpPr>
        <p:spPr>
          <a:xfrm>
            <a:off x="3340350" y="4847325"/>
            <a:ext cx="2463300" cy="296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Cosmic Flows 2025, Brisbane, Australia</a:t>
            </a:r>
            <a:endParaRPr/>
          </a:p>
        </p:txBody>
      </p:sp>
      <p:pic>
        <p:nvPicPr>
          <p:cNvPr id="187" name="Google Shape;187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410712" y="932688"/>
            <a:ext cx="6007635" cy="3008376"/>
          </a:xfrm>
          <a:prstGeom prst="rect">
            <a:avLst/>
          </a:prstGeom>
          <a:noFill/>
          <a:ln>
            <a:noFill/>
          </a:ln>
        </p:spPr>
      </p:pic>
      <p:sp>
        <p:nvSpPr>
          <p:cNvPr id="188" name="Google Shape;188;p23"/>
          <p:cNvSpPr txBox="1"/>
          <p:nvPr>
            <p:ph idx="1" type="body"/>
          </p:nvPr>
        </p:nvSpPr>
        <p:spPr>
          <a:xfrm>
            <a:off x="311700" y="1107838"/>
            <a:ext cx="8520600" cy="346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marR="5141088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"/>
              <a:t>M</a:t>
            </a:r>
            <a:r>
              <a:rPr b="1" baseline="-25000" i="1" lang="en"/>
              <a:t>r</a:t>
            </a:r>
            <a:r>
              <a:rPr b="1" lang="en"/>
              <a:t> = </a:t>
            </a:r>
            <a:r>
              <a:rPr b="1" i="1" lang="en"/>
              <a:t>a</a:t>
            </a:r>
            <a:r>
              <a:rPr b="1" lang="en"/>
              <a:t> log(</a:t>
            </a:r>
            <a:r>
              <a:rPr b="1" i="1" lang="en"/>
              <a:t>V</a:t>
            </a:r>
            <a:r>
              <a:rPr b="1" baseline="-25000" lang="en"/>
              <a:t>max</a:t>
            </a:r>
            <a:r>
              <a:rPr b="1" lang="en"/>
              <a:t> - </a:t>
            </a:r>
            <a:r>
              <a:rPr b="1" i="1" lang="en"/>
              <a:t>V</a:t>
            </a:r>
            <a:r>
              <a:rPr b="1" baseline="-25000" lang="en"/>
              <a:t>0</a:t>
            </a:r>
            <a:r>
              <a:rPr b="1" lang="en"/>
              <a:t>) + </a:t>
            </a:r>
            <a:r>
              <a:rPr b="1" i="1" lang="en" u="sng"/>
              <a:t>b</a:t>
            </a:r>
            <a:endParaRPr b="1" u="sng"/>
          </a:p>
          <a:p>
            <a:pPr indent="0" lvl="0" marL="0" marR="5141088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en"/>
              <a:t>Galaxies with independent distance estimates are chosen to calibrate the zero point, </a:t>
            </a:r>
            <a:r>
              <a:rPr i="1" lang="en"/>
              <a:t>b</a:t>
            </a:r>
            <a:r>
              <a:rPr lang="en"/>
              <a:t>.</a:t>
            </a:r>
            <a:endParaRPr/>
          </a:p>
          <a:p>
            <a:pPr indent="0" lvl="0" marL="0" marR="4798188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en"/>
              <a:t>Cross-matched the </a:t>
            </a:r>
            <a:r>
              <a:rPr lang="en">
                <a:solidFill>
                  <a:srgbClr val="4A86E8"/>
                </a:solidFill>
              </a:rPr>
              <a:t>Pantheon+ sample of SNe Ia</a:t>
            </a:r>
            <a:r>
              <a:rPr lang="en"/>
              <a:t> (&gt;2500) with DESI Y1 TFR galaxies (after cuts).</a:t>
            </a:r>
            <a:endParaRPr/>
          </a:p>
          <a:p>
            <a:pPr indent="0" lvl="0" marL="0" marR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rPr lang="en"/>
              <a:t>After all selections, </a:t>
            </a:r>
            <a:r>
              <a:rPr b="1" lang="en"/>
              <a:t>24 galaxies</a:t>
            </a:r>
            <a:r>
              <a:rPr lang="en"/>
              <a:t> with zero-point calibrators are available.</a:t>
            </a:r>
            <a:endParaRPr/>
          </a:p>
        </p:txBody>
      </p:sp>
      <p:sp>
        <p:nvSpPr>
          <p:cNvPr id="189" name="Google Shape;189;p23"/>
          <p:cNvSpPr txBox="1"/>
          <p:nvPr/>
        </p:nvSpPr>
        <p:spPr>
          <a:xfrm rot="-899684">
            <a:off x="4492942" y="2193699"/>
            <a:ext cx="4388738" cy="120006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4200">
                <a:solidFill>
                  <a:srgbClr val="CCCCCC"/>
                </a:solidFill>
                <a:latin typeface="Calibri"/>
                <a:ea typeface="Calibri"/>
                <a:cs typeface="Calibri"/>
                <a:sym typeface="Calibri"/>
              </a:rPr>
              <a:t>Preliminary</a:t>
            </a:r>
            <a:endParaRPr sz="4200">
              <a:solidFill>
                <a:srgbClr val="CCCCCC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0" name="Google Shape;190;p23"/>
          <p:cNvSpPr txBox="1"/>
          <p:nvPr/>
        </p:nvSpPr>
        <p:spPr>
          <a:xfrm>
            <a:off x="6974050" y="1002025"/>
            <a:ext cx="1929900" cy="323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2"/>
                </a:solidFill>
                <a:latin typeface="Palatino"/>
                <a:ea typeface="Palatino"/>
                <a:cs typeface="Palatino"/>
                <a:sym typeface="Palatino"/>
              </a:rPr>
              <a:t>Credit: K. Douglass+, in prep.</a:t>
            </a:r>
            <a:endParaRPr sz="900">
              <a:solidFill>
                <a:schemeClr val="dk2"/>
              </a:solidFill>
              <a:latin typeface="Palatino"/>
              <a:ea typeface="Palatino"/>
              <a:cs typeface="Palatino"/>
              <a:sym typeface="Palatino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4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p24"/>
          <p:cNvSpPr txBox="1"/>
          <p:nvPr>
            <p:ph type="title"/>
          </p:nvPr>
        </p:nvSpPr>
        <p:spPr>
          <a:xfrm>
            <a:off x="2473275" y="16225"/>
            <a:ext cx="6547800" cy="985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DESI Y1 Tully-Fisher Calibration</a:t>
            </a:r>
            <a:endParaRPr/>
          </a:p>
        </p:txBody>
      </p:sp>
      <p:sp>
        <p:nvSpPr>
          <p:cNvPr id="196" name="Google Shape;196;p24"/>
          <p:cNvSpPr txBox="1"/>
          <p:nvPr>
            <p:ph idx="12" type="sldNum"/>
          </p:nvPr>
        </p:nvSpPr>
        <p:spPr>
          <a:xfrm>
            <a:off x="8595300" y="4847325"/>
            <a:ext cx="548700" cy="296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97" name="Google Shape;197;p24"/>
          <p:cNvSpPr txBox="1"/>
          <p:nvPr>
            <p:ph idx="2" type="sldNum"/>
          </p:nvPr>
        </p:nvSpPr>
        <p:spPr>
          <a:xfrm>
            <a:off x="3340350" y="4847325"/>
            <a:ext cx="2463300" cy="296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Cosmic Flows 2025, Brisbane, Australia</a:t>
            </a:r>
            <a:endParaRPr/>
          </a:p>
        </p:txBody>
      </p:sp>
      <p:grpSp>
        <p:nvGrpSpPr>
          <p:cNvPr id="198" name="Google Shape;198;p24"/>
          <p:cNvGrpSpPr/>
          <p:nvPr/>
        </p:nvGrpSpPr>
        <p:grpSpPr>
          <a:xfrm>
            <a:off x="-10" y="832052"/>
            <a:ext cx="6342645" cy="3657451"/>
            <a:chOff x="4077350" y="1002278"/>
            <a:chExt cx="7481299" cy="4317614"/>
          </a:xfrm>
        </p:grpSpPr>
        <p:pic>
          <p:nvPicPr>
            <p:cNvPr id="199" name="Google Shape;199;p24"/>
            <p:cNvPicPr preferRelativeResize="0"/>
            <p:nvPr/>
          </p:nvPicPr>
          <p:blipFill rotWithShape="1">
            <a:blip r:embed="rId3">
              <a:alphaModFix/>
            </a:blip>
            <a:srcRect b="26280" l="0" r="0" t="0"/>
            <a:stretch/>
          </p:blipFill>
          <p:spPr>
            <a:xfrm>
              <a:off x="4077350" y="1002278"/>
              <a:ext cx="7481299" cy="38607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00" name="Google Shape;200;p24"/>
            <p:cNvPicPr preferRelativeResize="0"/>
            <p:nvPr/>
          </p:nvPicPr>
          <p:blipFill rotWithShape="1">
            <a:blip r:embed="rId3">
              <a:alphaModFix/>
            </a:blip>
            <a:srcRect b="0" l="0" r="0" t="91274"/>
            <a:stretch/>
          </p:blipFill>
          <p:spPr>
            <a:xfrm>
              <a:off x="4077350" y="4862967"/>
              <a:ext cx="7481299" cy="456926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201" name="Google Shape;201;p24"/>
          <p:cNvSpPr txBox="1"/>
          <p:nvPr>
            <p:ph idx="1" type="body"/>
          </p:nvPr>
        </p:nvSpPr>
        <p:spPr>
          <a:xfrm>
            <a:off x="311700" y="1107838"/>
            <a:ext cx="8520600" cy="346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565785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Joint fit of clusters + 0-point SN Ia calibrators.</a:t>
            </a:r>
            <a:endParaRPr/>
          </a:p>
          <a:p>
            <a:pPr indent="0" lvl="0" marL="565785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en"/>
              <a:t>11 parameters in total:</a:t>
            </a:r>
            <a:endParaRPr/>
          </a:p>
          <a:p>
            <a:pPr indent="0" lvl="0" marL="588645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en"/>
              <a:t>1: </a:t>
            </a:r>
            <a:r>
              <a:rPr lang="en"/>
              <a:t>Slope </a:t>
            </a:r>
            <a:r>
              <a:rPr i="1" lang="en"/>
              <a:t>a</a:t>
            </a:r>
            <a:endParaRPr/>
          </a:p>
          <a:p>
            <a:pPr indent="0" lvl="0" marL="588645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2: SN Ia zero point </a:t>
            </a:r>
            <a:r>
              <a:rPr i="1" lang="en"/>
              <a:t>b</a:t>
            </a:r>
            <a:r>
              <a:rPr baseline="-25000" lang="en"/>
              <a:t>0-pt</a:t>
            </a:r>
            <a:endParaRPr baseline="-25000"/>
          </a:p>
          <a:p>
            <a:pPr indent="0" lvl="0" marL="588645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3: Mag variance 𝜎</a:t>
            </a:r>
            <a:endParaRPr/>
          </a:p>
          <a:p>
            <a:pPr indent="0" lvl="0" marL="588645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4: Cluster intercepts </a:t>
            </a:r>
            <a:r>
              <a:rPr i="1" lang="en"/>
              <a:t>b</a:t>
            </a:r>
            <a:r>
              <a:rPr baseline="-25000" i="1" lang="en"/>
              <a:t>i</a:t>
            </a:r>
            <a:endParaRPr baseline="-25000"/>
          </a:p>
        </p:txBody>
      </p:sp>
      <p:sp>
        <p:nvSpPr>
          <p:cNvPr id="202" name="Google Shape;202;p24"/>
          <p:cNvSpPr txBox="1"/>
          <p:nvPr/>
        </p:nvSpPr>
        <p:spPr>
          <a:xfrm rot="-3542434">
            <a:off x="2705553" y="2053803"/>
            <a:ext cx="3407454" cy="985517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>
                <a:solidFill>
                  <a:srgbClr val="CCCCCC"/>
                </a:solidFill>
                <a:latin typeface="Calibri"/>
                <a:ea typeface="Calibri"/>
                <a:cs typeface="Calibri"/>
                <a:sym typeface="Calibri"/>
              </a:rPr>
              <a:t>Preliminary</a:t>
            </a:r>
            <a:endParaRPr sz="3600">
              <a:solidFill>
                <a:srgbClr val="CCCCCC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3" name="Google Shape;203;p24"/>
          <p:cNvSpPr txBox="1"/>
          <p:nvPr/>
        </p:nvSpPr>
        <p:spPr>
          <a:xfrm rot="-3542434">
            <a:off x="-365097" y="2180203"/>
            <a:ext cx="3407454" cy="985517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>
                <a:solidFill>
                  <a:srgbClr val="CCCCCC"/>
                </a:solidFill>
                <a:latin typeface="Calibri"/>
                <a:ea typeface="Calibri"/>
                <a:cs typeface="Calibri"/>
                <a:sym typeface="Calibri"/>
              </a:rPr>
              <a:t>Preliminary</a:t>
            </a:r>
            <a:endParaRPr sz="3600">
              <a:solidFill>
                <a:srgbClr val="CCCCCC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4" name="Google Shape;204;p24"/>
          <p:cNvSpPr txBox="1"/>
          <p:nvPr/>
        </p:nvSpPr>
        <p:spPr>
          <a:xfrm>
            <a:off x="311700" y="4568950"/>
            <a:ext cx="1929900" cy="323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2"/>
                </a:solidFill>
                <a:latin typeface="Palatino"/>
                <a:ea typeface="Palatino"/>
                <a:cs typeface="Palatino"/>
                <a:sym typeface="Palatino"/>
              </a:rPr>
              <a:t>Credit: K. Douglass+, in prep.</a:t>
            </a:r>
            <a:endParaRPr sz="900">
              <a:solidFill>
                <a:schemeClr val="dk2"/>
              </a:solidFill>
              <a:latin typeface="Palatino"/>
              <a:ea typeface="Palatino"/>
              <a:cs typeface="Palatino"/>
              <a:sym typeface="Palatino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8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Google Shape;209;p25"/>
          <p:cNvSpPr txBox="1"/>
          <p:nvPr>
            <p:ph type="title"/>
          </p:nvPr>
        </p:nvSpPr>
        <p:spPr>
          <a:xfrm>
            <a:off x="2473275" y="16225"/>
            <a:ext cx="6547800" cy="985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DESI Y1 Tully-Fisher Calibration</a:t>
            </a:r>
            <a:endParaRPr/>
          </a:p>
        </p:txBody>
      </p:sp>
      <p:sp>
        <p:nvSpPr>
          <p:cNvPr id="210" name="Google Shape;210;p25"/>
          <p:cNvSpPr txBox="1"/>
          <p:nvPr>
            <p:ph idx="12" type="sldNum"/>
          </p:nvPr>
        </p:nvSpPr>
        <p:spPr>
          <a:xfrm>
            <a:off x="8595300" y="4847325"/>
            <a:ext cx="548700" cy="296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211" name="Google Shape;211;p25"/>
          <p:cNvSpPr txBox="1"/>
          <p:nvPr>
            <p:ph idx="2" type="sldNum"/>
          </p:nvPr>
        </p:nvSpPr>
        <p:spPr>
          <a:xfrm>
            <a:off x="3340350" y="4847325"/>
            <a:ext cx="2463300" cy="296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Cosmic Flows 2025, Brisbane, Australia</a:t>
            </a:r>
            <a:endParaRPr/>
          </a:p>
        </p:txBody>
      </p:sp>
      <p:grpSp>
        <p:nvGrpSpPr>
          <p:cNvPr id="212" name="Google Shape;212;p25"/>
          <p:cNvGrpSpPr/>
          <p:nvPr/>
        </p:nvGrpSpPr>
        <p:grpSpPr>
          <a:xfrm>
            <a:off x="164228" y="1154351"/>
            <a:ext cx="3722429" cy="3657543"/>
            <a:chOff x="152400" y="152400"/>
            <a:chExt cx="5229600" cy="5143500"/>
          </a:xfrm>
        </p:grpSpPr>
        <p:pic>
          <p:nvPicPr>
            <p:cNvPr id="213" name="Google Shape;213;p25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152400" y="152400"/>
              <a:ext cx="5095875" cy="51435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14" name="Google Shape;214;p25"/>
            <p:cNvSpPr/>
            <p:nvPr/>
          </p:nvSpPr>
          <p:spPr>
            <a:xfrm>
              <a:off x="3762000" y="3481800"/>
              <a:ext cx="1620000" cy="1661700"/>
            </a:xfrm>
            <a:prstGeom prst="rect">
              <a:avLst/>
            </a:prstGeom>
            <a:solidFill>
              <a:srgbClr val="FFFFFF"/>
            </a:solidFill>
            <a:ln cap="flat" cmpd="sng" w="952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Palatino"/>
                <a:ea typeface="Palatino"/>
                <a:cs typeface="Palatino"/>
                <a:sym typeface="Palatino"/>
              </a:endParaRPr>
            </a:p>
          </p:txBody>
        </p:sp>
      </p:grpSp>
      <p:pic>
        <p:nvPicPr>
          <p:cNvPr id="215" name="Google Shape;215;p2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268250" y="1002025"/>
            <a:ext cx="3820241" cy="3809874"/>
          </a:xfrm>
          <a:prstGeom prst="rect">
            <a:avLst/>
          </a:prstGeom>
          <a:noFill/>
          <a:ln>
            <a:noFill/>
          </a:ln>
        </p:spPr>
      </p:pic>
      <p:sp>
        <p:nvSpPr>
          <p:cNvPr id="216" name="Google Shape;216;p25"/>
          <p:cNvSpPr txBox="1"/>
          <p:nvPr/>
        </p:nvSpPr>
        <p:spPr>
          <a:xfrm>
            <a:off x="5861575" y="1135575"/>
            <a:ext cx="2838900" cy="156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>
                <a:solidFill>
                  <a:srgbClr val="CCCCCC"/>
                </a:solidFill>
                <a:latin typeface="Calibri"/>
                <a:ea typeface="Calibri"/>
                <a:cs typeface="Calibri"/>
                <a:sym typeface="Calibri"/>
              </a:rPr>
              <a:t>Preliminary</a:t>
            </a:r>
            <a:endParaRPr sz="3600">
              <a:solidFill>
                <a:srgbClr val="CCCCCC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1800">
                <a:solidFill>
                  <a:schemeClr val="dk2"/>
                </a:solidFill>
                <a:latin typeface="Palatino"/>
                <a:ea typeface="Palatino"/>
                <a:cs typeface="Palatino"/>
                <a:sym typeface="Palatino"/>
              </a:rPr>
              <a:t>a</a:t>
            </a:r>
            <a:r>
              <a:rPr lang="en" sz="1800">
                <a:solidFill>
                  <a:schemeClr val="dk2"/>
                </a:solidFill>
                <a:latin typeface="Palatino"/>
                <a:ea typeface="Palatino"/>
                <a:cs typeface="Palatino"/>
                <a:sym typeface="Palatino"/>
              </a:rPr>
              <a:t> =   -6.34 ± 0.07</a:t>
            </a:r>
            <a:endParaRPr sz="1800">
              <a:solidFill>
                <a:schemeClr val="dk2"/>
              </a:solidFill>
              <a:latin typeface="Palatino"/>
              <a:ea typeface="Palatino"/>
              <a:cs typeface="Palatino"/>
              <a:sym typeface="Palatino"/>
            </a:endParaRPr>
          </a:p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1800">
                <a:solidFill>
                  <a:schemeClr val="dk2"/>
                </a:solidFill>
                <a:latin typeface="Palatino"/>
                <a:ea typeface="Palatino"/>
                <a:cs typeface="Palatino"/>
                <a:sym typeface="Palatino"/>
              </a:rPr>
              <a:t>b</a:t>
            </a:r>
            <a:r>
              <a:rPr baseline="-25000" lang="en" sz="1800">
                <a:solidFill>
                  <a:schemeClr val="dk2"/>
                </a:solidFill>
                <a:latin typeface="Palatino"/>
                <a:ea typeface="Palatino"/>
                <a:cs typeface="Palatino"/>
                <a:sym typeface="Palatino"/>
              </a:rPr>
              <a:t>0-pt</a:t>
            </a:r>
            <a:r>
              <a:rPr lang="en" sz="1800">
                <a:solidFill>
                  <a:schemeClr val="dk2"/>
                </a:solidFill>
                <a:latin typeface="Palatino"/>
                <a:ea typeface="Palatino"/>
                <a:cs typeface="Palatino"/>
                <a:sym typeface="Palatino"/>
              </a:rPr>
              <a:t> = -21.08 ± 0.03</a:t>
            </a:r>
            <a:endParaRPr sz="1800">
              <a:solidFill>
                <a:schemeClr val="dk2"/>
              </a:solidFill>
              <a:latin typeface="Palatino"/>
              <a:ea typeface="Palatino"/>
              <a:cs typeface="Palatino"/>
              <a:sym typeface="Palatino"/>
            </a:endParaRPr>
          </a:p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2"/>
                </a:solidFill>
                <a:latin typeface="Palatino"/>
                <a:ea typeface="Palatino"/>
                <a:cs typeface="Palatino"/>
                <a:sym typeface="Palatino"/>
              </a:rPr>
              <a:t>𝜎 =    0.47 ± 0.01</a:t>
            </a:r>
            <a:endParaRPr sz="1800">
              <a:solidFill>
                <a:schemeClr val="dk2"/>
              </a:solidFill>
              <a:latin typeface="Palatino"/>
              <a:ea typeface="Palatino"/>
              <a:cs typeface="Palatino"/>
              <a:sym typeface="Palatino"/>
            </a:endParaRPr>
          </a:p>
        </p:txBody>
      </p:sp>
      <p:sp>
        <p:nvSpPr>
          <p:cNvPr id="217" name="Google Shape;217;p25"/>
          <p:cNvSpPr txBox="1"/>
          <p:nvPr/>
        </p:nvSpPr>
        <p:spPr>
          <a:xfrm>
            <a:off x="236078" y="2571742"/>
            <a:ext cx="3407400" cy="985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>
                <a:solidFill>
                  <a:srgbClr val="CCCCCC"/>
                </a:solidFill>
                <a:latin typeface="Calibri"/>
                <a:ea typeface="Calibri"/>
                <a:cs typeface="Calibri"/>
                <a:sym typeface="Calibri"/>
              </a:rPr>
              <a:t>Preliminary</a:t>
            </a:r>
            <a:endParaRPr sz="3600">
              <a:solidFill>
                <a:srgbClr val="CCCCCC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8" name="Google Shape;218;p25"/>
          <p:cNvSpPr txBox="1"/>
          <p:nvPr/>
        </p:nvSpPr>
        <p:spPr>
          <a:xfrm>
            <a:off x="321250" y="4811900"/>
            <a:ext cx="1929900" cy="323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2"/>
                </a:solidFill>
                <a:latin typeface="Palatino"/>
                <a:ea typeface="Palatino"/>
                <a:cs typeface="Palatino"/>
                <a:sym typeface="Palatino"/>
              </a:rPr>
              <a:t>Credit: K. Douglass+, in prep.</a:t>
            </a:r>
            <a:endParaRPr sz="900">
              <a:solidFill>
                <a:schemeClr val="dk2"/>
              </a:solidFill>
              <a:latin typeface="Palatino"/>
              <a:ea typeface="Palatino"/>
              <a:cs typeface="Palatino"/>
              <a:sym typeface="Palatino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2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3" name="Google Shape;223;p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073675" y="769425"/>
            <a:ext cx="2892300" cy="4077900"/>
          </a:xfrm>
          <a:prstGeom prst="rect">
            <a:avLst/>
          </a:prstGeom>
          <a:noFill/>
          <a:ln>
            <a:noFill/>
          </a:ln>
        </p:spPr>
      </p:pic>
      <p:sp>
        <p:nvSpPr>
          <p:cNvPr id="224" name="Google Shape;224;p26"/>
          <p:cNvSpPr txBox="1"/>
          <p:nvPr>
            <p:ph type="title"/>
          </p:nvPr>
        </p:nvSpPr>
        <p:spPr>
          <a:xfrm>
            <a:off x="2473275" y="16225"/>
            <a:ext cx="6547800" cy="985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DESI Y1 Tully-Fisher Relation</a:t>
            </a:r>
            <a:endParaRPr/>
          </a:p>
        </p:txBody>
      </p:sp>
      <p:sp>
        <p:nvSpPr>
          <p:cNvPr id="225" name="Google Shape;225;p26"/>
          <p:cNvSpPr txBox="1"/>
          <p:nvPr>
            <p:ph idx="1" type="body"/>
          </p:nvPr>
        </p:nvSpPr>
        <p:spPr>
          <a:xfrm>
            <a:off x="311700" y="1107838"/>
            <a:ext cx="8520600" cy="346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rPr b="1" lang="en"/>
              <a:t>10,263 spiral galaxies</a:t>
            </a:r>
            <a:r>
              <a:rPr lang="en"/>
              <a:t> with TFR distances in DESI Y1.</a:t>
            </a:r>
            <a:endParaRPr/>
          </a:p>
        </p:txBody>
      </p:sp>
      <p:sp>
        <p:nvSpPr>
          <p:cNvPr id="226" name="Google Shape;226;p26"/>
          <p:cNvSpPr txBox="1"/>
          <p:nvPr>
            <p:ph idx="12" type="sldNum"/>
          </p:nvPr>
        </p:nvSpPr>
        <p:spPr>
          <a:xfrm>
            <a:off x="8595300" y="4847325"/>
            <a:ext cx="548700" cy="296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227" name="Google Shape;227;p26"/>
          <p:cNvSpPr txBox="1"/>
          <p:nvPr>
            <p:ph idx="2" type="sldNum"/>
          </p:nvPr>
        </p:nvSpPr>
        <p:spPr>
          <a:xfrm>
            <a:off x="3340350" y="4847325"/>
            <a:ext cx="2463300" cy="296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Cosmic Flows 2025, Brisbane, Australia</a:t>
            </a:r>
            <a:endParaRPr/>
          </a:p>
        </p:txBody>
      </p:sp>
      <p:pic>
        <p:nvPicPr>
          <p:cNvPr id="228" name="Google Shape;228;p2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03300" y="1599825"/>
            <a:ext cx="6171499" cy="3086724"/>
          </a:xfrm>
          <a:prstGeom prst="rect">
            <a:avLst/>
          </a:prstGeom>
          <a:noFill/>
          <a:ln>
            <a:noFill/>
          </a:ln>
        </p:spPr>
      </p:pic>
      <p:sp>
        <p:nvSpPr>
          <p:cNvPr id="229" name="Google Shape;229;p26"/>
          <p:cNvSpPr txBox="1"/>
          <p:nvPr/>
        </p:nvSpPr>
        <p:spPr>
          <a:xfrm>
            <a:off x="311700" y="4414975"/>
            <a:ext cx="1929900" cy="323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2"/>
                </a:solidFill>
                <a:latin typeface="Palatino"/>
                <a:ea typeface="Palatino"/>
                <a:cs typeface="Palatino"/>
                <a:sym typeface="Palatino"/>
              </a:rPr>
              <a:t>Credit: K. Douglass+, in prep.</a:t>
            </a:r>
            <a:endParaRPr sz="900">
              <a:solidFill>
                <a:schemeClr val="dk2"/>
              </a:solidFill>
              <a:latin typeface="Palatino"/>
              <a:ea typeface="Palatino"/>
              <a:cs typeface="Palatino"/>
              <a:sym typeface="Palatino"/>
            </a:endParaRPr>
          </a:p>
        </p:txBody>
      </p:sp>
      <p:sp>
        <p:nvSpPr>
          <p:cNvPr id="230" name="Google Shape;230;p26"/>
          <p:cNvSpPr txBox="1"/>
          <p:nvPr/>
        </p:nvSpPr>
        <p:spPr>
          <a:xfrm>
            <a:off x="7973400" y="3850575"/>
            <a:ext cx="8589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dk2"/>
                </a:solidFill>
                <a:latin typeface="Palatino"/>
                <a:ea typeface="Palatino"/>
                <a:cs typeface="Palatino"/>
                <a:sym typeface="Palatino"/>
              </a:rPr>
              <a:t>Dwarf galaxies</a:t>
            </a:r>
            <a:endParaRPr sz="1000">
              <a:solidFill>
                <a:schemeClr val="dk2"/>
              </a:solidFill>
              <a:latin typeface="Palatino"/>
              <a:ea typeface="Palatino"/>
              <a:cs typeface="Palatino"/>
              <a:sym typeface="Palatino"/>
            </a:endParaRPr>
          </a:p>
        </p:txBody>
      </p:sp>
      <p:sp>
        <p:nvSpPr>
          <p:cNvPr id="231" name="Google Shape;231;p26"/>
          <p:cNvSpPr txBox="1"/>
          <p:nvPr/>
        </p:nvSpPr>
        <p:spPr>
          <a:xfrm rot="303">
            <a:off x="6073673" y="904475"/>
            <a:ext cx="3407700" cy="985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4000">
                <a:solidFill>
                  <a:srgbClr val="CCCCCC"/>
                </a:solidFill>
                <a:latin typeface="Calibri"/>
                <a:ea typeface="Calibri"/>
                <a:cs typeface="Calibri"/>
                <a:sym typeface="Calibri"/>
              </a:rPr>
              <a:t>Preliminary</a:t>
            </a:r>
            <a:endParaRPr sz="4000">
              <a:solidFill>
                <a:srgbClr val="CCCCCC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2" name="Google Shape;232;p26"/>
          <p:cNvSpPr txBox="1"/>
          <p:nvPr/>
        </p:nvSpPr>
        <p:spPr>
          <a:xfrm rot="303">
            <a:off x="1496848" y="3281950"/>
            <a:ext cx="3407700" cy="985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4000">
                <a:solidFill>
                  <a:srgbClr val="CCCCCC"/>
                </a:solidFill>
                <a:latin typeface="Calibri"/>
                <a:ea typeface="Calibri"/>
                <a:cs typeface="Calibri"/>
                <a:sym typeface="Calibri"/>
              </a:rPr>
              <a:t>Preliminary</a:t>
            </a:r>
            <a:endParaRPr sz="4000">
              <a:solidFill>
                <a:srgbClr val="CCCCCC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6" name="Shape 2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Google Shape;237;p27"/>
          <p:cNvSpPr txBox="1"/>
          <p:nvPr>
            <p:ph type="title"/>
          </p:nvPr>
        </p:nvSpPr>
        <p:spPr>
          <a:xfrm>
            <a:off x="2473275" y="16225"/>
            <a:ext cx="6547800" cy="985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Comparison to Cosmicflows-4</a:t>
            </a:r>
            <a:endParaRPr/>
          </a:p>
        </p:txBody>
      </p:sp>
      <p:sp>
        <p:nvSpPr>
          <p:cNvPr id="238" name="Google Shape;238;p27"/>
          <p:cNvSpPr txBox="1"/>
          <p:nvPr>
            <p:ph idx="12" type="sldNum"/>
          </p:nvPr>
        </p:nvSpPr>
        <p:spPr>
          <a:xfrm>
            <a:off x="8595300" y="4847325"/>
            <a:ext cx="548700" cy="296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239" name="Google Shape;239;p27"/>
          <p:cNvSpPr txBox="1"/>
          <p:nvPr>
            <p:ph idx="2" type="sldNum"/>
          </p:nvPr>
        </p:nvSpPr>
        <p:spPr>
          <a:xfrm>
            <a:off x="3340350" y="4847325"/>
            <a:ext cx="2463300" cy="296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Cosmic Flows 2025, Brisbane, Australia</a:t>
            </a:r>
            <a:endParaRPr/>
          </a:p>
        </p:txBody>
      </p:sp>
      <p:pic>
        <p:nvPicPr>
          <p:cNvPr id="240" name="Google Shape;240;p2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81000" y="1260250"/>
            <a:ext cx="4614790" cy="3461099"/>
          </a:xfrm>
          <a:prstGeom prst="rect">
            <a:avLst/>
          </a:prstGeom>
          <a:noFill/>
          <a:ln>
            <a:noFill/>
          </a:ln>
        </p:spPr>
      </p:pic>
      <p:sp>
        <p:nvSpPr>
          <p:cNvPr id="241" name="Google Shape;241;p27"/>
          <p:cNvSpPr txBox="1"/>
          <p:nvPr/>
        </p:nvSpPr>
        <p:spPr>
          <a:xfrm>
            <a:off x="2389625" y="1089350"/>
            <a:ext cx="1728600" cy="323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2"/>
                </a:solidFill>
                <a:latin typeface="Palatino"/>
                <a:ea typeface="Palatino"/>
                <a:cs typeface="Palatino"/>
                <a:sym typeface="Palatino"/>
              </a:rPr>
              <a:t>Credit: K. Douglass+, in prep.</a:t>
            </a:r>
            <a:endParaRPr sz="900">
              <a:solidFill>
                <a:schemeClr val="dk2"/>
              </a:solidFill>
              <a:latin typeface="Palatino"/>
              <a:ea typeface="Palatino"/>
              <a:cs typeface="Palatino"/>
              <a:sym typeface="Palatino"/>
            </a:endParaRPr>
          </a:p>
        </p:txBody>
      </p:sp>
      <p:pic>
        <p:nvPicPr>
          <p:cNvPr id="242" name="Google Shape;242;p27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523240" y="1258000"/>
            <a:ext cx="4620768" cy="3465576"/>
          </a:xfrm>
          <a:prstGeom prst="rect">
            <a:avLst/>
          </a:prstGeom>
          <a:noFill/>
          <a:ln>
            <a:noFill/>
          </a:ln>
        </p:spPr>
      </p:pic>
      <p:sp>
        <p:nvSpPr>
          <p:cNvPr id="243" name="Google Shape;243;p27"/>
          <p:cNvSpPr txBox="1"/>
          <p:nvPr/>
        </p:nvSpPr>
        <p:spPr>
          <a:xfrm>
            <a:off x="1306275" y="1454325"/>
            <a:ext cx="7839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2"/>
                </a:solidFill>
                <a:latin typeface="Palatino"/>
                <a:ea typeface="Palatino"/>
                <a:cs typeface="Palatino"/>
                <a:sym typeface="Palatino"/>
              </a:rPr>
              <a:t>EDR</a:t>
            </a:r>
            <a:endParaRPr sz="1800">
              <a:solidFill>
                <a:schemeClr val="dk2"/>
              </a:solidFill>
              <a:latin typeface="Palatino"/>
              <a:ea typeface="Palatino"/>
              <a:cs typeface="Palatino"/>
              <a:sym typeface="Palatino"/>
            </a:endParaRPr>
          </a:p>
        </p:txBody>
      </p:sp>
      <p:sp>
        <p:nvSpPr>
          <p:cNvPr id="244" name="Google Shape;244;p27"/>
          <p:cNvSpPr txBox="1"/>
          <p:nvPr/>
        </p:nvSpPr>
        <p:spPr>
          <a:xfrm>
            <a:off x="5447200" y="1412450"/>
            <a:ext cx="8838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2"/>
                </a:solidFill>
                <a:latin typeface="Palatino"/>
                <a:ea typeface="Palatino"/>
                <a:cs typeface="Palatino"/>
                <a:sym typeface="Palatino"/>
              </a:rPr>
              <a:t>Year 1</a:t>
            </a:r>
            <a:endParaRPr sz="1800">
              <a:solidFill>
                <a:schemeClr val="dk2"/>
              </a:solidFill>
              <a:latin typeface="Palatino"/>
              <a:ea typeface="Palatino"/>
              <a:cs typeface="Palatino"/>
              <a:sym typeface="Palatino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8" name="Shape 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Google Shape;249;p28"/>
          <p:cNvSpPr txBox="1"/>
          <p:nvPr>
            <p:ph type="title"/>
          </p:nvPr>
        </p:nvSpPr>
        <p:spPr>
          <a:xfrm>
            <a:off x="2473275" y="16225"/>
            <a:ext cx="6547800" cy="985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DESI Y1 TFR Hubble Diagram</a:t>
            </a:r>
            <a:endParaRPr/>
          </a:p>
        </p:txBody>
      </p:sp>
      <p:sp>
        <p:nvSpPr>
          <p:cNvPr id="250" name="Google Shape;250;p28"/>
          <p:cNvSpPr txBox="1"/>
          <p:nvPr>
            <p:ph idx="1" type="body"/>
          </p:nvPr>
        </p:nvSpPr>
        <p:spPr>
          <a:xfrm>
            <a:off x="5371900" y="1107850"/>
            <a:ext cx="3460500" cy="346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Blue points: </a:t>
            </a:r>
            <a:r>
              <a:rPr lang="en">
                <a:solidFill>
                  <a:srgbClr val="4A86E8"/>
                </a:solidFill>
              </a:rPr>
              <a:t>DESI Y1 TFR</a:t>
            </a:r>
            <a:r>
              <a:rPr lang="en"/>
              <a:t> measurements.</a:t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en"/>
              <a:t>Gray points: measurements </a:t>
            </a:r>
            <a:r>
              <a:rPr lang="en">
                <a:solidFill>
                  <a:srgbClr val="4A86E8"/>
                </a:solidFill>
              </a:rPr>
              <a:t>removed after </a:t>
            </a:r>
            <a:r>
              <a:rPr lang="en">
                <a:solidFill>
                  <a:srgbClr val="4A86E8"/>
                </a:solidFill>
              </a:rPr>
              <a:t>dwarf</a:t>
            </a:r>
            <a:r>
              <a:rPr lang="en">
                <a:solidFill>
                  <a:srgbClr val="4A86E8"/>
                </a:solidFill>
              </a:rPr>
              <a:t> cuts</a:t>
            </a:r>
            <a:r>
              <a:rPr lang="en"/>
              <a:t>.</a:t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rPr i="1" lang="en"/>
              <a:t>H</a:t>
            </a:r>
            <a:r>
              <a:rPr baseline="-25000" lang="en"/>
              <a:t>0</a:t>
            </a:r>
            <a:r>
              <a:rPr lang="en"/>
              <a:t> = ~76 km s</a:t>
            </a:r>
            <a:r>
              <a:rPr baseline="30000" lang="en"/>
              <a:t>-1</a:t>
            </a:r>
            <a:r>
              <a:rPr lang="en"/>
              <a:t> Mpc</a:t>
            </a:r>
            <a:r>
              <a:rPr baseline="30000" lang="en"/>
              <a:t>-1</a:t>
            </a:r>
            <a:r>
              <a:rPr lang="en"/>
              <a:t> [no uncertainty reported; TFR scatter not included in fit].</a:t>
            </a:r>
            <a:endParaRPr/>
          </a:p>
        </p:txBody>
      </p:sp>
      <p:sp>
        <p:nvSpPr>
          <p:cNvPr id="251" name="Google Shape;251;p28"/>
          <p:cNvSpPr txBox="1"/>
          <p:nvPr>
            <p:ph idx="12" type="sldNum"/>
          </p:nvPr>
        </p:nvSpPr>
        <p:spPr>
          <a:xfrm>
            <a:off x="8595300" y="4847325"/>
            <a:ext cx="548700" cy="296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252" name="Google Shape;252;p28"/>
          <p:cNvSpPr txBox="1"/>
          <p:nvPr>
            <p:ph idx="2" type="sldNum"/>
          </p:nvPr>
        </p:nvSpPr>
        <p:spPr>
          <a:xfrm>
            <a:off x="3340350" y="4847325"/>
            <a:ext cx="2463300" cy="296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Cosmic Flows 2025, Brisbane, Australia</a:t>
            </a:r>
            <a:endParaRPr/>
          </a:p>
        </p:txBody>
      </p:sp>
      <p:pic>
        <p:nvPicPr>
          <p:cNvPr id="253" name="Google Shape;253;p2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94334" y="1107850"/>
            <a:ext cx="4988215" cy="3739475"/>
          </a:xfrm>
          <a:prstGeom prst="rect">
            <a:avLst/>
          </a:prstGeom>
          <a:noFill/>
          <a:ln>
            <a:noFill/>
          </a:ln>
        </p:spPr>
      </p:pic>
      <p:sp>
        <p:nvSpPr>
          <p:cNvPr id="254" name="Google Shape;254;p28"/>
          <p:cNvSpPr txBox="1"/>
          <p:nvPr/>
        </p:nvSpPr>
        <p:spPr>
          <a:xfrm rot="-899684">
            <a:off x="902642" y="2510999"/>
            <a:ext cx="4388738" cy="120006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4200">
                <a:solidFill>
                  <a:srgbClr val="CCCCCC"/>
                </a:solidFill>
                <a:latin typeface="Calibri"/>
                <a:ea typeface="Calibri"/>
                <a:cs typeface="Calibri"/>
                <a:sym typeface="Calibri"/>
              </a:rPr>
              <a:t>Preliminary</a:t>
            </a:r>
            <a:endParaRPr sz="4200">
              <a:solidFill>
                <a:srgbClr val="CCCCCC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8" name="Shape 2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" name="Google Shape;259;p29"/>
          <p:cNvSpPr txBox="1"/>
          <p:nvPr>
            <p:ph type="title"/>
          </p:nvPr>
        </p:nvSpPr>
        <p:spPr>
          <a:xfrm>
            <a:off x="2473275" y="16225"/>
            <a:ext cx="6547800" cy="985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Peculiar Velocities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in the DESI Y1 Tully-Fisher Sample</a:t>
            </a:r>
            <a:endParaRPr/>
          </a:p>
        </p:txBody>
      </p:sp>
      <p:sp>
        <p:nvSpPr>
          <p:cNvPr id="260" name="Google Shape;260;p29"/>
          <p:cNvSpPr txBox="1"/>
          <p:nvPr>
            <p:ph idx="1" type="body"/>
          </p:nvPr>
        </p:nvSpPr>
        <p:spPr>
          <a:xfrm>
            <a:off x="311700" y="1151270"/>
            <a:ext cx="8520600" cy="513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rPr lang="en"/>
              <a:t>Final steps: tracking down correlation in </a:t>
            </a:r>
            <a:r>
              <a:rPr i="1" lang="en"/>
              <a:t>v</a:t>
            </a:r>
            <a:r>
              <a:rPr baseline="-25000" i="1" lang="en"/>
              <a:t>p</a:t>
            </a:r>
            <a:r>
              <a:rPr lang="en"/>
              <a:t> in the sample as a function of redshift.</a:t>
            </a:r>
            <a:endParaRPr/>
          </a:p>
        </p:txBody>
      </p:sp>
      <p:sp>
        <p:nvSpPr>
          <p:cNvPr id="261" name="Google Shape;261;p29"/>
          <p:cNvSpPr txBox="1"/>
          <p:nvPr>
            <p:ph idx="12" type="sldNum"/>
          </p:nvPr>
        </p:nvSpPr>
        <p:spPr>
          <a:xfrm>
            <a:off x="8595300" y="4847325"/>
            <a:ext cx="548700" cy="296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262" name="Google Shape;262;p29"/>
          <p:cNvSpPr txBox="1"/>
          <p:nvPr>
            <p:ph idx="2" type="sldNum"/>
          </p:nvPr>
        </p:nvSpPr>
        <p:spPr>
          <a:xfrm>
            <a:off x="3340350" y="4847325"/>
            <a:ext cx="2463300" cy="296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Cosmic Flows 2025, Brisbane, Australia</a:t>
            </a:r>
            <a:endParaRPr/>
          </a:p>
        </p:txBody>
      </p:sp>
      <p:pic>
        <p:nvPicPr>
          <p:cNvPr id="263" name="Google Shape;263;p2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1700" y="1814437"/>
            <a:ext cx="8520602" cy="2840201"/>
          </a:xfrm>
          <a:prstGeom prst="rect">
            <a:avLst/>
          </a:prstGeom>
          <a:noFill/>
          <a:ln>
            <a:noFill/>
          </a:ln>
        </p:spPr>
      </p:pic>
      <p:sp>
        <p:nvSpPr>
          <p:cNvPr id="264" name="Google Shape;264;p29"/>
          <p:cNvSpPr txBox="1"/>
          <p:nvPr/>
        </p:nvSpPr>
        <p:spPr>
          <a:xfrm>
            <a:off x="1161850" y="3315425"/>
            <a:ext cx="2938800" cy="931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>
                <a:solidFill>
                  <a:srgbClr val="CCCCCC"/>
                </a:solidFill>
                <a:latin typeface="Calibri"/>
                <a:ea typeface="Calibri"/>
                <a:cs typeface="Calibri"/>
                <a:sym typeface="Calibri"/>
              </a:rPr>
              <a:t>Preliminary</a:t>
            </a:r>
            <a:endParaRPr sz="3600">
              <a:solidFill>
                <a:srgbClr val="CCCCCC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8" name="Shape 2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" name="Google Shape;269;p30"/>
          <p:cNvSpPr txBox="1"/>
          <p:nvPr>
            <p:ph type="title"/>
          </p:nvPr>
        </p:nvSpPr>
        <p:spPr>
          <a:xfrm>
            <a:off x="2473275" y="16225"/>
            <a:ext cx="6547800" cy="985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Summary</a:t>
            </a:r>
            <a:endParaRPr/>
          </a:p>
        </p:txBody>
      </p:sp>
      <p:sp>
        <p:nvSpPr>
          <p:cNvPr id="270" name="Google Shape;270;p30"/>
          <p:cNvSpPr txBox="1"/>
          <p:nvPr>
            <p:ph idx="1" type="body"/>
          </p:nvPr>
        </p:nvSpPr>
        <p:spPr>
          <a:xfrm>
            <a:off x="311700" y="1107838"/>
            <a:ext cx="8520600" cy="346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lnSpcReduction="1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The DESI Tully-Fisher sample includes measurements of </a:t>
            </a:r>
            <a:r>
              <a:rPr lang="en">
                <a:solidFill>
                  <a:srgbClr val="4A86E8"/>
                </a:solidFill>
              </a:rPr>
              <a:t>10,263 spiral galaxies</a:t>
            </a:r>
            <a:r>
              <a:rPr lang="en"/>
              <a:t> in Y1 of the survey.</a:t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en"/>
              <a:t>The sample statistics will increase by a </a:t>
            </a:r>
            <a:r>
              <a:rPr lang="en">
                <a:solidFill>
                  <a:srgbClr val="4A86E8"/>
                </a:solidFill>
              </a:rPr>
              <a:t>factor of 3</a:t>
            </a:r>
            <a:r>
              <a:rPr lang="en"/>
              <a:t> in DESI Y3, consistent with forecasts from the DESI Peculiar Velocity Survey secondary targeting program (</a:t>
            </a:r>
            <a:r>
              <a:rPr lang="en" u="sng">
                <a:solidFill>
                  <a:schemeClr val="hlink"/>
                </a:solidFill>
                <a:hlinkClick r:id="rId3"/>
              </a:rPr>
              <a:t>Saulder+ 2023</a:t>
            </a:r>
            <a:r>
              <a:rPr lang="en"/>
              <a:t>).</a:t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en"/>
              <a:t>The TFR sample </a:t>
            </a:r>
            <a:r>
              <a:rPr lang="en">
                <a:solidFill>
                  <a:srgbClr val="4A86E8"/>
                </a:solidFill>
              </a:rPr>
              <a:t>complements</a:t>
            </a:r>
            <a:r>
              <a:rPr lang="en"/>
              <a:t> the much larger DESI Fundamental Plane sample with an independent selection function and systematic uncertainties.</a:t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rPr lang="en"/>
              <a:t>The combined sample is expected to produce the </a:t>
            </a:r>
            <a:r>
              <a:rPr lang="en">
                <a:solidFill>
                  <a:srgbClr val="4A86E8"/>
                </a:solidFill>
              </a:rPr>
              <a:t>tightest constraints to date on </a:t>
            </a:r>
            <a:r>
              <a:rPr i="1" lang="en">
                <a:solidFill>
                  <a:srgbClr val="4A86E8"/>
                </a:solidFill>
              </a:rPr>
              <a:t>f</a:t>
            </a:r>
            <a:r>
              <a:rPr lang="en">
                <a:solidFill>
                  <a:srgbClr val="4A86E8"/>
                </a:solidFill>
              </a:rPr>
              <a:t>𝜎</a:t>
            </a:r>
            <a:r>
              <a:rPr baseline="-25000" lang="en">
                <a:solidFill>
                  <a:srgbClr val="4A86E8"/>
                </a:solidFill>
              </a:rPr>
              <a:t>8</a:t>
            </a:r>
            <a:r>
              <a:rPr lang="en"/>
              <a:t> (talks next session by K. Said and C. Ross).</a:t>
            </a:r>
            <a:endParaRPr/>
          </a:p>
        </p:txBody>
      </p:sp>
      <p:sp>
        <p:nvSpPr>
          <p:cNvPr id="271" name="Google Shape;271;p30"/>
          <p:cNvSpPr txBox="1"/>
          <p:nvPr>
            <p:ph idx="12" type="sldNum"/>
          </p:nvPr>
        </p:nvSpPr>
        <p:spPr>
          <a:xfrm>
            <a:off x="8595300" y="4847325"/>
            <a:ext cx="548700" cy="296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272" name="Google Shape;272;p30"/>
          <p:cNvSpPr txBox="1"/>
          <p:nvPr>
            <p:ph idx="2" type="sldNum"/>
          </p:nvPr>
        </p:nvSpPr>
        <p:spPr>
          <a:xfrm>
            <a:off x="3340350" y="4847325"/>
            <a:ext cx="2463300" cy="296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Cosmic Flows 2025, Brisbane, Australia</a:t>
            </a:r>
            <a:endParaRPr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6" name="Shape 2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7" name="Google Shape;277;p3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0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278" name="Google Shape;278;p31"/>
          <p:cNvSpPr txBox="1"/>
          <p:nvPr/>
        </p:nvSpPr>
        <p:spPr>
          <a:xfrm>
            <a:off x="3375200" y="3996225"/>
            <a:ext cx="4720500" cy="9003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700"/>
              <a:buFont typeface="Calibri"/>
              <a:buNone/>
            </a:pPr>
            <a:r>
              <a:rPr i="0" lang="en" sz="2700" u="none" cap="none" strike="noStrike">
                <a:solidFill>
                  <a:srgbClr val="FFFFFF"/>
                </a:solidFill>
                <a:latin typeface="Palatino"/>
                <a:ea typeface="Palatino"/>
                <a:cs typeface="Palatino"/>
                <a:sym typeface="Palatino"/>
              </a:rPr>
              <a:t>Thanks to our sponsors and </a:t>
            </a:r>
            <a:br>
              <a:rPr i="0" lang="en" sz="2700" u="none" cap="none" strike="noStrike">
                <a:solidFill>
                  <a:srgbClr val="FFFFFF"/>
                </a:solidFill>
                <a:latin typeface="Palatino"/>
                <a:ea typeface="Palatino"/>
                <a:cs typeface="Palatino"/>
                <a:sym typeface="Palatino"/>
              </a:rPr>
            </a:br>
            <a:r>
              <a:rPr lang="en" sz="2700">
                <a:solidFill>
                  <a:srgbClr val="FFFFFF"/>
                </a:solidFill>
                <a:latin typeface="Palatino"/>
                <a:ea typeface="Palatino"/>
                <a:cs typeface="Palatino"/>
                <a:sym typeface="Palatino"/>
              </a:rPr>
              <a:t>72</a:t>
            </a:r>
            <a:r>
              <a:rPr i="0" lang="en" sz="2700" u="none" cap="none" strike="noStrike">
                <a:solidFill>
                  <a:srgbClr val="FFFFFF"/>
                </a:solidFill>
                <a:latin typeface="Palatino"/>
                <a:ea typeface="Palatino"/>
                <a:cs typeface="Palatino"/>
                <a:sym typeface="Palatino"/>
              </a:rPr>
              <a:t> Participating Institutions!</a:t>
            </a:r>
            <a:endParaRPr sz="1100">
              <a:latin typeface="Palatino"/>
              <a:ea typeface="Palatino"/>
              <a:cs typeface="Palatino"/>
              <a:sym typeface="Palatino"/>
            </a:endParaRPr>
          </a:p>
        </p:txBody>
      </p:sp>
      <p:pic>
        <p:nvPicPr>
          <p:cNvPr id="279" name="Google Shape;279;p3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0" y="-740"/>
            <a:ext cx="3931918" cy="1726358"/>
          </a:xfrm>
          <a:prstGeom prst="rect">
            <a:avLst/>
          </a:prstGeom>
          <a:noFill/>
          <a:ln>
            <a:noFill/>
          </a:ln>
        </p:spPr>
      </p:pic>
      <p:pic>
        <p:nvPicPr>
          <p:cNvPr id="280" name="Google Shape;280;p31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88119" y="1812375"/>
            <a:ext cx="1994868" cy="31528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14"/>
          <p:cNvSpPr txBox="1"/>
          <p:nvPr>
            <p:ph type="title"/>
          </p:nvPr>
        </p:nvSpPr>
        <p:spPr>
          <a:xfrm>
            <a:off x="2473275" y="16225"/>
            <a:ext cx="6547800" cy="985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Siena Galaxy Atlas: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Large Objects in the Nearby Universe</a:t>
            </a:r>
            <a:endParaRPr/>
          </a:p>
        </p:txBody>
      </p:sp>
      <p:sp>
        <p:nvSpPr>
          <p:cNvPr id="66" name="Google Shape;66;p14"/>
          <p:cNvSpPr txBox="1"/>
          <p:nvPr>
            <p:ph idx="1" type="body"/>
          </p:nvPr>
        </p:nvSpPr>
        <p:spPr>
          <a:xfrm>
            <a:off x="4726000" y="1117925"/>
            <a:ext cx="4148100" cy="346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rPr lang="en" u="sng">
                <a:solidFill>
                  <a:schemeClr val="hlink"/>
                </a:solidFill>
                <a:hlinkClick r:id="rId3"/>
              </a:rPr>
              <a:t>Digital atlas</a:t>
            </a:r>
            <a:r>
              <a:rPr lang="en"/>
              <a:t> in </a:t>
            </a:r>
            <a:r>
              <a:rPr i="1" lang="en"/>
              <a:t>grz</a:t>
            </a:r>
            <a:r>
              <a:rPr lang="en"/>
              <a:t> of 383,620 </a:t>
            </a:r>
            <a:r>
              <a:rPr b="1" lang="en"/>
              <a:t>large</a:t>
            </a:r>
            <a:r>
              <a:rPr lang="en"/>
              <a:t> </a:t>
            </a:r>
            <a:r>
              <a:rPr b="1" lang="en"/>
              <a:t>galaxies</a:t>
            </a:r>
            <a:r>
              <a:rPr lang="en"/>
              <a:t> in the </a:t>
            </a:r>
            <a:r>
              <a:rPr lang="en" u="sng">
                <a:solidFill>
                  <a:schemeClr val="hlink"/>
                </a:solidFill>
                <a:hlinkClick r:id="rId4"/>
              </a:rPr>
              <a:t>DESI Legacy Surveys</a:t>
            </a:r>
            <a:r>
              <a:rPr lang="en"/>
              <a:t> (</a:t>
            </a:r>
            <a:r>
              <a:rPr lang="en" u="sng">
                <a:solidFill>
                  <a:schemeClr val="hlink"/>
                </a:solidFill>
                <a:hlinkClick r:id="rId5"/>
              </a:rPr>
              <a:t>Moustakas+ ApJS 269:3, 2023</a:t>
            </a:r>
            <a:r>
              <a:rPr lang="en"/>
              <a:t>).</a:t>
            </a:r>
            <a:endParaRPr/>
          </a:p>
        </p:txBody>
      </p:sp>
      <p:sp>
        <p:nvSpPr>
          <p:cNvPr id="67" name="Google Shape;67;p14"/>
          <p:cNvSpPr txBox="1"/>
          <p:nvPr>
            <p:ph idx="12" type="sldNum"/>
          </p:nvPr>
        </p:nvSpPr>
        <p:spPr>
          <a:xfrm>
            <a:off x="8595300" y="4847325"/>
            <a:ext cx="548700" cy="296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68" name="Google Shape;68;p14"/>
          <p:cNvSpPr txBox="1"/>
          <p:nvPr>
            <p:ph idx="2" type="sldNum"/>
          </p:nvPr>
        </p:nvSpPr>
        <p:spPr>
          <a:xfrm>
            <a:off x="3340350" y="4847325"/>
            <a:ext cx="2463300" cy="296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Cosmic Flows 2025, Brisbane, Australia</a:t>
            </a:r>
            <a:endParaRPr/>
          </a:p>
        </p:txBody>
      </p:sp>
      <p:pic>
        <p:nvPicPr>
          <p:cNvPr id="69" name="Google Shape;69;p14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461200" y="1216750"/>
            <a:ext cx="3923604" cy="3362273"/>
          </a:xfrm>
          <a:prstGeom prst="rect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70" name="Google Shape;70;p14"/>
          <p:cNvSpPr txBox="1"/>
          <p:nvPr/>
        </p:nvSpPr>
        <p:spPr>
          <a:xfrm rot="-5400000">
            <a:off x="-1388150" y="2743050"/>
            <a:ext cx="3375600" cy="323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2"/>
                </a:solidFill>
                <a:latin typeface="Palatino"/>
                <a:ea typeface="Palatino"/>
                <a:cs typeface="Palatino"/>
                <a:sym typeface="Palatino"/>
              </a:rPr>
              <a:t>Credit: CTIO / NOIRLab / DOE / NSF / Aura / J. Moustakas</a:t>
            </a:r>
            <a:endParaRPr sz="900">
              <a:solidFill>
                <a:schemeClr val="dk2"/>
              </a:solidFill>
              <a:latin typeface="Palatino"/>
              <a:ea typeface="Palatino"/>
              <a:cs typeface="Palatino"/>
              <a:sym typeface="Palatino"/>
            </a:endParaRPr>
          </a:p>
        </p:txBody>
      </p:sp>
      <p:sp>
        <p:nvSpPr>
          <p:cNvPr id="71" name="Google Shape;71;p14"/>
          <p:cNvSpPr txBox="1"/>
          <p:nvPr/>
        </p:nvSpPr>
        <p:spPr>
          <a:xfrm>
            <a:off x="5046550" y="4371825"/>
            <a:ext cx="3507000" cy="323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2"/>
                </a:solidFill>
                <a:latin typeface="Palatino"/>
                <a:ea typeface="Palatino"/>
                <a:cs typeface="Palatino"/>
                <a:sym typeface="Palatino"/>
              </a:rPr>
              <a:t>Credit: CTIO / NOIRLab / DOE / NSF / Aura /  DECaLS</a:t>
            </a:r>
            <a:endParaRPr sz="900">
              <a:solidFill>
                <a:schemeClr val="dk2"/>
              </a:solidFill>
              <a:latin typeface="Palatino"/>
              <a:ea typeface="Palatino"/>
              <a:cs typeface="Palatino"/>
              <a:sym typeface="Palatino"/>
            </a:endParaRPr>
          </a:p>
        </p:txBody>
      </p:sp>
      <p:pic>
        <p:nvPicPr>
          <p:cNvPr id="72" name="Google Shape;72;p14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4572000" y="2221046"/>
            <a:ext cx="4302100" cy="2159253"/>
          </a:xfrm>
          <a:prstGeom prst="rect">
            <a:avLst/>
          </a:prstGeom>
          <a:noFill/>
          <a:ln>
            <a:noFill/>
          </a:ln>
        </p:spPr>
      </p:pic>
      <p:sp>
        <p:nvSpPr>
          <p:cNvPr id="73" name="Google Shape;73;p14"/>
          <p:cNvSpPr txBox="1"/>
          <p:nvPr/>
        </p:nvSpPr>
        <p:spPr>
          <a:xfrm>
            <a:off x="4882675" y="3887700"/>
            <a:ext cx="1521600" cy="492600"/>
          </a:xfrm>
          <a:prstGeom prst="rect">
            <a:avLst/>
          </a:prstGeom>
          <a:solidFill>
            <a:srgbClr val="CFE2F3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latin typeface="Palatino"/>
                <a:ea typeface="Palatino"/>
                <a:cs typeface="Palatino"/>
                <a:sym typeface="Palatino"/>
              </a:rPr>
              <a:t>20,000 deg</a:t>
            </a:r>
            <a:r>
              <a:rPr baseline="30000" lang="en" sz="1000">
                <a:latin typeface="Palatino"/>
                <a:ea typeface="Palatino"/>
                <a:cs typeface="Palatino"/>
                <a:sym typeface="Palatino"/>
              </a:rPr>
              <a:t>2</a:t>
            </a:r>
            <a:endParaRPr sz="1000">
              <a:latin typeface="Palatino"/>
              <a:ea typeface="Palatino"/>
              <a:cs typeface="Palatino"/>
              <a:sym typeface="Palati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latin typeface="Palatino"/>
                <a:ea typeface="Palatino"/>
                <a:cs typeface="Palatino"/>
                <a:sym typeface="Palatino"/>
              </a:rPr>
              <a:t>2 billion distinct objects</a:t>
            </a:r>
            <a:endParaRPr sz="1000">
              <a:latin typeface="Palatino"/>
              <a:ea typeface="Palatino"/>
              <a:cs typeface="Palatino"/>
              <a:sym typeface="Palatino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5"/>
          <p:cNvSpPr txBox="1"/>
          <p:nvPr>
            <p:ph type="title"/>
          </p:nvPr>
        </p:nvSpPr>
        <p:spPr>
          <a:xfrm>
            <a:off x="2473275" y="16225"/>
            <a:ext cx="6547800" cy="985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Large Galaxies in DESI: Fiber Placement</a:t>
            </a:r>
            <a:endParaRPr/>
          </a:p>
        </p:txBody>
      </p:sp>
      <p:sp>
        <p:nvSpPr>
          <p:cNvPr id="79" name="Google Shape;79;p15"/>
          <p:cNvSpPr txBox="1"/>
          <p:nvPr>
            <p:ph idx="1" type="body"/>
          </p:nvPr>
        </p:nvSpPr>
        <p:spPr>
          <a:xfrm>
            <a:off x="4450475" y="1107850"/>
            <a:ext cx="4381800" cy="346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2500" lnSpcReduction="2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The purpose of DESI is to </a:t>
            </a:r>
            <a:r>
              <a:rPr lang="en"/>
              <a:t>measure</a:t>
            </a:r>
            <a:r>
              <a:rPr lang="en"/>
              <a:t> redshifts at the </a:t>
            </a:r>
            <a:r>
              <a:rPr lang="en">
                <a:solidFill>
                  <a:srgbClr val="4A86E8"/>
                </a:solidFill>
              </a:rPr>
              <a:t>centers of galaxies</a:t>
            </a:r>
            <a:r>
              <a:rPr lang="en"/>
              <a:t> and QSOs to </a:t>
            </a:r>
            <a:r>
              <a:rPr i="1" lang="en"/>
              <a:t>z</a:t>
            </a:r>
            <a:r>
              <a:rPr lang="en"/>
              <a:t> ≈ 4.5</a:t>
            </a:r>
            <a:r>
              <a:rPr lang="en"/>
              <a:t>.</a:t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en"/>
              <a:t>SGA galaxies are so large that we can/must </a:t>
            </a:r>
            <a:r>
              <a:rPr lang="en"/>
              <a:t>independently</a:t>
            </a:r>
            <a:r>
              <a:rPr lang="en"/>
              <a:t> target </a:t>
            </a:r>
            <a:r>
              <a:rPr lang="en">
                <a:solidFill>
                  <a:srgbClr val="4A86E8"/>
                </a:solidFill>
              </a:rPr>
              <a:t>many different regions</a:t>
            </a:r>
            <a:r>
              <a:rPr lang="en"/>
              <a:t> and obtain spectra.</a:t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en"/>
              <a:t>This presents an o</a:t>
            </a:r>
            <a:r>
              <a:rPr lang="en"/>
              <a:t>pportunity</a:t>
            </a:r>
            <a:r>
              <a:rPr lang="en"/>
              <a:t> for optical spectra and </a:t>
            </a:r>
            <a:r>
              <a:rPr lang="en">
                <a:solidFill>
                  <a:srgbClr val="4A86E8"/>
                </a:solidFill>
              </a:rPr>
              <a:t>rotation curve measurements</a:t>
            </a:r>
            <a:r>
              <a:rPr lang="en"/>
              <a:t> in spiral galaxies </a:t>
            </a:r>
            <a:r>
              <a:rPr i="1" lang="en"/>
              <a:t>without an IFU</a:t>
            </a:r>
            <a:r>
              <a:rPr lang="en"/>
              <a:t>.</a:t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rPr lang="en"/>
              <a:t>Target using a </a:t>
            </a:r>
            <a:r>
              <a:rPr lang="en">
                <a:solidFill>
                  <a:srgbClr val="4A86E8"/>
                </a:solidFill>
              </a:rPr>
              <a:t>secondary targeting program</a:t>
            </a:r>
            <a:r>
              <a:rPr lang="en"/>
              <a:t>. Note: </a:t>
            </a:r>
            <a:r>
              <a:rPr lang="en"/>
              <a:t>DESI fiber diameter: 107𝜇m ~ 1.5”.</a:t>
            </a:r>
            <a:endParaRPr/>
          </a:p>
        </p:txBody>
      </p:sp>
      <p:sp>
        <p:nvSpPr>
          <p:cNvPr id="80" name="Google Shape;80;p15"/>
          <p:cNvSpPr txBox="1"/>
          <p:nvPr>
            <p:ph idx="12" type="sldNum"/>
          </p:nvPr>
        </p:nvSpPr>
        <p:spPr>
          <a:xfrm>
            <a:off x="8595300" y="4847325"/>
            <a:ext cx="548700" cy="296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81" name="Google Shape;81;p15"/>
          <p:cNvSpPr txBox="1"/>
          <p:nvPr>
            <p:ph idx="2" type="sldNum"/>
          </p:nvPr>
        </p:nvSpPr>
        <p:spPr>
          <a:xfrm>
            <a:off x="3340350" y="4847325"/>
            <a:ext cx="2463300" cy="296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Cosmic Flows 2025, Brisbane, Australia</a:t>
            </a:r>
            <a:endParaRPr/>
          </a:p>
        </p:txBody>
      </p:sp>
      <p:sp>
        <p:nvSpPr>
          <p:cNvPr id="82" name="Google Shape;82;p15"/>
          <p:cNvSpPr txBox="1"/>
          <p:nvPr/>
        </p:nvSpPr>
        <p:spPr>
          <a:xfrm rot="-5400000">
            <a:off x="-363925" y="1764949"/>
            <a:ext cx="1511100" cy="323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2"/>
                </a:solidFill>
                <a:latin typeface="Palatino"/>
                <a:ea typeface="Palatino"/>
                <a:cs typeface="Palatino"/>
                <a:sym typeface="Palatino"/>
              </a:rPr>
              <a:t>Credit: legacysurvey.org</a:t>
            </a:r>
            <a:endParaRPr sz="900">
              <a:solidFill>
                <a:schemeClr val="dk2"/>
              </a:solidFill>
              <a:latin typeface="Palatino"/>
              <a:ea typeface="Palatino"/>
              <a:cs typeface="Palatino"/>
              <a:sym typeface="Palatino"/>
            </a:endParaRPr>
          </a:p>
        </p:txBody>
      </p:sp>
      <p:grpSp>
        <p:nvGrpSpPr>
          <p:cNvPr id="83" name="Google Shape;83;p15"/>
          <p:cNvGrpSpPr/>
          <p:nvPr/>
        </p:nvGrpSpPr>
        <p:grpSpPr>
          <a:xfrm>
            <a:off x="553175" y="1072813"/>
            <a:ext cx="3597415" cy="3703726"/>
            <a:chOff x="553175" y="1072813"/>
            <a:chExt cx="3597415" cy="3703726"/>
          </a:xfrm>
        </p:grpSpPr>
        <p:grpSp>
          <p:nvGrpSpPr>
            <p:cNvPr id="84" name="Google Shape;84;p15"/>
            <p:cNvGrpSpPr/>
            <p:nvPr/>
          </p:nvGrpSpPr>
          <p:grpSpPr>
            <a:xfrm>
              <a:off x="553175" y="1072813"/>
              <a:ext cx="3597415" cy="3703726"/>
              <a:chOff x="553175" y="1072813"/>
              <a:chExt cx="3597415" cy="3703726"/>
            </a:xfrm>
          </p:grpSpPr>
          <p:pic>
            <p:nvPicPr>
              <p:cNvPr id="85" name="Google Shape;85;p15"/>
              <p:cNvPicPr preferRelativeResize="0"/>
              <p:nvPr/>
            </p:nvPicPr>
            <p:blipFill>
              <a:blip r:embed="rId3">
                <a:alphaModFix/>
              </a:blip>
              <a:stretch>
                <a:fillRect/>
              </a:stretch>
            </p:blipFill>
            <p:spPr>
              <a:xfrm>
                <a:off x="553175" y="1072813"/>
                <a:ext cx="3597415" cy="3703726"/>
              </a:xfrm>
              <a:prstGeom prst="rect">
                <a:avLst/>
              </a:prstGeom>
              <a:noFill/>
              <a:ln>
                <a:noFill/>
              </a:ln>
            </p:spPr>
          </p:pic>
          <p:cxnSp>
            <p:nvCxnSpPr>
              <p:cNvPr id="86" name="Google Shape;86;p15"/>
              <p:cNvCxnSpPr/>
              <p:nvPr/>
            </p:nvCxnSpPr>
            <p:spPr>
              <a:xfrm>
                <a:off x="2271150" y="4575700"/>
                <a:ext cx="1294200" cy="8400"/>
              </a:xfrm>
              <a:prstGeom prst="straightConnector1">
                <a:avLst/>
              </a:prstGeom>
              <a:noFill/>
              <a:ln cap="flat" cmpd="sng" w="28575">
                <a:solidFill>
                  <a:srgbClr val="FFFFFF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87" name="Google Shape;87;p15"/>
              <p:cNvCxnSpPr/>
              <p:nvPr/>
            </p:nvCxnSpPr>
            <p:spPr>
              <a:xfrm>
                <a:off x="2271150" y="4501150"/>
                <a:ext cx="0" cy="157500"/>
              </a:xfrm>
              <a:prstGeom prst="straightConnector1">
                <a:avLst/>
              </a:prstGeom>
              <a:noFill/>
              <a:ln cap="flat" cmpd="sng" w="28575">
                <a:solidFill>
                  <a:srgbClr val="FFFFFF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88" name="Google Shape;88;p15"/>
              <p:cNvCxnSpPr/>
              <p:nvPr/>
            </p:nvCxnSpPr>
            <p:spPr>
              <a:xfrm>
                <a:off x="3565350" y="4501150"/>
                <a:ext cx="0" cy="157500"/>
              </a:xfrm>
              <a:prstGeom prst="straightConnector1">
                <a:avLst/>
              </a:prstGeom>
              <a:noFill/>
              <a:ln cap="flat" cmpd="sng" w="28575">
                <a:solidFill>
                  <a:srgbClr val="FFFFFF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sp>
            <p:nvSpPr>
              <p:cNvPr id="89" name="Google Shape;89;p15"/>
              <p:cNvSpPr txBox="1"/>
              <p:nvPr/>
            </p:nvSpPr>
            <p:spPr>
              <a:xfrm>
                <a:off x="2734200" y="4260750"/>
                <a:ext cx="368100" cy="3693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91425" lIns="91425" spcFirstLastPara="1" rIns="91425" wrap="square" tIns="91425">
                <a:sp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1200">
                    <a:solidFill>
                      <a:schemeClr val="lt1"/>
                    </a:solidFill>
                    <a:latin typeface="Palatino"/>
                    <a:ea typeface="Palatino"/>
                    <a:cs typeface="Palatino"/>
                    <a:sym typeface="Palatino"/>
                  </a:rPr>
                  <a:t>3’</a:t>
                </a:r>
                <a:endParaRPr sz="1200">
                  <a:solidFill>
                    <a:schemeClr val="lt1"/>
                  </a:solidFill>
                  <a:latin typeface="Palatino"/>
                  <a:ea typeface="Palatino"/>
                  <a:cs typeface="Palatino"/>
                  <a:sym typeface="Palatino"/>
                </a:endParaRPr>
              </a:p>
            </p:txBody>
          </p:sp>
        </p:grpSp>
        <p:cxnSp>
          <p:nvCxnSpPr>
            <p:cNvPr id="90" name="Google Shape;90;p15"/>
            <p:cNvCxnSpPr/>
            <p:nvPr/>
          </p:nvCxnSpPr>
          <p:spPr>
            <a:xfrm flipH="1">
              <a:off x="1136425" y="3968750"/>
              <a:ext cx="258900" cy="258900"/>
            </a:xfrm>
            <a:prstGeom prst="straightConnector1">
              <a:avLst/>
            </a:prstGeom>
            <a:noFill/>
            <a:ln cap="flat" cmpd="sng" w="9525">
              <a:solidFill>
                <a:srgbClr val="CFE2F3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91" name="Google Shape;91;p15"/>
            <p:cNvSpPr txBox="1"/>
            <p:nvPr/>
          </p:nvSpPr>
          <p:spPr>
            <a:xfrm>
              <a:off x="801575" y="4185900"/>
              <a:ext cx="548700" cy="461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i="1" lang="en" sz="1800">
                  <a:solidFill>
                    <a:srgbClr val="CFE2F3"/>
                  </a:solidFill>
                  <a:latin typeface="Palatino"/>
                  <a:ea typeface="Palatino"/>
                  <a:cs typeface="Palatino"/>
                  <a:sym typeface="Palatino"/>
                </a:rPr>
                <a:t>R</a:t>
              </a:r>
              <a:r>
                <a:rPr baseline="-25000" lang="en" sz="1800">
                  <a:solidFill>
                    <a:srgbClr val="CFE2F3"/>
                  </a:solidFill>
                  <a:latin typeface="Palatino"/>
                  <a:ea typeface="Palatino"/>
                  <a:cs typeface="Palatino"/>
                  <a:sym typeface="Palatino"/>
                </a:rPr>
                <a:t>26</a:t>
              </a:r>
              <a:endParaRPr baseline="-25000" sz="1800">
                <a:solidFill>
                  <a:srgbClr val="CFE2F3"/>
                </a:solidFill>
                <a:latin typeface="Palatino"/>
                <a:ea typeface="Palatino"/>
                <a:cs typeface="Palatino"/>
                <a:sym typeface="Palatino"/>
              </a:endParaRPr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16"/>
          <p:cNvSpPr txBox="1"/>
          <p:nvPr>
            <p:ph type="title"/>
          </p:nvPr>
        </p:nvSpPr>
        <p:spPr>
          <a:xfrm>
            <a:off x="2473275" y="16225"/>
            <a:ext cx="6547800" cy="985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Target Selection</a:t>
            </a:r>
            <a:endParaRPr/>
          </a:p>
        </p:txBody>
      </p:sp>
      <p:sp>
        <p:nvSpPr>
          <p:cNvPr id="97" name="Google Shape;97;p16"/>
          <p:cNvSpPr txBox="1"/>
          <p:nvPr>
            <p:ph idx="1" type="body"/>
          </p:nvPr>
        </p:nvSpPr>
        <p:spPr>
          <a:xfrm>
            <a:off x="311700" y="1107850"/>
            <a:ext cx="8520600" cy="3617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lnSpcReduction="20000"/>
          </a:bodyPr>
          <a:lstStyle/>
          <a:p>
            <a:pPr indent="0" lvl="0" marL="0" marR="4677349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Using Sersic profile for galaxies:</a:t>
            </a:r>
            <a:endParaRPr/>
          </a:p>
          <a:p>
            <a:pPr indent="0" lvl="0" marL="0" marR="4677349" rtl="0" algn="l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marR="4677349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en"/>
              <a:t>Late-type galaxies selection:</a:t>
            </a:r>
            <a:endParaRPr/>
          </a:p>
          <a:p>
            <a:pPr indent="-342900" lvl="0" marL="457200" marR="4677349" rtl="0" algn="l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800"/>
              <a:buChar char="●"/>
            </a:pPr>
            <a:r>
              <a:rPr lang="en">
                <a:solidFill>
                  <a:srgbClr val="666666"/>
                </a:solidFill>
              </a:rPr>
              <a:t>Objects </a:t>
            </a:r>
            <a:r>
              <a:rPr lang="en">
                <a:solidFill>
                  <a:srgbClr val="4A86E8"/>
                </a:solidFill>
              </a:rPr>
              <a:t>i</a:t>
            </a:r>
            <a:r>
              <a:rPr lang="en">
                <a:solidFill>
                  <a:srgbClr val="4A86E8"/>
                </a:solidFill>
              </a:rPr>
              <a:t>n</a:t>
            </a:r>
            <a:r>
              <a:rPr lang="en">
                <a:solidFill>
                  <a:srgbClr val="4A86E8"/>
                </a:solidFill>
              </a:rPr>
              <a:t> SGA catalog</a:t>
            </a:r>
            <a:endParaRPr>
              <a:solidFill>
                <a:srgbClr val="4A86E8"/>
              </a:solidFill>
            </a:endParaRPr>
          </a:p>
          <a:p>
            <a:pPr indent="-342900" lvl="0" marL="457200" marR="4677349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>
                <a:solidFill>
                  <a:srgbClr val="4A86E8"/>
                </a:solidFill>
              </a:rPr>
              <a:t>Non-ETG</a:t>
            </a:r>
            <a:r>
              <a:rPr lang="en"/>
              <a:t> color cuts</a:t>
            </a:r>
            <a:endParaRPr/>
          </a:p>
          <a:p>
            <a:pPr indent="-342900" lvl="0" marL="457200" marR="4677349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>
                <a:solidFill>
                  <a:srgbClr val="4A86E8"/>
                </a:solidFill>
              </a:rPr>
              <a:t>EXP</a:t>
            </a:r>
            <a:r>
              <a:rPr lang="en"/>
              <a:t> or </a:t>
            </a:r>
            <a:r>
              <a:rPr lang="en">
                <a:solidFill>
                  <a:srgbClr val="4A86E8"/>
                </a:solidFill>
              </a:rPr>
              <a:t>SER</a:t>
            </a:r>
            <a:r>
              <a:rPr lang="en"/>
              <a:t> with</a:t>
            </a:r>
            <a:r>
              <a:rPr lang="en"/>
              <a:t> </a:t>
            </a:r>
            <a:r>
              <a:rPr i="1" lang="en">
                <a:solidFill>
                  <a:srgbClr val="4A86E8"/>
                </a:solidFill>
              </a:rPr>
              <a:t>n</a:t>
            </a:r>
            <a:r>
              <a:rPr lang="en">
                <a:solidFill>
                  <a:srgbClr val="4A86E8"/>
                </a:solidFill>
              </a:rPr>
              <a:t> ≤ 2</a:t>
            </a:r>
            <a:endParaRPr>
              <a:solidFill>
                <a:srgbClr val="4A86E8"/>
              </a:solidFill>
            </a:endParaRPr>
          </a:p>
          <a:p>
            <a:pPr indent="-342900" lvl="0" marL="457200" marR="4677349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i="1" lang="en">
                <a:solidFill>
                  <a:srgbClr val="4A86E8"/>
                </a:solidFill>
              </a:rPr>
              <a:t>i</a:t>
            </a:r>
            <a:r>
              <a:rPr lang="en">
                <a:solidFill>
                  <a:srgbClr val="4A86E8"/>
                </a:solidFill>
              </a:rPr>
              <a:t> ≥ 25°</a:t>
            </a:r>
            <a:r>
              <a:rPr lang="en"/>
              <a:t> [</a:t>
            </a:r>
            <a:r>
              <a:rPr i="1" lang="en"/>
              <a:t>b</a:t>
            </a:r>
            <a:r>
              <a:rPr lang="en"/>
              <a:t>/</a:t>
            </a:r>
            <a:r>
              <a:rPr i="1" lang="en"/>
              <a:t>a</a:t>
            </a:r>
            <a:r>
              <a:rPr lang="en"/>
              <a:t> &lt; cos(25°)]</a:t>
            </a:r>
            <a:endParaRPr/>
          </a:p>
          <a:p>
            <a:pPr indent="-342900" lvl="0" marL="457200" marR="4677349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i="1" lang="en">
                <a:solidFill>
                  <a:srgbClr val="4A86E8"/>
                </a:solidFill>
              </a:rPr>
              <a:t>D</a:t>
            </a:r>
            <a:r>
              <a:rPr baseline="-25000" lang="en">
                <a:solidFill>
                  <a:srgbClr val="4A86E8"/>
                </a:solidFill>
              </a:rPr>
              <a:t>26,LEDA</a:t>
            </a:r>
            <a:r>
              <a:rPr lang="en">
                <a:solidFill>
                  <a:srgbClr val="4A86E8"/>
                </a:solidFill>
              </a:rPr>
              <a:t> &gt; 20”</a:t>
            </a:r>
            <a:endParaRPr/>
          </a:p>
          <a:p>
            <a:pPr indent="0" lvl="0" marL="0" marR="4677349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rPr lang="en"/>
              <a:t>118,637 LTGs ⇒ </a:t>
            </a:r>
            <a:r>
              <a:rPr b="1" lang="en"/>
              <a:t>53k TF galaxies</a:t>
            </a:r>
            <a:r>
              <a:rPr lang="en"/>
              <a:t> in 14k deg</a:t>
            </a:r>
            <a:r>
              <a:rPr baseline="30000" lang="en"/>
              <a:t>2</a:t>
            </a:r>
            <a:r>
              <a:rPr lang="en"/>
              <a:t> DESI 5-year survey</a:t>
            </a:r>
            <a:endParaRPr/>
          </a:p>
        </p:txBody>
      </p:sp>
      <p:sp>
        <p:nvSpPr>
          <p:cNvPr id="98" name="Google Shape;98;p16"/>
          <p:cNvSpPr txBox="1"/>
          <p:nvPr>
            <p:ph idx="12" type="sldNum"/>
          </p:nvPr>
        </p:nvSpPr>
        <p:spPr>
          <a:xfrm>
            <a:off x="8595300" y="4847325"/>
            <a:ext cx="548700" cy="296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99" name="Google Shape;99;p16"/>
          <p:cNvSpPr txBox="1"/>
          <p:nvPr>
            <p:ph idx="2" type="sldNum"/>
          </p:nvPr>
        </p:nvSpPr>
        <p:spPr>
          <a:xfrm>
            <a:off x="3340350" y="4847325"/>
            <a:ext cx="2463300" cy="296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Cosmic Flows 2025, Brisbane, Australia</a:t>
            </a:r>
            <a:endParaRPr/>
          </a:p>
        </p:txBody>
      </p:sp>
      <p:sp>
        <p:nvSpPr>
          <p:cNvPr id="100" name="Google Shape;100;p16"/>
          <p:cNvSpPr txBox="1"/>
          <p:nvPr/>
        </p:nvSpPr>
        <p:spPr>
          <a:xfrm>
            <a:off x="6282225" y="4568200"/>
            <a:ext cx="2517600" cy="323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2"/>
                </a:solidFill>
                <a:latin typeface="Palatino"/>
                <a:ea typeface="Palatino"/>
                <a:cs typeface="Palatino"/>
                <a:sym typeface="Palatino"/>
              </a:rPr>
              <a:t>Credit: C. Saulder+, </a:t>
            </a:r>
            <a:r>
              <a:rPr lang="en" sz="900" u="sng">
                <a:solidFill>
                  <a:schemeClr val="hlink"/>
                </a:solidFill>
                <a:latin typeface="Palatino"/>
                <a:ea typeface="Palatino"/>
                <a:cs typeface="Palatino"/>
                <a:sym typeface="Palatino"/>
                <a:hlinkClick r:id="rId3"/>
              </a:rPr>
              <a:t>MNRAS 525:1106, 2023</a:t>
            </a:r>
            <a:endParaRPr sz="900">
              <a:solidFill>
                <a:schemeClr val="dk2"/>
              </a:solidFill>
              <a:latin typeface="Palatino"/>
              <a:ea typeface="Palatino"/>
              <a:cs typeface="Palatino"/>
              <a:sym typeface="Palatino"/>
            </a:endParaRPr>
          </a:p>
        </p:txBody>
      </p:sp>
      <p:pic>
        <p:nvPicPr>
          <p:cNvPr id="101" name="Google Shape;101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65075" y="1532375"/>
            <a:ext cx="2829875" cy="5112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" name="Google Shape;102;p16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253300" y="1124312"/>
            <a:ext cx="4645652" cy="349330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3" name="Google Shape;103;p16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4198725" y="1124288"/>
            <a:ext cx="4754806" cy="34933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17"/>
          <p:cNvSpPr txBox="1"/>
          <p:nvPr>
            <p:ph type="title"/>
          </p:nvPr>
        </p:nvSpPr>
        <p:spPr>
          <a:xfrm>
            <a:off x="2473275" y="16225"/>
            <a:ext cx="6547800" cy="985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Tully Fisher Targets in DESI</a:t>
            </a:r>
            <a:endParaRPr/>
          </a:p>
        </p:txBody>
      </p:sp>
      <p:sp>
        <p:nvSpPr>
          <p:cNvPr id="109" name="Google Shape;109;p17"/>
          <p:cNvSpPr txBox="1"/>
          <p:nvPr>
            <p:ph idx="1" type="body"/>
          </p:nvPr>
        </p:nvSpPr>
        <p:spPr>
          <a:xfrm>
            <a:off x="311700" y="4061640"/>
            <a:ext cx="8520600" cy="733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lnSpcReduction="20000"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rPr lang="en"/>
              <a:t>On most spiral galaxies, we record a spectrum on the </a:t>
            </a:r>
            <a:r>
              <a:rPr lang="en">
                <a:solidFill>
                  <a:srgbClr val="4A86E8"/>
                </a:solidFill>
              </a:rPr>
              <a:t>galactic center</a:t>
            </a:r>
            <a:r>
              <a:rPr lang="en"/>
              <a:t> and on one or more locations on the </a:t>
            </a:r>
            <a:r>
              <a:rPr lang="en">
                <a:solidFill>
                  <a:srgbClr val="4A86E8"/>
                </a:solidFill>
              </a:rPr>
              <a:t>major axis of the </a:t>
            </a:r>
            <a:r>
              <a:rPr i="1" lang="en">
                <a:solidFill>
                  <a:srgbClr val="4A86E8"/>
                </a:solidFill>
              </a:rPr>
              <a:t>R</a:t>
            </a:r>
            <a:r>
              <a:rPr baseline="-25000" lang="en">
                <a:solidFill>
                  <a:srgbClr val="4A86E8"/>
                </a:solidFill>
              </a:rPr>
              <a:t>26</a:t>
            </a:r>
            <a:r>
              <a:rPr baseline="30000" lang="en">
                <a:solidFill>
                  <a:srgbClr val="4A86E8"/>
                </a:solidFill>
              </a:rPr>
              <a:t> </a:t>
            </a:r>
            <a:r>
              <a:rPr lang="en">
                <a:solidFill>
                  <a:srgbClr val="4A86E8"/>
                </a:solidFill>
              </a:rPr>
              <a:t>isophotal ellipse</a:t>
            </a:r>
            <a:r>
              <a:rPr lang="en"/>
              <a:t>.</a:t>
            </a:r>
            <a:endParaRPr/>
          </a:p>
        </p:txBody>
      </p:sp>
      <p:sp>
        <p:nvSpPr>
          <p:cNvPr id="110" name="Google Shape;110;p17"/>
          <p:cNvSpPr txBox="1"/>
          <p:nvPr>
            <p:ph idx="12" type="sldNum"/>
          </p:nvPr>
        </p:nvSpPr>
        <p:spPr>
          <a:xfrm>
            <a:off x="8595300" y="4847325"/>
            <a:ext cx="548700" cy="296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11" name="Google Shape;111;p17"/>
          <p:cNvSpPr txBox="1"/>
          <p:nvPr>
            <p:ph idx="2" type="sldNum"/>
          </p:nvPr>
        </p:nvSpPr>
        <p:spPr>
          <a:xfrm>
            <a:off x="3340350" y="4847325"/>
            <a:ext cx="2463300" cy="296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Cosmic Flows 2025, Brisbane, Australia</a:t>
            </a:r>
            <a:endParaRPr/>
          </a:p>
        </p:txBody>
      </p:sp>
      <p:sp>
        <p:nvSpPr>
          <p:cNvPr id="112" name="Google Shape;112;p17"/>
          <p:cNvSpPr txBox="1"/>
          <p:nvPr/>
        </p:nvSpPr>
        <p:spPr>
          <a:xfrm>
            <a:off x="108625" y="2412025"/>
            <a:ext cx="14025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2"/>
                </a:solidFill>
                <a:latin typeface="Palatino"/>
                <a:ea typeface="Palatino"/>
                <a:cs typeface="Palatino"/>
                <a:sym typeface="Palatino"/>
              </a:rPr>
              <a:t>Credit: C. Saulder+,</a:t>
            </a:r>
            <a:endParaRPr sz="900">
              <a:solidFill>
                <a:schemeClr val="dk2"/>
              </a:solidFill>
              <a:latin typeface="Palatino"/>
              <a:ea typeface="Palatino"/>
              <a:cs typeface="Palatino"/>
              <a:sym typeface="Palati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 u="sng">
                <a:solidFill>
                  <a:schemeClr val="hlink"/>
                </a:solidFill>
                <a:latin typeface="Palatino"/>
                <a:ea typeface="Palatino"/>
                <a:cs typeface="Palatino"/>
                <a:sym typeface="Palatino"/>
                <a:hlinkClick r:id="rId3"/>
              </a:rPr>
              <a:t>MNRAS 525:1106, 2023</a:t>
            </a:r>
            <a:endParaRPr sz="900">
              <a:solidFill>
                <a:schemeClr val="dk2"/>
              </a:solidFill>
              <a:latin typeface="Palatino"/>
              <a:ea typeface="Palatino"/>
              <a:cs typeface="Palatino"/>
              <a:sym typeface="Palatino"/>
            </a:endParaRPr>
          </a:p>
        </p:txBody>
      </p:sp>
      <p:grpSp>
        <p:nvGrpSpPr>
          <p:cNvPr id="113" name="Google Shape;113;p17"/>
          <p:cNvGrpSpPr/>
          <p:nvPr/>
        </p:nvGrpSpPr>
        <p:grpSpPr>
          <a:xfrm>
            <a:off x="1591400" y="1121763"/>
            <a:ext cx="5961200" cy="2887725"/>
            <a:chOff x="1591400" y="1807925"/>
            <a:chExt cx="5961200" cy="2887725"/>
          </a:xfrm>
        </p:grpSpPr>
        <p:pic>
          <p:nvPicPr>
            <p:cNvPr id="114" name="Google Shape;114;p17"/>
            <p:cNvPicPr preferRelativeResize="0"/>
            <p:nvPr/>
          </p:nvPicPr>
          <p:blipFill>
            <a:blip r:embed="rId4">
              <a:alphaModFix/>
            </a:blip>
            <a:stretch>
              <a:fillRect/>
            </a:stretch>
          </p:blipFill>
          <p:spPr>
            <a:xfrm>
              <a:off x="1591400" y="1807925"/>
              <a:ext cx="2887701" cy="288772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15" name="Google Shape;115;p17"/>
            <p:cNvPicPr preferRelativeResize="0"/>
            <p:nvPr/>
          </p:nvPicPr>
          <p:blipFill>
            <a:blip r:embed="rId5">
              <a:alphaModFix/>
            </a:blip>
            <a:stretch>
              <a:fillRect/>
            </a:stretch>
          </p:blipFill>
          <p:spPr>
            <a:xfrm>
              <a:off x="4664900" y="1810450"/>
              <a:ext cx="2887700" cy="2882605"/>
            </a:xfrm>
            <a:prstGeom prst="rect">
              <a:avLst/>
            </a:prstGeom>
            <a:noFill/>
            <a:ln>
              <a:noFill/>
            </a:ln>
          </p:spPr>
        </p:pic>
        <p:grpSp>
          <p:nvGrpSpPr>
            <p:cNvPr id="116" name="Google Shape;116;p17"/>
            <p:cNvGrpSpPr/>
            <p:nvPr/>
          </p:nvGrpSpPr>
          <p:grpSpPr>
            <a:xfrm>
              <a:off x="1636525" y="1880325"/>
              <a:ext cx="4428275" cy="461700"/>
              <a:chOff x="1611475" y="1919600"/>
              <a:chExt cx="4428275" cy="461700"/>
            </a:xfrm>
          </p:grpSpPr>
          <p:sp>
            <p:nvSpPr>
              <p:cNvPr id="117" name="Google Shape;117;p17"/>
              <p:cNvSpPr txBox="1"/>
              <p:nvPr/>
            </p:nvSpPr>
            <p:spPr>
              <a:xfrm>
                <a:off x="1611475" y="1919600"/>
                <a:ext cx="1301400" cy="4617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91425" lIns="91425" spcFirstLastPara="1" rIns="91425" wrap="square" tIns="91425">
                <a:sp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b="1" i="1" lang="en" sz="1800">
                    <a:solidFill>
                      <a:srgbClr val="FFFFFF"/>
                    </a:solidFill>
                    <a:latin typeface="Palatino"/>
                    <a:ea typeface="Palatino"/>
                    <a:cs typeface="Palatino"/>
                    <a:sym typeface="Palatino"/>
                  </a:rPr>
                  <a:t>R</a:t>
                </a:r>
                <a:r>
                  <a:rPr b="1" baseline="-25000" lang="en" sz="1800">
                    <a:solidFill>
                      <a:srgbClr val="FFFFFF"/>
                    </a:solidFill>
                    <a:latin typeface="Palatino"/>
                    <a:ea typeface="Palatino"/>
                    <a:cs typeface="Palatino"/>
                    <a:sym typeface="Palatino"/>
                  </a:rPr>
                  <a:t>26</a:t>
                </a:r>
                <a:r>
                  <a:rPr b="1" lang="en" sz="1800">
                    <a:solidFill>
                      <a:srgbClr val="FFFFFF"/>
                    </a:solidFill>
                    <a:latin typeface="Palatino"/>
                    <a:ea typeface="Palatino"/>
                    <a:cs typeface="Palatino"/>
                    <a:sym typeface="Palatino"/>
                  </a:rPr>
                  <a:t> &lt; 1.4’</a:t>
                </a:r>
                <a:endParaRPr b="1" sz="1800">
                  <a:solidFill>
                    <a:srgbClr val="FFFFFF"/>
                  </a:solidFill>
                  <a:latin typeface="Palatino"/>
                  <a:ea typeface="Palatino"/>
                  <a:cs typeface="Palatino"/>
                  <a:sym typeface="Palatino"/>
                </a:endParaRPr>
              </a:p>
            </p:txBody>
          </p:sp>
          <p:sp>
            <p:nvSpPr>
              <p:cNvPr id="118" name="Google Shape;118;p17"/>
              <p:cNvSpPr txBox="1"/>
              <p:nvPr/>
            </p:nvSpPr>
            <p:spPr>
              <a:xfrm>
                <a:off x="4738350" y="1919600"/>
                <a:ext cx="1301400" cy="4617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91425" lIns="91425" spcFirstLastPara="1" rIns="91425" wrap="square" tIns="91425">
                <a:sp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b="1" i="1" lang="en" sz="1800">
                    <a:solidFill>
                      <a:srgbClr val="FFFFFF"/>
                    </a:solidFill>
                    <a:latin typeface="Palatino"/>
                    <a:ea typeface="Palatino"/>
                    <a:cs typeface="Palatino"/>
                    <a:sym typeface="Palatino"/>
                  </a:rPr>
                  <a:t>R</a:t>
                </a:r>
                <a:r>
                  <a:rPr b="1" baseline="-25000" lang="en" sz="1800">
                    <a:solidFill>
                      <a:srgbClr val="FFFFFF"/>
                    </a:solidFill>
                    <a:latin typeface="Palatino"/>
                    <a:ea typeface="Palatino"/>
                    <a:cs typeface="Palatino"/>
                    <a:sym typeface="Palatino"/>
                  </a:rPr>
                  <a:t>26</a:t>
                </a:r>
                <a:r>
                  <a:rPr b="1" lang="en" sz="1800">
                    <a:solidFill>
                      <a:srgbClr val="FFFFFF"/>
                    </a:solidFill>
                    <a:latin typeface="Palatino"/>
                    <a:ea typeface="Palatino"/>
                    <a:cs typeface="Palatino"/>
                    <a:sym typeface="Palatino"/>
                  </a:rPr>
                  <a:t> ≥ 1.4’</a:t>
                </a:r>
                <a:endParaRPr b="1" sz="1800">
                  <a:solidFill>
                    <a:srgbClr val="FFFFFF"/>
                  </a:solidFill>
                  <a:latin typeface="Palatino"/>
                  <a:ea typeface="Palatino"/>
                  <a:cs typeface="Palatino"/>
                  <a:sym typeface="Palatino"/>
                </a:endParaRPr>
              </a:p>
            </p:txBody>
          </p:sp>
        </p:grp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18"/>
          <p:cNvSpPr txBox="1"/>
          <p:nvPr>
            <p:ph type="title"/>
          </p:nvPr>
        </p:nvSpPr>
        <p:spPr>
          <a:xfrm>
            <a:off x="2473275" y="16225"/>
            <a:ext cx="6547800" cy="985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Measuring Rotational Velocities using Optical Spectra from DESI</a:t>
            </a:r>
            <a:endParaRPr/>
          </a:p>
        </p:txBody>
      </p:sp>
      <p:sp>
        <p:nvSpPr>
          <p:cNvPr id="124" name="Google Shape;124;p18"/>
          <p:cNvSpPr txBox="1"/>
          <p:nvPr>
            <p:ph idx="12" type="sldNum"/>
          </p:nvPr>
        </p:nvSpPr>
        <p:spPr>
          <a:xfrm>
            <a:off x="8595300" y="4847325"/>
            <a:ext cx="548700" cy="296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25" name="Google Shape;125;p18"/>
          <p:cNvSpPr txBox="1"/>
          <p:nvPr>
            <p:ph idx="2" type="sldNum"/>
          </p:nvPr>
        </p:nvSpPr>
        <p:spPr>
          <a:xfrm>
            <a:off x="3340350" y="4847325"/>
            <a:ext cx="2463300" cy="296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Cosmic Flows 2025, Brisbane, Australia</a:t>
            </a:r>
            <a:endParaRPr/>
          </a:p>
        </p:txBody>
      </p:sp>
      <p:pic>
        <p:nvPicPr>
          <p:cNvPr id="126" name="Google Shape;126;p18"/>
          <p:cNvPicPr preferRelativeResize="0"/>
          <p:nvPr/>
        </p:nvPicPr>
        <p:blipFill rotWithShape="1">
          <a:blip r:embed="rId3">
            <a:alphaModFix/>
          </a:blip>
          <a:srcRect b="862" l="0" r="0" t="0"/>
          <a:stretch/>
        </p:blipFill>
        <p:spPr>
          <a:xfrm>
            <a:off x="35013" y="1107850"/>
            <a:ext cx="9073981" cy="3461101"/>
          </a:xfrm>
          <a:prstGeom prst="rect">
            <a:avLst/>
          </a:prstGeom>
          <a:noFill/>
          <a:ln>
            <a:noFill/>
          </a:ln>
        </p:spPr>
      </p:pic>
      <p:sp>
        <p:nvSpPr>
          <p:cNvPr id="127" name="Google Shape;127;p18"/>
          <p:cNvSpPr txBox="1"/>
          <p:nvPr/>
        </p:nvSpPr>
        <p:spPr>
          <a:xfrm>
            <a:off x="5414225" y="1193825"/>
            <a:ext cx="2799000" cy="323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2"/>
                </a:solidFill>
                <a:latin typeface="Palatino"/>
                <a:ea typeface="Palatino"/>
                <a:cs typeface="Palatino"/>
                <a:sym typeface="Palatino"/>
              </a:rPr>
              <a:t>Credit: C. Saulder+, </a:t>
            </a:r>
            <a:r>
              <a:rPr lang="en" sz="900" u="sng">
                <a:solidFill>
                  <a:schemeClr val="hlink"/>
                </a:solidFill>
                <a:latin typeface="Palatino"/>
                <a:ea typeface="Palatino"/>
                <a:cs typeface="Palatino"/>
                <a:sym typeface="Palatino"/>
                <a:hlinkClick r:id="rId4"/>
              </a:rPr>
              <a:t>MNRAS 525:1106, 2023</a:t>
            </a:r>
            <a:endParaRPr sz="900">
              <a:solidFill>
                <a:schemeClr val="dk2"/>
              </a:solidFill>
              <a:latin typeface="Palatino"/>
              <a:ea typeface="Palatino"/>
              <a:cs typeface="Palatino"/>
              <a:sym typeface="Palatino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19"/>
          <p:cNvSpPr txBox="1"/>
          <p:nvPr>
            <p:ph type="title"/>
          </p:nvPr>
        </p:nvSpPr>
        <p:spPr>
          <a:xfrm>
            <a:off x="2473275" y="16225"/>
            <a:ext cx="6547800" cy="985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Rotation Curve Fits: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Comparison with SDSS MaNGA</a:t>
            </a:r>
            <a:endParaRPr/>
          </a:p>
        </p:txBody>
      </p:sp>
      <p:sp>
        <p:nvSpPr>
          <p:cNvPr id="133" name="Google Shape;133;p19"/>
          <p:cNvSpPr txBox="1"/>
          <p:nvPr>
            <p:ph idx="1" type="body"/>
          </p:nvPr>
        </p:nvSpPr>
        <p:spPr>
          <a:xfrm>
            <a:off x="311700" y="1107838"/>
            <a:ext cx="8520600" cy="346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rPr lang="en"/>
              <a:t>Example comparison from DESI Survey Validation (measured at 0.33</a:t>
            </a:r>
            <a:r>
              <a:rPr i="1" lang="en"/>
              <a:t>R</a:t>
            </a:r>
            <a:r>
              <a:rPr baseline="-25000" lang="en"/>
              <a:t>26</a:t>
            </a:r>
            <a:r>
              <a:rPr lang="en"/>
              <a:t>):</a:t>
            </a:r>
            <a:endParaRPr/>
          </a:p>
        </p:txBody>
      </p:sp>
      <p:sp>
        <p:nvSpPr>
          <p:cNvPr id="134" name="Google Shape;134;p19"/>
          <p:cNvSpPr txBox="1"/>
          <p:nvPr>
            <p:ph idx="12" type="sldNum"/>
          </p:nvPr>
        </p:nvSpPr>
        <p:spPr>
          <a:xfrm>
            <a:off x="8595300" y="4847325"/>
            <a:ext cx="548700" cy="296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35" name="Google Shape;135;p19"/>
          <p:cNvSpPr txBox="1"/>
          <p:nvPr>
            <p:ph idx="2" type="sldNum"/>
          </p:nvPr>
        </p:nvSpPr>
        <p:spPr>
          <a:xfrm>
            <a:off x="3340350" y="4847325"/>
            <a:ext cx="2463300" cy="296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Cosmic Flows 2025, Brisbane, Australia</a:t>
            </a:r>
            <a:endParaRPr/>
          </a:p>
        </p:txBody>
      </p:sp>
      <p:pic>
        <p:nvPicPr>
          <p:cNvPr id="136" name="Google Shape;136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1700" y="1626225"/>
            <a:ext cx="8520601" cy="3033625"/>
          </a:xfrm>
          <a:prstGeom prst="rect">
            <a:avLst/>
          </a:prstGeom>
          <a:noFill/>
          <a:ln>
            <a:noFill/>
          </a:ln>
        </p:spPr>
      </p:pic>
      <p:sp>
        <p:nvSpPr>
          <p:cNvPr id="137" name="Google Shape;137;p19"/>
          <p:cNvSpPr txBox="1"/>
          <p:nvPr/>
        </p:nvSpPr>
        <p:spPr>
          <a:xfrm>
            <a:off x="187225" y="4659850"/>
            <a:ext cx="2799000" cy="323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2"/>
                </a:solidFill>
                <a:latin typeface="Palatino"/>
                <a:ea typeface="Palatino"/>
                <a:cs typeface="Palatino"/>
                <a:sym typeface="Palatino"/>
              </a:rPr>
              <a:t>Credit: C. Saulder+, </a:t>
            </a:r>
            <a:r>
              <a:rPr lang="en" sz="900" u="sng">
                <a:solidFill>
                  <a:schemeClr val="hlink"/>
                </a:solidFill>
                <a:latin typeface="Palatino"/>
                <a:ea typeface="Palatino"/>
                <a:cs typeface="Palatino"/>
                <a:sym typeface="Palatino"/>
                <a:hlinkClick r:id="rId4"/>
              </a:rPr>
              <a:t>MNRAS 525:1106, 2023</a:t>
            </a:r>
            <a:endParaRPr sz="900">
              <a:solidFill>
                <a:schemeClr val="dk2"/>
              </a:solidFill>
              <a:latin typeface="Palatino"/>
              <a:ea typeface="Palatino"/>
              <a:cs typeface="Palatino"/>
              <a:sym typeface="Palatino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p20"/>
          <p:cNvSpPr txBox="1"/>
          <p:nvPr>
            <p:ph type="title"/>
          </p:nvPr>
        </p:nvSpPr>
        <p:spPr>
          <a:xfrm>
            <a:off x="2473275" y="16225"/>
            <a:ext cx="6547800" cy="985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Rotation curves from EDR + DR1</a:t>
            </a:r>
            <a:endParaRPr/>
          </a:p>
        </p:txBody>
      </p:sp>
      <p:sp>
        <p:nvSpPr>
          <p:cNvPr id="143" name="Google Shape;143;p20"/>
          <p:cNvSpPr txBox="1"/>
          <p:nvPr>
            <p:ph idx="12" type="sldNum"/>
          </p:nvPr>
        </p:nvSpPr>
        <p:spPr>
          <a:xfrm>
            <a:off x="8595300" y="4847325"/>
            <a:ext cx="548700" cy="296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44" name="Google Shape;144;p20"/>
          <p:cNvSpPr txBox="1"/>
          <p:nvPr>
            <p:ph idx="2" type="sldNum"/>
          </p:nvPr>
        </p:nvSpPr>
        <p:spPr>
          <a:xfrm>
            <a:off x="3340350" y="4847325"/>
            <a:ext cx="2463300" cy="296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Cosmic Flows 2025, Brisbane, Australia</a:t>
            </a:r>
            <a:endParaRPr/>
          </a:p>
        </p:txBody>
      </p:sp>
      <p:grpSp>
        <p:nvGrpSpPr>
          <p:cNvPr id="145" name="Google Shape;145;p20"/>
          <p:cNvGrpSpPr/>
          <p:nvPr/>
        </p:nvGrpSpPr>
        <p:grpSpPr>
          <a:xfrm>
            <a:off x="207600" y="1355725"/>
            <a:ext cx="3132750" cy="2349225"/>
            <a:chOff x="207600" y="1355725"/>
            <a:chExt cx="3132750" cy="2349225"/>
          </a:xfrm>
        </p:grpSpPr>
        <p:pic>
          <p:nvPicPr>
            <p:cNvPr id="146" name="Google Shape;146;p20"/>
            <p:cNvPicPr preferRelativeResize="0"/>
            <p:nvPr/>
          </p:nvPicPr>
          <p:blipFill rotWithShape="1">
            <a:blip r:embed="rId3">
              <a:alphaModFix/>
            </a:blip>
            <a:srcRect b="0" l="0" r="0" t="5891"/>
            <a:stretch/>
          </p:blipFill>
          <p:spPr>
            <a:xfrm>
              <a:off x="207600" y="1355725"/>
              <a:ext cx="3132750" cy="2349225"/>
            </a:xfrm>
            <a:prstGeom prst="rect">
              <a:avLst/>
            </a:prstGeom>
            <a:noFill/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</p:pic>
        <p:pic>
          <p:nvPicPr>
            <p:cNvPr id="147" name="Google Shape;147;p20"/>
            <p:cNvPicPr preferRelativeResize="0"/>
            <p:nvPr/>
          </p:nvPicPr>
          <p:blipFill>
            <a:blip r:embed="rId4">
              <a:alphaModFix/>
            </a:blip>
            <a:stretch>
              <a:fillRect/>
            </a:stretch>
          </p:blipFill>
          <p:spPr>
            <a:xfrm>
              <a:off x="2235173" y="2432050"/>
              <a:ext cx="1014451" cy="918526"/>
            </a:xfrm>
            <a:prstGeom prst="rect">
              <a:avLst/>
            </a:prstGeom>
            <a:noFill/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</p:pic>
      </p:grpSp>
      <p:grpSp>
        <p:nvGrpSpPr>
          <p:cNvPr id="148" name="Google Shape;148;p20"/>
          <p:cNvGrpSpPr/>
          <p:nvPr/>
        </p:nvGrpSpPr>
        <p:grpSpPr>
          <a:xfrm>
            <a:off x="2049208" y="1718900"/>
            <a:ext cx="3136400" cy="2349225"/>
            <a:chOff x="1530125" y="1997950"/>
            <a:chExt cx="3136400" cy="2349225"/>
          </a:xfrm>
        </p:grpSpPr>
        <p:pic>
          <p:nvPicPr>
            <p:cNvPr id="149" name="Google Shape;149;p20"/>
            <p:cNvPicPr preferRelativeResize="0"/>
            <p:nvPr/>
          </p:nvPicPr>
          <p:blipFill rotWithShape="1">
            <a:blip r:embed="rId5">
              <a:alphaModFix/>
            </a:blip>
            <a:srcRect b="0" l="0" r="0" t="6023"/>
            <a:stretch/>
          </p:blipFill>
          <p:spPr>
            <a:xfrm>
              <a:off x="1530125" y="1997950"/>
              <a:ext cx="3136400" cy="2349225"/>
            </a:xfrm>
            <a:prstGeom prst="rect">
              <a:avLst/>
            </a:prstGeom>
            <a:noFill/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</p:pic>
        <p:pic>
          <p:nvPicPr>
            <p:cNvPr id="150" name="Google Shape;150;p20"/>
            <p:cNvPicPr preferRelativeResize="0"/>
            <p:nvPr/>
          </p:nvPicPr>
          <p:blipFill>
            <a:blip r:embed="rId6">
              <a:alphaModFix/>
            </a:blip>
            <a:stretch>
              <a:fillRect/>
            </a:stretch>
          </p:blipFill>
          <p:spPr>
            <a:xfrm>
              <a:off x="3644249" y="2922550"/>
              <a:ext cx="927751" cy="1068624"/>
            </a:xfrm>
            <a:prstGeom prst="rect">
              <a:avLst/>
            </a:prstGeom>
            <a:noFill/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</p:pic>
      </p:grpSp>
      <p:grpSp>
        <p:nvGrpSpPr>
          <p:cNvPr id="151" name="Google Shape;151;p20"/>
          <p:cNvGrpSpPr/>
          <p:nvPr/>
        </p:nvGrpSpPr>
        <p:grpSpPr>
          <a:xfrm>
            <a:off x="3894467" y="2082074"/>
            <a:ext cx="3136400" cy="2375651"/>
            <a:chOff x="3003800" y="2179000"/>
            <a:chExt cx="3136400" cy="2375651"/>
          </a:xfrm>
        </p:grpSpPr>
        <p:pic>
          <p:nvPicPr>
            <p:cNvPr id="152" name="Google Shape;152;p20"/>
            <p:cNvPicPr preferRelativeResize="0"/>
            <p:nvPr/>
          </p:nvPicPr>
          <p:blipFill rotWithShape="1">
            <a:blip r:embed="rId7">
              <a:alphaModFix/>
            </a:blip>
            <a:srcRect b="0" l="0" r="0" t="5320"/>
            <a:stretch/>
          </p:blipFill>
          <p:spPr>
            <a:xfrm>
              <a:off x="3003800" y="2179000"/>
              <a:ext cx="3136400" cy="2375651"/>
            </a:xfrm>
            <a:prstGeom prst="rect">
              <a:avLst/>
            </a:prstGeom>
            <a:noFill/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</p:pic>
        <p:pic>
          <p:nvPicPr>
            <p:cNvPr id="153" name="Google Shape;153;p20"/>
            <p:cNvPicPr preferRelativeResize="0"/>
            <p:nvPr/>
          </p:nvPicPr>
          <p:blipFill>
            <a:blip r:embed="rId8">
              <a:alphaModFix/>
            </a:blip>
            <a:stretch>
              <a:fillRect/>
            </a:stretch>
          </p:blipFill>
          <p:spPr>
            <a:xfrm>
              <a:off x="4687225" y="3440370"/>
              <a:ext cx="1353451" cy="759425"/>
            </a:xfrm>
            <a:prstGeom prst="rect">
              <a:avLst/>
            </a:prstGeom>
            <a:noFill/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</p:pic>
      </p:grpSp>
      <p:grpSp>
        <p:nvGrpSpPr>
          <p:cNvPr id="154" name="Google Shape;154;p20"/>
          <p:cNvGrpSpPr/>
          <p:nvPr/>
        </p:nvGrpSpPr>
        <p:grpSpPr>
          <a:xfrm>
            <a:off x="5739725" y="2471674"/>
            <a:ext cx="3136400" cy="2375651"/>
            <a:chOff x="4653075" y="1034899"/>
            <a:chExt cx="3136400" cy="2375651"/>
          </a:xfrm>
        </p:grpSpPr>
        <p:pic>
          <p:nvPicPr>
            <p:cNvPr id="155" name="Google Shape;155;p20"/>
            <p:cNvPicPr preferRelativeResize="0"/>
            <p:nvPr/>
          </p:nvPicPr>
          <p:blipFill rotWithShape="1">
            <a:blip r:embed="rId9">
              <a:alphaModFix/>
            </a:blip>
            <a:srcRect b="-9" l="0" r="0" t="6015"/>
            <a:stretch/>
          </p:blipFill>
          <p:spPr>
            <a:xfrm>
              <a:off x="4653075" y="1034899"/>
              <a:ext cx="3136400" cy="2375651"/>
            </a:xfrm>
            <a:prstGeom prst="rect">
              <a:avLst/>
            </a:prstGeom>
            <a:noFill/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</p:pic>
        <p:pic>
          <p:nvPicPr>
            <p:cNvPr id="156" name="Google Shape;156;p20"/>
            <p:cNvPicPr preferRelativeResize="0"/>
            <p:nvPr/>
          </p:nvPicPr>
          <p:blipFill>
            <a:blip r:embed="rId10">
              <a:alphaModFix/>
            </a:blip>
            <a:stretch>
              <a:fillRect/>
            </a:stretch>
          </p:blipFill>
          <p:spPr>
            <a:xfrm>
              <a:off x="6902525" y="2121575"/>
              <a:ext cx="774425" cy="925000"/>
            </a:xfrm>
            <a:prstGeom prst="rect">
              <a:avLst/>
            </a:prstGeom>
            <a:noFill/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</p:pic>
      </p:grpSp>
      <p:sp>
        <p:nvSpPr>
          <p:cNvPr id="157" name="Google Shape;157;p20"/>
          <p:cNvSpPr txBox="1"/>
          <p:nvPr/>
        </p:nvSpPr>
        <p:spPr>
          <a:xfrm>
            <a:off x="207600" y="3745025"/>
            <a:ext cx="1929900" cy="323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2"/>
                </a:solidFill>
                <a:latin typeface="Palatino"/>
                <a:ea typeface="Palatino"/>
                <a:cs typeface="Palatino"/>
                <a:sym typeface="Palatino"/>
              </a:rPr>
              <a:t>Credit: J.J. Pimentel</a:t>
            </a:r>
            <a:endParaRPr sz="900">
              <a:solidFill>
                <a:schemeClr val="dk2"/>
              </a:solidFill>
              <a:latin typeface="Palatino"/>
              <a:ea typeface="Palatino"/>
              <a:cs typeface="Palatino"/>
              <a:sym typeface="Palatino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p21"/>
          <p:cNvSpPr txBox="1"/>
          <p:nvPr>
            <p:ph type="title"/>
          </p:nvPr>
        </p:nvSpPr>
        <p:spPr>
          <a:xfrm>
            <a:off x="2473275" y="16225"/>
            <a:ext cx="6547800" cy="985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Photometric Corrections</a:t>
            </a:r>
            <a:endParaRPr/>
          </a:p>
        </p:txBody>
      </p:sp>
      <p:sp>
        <p:nvSpPr>
          <p:cNvPr id="163" name="Google Shape;163;p21"/>
          <p:cNvSpPr txBox="1"/>
          <p:nvPr>
            <p:ph idx="1" type="body"/>
          </p:nvPr>
        </p:nvSpPr>
        <p:spPr>
          <a:xfrm>
            <a:off x="311700" y="1107850"/>
            <a:ext cx="8520600" cy="3663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2500" lnSpcReduction="10000"/>
          </a:bodyPr>
          <a:lstStyle/>
          <a:p>
            <a:pPr indent="0" lvl="0" marL="0" marR="491323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Corrections applied to all spiral galaxies in the final TFR sample:</a:t>
            </a:r>
            <a:endParaRPr/>
          </a:p>
          <a:p>
            <a:pPr indent="0" lvl="0" marL="0" marR="491323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en">
                <a:solidFill>
                  <a:srgbClr val="4A86E8"/>
                </a:solidFill>
              </a:rPr>
              <a:t>Imaging survey systematic offset</a:t>
            </a:r>
            <a:r>
              <a:rPr lang="en"/>
              <a:t>:</a:t>
            </a:r>
            <a:endParaRPr/>
          </a:p>
          <a:p>
            <a:pPr indent="0" lvl="0" marL="0" marR="491323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i="1" lang="en"/>
              <a:t>m</a:t>
            </a:r>
            <a:r>
              <a:rPr baseline="-25000" lang="en"/>
              <a:t>BASS</a:t>
            </a:r>
            <a:r>
              <a:rPr lang="en"/>
              <a:t> - </a:t>
            </a:r>
            <a:r>
              <a:rPr i="1" lang="en"/>
              <a:t>m</a:t>
            </a:r>
            <a:r>
              <a:rPr baseline="-25000" lang="en"/>
              <a:t>DECaLS</a:t>
            </a:r>
            <a:r>
              <a:rPr lang="en"/>
              <a:t> = 0.0234</a:t>
            </a:r>
            <a:endParaRPr/>
          </a:p>
          <a:p>
            <a:pPr indent="0" lvl="0" marL="0" marR="491323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en">
                <a:solidFill>
                  <a:srgbClr val="4A86E8"/>
                </a:solidFill>
              </a:rPr>
              <a:t>Milky Way dust extinction</a:t>
            </a:r>
            <a:r>
              <a:rPr lang="en"/>
              <a:t>:</a:t>
            </a:r>
            <a:endParaRPr/>
          </a:p>
          <a:p>
            <a:pPr indent="0" lvl="0" marL="0" marR="491323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i="1" lang="en"/>
              <a:t>A</a:t>
            </a:r>
            <a:r>
              <a:rPr baseline="-25000" lang="en"/>
              <a:t>MW</a:t>
            </a:r>
            <a:r>
              <a:rPr lang="en"/>
              <a:t> = </a:t>
            </a:r>
            <a:r>
              <a:rPr i="1" lang="en"/>
              <a:t>R</a:t>
            </a:r>
            <a:r>
              <a:rPr baseline="-25000" i="1" lang="en"/>
              <a:t>r</a:t>
            </a:r>
            <a:r>
              <a:rPr i="1" lang="en"/>
              <a:t> E</a:t>
            </a:r>
            <a:r>
              <a:rPr lang="en"/>
              <a:t>(</a:t>
            </a:r>
            <a:r>
              <a:rPr i="1" lang="en"/>
              <a:t>B</a:t>
            </a:r>
            <a:r>
              <a:rPr lang="en"/>
              <a:t>-</a:t>
            </a:r>
            <a:r>
              <a:rPr i="1" lang="en"/>
              <a:t>V</a:t>
            </a:r>
            <a:r>
              <a:rPr lang="en"/>
              <a:t>)</a:t>
            </a:r>
            <a:endParaRPr/>
          </a:p>
          <a:p>
            <a:pPr indent="0" lvl="0" marL="0" marR="491323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en">
                <a:solidFill>
                  <a:srgbClr val="4A86E8"/>
                </a:solidFill>
              </a:rPr>
              <a:t>K-corrections to </a:t>
            </a:r>
            <a:r>
              <a:rPr i="1" lang="en">
                <a:solidFill>
                  <a:srgbClr val="4A86E8"/>
                </a:solidFill>
              </a:rPr>
              <a:t>z</a:t>
            </a:r>
            <a:r>
              <a:rPr lang="en">
                <a:solidFill>
                  <a:srgbClr val="4A86E8"/>
                </a:solidFill>
              </a:rPr>
              <a:t> = 0.1</a:t>
            </a:r>
            <a:r>
              <a:rPr lang="en"/>
              <a:t>:</a:t>
            </a:r>
            <a:endParaRPr/>
          </a:p>
          <a:p>
            <a:pPr indent="0" lvl="0" marL="0" marR="491323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Hogg+ 2002, Blanton+Rowles 2007</a:t>
            </a:r>
            <a:endParaRPr/>
          </a:p>
          <a:p>
            <a:pPr indent="0" lvl="0" marL="0" marR="491323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en">
                <a:solidFill>
                  <a:srgbClr val="4A86E8"/>
                </a:solidFill>
              </a:rPr>
              <a:t>Internal dust extinction per galaxy</a:t>
            </a:r>
            <a:r>
              <a:rPr lang="en"/>
              <a:t>:</a:t>
            </a:r>
            <a:endParaRPr/>
          </a:p>
          <a:p>
            <a:pPr indent="0" lvl="0" marL="0" marR="4913230" rtl="0" algn="ctr">
              <a:spcBef>
                <a:spcPts val="0"/>
              </a:spcBef>
              <a:spcAft>
                <a:spcPts val="1600"/>
              </a:spcAft>
              <a:buNone/>
            </a:pPr>
            <a:r>
              <a:rPr i="1" lang="en"/>
              <a:t>A</a:t>
            </a:r>
            <a:r>
              <a:rPr baseline="-25000" lang="en"/>
              <a:t>dust</a:t>
            </a:r>
            <a:r>
              <a:rPr lang="en"/>
              <a:t> = slope(</a:t>
            </a:r>
            <a:r>
              <a:rPr i="1" lang="en"/>
              <a:t>b</a:t>
            </a:r>
            <a:r>
              <a:rPr lang="en"/>
              <a:t>/</a:t>
            </a:r>
            <a:r>
              <a:rPr i="1" lang="en"/>
              <a:t>a</a:t>
            </a:r>
            <a:r>
              <a:rPr lang="en"/>
              <a:t> - 1)</a:t>
            </a:r>
            <a:endParaRPr/>
          </a:p>
        </p:txBody>
      </p:sp>
      <p:sp>
        <p:nvSpPr>
          <p:cNvPr id="164" name="Google Shape;164;p21"/>
          <p:cNvSpPr txBox="1"/>
          <p:nvPr>
            <p:ph idx="12" type="sldNum"/>
          </p:nvPr>
        </p:nvSpPr>
        <p:spPr>
          <a:xfrm>
            <a:off x="8595300" y="4847325"/>
            <a:ext cx="548700" cy="296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65" name="Google Shape;165;p21"/>
          <p:cNvSpPr txBox="1"/>
          <p:nvPr>
            <p:ph idx="2" type="sldNum"/>
          </p:nvPr>
        </p:nvSpPr>
        <p:spPr>
          <a:xfrm>
            <a:off x="3340350" y="4847325"/>
            <a:ext cx="2463300" cy="296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Cosmic Flows 2025, Brisbane, Australia</a:t>
            </a:r>
            <a:endParaRPr/>
          </a:p>
        </p:txBody>
      </p:sp>
      <p:pic>
        <p:nvPicPr>
          <p:cNvPr id="166" name="Google Shape;166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833495" y="1095875"/>
            <a:ext cx="4998804" cy="3751450"/>
          </a:xfrm>
          <a:prstGeom prst="rect">
            <a:avLst/>
          </a:prstGeom>
          <a:noFill/>
          <a:ln>
            <a:noFill/>
          </a:ln>
        </p:spPr>
      </p:pic>
      <p:sp>
        <p:nvSpPr>
          <p:cNvPr id="167" name="Google Shape;167;p21"/>
          <p:cNvSpPr txBox="1"/>
          <p:nvPr/>
        </p:nvSpPr>
        <p:spPr>
          <a:xfrm>
            <a:off x="6665400" y="897050"/>
            <a:ext cx="1929900" cy="323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2"/>
                </a:solidFill>
                <a:latin typeface="Palatino"/>
                <a:ea typeface="Palatino"/>
                <a:cs typeface="Palatino"/>
                <a:sym typeface="Palatino"/>
              </a:rPr>
              <a:t>Credit: K. Douglass+, in prep.</a:t>
            </a:r>
            <a:endParaRPr sz="900">
              <a:solidFill>
                <a:schemeClr val="dk2"/>
              </a:solidFill>
              <a:latin typeface="Palatino"/>
              <a:ea typeface="Palatino"/>
              <a:cs typeface="Palatino"/>
              <a:sym typeface="Palatino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4A86E8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