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708" r:id="rId3"/>
    <p:sldMasterId id="2147483720" r:id="rId4"/>
  </p:sldMasterIdLst>
  <p:notesMasterIdLst>
    <p:notesMasterId r:id="rId19"/>
  </p:notesMasterIdLst>
  <p:sldIdLst>
    <p:sldId id="304" r:id="rId5"/>
    <p:sldId id="333" r:id="rId6"/>
    <p:sldId id="317" r:id="rId7"/>
    <p:sldId id="328" r:id="rId8"/>
    <p:sldId id="337" r:id="rId9"/>
    <p:sldId id="306" r:id="rId10"/>
    <p:sldId id="368" r:id="rId11"/>
    <p:sldId id="319" r:id="rId12"/>
    <p:sldId id="340" r:id="rId13"/>
    <p:sldId id="359" r:id="rId14"/>
    <p:sldId id="357" r:id="rId15"/>
    <p:sldId id="360" r:id="rId16"/>
    <p:sldId id="339" r:id="rId17"/>
    <p:sldId id="3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  <a:srgbClr val="AAC2F0"/>
    <a:srgbClr val="76D6FF"/>
    <a:srgbClr val="D883FF"/>
    <a:srgbClr val="73FEFF"/>
    <a:srgbClr val="FF85FF"/>
    <a:srgbClr val="F8CBAD"/>
    <a:srgbClr val="FF2F92"/>
    <a:srgbClr val="0E2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13"/>
    <p:restoredTop sz="79320"/>
  </p:normalViewPr>
  <p:slideViewPr>
    <p:cSldViewPr snapToGrid="0" snapToObjects="1" showGuides="1">
      <p:cViewPr varScale="1">
        <p:scale>
          <a:sx n="96" d="100"/>
          <a:sy n="96" d="100"/>
        </p:scale>
        <p:origin x="3000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1T09:05:11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3143 5735 24575,'0'-5'0,"-1"-1"0,-7-7 0,-2-6 0,-3-1 0,0-5 0,-5-13 0,3-1 0,-1 0 0,-3-10 0,0-2 0,-2-5 0,6 13 0,0 1 0,-2-5 0,-6-22 0,-1 4 0,7 21 0,2 6 0,1 1 0,0 9 0,-1-7 0,1 9 0,6 12 0,-6-11 0,8 12 0,-5-1 0,-3-7 0,1 9 0,-5-13 0,6 15 0,-2-6 0,3 4 0,2 1 0,-2 0 0,0-3 0,-3-3 0,-6-3 0,2-3 0,2 6 0,-1-4 0,5 8 0,-6-11 0,5 11 0,-4-10 0,5 11 0,0-6 0,-3 3 0,-2-5 0,1 1 0,-4-1 0,4 1 0,-5-2 0,1-3 0,-9-6 0,-18-26 0,11 20 0,-7-14 0,26 30 0,-2 1 0,2-4 0,-13-7 0,3-1 0,-3 0 0,4 6 0,10 6 0,-4-1 0,4 1 0,-11-13 0,6 8 0,-6-8 0,11 9 0,-4 3 0,2-7 0,-12-12 0,6 11 0,-3-4 0,1 2 0,4 3 0,-5 0 0,0 0 0,7 5 0,-10-7 0,11 5 0,1 3 0,1-2 0,-2 3 0,6 1 0,-3 0 0,3 1 0,4 0 0,-3-1 0,3 0 0,0 4 0,-3-2 0,6 4 0,-6-4 0,6 5 0,-3-2 0,3 2 0,-5-7 0,4 5 0,-4-5 0,6 11 0,-1-4 0,1 7 0,-3-8 0,2 7 0,-4-9 0,4 8 0,-1-6 0,1 5 0,1-1 0,-3-4 0,4 7 0,-3-7 0,4 7 0,-2-4 0,-1 4 0,0-5 0,4 3 0,-3-3 0,2 0 0,-3-1 0,1 1 0,1 0 0,-1-4 0,2 3 0,-3-2 0,0-1 0,3 3 0,-3-3 0,3 4 0,-3 0 0,1 0 0,-1-1 0,0 1 0,1 0 0,-1 0 0,1-1 0,2 1 0,-3 3 0,3-3 0,-4 0 0,1-1 0,-2 2 0,5-1 0,-2 5 0,2-4 0,-2 1 0,-1 0 0,1-1 0,-1 4 0,1-9 0,-1 4 0,1-7 0,0 6 0,2-1 0,-3 2 0,3-1 0,-3-3 0,3 2 0,-2-7 0,2 3 0,-3 1 0,0-2 0,3 5 0,-2-1 0,1-1 0,-1 3 0,-1-10 0,-2 0 0,4-3 0,-4 5 0,5-2 0,-3 8 0,0-14 0,0 12 0,3-4 0,0 2 0,0 6 0,0-5 0,0 4 0,-3-4 0,3 2 0,0-1 0,-5-6 0,4 5 0,-5-11 0,0 11 0,3-5 0,-3 6 0,3 1 0,0-2 0,0 4 0,0-4 0,3 5 0,-2-2 0,1 2 0,-1 1 0,-6-14 0,4 11 0,-6-15 0,7 16 0,-3-6 0,3 7 0,0-3 0,1 1 0,-4-3 0,2-2 0,-1-1 0,-1 1 0,2 1 0,-2-1 0,0 1 0,3 0 0,-12-21 0,4 4 0,-2-11 0,4 16 0,2 3 0,3 9 0,-3-9 0,1 8 0,2-4 0,-2 2 0,3 1 0,-3-2 0,1 0 0,-1 2 0,3-1 0,0-2 0,0 4 0,-1-3 0,0-1 0,1 4 0,0-3 0,-1 3 0,1-2 0,0 1 0,0-2 0,-1 3 0,1 1 0,-6-20 0,4 14 0,-6-20 0,7 25 0,-2-2 0,3 3 0,1 6 0,-1-2 0,0 0 0,-2-3 0,4 1 0,-4-1 0,5 3 0,-3 2 0,3-2 0,-2 3 0,2-1 0,-3-4 0,0 6 0,3-6 0,-1 6 0,1 1 0,0-2 0,-2 4 0,2 1 0,-2-2 0,-2-4 0,4 2 0,-7-8 0,7 9 0,-5-6 0,2 8 0,1-6 0,0 5 0,-1-3 0,-2-3 0,-1 2 0,0-1 0,2 2 0,1 2 0,1-1 0,-4 4 0,3-5 0,-4 0 0,4 2 0,-5-4 0,1-3 0,1 6 0,-4-8 0,7 9 0,-4-4 0,4 4 0,-3-4 0,2 7 0,1-5 0,-2 3 0,2-1 0,-4-8 0,3 6 0,-3-4 0,4 4 0,1 5 0,0-1 0,0-2 0,-1 3 0,-2-6 0,3 6 0,-6-10 0,5 10 0,-3-9 0,3 8 0,-2-3 0,1 3 0,-2-2 0,0 1 0,1 0 0,6 3 0,-3 0 0,2 2 0,0-2 0,1 4 0,2-1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1T09:05:20.7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5096 1 24575,'-20'0'0,"-5"0"0,-7 0 0,-9 0 0,-6 0 0,8 0 0,-11 7 0,13 1 0,-5 11 0,-11 6 0,14-5 0,-13 8 0,-1-4 0,14-6 0,0 1 0,-21 13 0,25-17 0,2 0 0,-3 3 0,-12 3 0,-11 6 0,9 0 0,-13 1 0,21-4 0,0-7 0,-8 6 0,9-7 0,-1-1 0,4 0 0,11-7 0,0 2 0,0-1 0,0-2 0,4 5 0,-2-4 0,1 4 0,-18 9 0,-6 3 0,5 1 0,5-4 0,20-11 0,-1 1 0,1-1 0,2 1 0,-5-1 0,5 1 0,-3-4 0,1 5 0,3-6 0,-17 10 0,11-7 0,-16 7 0,20-10 0,-10 5 0,10-4 0,-2 1 0,1-2 0,6 0 0,-6 0 0,-3 3 0,-3 0 0,-1 3 0,2-3 0,-1 2 0,8-2 0,-7 1 0,8-2 0,-4 1 0,1-2 0,-1 2 0,1-1 0,-1-1 0,1 2 0,0 0 0,2-3 0,-1 6 0,1-6 0,-2 3 0,-1 0 0,0-2 0,1 1 0,0 1 0,0-2 0,-1 5 0,4-6 0,-3 3 0,3 0 0,-4-2 0,0 4 0,1-4 0,0 5 0,0-5 0,-1 2 0,0-1 0,1-1 0,-1 5 0,-7 0 0,-6 1 0,2 2 0,-8-3 0,17-2 0,-18 5 0,21-8 0,-12 5 0,15-6 0,-3 3 0,-1-3 0,1 3 0,-1 0 0,4-2 0,-3 4 0,3-4 0,-4 4 0,1-4 0,3 2 0,-3 0 0,3 0 0,0 0 0,-3 0 0,6-1 0,-6-1 0,3 1 0,0 1 0,-3-3 0,6 3 0,-6-3 0,6 0 0,-6 0 0,3 2 0,-3-1 0,3 2 0,-3-3 0,3 2 0,-17 7 0,10-5 0,-6 5 0,10-9 0,6 2 0,-5-1 0,1 1 0,1 0 0,1-1 0,-1 1 0,3 0 0,-11 1 0,7 3 0,-5-3 0,7 0 0,-1-4 0,3 1 0,-5 3 0,5-3 0,-3 3 0,1-1 0,-7 1 0,5 3 0,-12 2 0,15-5 0,-6 3 0,5-4 0,2-1 0,-8 6 0,-1-1 0,3 0 0,-4 2 0,-4 3 0,0 2 0,0 1 0,1-1 0,9-7 0,-6 7 0,7-8 0,-1 4 0,5-6 0,-1 0 0,1 1 0,0-1 0,0-1 0,-1 3 0,1-2 0,0-1 0,0 3 0,-1-5 0,0 5 0,4-5 0,-2 4 0,1-4 0,-2 5 0,2-5 0,-1 4 0,4-4 0,-5 4 0,6-4 0,-6 5 0,5-5 0,-4 1 0,4 1 0,-5-2 0,5 5 0,-5-5 0,4 5 0,-3-3 0,4 1 0,-5 1 0,0 1 0,2 1 0,-4 2 0,1-1 0,3-1 0,-4 2 0,2-1 0,1 2 0,-6 6 0,6-6 0,-3 2 0,4-3 0,-2-2 0,2 6 0,0-6 0,-3 5 0,3-5 0,-6 11 0,-2-1 0,1 2 0,-1 0 0,7-6 0,-1-3 0,2 3 0,-3-6 0,0 5 0,0-1 0,0 2 0,-8 13 0,6-9 0,-7 9 0,9-12 0,0-1 0,-6 12 0,1-1 0,-2 4 0,-2 6 0,10-18 0,-13 21 0,16-21 0,-9 9 0,10-11 0,-5-1 0,2 1 0,1-4 0,0 2 0,0-2 0,3 1 0,-6 6 0,6-9 0,-2 7 0,5-9 0,-2 0 0,2 0 0,0 0 0,-3 5 0,6-4 0,-3 5 0,3-6 0,0 3 0,-3 4 0,3 5 0,-3-1 0,1-2 0,1-3 0,-1-5 0,2 11 0,-3-2 0,2 3 0,-2-3 0,3-4 0,-2 0 0,1 7 0,-1-6 0,2 2 0,0-9 0,-3 3 0,2-2 0,-1 2 0,2 1 0,0-3 0,0 10 0,0-8 0,0 5 0,0 5 0,0-9 0,0 9 0,0-13 0,0 5 0,0-3 0,0 3 0,0-5 0,0 4 0,0-4 0,0 4 0,0-4 0,0-2 0,0 4 0,0-6 0,0 12 0,0 0 0,0 0 0,0 10 0,0-18 0,0 7 0,0-9 0,0 2 0,0 0 0,2-3 0,1 3 0,3-3 0,-1 3 0,-2 1 0,2-3 0,0 6 0,1-6 0,3 8 0,-4-6 0,1 0 0,-1 0 0,-2 0 0,5 6 0,-5-2 0,6 2 0,-3-3 0,-1-3 0,4 4 0,-3-3 0,5 2 0,-5-3 0,5 4 0,-5-3 0,11 10 0,-4-3 0,4 9 0,-4-10 0,-1 2 0,2-5 0,-5-2 0,7 8 0,-2-4 0,0 1 0,8 6 0,-9-11 0,3 7 0,-4-6 0,-1-2 0,1 5 0,2 3 0,-1-3 0,-2 2 0,0-4 0,-5-3 0,2 2 0,1-3 0,-3 0 0,2 1 0,-2-1 0,-1 0 0,3 0 0,1 5 0,0-3 0,3 5 0,-4-6 0,5 1 0,-7-1 0,4-1 0,-1 5 0,2-4 0,-2 4 0,6 1 0,-7-5 0,10 12 0,-8-11 0,6 12 0,-7-13 0,5 4 0,-8-1 0,5-3 0,-3 2 0,6 5 0,-2-5 0,2 5 0,-5-4 0,1-3 0,-1 2 0,3 0 0,3 6 0,-3-3 0,0 2 0,3 0 0,-2 3 0,2-1 0,-2-2 0,-1 1 0,0-2 0,1 2 0,-4-3 0,7 2 0,-8-6 0,10 12 0,-9-13 0,8 9 0,-8-9 0,4 5 0,-4-6 0,0 0 0,1 4 0,-1-3 0,0 2 0,2 0 0,-2-2 0,6 11 0,-3-7 0,0 4 0,-1-5 0,-4-4 0,3 0 0,-4 3 0,8 3 0,-5-1 0,2-3 0,2 5 0,-7-8 0,9 11 0,-8-12 0,3 1 0,-5-4 0,0 1 0,1-1 0,-3 2 0,1-3 0,-1 0 0,5 4 0,-5-3 0,3 6 0,-5-6 0,4 1 0,-5-2 0,4-3 0,-3 5 0,1 2 0,3 5 0,3 8 0,8-2 0,0 4 0,1-2 0,3-1 0,-7 2 0,2-8 0,-3 3 0,0-6 0,0 6 0,0-6 0,-1 2 0,-2-3 0,1 0 0,-4-2 0,5 1 0,-3-2 0,1 4 0,2-1 0,-3 0 0,3 0 0,-2 1 0,2-3 0,-3 1 0,3-2 0,-2 1 0,4 6 0,-4-5 0,1 4 0,1-4 0,-2-2 0,-1 4 0,3 2 0,4 6 0,1-3 0,2 6 0,-3-8 0,-3 4 0,5 4 0,2 5 0,-1-6 0,-3 4 0,-4-11 0,-2 3 0,6 6 0,1 3 0,-4-5 0,2 4 0,-2-6 0,-2 0 0,4 0 0,0 7 0,-4-9 0,6 15 0,-9-13 0,4 0 0,-4-3 0,1-2 0,-2 4 0,2 4 0,-1-3 0,7 11 0,-6-10 0,3 2 0,-3-5 0,-1-6 0,2 5 0,-4-5 0,4 2 0,-3-2 0,3 2 0,-4-2 0,1 2 0,2 0 0,-1-2 0,1 3 0,-2 0 0,-1-3 0,1 2 0,0 0 0,0-2 0,0 2 0,0-2 0,-1 2 0,1-2 0,0 3 0,-1-5 0,1 5 0,-1-3 0,1 3 0,0-4 0,0 0 0,0 0 0,-1-2 0,0 1 0,0-2 0,-2 4 0,2-4 0,-4 2 0,4-1 0,-5 0 0,7 8 0,-5-10 0,5 11 0,-6-9 0,4-1 0,-5 2 0,5-4 0,-3 7 0,1-4 0,-1 2 0,1-4 0,-3-2 0,3 1 0,-3-2 0,0-1 0,0-1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1T09:05:37.0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4049 674 24575,'-2'-8'0,"1"-1"0,-4-2 0,4 0 0,-4 0 0,2-1 0,-3 1 0,0-3 0,1 2 0,-1-2 0,0-3 0,-2-1 0,2 1 0,-5-5 0,8 9 0,-5 0 0,0-12 0,2 12 0,-5-14 0,1 7 0,5 5 0,-9-13 0,10 14 0,-6-6 0,4 6 0,1 5 0,-1-1 0,3 2 0,-1 2 0,1-4 0,-2 4 0,-1-2 0,1 0 0,-2 1 0,1-2 0,-2 1 0,-2-1 0,4 2 0,-3-2 0,0 3 0,4 1 0,-3 0 0,0 0 0,2 2 0,-4-5 0,-9-1 0,0-2 0,-3-1 0,5 4 0,3 2 0,-3-2 0,1 1 0,0-1 0,5 5 0,0-2 0,0 2 0,-1 0 0,-7-2 0,-3 2 0,1-1 0,2-1 0,4 4 0,0-4 0,-3 5 0,-1-3 0,1 3 0,-5-3 0,4 2 0,-7-2 0,-1 0 0,-12 2 0,-15-6 0,9 7 0,-6-3 0,24 3 0,-9 0 0,9 0 0,-9 0 0,-7-4 0,4 3 0,-5-2 0,8 3 0,4 0 0,-8 0 0,3 0 0,-4 0 0,0 0 0,-17 0 0,12 0 0,-10 0 0,20 0 0,-16 0 0,16 0 0,-16 0 0,20 0 0,-20 0 0,-4 0 0,-5 0 0,8 0 0,-9 0 0,21 0 0,-32 0 0,37 0 0,-15 0 0,23 0 0,-3 0 0,0 0 0,4 0 0,-20 0 0,12 0 0,-12 0 0,14 0 0,-1 0 0,2 0 0,-4 0 0,-16 0 0,16 0 0,-15 0 0,7 0 0,9 0 0,-8 0 0,1 0 0,-9 0 0,-2 0 0,1 3 0,16-2 0,-5 6 0,4-7 0,-5 4 0,6-4 0,5 3 0,-4-2 0,6 2 0,-2 0 0,4-2 0,0 2 0,1-1 0,-1-1 0,-12 5 0,14-6 0,-21 6 0,24-5 0,-16 5 0,17-5 0,-11 4 0,13-4 0,-1 1 0,2-2 0,6 0 0,-3 0 0,4 0 0,0 0 0,0 3 0,-1-3 0,1 3 0,0-3 0,3 0 0,-3 0 0,2 0 0,1 0 0,-3 0 0,5 0 0,-2 0 0,4 0 0,-5 2 0,4-1 0,-3 1 0,3-2 0,0 3 0,0-3 0,0 3 0,0-3 0,0 0 0,0 0 0,-2 0 0,1 0 0,-1 0 0,4 2 0,-1-1 0,1 1 0,0-2 0,1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25A33-9B60-E641-8F32-2922CAEA2FA8}" type="datetimeFigureOut">
              <a:rPr lang="en-US" smtClean="0"/>
              <a:t>2/5/25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317E3-A24B-3848-9939-3E6A86767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0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D317E3-A24B-3848-9939-3E6A867678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50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en-ZA" b="0" i="0" dirty="0">
              <a:solidFill>
                <a:srgbClr val="0D0D0D"/>
              </a:solidFill>
              <a:effectLst/>
              <a:latin typeface="ui-sans-serif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816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72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2509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5136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05F68C-5D7C-7042-AB34-D477518FF4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391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B506B-9A57-B34F-BC44-D31F51FC02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555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452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0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D317E3-A24B-3848-9939-3E6A867678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0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D317E3-A24B-3848-9939-3E6A867678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97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652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497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D317E3-A24B-3848-9939-3E6A867678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61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28B2-89CA-0E4F-89C1-B48B1A8009D1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8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E30E-9C77-9745-88A6-604B8AFFCADF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1003-3370-524C-BC61-EF13858E5E57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60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863F-DEA1-8640-8545-B070359C0338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27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2DECF-F104-4140-ADD2-F715950DBED1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69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F0C8-2756-0841-84E0-B6250B4A5EFE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72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6B00-ECE4-4148-A13E-1B57215EB4FE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09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F8F7-563F-DC49-AF23-22FA1D3BF5A2}" type="datetime1">
              <a:rPr lang="en-ZA" smtClean="0"/>
              <a:t>2025/02/05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4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064E-8A58-A541-9941-5493688C39A7}" type="datetime1">
              <a:rPr lang="en-ZA" smtClean="0"/>
              <a:t>2025/02/05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85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7606-B775-9248-9D20-CC262B7D8695}" type="datetime1">
              <a:rPr lang="en-ZA" smtClean="0"/>
              <a:t>2025/02/05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78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8DF5A-B517-004D-94F6-088B1697B482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7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447B7-D1EC-6842-AECF-A42753F5675F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90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9510-0179-0E40-8A35-9D9293417397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327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D141-B25E-C243-9896-1A06C6C0ECF0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97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A811-5D03-3C4C-AFF6-F531EE0F2050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63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00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94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298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288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52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806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5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298D-3D8C-104D-9397-BA9BBCF34B02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507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491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974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55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951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82129-6802-F74C-9B73-2454C45966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0B5CC5-AFF6-BD43-81BA-5547249CD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51DBA-C237-AB42-A73D-B5CEB02D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28B2-89CA-0E4F-89C1-B48B1A8009D1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C6F21-F6F0-344A-B685-D84ECB78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CE31-44ED-E440-AE71-FEA9D059B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860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E7D3-6C53-8E4C-A873-51C699407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4BA00-E7C1-8F45-A85F-393D83806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4693-F9D5-1348-AF22-3563C2BE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447B7-D1EC-6842-AECF-A42753F5675F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0331F-ACB5-4D4D-A9C2-ED154E9E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18F1E-CF89-E245-B254-5E26DAEC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241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4270A-2B25-BE4D-8FBB-0CEEAAD8A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BB73C-4FBA-2047-80CD-A10554E48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26BA5-8720-1248-ACE5-413792E29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6298D-3D8C-104D-9397-BA9BBCF34B02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B4EA9-8539-F446-AAF4-E8B5C966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00A00-14C2-9241-9783-B2CB92A2A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3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EEA04-0C95-F948-A46F-5CC18643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2CE25-B902-CA47-8ED8-4DA41A29C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BC0F2-4BDD-B54F-96E6-CE5807E51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B2BA75-B6C8-9F4A-81F2-40CBBA493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D1F-415C-5642-A2AF-7CB4C399188F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E124E-D099-6B4D-85AC-4F75CE0AF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84A44-7655-484D-8AA4-51D849FE4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125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BF768-D5AF-B145-86B5-852E89CE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532D6-BB43-B446-8A51-938DD8FCE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40F075-E329-8B44-A827-245F7D428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660B04-03C7-0948-B6D9-DCD2FDE09C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A14D7A-B524-C848-910D-69FA22B06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569F3D-5EA2-8840-A517-10549A3F4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5A12-93D8-614F-897C-3E38558827F3}" type="datetime1">
              <a:rPr lang="en-ZA" smtClean="0"/>
              <a:t>2025/02/05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8513C1-044D-4B43-8637-05916EB6B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82809A-7F89-4E4B-871F-6E52A977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435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569B-965C-E04E-9D43-9F33D4EFE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23D33D-EE85-8648-891A-DEC54355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C957-B34A-8348-BF84-8560E4A6BFD1}" type="datetime1">
              <a:rPr lang="en-ZA" smtClean="0"/>
              <a:t>2025/02/05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AB797-E48B-5941-ADED-AA813087C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8D73E-0504-824E-B09E-1873B5BD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D1F-415C-5642-A2AF-7CB4C399188F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43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3AEDE4-E912-C244-A252-8DA3FD7EB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DB0E5-DEDD-7F49-8C3C-6B4DFA5380A0}" type="datetime1">
              <a:rPr lang="en-ZA" smtClean="0"/>
              <a:t>2025/02/05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B36F84-6839-FC41-A051-A1AFC8023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D3C0B-FE43-384A-8132-8972BA74B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85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2CBA-0533-7249-98B6-4C03D0DAF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E567F-8BCF-1743-B473-565993E74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5333E-A17A-FA46-84B7-DDD5DF0D0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FB6C7-531F-0049-B9A3-F5322571E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0C77-0F9F-5942-B5C6-DC54AE0931CE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20A56-85A3-6C42-B3C5-03C30FE7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2DF9E-EC42-BF40-960F-E412AB21E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488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0183C-FA27-4B4B-878D-1683731E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C16A5D-25B4-2A4D-B640-F9A2C17FA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994D2-615D-504C-A67C-C2C09B491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050"/>
            </a:lvl2pPr>
            <a:lvl3pPr marL="685766" indent="0">
              <a:buNone/>
              <a:defRPr sz="900"/>
            </a:lvl3pPr>
            <a:lvl4pPr marL="1028649" indent="0">
              <a:buNone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F2C45-3C66-B442-BA47-CD8E121CD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0770-99B6-3548-9129-E22A915250C9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FA7C6-CAD4-FE4B-BFC5-44A6F3FA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A7DDF-EA9A-9346-97D5-AF6499694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329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3D744-B104-0E4F-B8A4-B5DE825F2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33EB7-7C5E-FE43-9E1B-2994CFA84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22FF9-E093-8741-87C7-662E5366C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E30E-9C77-9745-88A6-604B8AFFCADF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382E3-D861-F940-B7D2-998E43AE2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5BC4D-F95D-1943-9C15-909DC9D1C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355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4FC4E2-D884-114F-9A5A-842120A333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7A8037-4F32-5740-A6DF-2FA0FAF92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365127"/>
            <a:ext cx="5800725" cy="581183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B12CA-5B3F-FC4B-80B8-46A88CCC8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1003-3370-524C-BC61-EF13858E5E57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B2C28-3EFA-FF48-A499-8B2ACA47F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E647C-4BC8-5249-8E74-AE7A672B2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07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5A12-93D8-614F-897C-3E38558827F3}" type="datetime1">
              <a:rPr lang="en-ZA" smtClean="0"/>
              <a:t>2025/02/05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4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C957-B34A-8348-BF84-8560E4A6BFD1}" type="datetime1">
              <a:rPr lang="en-ZA" smtClean="0"/>
              <a:t>2025/02/05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4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DB0E5-DEDD-7F49-8C3C-6B4DFA5380A0}" type="datetime1">
              <a:rPr lang="en-ZA" smtClean="0"/>
              <a:t>2025/02/05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00C77-0F9F-5942-B5C6-DC54AE0931CE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32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0770-99B6-3548-9129-E22A915250C9}" type="datetime1">
              <a:rPr lang="en-ZA" smtClean="0"/>
              <a:t>2025/02/05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6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015E1-8AFA-354B-8993-5FDDD4E7CDFE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5D09C-5C35-A44C-94F9-39B40AD02875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4BBFA-2677-B344-B910-187561F4C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2BC90-FE77-C34B-941B-41918F974705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71C0A-A289-7B45-A84D-BBABC8C3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5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A8159D-0BA1-5549-ACF5-547D9D576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2ECB37-E2D7-A644-B7A9-838DA5AB0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C11F-091F-7A47-AE91-017A9ADA54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015E1-8AFA-354B-8993-5FDDD4E7CDFE}" type="datetime1">
              <a:rPr lang="en-ZA" smtClean="0"/>
              <a:t>2025/02/05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5916B-CEB9-E94E-8240-7ECD667FE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42DC-1FEC-614C-B910-97C229397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D0AF-C387-3B40-A879-479ADB2ED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5" Type="http://schemas.microsoft.com/office/2007/relationships/hdphoto" Target="../media/hdphoto3.wdp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customXml" Target="../ink/ink3.xml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customXml" Target="../ink/ink2.xml"/><Relationship Id="rId5" Type="http://schemas.microsoft.com/office/2007/relationships/hdphoto" Target="../media/hdphoto2.wdp"/><Relationship Id="rId10" Type="http://schemas.openxmlformats.org/officeDocument/2006/relationships/image" Target="../media/image56.png"/><Relationship Id="rId4" Type="http://schemas.openxmlformats.org/officeDocument/2006/relationships/image" Target="../media/image17.png"/><Relationship Id="rId9" Type="http://schemas.openxmlformats.org/officeDocument/2006/relationships/customXml" Target="../ink/ink1.xml"/><Relationship Id="rId1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7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0D1D1EF-2B85-E145-9BBB-08E3338F2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301" y="5666137"/>
            <a:ext cx="1037813" cy="1191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Google Shape;4089;p33">
            <a:extLst>
              <a:ext uri="{FF2B5EF4-FFF2-40B4-BE49-F238E27FC236}">
                <a16:creationId xmlns:a16="http://schemas.microsoft.com/office/drawing/2014/main" id="{47B6E0B5-FE3D-9642-97EA-2350AA970D97}"/>
              </a:ext>
            </a:extLst>
          </p:cNvPr>
          <p:cNvSpPr txBox="1">
            <a:spLocks/>
          </p:cNvSpPr>
          <p:nvPr/>
        </p:nvSpPr>
        <p:spPr>
          <a:xfrm>
            <a:off x="185117" y="685800"/>
            <a:ext cx="8777257" cy="1259383"/>
          </a:xfrm>
          <a:prstGeom prst="rect">
            <a:avLst/>
          </a:prstGeom>
          <a:solidFill>
            <a:srgbClr val="FF40FF">
              <a:alpha val="18000"/>
            </a:srgbClr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Font typeface="Chelsea Market"/>
              <a:buNone/>
              <a:defRPr sz="52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algn="ctr" defTabSz="914355">
              <a:lnSpc>
                <a:spcPct val="100000"/>
              </a:lnSpc>
              <a:buClr>
                <a:srgbClr val="367AEC"/>
              </a:buClr>
              <a:defRPr/>
            </a:pPr>
            <a:r>
              <a:rPr lang="en-ZA" sz="3300" kern="0" spc="-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" panose="020B0602020204020303" pitchFamily="34" charset="-79"/>
                <a:ea typeface="Brush Script MT" panose="03060802040406070304" pitchFamily="66" charset="-122"/>
                <a:cs typeface="Futura" panose="020B0602020204020303" pitchFamily="34" charset="-79"/>
              </a:rPr>
              <a:t>INVESTIGATING THE OBSCURED CORE OF </a:t>
            </a:r>
            <a:r>
              <a:rPr lang="en-ZA" sz="3300" kern="0" spc="-113" dirty="0">
                <a:solidFill>
                  <a:srgbClr val="00FD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" panose="020B0602020204020303" pitchFamily="34" charset="-79"/>
                <a:ea typeface="Brush Script MT" panose="03060802040406070304" pitchFamily="66" charset="-122"/>
                <a:cs typeface="Futura" panose="020B0602020204020303" pitchFamily="34" charset="-79"/>
              </a:rPr>
              <a:t>THE VELA SUPERCLUSTER </a:t>
            </a:r>
            <a:r>
              <a:rPr lang="en-ZA" sz="3300" kern="0" spc="-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" panose="020B0602020204020303" pitchFamily="34" charset="-79"/>
                <a:ea typeface="Brush Script MT" panose="03060802040406070304" pitchFamily="66" charset="-122"/>
                <a:cs typeface="Futura" panose="020B0602020204020303" pitchFamily="34" charset="-79"/>
              </a:rPr>
              <a:t>WITH MEERKAT</a:t>
            </a:r>
            <a:endParaRPr lang="en-ZA" sz="8625" kern="0" spc="-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Futura" panose="020B0602020204020303" pitchFamily="34" charset="-79"/>
              <a:ea typeface="Brush Script MT" panose="03060802040406070304" pitchFamily="66" charset="-122"/>
              <a:cs typeface="Futura" panose="020B0602020204020303" pitchFamily="34" charset="-79"/>
            </a:endParaRPr>
          </a:p>
        </p:txBody>
      </p:sp>
      <p:sp>
        <p:nvSpPr>
          <p:cNvPr id="13" name="Google Shape;4093;p33">
            <a:extLst>
              <a:ext uri="{FF2B5EF4-FFF2-40B4-BE49-F238E27FC236}">
                <a16:creationId xmlns:a16="http://schemas.microsoft.com/office/drawing/2014/main" id="{F6F343BF-99BB-C748-AD9E-6771BB95AAB3}"/>
              </a:ext>
            </a:extLst>
          </p:cNvPr>
          <p:cNvSpPr txBox="1">
            <a:spLocks/>
          </p:cNvSpPr>
          <p:nvPr/>
        </p:nvSpPr>
        <p:spPr>
          <a:xfrm>
            <a:off x="2686088" y="3429001"/>
            <a:ext cx="4077611" cy="522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0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 sz="2800" b="0" i="0" u="none" strike="noStrike" cap="none">
                <a:solidFill>
                  <a:schemeClr val="dk1"/>
                </a:solidFill>
                <a:latin typeface="NanumGothic"/>
                <a:ea typeface="NanumGothic"/>
                <a:cs typeface="NanumGothic"/>
                <a:sym typeface="Nanum Gothic"/>
              </a:defRPr>
            </a:lvl9pPr>
          </a:lstStyle>
          <a:p>
            <a:pPr marL="0" indent="0" algn="ctr" defTabSz="914355">
              <a:buClr>
                <a:srgbClr val="000100"/>
              </a:buClr>
              <a:defRPr/>
            </a:pPr>
            <a:r>
              <a:rPr lang="en-ZA" sz="2100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by</a:t>
            </a:r>
            <a:r>
              <a:rPr lang="en-ZA" sz="2100" b="1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ZA" sz="2100" b="1" kern="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Sambatriniaina</a:t>
            </a:r>
            <a:r>
              <a:rPr lang="en-ZA" sz="2100" b="1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ZA" sz="2100" b="1" kern="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Rajohnson</a:t>
            </a:r>
            <a:endParaRPr lang="en-ZA" sz="2100" b="1" kern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3218D8-B27B-6042-8CF2-11E8F235043C}"/>
              </a:ext>
            </a:extLst>
          </p:cNvPr>
          <p:cNvSpPr txBox="1"/>
          <p:nvPr/>
        </p:nvSpPr>
        <p:spPr>
          <a:xfrm>
            <a:off x="185117" y="4286803"/>
            <a:ext cx="8800538" cy="646331"/>
          </a:xfrm>
          <a:prstGeom prst="rect">
            <a:avLst/>
          </a:prstGeom>
          <a:solidFill>
            <a:schemeClr val="tx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Collaborators: 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Renée </a:t>
            </a:r>
            <a:r>
              <a:rPr lang="en-U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Kraan-Korteweg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, Bradley Frank, Paolo Serra, Lister Staveley-Smith, Sushma </a:t>
            </a:r>
            <a:r>
              <a:rPr lang="en-US" dirty="0" err="1">
                <a:solidFill>
                  <a:schemeClr val="bg1"/>
                </a:solidFill>
                <a:latin typeface="Century Gothic" panose="020B0502020202020204" pitchFamily="34" charset="0"/>
              </a:rPr>
              <a:t>Kurapati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, D. J. Pisano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2CC649-C79F-4E4A-B124-FA61CB0EDC1D}"/>
              </a:ext>
            </a:extLst>
          </p:cNvPr>
          <p:cNvSpPr txBox="1"/>
          <p:nvPr/>
        </p:nvSpPr>
        <p:spPr>
          <a:xfrm>
            <a:off x="5127171" y="5946876"/>
            <a:ext cx="3858484" cy="830997"/>
          </a:xfrm>
          <a:prstGeom prst="rect">
            <a:avLst/>
          </a:prstGeom>
          <a:solidFill>
            <a:srgbClr val="D883FF">
              <a:alpha val="17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Cosmic Flows 2025, Brisbane, Australia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February 5, 2024</a:t>
            </a:r>
          </a:p>
          <a:p>
            <a:pPr algn="r"/>
            <a:r>
              <a:rPr lang="en-US" sz="1600" u="sng" dirty="0">
                <a:solidFill>
                  <a:schemeClr val="bg1"/>
                </a:solidFill>
                <a:latin typeface="Helvetica" pitchFamily="2" charset="0"/>
              </a:rPr>
              <a:t>E-mail:</a:t>
            </a:r>
            <a:r>
              <a:rPr lang="en-US" sz="1600" dirty="0">
                <a:solidFill>
                  <a:schemeClr val="bg1"/>
                </a:solidFill>
                <a:latin typeface="Helvetica" pitchFamily="2" charset="0"/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latin typeface="Helvetica" pitchFamily="2" charset="0"/>
              </a:rPr>
              <a:t>aychasam@gmail.com</a:t>
            </a:r>
            <a:r>
              <a:rPr lang="en-US" sz="1600" b="1" dirty="0">
                <a:solidFill>
                  <a:schemeClr val="bg1"/>
                </a:solidFill>
                <a:latin typeface="Helvetica" pitchFamily="2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40DD2B-7A72-3045-94E3-D9B84CA96F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7576" y="5954486"/>
            <a:ext cx="1480459" cy="6956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0D5A55-F1B2-F744-B051-D169D07E33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9242" y="5954897"/>
            <a:ext cx="1599472" cy="69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3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97B5DB1-3EA1-E246-B988-83C7C685FDC7}"/>
              </a:ext>
            </a:extLst>
          </p:cNvPr>
          <p:cNvSpPr txBox="1"/>
          <p:nvPr/>
        </p:nvSpPr>
        <p:spPr>
          <a:xfrm>
            <a:off x="522607" y="819013"/>
            <a:ext cx="8098783" cy="584775"/>
          </a:xfrm>
          <a:prstGeom prst="rect">
            <a:avLst/>
          </a:prstGeom>
          <a:solidFill>
            <a:srgbClr val="AAC2F0">
              <a:alpha val="21000"/>
            </a:srgbClr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600" dirty="0">
                <a:solidFill>
                  <a:srgbClr val="FF2F92"/>
                </a:solidFill>
                <a:latin typeface="Century Gothic" panose="020B0502020202020204" pitchFamily="34" charset="0"/>
              </a:rPr>
              <a:t>The HIMF can serve as an indicator of the galaxy’s environment </a:t>
            </a:r>
            <a:r>
              <a:rPr lang="en-US" sz="1600" dirty="0">
                <a:solidFill>
                  <a:srgbClr val="FF2F92"/>
                </a:solidFill>
                <a:latin typeface="Century Gothic" panose="020B0502020202020204" pitchFamily="34" charset="0"/>
                <a:sym typeface="Wingdings" pitchFamily="2" charset="2"/>
              </a:rPr>
              <a:t> number of galaxies per Mpc</a:t>
            </a:r>
            <a:r>
              <a:rPr lang="en-US" sz="1600" baseline="30000" dirty="0">
                <a:solidFill>
                  <a:srgbClr val="FF2F92"/>
                </a:solidFill>
                <a:latin typeface="Century Gothic" panose="020B0502020202020204" pitchFamily="34" charset="0"/>
                <a:sym typeface="Wingdings" pitchFamily="2" charset="2"/>
              </a:rPr>
              <a:t>3</a:t>
            </a:r>
            <a:r>
              <a:rPr lang="en-US" sz="1600" dirty="0">
                <a:solidFill>
                  <a:srgbClr val="FF2F92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6AB0DA-E775-0645-B7EC-F888331D253C}"/>
              </a:ext>
            </a:extLst>
          </p:cNvPr>
          <p:cNvSpPr txBox="1"/>
          <p:nvPr/>
        </p:nvSpPr>
        <p:spPr>
          <a:xfrm>
            <a:off x="4647764" y="5415354"/>
            <a:ext cx="4395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buFont typeface="Hiragino Sans W3" panose="020B0300000000000000" pitchFamily="34" charset="-128"/>
              <a:buChar char="❀"/>
              <a:defRPr/>
            </a:pPr>
            <a:r>
              <a:rPr lang="en-US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HIMFs of the surveys: 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the overall fit aligns with the ALFALFA100 HIMF within 3𝜎 </a:t>
            </a:r>
          </a:p>
          <a:p>
            <a:pPr marL="214313" indent="-214313" defTabSz="342900">
              <a:buFont typeface="Hiragino Sans W3" panose="020B0300000000000000" pitchFamily="34" charset="-128"/>
              <a:buChar char="❀"/>
              <a:defRPr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2D Stepwise Maximum Likelihood Method</a:t>
            </a:r>
          </a:p>
          <a:p>
            <a:pPr marL="214313" indent="-214313" defTabSz="342900">
              <a:buFont typeface="Hiragino Sans W3" panose="020B0300000000000000" pitchFamily="34" charset="-128"/>
              <a:buChar char="❀"/>
              <a:defRPr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No obvious </a:t>
            </a:r>
            <a:r>
              <a:rPr lang="en-US" sz="1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overdensity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 seen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5EF155-ADA1-D947-A081-F525E5175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5" y="1808603"/>
            <a:ext cx="4607179" cy="42303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A61CF8-D45D-7540-B0E6-E671C3CF0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585" y="1572774"/>
            <a:ext cx="4215305" cy="3785968"/>
          </a:xfrm>
          <a:prstGeom prst="rect">
            <a:avLst/>
          </a:prstGeom>
        </p:spPr>
      </p:pic>
      <p:pic>
        <p:nvPicPr>
          <p:cNvPr id="14" name="Picture 13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31E7F03F-D52A-5C4C-A5D6-F1974A6261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15" name="Google Shape;4123;p36">
            <a:extLst>
              <a:ext uri="{FF2B5EF4-FFF2-40B4-BE49-F238E27FC236}">
                <a16:creationId xmlns:a16="http://schemas.microsoft.com/office/drawing/2014/main" id="{9F5F7D37-8025-CF48-BFD6-D3ED33F82ED0}"/>
              </a:ext>
            </a:extLst>
          </p:cNvPr>
          <p:cNvSpPr txBox="1">
            <a:spLocks/>
          </p:cNvSpPr>
          <p:nvPr/>
        </p:nvSpPr>
        <p:spPr>
          <a:xfrm>
            <a:off x="215182" y="79820"/>
            <a:ext cx="631896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HI Mass functions</a:t>
            </a:r>
          </a:p>
        </p:txBody>
      </p:sp>
      <p:sp>
        <p:nvSpPr>
          <p:cNvPr id="16" name="Google Shape;4123;p36">
            <a:extLst>
              <a:ext uri="{FF2B5EF4-FFF2-40B4-BE49-F238E27FC236}">
                <a16:creationId xmlns:a16="http://schemas.microsoft.com/office/drawing/2014/main" id="{4DB2F24B-87BD-E743-8072-B2FB0CB7139C}"/>
              </a:ext>
            </a:extLst>
          </p:cNvPr>
          <p:cNvSpPr txBox="1">
            <a:spLocks/>
          </p:cNvSpPr>
          <p:nvPr/>
        </p:nvSpPr>
        <p:spPr>
          <a:xfrm>
            <a:off x="825999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9735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ACDFAE9-3529-2746-9086-6F9B80BFB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10" y="996119"/>
            <a:ext cx="6261925" cy="5537203"/>
          </a:xfrm>
          <a:prstGeom prst="rect">
            <a:avLst/>
          </a:prstGeom>
        </p:spPr>
      </p:pic>
      <p:pic>
        <p:nvPicPr>
          <p:cNvPr id="16" name="Picture 15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150C0734-6156-694C-BC46-6905B32154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17" name="Google Shape;4123;p36">
            <a:extLst>
              <a:ext uri="{FF2B5EF4-FFF2-40B4-BE49-F238E27FC236}">
                <a16:creationId xmlns:a16="http://schemas.microsoft.com/office/drawing/2014/main" id="{F46B246F-44A4-DC4C-B728-E13288510062}"/>
              </a:ext>
            </a:extLst>
          </p:cNvPr>
          <p:cNvSpPr txBox="1">
            <a:spLocks/>
          </p:cNvSpPr>
          <p:nvPr/>
        </p:nvSpPr>
        <p:spPr>
          <a:xfrm>
            <a:off x="215182" y="79820"/>
            <a:ext cx="631896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Completeness at the VSCL distance</a:t>
            </a:r>
          </a:p>
        </p:txBody>
      </p:sp>
      <p:sp>
        <p:nvSpPr>
          <p:cNvPr id="18" name="Google Shape;4123;p36">
            <a:extLst>
              <a:ext uri="{FF2B5EF4-FFF2-40B4-BE49-F238E27FC236}">
                <a16:creationId xmlns:a16="http://schemas.microsoft.com/office/drawing/2014/main" id="{5A055909-B515-3B44-A1A8-9931D22D4A48}"/>
              </a:ext>
            </a:extLst>
          </p:cNvPr>
          <p:cNvSpPr txBox="1">
            <a:spLocks/>
          </p:cNvSpPr>
          <p:nvPr/>
        </p:nvSpPr>
        <p:spPr>
          <a:xfrm>
            <a:off x="825999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11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0DD5BA-51E9-4443-9EF3-D0A2FC16B9BF}"/>
              </a:ext>
            </a:extLst>
          </p:cNvPr>
          <p:cNvSpPr txBox="1"/>
          <p:nvPr/>
        </p:nvSpPr>
        <p:spPr>
          <a:xfrm>
            <a:off x="6716586" y="1338470"/>
            <a:ext cx="21623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Our samples are already almost complete at the VSCL distance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Select flux density-based completeness: </a:t>
            </a:r>
            <a:r>
              <a:rPr lang="en-US" b="1" dirty="0">
                <a:latin typeface="Century Gothic" panose="020B0502020202020204" pitchFamily="34" charset="0"/>
              </a:rPr>
              <a:t>0.139 and 0.267</a:t>
            </a:r>
            <a:r>
              <a:rPr lang="en-US" dirty="0">
                <a:latin typeface="Century Gothic" panose="020B0502020202020204" pitchFamily="34" charset="0"/>
              </a:rPr>
              <a:t> Jy km/s</a:t>
            </a:r>
          </a:p>
        </p:txBody>
      </p:sp>
    </p:spTree>
    <p:extLst>
      <p:ext uri="{BB962C8B-B14F-4D97-AF65-F5344CB8AC3E}">
        <p14:creationId xmlns:p14="http://schemas.microsoft.com/office/powerpoint/2010/main" val="84280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412C94A-4011-5E46-9081-AE14F9449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303" y="1572775"/>
            <a:ext cx="4605224" cy="51655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BE3470-B13C-B849-B43A-85CB0946E4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888"/>
          <a:stretch/>
        </p:blipFill>
        <p:spPr>
          <a:xfrm>
            <a:off x="73478" y="1538080"/>
            <a:ext cx="4303824" cy="39728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F84D25-833C-9B43-ACD7-5215A60D7689}"/>
              </a:ext>
            </a:extLst>
          </p:cNvPr>
          <p:cNvSpPr txBox="1"/>
          <p:nvPr/>
        </p:nvSpPr>
        <p:spPr>
          <a:xfrm>
            <a:off x="303751" y="1102788"/>
            <a:ext cx="4073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Galaxies at the VSCL distance (W1 example)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E44678-FA82-3041-9F52-9DDA4F9CEC64}"/>
              </a:ext>
            </a:extLst>
          </p:cNvPr>
          <p:cNvGrpSpPr/>
          <p:nvPr/>
        </p:nvGrpSpPr>
        <p:grpSpPr>
          <a:xfrm>
            <a:off x="987878" y="2604406"/>
            <a:ext cx="3145442" cy="2049236"/>
            <a:chOff x="1317171" y="2590800"/>
            <a:chExt cx="4193922" cy="273231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E296836-D273-8F4F-B569-B4BD7FF70F65}"/>
                </a:ext>
              </a:extLst>
            </p:cNvPr>
            <p:cNvCxnSpPr>
              <a:cxnSpLocks/>
            </p:cNvCxnSpPr>
            <p:nvPr/>
          </p:nvCxnSpPr>
          <p:spPr>
            <a:xfrm>
              <a:off x="1970314" y="2590800"/>
              <a:ext cx="0" cy="2732314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FE112F8-7693-6A44-95B8-CD403B5F3DCD}"/>
                </a:ext>
              </a:extLst>
            </p:cNvPr>
            <p:cNvCxnSpPr>
              <a:cxnSpLocks/>
            </p:cNvCxnSpPr>
            <p:nvPr/>
          </p:nvCxnSpPr>
          <p:spPr>
            <a:xfrm>
              <a:off x="4855029" y="2590800"/>
              <a:ext cx="0" cy="2732314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F8CBD8-5CFF-EA42-A709-282188EEB6C7}"/>
                </a:ext>
              </a:extLst>
            </p:cNvPr>
            <p:cNvCxnSpPr>
              <a:cxnSpLocks/>
            </p:cNvCxnSpPr>
            <p:nvPr/>
          </p:nvCxnSpPr>
          <p:spPr>
            <a:xfrm>
              <a:off x="1317171" y="2917371"/>
              <a:ext cx="4193922" cy="0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3908A7-4190-BF40-B58B-B24E01FEEEFD}"/>
                </a:ext>
              </a:extLst>
            </p:cNvPr>
            <p:cNvCxnSpPr>
              <a:cxnSpLocks/>
            </p:cNvCxnSpPr>
            <p:nvPr/>
          </p:nvCxnSpPr>
          <p:spPr>
            <a:xfrm>
              <a:off x="1317171" y="3668485"/>
              <a:ext cx="4193922" cy="0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A70186F-255D-4046-885B-483174D48F80}"/>
                </a:ext>
              </a:extLst>
            </p:cNvPr>
            <p:cNvCxnSpPr>
              <a:cxnSpLocks/>
            </p:cNvCxnSpPr>
            <p:nvPr/>
          </p:nvCxnSpPr>
          <p:spPr>
            <a:xfrm>
              <a:off x="1317171" y="4158342"/>
              <a:ext cx="4193922" cy="0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7EFD143-A347-F34C-935A-1B68CCED2B7B}"/>
                </a:ext>
              </a:extLst>
            </p:cNvPr>
            <p:cNvCxnSpPr>
              <a:cxnSpLocks/>
            </p:cNvCxnSpPr>
            <p:nvPr/>
          </p:nvCxnSpPr>
          <p:spPr>
            <a:xfrm>
              <a:off x="1317171" y="4855029"/>
              <a:ext cx="4193922" cy="0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F7F8C75-25B1-DB41-90C5-4D5DB39CC159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5" y="2590800"/>
              <a:ext cx="0" cy="2732314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DB71C5-EDF6-6B4C-8D48-AE3ED50AEBE2}"/>
                </a:ext>
              </a:extLst>
            </p:cNvPr>
            <p:cNvCxnSpPr>
              <a:cxnSpLocks/>
            </p:cNvCxnSpPr>
            <p:nvPr/>
          </p:nvCxnSpPr>
          <p:spPr>
            <a:xfrm>
              <a:off x="2645228" y="2590800"/>
              <a:ext cx="0" cy="2732314"/>
            </a:xfrm>
            <a:prstGeom prst="line">
              <a:avLst/>
            </a:prstGeom>
            <a:ln w="57150">
              <a:solidFill>
                <a:srgbClr val="F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A6F34B13-14B9-EC4B-9317-A93CA3BECA4C}"/>
              </a:ext>
            </a:extLst>
          </p:cNvPr>
          <p:cNvSpPr/>
          <p:nvPr/>
        </p:nvSpPr>
        <p:spPr>
          <a:xfrm>
            <a:off x="1477736" y="2849334"/>
            <a:ext cx="2163536" cy="1453244"/>
          </a:xfrm>
          <a:prstGeom prst="rect">
            <a:avLst/>
          </a:prstGeom>
          <a:solidFill>
            <a:srgbClr val="FF85F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A28706-E18D-534E-BB9A-E39C7DB3CE77}"/>
              </a:ext>
            </a:extLst>
          </p:cNvPr>
          <p:cNvCxnSpPr>
            <a:cxnSpLocks/>
          </p:cNvCxnSpPr>
          <p:nvPr/>
        </p:nvCxnSpPr>
        <p:spPr>
          <a:xfrm>
            <a:off x="2563586" y="2612570"/>
            <a:ext cx="0" cy="2049236"/>
          </a:xfrm>
          <a:prstGeom prst="line">
            <a:avLst/>
          </a:prstGeom>
          <a:ln w="57150">
            <a:solidFill>
              <a:srgbClr val="FF85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F4BCAF7-CB28-0A4A-BAD8-48B8F39AA77F}"/>
              </a:ext>
            </a:extLst>
          </p:cNvPr>
          <p:cNvSpPr txBox="1"/>
          <p:nvPr/>
        </p:nvSpPr>
        <p:spPr>
          <a:xfrm>
            <a:off x="4532243" y="789429"/>
            <a:ext cx="46793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342900">
              <a:buFont typeface="Hiragino Sans W3" panose="020B0300000000000000" pitchFamily="34" charset="-128"/>
              <a:buChar char="❀"/>
              <a:defRPr/>
            </a:pPr>
            <a:r>
              <a:rPr lang="en-US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Ratio of mass densities compared to ALFALFA </a:t>
            </a:r>
            <a:r>
              <a:rPr lang="en-ZA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16000-19000 km/s (W1) and 19000-23000 km/s (W2)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3EA9E8D-7DDA-6147-9FCA-97562FB00EAD}"/>
              </a:ext>
            </a:extLst>
          </p:cNvPr>
          <p:cNvSpPr/>
          <p:nvPr/>
        </p:nvSpPr>
        <p:spPr>
          <a:xfrm>
            <a:off x="1902283" y="3291021"/>
            <a:ext cx="734786" cy="5698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AD0C072-9A4A-3E44-8BD2-18605BAEE0C9}"/>
              </a:ext>
            </a:extLst>
          </p:cNvPr>
          <p:cNvSpPr/>
          <p:nvPr/>
        </p:nvSpPr>
        <p:spPr>
          <a:xfrm>
            <a:off x="6228640" y="2350880"/>
            <a:ext cx="789576" cy="596954"/>
          </a:xfrm>
          <a:prstGeom prst="ellipse">
            <a:avLst/>
          </a:prstGeom>
          <a:noFill/>
          <a:ln w="57150">
            <a:solidFill>
              <a:srgbClr val="00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4" name="Picture 23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BE0E472B-55F7-C54E-AC03-27235B9462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25" name="Google Shape;4123;p36">
            <a:extLst>
              <a:ext uri="{FF2B5EF4-FFF2-40B4-BE49-F238E27FC236}">
                <a16:creationId xmlns:a16="http://schemas.microsoft.com/office/drawing/2014/main" id="{E4716D1F-37B8-E746-A9E6-FB252A83A730}"/>
              </a:ext>
            </a:extLst>
          </p:cNvPr>
          <p:cNvSpPr txBox="1">
            <a:spLocks/>
          </p:cNvSpPr>
          <p:nvPr/>
        </p:nvSpPr>
        <p:spPr>
          <a:xfrm>
            <a:off x="215182" y="79820"/>
            <a:ext cx="631896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Overdensity</a:t>
            </a: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 at the core of VSCL</a:t>
            </a:r>
          </a:p>
        </p:txBody>
      </p:sp>
      <p:sp>
        <p:nvSpPr>
          <p:cNvPr id="26" name="Google Shape;4123;p36">
            <a:extLst>
              <a:ext uri="{FF2B5EF4-FFF2-40B4-BE49-F238E27FC236}">
                <a16:creationId xmlns:a16="http://schemas.microsoft.com/office/drawing/2014/main" id="{8E3B87CA-2A1F-4245-AF4F-F58EA59A6512}"/>
              </a:ext>
            </a:extLst>
          </p:cNvPr>
          <p:cNvSpPr txBox="1">
            <a:spLocks/>
          </p:cNvSpPr>
          <p:nvPr/>
        </p:nvSpPr>
        <p:spPr>
          <a:xfrm>
            <a:off x="825999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12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00DA711-A42A-9749-B889-74297F53AA77}"/>
              </a:ext>
            </a:extLst>
          </p:cNvPr>
          <p:cNvSpPr/>
          <p:nvPr/>
        </p:nvSpPr>
        <p:spPr>
          <a:xfrm>
            <a:off x="6179118" y="4416337"/>
            <a:ext cx="789576" cy="596953"/>
          </a:xfrm>
          <a:prstGeom prst="ellipse">
            <a:avLst/>
          </a:prstGeom>
          <a:noFill/>
          <a:ln w="57150">
            <a:solidFill>
              <a:srgbClr val="00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7CF920-3CB0-C14A-A2ED-39E654CE16B5}"/>
              </a:ext>
            </a:extLst>
          </p:cNvPr>
          <p:cNvSpPr txBox="1"/>
          <p:nvPr/>
        </p:nvSpPr>
        <p:spPr>
          <a:xfrm>
            <a:off x="1073993" y="5618460"/>
            <a:ext cx="2533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Total matter content: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2.5 x 10</a:t>
            </a:r>
            <a:r>
              <a:rPr lang="en-US" sz="1600" baseline="30000" dirty="0">
                <a:solidFill>
                  <a:prstClr val="black"/>
                </a:solidFill>
                <a:latin typeface="Century Gothic" panose="020B0502020202020204" pitchFamily="34" charset="0"/>
              </a:rPr>
              <a:t>15 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h</a:t>
            </a:r>
            <a:r>
              <a:rPr lang="en-US" sz="1600" baseline="30000" dirty="0">
                <a:solidFill>
                  <a:prstClr val="black"/>
                </a:solidFill>
                <a:latin typeface="Century Gothic" panose="020B0502020202020204" pitchFamily="34" charset="0"/>
              </a:rPr>
              <a:t>3 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M⊙ (W1)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8.3 x 10</a:t>
            </a:r>
            <a:r>
              <a:rPr lang="en-US" sz="1600" baseline="30000" dirty="0">
                <a:solidFill>
                  <a:prstClr val="black"/>
                </a:solidFill>
                <a:latin typeface="Century Gothic" panose="020B0502020202020204" pitchFamily="34" charset="0"/>
              </a:rPr>
              <a:t>15 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h</a:t>
            </a:r>
            <a:r>
              <a:rPr lang="en-US" sz="1600" baseline="30000" dirty="0">
                <a:solidFill>
                  <a:prstClr val="black"/>
                </a:solidFill>
                <a:latin typeface="Century Gothic" panose="020B0502020202020204" pitchFamily="34" charset="0"/>
              </a:rPr>
              <a:t>3 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M⊙ (W2)</a:t>
            </a:r>
          </a:p>
        </p:txBody>
      </p:sp>
    </p:spTree>
    <p:extLst>
      <p:ext uri="{BB962C8B-B14F-4D97-AF65-F5344CB8AC3E}">
        <p14:creationId xmlns:p14="http://schemas.microsoft.com/office/powerpoint/2010/main" val="17773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/>
      <p:bldP spid="3" grpId="0" animBg="1"/>
      <p:bldP spid="22" grpId="0" animBg="1"/>
      <p:bldP spid="28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42DB505D-D989-3046-8C1C-34768ECB49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F7EE990-036E-3840-BCE4-096073167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27" y="789554"/>
            <a:ext cx="4216039" cy="316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196134" y="79820"/>
            <a:ext cx="698138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lvl="0" defTabSz="914355">
              <a:buClr>
                <a:srgbClr val="367AEC"/>
              </a:buClr>
              <a:defRPr/>
            </a:pPr>
            <a:r>
              <a:rPr lang="en-ZA" sz="2400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Exploring Peculiar Velocities in VSCL</a:t>
            </a:r>
            <a:endParaRPr kumimoji="0" lang="en-ZA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Futura Medium" panose="020B0602020204020303" pitchFamily="34" charset="-79"/>
              <a:cs typeface="Futura Medium" panose="020B0602020204020303" pitchFamily="34" charset="-79"/>
              <a:sym typeface="Chelsea Market"/>
            </a:endParaRPr>
          </a:p>
        </p:txBody>
      </p:sp>
      <p:sp>
        <p:nvSpPr>
          <p:cNvPr id="8" name="Google Shape;4123;p36">
            <a:extLst>
              <a:ext uri="{FF2B5EF4-FFF2-40B4-BE49-F238E27FC236}">
                <a16:creationId xmlns:a16="http://schemas.microsoft.com/office/drawing/2014/main" id="{DE63DA64-FDEA-C340-9FCF-0507029C3591}"/>
              </a:ext>
            </a:extLst>
          </p:cNvPr>
          <p:cNvSpPr txBox="1">
            <a:spLocks/>
          </p:cNvSpPr>
          <p:nvPr/>
        </p:nvSpPr>
        <p:spPr>
          <a:xfrm>
            <a:off x="8240950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591C49-989F-F94E-B519-BC209D240A64}"/>
              </a:ext>
            </a:extLst>
          </p:cNvPr>
          <p:cNvSpPr txBox="1"/>
          <p:nvPr/>
        </p:nvSpPr>
        <p:spPr>
          <a:xfrm>
            <a:off x="259382" y="4003456"/>
            <a:ext cx="449240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08" indent="-214308" defTabSz="342892">
              <a:buFont typeface="Hiragino Sans W3" panose="020B0300000000000000" pitchFamily="34" charset="-128"/>
              <a:buChar char="❀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29% (211) with OPT and NIR counterparts (with only 31% (65) of them with spectroscopic redshift) in Vela-HI. </a:t>
            </a:r>
          </a:p>
          <a:p>
            <a:pPr marL="214308" indent="-214308" defTabSz="342892">
              <a:buFont typeface="Hiragino Sans W3" panose="020B0300000000000000" pitchFamily="34" charset="-128"/>
              <a:buChar char="❀"/>
              <a:defRPr/>
            </a:pPr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190 potential WISE counterparts (140 in Vela-HI, 50 in Vela-SMGPS). </a:t>
            </a:r>
          </a:p>
          <a:p>
            <a:pPr marL="214308" indent="-214308" defTabSz="342892">
              <a:buFont typeface="Hiragino Sans W3" panose="020B0300000000000000" pitchFamily="34" charset="-128"/>
              <a:buChar char="❀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 the preliminary test of 12 WISE counterparts, they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have been found to be dusty and star forming galaxies. </a:t>
            </a:r>
          </a:p>
          <a:p>
            <a:pPr marL="214308" indent="-214308" defTabSz="342892">
              <a:buFont typeface="Hiragino Sans W3" panose="020B0300000000000000" pitchFamily="34" charset="-128"/>
              <a:buChar char="❀"/>
              <a:defRPr/>
            </a:pPr>
            <a:r>
              <a:rPr lang="en-US" sz="1400" baseline="0" dirty="0">
                <a:solidFill>
                  <a:prstClr val="black"/>
                </a:solidFill>
                <a:latin typeface="Century Gothic" panose="020B0502020202020204" pitchFamily="34" charset="0"/>
              </a:rPr>
              <a:t>Possible construction of Tully-Fisher relation with adequate photometry.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0" name="Picture 9" descr="A graph of a star formation&#10;&#10;Description automatically generated with medium confidence">
            <a:extLst>
              <a:ext uri="{FF2B5EF4-FFF2-40B4-BE49-F238E27FC236}">
                <a16:creationId xmlns:a16="http://schemas.microsoft.com/office/drawing/2014/main" id="{7E34B6CC-BE6D-5B4B-A184-9D9211A1AC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784" y="744020"/>
            <a:ext cx="4232198" cy="3169182"/>
          </a:xfrm>
          <a:prstGeom prst="rect">
            <a:avLst/>
          </a:prstGeom>
        </p:spPr>
      </p:pic>
      <p:pic>
        <p:nvPicPr>
          <p:cNvPr id="11" name="Picture 10" descr="A graph of a blue and purple dotted line&#10;&#10;Description automatically generated">
            <a:extLst>
              <a:ext uri="{FF2B5EF4-FFF2-40B4-BE49-F238E27FC236}">
                <a16:creationId xmlns:a16="http://schemas.microsoft.com/office/drawing/2014/main" id="{2DDC7778-FBB5-FB4D-9457-7DF76DE71B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8786" y="3958736"/>
            <a:ext cx="3856383" cy="281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6ACAD21-D957-8B4D-952C-6079D8CCDD31}"/>
              </a:ext>
            </a:extLst>
          </p:cNvPr>
          <p:cNvSpPr/>
          <p:nvPr/>
        </p:nvSpPr>
        <p:spPr>
          <a:xfrm>
            <a:off x="146956" y="742583"/>
            <a:ext cx="8826989" cy="555219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59216C-8799-F34A-A5F5-4643545BB5B4}"/>
              </a:ext>
            </a:extLst>
          </p:cNvPr>
          <p:cNvSpPr txBox="1"/>
          <p:nvPr/>
        </p:nvSpPr>
        <p:spPr>
          <a:xfrm>
            <a:off x="278507" y="841308"/>
            <a:ext cx="8563886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Two blind systematic interferometry surveys that have been done across the thickest layer of the Milky Way (Over +800 MKT </a:t>
            </a:r>
            <a:r>
              <a:rPr lang="en-ZA" sz="16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pointings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, +300 deg</a:t>
            </a:r>
            <a:r>
              <a:rPr lang="en-ZA" sz="1600" baseline="30000" dirty="0">
                <a:solidFill>
                  <a:prstClr val="white"/>
                </a:solidFill>
                <a:latin typeface="Century Gothic" panose="020B0502020202020204" pitchFamily="34" charset="0"/>
              </a:rPr>
              <a:t>2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 area processed thanks to IDIA facilities)</a:t>
            </a: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endParaRPr lang="en-ZA" sz="1600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We detected +1560 heavily obscured galaxies and can detect gas-rich spirals (M(HI) &gt; 10</a:t>
            </a:r>
            <a:r>
              <a:rPr lang="en-ZA" sz="1600" baseline="30000" dirty="0">
                <a:solidFill>
                  <a:prstClr val="white"/>
                </a:solidFill>
                <a:latin typeface="Century Gothic" panose="020B0502020202020204" pitchFamily="34" charset="0"/>
              </a:rPr>
              <a:t>9.44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 M</a:t>
            </a:r>
            <a:r>
              <a:rPr lang="en-ZA" sz="1600" baseline="-25000" dirty="0">
                <a:solidFill>
                  <a:prstClr val="white"/>
                </a:solidFill>
                <a:latin typeface="Century Gothic" panose="020B0502020202020204" pitchFamily="34" charset="0"/>
              </a:rPr>
              <a:t>⨀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) which is in agreement with expectations beyond </a:t>
            </a:r>
            <a:r>
              <a:rPr lang="en-ZA" sz="16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cz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 ~ 15 000 km/s in both surveys.</a:t>
            </a: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endParaRPr lang="en-ZA" sz="1600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Offsets between the HI and OPT/NIR walls which indicate that galaxies are infalling toward the walls, those being near the edges still gas-rich. </a:t>
            </a:r>
          </a:p>
        </p:txBody>
      </p:sp>
      <p:pic>
        <p:nvPicPr>
          <p:cNvPr id="4" name="Picture 3" descr="A cartoon of a person waving&#10;&#10;Description automatically generated">
            <a:extLst>
              <a:ext uri="{FF2B5EF4-FFF2-40B4-BE49-F238E27FC236}">
                <a16:creationId xmlns:a16="http://schemas.microsoft.com/office/drawing/2014/main" id="{65D9C3A3-052F-1E46-8493-3B6E0B45DA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129" y="4129936"/>
            <a:ext cx="1794318" cy="1985480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DF810B-705E-E143-8A81-ACD6B853DE80}"/>
              </a:ext>
            </a:extLst>
          </p:cNvPr>
          <p:cNvSpPr txBox="1"/>
          <p:nvPr/>
        </p:nvSpPr>
        <p:spPr>
          <a:xfrm>
            <a:off x="278507" y="3714982"/>
            <a:ext cx="663152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Hints of two wall-like </a:t>
            </a:r>
            <a:r>
              <a:rPr lang="en-ZA" sz="16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overdensities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 crossing at l~270 – 279°(at v ~ 18500 – 21500 km/s) seen on the multi-branching structure of the on-sky plots.</a:t>
            </a: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endParaRPr lang="en-ZA" sz="1600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We found an </a:t>
            </a:r>
            <a:r>
              <a:rPr lang="en-ZA" sz="16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overdensity</a:t>
            </a: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 of the potential crossing at 273◦ – 278.5◦ in the mass density estimations from the HIMFs. </a:t>
            </a: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endParaRPr lang="en-ZA" sz="1600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14313" indent="-214313" defTabSz="685800">
              <a:buFont typeface="Arial Unicode MS" panose="020B0604020202020204" pitchFamily="34" charset="-128"/>
              <a:buChar char="✺"/>
            </a:pPr>
            <a:r>
              <a:rPr lang="en-ZA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With adequate photometry, we could determine peculiar velocities and estimate the potential contribution of VSCL on the cosmic flow fields. </a:t>
            </a:r>
          </a:p>
        </p:txBody>
      </p:sp>
      <p:pic>
        <p:nvPicPr>
          <p:cNvPr id="11" name="Picture 10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C8B35AAA-87A2-D441-B101-A1FF34D1B1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110"/>
            <a:ext cx="9165361" cy="570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DED96D-CEA2-6D41-8C4F-B06077827373}"/>
              </a:ext>
            </a:extLst>
          </p:cNvPr>
          <p:cNvSpPr txBox="1"/>
          <p:nvPr/>
        </p:nvSpPr>
        <p:spPr>
          <a:xfrm>
            <a:off x="107881" y="90339"/>
            <a:ext cx="887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2400" dirty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Summary &amp; Conclusions															14</a:t>
            </a:r>
          </a:p>
        </p:txBody>
      </p:sp>
    </p:spTree>
    <p:extLst>
      <p:ext uri="{BB962C8B-B14F-4D97-AF65-F5344CB8AC3E}">
        <p14:creationId xmlns:p14="http://schemas.microsoft.com/office/powerpoint/2010/main" val="1453798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ED406651-5707-CA44-9B3A-EE99B320A1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15851E-E780-CC45-BC13-12A085FBCC7D}"/>
              </a:ext>
            </a:extLst>
          </p:cNvPr>
          <p:cNvSpPr txBox="1"/>
          <p:nvPr/>
        </p:nvSpPr>
        <p:spPr>
          <a:xfrm>
            <a:off x="54797" y="3285689"/>
            <a:ext cx="4517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Bulk flow discrepancies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8B3398-F0AC-4344-BFA1-9B4A5242B5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973" y="3676225"/>
            <a:ext cx="3709220" cy="25685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4FD684-DBEE-304F-8279-7979D3F98F87}"/>
              </a:ext>
            </a:extLst>
          </p:cNvPr>
          <p:cNvSpPr txBox="1"/>
          <p:nvPr/>
        </p:nvSpPr>
        <p:spPr>
          <a:xfrm>
            <a:off x="2432905" y="6244816"/>
            <a:ext cx="20345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prstClr val="black"/>
                </a:solidFill>
                <a:latin typeface="Century Gothic" panose="020B0502020202020204" pitchFamily="34" charset="0"/>
              </a:rPr>
              <a:t>Scrimgeour et al. 2016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AD2A6D-EE3D-3A40-B171-51C7A71CDC6A}"/>
              </a:ext>
            </a:extLst>
          </p:cNvPr>
          <p:cNvSpPr txBox="1"/>
          <p:nvPr/>
        </p:nvSpPr>
        <p:spPr>
          <a:xfrm>
            <a:off x="107881" y="106146"/>
            <a:ext cx="895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The ZOA: an obstacle to cosmological studies						 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2E6EED-658B-8041-8823-27F81ADC8B1E}"/>
              </a:ext>
            </a:extLst>
          </p:cNvPr>
          <p:cNvSpPr txBox="1"/>
          <p:nvPr/>
        </p:nvSpPr>
        <p:spPr>
          <a:xfrm>
            <a:off x="4645808" y="687567"/>
            <a:ext cx="44237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A residual bulk flow of 273 km/s seems to arise in the </a:t>
            </a:r>
            <a:r>
              <a:rPr lang="en-US" sz="14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ZoA</a:t>
            </a:r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 region at l ~ 270 deg (VSCL region), v &gt; 16000 km/s.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0CD26F-72C8-6842-8DDB-A8D0F4F8E8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85" y="713058"/>
            <a:ext cx="4278262" cy="22216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FECE90A-8872-B34C-8C84-0646FDDF8C6D}"/>
              </a:ext>
            </a:extLst>
          </p:cNvPr>
          <p:cNvSpPr txBox="1"/>
          <p:nvPr/>
        </p:nvSpPr>
        <p:spPr>
          <a:xfrm>
            <a:off x="201668" y="2954179"/>
            <a:ext cx="42782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1350" dirty="0">
                <a:solidFill>
                  <a:prstClr val="black"/>
                </a:solidFill>
                <a:latin typeface="Century Gothic" panose="020B0502020202020204" pitchFamily="34" charset="0"/>
              </a:rPr>
              <a:t>The 2MASS redshift survey (2MRS) – Macri+2019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ABC7B8-7B81-2243-8BBA-750A5CD3B05E}"/>
              </a:ext>
            </a:extLst>
          </p:cNvPr>
          <p:cNvSpPr/>
          <p:nvPr/>
        </p:nvSpPr>
        <p:spPr>
          <a:xfrm>
            <a:off x="201666" y="1625632"/>
            <a:ext cx="4278263" cy="3892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ACCF4B-D18F-D949-9ECD-BFBDD295AF3E}"/>
              </a:ext>
            </a:extLst>
          </p:cNvPr>
          <p:cNvSpPr/>
          <p:nvPr/>
        </p:nvSpPr>
        <p:spPr>
          <a:xfrm>
            <a:off x="3191988" y="1625632"/>
            <a:ext cx="516367" cy="3892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EAE0EA-F172-844A-825A-EC4E76EB98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0799" y="1947827"/>
            <a:ext cx="3181574" cy="24513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B1C3AC-A79A-D647-B19A-8BB28E006B66}"/>
              </a:ext>
            </a:extLst>
          </p:cNvPr>
          <p:cNvSpPr txBox="1"/>
          <p:nvPr/>
        </p:nvSpPr>
        <p:spPr>
          <a:xfrm>
            <a:off x="4981830" y="1641205"/>
            <a:ext cx="395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The Vela Supercluster (VSCL)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1C2511-7B06-254F-9D28-DE2AA839B3C2}"/>
              </a:ext>
            </a:extLst>
          </p:cNvPr>
          <p:cNvSpPr txBox="1"/>
          <p:nvPr/>
        </p:nvSpPr>
        <p:spPr>
          <a:xfrm>
            <a:off x="4955809" y="4582718"/>
            <a:ext cx="44481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Conforming of two possibly merging walls (Kraan-Korteweg+2017)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entury Gothic" panose="020B0502020202020204" pitchFamily="34" charset="0"/>
              </a:rPr>
              <a:t>Inner part poorly sampled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48D6922-8C0A-5E47-A4CB-39680CB25CE5}"/>
              </a:ext>
            </a:extLst>
          </p:cNvPr>
          <p:cNvCxnSpPr>
            <a:cxnSpLocks/>
          </p:cNvCxnSpPr>
          <p:nvPr/>
        </p:nvCxnSpPr>
        <p:spPr>
          <a:xfrm>
            <a:off x="3708355" y="1839686"/>
            <a:ext cx="1440588" cy="4680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655B298-69E8-3E4C-B846-D1AB85BEF91B}"/>
              </a:ext>
            </a:extLst>
          </p:cNvPr>
          <p:cNvSpPr txBox="1"/>
          <p:nvPr/>
        </p:nvSpPr>
        <p:spPr>
          <a:xfrm>
            <a:off x="4734407" y="5533083"/>
            <a:ext cx="4246579" cy="861774"/>
          </a:xfrm>
          <a:prstGeom prst="rect">
            <a:avLst/>
          </a:prstGeom>
          <a:solidFill>
            <a:srgbClr val="002060"/>
          </a:solidFill>
          <a:ln w="28575">
            <a:solidFill>
              <a:srgbClr val="76D6FF"/>
            </a:solidFill>
          </a:ln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400" b="1" kern="0" dirty="0">
                <a:solidFill>
                  <a:srgbClr val="76D6FF"/>
                </a:solidFill>
                <a:latin typeface="Century Gothic" panose="020B0502020202020204" pitchFamily="34" charset="0"/>
              </a:rPr>
              <a:t>Only HI systematic surveys can bridge the gap and map the inner </a:t>
            </a:r>
            <a:r>
              <a:rPr lang="en-US" sz="1400" b="1" kern="0" dirty="0" err="1">
                <a:solidFill>
                  <a:srgbClr val="76D6FF"/>
                </a:solidFill>
                <a:latin typeface="Century Gothic" panose="020B0502020202020204" pitchFamily="34" charset="0"/>
              </a:rPr>
              <a:t>ZoA</a:t>
            </a:r>
            <a:endParaRPr lang="en-US" sz="1400" b="1" kern="0" dirty="0">
              <a:solidFill>
                <a:srgbClr val="76D6FF"/>
              </a:solidFill>
              <a:latin typeface="Century Gothic" panose="020B0502020202020204" pitchFamily="34" charset="0"/>
            </a:endParaRPr>
          </a:p>
          <a:p>
            <a:pPr algn="ctr" defTabSz="685800">
              <a:defRPr/>
            </a:pPr>
            <a:r>
              <a:rPr lang="en-US" sz="1100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(so far shallow and affected by continuum at lowest latitudes)</a:t>
            </a:r>
            <a:r>
              <a:rPr lang="en-US" sz="1100" b="1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707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14" grpId="0"/>
      <p:bldP spid="18" grpId="0" animBg="1"/>
      <p:bldP spid="19" grpId="0" animBg="1"/>
      <p:bldP spid="13" grpId="0"/>
      <p:bldP spid="20" grpId="0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uth Africa Meerkat Radio Telescope Team Receives International Esteemed  Award - Space in Africa">
            <a:extLst>
              <a:ext uri="{FF2B5EF4-FFF2-40B4-BE49-F238E27FC236}">
                <a16:creationId xmlns:a16="http://schemas.microsoft.com/office/drawing/2014/main" id="{288F3EFF-0775-5C46-ADA6-BE2DE7719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591" y="2460641"/>
            <a:ext cx="4300796" cy="232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5D149389-B9F1-5E40-9D3C-0DC194D9EC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234233" y="75200"/>
            <a:ext cx="584258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VELA-SMGPS &amp; VELA-HI</a:t>
            </a:r>
          </a:p>
        </p:txBody>
      </p:sp>
      <p:sp>
        <p:nvSpPr>
          <p:cNvPr id="7" name="Google Shape;4123;p36">
            <a:extLst>
              <a:ext uri="{FF2B5EF4-FFF2-40B4-BE49-F238E27FC236}">
                <a16:creationId xmlns:a16="http://schemas.microsoft.com/office/drawing/2014/main" id="{810F355C-8803-9B4A-8987-FF26B4D6CDCC}"/>
              </a:ext>
            </a:extLst>
          </p:cNvPr>
          <p:cNvSpPr txBox="1">
            <a:spLocks/>
          </p:cNvSpPr>
          <p:nvPr/>
        </p:nvSpPr>
        <p:spPr>
          <a:xfrm>
            <a:off x="8420457" y="96283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lang="en-ZA" sz="2400" kern="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3</a:t>
            </a:r>
            <a:endParaRPr kumimoji="0" lang="en-ZA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utura Medium" panose="020B0602020204020303" pitchFamily="34" charset="-79"/>
              <a:cs typeface="Futura Medium" panose="020B0602020204020303" pitchFamily="34" charset="-79"/>
              <a:sym typeface="Chelsea Marke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E5A133-4106-8340-A990-9A30BDE00D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1" y="2028836"/>
            <a:ext cx="3955388" cy="331218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3B5DFF2-A0F2-604A-9C29-21DE235F838A}"/>
              </a:ext>
            </a:extLst>
          </p:cNvPr>
          <p:cNvGrpSpPr/>
          <p:nvPr/>
        </p:nvGrpSpPr>
        <p:grpSpPr>
          <a:xfrm>
            <a:off x="4063458" y="3126982"/>
            <a:ext cx="4934015" cy="1203597"/>
            <a:chOff x="1263192" y="4250847"/>
            <a:chExt cx="9379670" cy="228806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E94B30-EE53-3549-B8CE-54843A350FCC}"/>
                </a:ext>
              </a:extLst>
            </p:cNvPr>
            <p:cNvSpPr/>
            <p:nvPr/>
          </p:nvSpPr>
          <p:spPr>
            <a:xfrm>
              <a:off x="1263192" y="4261075"/>
              <a:ext cx="9379670" cy="22778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60BD094-3152-7749-BCAF-842C18172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5918" y="4250847"/>
              <a:ext cx="9275941" cy="2288065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215DBBB-BB82-AF4A-9084-42CB61E48A86}"/>
              </a:ext>
            </a:extLst>
          </p:cNvPr>
          <p:cNvSpPr txBox="1"/>
          <p:nvPr/>
        </p:nvSpPr>
        <p:spPr>
          <a:xfrm>
            <a:off x="196133" y="5467703"/>
            <a:ext cx="4015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 Vela spectroscopic survey region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magenta and red dots are galaxies at the Vela Supercluster distance (Kraan-Korteweg+2017)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987E58-4647-224E-84DD-6CBDB646234C}"/>
              </a:ext>
            </a:extLst>
          </p:cNvPr>
          <p:cNvSpPr txBox="1"/>
          <p:nvPr/>
        </p:nvSpPr>
        <p:spPr>
          <a:xfrm>
            <a:off x="4227960" y="2686858"/>
            <a:ext cx="1420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AAC2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Vela-SMGPS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A18D8C-536A-6446-9F46-07962EC66BC0}"/>
              </a:ext>
            </a:extLst>
          </p:cNvPr>
          <p:cNvSpPr/>
          <p:nvPr/>
        </p:nvSpPr>
        <p:spPr>
          <a:xfrm>
            <a:off x="828208" y="3607340"/>
            <a:ext cx="2694556" cy="323200"/>
          </a:xfrm>
          <a:prstGeom prst="rect">
            <a:avLst/>
          </a:prstGeom>
          <a:solidFill>
            <a:srgbClr val="7030A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Vela-SMGPS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47CA68-8B97-9C46-8538-73E729419FFB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522764" y="3142288"/>
            <a:ext cx="539055" cy="62665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6304BD-0EAD-6A40-9B8E-B05B9F86A30C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522764" y="3768940"/>
            <a:ext cx="539055" cy="56649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0E5EA5A-D201-2C4C-ACE4-7D218D0ECC66}"/>
              </a:ext>
            </a:extLst>
          </p:cNvPr>
          <p:cNvSpPr txBox="1"/>
          <p:nvPr/>
        </p:nvSpPr>
        <p:spPr>
          <a:xfrm>
            <a:off x="56752" y="1022813"/>
            <a:ext cx="4005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Can we contribute to the understanding of the residual bulk flow?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7B3D31BD-3C5D-A444-A319-99C1CDDF8CAE}"/>
              </a:ext>
            </a:extLst>
          </p:cNvPr>
          <p:cNvSpPr/>
          <p:nvPr/>
        </p:nvSpPr>
        <p:spPr>
          <a:xfrm>
            <a:off x="3996503" y="1347526"/>
            <a:ext cx="462915" cy="17145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39914-BAB3-EE44-873F-2924D6EB9260}"/>
              </a:ext>
            </a:extLst>
          </p:cNvPr>
          <p:cNvSpPr txBox="1"/>
          <p:nvPr/>
        </p:nvSpPr>
        <p:spPr>
          <a:xfrm>
            <a:off x="4720591" y="748803"/>
            <a:ext cx="4341917" cy="1323439"/>
          </a:xfrm>
          <a:prstGeom prst="rect">
            <a:avLst/>
          </a:prstGeom>
          <a:solidFill>
            <a:srgbClr val="00FDFF">
              <a:alpha val="21000"/>
            </a:srgbClr>
          </a:solidFill>
        </p:spPr>
        <p:txBody>
          <a:bodyPr wrap="square" rtlCol="0">
            <a:spAutoFit/>
          </a:bodyPr>
          <a:lstStyle/>
          <a:p>
            <a:pPr marL="214308" marR="0" lvl="0" indent="-2143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Mapping the inner ZOA toward the Vela region</a:t>
            </a:r>
          </a:p>
          <a:p>
            <a:pPr marL="214308" marR="0" lvl="0" indent="-2143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detect gas rich spirals (MHI &gt; 4 +/- 0.5 x10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9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M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⊙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) up to 25 000 km/s.</a:t>
            </a:r>
          </a:p>
          <a:p>
            <a:pPr marL="214308" indent="-214308" defTabSz="914400">
              <a:buFont typeface="Hiragino Sans W3" panose="020B0300000000000000" pitchFamily="34" charset="-128"/>
              <a:buChar char="❀"/>
              <a:defRPr/>
            </a:pPr>
            <a:r>
              <a:rPr lang="en-US" sz="1600" dirty="0">
                <a:solidFill>
                  <a:prstClr val="white"/>
                </a:solidFill>
                <a:latin typeface="Century Gothic" panose="020B0502020202020204" pitchFamily="34" charset="0"/>
              </a:rPr>
              <a:t>Study its effect on the cosmic flow field</a:t>
            </a:r>
          </a:p>
        </p:txBody>
      </p:sp>
      <p:graphicFrame>
        <p:nvGraphicFramePr>
          <p:cNvPr id="18" name="Table 12">
            <a:extLst>
              <a:ext uri="{FF2B5EF4-FFF2-40B4-BE49-F238E27FC236}">
                <a16:creationId xmlns:a16="http://schemas.microsoft.com/office/drawing/2014/main" id="{05662B9F-E522-9042-8F54-C32F02ED2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748032"/>
              </p:ext>
            </p:extLst>
          </p:nvPr>
        </p:nvGraphicFramePr>
        <p:xfrm>
          <a:off x="4232502" y="4580147"/>
          <a:ext cx="4732387" cy="2069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0204">
                  <a:extLst>
                    <a:ext uri="{9D8B030D-6E8A-4147-A177-3AD203B41FA5}">
                      <a16:colId xmlns:a16="http://schemas.microsoft.com/office/drawing/2014/main" val="16873538"/>
                    </a:ext>
                  </a:extLst>
                </a:gridCol>
                <a:gridCol w="1746607">
                  <a:extLst>
                    <a:ext uri="{9D8B030D-6E8A-4147-A177-3AD203B41FA5}">
                      <a16:colId xmlns:a16="http://schemas.microsoft.com/office/drawing/2014/main" val="4141851317"/>
                    </a:ext>
                  </a:extLst>
                </a:gridCol>
                <a:gridCol w="1495576">
                  <a:extLst>
                    <a:ext uri="{9D8B030D-6E8A-4147-A177-3AD203B41FA5}">
                      <a16:colId xmlns:a16="http://schemas.microsoft.com/office/drawing/2014/main" val="2714261242"/>
                    </a:ext>
                  </a:extLst>
                </a:gridCol>
              </a:tblGrid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AAC2F0"/>
                          </a:solidFill>
                          <a:latin typeface="Century Gothic" panose="020B0502020202020204" pitchFamily="34" charset="0"/>
                        </a:rPr>
                        <a:t>Parameters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AAC2F0"/>
                          </a:solidFill>
                          <a:latin typeface="Century Gothic" panose="020B0502020202020204" pitchFamily="34" charset="0"/>
                        </a:rPr>
                        <a:t>Vela-SMGPS (LSP)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rgbClr val="AAC2F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5414730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Survey area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3 x 30 deg</a:t>
                      </a:r>
                      <a:r>
                        <a:rPr lang="en-US" sz="1400" baseline="30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115036"/>
                  </a:ext>
                </a:extLst>
              </a:tr>
              <a:tr h="42317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Fields/Mosaics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157 / 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026030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Total time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211 hours</a:t>
                      </a:r>
                    </a:p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(1h/pointing)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8113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Mosaic rms (</a:t>
                      </a:r>
                      <a:r>
                        <a:rPr lang="en-US" sz="1400" b="1" dirty="0" err="1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mJy</a:t>
                      </a:r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/beam)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0.35+/-0.07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294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4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26552F5F-3A62-5243-B350-56B3B9DF33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215183" y="76616"/>
            <a:ext cx="584258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VELA-SMGPS &amp; VELA-HI</a:t>
            </a:r>
          </a:p>
        </p:txBody>
      </p:sp>
      <p:sp>
        <p:nvSpPr>
          <p:cNvPr id="7" name="Google Shape;4123;p36">
            <a:extLst>
              <a:ext uri="{FF2B5EF4-FFF2-40B4-BE49-F238E27FC236}">
                <a16:creationId xmlns:a16="http://schemas.microsoft.com/office/drawing/2014/main" id="{810F355C-8803-9B4A-8987-FF26B4D6CDCC}"/>
              </a:ext>
            </a:extLst>
          </p:cNvPr>
          <p:cNvSpPr txBox="1">
            <a:spLocks/>
          </p:cNvSpPr>
          <p:nvPr/>
        </p:nvSpPr>
        <p:spPr>
          <a:xfrm>
            <a:off x="8401407" y="97699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lang="en-ZA" sz="2400" kern="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4</a:t>
            </a:r>
            <a:endParaRPr kumimoji="0" lang="en-ZA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utura Medium" panose="020B0602020204020303" pitchFamily="34" charset="-79"/>
              <a:cs typeface="Futura Medium" panose="020B0602020204020303" pitchFamily="34" charset="-79"/>
              <a:sym typeface="Chelsea Marke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E5A133-4106-8340-A990-9A30BDE00D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1" y="910250"/>
            <a:ext cx="4064272" cy="340336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2A18D8C-536A-6446-9F46-07962EC66BC0}"/>
              </a:ext>
            </a:extLst>
          </p:cNvPr>
          <p:cNvSpPr/>
          <p:nvPr/>
        </p:nvSpPr>
        <p:spPr>
          <a:xfrm>
            <a:off x="828208" y="2533390"/>
            <a:ext cx="2459249" cy="315311"/>
          </a:xfrm>
          <a:prstGeom prst="rect">
            <a:avLst/>
          </a:prstGeom>
          <a:solidFill>
            <a:srgbClr val="7030A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Vela-SMGPS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3A2293-9FA4-6A42-96A8-97333FBEB6A0}"/>
              </a:ext>
            </a:extLst>
          </p:cNvPr>
          <p:cNvSpPr txBox="1"/>
          <p:nvPr/>
        </p:nvSpPr>
        <p:spPr>
          <a:xfrm>
            <a:off x="4180566" y="1209185"/>
            <a:ext cx="930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2F92"/>
                </a:solidFill>
                <a:effectLst/>
                <a:uLnTx/>
                <a:uFillTx/>
                <a:latin typeface="Century Gothic" panose="020B0502020202020204" pitchFamily="34" charset="0"/>
              </a:rPr>
              <a:t>Vela-HI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CBCF16D-4097-B348-B8A2-B3A33F9774A2}"/>
              </a:ext>
            </a:extLst>
          </p:cNvPr>
          <p:cNvSpPr/>
          <p:nvPr/>
        </p:nvSpPr>
        <p:spPr>
          <a:xfrm>
            <a:off x="1360025" y="2125159"/>
            <a:ext cx="1732167" cy="408218"/>
          </a:xfrm>
          <a:prstGeom prst="rect">
            <a:avLst/>
          </a:prstGeom>
          <a:solidFill>
            <a:srgbClr val="FF2F92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Vela-HI1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A7C28F-5A4F-3F4F-A79B-CA11C1FFED89}"/>
              </a:ext>
            </a:extLst>
          </p:cNvPr>
          <p:cNvSpPr/>
          <p:nvPr/>
        </p:nvSpPr>
        <p:spPr>
          <a:xfrm>
            <a:off x="1360025" y="2851499"/>
            <a:ext cx="1732167" cy="415077"/>
          </a:xfrm>
          <a:prstGeom prst="rect">
            <a:avLst/>
          </a:prstGeom>
          <a:solidFill>
            <a:srgbClr val="FF2F92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Vela-HI2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7AF4639-FFCF-3F4A-B200-DA647FD40119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2226109" y="1514399"/>
            <a:ext cx="1949038" cy="610760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2D4873C-8850-FD40-8D93-D61412D34B0C}"/>
              </a:ext>
            </a:extLst>
          </p:cNvPr>
          <p:cNvCxnSpPr>
            <a:cxnSpLocks/>
          </p:cNvCxnSpPr>
          <p:nvPr/>
        </p:nvCxnSpPr>
        <p:spPr>
          <a:xfrm>
            <a:off x="2286000" y="3274856"/>
            <a:ext cx="1888899" cy="553572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0507846-2E13-CB4B-80E3-4D3F4E029FAA}"/>
              </a:ext>
            </a:extLst>
          </p:cNvPr>
          <p:cNvSpPr txBox="1"/>
          <p:nvPr/>
        </p:nvSpPr>
        <p:spPr>
          <a:xfrm>
            <a:off x="4984089" y="2646901"/>
            <a:ext cx="652078" cy="4039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Vela-SMGPS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Vela-HI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B7113AA-0BAC-C74F-A000-BA21B5EFD761}"/>
              </a:ext>
            </a:extLst>
          </p:cNvPr>
          <p:cNvGrpSpPr/>
          <p:nvPr/>
        </p:nvGrpSpPr>
        <p:grpSpPr>
          <a:xfrm>
            <a:off x="4175146" y="1522677"/>
            <a:ext cx="4786340" cy="2337069"/>
            <a:chOff x="5082988" y="2399847"/>
            <a:chExt cx="7485530" cy="365502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619A407-DFD4-1241-B54F-A20269F2BB41}"/>
                </a:ext>
              </a:extLst>
            </p:cNvPr>
            <p:cNvSpPr/>
            <p:nvPr/>
          </p:nvSpPr>
          <p:spPr>
            <a:xfrm>
              <a:off x="5082988" y="2399847"/>
              <a:ext cx="7485530" cy="3615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C889A75-E5AC-F740-AD5C-04FBF6E2E9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3924" y="2399847"/>
              <a:ext cx="7416546" cy="3655027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90AD66E-0C0B-ED4B-9ABD-B8D716BBE439}"/>
              </a:ext>
            </a:extLst>
          </p:cNvPr>
          <p:cNvSpPr txBox="1"/>
          <p:nvPr/>
        </p:nvSpPr>
        <p:spPr>
          <a:xfrm>
            <a:off x="196133" y="4440295"/>
            <a:ext cx="4015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 Vela spectroscopic survey region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magenta and red dots are galaxies at the Vela Supercluster distance (Kraan-Korteweg+2017)</a:t>
            </a: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BD198A56-0E86-F84B-906A-E16972923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472499"/>
              </p:ext>
            </p:extLst>
          </p:nvPr>
        </p:nvGraphicFramePr>
        <p:xfrm>
          <a:off x="4232502" y="4426037"/>
          <a:ext cx="4732387" cy="2069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0204">
                  <a:extLst>
                    <a:ext uri="{9D8B030D-6E8A-4147-A177-3AD203B41FA5}">
                      <a16:colId xmlns:a16="http://schemas.microsoft.com/office/drawing/2014/main" val="16873538"/>
                    </a:ext>
                  </a:extLst>
                </a:gridCol>
                <a:gridCol w="1746607">
                  <a:extLst>
                    <a:ext uri="{9D8B030D-6E8A-4147-A177-3AD203B41FA5}">
                      <a16:colId xmlns:a16="http://schemas.microsoft.com/office/drawing/2014/main" val="4141851317"/>
                    </a:ext>
                  </a:extLst>
                </a:gridCol>
                <a:gridCol w="1495576">
                  <a:extLst>
                    <a:ext uri="{9D8B030D-6E8A-4147-A177-3AD203B41FA5}">
                      <a16:colId xmlns:a16="http://schemas.microsoft.com/office/drawing/2014/main" val="2714261242"/>
                    </a:ext>
                  </a:extLst>
                </a:gridCol>
              </a:tblGrid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AAC2F0"/>
                          </a:solidFill>
                          <a:latin typeface="Century Gothic" panose="020B0502020202020204" pitchFamily="34" charset="0"/>
                        </a:rPr>
                        <a:t>Parameters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AAC2F0"/>
                          </a:solidFill>
                          <a:latin typeface="Century Gothic" panose="020B0502020202020204" pitchFamily="34" charset="0"/>
                        </a:rPr>
                        <a:t>Vela-SMGPS (LSP)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AAC2F0"/>
                          </a:solidFill>
                          <a:latin typeface="Century Gothic" panose="020B0502020202020204" pitchFamily="34" charset="0"/>
                        </a:rPr>
                        <a:t>Vela-HI (OTP)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5414730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Survey area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3 x 30 deg</a:t>
                      </a:r>
                      <a:r>
                        <a:rPr lang="en-US" sz="1400" baseline="300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242 deg</a:t>
                      </a:r>
                      <a:r>
                        <a:rPr kumimoji="0" lang="en-US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115036"/>
                  </a:ext>
                </a:extLst>
              </a:tr>
              <a:tr h="42317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Fields/Mosaics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157 / 10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667/ 32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026030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Total time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211 hours</a:t>
                      </a:r>
                    </a:p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(1h/pointing)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67 hours (5mn/pointing)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8113"/>
                  </a:ext>
                </a:extLst>
              </a:tr>
              <a:tr h="300821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Mosaic rms (</a:t>
                      </a:r>
                      <a:r>
                        <a:rPr lang="en-US" sz="1400" b="1" dirty="0" err="1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mJy</a:t>
                      </a:r>
                      <a:r>
                        <a:rPr lang="en-US" sz="1400" b="1" dirty="0">
                          <a:solidFill>
                            <a:srgbClr val="E678ED"/>
                          </a:solidFill>
                          <a:latin typeface="Century Gothic" panose="020B0502020202020204" pitchFamily="34" charset="0"/>
                        </a:rPr>
                        <a:t>/beam)</a:t>
                      </a: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0.35+/-0.07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0.74+/-0.13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294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612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9BDAEA7E-17EF-254D-9C32-21FFB0F9FC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234233" y="79820"/>
            <a:ext cx="584258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defTabSz="914355">
              <a:buClr>
                <a:srgbClr val="367AEC"/>
              </a:buClr>
              <a:defRPr/>
            </a:pPr>
            <a:r>
              <a:rPr lang="en-ZA" sz="2400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SURVEYS PERFORMANCE</a:t>
            </a:r>
          </a:p>
        </p:txBody>
      </p:sp>
      <p:sp>
        <p:nvSpPr>
          <p:cNvPr id="8" name="Google Shape;4123;p36">
            <a:extLst>
              <a:ext uri="{FF2B5EF4-FFF2-40B4-BE49-F238E27FC236}">
                <a16:creationId xmlns:a16="http://schemas.microsoft.com/office/drawing/2014/main" id="{DE63DA64-FDEA-C340-9FCF-0507029C3591}"/>
              </a:ext>
            </a:extLst>
          </p:cNvPr>
          <p:cNvSpPr txBox="1">
            <a:spLocks/>
          </p:cNvSpPr>
          <p:nvPr/>
        </p:nvSpPr>
        <p:spPr>
          <a:xfrm>
            <a:off x="827904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algn="ctr" defTabSz="914355">
              <a:buClr>
                <a:srgbClr val="367AEC"/>
              </a:buClr>
              <a:defRPr/>
            </a:pPr>
            <a:r>
              <a:rPr lang="en-ZA" sz="2400" kern="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100343D-2145-C144-AAB8-D8C67E7253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2" y="1972381"/>
            <a:ext cx="4534404" cy="37970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71111C-B458-394A-81A4-59F0F48273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316" y="1981986"/>
            <a:ext cx="4522935" cy="3787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9539855-90A9-E645-BE10-913D4BE3D217}"/>
              </a:ext>
            </a:extLst>
          </p:cNvPr>
          <p:cNvSpPr txBox="1"/>
          <p:nvPr/>
        </p:nvSpPr>
        <p:spPr>
          <a:xfrm>
            <a:off x="85528" y="717168"/>
            <a:ext cx="4398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HIZOA (Staveley-smith+16, Parkes Telescope)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66E35-8CA5-F94F-B4FB-CA14B7C08BF9}"/>
              </a:ext>
            </a:extLst>
          </p:cNvPr>
          <p:cNvSpPr txBox="1"/>
          <p:nvPr/>
        </p:nvSpPr>
        <p:spPr>
          <a:xfrm>
            <a:off x="4660086" y="731261"/>
            <a:ext cx="271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This work (</a:t>
            </a:r>
            <a:r>
              <a:rPr lang="en-US" b="1" dirty="0" err="1">
                <a:solidFill>
                  <a:srgbClr val="00B0F0"/>
                </a:solidFill>
                <a:latin typeface="Century Gothic" panose="020B0502020202020204" pitchFamily="34" charset="0"/>
              </a:rPr>
              <a:t>MeerKAT</a:t>
            </a:r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7EDE97-5C82-1D4A-ACA9-39907C5E6475}"/>
              </a:ext>
            </a:extLst>
          </p:cNvPr>
          <p:cNvSpPr txBox="1"/>
          <p:nvPr/>
        </p:nvSpPr>
        <p:spPr>
          <a:xfrm>
            <a:off x="139745" y="1317357"/>
            <a:ext cx="4289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~6 </a:t>
            </a:r>
            <a:r>
              <a:rPr lang="en-US" sz="1600" dirty="0" err="1">
                <a:latin typeface="Century Gothic" panose="020B0502020202020204" pitchFamily="34" charset="0"/>
              </a:rPr>
              <a:t>mJy</a:t>
            </a:r>
            <a:r>
              <a:rPr lang="en-US" sz="1600" dirty="0">
                <a:latin typeface="Century Gothic" panose="020B0502020202020204" pitchFamily="34" charset="0"/>
              </a:rPr>
              <a:t>/beam, 15.5’ beam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(v &lt; 12700 km/s), 131 galaxies in the area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40398F-8597-594F-AD3E-C30B09FFDA13}"/>
              </a:ext>
            </a:extLst>
          </p:cNvPr>
          <p:cNvSpPr txBox="1"/>
          <p:nvPr/>
        </p:nvSpPr>
        <p:spPr>
          <a:xfrm>
            <a:off x="5422028" y="1285568"/>
            <a:ext cx="3323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~0.4-0.8 </a:t>
            </a:r>
            <a:r>
              <a:rPr lang="en-US" sz="1600" dirty="0" err="1">
                <a:latin typeface="Century Gothic" panose="020B0502020202020204" pitchFamily="34" charset="0"/>
              </a:rPr>
              <a:t>mJy</a:t>
            </a:r>
            <a:r>
              <a:rPr lang="en-US" sz="1600" dirty="0">
                <a:latin typeface="Century Gothic" panose="020B0502020202020204" pitchFamily="34" charset="0"/>
              </a:rPr>
              <a:t>/beam, ~35” beam</a:t>
            </a:r>
          </a:p>
          <a:p>
            <a:pPr algn="ctr"/>
            <a:r>
              <a:rPr lang="en-US" sz="1600" dirty="0">
                <a:latin typeface="Century Gothic" panose="020B0502020202020204" pitchFamily="34" charset="0"/>
              </a:rPr>
              <a:t>(v &lt; 25000 km/s), +1500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4CF695-4A30-8C43-B822-EA93391DEB74}"/>
              </a:ext>
            </a:extLst>
          </p:cNvPr>
          <p:cNvSpPr txBox="1"/>
          <p:nvPr/>
        </p:nvSpPr>
        <p:spPr>
          <a:xfrm>
            <a:off x="344719" y="5881071"/>
            <a:ext cx="8400655" cy="861774"/>
          </a:xfrm>
          <a:prstGeom prst="rect">
            <a:avLst/>
          </a:prstGeom>
          <a:solidFill>
            <a:srgbClr val="76D6FF">
              <a:alpha val="14000"/>
            </a:srgb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Final source list</a:t>
            </a:r>
          </a:p>
          <a:p>
            <a:pPr marL="257168" marR="0" lvl="0" indent="-257168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1562 detections out to 25000 km/s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(843 in Vela-SMGPS +719 in Vela-HI)</a:t>
            </a:r>
          </a:p>
          <a:p>
            <a:pPr marL="257168" marR="0" lvl="0" indent="-257168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313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detections possibly belonging to VSCL (v &gt; 16000 km/s)</a:t>
            </a:r>
          </a:p>
        </p:txBody>
      </p:sp>
    </p:spTree>
    <p:extLst>
      <p:ext uri="{BB962C8B-B14F-4D97-AF65-F5344CB8AC3E}">
        <p14:creationId xmlns:p14="http://schemas.microsoft.com/office/powerpoint/2010/main" val="386564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7787D3C-11FD-7D47-B37B-6794861D6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737" y="1609725"/>
            <a:ext cx="4838700" cy="4391025"/>
          </a:xfrm>
          <a:prstGeom prst="rect">
            <a:avLst/>
          </a:prstGeom>
        </p:spPr>
      </p:pic>
      <p:pic>
        <p:nvPicPr>
          <p:cNvPr id="4" name="Picture 3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23F0740E-8EDE-4A4B-BD04-63CAABA446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40338" b="51366"/>
          <a:stretch/>
        </p:blipFill>
        <p:spPr>
          <a:xfrm>
            <a:off x="-1" y="-2722"/>
            <a:ext cx="9144001" cy="570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90645F-8715-B245-8A35-E876867DA0B4}"/>
              </a:ext>
            </a:extLst>
          </p:cNvPr>
          <p:cNvSpPr txBox="1"/>
          <p:nvPr/>
        </p:nvSpPr>
        <p:spPr>
          <a:xfrm>
            <a:off x="107880" y="78507"/>
            <a:ext cx="8980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THE VELA SUPERCLUSTER										6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5EA419-BB62-624D-BACC-4495D226B116}"/>
              </a:ext>
            </a:extLst>
          </p:cNvPr>
          <p:cNvGrpSpPr/>
          <p:nvPr/>
        </p:nvGrpSpPr>
        <p:grpSpPr>
          <a:xfrm>
            <a:off x="918371" y="745986"/>
            <a:ext cx="2736273" cy="1481797"/>
            <a:chOff x="7176650" y="-117358"/>
            <a:chExt cx="3648364" cy="197572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91D3803-012D-AF4E-889F-4E210D9BB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76650" y="-117358"/>
              <a:ext cx="3648364" cy="197572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856DC7-10F3-D346-971E-61A9D03B98C4}"/>
                </a:ext>
              </a:extLst>
            </p:cNvPr>
            <p:cNvSpPr/>
            <p:nvPr/>
          </p:nvSpPr>
          <p:spPr>
            <a:xfrm>
              <a:off x="9725887" y="-117358"/>
              <a:ext cx="600364" cy="168319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111EB9-598A-EC40-AE6A-4F3B975BC7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72" y="2497687"/>
            <a:ext cx="4559003" cy="30602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B8EEE9-6B06-774E-88D3-099BCA11BF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35" y="2515614"/>
            <a:ext cx="4559003" cy="3060276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77A971FB-5F66-414D-A431-6E42BE0036DC}"/>
              </a:ext>
            </a:extLst>
          </p:cNvPr>
          <p:cNvGrpSpPr/>
          <p:nvPr/>
        </p:nvGrpSpPr>
        <p:grpSpPr>
          <a:xfrm>
            <a:off x="4911804" y="2757666"/>
            <a:ext cx="4055940" cy="2819191"/>
            <a:chOff x="6549072" y="2533888"/>
            <a:chExt cx="5407920" cy="375892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F2840E5-15ED-394F-A0C6-2C3400E3C987}"/>
                </a:ext>
              </a:extLst>
            </p:cNvPr>
            <p:cNvGrpSpPr/>
            <p:nvPr/>
          </p:nvGrpSpPr>
          <p:grpSpPr>
            <a:xfrm>
              <a:off x="9166209" y="4574692"/>
              <a:ext cx="604556" cy="515637"/>
              <a:chOff x="9166209" y="4574692"/>
              <a:chExt cx="604556" cy="515637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C6F4C44-FBFD-BB4B-A513-E5A1C85CAA52}"/>
                  </a:ext>
                </a:extLst>
              </p:cNvPr>
              <p:cNvSpPr/>
              <p:nvPr/>
            </p:nvSpPr>
            <p:spPr>
              <a:xfrm>
                <a:off x="9375365" y="4720526"/>
                <a:ext cx="395400" cy="36980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6CC8A3F-E1D6-2445-BA25-B0E08AA2BB54}"/>
                  </a:ext>
                </a:extLst>
              </p:cNvPr>
              <p:cNvSpPr/>
              <p:nvPr/>
            </p:nvSpPr>
            <p:spPr>
              <a:xfrm>
                <a:off x="9166209" y="4574692"/>
                <a:ext cx="395400" cy="36980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28D9973-34D5-B54C-BE83-61FCABC3B618}"/>
                </a:ext>
              </a:extLst>
            </p:cNvPr>
            <p:cNvGrpSpPr/>
            <p:nvPr/>
          </p:nvGrpSpPr>
          <p:grpSpPr>
            <a:xfrm>
              <a:off x="6549072" y="2533888"/>
              <a:ext cx="5407920" cy="3758921"/>
              <a:chOff x="6549072" y="2533888"/>
              <a:chExt cx="5407920" cy="3758921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FD278CA-F304-D14F-9297-076F3D076A19}"/>
                  </a:ext>
                </a:extLst>
              </p:cNvPr>
              <p:cNvSpPr/>
              <p:nvPr/>
            </p:nvSpPr>
            <p:spPr>
              <a:xfrm rot="19450682">
                <a:off x="10012079" y="5815910"/>
                <a:ext cx="431485" cy="47689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F67E78A-EA66-7D47-A1A1-B0450663E8B0}"/>
                  </a:ext>
                </a:extLst>
              </p:cNvPr>
              <p:cNvSpPr txBox="1"/>
              <p:nvPr/>
            </p:nvSpPr>
            <p:spPr>
              <a:xfrm>
                <a:off x="10419449" y="5716200"/>
                <a:ext cx="699337" cy="307776"/>
              </a:xfrm>
              <a:prstGeom prst="rect">
                <a:avLst/>
              </a:prstGeom>
              <a:solidFill>
                <a:schemeClr val="bg1">
                  <a:alpha val="56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latin typeface="Helvetica" pitchFamily="2" charset="0"/>
                  </a:rPr>
                  <a:t>A3391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FAA79F2-2E12-5648-99D0-9F76D51E9488}"/>
                  </a:ext>
                </a:extLst>
              </p:cNvPr>
              <p:cNvSpPr txBox="1"/>
              <p:nvPr/>
            </p:nvSpPr>
            <p:spPr>
              <a:xfrm>
                <a:off x="9770765" y="4759593"/>
                <a:ext cx="605293" cy="307776"/>
              </a:xfrm>
              <a:prstGeom prst="rect">
                <a:avLst/>
              </a:prstGeom>
              <a:solidFill>
                <a:schemeClr val="bg1">
                  <a:alpha val="56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latin typeface="Helvetica" pitchFamily="2" charset="0"/>
                  </a:rPr>
                  <a:t>CIZA</a:t>
                </a:r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9" name="Ink 8">
                    <a:extLst>
                      <a:ext uri="{FF2B5EF4-FFF2-40B4-BE49-F238E27FC236}">
                        <a16:creationId xmlns:a16="http://schemas.microsoft.com/office/drawing/2014/main" id="{BBFE01F4-B60A-874F-84F1-55C74DF728FA}"/>
                      </a:ext>
                    </a:extLst>
                  </p14:cNvPr>
                  <p14:cNvContentPartPr/>
                  <p14:nvPr/>
                </p14:nvContentPartPr>
                <p14:xfrm>
                  <a:off x="8488752" y="3344968"/>
                  <a:ext cx="1508760" cy="2752560"/>
                </p14:xfrm>
              </p:contentPart>
            </mc:Choice>
            <mc:Fallback xmlns="">
              <p:pic>
                <p:nvPicPr>
                  <p:cNvPr id="9" name="Ink 8">
                    <a:extLst>
                      <a:ext uri="{FF2B5EF4-FFF2-40B4-BE49-F238E27FC236}">
                        <a16:creationId xmlns:a16="http://schemas.microsoft.com/office/drawing/2014/main" id="{BBFE01F4-B60A-874F-84F1-55C74DF728FA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479752" y="3335968"/>
                    <a:ext cx="1526400" cy="2770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D066CD95-4609-9A4F-91B4-E8BABCD499D4}"/>
                      </a:ext>
                    </a:extLst>
                  </p14:cNvPr>
                  <p14:cNvContentPartPr/>
                  <p14:nvPr/>
                </p14:nvContentPartPr>
                <p14:xfrm>
                  <a:off x="9511152" y="2533888"/>
                  <a:ext cx="2445840" cy="3680640"/>
                </p14:xfrm>
              </p:contentPart>
            </mc:Choice>
            <mc:Fallback xmlns="">
              <p:pic>
                <p:nvPicPr>
                  <p:cNvPr id="10" name="Ink 9">
                    <a:extLst>
                      <a:ext uri="{FF2B5EF4-FFF2-40B4-BE49-F238E27FC236}">
                        <a16:creationId xmlns:a16="http://schemas.microsoft.com/office/drawing/2014/main" id="{D066CD95-4609-9A4F-91B4-E8BABCD499D4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9502512" y="2525248"/>
                    <a:ext cx="2463480" cy="3698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555A4DED-0B1F-524F-B442-05C6EE70B9E0}"/>
                      </a:ext>
                    </a:extLst>
                  </p14:cNvPr>
                  <p14:cNvContentPartPr/>
                  <p14:nvPr/>
                </p14:nvContentPartPr>
                <p14:xfrm>
                  <a:off x="6549072" y="3015928"/>
                  <a:ext cx="1943640" cy="32328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555A4DED-0B1F-524F-B442-05C6EE70B9E0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540432" y="3007288"/>
                    <a:ext cx="1961280" cy="340920"/>
                  </a:xfrm>
                  <a:prstGeom prst="rect">
                    <a:avLst/>
                  </a:prstGeom>
                </p:spPr>
              </p:pic>
            </mc:Fallback>
          </mc:AlternateContent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C3A7D885-1825-D845-B90E-39AF7B7BA9EF}"/>
                  </a:ext>
                </a:extLst>
              </p:cNvPr>
              <p:cNvCxnSpPr/>
              <p:nvPr/>
            </p:nvCxnSpPr>
            <p:spPr>
              <a:xfrm>
                <a:off x="7909089" y="3846136"/>
                <a:ext cx="1257120" cy="1051956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65F5104-5D68-0D4B-9570-0AC84BB4B4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1801" y="3640719"/>
                <a:ext cx="810760" cy="67844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F4F16EC5-6EE5-D74F-80C6-8B14BF480326}"/>
              </a:ext>
            </a:extLst>
          </p:cNvPr>
          <p:cNvSpPr/>
          <p:nvPr/>
        </p:nvSpPr>
        <p:spPr>
          <a:xfrm>
            <a:off x="6573407" y="3567128"/>
            <a:ext cx="514491" cy="303604"/>
          </a:xfrm>
          <a:prstGeom prst="ellipse">
            <a:avLst/>
          </a:prstGeom>
          <a:noFill/>
          <a:ln w="38100">
            <a:solidFill>
              <a:srgbClr val="FF4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6598AF-0611-4840-9F60-8116F15A27E8}"/>
              </a:ext>
            </a:extLst>
          </p:cNvPr>
          <p:cNvSpPr txBox="1"/>
          <p:nvPr/>
        </p:nvSpPr>
        <p:spPr>
          <a:xfrm>
            <a:off x="1551064" y="6007083"/>
            <a:ext cx="6668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18500-21500 crossing ~ 270-279 deg , &gt; 15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Mpc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(Wall not filament)</a:t>
            </a:r>
          </a:p>
          <a:p>
            <a:pPr marL="0" marR="0" lvl="0" indent="0" algn="l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Rajohnson</a:t>
            </a: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 et al. 2024a,b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92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EBD375E-1382-F34A-887A-9F792FCA5EBC}"/>
              </a:ext>
            </a:extLst>
          </p:cNvPr>
          <p:cNvSpPr txBox="1"/>
          <p:nvPr/>
        </p:nvSpPr>
        <p:spPr>
          <a:xfrm>
            <a:off x="5712645" y="4557812"/>
            <a:ext cx="32991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Possible offset between HI and OPT/NIR Walls</a:t>
            </a:r>
          </a:p>
          <a:p>
            <a:pPr marL="285750" marR="0" lvl="0" indent="-285750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Connection of the two walls at ~18500 – 21500 km/s</a:t>
            </a:r>
          </a:p>
          <a:p>
            <a:pPr marL="285750" indent="-285750" defTabSz="342892">
              <a:buFont typeface="Hiragino Sans W3" panose="020B0300000000000000" pitchFamily="34" charset="-128"/>
              <a:buChar char="❀"/>
              <a:defRPr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Aligned with independent reconstructions results (Mould+24, Courtois+19, Sorce+17)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411B8ACD-5D3A-1A45-B6CF-737B25F4C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448747" y="-631882"/>
            <a:ext cx="3250055" cy="5475492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A29166F4-DF93-3641-8728-FDF7D7069E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448746" y="2356337"/>
            <a:ext cx="3250056" cy="55376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9F0CE7-95C9-894C-881F-EF403B69ABEC}"/>
              </a:ext>
            </a:extLst>
          </p:cNvPr>
          <p:cNvSpPr txBox="1"/>
          <p:nvPr/>
        </p:nvSpPr>
        <p:spPr>
          <a:xfrm>
            <a:off x="145981" y="700564"/>
            <a:ext cx="1739579" cy="369332"/>
          </a:xfrm>
          <a:prstGeom prst="rect">
            <a:avLst/>
          </a:prstGeom>
          <a:solidFill>
            <a:srgbClr val="AAC2F0">
              <a:alpha val="33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Above the GP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99740BD-588A-D044-AB31-287F275836A0}"/>
              </a:ext>
            </a:extLst>
          </p:cNvPr>
          <p:cNvSpPr txBox="1"/>
          <p:nvPr/>
        </p:nvSpPr>
        <p:spPr>
          <a:xfrm>
            <a:off x="145981" y="3546226"/>
            <a:ext cx="1661032" cy="369332"/>
          </a:xfrm>
          <a:prstGeom prst="rect">
            <a:avLst/>
          </a:prstGeom>
          <a:solidFill>
            <a:srgbClr val="AAC2F0">
              <a:alpha val="33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Below the GP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61EFBA-7BE2-F742-A7DB-3E0817E1C040}"/>
              </a:ext>
            </a:extLst>
          </p:cNvPr>
          <p:cNvSpPr txBox="1"/>
          <p:nvPr/>
        </p:nvSpPr>
        <p:spPr>
          <a:xfrm>
            <a:off x="5842586" y="746230"/>
            <a:ext cx="1996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Century Gothic" panose="020B0502020202020204" pitchFamily="34" charset="0"/>
              </a:rPr>
              <a:t>Mould</a:t>
            </a:r>
            <a:r>
              <a:rPr lang="en-US" b="1">
                <a:solidFill>
                  <a:srgbClr val="00B050"/>
                </a:solidFill>
                <a:latin typeface="Century Gothic" panose="020B0502020202020204" pitchFamily="34" charset="0"/>
              </a:rPr>
              <a:t>+2024 </a:t>
            </a:r>
          </a:p>
          <a:p>
            <a:r>
              <a:rPr lang="en-US">
                <a:solidFill>
                  <a:srgbClr val="00B050"/>
                </a:solidFill>
                <a:latin typeface="Century Gothic" panose="020B0502020202020204" pitchFamily="34" charset="0"/>
              </a:rPr>
              <a:t>(WALLABY-Vela)</a:t>
            </a:r>
            <a:endParaRPr lang="en-US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8AB587-5B54-0948-A89B-BB21D4C281F4}"/>
              </a:ext>
            </a:extLst>
          </p:cNvPr>
          <p:cNvSpPr/>
          <p:nvPr/>
        </p:nvSpPr>
        <p:spPr>
          <a:xfrm>
            <a:off x="3308809" y="2138050"/>
            <a:ext cx="122548" cy="13381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AC640B-4BDA-AF4F-A8BF-FBFF95AE5612}"/>
              </a:ext>
            </a:extLst>
          </p:cNvPr>
          <p:cNvCxnSpPr>
            <a:stCxn id="10" idx="1"/>
          </p:cNvCxnSpPr>
          <p:nvPr/>
        </p:nvCxnSpPr>
        <p:spPr>
          <a:xfrm flipH="1">
            <a:off x="3431358" y="1069396"/>
            <a:ext cx="2411228" cy="106865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41EC5D2-1027-034D-BB21-62B0B3D51B99}"/>
              </a:ext>
            </a:extLst>
          </p:cNvPr>
          <p:cNvSpPr/>
          <p:nvPr/>
        </p:nvSpPr>
        <p:spPr>
          <a:xfrm>
            <a:off x="3308809" y="5216562"/>
            <a:ext cx="122548" cy="13381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A483E29B-9E69-EA4D-ACCB-FAD77B2B39F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40338" b="51366"/>
          <a:stretch/>
        </p:blipFill>
        <p:spPr>
          <a:xfrm>
            <a:off x="-1" y="-2722"/>
            <a:ext cx="9144001" cy="570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8251FA-BC66-0E41-94A0-D12C0205E673}"/>
              </a:ext>
            </a:extLst>
          </p:cNvPr>
          <p:cNvSpPr txBox="1"/>
          <p:nvPr/>
        </p:nvSpPr>
        <p:spPr>
          <a:xfrm>
            <a:off x="145981" y="77643"/>
            <a:ext cx="4363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2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Futura Medium" panose="020B0602020204020303" pitchFamily="34" charset="-79"/>
                <a:cs typeface="Futura Medium" panose="020B0602020204020303" pitchFamily="34" charset="-79"/>
              </a:rPr>
              <a:t>THE VELA SUPERCLUSTER</a:t>
            </a:r>
          </a:p>
        </p:txBody>
      </p:sp>
      <p:sp>
        <p:nvSpPr>
          <p:cNvPr id="16" name="Google Shape;4123;p36">
            <a:extLst>
              <a:ext uri="{FF2B5EF4-FFF2-40B4-BE49-F238E27FC236}">
                <a16:creationId xmlns:a16="http://schemas.microsoft.com/office/drawing/2014/main" id="{A371D806-A08C-0341-BE32-F5A1BC7D59E4}"/>
              </a:ext>
            </a:extLst>
          </p:cNvPr>
          <p:cNvSpPr txBox="1">
            <a:spLocks/>
          </p:cNvSpPr>
          <p:nvPr/>
        </p:nvSpPr>
        <p:spPr>
          <a:xfrm>
            <a:off x="8279049" y="60478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algn="ctr" defTabSz="914355">
              <a:buClr>
                <a:srgbClr val="367AEC"/>
              </a:buClr>
              <a:defRPr/>
            </a:pPr>
            <a:r>
              <a:rPr lang="en-ZA" sz="2400" kern="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7</a:t>
            </a:r>
          </a:p>
        </p:txBody>
      </p:sp>
      <p:pic>
        <p:nvPicPr>
          <p:cNvPr id="18" name="Topcat_vscl" descr="Topcat_vscl">
            <a:hlinkClick r:id="" action="ppaction://media"/>
            <a:extLst>
              <a:ext uri="{FF2B5EF4-FFF2-40B4-BE49-F238E27FC236}">
                <a16:creationId xmlns:a16="http://schemas.microsoft.com/office/drawing/2014/main" id="{F64562FE-0C45-3242-A41F-70D6A4D663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591111" y="1595259"/>
            <a:ext cx="3406908" cy="289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8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1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841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  <p:bldLst>
      <p:bldP spid="10" grpId="0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9A82EC1F-A5B9-0D45-9B7B-795CE0B4BB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234233" y="79820"/>
            <a:ext cx="584258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COMPLETENESS ESTIMATION</a:t>
            </a:r>
          </a:p>
        </p:txBody>
      </p:sp>
      <p:sp>
        <p:nvSpPr>
          <p:cNvPr id="8" name="Google Shape;4123;p36">
            <a:extLst>
              <a:ext uri="{FF2B5EF4-FFF2-40B4-BE49-F238E27FC236}">
                <a16:creationId xmlns:a16="http://schemas.microsoft.com/office/drawing/2014/main" id="{DE63DA64-FDEA-C340-9FCF-0507029C3591}"/>
              </a:ext>
            </a:extLst>
          </p:cNvPr>
          <p:cNvSpPr txBox="1">
            <a:spLocks/>
          </p:cNvSpPr>
          <p:nvPr/>
        </p:nvSpPr>
        <p:spPr>
          <a:xfrm>
            <a:off x="827904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8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4B87C2-615B-4846-ACAE-E3E3855C9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01" y="1018879"/>
            <a:ext cx="8641797" cy="149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8FDB85-EB94-674A-B5EB-2D209486C3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2961" y="2253247"/>
            <a:ext cx="6615953" cy="44996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E7F99F-0C41-4446-A245-895BB4B8BE05}"/>
              </a:ext>
            </a:extLst>
          </p:cNvPr>
          <p:cNvSpPr txBox="1"/>
          <p:nvPr/>
        </p:nvSpPr>
        <p:spPr>
          <a:xfrm>
            <a:off x="209606" y="2695719"/>
            <a:ext cx="21733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Exclude regions with rms &gt; 2 </a:t>
            </a:r>
            <a:r>
              <a:rPr lang="en-US" dirty="0" err="1">
                <a:latin typeface="Century Gothic" panose="020B0502020202020204" pitchFamily="34" charset="0"/>
              </a:rPr>
              <a:t>sigmas</a:t>
            </a:r>
            <a:r>
              <a:rPr lang="en-US" dirty="0">
                <a:latin typeface="Century Gothic" panose="020B0502020202020204" pitchFamily="34" charset="0"/>
              </a:rPr>
              <a:t> (magenta fields, &gt; 0.6 and 1.35 </a:t>
            </a:r>
            <a:r>
              <a:rPr lang="en-US" dirty="0" err="1">
                <a:latin typeface="Century Gothic" panose="020B0502020202020204" pitchFamily="34" charset="0"/>
              </a:rPr>
              <a:t>mJy</a:t>
            </a:r>
            <a:r>
              <a:rPr lang="en-US" dirty="0">
                <a:latin typeface="Century Gothic" panose="020B0502020202020204" pitchFamily="34" charset="0"/>
              </a:rPr>
              <a:t>/beam)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1322 selected galaxies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F9BB7F-FE72-404C-86FE-B6A6E4963B8A}"/>
              </a:ext>
            </a:extLst>
          </p:cNvPr>
          <p:cNvSpPr txBox="1"/>
          <p:nvPr/>
        </p:nvSpPr>
        <p:spPr>
          <a:xfrm>
            <a:off x="363819" y="717168"/>
            <a:ext cx="549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Century Gothic" panose="020B0502020202020204" pitchFamily="34" charset="0"/>
              </a:rPr>
              <a:t>Sample selection</a:t>
            </a:r>
          </a:p>
        </p:txBody>
      </p:sp>
    </p:spTree>
    <p:extLst>
      <p:ext uri="{BB962C8B-B14F-4D97-AF65-F5344CB8AC3E}">
        <p14:creationId xmlns:p14="http://schemas.microsoft.com/office/powerpoint/2010/main" val="666330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and white swirl in space&#10;&#10;Description automatically generated with medium confidence">
            <a:extLst>
              <a:ext uri="{FF2B5EF4-FFF2-40B4-BE49-F238E27FC236}">
                <a16:creationId xmlns:a16="http://schemas.microsoft.com/office/drawing/2014/main" id="{056AE15D-D4D8-8E4B-ACD0-8660BAC237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3610"/>
            <a:ext cx="9144001" cy="664200"/>
          </a:xfrm>
          <a:prstGeom prst="rect">
            <a:avLst/>
          </a:prstGeom>
        </p:spPr>
      </p:pic>
      <p:sp>
        <p:nvSpPr>
          <p:cNvPr id="6" name="Google Shape;4123;p36">
            <a:extLst>
              <a:ext uri="{FF2B5EF4-FFF2-40B4-BE49-F238E27FC236}">
                <a16:creationId xmlns:a16="http://schemas.microsoft.com/office/drawing/2014/main" id="{91C7965C-0DEB-494F-A463-4038D268E6EB}"/>
              </a:ext>
            </a:extLst>
          </p:cNvPr>
          <p:cNvSpPr txBox="1">
            <a:spLocks/>
          </p:cNvSpPr>
          <p:nvPr/>
        </p:nvSpPr>
        <p:spPr>
          <a:xfrm>
            <a:off x="215182" y="79820"/>
            <a:ext cx="631896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l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kumimoji="0" lang="en-ZA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Futura Medium" panose="020B0602020204020303" pitchFamily="34" charset="-79"/>
                <a:cs typeface="Futura Medium" panose="020B0602020204020303" pitchFamily="34" charset="-79"/>
                <a:sym typeface="Chelsea Market"/>
              </a:rPr>
              <a:t>COMPLETENESS ESTIMATION</a:t>
            </a:r>
          </a:p>
        </p:txBody>
      </p:sp>
      <p:sp>
        <p:nvSpPr>
          <p:cNvPr id="8" name="Google Shape;4123;p36">
            <a:extLst>
              <a:ext uri="{FF2B5EF4-FFF2-40B4-BE49-F238E27FC236}">
                <a16:creationId xmlns:a16="http://schemas.microsoft.com/office/drawing/2014/main" id="{DE63DA64-FDEA-C340-9FCF-0507029C3591}"/>
              </a:ext>
            </a:extLst>
          </p:cNvPr>
          <p:cNvSpPr txBox="1">
            <a:spLocks/>
          </p:cNvSpPr>
          <p:nvPr/>
        </p:nvSpPr>
        <p:spPr>
          <a:xfrm>
            <a:off x="8259999" y="64064"/>
            <a:ext cx="74303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helsea Market"/>
              <a:buNone/>
              <a:defRPr sz="2800" b="0" i="0" u="none" strike="noStrike" cap="none">
                <a:solidFill>
                  <a:schemeClr val="accent1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pPr marL="0" marR="0" lvl="0" indent="0" algn="ctr" defTabSz="9143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7AEC"/>
              </a:buClr>
              <a:buSzPts val="2800"/>
              <a:buFont typeface="Chelsea Market"/>
              <a:buNone/>
              <a:tabLst/>
              <a:defRPr/>
            </a:pPr>
            <a:r>
              <a:rPr lang="en-ZA" sz="2400" kern="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</a:t>
            </a:r>
            <a:endParaRPr kumimoji="0" lang="en-ZA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utura Medium" panose="020B0602020204020303" pitchFamily="34" charset="-79"/>
              <a:cs typeface="Futura Medium" panose="020B0602020204020303" pitchFamily="34" charset="-79"/>
              <a:sym typeface="Chelsea Marke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572D60-75C3-114E-80CB-99CE3C2FFD93}"/>
              </a:ext>
            </a:extLst>
          </p:cNvPr>
          <p:cNvSpPr txBox="1"/>
          <p:nvPr/>
        </p:nvSpPr>
        <p:spPr>
          <a:xfrm>
            <a:off x="215182" y="1204805"/>
            <a:ext cx="3283392" cy="4477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08" marR="0" lvl="0" indent="-214308" algn="l" defTabSz="34289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Rauzy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completeness test (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Rauzy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2001) measured at Tc = -2 (97.7%)</a:t>
            </a:r>
          </a:p>
          <a:p>
            <a:pPr marL="214308" marR="0" lvl="0" indent="-214308" algn="l" defTabSz="34289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insensitive to LSS</a:t>
            </a:r>
          </a:p>
          <a:p>
            <a:pPr marL="214308" indent="-214308" defTabSz="342892">
              <a:lnSpc>
                <a:spcPct val="150000"/>
              </a:lnSpc>
              <a:buFont typeface="Hiragino Sans W3" panose="020B0300000000000000" pitchFamily="34" charset="-128"/>
              <a:buChar char="❀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Robust alternative of false-source injection</a:t>
            </a:r>
          </a:p>
          <a:p>
            <a:pPr marL="214308" marR="0" lvl="0" indent="-214308" algn="l" defTabSz="34289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entury Gothic" panose="020B0502020202020204" pitchFamily="34" charset="0"/>
              </a:rPr>
              <a:t>Integrated flux limit for Vela-SMGPS (77% of sample)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214308" marR="0" lvl="0" indent="-214308" algn="l" defTabSz="34289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Mean flux density limit for Vela-HI (50% of sample)</a:t>
            </a:r>
          </a:p>
          <a:p>
            <a:pPr marL="214308" indent="-214308" defTabSz="342892">
              <a:lnSpc>
                <a:spcPct val="150000"/>
              </a:lnSpc>
              <a:buFont typeface="Hiragino Sans W3" panose="020B0300000000000000" pitchFamily="34" charset="-128"/>
              <a:buChar char="❀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Will be used in HIMF analysis</a:t>
            </a:r>
          </a:p>
          <a:p>
            <a:pPr marL="214308" marR="0" lvl="0" indent="-214308" algn="l" defTabSz="34289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iragino Sans W3" panose="020B0300000000000000" pitchFamily="34" charset="-128"/>
              <a:buChar char="❀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38D850-822E-0B47-A855-A374742E7D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8945" y="1166982"/>
            <a:ext cx="5634086" cy="498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343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4738</TotalTime>
  <Words>1059</Words>
  <Application>Microsoft Macintosh PowerPoint</Application>
  <PresentationFormat>On-screen Show (4:3)</PresentationFormat>
  <Paragraphs>147</Paragraphs>
  <Slides>14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Arial Unicode MS</vt:lpstr>
      <vt:lpstr>Hiragino Sans W3</vt:lpstr>
      <vt:lpstr>Arial</vt:lpstr>
      <vt:lpstr>Calibri</vt:lpstr>
      <vt:lpstr>Calibri Light</vt:lpstr>
      <vt:lpstr>Century Gothic</vt:lpstr>
      <vt:lpstr>Chelsea Market</vt:lpstr>
      <vt:lpstr>Futura</vt:lpstr>
      <vt:lpstr>Futura Medium</vt:lpstr>
      <vt:lpstr>Helvetica</vt:lpstr>
      <vt:lpstr>Nanum Gothic</vt:lpstr>
      <vt:lpstr>ui-sans-serif</vt:lpstr>
      <vt:lpstr>1_Office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Aycha Rajohnson</dc:creator>
  <cp:lastModifiedBy>Aycha Rajohnson</cp:lastModifiedBy>
  <cp:revision>730</cp:revision>
  <dcterms:created xsi:type="dcterms:W3CDTF">2024-05-03T09:03:47Z</dcterms:created>
  <dcterms:modified xsi:type="dcterms:W3CDTF">2025-02-04T14:22:08Z</dcterms:modified>
</cp:coreProperties>
</file>