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1.xml" ContentType="application/vnd.openxmlformats-officedocument.themeOverride+xml"/>
  <Override PartName="/ppt/notesSlides/notesSlide29.xml" ContentType="application/vnd.openxmlformats-officedocument.presentationml.notesSlide+xml"/>
  <Override PartName="/ppt/theme/themeOverride2.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3.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heme/themeOverride4.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 id="2147485179" r:id="rId2"/>
    <p:sldMasterId id="2147485195" r:id="rId3"/>
  </p:sldMasterIdLst>
  <p:notesMasterIdLst>
    <p:notesMasterId r:id="rId84"/>
  </p:notesMasterIdLst>
  <p:handoutMasterIdLst>
    <p:handoutMasterId r:id="rId85"/>
  </p:handoutMasterIdLst>
  <p:sldIdLst>
    <p:sldId id="256" r:id="rId4"/>
    <p:sldId id="313" r:id="rId5"/>
    <p:sldId id="351" r:id="rId6"/>
    <p:sldId id="353" r:id="rId7"/>
    <p:sldId id="354" r:id="rId8"/>
    <p:sldId id="355" r:id="rId9"/>
    <p:sldId id="356" r:id="rId10"/>
    <p:sldId id="314" r:id="rId11"/>
    <p:sldId id="315" r:id="rId12"/>
    <p:sldId id="316" r:id="rId13"/>
    <p:sldId id="317" r:id="rId14"/>
    <p:sldId id="318" r:id="rId15"/>
    <p:sldId id="319" r:id="rId16"/>
    <p:sldId id="320" r:id="rId17"/>
    <p:sldId id="321" r:id="rId18"/>
    <p:sldId id="322" r:id="rId19"/>
    <p:sldId id="323" r:id="rId20"/>
    <p:sldId id="324" r:id="rId21"/>
    <p:sldId id="358" r:id="rId22"/>
    <p:sldId id="359" r:id="rId23"/>
    <p:sldId id="431" r:id="rId24"/>
    <p:sldId id="361" r:id="rId25"/>
    <p:sldId id="326" r:id="rId26"/>
    <p:sldId id="327" r:id="rId27"/>
    <p:sldId id="1482" r:id="rId28"/>
    <p:sldId id="1485" r:id="rId29"/>
    <p:sldId id="1449" r:id="rId30"/>
    <p:sldId id="1408" r:id="rId31"/>
    <p:sldId id="335" r:id="rId32"/>
    <p:sldId id="376" r:id="rId33"/>
    <p:sldId id="338" r:id="rId34"/>
    <p:sldId id="1483" r:id="rId35"/>
    <p:sldId id="1484" r:id="rId36"/>
    <p:sldId id="529" r:id="rId37"/>
    <p:sldId id="384" r:id="rId38"/>
    <p:sldId id="385" r:id="rId39"/>
    <p:sldId id="1382" r:id="rId40"/>
    <p:sldId id="1381" r:id="rId41"/>
    <p:sldId id="1451" r:id="rId42"/>
    <p:sldId id="283" r:id="rId43"/>
    <p:sldId id="405" r:id="rId44"/>
    <p:sldId id="342" r:id="rId45"/>
    <p:sldId id="401" r:id="rId46"/>
    <p:sldId id="404" r:id="rId47"/>
    <p:sldId id="1486" r:id="rId48"/>
    <p:sldId id="1374" r:id="rId49"/>
    <p:sldId id="1489" r:id="rId50"/>
    <p:sldId id="403" r:id="rId51"/>
    <p:sldId id="1413" r:id="rId52"/>
    <p:sldId id="263" r:id="rId53"/>
    <p:sldId id="1437" r:id="rId54"/>
    <p:sldId id="1487" r:id="rId55"/>
    <p:sldId id="290" r:id="rId56"/>
    <p:sldId id="420" r:id="rId57"/>
    <p:sldId id="365" r:id="rId58"/>
    <p:sldId id="367" r:id="rId59"/>
    <p:sldId id="368" r:id="rId60"/>
    <p:sldId id="371" r:id="rId61"/>
    <p:sldId id="373" r:id="rId62"/>
    <p:sldId id="374" r:id="rId63"/>
    <p:sldId id="378" r:id="rId64"/>
    <p:sldId id="425" r:id="rId65"/>
    <p:sldId id="426" r:id="rId66"/>
    <p:sldId id="427" r:id="rId67"/>
    <p:sldId id="430" r:id="rId68"/>
    <p:sldId id="423" r:id="rId69"/>
    <p:sldId id="424" r:id="rId70"/>
    <p:sldId id="381" r:id="rId71"/>
    <p:sldId id="1488" r:id="rId72"/>
    <p:sldId id="1409" r:id="rId73"/>
    <p:sldId id="1453" r:id="rId74"/>
    <p:sldId id="1479" r:id="rId75"/>
    <p:sldId id="1480" r:id="rId76"/>
    <p:sldId id="461" r:id="rId77"/>
    <p:sldId id="1481" r:id="rId78"/>
    <p:sldId id="268" r:id="rId79"/>
    <p:sldId id="498" r:id="rId80"/>
    <p:sldId id="1466" r:id="rId81"/>
    <p:sldId id="1478" r:id="rId82"/>
    <p:sldId id="308" r:id="rId83"/>
  </p:sldIdLst>
  <p:sldSz cx="9144000" cy="6858000" type="screen4x3"/>
  <p:notesSz cx="6669088" cy="9926638"/>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3B7F"/>
    <a:srgbClr val="D6FAD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B999BC-3C05-4711-A452-51286DDCB37F}" v="761" dt="2023-10-12T10:04:27.75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4660"/>
  </p:normalViewPr>
  <p:slideViewPr>
    <p:cSldViewPr>
      <p:cViewPr varScale="1">
        <p:scale>
          <a:sx n="102" d="100"/>
          <a:sy n="102" d="100"/>
        </p:scale>
        <p:origin x="1659" y="69"/>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1" d="100"/>
          <a:sy n="81" d="100"/>
        </p:scale>
        <p:origin x="-2010" y="-8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microsoft.com/office/2015/10/relationships/revisionInfo" Target="revisionInfo.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viewProps" Target="view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lIns="94810" tIns="47405" rIns="94810" bIns="47405"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sz="quarter" idx="1"/>
          </p:nvPr>
        </p:nvSpPr>
        <p:spPr>
          <a:xfrm>
            <a:off x="3776663" y="0"/>
            <a:ext cx="2890837" cy="496888"/>
          </a:xfrm>
          <a:prstGeom prst="rect">
            <a:avLst/>
          </a:prstGeom>
        </p:spPr>
        <p:txBody>
          <a:bodyPr vert="horz" lIns="94810" tIns="47405" rIns="94810" bIns="47405" rtlCol="0"/>
          <a:lstStyle>
            <a:lvl1pPr algn="r" eaLnBrk="1" fontAlgn="auto" hangingPunct="1">
              <a:spcBef>
                <a:spcPts val="0"/>
              </a:spcBef>
              <a:spcAft>
                <a:spcPts val="0"/>
              </a:spcAft>
              <a:defRPr sz="1300">
                <a:latin typeface="+mn-lt"/>
                <a:cs typeface="+mn-cs"/>
              </a:defRPr>
            </a:lvl1pPr>
          </a:lstStyle>
          <a:p>
            <a:pPr>
              <a:defRPr/>
            </a:pPr>
            <a:fld id="{26772202-FEBA-44CD-8FBA-43A655E2DB33}" type="datetimeFigureOut">
              <a:rPr lang="en-US"/>
              <a:pPr>
                <a:defRPr/>
              </a:pPr>
              <a:t>10/12/2023</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lIns="94810" tIns="47405" rIns="94810" bIns="47405"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3776663" y="0"/>
            <a:ext cx="2890837" cy="496888"/>
          </a:xfrm>
          <a:prstGeom prst="rect">
            <a:avLst/>
          </a:prstGeom>
        </p:spPr>
        <p:txBody>
          <a:bodyPr vert="horz" lIns="94810" tIns="47405" rIns="94810" bIns="47405" rtlCol="0"/>
          <a:lstStyle>
            <a:lvl1pPr algn="r" eaLnBrk="1" fontAlgn="auto" hangingPunct="1">
              <a:spcBef>
                <a:spcPts val="0"/>
              </a:spcBef>
              <a:spcAft>
                <a:spcPts val="0"/>
              </a:spcAft>
              <a:defRPr sz="1300">
                <a:latin typeface="+mn-lt"/>
                <a:cs typeface="+mn-cs"/>
              </a:defRPr>
            </a:lvl1pPr>
          </a:lstStyle>
          <a:p>
            <a:pPr>
              <a:defRPr/>
            </a:pPr>
            <a:fld id="{2BB48ABB-7D91-419C-9A2A-5806A0C5EF66}" type="datetimeFigureOut">
              <a:rPr lang="en-US"/>
              <a:pPr>
                <a:defRPr/>
              </a:pPr>
              <a:t>10/12/2023</a:t>
            </a:fld>
            <a:endParaRPr lang="en-US"/>
          </a:p>
        </p:txBody>
      </p:sp>
      <p:sp>
        <p:nvSpPr>
          <p:cNvPr id="4" name="Slide Image Placeholder 3"/>
          <p:cNvSpPr>
            <a:spLocks noGrp="1" noRot="1" noChangeAspect="1"/>
          </p:cNvSpPr>
          <p:nvPr>
            <p:ph type="sldImg" idx="2"/>
          </p:nvPr>
        </p:nvSpPr>
        <p:spPr>
          <a:xfrm>
            <a:off x="855663" y="744538"/>
            <a:ext cx="4959350" cy="3721100"/>
          </a:xfrm>
          <a:prstGeom prst="rect">
            <a:avLst/>
          </a:prstGeom>
          <a:noFill/>
          <a:ln w="12700">
            <a:solidFill>
              <a:prstClr val="black"/>
            </a:solidFill>
          </a:ln>
        </p:spPr>
        <p:txBody>
          <a:bodyPr vert="horz" lIns="94810" tIns="47405" rIns="94810" bIns="47405" rtlCol="0" anchor="ctr"/>
          <a:lstStyle/>
          <a:p>
            <a:pPr lvl="0"/>
            <a:endParaRPr lang="en-US" noProof="0"/>
          </a:p>
        </p:txBody>
      </p:sp>
      <p:sp>
        <p:nvSpPr>
          <p:cNvPr id="5" name="Notes Placeholder 4"/>
          <p:cNvSpPr>
            <a:spLocks noGrp="1"/>
          </p:cNvSpPr>
          <p:nvPr>
            <p:ph type="body" sz="quarter" idx="3"/>
          </p:nvPr>
        </p:nvSpPr>
        <p:spPr>
          <a:xfrm>
            <a:off x="668338" y="4714875"/>
            <a:ext cx="5334000" cy="4467225"/>
          </a:xfrm>
          <a:prstGeom prst="rect">
            <a:avLst/>
          </a:prstGeom>
        </p:spPr>
        <p:txBody>
          <a:bodyPr vert="horz" lIns="94810" tIns="47405" rIns="94810" bIns="4740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163"/>
            <a:ext cx="2890838" cy="496887"/>
          </a:xfrm>
          <a:prstGeom prst="rect">
            <a:avLst/>
          </a:prstGeom>
        </p:spPr>
        <p:txBody>
          <a:bodyPr vert="horz" lIns="94810" tIns="47405" rIns="94810" bIns="47405"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776663" y="9428163"/>
            <a:ext cx="2890837" cy="496887"/>
          </a:xfrm>
          <a:prstGeom prst="rect">
            <a:avLst/>
          </a:prstGeom>
        </p:spPr>
        <p:txBody>
          <a:bodyPr vert="horz" wrap="square" lIns="94810" tIns="47405" rIns="94810" bIns="47405" numCol="1" anchor="b" anchorCtr="0" compatLnSpc="1">
            <a:prstTxWarp prst="textNoShape">
              <a:avLst/>
            </a:prstTxWarp>
          </a:bodyPr>
          <a:lstStyle>
            <a:lvl1pPr algn="r" eaLnBrk="1" hangingPunct="1">
              <a:defRPr sz="1300"/>
            </a:lvl1pPr>
          </a:lstStyle>
          <a:p>
            <a:pPr>
              <a:defRPr/>
            </a:pPr>
            <a:fld id="{A3BBF346-742B-40D6-B3AD-1005B92D5067}" type="slidenum">
              <a:rPr lang="en-US" altLang="fr-FR"/>
              <a:pPr>
                <a:defRPr/>
              </a:pPr>
              <a:t>‹N°›</a:t>
            </a:fld>
            <a:endParaRPr lang="en-US" altLang="fr-F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BB158-9B07-4D5F-9C77-5F3F50AB28A4}" type="slidenum">
              <a:rPr lang="it-IT"/>
              <a:pPr/>
              <a:t>10</a:t>
            </a:fld>
            <a:endParaRPr lang="it-IT"/>
          </a:p>
        </p:txBody>
      </p:sp>
      <p:sp>
        <p:nvSpPr>
          <p:cNvPr id="749570" name="Rectangle 2"/>
          <p:cNvSpPr>
            <a:spLocks noGrp="1" noRot="1" noChangeAspect="1" noChangeArrowheads="1" noTextEdit="1"/>
          </p:cNvSpPr>
          <p:nvPr>
            <p:ph type="sldImg"/>
          </p:nvPr>
        </p:nvSpPr>
        <p:spPr>
          <a:ln/>
        </p:spPr>
      </p:sp>
      <p:sp>
        <p:nvSpPr>
          <p:cNvPr id="74957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88444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548550-8703-4AD6-BD19-7E6B980D6C05}" type="slidenum">
              <a:rPr lang="it-IT"/>
              <a:pPr/>
              <a:t>11</a:t>
            </a:fld>
            <a:endParaRPr lang="it-IT"/>
          </a:p>
        </p:txBody>
      </p:sp>
      <p:sp>
        <p:nvSpPr>
          <p:cNvPr id="750594" name="Rectangle 2"/>
          <p:cNvSpPr>
            <a:spLocks noGrp="1" noRot="1" noChangeAspect="1" noChangeArrowheads="1" noTextEdit="1"/>
          </p:cNvSpPr>
          <p:nvPr>
            <p:ph type="sldImg"/>
          </p:nvPr>
        </p:nvSpPr>
        <p:spPr>
          <a:ln/>
        </p:spPr>
      </p:sp>
      <p:sp>
        <p:nvSpPr>
          <p:cNvPr id="75059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606496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8740B1-E387-47ED-BC1C-0EB40004F09E}" type="slidenum">
              <a:rPr lang="it-IT"/>
              <a:pPr/>
              <a:t>12</a:t>
            </a:fld>
            <a:endParaRPr lang="it-IT"/>
          </a:p>
        </p:txBody>
      </p:sp>
      <p:sp>
        <p:nvSpPr>
          <p:cNvPr id="751618" name="Rectangle 2"/>
          <p:cNvSpPr>
            <a:spLocks noGrp="1" noRot="1" noChangeAspect="1" noChangeArrowheads="1" noTextEdit="1"/>
          </p:cNvSpPr>
          <p:nvPr>
            <p:ph type="sldImg"/>
          </p:nvPr>
        </p:nvSpPr>
        <p:spPr>
          <a:ln/>
        </p:spPr>
      </p:sp>
      <p:sp>
        <p:nvSpPr>
          <p:cNvPr id="75161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830371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3BDAA-429C-4EC4-BF42-2EED36F86193}" type="slidenum">
              <a:rPr lang="it-IT"/>
              <a:pPr/>
              <a:t>13</a:t>
            </a:fld>
            <a:endParaRPr lang="it-IT"/>
          </a:p>
        </p:txBody>
      </p:sp>
      <p:sp>
        <p:nvSpPr>
          <p:cNvPr id="752642" name="Rectangle 2"/>
          <p:cNvSpPr>
            <a:spLocks noGrp="1" noRot="1" noChangeAspect="1" noChangeArrowheads="1" noTextEdit="1"/>
          </p:cNvSpPr>
          <p:nvPr>
            <p:ph type="sldImg"/>
          </p:nvPr>
        </p:nvSpPr>
        <p:spPr>
          <a:ln/>
        </p:spPr>
      </p:sp>
      <p:sp>
        <p:nvSpPr>
          <p:cNvPr id="75264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70889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4B45BA-EB7B-4791-86D3-1F2BDAF493DB}" type="slidenum">
              <a:rPr lang="it-IT"/>
              <a:pPr/>
              <a:t>14</a:t>
            </a:fld>
            <a:endParaRPr lang="it-IT"/>
          </a:p>
        </p:txBody>
      </p:sp>
      <p:sp>
        <p:nvSpPr>
          <p:cNvPr id="754690" name="Rectangle 2"/>
          <p:cNvSpPr>
            <a:spLocks noGrp="1" noRot="1" noChangeAspect="1" noChangeArrowheads="1" noTextEdit="1"/>
          </p:cNvSpPr>
          <p:nvPr>
            <p:ph type="sldImg"/>
          </p:nvPr>
        </p:nvSpPr>
        <p:spPr>
          <a:ln/>
        </p:spPr>
      </p:sp>
      <p:sp>
        <p:nvSpPr>
          <p:cNvPr id="75469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67787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407921-8ACE-4212-8C11-9FEE34ECFB7B}" type="slidenum">
              <a:rPr lang="it-IT"/>
              <a:pPr/>
              <a:t>15</a:t>
            </a:fld>
            <a:endParaRPr lang="it-IT"/>
          </a:p>
        </p:txBody>
      </p:sp>
      <p:sp>
        <p:nvSpPr>
          <p:cNvPr id="753666" name="Rectangle 2"/>
          <p:cNvSpPr>
            <a:spLocks noGrp="1" noRot="1" noChangeAspect="1" noChangeArrowheads="1" noTextEdit="1"/>
          </p:cNvSpPr>
          <p:nvPr>
            <p:ph type="sldImg"/>
          </p:nvPr>
        </p:nvSpPr>
        <p:spPr>
          <a:ln/>
        </p:spPr>
      </p:sp>
      <p:sp>
        <p:nvSpPr>
          <p:cNvPr id="75366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894951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2D27C1-AB05-4ED5-9444-D140AC6A7341}" type="slidenum">
              <a:rPr lang="it-IT"/>
              <a:pPr/>
              <a:t>17</a:t>
            </a:fld>
            <a:endParaRPr lang="it-IT"/>
          </a:p>
        </p:txBody>
      </p:sp>
      <p:sp>
        <p:nvSpPr>
          <p:cNvPr id="755714" name="Rectangle 2"/>
          <p:cNvSpPr>
            <a:spLocks noGrp="1" noRot="1" noChangeAspect="1" noChangeArrowheads="1" noTextEdit="1"/>
          </p:cNvSpPr>
          <p:nvPr>
            <p:ph type="sldImg"/>
          </p:nvPr>
        </p:nvSpPr>
        <p:spPr>
          <a:ln/>
        </p:spPr>
      </p:sp>
      <p:sp>
        <p:nvSpPr>
          <p:cNvPr id="75571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092274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98AFAB-04E3-4B75-8A71-D8B44FA0D04D}" type="slidenum">
              <a:rPr lang="it-IT"/>
              <a:pPr/>
              <a:t>18</a:t>
            </a:fld>
            <a:endParaRPr lang="it-IT"/>
          </a:p>
        </p:txBody>
      </p:sp>
      <p:sp>
        <p:nvSpPr>
          <p:cNvPr id="756738" name="Rectangle 2"/>
          <p:cNvSpPr>
            <a:spLocks noGrp="1" noRot="1" noChangeAspect="1" noChangeArrowheads="1" noTextEdit="1"/>
          </p:cNvSpPr>
          <p:nvPr>
            <p:ph type="sldImg"/>
          </p:nvPr>
        </p:nvSpPr>
        <p:spPr>
          <a:ln/>
        </p:spPr>
      </p:sp>
      <p:sp>
        <p:nvSpPr>
          <p:cNvPr id="75673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530098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6D2390-7FC3-46B9-ACC3-DFA5F0BE7B0B}" type="slidenum">
              <a:rPr lang="it-IT"/>
              <a:pPr/>
              <a:t>19</a:t>
            </a:fld>
            <a:endParaRPr lang="it-IT"/>
          </a:p>
        </p:txBody>
      </p:sp>
      <p:sp>
        <p:nvSpPr>
          <p:cNvPr id="784386" name="Rectangle 2"/>
          <p:cNvSpPr>
            <a:spLocks noGrp="1" noRot="1" noChangeAspect="1" noChangeArrowheads="1" noTextEdit="1"/>
          </p:cNvSpPr>
          <p:nvPr>
            <p:ph type="sldImg"/>
          </p:nvPr>
        </p:nvSpPr>
        <p:spPr>
          <a:ln/>
        </p:spPr>
      </p:sp>
      <p:sp>
        <p:nvSpPr>
          <p:cNvPr id="7843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230408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A27350-9BB9-4A29-B459-74FCF2EF418E}" type="slidenum">
              <a:rPr lang="it-IT"/>
              <a:pPr/>
              <a:t>20</a:t>
            </a:fld>
            <a:endParaRPr lang="it-IT"/>
          </a:p>
        </p:txBody>
      </p:sp>
      <p:sp>
        <p:nvSpPr>
          <p:cNvPr id="757762" name="Rectangle 2"/>
          <p:cNvSpPr>
            <a:spLocks noGrp="1" noRot="1" noChangeAspect="1" noChangeArrowheads="1" noTextEdit="1"/>
          </p:cNvSpPr>
          <p:nvPr>
            <p:ph type="sldImg"/>
          </p:nvPr>
        </p:nvSpPr>
        <p:spPr>
          <a:ln/>
        </p:spPr>
      </p:sp>
      <p:sp>
        <p:nvSpPr>
          <p:cNvPr id="75776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000346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D49916-F47A-487C-A7AD-FEEDC216A455}" type="slidenum">
              <a:rPr lang="it-IT"/>
              <a:pPr/>
              <a:t>2</a:t>
            </a:fld>
            <a:endParaRPr lang="it-IT"/>
          </a:p>
        </p:txBody>
      </p:sp>
      <p:sp>
        <p:nvSpPr>
          <p:cNvPr id="1168386" name="Rectangle 2"/>
          <p:cNvSpPr>
            <a:spLocks noGrp="1" noRot="1" noChangeAspect="1" noChangeArrowheads="1" noTextEdit="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168387" name="Rectangle 3"/>
          <p:cNvSpPr>
            <a:spLocks noGrp="1" noChangeArrowheads="1"/>
          </p:cNvSpPr>
          <p:nvPr>
            <p:ph type="body" idx="1"/>
          </p:nvPr>
        </p:nvSpPr>
        <p:spPr bwMode="auto">
          <a:xfrm>
            <a:off x="946150" y="4860925"/>
            <a:ext cx="5207000" cy="4605338"/>
          </a:xfrm>
          <a:prstGeom prst="rect">
            <a:avLst/>
          </a:prstGeom>
          <a:solidFill>
            <a:srgbClr val="FFFFFF"/>
          </a:solidFill>
          <a:ln>
            <a:solidFill>
              <a:srgbClr val="000000"/>
            </a:solidFill>
            <a:miter lim="800000"/>
            <a:headEnd/>
            <a:tailEnd/>
          </a:ln>
        </p:spPr>
        <p:txBody>
          <a:bodyPr lIns="99048" tIns="49524" rIns="99048" bIns="49524"/>
          <a:lstStyle/>
          <a:p>
            <a:endParaRPr lang="en-GB"/>
          </a:p>
        </p:txBody>
      </p:sp>
    </p:spTree>
    <p:extLst>
      <p:ext uri="{BB962C8B-B14F-4D97-AF65-F5344CB8AC3E}">
        <p14:creationId xmlns:p14="http://schemas.microsoft.com/office/powerpoint/2010/main" val="2097330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686A2D-5D80-44C5-850E-14A995FF1DA9}" type="slidenum">
              <a:rPr lang="it-IT"/>
              <a:pPr/>
              <a:t>21</a:t>
            </a:fld>
            <a:endParaRPr lang="it-IT"/>
          </a:p>
        </p:txBody>
      </p:sp>
      <p:sp>
        <p:nvSpPr>
          <p:cNvPr id="758786" name="Rectangle 2"/>
          <p:cNvSpPr>
            <a:spLocks noGrp="1" noRot="1" noChangeAspect="1" noChangeArrowheads="1" noTextEdit="1"/>
          </p:cNvSpPr>
          <p:nvPr>
            <p:ph type="sldImg"/>
          </p:nvPr>
        </p:nvSpPr>
        <p:spPr>
          <a:ln/>
        </p:spPr>
      </p:sp>
      <p:sp>
        <p:nvSpPr>
          <p:cNvPr id="7587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865658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30E34D-A519-468A-A1AF-93608C4E88D6}" type="slidenum">
              <a:rPr lang="it-IT"/>
              <a:pPr/>
              <a:t>22</a:t>
            </a:fld>
            <a:endParaRPr lang="it-IT"/>
          </a:p>
        </p:txBody>
      </p:sp>
      <p:sp>
        <p:nvSpPr>
          <p:cNvPr id="760834" name="Rectangle 2"/>
          <p:cNvSpPr>
            <a:spLocks noGrp="1" noRot="1" noChangeAspect="1"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591159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C2A6D4-6C69-41CC-858A-E5226A75D8B1}" type="slidenum">
              <a:rPr lang="it-IT"/>
              <a:pPr/>
              <a:t>23</a:t>
            </a:fld>
            <a:endParaRPr lang="it-IT"/>
          </a:p>
        </p:txBody>
      </p:sp>
      <p:sp>
        <p:nvSpPr>
          <p:cNvPr id="761858" name="Rectangle 2"/>
          <p:cNvSpPr>
            <a:spLocks noGrp="1" noRot="1" noChangeAspect="1" noChangeArrowheads="1" noTextEdit="1"/>
          </p:cNvSpPr>
          <p:nvPr>
            <p:ph type="sldImg"/>
          </p:nvPr>
        </p:nvSpPr>
        <p:spPr>
          <a:ln/>
        </p:spPr>
      </p:sp>
      <p:sp>
        <p:nvSpPr>
          <p:cNvPr id="76185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818304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48DC8D-9D1C-4123-B5E4-ECF33DA7F3B9}" type="slidenum">
              <a:rPr lang="it-IT"/>
              <a:pPr/>
              <a:t>24</a:t>
            </a:fld>
            <a:endParaRPr lang="it-IT"/>
          </a:p>
        </p:txBody>
      </p:sp>
      <p:sp>
        <p:nvSpPr>
          <p:cNvPr id="762882" name="Rectangle 2"/>
          <p:cNvSpPr>
            <a:spLocks noGrp="1" noRot="1" noChangeAspect="1" noChangeArrowheads="1" noTextEdit="1"/>
          </p:cNvSpPr>
          <p:nvPr>
            <p:ph type="sldImg"/>
          </p:nvPr>
        </p:nvSpPr>
        <p:spPr>
          <a:ln/>
        </p:spPr>
      </p:sp>
      <p:sp>
        <p:nvSpPr>
          <p:cNvPr id="7628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336026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17546">
              <a:defRPr sz="2100">
                <a:solidFill>
                  <a:schemeClr val="tx1"/>
                </a:solidFill>
                <a:latin typeface="Times New Roman" pitchFamily="18" charset="0"/>
              </a:defRPr>
            </a:lvl1pPr>
            <a:lvl2pPr marL="714495" indent="-274806" defTabSz="917546">
              <a:defRPr sz="2100">
                <a:solidFill>
                  <a:schemeClr val="tx1"/>
                </a:solidFill>
                <a:latin typeface="Times New Roman" pitchFamily="18" charset="0"/>
              </a:defRPr>
            </a:lvl2pPr>
            <a:lvl3pPr marL="1099223" indent="-219845" defTabSz="917546">
              <a:defRPr sz="2100">
                <a:solidFill>
                  <a:schemeClr val="tx1"/>
                </a:solidFill>
                <a:latin typeface="Times New Roman" pitchFamily="18" charset="0"/>
              </a:defRPr>
            </a:lvl3pPr>
            <a:lvl4pPr marL="1538912" indent="-219845" defTabSz="917546">
              <a:defRPr sz="2100">
                <a:solidFill>
                  <a:schemeClr val="tx1"/>
                </a:solidFill>
                <a:latin typeface="Times New Roman" pitchFamily="18" charset="0"/>
              </a:defRPr>
            </a:lvl4pPr>
            <a:lvl5pPr marL="1978602" indent="-219845" defTabSz="917546">
              <a:defRPr sz="2100">
                <a:solidFill>
                  <a:schemeClr val="tx1"/>
                </a:solidFill>
                <a:latin typeface="Times New Roman" pitchFamily="18" charset="0"/>
              </a:defRPr>
            </a:lvl5pPr>
            <a:lvl6pPr marL="2418291" indent="-219845" algn="r" defTabSz="917546" eaLnBrk="0" fontAlgn="base" hangingPunct="0">
              <a:spcBef>
                <a:spcPct val="0"/>
              </a:spcBef>
              <a:spcAft>
                <a:spcPct val="0"/>
              </a:spcAft>
              <a:defRPr sz="2100">
                <a:solidFill>
                  <a:schemeClr val="tx1"/>
                </a:solidFill>
                <a:latin typeface="Times New Roman" pitchFamily="18" charset="0"/>
              </a:defRPr>
            </a:lvl6pPr>
            <a:lvl7pPr marL="2857980" indent="-219845" algn="r" defTabSz="917546" eaLnBrk="0" fontAlgn="base" hangingPunct="0">
              <a:spcBef>
                <a:spcPct val="0"/>
              </a:spcBef>
              <a:spcAft>
                <a:spcPct val="0"/>
              </a:spcAft>
              <a:defRPr sz="2100">
                <a:solidFill>
                  <a:schemeClr val="tx1"/>
                </a:solidFill>
                <a:latin typeface="Times New Roman" pitchFamily="18" charset="0"/>
              </a:defRPr>
            </a:lvl7pPr>
            <a:lvl8pPr marL="3297669" indent="-219845" algn="r" defTabSz="917546" eaLnBrk="0" fontAlgn="base" hangingPunct="0">
              <a:spcBef>
                <a:spcPct val="0"/>
              </a:spcBef>
              <a:spcAft>
                <a:spcPct val="0"/>
              </a:spcAft>
              <a:defRPr sz="2100">
                <a:solidFill>
                  <a:schemeClr val="tx1"/>
                </a:solidFill>
                <a:latin typeface="Times New Roman" pitchFamily="18" charset="0"/>
              </a:defRPr>
            </a:lvl8pPr>
            <a:lvl9pPr marL="3737359" indent="-219845" algn="r" defTabSz="917546" eaLnBrk="0" fontAlgn="base" hangingPunct="0">
              <a:spcBef>
                <a:spcPct val="0"/>
              </a:spcBef>
              <a:spcAft>
                <a:spcPct val="0"/>
              </a:spcAft>
              <a:defRPr sz="2100">
                <a:solidFill>
                  <a:schemeClr val="tx1"/>
                </a:solidFill>
                <a:latin typeface="Times New Roman" pitchFamily="18" charset="0"/>
              </a:defRPr>
            </a:lvl9pPr>
          </a:lstStyle>
          <a:p>
            <a:fld id="{57BA5312-EC8A-4D4F-8FC0-5AE5E031C5A8}" type="slidenum">
              <a:rPr lang="en-US" sz="1300">
                <a:latin typeface="Arial" charset="0"/>
              </a:rPr>
              <a:pPr/>
              <a:t>28</a:t>
            </a:fld>
            <a:endParaRPr lang="en-US" sz="130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fr-FR">
              <a:latin typeface="Arial" charset="0"/>
            </a:endParaRPr>
          </a:p>
        </p:txBody>
      </p:sp>
    </p:spTree>
    <p:extLst>
      <p:ext uri="{BB962C8B-B14F-4D97-AF65-F5344CB8AC3E}">
        <p14:creationId xmlns:p14="http://schemas.microsoft.com/office/powerpoint/2010/main" val="19243737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CE2BD-44B1-4539-9552-7683BBC725DB}" type="slidenum">
              <a:rPr lang="it-IT"/>
              <a:pPr/>
              <a:t>29</a:t>
            </a:fld>
            <a:endParaRPr lang="it-IT"/>
          </a:p>
        </p:txBody>
      </p:sp>
      <p:sp>
        <p:nvSpPr>
          <p:cNvPr id="757762" name="Rectangle 2"/>
          <p:cNvSpPr>
            <a:spLocks noGrp="1" noRot="1" noChangeAspect="1" noChangeArrowheads="1" noTextEdit="1"/>
          </p:cNvSpPr>
          <p:nvPr>
            <p:ph type="sldImg"/>
          </p:nvPr>
        </p:nvSpPr>
        <p:spPr>
          <a:ln/>
        </p:spPr>
      </p:sp>
      <p:sp>
        <p:nvSpPr>
          <p:cNvPr id="75776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322100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0455C63-EC10-401E-973A-3C441B71D23D}" type="slidenum">
              <a:rPr lang="en-GB" smtClean="0"/>
              <a:pPr/>
              <a:t>30</a:t>
            </a:fld>
            <a:endParaRPr lang="en-GB"/>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it-IT"/>
          </a:p>
        </p:txBody>
      </p:sp>
    </p:spTree>
    <p:extLst>
      <p:ext uri="{BB962C8B-B14F-4D97-AF65-F5344CB8AC3E}">
        <p14:creationId xmlns:p14="http://schemas.microsoft.com/office/powerpoint/2010/main" val="37667290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712E3-B51D-4B04-94A5-08FE517FB277}" type="slidenum">
              <a:rPr lang="it-IT"/>
              <a:pPr/>
              <a:t>31</a:t>
            </a:fld>
            <a:endParaRPr lang="it-IT"/>
          </a:p>
        </p:txBody>
      </p:sp>
      <p:sp>
        <p:nvSpPr>
          <p:cNvPr id="760834" name="Rectangle 2"/>
          <p:cNvSpPr>
            <a:spLocks noGrp="1" noRot="1" noChangeAspect="1"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6491391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407921-8ACE-4212-8C11-9FEE34ECFB7B}" type="slidenum">
              <a:rPr kumimoji="0" lang="it-IT"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3666" name="Rectangle 2"/>
          <p:cNvSpPr>
            <a:spLocks noGrp="1" noRot="1" noChangeAspect="1" noChangeArrowheads="1" noTextEdit="1"/>
          </p:cNvSpPr>
          <p:nvPr>
            <p:ph type="sldImg"/>
          </p:nvPr>
        </p:nvSpPr>
        <p:spPr>
          <a:ln/>
        </p:spPr>
      </p:sp>
      <p:sp>
        <p:nvSpPr>
          <p:cNvPr id="75366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20673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Grp="1" noRot="1" noChangeAspect="1" noChangeArrowheads="1" noTextEdit="1"/>
          </p:cNvSpPr>
          <p:nvPr>
            <p:ph type="sldImg"/>
          </p:nvPr>
        </p:nvSpPr>
        <p:spPr bwMode="auto">
          <a:xfrm>
            <a:off x="992188" y="766763"/>
            <a:ext cx="5118100" cy="3838575"/>
          </a:xfrm>
          <a:prstGeom prst="rect">
            <a:avLst/>
          </a:prstGeom>
          <a:solidFill>
            <a:srgbClr val="FFFFFF"/>
          </a:solidFill>
          <a:ln>
            <a:solidFill>
              <a:srgbClr val="000000"/>
            </a:solidFill>
            <a:miter lim="800000"/>
            <a:headEnd/>
            <a:tailEnd/>
          </a:ln>
        </p:spPr>
      </p:sp>
      <p:sp>
        <p:nvSpPr>
          <p:cNvPr id="664579" name="Rectangle 3"/>
          <p:cNvSpPr>
            <a:spLocks noGrp="1" noChangeArrowheads="1"/>
          </p:cNvSpPr>
          <p:nvPr>
            <p:ph type="body" idx="1"/>
          </p:nvPr>
        </p:nvSpPr>
        <p:spPr bwMode="auto">
          <a:xfrm>
            <a:off x="709613" y="4860925"/>
            <a:ext cx="5680075" cy="4606925"/>
          </a:xfrm>
          <a:prstGeom prst="rect">
            <a:avLst/>
          </a:prstGeom>
          <a:solidFill>
            <a:srgbClr val="FFFFFF"/>
          </a:solidFill>
          <a:ln>
            <a:solidFill>
              <a:srgbClr val="000000"/>
            </a:solidFill>
            <a:miter lim="800000"/>
            <a:headEnd/>
            <a:tailEnd/>
          </a:ln>
        </p:spPr>
        <p:txBody>
          <a:bodyPr/>
          <a:lstStyle/>
          <a:p>
            <a:endParaRPr lang="en-GB">
              <a:latin typeface="Arial" charset="0"/>
            </a:endParaRPr>
          </a:p>
        </p:txBody>
      </p:sp>
    </p:spTree>
    <p:extLst>
      <p:ext uri="{BB962C8B-B14F-4D97-AF65-F5344CB8AC3E}">
        <p14:creationId xmlns:p14="http://schemas.microsoft.com/office/powerpoint/2010/main" val="3991871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B27BC-4FCF-4997-A27D-DA3FBBDE12E0}" type="slidenum">
              <a:rPr lang="it-IT"/>
              <a:pPr/>
              <a:t>3</a:t>
            </a:fld>
            <a:endParaRPr lang="it-IT"/>
          </a:p>
        </p:txBody>
      </p:sp>
      <p:sp>
        <p:nvSpPr>
          <p:cNvPr id="743426" name="Rectangle 2"/>
          <p:cNvSpPr>
            <a:spLocks noGrp="1" noRot="1" noChangeAspect="1" noChangeArrowheads="1" noTextEdit="1"/>
          </p:cNvSpPr>
          <p:nvPr>
            <p:ph type="sldImg"/>
          </p:nvPr>
        </p:nvSpPr>
        <p:spPr>
          <a:ln/>
        </p:spPr>
      </p:sp>
      <p:sp>
        <p:nvSpPr>
          <p:cNvPr id="74342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5489169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
          <p:cNvSpPr>
            <a:spLocks noGrp="1" noRot="1" noChangeAspect="1" noChangeArrowheads="1" noTextEdit="1"/>
          </p:cNvSpPr>
          <p:nvPr>
            <p:ph type="sldImg"/>
          </p:nvPr>
        </p:nvSpPr>
        <p:spPr bwMode="auto">
          <a:xfrm>
            <a:off x="992188" y="766763"/>
            <a:ext cx="5118100" cy="3838575"/>
          </a:xfrm>
          <a:prstGeom prst="rect">
            <a:avLst/>
          </a:prstGeom>
          <a:solidFill>
            <a:srgbClr val="FFFFFF"/>
          </a:solidFill>
          <a:ln>
            <a:solidFill>
              <a:srgbClr val="000000"/>
            </a:solidFill>
            <a:miter lim="800000"/>
            <a:headEnd/>
            <a:tailEnd/>
          </a:ln>
        </p:spPr>
      </p:sp>
      <p:sp>
        <p:nvSpPr>
          <p:cNvPr id="666627" name="Rectangle 3"/>
          <p:cNvSpPr>
            <a:spLocks noGrp="1" noChangeArrowheads="1"/>
          </p:cNvSpPr>
          <p:nvPr>
            <p:ph type="body" idx="1"/>
          </p:nvPr>
        </p:nvSpPr>
        <p:spPr bwMode="auto">
          <a:xfrm>
            <a:off x="709613" y="4860925"/>
            <a:ext cx="5680075" cy="4606925"/>
          </a:xfrm>
          <a:prstGeom prst="rect">
            <a:avLst/>
          </a:prstGeom>
          <a:solidFill>
            <a:srgbClr val="FFFFFF"/>
          </a:solidFill>
          <a:ln>
            <a:solidFill>
              <a:srgbClr val="000000"/>
            </a:solidFill>
            <a:miter lim="800000"/>
            <a:headEnd/>
            <a:tailEnd/>
          </a:ln>
        </p:spPr>
        <p:txBody>
          <a:bodyPr/>
          <a:lstStyle/>
          <a:p>
            <a:endParaRPr lang="en-GB">
              <a:latin typeface="Arial" charset="0"/>
            </a:endParaRPr>
          </a:p>
        </p:txBody>
      </p:sp>
    </p:spTree>
    <p:extLst>
      <p:ext uri="{BB962C8B-B14F-4D97-AF65-F5344CB8AC3E}">
        <p14:creationId xmlns:p14="http://schemas.microsoft.com/office/powerpoint/2010/main" val="1434942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17546">
              <a:defRPr sz="2100">
                <a:solidFill>
                  <a:schemeClr val="tx1"/>
                </a:solidFill>
                <a:latin typeface="Times New Roman" pitchFamily="18" charset="0"/>
              </a:defRPr>
            </a:lvl1pPr>
            <a:lvl2pPr marL="714495" indent="-274806" defTabSz="917546">
              <a:defRPr sz="2100">
                <a:solidFill>
                  <a:schemeClr val="tx1"/>
                </a:solidFill>
                <a:latin typeface="Times New Roman" pitchFamily="18" charset="0"/>
              </a:defRPr>
            </a:lvl2pPr>
            <a:lvl3pPr marL="1099223" indent="-219845" defTabSz="917546">
              <a:defRPr sz="2100">
                <a:solidFill>
                  <a:schemeClr val="tx1"/>
                </a:solidFill>
                <a:latin typeface="Times New Roman" pitchFamily="18" charset="0"/>
              </a:defRPr>
            </a:lvl3pPr>
            <a:lvl4pPr marL="1538912" indent="-219845" defTabSz="917546">
              <a:defRPr sz="2100">
                <a:solidFill>
                  <a:schemeClr val="tx1"/>
                </a:solidFill>
                <a:latin typeface="Times New Roman" pitchFamily="18" charset="0"/>
              </a:defRPr>
            </a:lvl4pPr>
            <a:lvl5pPr marL="1978602" indent="-219845" defTabSz="917546">
              <a:defRPr sz="2100">
                <a:solidFill>
                  <a:schemeClr val="tx1"/>
                </a:solidFill>
                <a:latin typeface="Times New Roman" pitchFamily="18" charset="0"/>
              </a:defRPr>
            </a:lvl5pPr>
            <a:lvl6pPr marL="2418291" indent="-219845" algn="r" defTabSz="917546" eaLnBrk="0" fontAlgn="base" hangingPunct="0">
              <a:spcBef>
                <a:spcPct val="0"/>
              </a:spcBef>
              <a:spcAft>
                <a:spcPct val="0"/>
              </a:spcAft>
              <a:defRPr sz="2100">
                <a:solidFill>
                  <a:schemeClr val="tx1"/>
                </a:solidFill>
                <a:latin typeface="Times New Roman" pitchFamily="18" charset="0"/>
              </a:defRPr>
            </a:lvl6pPr>
            <a:lvl7pPr marL="2857980" indent="-219845" algn="r" defTabSz="917546" eaLnBrk="0" fontAlgn="base" hangingPunct="0">
              <a:spcBef>
                <a:spcPct val="0"/>
              </a:spcBef>
              <a:spcAft>
                <a:spcPct val="0"/>
              </a:spcAft>
              <a:defRPr sz="2100">
                <a:solidFill>
                  <a:schemeClr val="tx1"/>
                </a:solidFill>
                <a:latin typeface="Times New Roman" pitchFamily="18" charset="0"/>
              </a:defRPr>
            </a:lvl7pPr>
            <a:lvl8pPr marL="3297669" indent="-219845" algn="r" defTabSz="917546" eaLnBrk="0" fontAlgn="base" hangingPunct="0">
              <a:spcBef>
                <a:spcPct val="0"/>
              </a:spcBef>
              <a:spcAft>
                <a:spcPct val="0"/>
              </a:spcAft>
              <a:defRPr sz="2100">
                <a:solidFill>
                  <a:schemeClr val="tx1"/>
                </a:solidFill>
                <a:latin typeface="Times New Roman" pitchFamily="18" charset="0"/>
              </a:defRPr>
            </a:lvl8pPr>
            <a:lvl9pPr marL="3737359" indent="-219845" algn="r" defTabSz="917546" eaLnBrk="0" fontAlgn="base" hangingPunct="0">
              <a:spcBef>
                <a:spcPct val="0"/>
              </a:spcBef>
              <a:spcAft>
                <a:spcPct val="0"/>
              </a:spcAft>
              <a:defRPr sz="2100">
                <a:solidFill>
                  <a:schemeClr val="tx1"/>
                </a:solidFill>
                <a:latin typeface="Times New Roman" pitchFamily="18" charset="0"/>
              </a:defRPr>
            </a:lvl9pPr>
          </a:lstStyle>
          <a:p>
            <a:fld id="{57BA5312-EC8A-4D4F-8FC0-5AE5E031C5A8}" type="slidenum">
              <a:rPr lang="en-US" sz="1300">
                <a:latin typeface="Arial" charset="0"/>
              </a:rPr>
              <a:pPr/>
              <a:t>37</a:t>
            </a:fld>
            <a:endParaRPr lang="en-US" sz="130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fr-FR" dirty="0">
              <a:latin typeface="Arial" charset="0"/>
            </a:endParaRPr>
          </a:p>
        </p:txBody>
      </p:sp>
    </p:spTree>
    <p:extLst>
      <p:ext uri="{BB962C8B-B14F-4D97-AF65-F5344CB8AC3E}">
        <p14:creationId xmlns:p14="http://schemas.microsoft.com/office/powerpoint/2010/main" val="760617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A1A66E-8266-4A66-BB75-4B197BC41137}" type="slidenum">
              <a:rPr lang="it-IT"/>
              <a:pPr/>
              <a:t>42</a:t>
            </a:fld>
            <a:endParaRPr lang="it-IT"/>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0128787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400" b="1">
                <a:solidFill>
                  <a:schemeClr val="tx2"/>
                </a:solidFill>
                <a:latin typeface="Times New Roman" pitchFamily="18" charset="0"/>
              </a:defRPr>
            </a:lvl1pPr>
            <a:lvl2pPr marL="744538" indent="-285750" algn="ctr" eaLnBrk="0" hangingPunct="0">
              <a:defRPr sz="2400" b="1">
                <a:solidFill>
                  <a:schemeClr val="tx2"/>
                </a:solidFill>
                <a:latin typeface="Times New Roman" pitchFamily="18" charset="0"/>
              </a:defRPr>
            </a:lvl2pPr>
            <a:lvl3pPr marL="1146175" indent="-228600" algn="ctr" eaLnBrk="0" hangingPunct="0">
              <a:defRPr sz="2400" b="1">
                <a:solidFill>
                  <a:schemeClr val="tx2"/>
                </a:solidFill>
                <a:latin typeface="Times New Roman" pitchFamily="18" charset="0"/>
              </a:defRPr>
            </a:lvl3pPr>
            <a:lvl4pPr marL="1604963" indent="-228600" algn="ctr" eaLnBrk="0" hangingPunct="0">
              <a:defRPr sz="2400" b="1">
                <a:solidFill>
                  <a:schemeClr val="tx2"/>
                </a:solidFill>
                <a:latin typeface="Times New Roman" pitchFamily="18" charset="0"/>
              </a:defRPr>
            </a:lvl4pPr>
            <a:lvl5pPr marL="2062163" indent="-228600" algn="ctr" eaLnBrk="0" hangingPunct="0">
              <a:defRPr sz="2400" b="1">
                <a:solidFill>
                  <a:schemeClr val="tx2"/>
                </a:solidFill>
                <a:latin typeface="Times New Roman" pitchFamily="18" charset="0"/>
              </a:defRPr>
            </a:lvl5pPr>
            <a:lvl6pPr marL="2519363" indent="-228600" algn="ctr" eaLnBrk="0" fontAlgn="base" hangingPunct="0">
              <a:spcBef>
                <a:spcPct val="0"/>
              </a:spcBef>
              <a:spcAft>
                <a:spcPct val="0"/>
              </a:spcAft>
              <a:defRPr sz="2400" b="1">
                <a:solidFill>
                  <a:schemeClr val="tx2"/>
                </a:solidFill>
                <a:latin typeface="Times New Roman" pitchFamily="18" charset="0"/>
              </a:defRPr>
            </a:lvl6pPr>
            <a:lvl7pPr marL="2976563" indent="-228600" algn="ctr" eaLnBrk="0" fontAlgn="base" hangingPunct="0">
              <a:spcBef>
                <a:spcPct val="0"/>
              </a:spcBef>
              <a:spcAft>
                <a:spcPct val="0"/>
              </a:spcAft>
              <a:defRPr sz="2400" b="1">
                <a:solidFill>
                  <a:schemeClr val="tx2"/>
                </a:solidFill>
                <a:latin typeface="Times New Roman" pitchFamily="18" charset="0"/>
              </a:defRPr>
            </a:lvl7pPr>
            <a:lvl8pPr marL="3433763" indent="-228600" algn="ctr" eaLnBrk="0" fontAlgn="base" hangingPunct="0">
              <a:spcBef>
                <a:spcPct val="0"/>
              </a:spcBef>
              <a:spcAft>
                <a:spcPct val="0"/>
              </a:spcAft>
              <a:defRPr sz="2400" b="1">
                <a:solidFill>
                  <a:schemeClr val="tx2"/>
                </a:solidFill>
                <a:latin typeface="Times New Roman" pitchFamily="18" charset="0"/>
              </a:defRPr>
            </a:lvl8pPr>
            <a:lvl9pPr marL="3890963" indent="-228600" algn="ctr" eaLnBrk="0" fontAlgn="base" hangingPunct="0">
              <a:spcBef>
                <a:spcPct val="0"/>
              </a:spcBef>
              <a:spcAft>
                <a:spcPct val="0"/>
              </a:spcAft>
              <a:defRPr sz="2400" b="1">
                <a:solidFill>
                  <a:schemeClr val="tx2"/>
                </a:solidFill>
                <a:latin typeface="Times New Roman" pitchFamily="18" charset="0"/>
              </a:defRPr>
            </a:lvl9pPr>
          </a:lstStyle>
          <a:p>
            <a:pPr algn="r">
              <a:defRPr/>
            </a:pPr>
            <a:fld id="{EC0359C3-8A94-4219-AF0B-25043D9FF377}" type="slidenum">
              <a:rPr lang="en-US" altLang="fr-FR" sz="1200" b="0" smtClean="0">
                <a:solidFill>
                  <a:schemeClr val="tx1"/>
                </a:solidFill>
              </a:rPr>
              <a:pPr algn="r">
                <a:defRPr/>
              </a:pPr>
              <a:t>44</a:t>
            </a:fld>
            <a:endParaRPr lang="en-US" altLang="fr-FR" sz="1200" b="0">
              <a:solidFill>
                <a:schemeClr val="tx1"/>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a:p>
        </p:txBody>
      </p:sp>
    </p:spTree>
    <p:extLst>
      <p:ext uri="{BB962C8B-B14F-4D97-AF65-F5344CB8AC3E}">
        <p14:creationId xmlns:p14="http://schemas.microsoft.com/office/powerpoint/2010/main" val="29759087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F17D4D6B-7599-4E2D-B5B7-CD8154A4C801}" type="slidenum">
              <a:rPr lang="en-GB" smtClean="0"/>
              <a:pPr/>
              <a:t>48</a:t>
            </a:fld>
            <a:endParaRPr lang="en-GB"/>
          </a:p>
        </p:txBody>
      </p:sp>
      <p:sp>
        <p:nvSpPr>
          <p:cNvPr id="266243" name="Rectangle 7"/>
          <p:cNvSpPr txBox="1">
            <a:spLocks noGrp="1" noChangeArrowheads="1"/>
          </p:cNvSpPr>
          <p:nvPr/>
        </p:nvSpPr>
        <p:spPr bwMode="auto">
          <a:xfrm>
            <a:off x="4058424" y="9793760"/>
            <a:ext cx="3102277" cy="514956"/>
          </a:xfrm>
          <a:prstGeom prst="rect">
            <a:avLst/>
          </a:prstGeom>
          <a:noFill/>
          <a:ln w="9525">
            <a:noFill/>
            <a:miter lim="800000"/>
            <a:headEnd/>
            <a:tailEnd/>
          </a:ln>
        </p:spPr>
        <p:txBody>
          <a:bodyPr lIns="96706" tIns="48353" rIns="96706" bIns="48353" anchor="b"/>
          <a:lstStyle/>
          <a:p>
            <a:pPr algn="r" defTabSz="966425"/>
            <a:fld id="{80734EAC-4256-457F-978D-AB6791BEB942}" type="slidenum">
              <a:rPr lang="it-IT" sz="1300">
                <a:latin typeface="Arial" pitchFamily="34" charset="0"/>
              </a:rPr>
              <a:pPr algn="r" defTabSz="966425"/>
              <a:t>48</a:t>
            </a:fld>
            <a:endParaRPr lang="it-IT" sz="1300">
              <a:latin typeface="Arial" pitchFamily="34" charset="0"/>
            </a:endParaRPr>
          </a:p>
        </p:txBody>
      </p:sp>
      <p:sp>
        <p:nvSpPr>
          <p:cNvPr id="266244" name="Rectangle 2"/>
          <p:cNvSpPr>
            <a:spLocks noGrp="1" noRot="1" noChangeAspect="1" noChangeArrowheads="1" noTextEdit="1"/>
          </p:cNvSpPr>
          <p:nvPr>
            <p:ph type="sldImg"/>
          </p:nvPr>
        </p:nvSpPr>
        <p:spPr>
          <a:xfrm>
            <a:off x="1150938" y="692150"/>
            <a:ext cx="4556125" cy="3416300"/>
          </a:xfrm>
          <a:solidFill>
            <a:srgbClr val="FFFFFF"/>
          </a:solidFill>
          <a:ln/>
        </p:spPr>
      </p:sp>
      <p:sp>
        <p:nvSpPr>
          <p:cNvPr id="266245" name="Rectangle 3"/>
          <p:cNvSpPr>
            <a:spLocks noGrp="1" noChangeArrowheads="1"/>
          </p:cNvSpPr>
          <p:nvPr>
            <p:ph type="body" idx="1"/>
          </p:nvPr>
        </p:nvSpPr>
        <p:spPr>
          <a:solidFill>
            <a:srgbClr val="FFFFFF"/>
          </a:solidFill>
          <a:ln>
            <a:solidFill>
              <a:srgbClr val="000000"/>
            </a:solidFill>
          </a:ln>
        </p:spPr>
        <p:txBody>
          <a:bodyPr lIns="96237" tIns="48118" rIns="96237" bIns="48118"/>
          <a:lstStyle/>
          <a:p>
            <a:pPr eaLnBrk="1" hangingPunct="1"/>
            <a:endParaRPr lang="it-IT">
              <a:latin typeface="Arial" pitchFamily="34" charset="0"/>
            </a:endParaRPr>
          </a:p>
        </p:txBody>
      </p:sp>
    </p:spTree>
    <p:extLst>
      <p:ext uri="{BB962C8B-B14F-4D97-AF65-F5344CB8AC3E}">
        <p14:creationId xmlns:p14="http://schemas.microsoft.com/office/powerpoint/2010/main" val="38045580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F17D4D6B-7599-4E2D-B5B7-CD8154A4C801}" type="slidenum">
              <a:rPr lang="en-GB" smtClean="0"/>
              <a:pPr/>
              <a:t>49</a:t>
            </a:fld>
            <a:endParaRPr lang="en-GB"/>
          </a:p>
        </p:txBody>
      </p:sp>
      <p:sp>
        <p:nvSpPr>
          <p:cNvPr id="266243" name="Rectangle 7"/>
          <p:cNvSpPr txBox="1">
            <a:spLocks noGrp="1" noChangeArrowheads="1"/>
          </p:cNvSpPr>
          <p:nvPr/>
        </p:nvSpPr>
        <p:spPr bwMode="auto">
          <a:xfrm>
            <a:off x="4058424" y="9793760"/>
            <a:ext cx="3102277" cy="514956"/>
          </a:xfrm>
          <a:prstGeom prst="rect">
            <a:avLst/>
          </a:prstGeom>
          <a:noFill/>
          <a:ln w="9525">
            <a:noFill/>
            <a:miter lim="800000"/>
            <a:headEnd/>
            <a:tailEnd/>
          </a:ln>
        </p:spPr>
        <p:txBody>
          <a:bodyPr lIns="96706" tIns="48353" rIns="96706" bIns="48353" anchor="b"/>
          <a:lstStyle/>
          <a:p>
            <a:pPr algn="r" defTabSz="966425"/>
            <a:fld id="{80734EAC-4256-457F-978D-AB6791BEB942}" type="slidenum">
              <a:rPr lang="it-IT" sz="1300">
                <a:latin typeface="Arial" pitchFamily="34" charset="0"/>
              </a:rPr>
              <a:pPr algn="r" defTabSz="966425"/>
              <a:t>49</a:t>
            </a:fld>
            <a:endParaRPr lang="it-IT" sz="1300">
              <a:latin typeface="Arial" pitchFamily="34" charset="0"/>
            </a:endParaRPr>
          </a:p>
        </p:txBody>
      </p:sp>
      <p:sp>
        <p:nvSpPr>
          <p:cNvPr id="266244" name="Rectangle 2"/>
          <p:cNvSpPr>
            <a:spLocks noGrp="1" noRot="1" noChangeAspect="1" noChangeArrowheads="1" noTextEdit="1"/>
          </p:cNvSpPr>
          <p:nvPr>
            <p:ph type="sldImg"/>
          </p:nvPr>
        </p:nvSpPr>
        <p:spPr>
          <a:xfrm>
            <a:off x="1150938" y="692150"/>
            <a:ext cx="4556125" cy="3416300"/>
          </a:xfrm>
          <a:solidFill>
            <a:srgbClr val="FFFFFF"/>
          </a:solidFill>
          <a:ln/>
        </p:spPr>
      </p:sp>
      <p:sp>
        <p:nvSpPr>
          <p:cNvPr id="266245" name="Rectangle 3"/>
          <p:cNvSpPr>
            <a:spLocks noGrp="1" noChangeArrowheads="1"/>
          </p:cNvSpPr>
          <p:nvPr>
            <p:ph type="body" idx="1"/>
          </p:nvPr>
        </p:nvSpPr>
        <p:spPr>
          <a:solidFill>
            <a:srgbClr val="FFFFFF"/>
          </a:solidFill>
          <a:ln>
            <a:solidFill>
              <a:srgbClr val="000000"/>
            </a:solidFill>
          </a:ln>
        </p:spPr>
        <p:txBody>
          <a:bodyPr lIns="96237" tIns="48118" rIns="96237" bIns="48118"/>
          <a:lstStyle/>
          <a:p>
            <a:pPr eaLnBrk="1" hangingPunct="1"/>
            <a:endParaRPr lang="it-IT">
              <a:latin typeface="Arial" pitchFamily="34" charset="0"/>
            </a:endParaRPr>
          </a:p>
        </p:txBody>
      </p:sp>
    </p:spTree>
    <p:extLst>
      <p:ext uri="{BB962C8B-B14F-4D97-AF65-F5344CB8AC3E}">
        <p14:creationId xmlns:p14="http://schemas.microsoft.com/office/powerpoint/2010/main" val="13838792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518CFF-0FDF-44EA-B201-99005C2287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68218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AA0EFD6-A60C-4B79-9E46-45DE22636E91}" type="slidenum">
              <a:rPr lang="en-US" smtClean="0"/>
              <a:pPr/>
              <a:t>55</a:t>
            </a:fld>
            <a:endParaRPr lang="en-US"/>
          </a:p>
        </p:txBody>
      </p:sp>
    </p:spTree>
    <p:extLst>
      <p:ext uri="{BB962C8B-B14F-4D97-AF65-F5344CB8AC3E}">
        <p14:creationId xmlns:p14="http://schemas.microsoft.com/office/powerpoint/2010/main" val="14118728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indent="0" algn="just">
              <a:buFont typeface="Wingdings" pitchFamily="2" charset="2"/>
              <a:buChar char="à"/>
            </a:pPr>
            <a:r>
              <a:rPr lang="en-US" sz="1800" b="1" dirty="0">
                <a:solidFill>
                  <a:srgbClr val="336699"/>
                </a:solidFill>
                <a:latin typeface="+mn-lt"/>
              </a:rPr>
              <a:t> uncertainty on the slope estimate </a:t>
            </a:r>
          </a:p>
          <a:p>
            <a:pPr marL="400050" lvl="1" indent="0" algn="just">
              <a:buFont typeface="Wingdings" pitchFamily="2" charset="2"/>
              <a:buChar char="Ø"/>
            </a:pPr>
            <a:r>
              <a:rPr lang="en-US" sz="1600" dirty="0">
                <a:solidFill>
                  <a:srgbClr val="336699"/>
                </a:solidFill>
                <a:latin typeface="+mn-lt"/>
              </a:rPr>
              <a:t>decreases if the measures are far from the </a:t>
            </a:r>
            <a:r>
              <a:rPr lang="en-US" sz="1600" dirty="0" err="1">
                <a:solidFill>
                  <a:srgbClr val="336699"/>
                </a:solidFill>
                <a:latin typeface="+mn-lt"/>
              </a:rPr>
              <a:t>barycentre</a:t>
            </a:r>
            <a:r>
              <a:rPr lang="en-US" sz="1600" dirty="0">
                <a:solidFill>
                  <a:srgbClr val="336699"/>
                </a:solidFill>
                <a:latin typeface="+mn-lt"/>
              </a:rPr>
              <a:t> </a:t>
            </a:r>
          </a:p>
          <a:p>
            <a:pPr marL="400050" lvl="1" indent="0" algn="just">
              <a:buFont typeface="Wingdings" pitchFamily="2" charset="2"/>
              <a:buChar char="Ø"/>
            </a:pPr>
            <a:r>
              <a:rPr lang="en-US" sz="1600" dirty="0">
                <a:solidFill>
                  <a:srgbClr val="336699"/>
                </a:solidFill>
                <a:latin typeface="+mn-lt"/>
              </a:rPr>
              <a:t> is larger if the measures are all concentrated closed to the </a:t>
            </a:r>
            <a:r>
              <a:rPr lang="en-US" sz="1600" dirty="0" err="1">
                <a:solidFill>
                  <a:srgbClr val="336699"/>
                </a:solidFill>
                <a:latin typeface="+mn-lt"/>
              </a:rPr>
              <a:t>barycentre</a:t>
            </a:r>
            <a:endParaRPr lang="it-IT" sz="2000" dirty="0">
              <a:solidFill>
                <a:srgbClr val="336699"/>
              </a:solidFill>
              <a:latin typeface="+mn-lt"/>
            </a:endParaRPr>
          </a:p>
          <a:p>
            <a:pPr marL="0" indent="0" algn="just">
              <a:buFont typeface="Wingdings" pitchFamily="2" charset="2"/>
              <a:buChar char="à"/>
            </a:pPr>
            <a:r>
              <a:rPr lang="en-US" sz="1800" b="1" dirty="0">
                <a:solidFill>
                  <a:srgbClr val="336699"/>
                </a:solidFill>
                <a:latin typeface="+mn-lt"/>
              </a:rPr>
              <a:t> uncertainty on the slope estimate </a:t>
            </a:r>
          </a:p>
          <a:p>
            <a:pPr marL="400050" lvl="1" indent="0" algn="just">
              <a:buFont typeface="Wingdings" pitchFamily="2" charset="2"/>
              <a:buChar char="Ø"/>
            </a:pPr>
            <a:r>
              <a:rPr lang="en-US" sz="1600" dirty="0">
                <a:solidFill>
                  <a:srgbClr val="336699"/>
                </a:solidFill>
                <a:latin typeface="+mn-lt"/>
              </a:rPr>
              <a:t>decreases if the measures are far from the </a:t>
            </a:r>
            <a:r>
              <a:rPr lang="en-US" sz="1600" dirty="0" err="1">
                <a:solidFill>
                  <a:srgbClr val="336699"/>
                </a:solidFill>
                <a:latin typeface="+mn-lt"/>
              </a:rPr>
              <a:t>barycentre</a:t>
            </a:r>
            <a:r>
              <a:rPr lang="en-US" sz="1600" dirty="0">
                <a:solidFill>
                  <a:srgbClr val="336699"/>
                </a:solidFill>
                <a:latin typeface="+mn-lt"/>
              </a:rPr>
              <a:t> </a:t>
            </a:r>
          </a:p>
          <a:p>
            <a:pPr marL="400050" lvl="1" indent="0" algn="just">
              <a:buFont typeface="Wingdings" pitchFamily="2" charset="2"/>
              <a:buChar char="Ø"/>
            </a:pPr>
            <a:r>
              <a:rPr lang="en-US" sz="1600" dirty="0">
                <a:solidFill>
                  <a:srgbClr val="336699"/>
                </a:solidFill>
                <a:latin typeface="+mn-lt"/>
              </a:rPr>
              <a:t> is larger if the measures are all concentrated closed to the </a:t>
            </a:r>
            <a:r>
              <a:rPr lang="en-US" sz="1600" dirty="0" err="1">
                <a:solidFill>
                  <a:srgbClr val="336699"/>
                </a:solidFill>
                <a:latin typeface="+mn-lt"/>
              </a:rPr>
              <a:t>barycentre</a:t>
            </a:r>
            <a:endParaRPr lang="it-IT" sz="2000" dirty="0">
              <a:solidFill>
                <a:srgbClr val="336699"/>
              </a:solidFill>
              <a:latin typeface="+mn-lt"/>
            </a:endParaRPr>
          </a:p>
          <a:p>
            <a:endParaRPr lang="it-IT" dirty="0"/>
          </a:p>
        </p:txBody>
      </p:sp>
      <p:sp>
        <p:nvSpPr>
          <p:cNvPr id="4" name="Segnaposto numero diapositiva 3"/>
          <p:cNvSpPr>
            <a:spLocks noGrp="1"/>
          </p:cNvSpPr>
          <p:nvPr>
            <p:ph type="sldNum" sz="quarter" idx="10"/>
          </p:nvPr>
        </p:nvSpPr>
        <p:spPr/>
        <p:txBody>
          <a:bodyPr/>
          <a:lstStyle/>
          <a:p>
            <a:fld id="{4AA0EFD6-A60C-4B79-9E46-45DE22636E91}" type="slidenum">
              <a:rPr lang="en-US" smtClean="0"/>
              <a:pPr/>
              <a:t>56</a:t>
            </a:fld>
            <a:endParaRPr lang="en-US"/>
          </a:p>
        </p:txBody>
      </p:sp>
    </p:spTree>
    <p:extLst>
      <p:ext uri="{BB962C8B-B14F-4D97-AF65-F5344CB8AC3E}">
        <p14:creationId xmlns:p14="http://schemas.microsoft.com/office/powerpoint/2010/main" val="8585393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4AA0EFD6-A60C-4B79-9E46-45DE22636E91}" type="slidenum">
              <a:rPr lang="en-US" smtClean="0"/>
              <a:pPr/>
              <a:t>57</a:t>
            </a:fld>
            <a:endParaRPr lang="en-US"/>
          </a:p>
        </p:txBody>
      </p:sp>
    </p:spTree>
    <p:extLst>
      <p:ext uri="{BB962C8B-B14F-4D97-AF65-F5344CB8AC3E}">
        <p14:creationId xmlns:p14="http://schemas.microsoft.com/office/powerpoint/2010/main" val="1117562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7D88F-6FAD-4B61-9079-DDCA94E76DF4}" type="slidenum">
              <a:rPr lang="it-IT"/>
              <a:pPr/>
              <a:t>4</a:t>
            </a:fld>
            <a:endParaRPr lang="it-IT"/>
          </a:p>
        </p:txBody>
      </p:sp>
      <p:sp>
        <p:nvSpPr>
          <p:cNvPr id="744450" name="Rectangle 2"/>
          <p:cNvSpPr>
            <a:spLocks noGrp="1" noRot="1" noChangeAspect="1"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8762467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Usually, as in TAI steering case, the objective is to estimate the frequency deviation averaged on a certain period, typically a month [5], such mean value is then time tagged in correspondence of the centre of the considered period. Let’s suppose we have the availability of distributed measurements covering one month and that we want to estimate the mean value of the frequency deviation on that month. The centre of the month is tagged with  but our analysis is valid for any epoch   at which we want to estimate the frequency value.</a:t>
            </a:r>
            <a:endParaRPr lang="it-IT" sz="1200" kern="1200" dirty="0">
              <a:solidFill>
                <a:schemeClr val="tx1"/>
              </a:solidFill>
              <a:latin typeface="+mn-lt"/>
              <a:ea typeface="+mn-ea"/>
              <a:cs typeface="+mn-cs"/>
            </a:endParaRPr>
          </a:p>
        </p:txBody>
      </p:sp>
      <p:sp>
        <p:nvSpPr>
          <p:cNvPr id="4" name="Segnaposto numero diapositiva 3"/>
          <p:cNvSpPr>
            <a:spLocks noGrp="1"/>
          </p:cNvSpPr>
          <p:nvPr>
            <p:ph type="sldNum" sz="quarter" idx="10"/>
          </p:nvPr>
        </p:nvSpPr>
        <p:spPr/>
        <p:txBody>
          <a:bodyPr/>
          <a:lstStyle/>
          <a:p>
            <a:fld id="{4AA0EFD6-A60C-4B79-9E46-45DE22636E91}" type="slidenum">
              <a:rPr lang="en-US" smtClean="0"/>
              <a:pPr/>
              <a:t>58</a:t>
            </a:fld>
            <a:endParaRPr lang="en-US"/>
          </a:p>
        </p:txBody>
      </p:sp>
    </p:spTree>
    <p:extLst>
      <p:ext uri="{BB962C8B-B14F-4D97-AF65-F5344CB8AC3E}">
        <p14:creationId xmlns:p14="http://schemas.microsoft.com/office/powerpoint/2010/main" val="2580477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when the available measures or calibrations are “balanced” in the considered period and symmetrical around</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uncertainty on </a:t>
                </a:r>
                <a14:m>
                  <m:oMath xmlns:m="http://schemas.openxmlformats.org/officeDocument/2006/math">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a:rPr>
                              <m:t>𝑦</m:t>
                            </m:r>
                          </m:e>
                        </m:acc>
                      </m:e>
                      <m:sub>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sub>
                    </m:sSub>
                  </m:oMath>
                </a14:m>
                <a:r>
                  <a:rPr lang="en-US" dirty="0"/>
                  <a:t> increases when the measures are not balanced and for example all at the beginning or at the end of the time period.</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latin typeface="+mn-lt"/>
                  <a:ea typeface="+mn-ea"/>
                  <a:cs typeface="+mn-cs"/>
                </a:endParaRPr>
              </a:p>
            </p:txBody>
          </p:sp>
        </mc:Choice>
        <mc:Fallback xmlns="">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the available measures or calibrations are “balanced” in the considered period and symmetrical around</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a:t>uncertainty on </a:t>
                </a:r>
                <a:r>
                  <a:rPr lang="en-US" i="0">
                    <a:latin typeface="Cambria Math"/>
                  </a:rPr>
                  <a:t>𝑦</a:t>
                </a:r>
                <a:r>
                  <a:rPr lang="en-GB" i="0">
                    <a:latin typeface="Cambria Math"/>
                  </a:rPr>
                  <a:t> ̂_(</a:t>
                </a:r>
                <a:r>
                  <a:rPr lang="en-US" i="0">
                    <a:latin typeface="Cambria Math"/>
                  </a:rPr>
                  <a:t>𝑡</a:t>
                </a:r>
                <a:r>
                  <a:rPr lang="en-GB" i="0">
                    <a:latin typeface="Cambria Math"/>
                  </a:rPr>
                  <a:t>_</a:t>
                </a:r>
                <a:r>
                  <a:rPr lang="en-US" i="0">
                    <a:latin typeface="Cambria Math"/>
                  </a:rPr>
                  <a:t>𝑀 </a:t>
                </a:r>
                <a:r>
                  <a:rPr lang="en-GB" i="0">
                    <a:latin typeface="Cambria Math"/>
                  </a:rPr>
                  <a:t>)</a:t>
                </a:r>
                <a:r>
                  <a:rPr lang="en-US" dirty="0"/>
                  <a:t> increases when the measures are not balanced </a:t>
                </a:r>
                <a:r>
                  <a:rPr lang="en-US" dirty="0" smtClean="0"/>
                  <a:t>and for example all at the beginning or at the end of the time period.</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latin typeface="+mn-lt"/>
                  <a:ea typeface="+mn-ea"/>
                  <a:cs typeface="+mn-cs"/>
                </a:endParaRPr>
              </a:p>
            </p:txBody>
          </p:sp>
        </mc:Fallback>
      </mc:AlternateContent>
      <p:sp>
        <p:nvSpPr>
          <p:cNvPr id="4" name="Segnaposto numero diapositiva 3"/>
          <p:cNvSpPr>
            <a:spLocks noGrp="1"/>
          </p:cNvSpPr>
          <p:nvPr>
            <p:ph type="sldNum" sz="quarter" idx="10"/>
          </p:nvPr>
        </p:nvSpPr>
        <p:spPr/>
        <p:txBody>
          <a:bodyPr/>
          <a:lstStyle/>
          <a:p>
            <a:fld id="{4AA0EFD6-A60C-4B79-9E46-45DE22636E91}" type="slidenum">
              <a:rPr lang="en-US" smtClean="0"/>
              <a:pPr/>
              <a:t>59</a:t>
            </a:fld>
            <a:endParaRPr lang="en-US"/>
          </a:p>
        </p:txBody>
      </p:sp>
    </p:spTree>
    <p:extLst>
      <p:ext uri="{BB962C8B-B14F-4D97-AF65-F5344CB8AC3E}">
        <p14:creationId xmlns:p14="http://schemas.microsoft.com/office/powerpoint/2010/main" val="23575258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8F7AA6F1-47F9-474D-8E9E-FBF23326D929}" type="slidenum">
              <a:rPr lang="en-GB"/>
              <a:pPr/>
              <a:t>64</a:t>
            </a:fld>
            <a:endParaRPr lang="en-GB"/>
          </a:p>
        </p:txBody>
      </p:sp>
      <p:sp>
        <p:nvSpPr>
          <p:cNvPr id="25088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586" tIns="44293" rIns="88586" bIns="44293" anchor="b"/>
          <a:lstStyle/>
          <a:p>
            <a:pPr algn="r" defTabSz="885825"/>
            <a:fld id="{86185430-B901-4352-813B-4F85B63FFDB8}" type="slidenum">
              <a:rPr lang="en-US" sz="1200">
                <a:latin typeface="Arial" pitchFamily="34" charset="0"/>
              </a:rPr>
              <a:pPr algn="r" defTabSz="885825"/>
              <a:t>64</a:t>
            </a:fld>
            <a:endParaRPr lang="en-US" sz="1200">
              <a:latin typeface="Arial" pitchFamily="34" charset="0"/>
            </a:endParaRPr>
          </a:p>
        </p:txBody>
      </p:sp>
      <p:sp>
        <p:nvSpPr>
          <p:cNvPr id="250884"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250885" name="Rectangle 3"/>
          <p:cNvSpPr>
            <a:spLocks noGrp="1" noChangeArrowheads="1"/>
          </p:cNvSpPr>
          <p:nvPr>
            <p:ph type="body" idx="1"/>
          </p:nvPr>
        </p:nvSpPr>
        <p:spPr>
          <a:xfrm>
            <a:off x="685800" y="4343400"/>
            <a:ext cx="5486400" cy="4114800"/>
          </a:xfrm>
          <a:noFill/>
          <a:ln>
            <a:solidFill>
              <a:srgbClr val="000000"/>
            </a:solidFill>
          </a:ln>
        </p:spPr>
        <p:txBody>
          <a:bodyPr lIns="88586" tIns="44293" rIns="88586" bIns="44293"/>
          <a:lstStyle/>
          <a:p>
            <a:pPr eaLnBrk="1" hangingPunct="1">
              <a:spcBef>
                <a:spcPct val="50000"/>
              </a:spcBef>
              <a:buFont typeface="Wingdings" pitchFamily="2" charset="2"/>
              <a:buChar char="q"/>
            </a:pPr>
            <a:endParaRPr lang="it-IT" sz="2000">
              <a:latin typeface="Helvetica" pitchFamily="34" charset="0"/>
            </a:endParaRPr>
          </a:p>
        </p:txBody>
      </p:sp>
    </p:spTree>
    <p:extLst>
      <p:ext uri="{BB962C8B-B14F-4D97-AF65-F5344CB8AC3E}">
        <p14:creationId xmlns:p14="http://schemas.microsoft.com/office/powerpoint/2010/main" val="30327188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5C1884BD-6D1B-4874-BF09-A2E7FED182B6}" type="slidenum">
              <a:rPr lang="en-GB"/>
              <a:pPr/>
              <a:t>65</a:t>
            </a:fld>
            <a:endParaRPr lang="en-GB"/>
          </a:p>
        </p:txBody>
      </p:sp>
      <p:sp>
        <p:nvSpPr>
          <p:cNvPr id="2519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586" tIns="44293" rIns="88586" bIns="44293" anchor="b"/>
          <a:lstStyle/>
          <a:p>
            <a:pPr algn="r" defTabSz="885825"/>
            <a:fld id="{9EA2C2A8-F065-407A-BD50-83A9F44B0197}" type="slidenum">
              <a:rPr lang="en-US" sz="1200">
                <a:latin typeface="Arial" pitchFamily="34" charset="0"/>
              </a:rPr>
              <a:pPr algn="r" defTabSz="885825"/>
              <a:t>65</a:t>
            </a:fld>
            <a:endParaRPr lang="en-US" sz="1200">
              <a:latin typeface="Arial" pitchFamily="34" charset="0"/>
            </a:endParaRPr>
          </a:p>
        </p:txBody>
      </p:sp>
      <p:sp>
        <p:nvSpPr>
          <p:cNvPr id="251908"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251909" name="Rectangle 3"/>
          <p:cNvSpPr>
            <a:spLocks noGrp="1" noChangeArrowheads="1"/>
          </p:cNvSpPr>
          <p:nvPr>
            <p:ph type="body" idx="1"/>
          </p:nvPr>
        </p:nvSpPr>
        <p:spPr>
          <a:xfrm>
            <a:off x="685800" y="4343400"/>
            <a:ext cx="5486400" cy="4114800"/>
          </a:xfrm>
          <a:noFill/>
          <a:ln>
            <a:solidFill>
              <a:srgbClr val="000000"/>
            </a:solidFill>
          </a:ln>
        </p:spPr>
        <p:txBody>
          <a:bodyPr lIns="88586" tIns="44293" rIns="88586" bIns="44293"/>
          <a:lstStyle/>
          <a:p>
            <a:pPr eaLnBrk="1" hangingPunct="1">
              <a:spcBef>
                <a:spcPct val="50000"/>
              </a:spcBef>
              <a:buFont typeface="Wingdings" pitchFamily="2" charset="2"/>
              <a:buChar char="q"/>
            </a:pPr>
            <a:endParaRPr lang="it-IT" sz="2000">
              <a:latin typeface="Helvetica" pitchFamily="34" charset="0"/>
            </a:endParaRPr>
          </a:p>
        </p:txBody>
      </p:sp>
    </p:spTree>
    <p:extLst>
      <p:ext uri="{BB962C8B-B14F-4D97-AF65-F5344CB8AC3E}">
        <p14:creationId xmlns:p14="http://schemas.microsoft.com/office/powerpoint/2010/main" val="18797654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eaLnBrk="1" hangingPunct="1"/>
            <a:fld id="{6EBD9C3B-532E-4687-AE82-69E844B93646}" type="slidenum">
              <a:rPr lang="en-US" altLang="it-IT" sz="1300" b="0" smtClean="0">
                <a:solidFill>
                  <a:schemeClr val="tx1"/>
                </a:solidFill>
              </a:rPr>
              <a:pPr eaLnBrk="1" hangingPunct="1"/>
              <a:t>66</a:t>
            </a:fld>
            <a:endParaRPr lang="en-US" altLang="it-IT" sz="1300" b="0">
              <a:solidFill>
                <a:schemeClr val="tx1"/>
              </a:solidFill>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latin typeface="Arial" pitchFamily="34" charset="0"/>
            </a:endParaRPr>
          </a:p>
        </p:txBody>
      </p:sp>
    </p:spTree>
    <p:extLst>
      <p:ext uri="{BB962C8B-B14F-4D97-AF65-F5344CB8AC3E}">
        <p14:creationId xmlns:p14="http://schemas.microsoft.com/office/powerpoint/2010/main" val="31920227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7D4D6B-7599-4E2D-B5B7-CD8154A4C80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6243" name="Rectangle 7"/>
          <p:cNvSpPr txBox="1">
            <a:spLocks noGrp="1" noChangeArrowheads="1"/>
          </p:cNvSpPr>
          <p:nvPr/>
        </p:nvSpPr>
        <p:spPr bwMode="auto">
          <a:xfrm>
            <a:off x="4022725" y="9721850"/>
            <a:ext cx="3074988" cy="511175"/>
          </a:xfrm>
          <a:prstGeom prst="rect">
            <a:avLst/>
          </a:prstGeom>
          <a:noFill/>
          <a:ln w="9525">
            <a:noFill/>
            <a:miter lim="800000"/>
            <a:headEnd/>
            <a:tailEnd/>
          </a:ln>
        </p:spPr>
        <p:txBody>
          <a:bodyPr lIns="95948" tIns="47974" rIns="95948" bIns="47974" anchor="b"/>
          <a:lstStyle/>
          <a:p>
            <a:pPr marL="0" marR="0" lvl="0" indent="0" algn="r" defTabSz="958850" rtl="0" eaLnBrk="1" fontAlgn="auto" latinLnBrk="0" hangingPunct="1">
              <a:lnSpc>
                <a:spcPct val="100000"/>
              </a:lnSpc>
              <a:spcBef>
                <a:spcPts val="0"/>
              </a:spcBef>
              <a:spcAft>
                <a:spcPts val="0"/>
              </a:spcAft>
              <a:buClrTx/>
              <a:buSzTx/>
              <a:buFontTx/>
              <a:buNone/>
              <a:tabLst/>
              <a:defRPr/>
            </a:pPr>
            <a:fld id="{80734EAC-4256-457F-978D-AB6791BEB942}" type="slidenum">
              <a:rPr kumimoji="0" lang="it-IT" sz="1300" b="0" i="0" u="none" strike="noStrike" kern="1200" cap="none" spc="0" normalizeH="0" baseline="0" noProof="0">
                <a:ln>
                  <a:noFill/>
                </a:ln>
                <a:solidFill>
                  <a:prstClr val="black"/>
                </a:solidFill>
                <a:effectLst/>
                <a:uLnTx/>
                <a:uFillTx/>
                <a:latin typeface="Arial" pitchFamily="34" charset="0"/>
                <a:ea typeface="+mn-ea"/>
                <a:cs typeface="+mn-cs"/>
              </a:rPr>
              <a:pPr marL="0" marR="0" lvl="0" indent="0" algn="r" defTabSz="958850" rtl="0" eaLnBrk="1" fontAlgn="auto" latinLnBrk="0" hangingPunct="1">
                <a:lnSpc>
                  <a:spcPct val="100000"/>
                </a:lnSpc>
                <a:spcBef>
                  <a:spcPts val="0"/>
                </a:spcBef>
                <a:spcAft>
                  <a:spcPts val="0"/>
                </a:spcAft>
                <a:buClrTx/>
                <a:buSzTx/>
                <a:buFontTx/>
                <a:buNone/>
                <a:tabLst/>
                <a:defRPr/>
              </a:pPr>
              <a:t>72</a:t>
            </a:fld>
            <a:endParaRPr kumimoji="0" lang="it-IT" sz="13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266244" name="Rectangle 2"/>
          <p:cNvSpPr>
            <a:spLocks noGrp="1" noRot="1" noChangeAspect="1" noChangeArrowheads="1" noTextEdit="1"/>
          </p:cNvSpPr>
          <p:nvPr>
            <p:ph type="sldImg"/>
          </p:nvPr>
        </p:nvSpPr>
        <p:spPr>
          <a:xfrm>
            <a:off x="1150938" y="692150"/>
            <a:ext cx="4556125" cy="3416300"/>
          </a:xfrm>
          <a:solidFill>
            <a:srgbClr val="FFFFFF"/>
          </a:solidFill>
          <a:ln/>
        </p:spPr>
      </p:sp>
      <p:sp>
        <p:nvSpPr>
          <p:cNvPr id="266245" name="Rectangle 3"/>
          <p:cNvSpPr>
            <a:spLocks noGrp="1" noChangeArrowheads="1"/>
          </p:cNvSpPr>
          <p:nvPr>
            <p:ph type="body" idx="1"/>
          </p:nvPr>
        </p:nvSpPr>
        <p:spPr>
          <a:solidFill>
            <a:srgbClr val="FFFFFF"/>
          </a:solidFill>
          <a:ln>
            <a:solidFill>
              <a:srgbClr val="000000"/>
            </a:solidFill>
          </a:ln>
        </p:spPr>
        <p:txBody>
          <a:bodyPr lIns="95483" tIns="47741" rIns="95483" bIns="47741"/>
          <a:lstStyle/>
          <a:p>
            <a:pPr eaLnBrk="1" hangingPunct="1"/>
            <a:endParaRPr lang="it-IT">
              <a:latin typeface="Arial" pitchFamily="34" charset="0"/>
            </a:endParaRPr>
          </a:p>
        </p:txBody>
      </p:sp>
    </p:spTree>
    <p:extLst>
      <p:ext uri="{BB962C8B-B14F-4D97-AF65-F5344CB8AC3E}">
        <p14:creationId xmlns:p14="http://schemas.microsoft.com/office/powerpoint/2010/main" val="37364468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7D4D6B-7599-4E2D-B5B7-CD8154A4C80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6243" name="Rectangle 7"/>
          <p:cNvSpPr txBox="1">
            <a:spLocks noGrp="1" noChangeArrowheads="1"/>
          </p:cNvSpPr>
          <p:nvPr/>
        </p:nvSpPr>
        <p:spPr bwMode="auto">
          <a:xfrm>
            <a:off x="3935275" y="10468786"/>
            <a:ext cx="3008141" cy="550449"/>
          </a:xfrm>
          <a:prstGeom prst="rect">
            <a:avLst/>
          </a:prstGeom>
          <a:noFill/>
          <a:ln w="9525">
            <a:noFill/>
            <a:miter lim="800000"/>
            <a:headEnd/>
            <a:tailEnd/>
          </a:ln>
        </p:spPr>
        <p:txBody>
          <a:bodyPr lIns="96706" tIns="48353" rIns="96706" bIns="48353" anchor="b"/>
          <a:lstStyle/>
          <a:p>
            <a:pPr marL="0" marR="0" lvl="0" indent="0" algn="r" defTabSz="966425" rtl="0" eaLnBrk="1" fontAlgn="auto" latinLnBrk="0" hangingPunct="1">
              <a:lnSpc>
                <a:spcPct val="100000"/>
              </a:lnSpc>
              <a:spcBef>
                <a:spcPts val="0"/>
              </a:spcBef>
              <a:spcAft>
                <a:spcPts val="0"/>
              </a:spcAft>
              <a:buClrTx/>
              <a:buSzTx/>
              <a:buFontTx/>
              <a:buNone/>
              <a:tabLst/>
              <a:defRPr/>
            </a:pPr>
            <a:fld id="{80734EAC-4256-457F-978D-AB6791BEB942}" type="slidenum">
              <a:rPr kumimoji="0" lang="it-IT" sz="1300" b="0" i="0" u="none" strike="noStrike" kern="1200" cap="none" spc="0" normalizeH="0" baseline="0" noProof="0">
                <a:ln>
                  <a:noFill/>
                </a:ln>
                <a:solidFill>
                  <a:prstClr val="black"/>
                </a:solidFill>
                <a:effectLst/>
                <a:uLnTx/>
                <a:uFillTx/>
                <a:latin typeface="Arial" pitchFamily="34" charset="0"/>
                <a:ea typeface="+mn-ea"/>
                <a:cs typeface="+mn-cs"/>
              </a:rPr>
              <a:pPr marL="0" marR="0" lvl="0" indent="0" algn="r" defTabSz="966425" rtl="0" eaLnBrk="1" fontAlgn="auto" latinLnBrk="0" hangingPunct="1">
                <a:lnSpc>
                  <a:spcPct val="100000"/>
                </a:lnSpc>
                <a:spcBef>
                  <a:spcPts val="0"/>
                </a:spcBef>
                <a:spcAft>
                  <a:spcPts val="0"/>
                </a:spcAft>
                <a:buClrTx/>
                <a:buSzTx/>
                <a:buFontTx/>
                <a:buNone/>
                <a:tabLst/>
                <a:defRPr/>
              </a:pPr>
              <a:t>73</a:t>
            </a:fld>
            <a:endParaRPr kumimoji="0" lang="it-IT" sz="13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266244" name="Rectangle 2"/>
          <p:cNvSpPr>
            <a:spLocks noGrp="1" noRot="1" noChangeAspect="1" noChangeArrowheads="1" noTextEdit="1"/>
          </p:cNvSpPr>
          <p:nvPr>
            <p:ph type="sldImg"/>
          </p:nvPr>
        </p:nvSpPr>
        <p:spPr>
          <a:xfrm>
            <a:off x="890588" y="739775"/>
            <a:ext cx="4867275" cy="3651250"/>
          </a:xfrm>
          <a:solidFill>
            <a:srgbClr val="FFFFFF"/>
          </a:solidFill>
          <a:ln/>
        </p:spPr>
      </p:sp>
      <p:sp>
        <p:nvSpPr>
          <p:cNvPr id="266245" name="Rectangle 3"/>
          <p:cNvSpPr>
            <a:spLocks noGrp="1" noChangeArrowheads="1"/>
          </p:cNvSpPr>
          <p:nvPr>
            <p:ph type="body" idx="1"/>
          </p:nvPr>
        </p:nvSpPr>
        <p:spPr>
          <a:solidFill>
            <a:srgbClr val="FFFFFF"/>
          </a:solidFill>
          <a:ln>
            <a:solidFill>
              <a:srgbClr val="000000"/>
            </a:solidFill>
          </a:ln>
        </p:spPr>
        <p:txBody>
          <a:bodyPr lIns="96237" tIns="48118" rIns="96237" bIns="48118"/>
          <a:lstStyle/>
          <a:p>
            <a:pPr eaLnBrk="1" hangingPunct="1"/>
            <a:endParaRPr lang="it-IT" dirty="0">
              <a:latin typeface="Arial" pitchFamily="34" charset="0"/>
            </a:endParaRPr>
          </a:p>
        </p:txBody>
      </p:sp>
    </p:spTree>
    <p:extLst>
      <p:ext uri="{BB962C8B-B14F-4D97-AF65-F5344CB8AC3E}">
        <p14:creationId xmlns:p14="http://schemas.microsoft.com/office/powerpoint/2010/main" val="33772441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518CFF-0FDF-44EA-B201-99005C2287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4764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2D0A7E-DA8D-4DAD-82AA-19C11B3D8A10}" type="slidenum">
              <a:rPr lang="it-IT"/>
              <a:pPr/>
              <a:t>5</a:t>
            </a:fld>
            <a:endParaRPr lang="it-IT"/>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642893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0F1128-3465-47D4-86CA-473C563798B2}" type="slidenum">
              <a:rPr lang="it-IT"/>
              <a:pPr/>
              <a:t>6</a:t>
            </a:fld>
            <a:endParaRPr lang="it-IT"/>
          </a:p>
        </p:txBody>
      </p:sp>
      <p:sp>
        <p:nvSpPr>
          <p:cNvPr id="746498" name="Rectangle 2"/>
          <p:cNvSpPr>
            <a:spLocks noGrp="1" noRot="1" noChangeAspect="1" noChangeArrowheads="1" noTextEdit="1"/>
          </p:cNvSpPr>
          <p:nvPr>
            <p:ph type="sldImg"/>
          </p:nvPr>
        </p:nvSpPr>
        <p:spPr>
          <a:ln/>
        </p:spPr>
      </p:sp>
      <p:sp>
        <p:nvSpPr>
          <p:cNvPr id="74649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252364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CDDD7A-1F6A-43A4-BECA-EF79BCD07EA7}" type="slidenum">
              <a:rPr lang="it-IT"/>
              <a:pPr/>
              <a:t>7</a:t>
            </a:fld>
            <a:endParaRPr lang="it-IT"/>
          </a:p>
        </p:txBody>
      </p:sp>
      <p:sp>
        <p:nvSpPr>
          <p:cNvPr id="747522" name="Rectangle 2"/>
          <p:cNvSpPr>
            <a:spLocks noGrp="1" noRot="1" noChangeAspect="1" noChangeArrowheads="1" noTextEdit="1"/>
          </p:cNvSpPr>
          <p:nvPr>
            <p:ph type="sldImg"/>
          </p:nvPr>
        </p:nvSpPr>
        <p:spPr>
          <a:ln/>
        </p:spPr>
      </p:sp>
      <p:sp>
        <p:nvSpPr>
          <p:cNvPr id="74752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3136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1103EB-3212-4261-9CF9-C5C43F9D3041}" type="slidenum">
              <a:rPr lang="it-IT"/>
              <a:pPr/>
              <a:t>8</a:t>
            </a:fld>
            <a:endParaRPr lang="it-IT"/>
          </a:p>
        </p:txBody>
      </p:sp>
      <p:sp>
        <p:nvSpPr>
          <p:cNvPr id="742402" name="Rectangle 2"/>
          <p:cNvSpPr>
            <a:spLocks noGrp="1" noRot="1" noChangeAspect="1" noChangeArrowheads="1" noTextEdit="1"/>
          </p:cNvSpPr>
          <p:nvPr>
            <p:ph type="sldImg"/>
          </p:nvPr>
        </p:nvSpPr>
        <p:spPr>
          <a:ln/>
        </p:spPr>
      </p:sp>
      <p:sp>
        <p:nvSpPr>
          <p:cNvPr id="74240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942966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BB8C55-FC25-4945-819A-060A4E1BA43E}" type="slidenum">
              <a:rPr lang="it-IT"/>
              <a:pPr/>
              <a:t>9</a:t>
            </a:fld>
            <a:endParaRPr lang="it-IT"/>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529576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0624" y="914400"/>
            <a:ext cx="7735824" cy="1470025"/>
          </a:xfrm>
        </p:spPr>
        <p:txBody>
          <a:bodyPr/>
          <a:lstStyle>
            <a:lvl1pPr>
              <a:defRPr>
                <a:solidFill>
                  <a:srgbClr val="193B7F"/>
                </a:solidFill>
              </a:defRPr>
            </a:lvl1pPr>
          </a:lstStyle>
          <a:p>
            <a:r>
              <a:rPr lang="fr-FR"/>
              <a:t>Modifiez le style du titre</a:t>
            </a:r>
            <a:endParaRPr lang="en-US" dirty="0"/>
          </a:p>
        </p:txBody>
      </p:sp>
      <p:sp>
        <p:nvSpPr>
          <p:cNvPr id="3" name="Subtitle 2"/>
          <p:cNvSpPr>
            <a:spLocks noGrp="1"/>
          </p:cNvSpPr>
          <p:nvPr>
            <p:ph type="subTitle" idx="1"/>
          </p:nvPr>
        </p:nvSpPr>
        <p:spPr>
          <a:xfrm>
            <a:off x="420624" y="2743200"/>
            <a:ext cx="3630168"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2766946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with web">
    <p:spTree>
      <p:nvGrpSpPr>
        <p:cNvPr id="1" name=""/>
        <p:cNvGrpSpPr/>
        <p:nvPr/>
      </p:nvGrpSpPr>
      <p:grpSpPr>
        <a:xfrm>
          <a:off x="0" y="0"/>
          <a:ext cx="0" cy="0"/>
          <a:chOff x="0" y="0"/>
          <a:chExt cx="0" cy="0"/>
        </a:xfrm>
      </p:grpSpPr>
      <p:sp>
        <p:nvSpPr>
          <p:cNvPr id="3" name="TextBox 5"/>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F3FAA1A2-8E00-436A-9019-48E809FE4C2A}" type="slidenum">
              <a:rPr lang="en-US" altLang="fr-FR" sz="1200" smtClean="0">
                <a:solidFill>
                  <a:srgbClr val="193B7F"/>
                </a:solidFill>
              </a:rPr>
              <a:pPr algn="r" eaLnBrk="1" hangingPunct="1">
                <a:defRPr/>
              </a:pPr>
              <a:t>‹N°›</a:t>
            </a:fld>
            <a:endParaRPr lang="en-US" altLang="fr-FR" sz="1200">
              <a:solidFill>
                <a:srgbClr val="193B7F"/>
              </a:solidFill>
            </a:endParaRPr>
          </a:p>
        </p:txBody>
      </p:sp>
      <p:cxnSp>
        <p:nvCxnSpPr>
          <p:cNvPr id="4" name="Straight Connector 7"/>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5" name="TextBox 6"/>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sp>
        <p:nvSpPr>
          <p:cNvPr id="2" name="Titl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370990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sp>
        <p:nvSpPr>
          <p:cNvPr id="2" name="TextBox 4"/>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25395C2A-F27B-44AB-B951-4552E161C0D1}" type="slidenum">
              <a:rPr lang="en-US" altLang="fr-FR" sz="1200" smtClean="0">
                <a:solidFill>
                  <a:srgbClr val="193B7F"/>
                </a:solidFill>
              </a:rPr>
              <a:pPr algn="r" eaLnBrk="1" hangingPunct="1">
                <a:defRPr/>
              </a:pPr>
              <a:t>‹N°›</a:t>
            </a:fld>
            <a:endParaRPr lang="en-US" altLang="fr-FR" sz="1200">
              <a:solidFill>
                <a:srgbClr val="193B7F"/>
              </a:solidFill>
            </a:endParaRPr>
          </a:p>
        </p:txBody>
      </p:sp>
    </p:spTree>
    <p:extLst>
      <p:ext uri="{BB962C8B-B14F-4D97-AF65-F5344CB8AC3E}">
        <p14:creationId xmlns:p14="http://schemas.microsoft.com/office/powerpoint/2010/main" val="33202915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with web">
    <p:spTree>
      <p:nvGrpSpPr>
        <p:cNvPr id="1" name=""/>
        <p:cNvGrpSpPr/>
        <p:nvPr/>
      </p:nvGrpSpPr>
      <p:grpSpPr>
        <a:xfrm>
          <a:off x="0" y="0"/>
          <a:ext cx="0" cy="0"/>
          <a:chOff x="0" y="0"/>
          <a:chExt cx="0" cy="0"/>
        </a:xfrm>
      </p:grpSpPr>
      <p:sp>
        <p:nvSpPr>
          <p:cNvPr id="2" name="TextBox 4"/>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996C0B94-0DDB-4967-AC3C-D8E5F8F9A83B}" type="slidenum">
              <a:rPr lang="en-US" altLang="fr-FR" sz="1200" smtClean="0">
                <a:solidFill>
                  <a:srgbClr val="193B7F"/>
                </a:solidFill>
              </a:rPr>
              <a:pPr algn="r" eaLnBrk="1" hangingPunct="1">
                <a:defRPr/>
              </a:pPr>
              <a:t>‹N°›</a:t>
            </a:fld>
            <a:endParaRPr lang="en-US" altLang="fr-FR" sz="1200">
              <a:solidFill>
                <a:srgbClr val="193B7F"/>
              </a:solidFill>
            </a:endParaRPr>
          </a:p>
        </p:txBody>
      </p:sp>
    </p:spTree>
    <p:extLst>
      <p:ext uri="{BB962C8B-B14F-4D97-AF65-F5344CB8AC3E}">
        <p14:creationId xmlns:p14="http://schemas.microsoft.com/office/powerpoint/2010/main" val="3669450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and LOGO">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666AA8A4-9F67-4BCD-89D6-1EA5AF8BA25A}" type="slidenum">
              <a:rPr lang="en-US" altLang="fr-FR" sz="1200" smtClean="0">
                <a:solidFill>
                  <a:srgbClr val="193B7F"/>
                </a:solidFill>
              </a:rPr>
              <a:pPr algn="r" eaLnBrk="1" hangingPunct="1">
                <a:defRPr/>
              </a:pPr>
              <a:t>‹N°›</a:t>
            </a:fld>
            <a:endParaRPr lang="en-US" altLang="fr-FR" sz="1200">
              <a:solidFill>
                <a:srgbClr val="193B7F"/>
              </a:solidFill>
            </a:endParaRPr>
          </a:p>
        </p:txBody>
      </p:sp>
      <p:pic>
        <p:nvPicPr>
          <p:cNvPr id="6"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225" y="6016625"/>
            <a:ext cx="14509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3050"/>
            <a:ext cx="3008313" cy="1162050"/>
          </a:xfrm>
        </p:spPr>
        <p:txBody>
          <a:bodyPr/>
          <a:lstStyle>
            <a:lvl1pPr algn="l">
              <a:defRPr sz="2000" b="1"/>
            </a:lvl1pPr>
          </a:lstStyle>
          <a:p>
            <a:r>
              <a:rPr lang="fr-FR"/>
              <a:t>Modifiez le style du titre</a:t>
            </a:r>
            <a:endParaRPr lang="en-US"/>
          </a:p>
        </p:txBody>
      </p:sp>
      <p:sp>
        <p:nvSpPr>
          <p:cNvPr id="3" name="Content Placeholder 2"/>
          <p:cNvSpPr>
            <a:spLocks noGrp="1"/>
          </p:cNvSpPr>
          <p:nvPr>
            <p:ph idx="1"/>
          </p:nvPr>
        </p:nvSpPr>
        <p:spPr>
          <a:xfrm>
            <a:off x="3575050" y="273051"/>
            <a:ext cx="5111750" cy="567055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1435101"/>
            <a:ext cx="3008313" cy="45085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2798250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with web">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A77F13AC-594B-4675-84B9-B5F0722EDC33}"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6" name="TextBox 8"/>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sp>
        <p:nvSpPr>
          <p:cNvPr id="2" name="Title 1"/>
          <p:cNvSpPr>
            <a:spLocks noGrp="1"/>
          </p:cNvSpPr>
          <p:nvPr>
            <p:ph type="title"/>
          </p:nvPr>
        </p:nvSpPr>
        <p:spPr>
          <a:xfrm>
            <a:off x="457200" y="273050"/>
            <a:ext cx="3008313" cy="1162050"/>
          </a:xfrm>
        </p:spPr>
        <p:txBody>
          <a:bodyPr/>
          <a:lstStyle>
            <a:lvl1pPr algn="l">
              <a:defRPr sz="2000" b="1"/>
            </a:lvl1pPr>
          </a:lstStyle>
          <a:p>
            <a:r>
              <a:rPr lang="fr-FR"/>
              <a:t>Modifiez le style du titre</a:t>
            </a:r>
            <a:endParaRPr lang="en-US"/>
          </a:p>
        </p:txBody>
      </p:sp>
      <p:sp>
        <p:nvSpPr>
          <p:cNvPr id="3" name="Content Placeholder 2"/>
          <p:cNvSpPr>
            <a:spLocks noGrp="1"/>
          </p:cNvSpPr>
          <p:nvPr>
            <p:ph idx="1"/>
          </p:nvPr>
        </p:nvSpPr>
        <p:spPr>
          <a:xfrm>
            <a:off x="3575050" y="273050"/>
            <a:ext cx="511175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3989082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and logo">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38414A8B-106C-47E0-BFC2-DBD0B9029289}" type="slidenum">
              <a:rPr lang="en-US" altLang="fr-FR" sz="1200" smtClean="0">
                <a:solidFill>
                  <a:srgbClr val="193B7F"/>
                </a:solidFill>
              </a:rPr>
              <a:pPr algn="r" eaLnBrk="1" hangingPunct="1">
                <a:defRPr/>
              </a:pPr>
              <a:t>‹N°›</a:t>
            </a:fld>
            <a:endParaRPr lang="en-US" altLang="fr-FR" sz="1200">
              <a:solidFill>
                <a:srgbClr val="193B7F"/>
              </a:solidFill>
            </a:endParaRPr>
          </a:p>
        </p:txBody>
      </p:sp>
      <p:pic>
        <p:nvPicPr>
          <p:cNvPr id="6"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225" y="6016625"/>
            <a:ext cx="14509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92288" y="4800600"/>
            <a:ext cx="5486400" cy="566738"/>
          </a:xfrm>
        </p:spPr>
        <p:txBody>
          <a:bodyPr anchor="b"/>
          <a:lstStyle>
            <a:lvl1pPr algn="l">
              <a:defRPr sz="2000" b="1">
                <a:solidFill>
                  <a:srgbClr val="193B7F"/>
                </a:solidFill>
              </a:defRPr>
            </a:lvl1pPr>
          </a:lstStyle>
          <a:p>
            <a:r>
              <a:rPr lang="fr-FR"/>
              <a:t>Modifiez le style du titre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a:p>
        </p:txBody>
      </p:sp>
      <p:sp>
        <p:nvSpPr>
          <p:cNvPr id="4" name="Text Placeholder 3"/>
          <p:cNvSpPr>
            <a:spLocks noGrp="1"/>
          </p:cNvSpPr>
          <p:nvPr>
            <p:ph type="body" sz="half" idx="2"/>
          </p:nvPr>
        </p:nvSpPr>
        <p:spPr>
          <a:xfrm>
            <a:off x="1792288" y="5367338"/>
            <a:ext cx="5486400" cy="5000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1667831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and web">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E2C6DB59-86CE-4460-88AA-0F4AFAE6C030}"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6" name="TextBox 8"/>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sp>
        <p:nvSpPr>
          <p:cNvPr id="2" name="Title 1"/>
          <p:cNvSpPr>
            <a:spLocks noGrp="1"/>
          </p:cNvSpPr>
          <p:nvPr>
            <p:ph type="title"/>
          </p:nvPr>
        </p:nvSpPr>
        <p:spPr>
          <a:xfrm>
            <a:off x="1792288" y="4800600"/>
            <a:ext cx="5486400" cy="566738"/>
          </a:xfrm>
        </p:spPr>
        <p:txBody>
          <a:bodyPr anchor="b"/>
          <a:lstStyle>
            <a:lvl1pPr algn="l">
              <a:defRPr sz="2000" b="1">
                <a:solidFill>
                  <a:srgbClr val="193B7F"/>
                </a:solidFill>
              </a:defRPr>
            </a:lvl1pPr>
          </a:lstStyle>
          <a:p>
            <a:r>
              <a:rPr lang="fr-FR"/>
              <a:t>Modifiez le style du titre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896641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with LOGO">
    <p:spTree>
      <p:nvGrpSpPr>
        <p:cNvPr id="1" name=""/>
        <p:cNvGrpSpPr/>
        <p:nvPr/>
      </p:nvGrpSpPr>
      <p:grpSpPr>
        <a:xfrm>
          <a:off x="0" y="0"/>
          <a:ext cx="0" cy="0"/>
          <a:chOff x="0" y="0"/>
          <a:chExt cx="0" cy="0"/>
        </a:xfrm>
      </p:grpSpPr>
      <p:sp>
        <p:nvSpPr>
          <p:cNvPr id="4" name="TextBox 6"/>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1D33F815-3DAA-40AD-B3A4-85CABBF4E925}" type="slidenum">
              <a:rPr lang="en-US" altLang="fr-FR" sz="1200" smtClean="0">
                <a:solidFill>
                  <a:srgbClr val="193B7F"/>
                </a:solidFill>
              </a:rPr>
              <a:pPr algn="r" eaLnBrk="1" hangingPunct="1">
                <a:defRPr/>
              </a:pPr>
              <a:t>‹N°›</a:t>
            </a:fld>
            <a:endParaRPr lang="en-US" altLang="fr-FR" sz="1200">
              <a:solidFill>
                <a:srgbClr val="193B7F"/>
              </a:solidFill>
            </a:endParaRPr>
          </a:p>
        </p:txBody>
      </p:sp>
      <p:cxnSp>
        <p:nvCxnSpPr>
          <p:cNvPr id="5" name="Straight Connector 8"/>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pic>
        <p:nvPicPr>
          <p:cNvPr id="6"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225" y="6016625"/>
            <a:ext cx="14509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800258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with web">
    <p:spTree>
      <p:nvGrpSpPr>
        <p:cNvPr id="1" name=""/>
        <p:cNvGrpSpPr/>
        <p:nvPr/>
      </p:nvGrpSpPr>
      <p:grpSpPr>
        <a:xfrm>
          <a:off x="0" y="0"/>
          <a:ext cx="0" cy="0"/>
          <a:chOff x="0" y="0"/>
          <a:chExt cx="0" cy="0"/>
        </a:xfrm>
      </p:grpSpPr>
      <p:sp>
        <p:nvSpPr>
          <p:cNvPr id="4" name="TextBox 6"/>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79108A55-F1F0-4C64-8B21-69B0CAC7CFB9}"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5" name="TextBox 7"/>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cxnSp>
        <p:nvCxnSpPr>
          <p:cNvPr id="6" name="Straight Connector 8"/>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932336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with LOGO">
    <p:spTree>
      <p:nvGrpSpPr>
        <p:cNvPr id="1" name=""/>
        <p:cNvGrpSpPr/>
        <p:nvPr/>
      </p:nvGrpSpPr>
      <p:grpSpPr>
        <a:xfrm>
          <a:off x="0" y="0"/>
          <a:ext cx="0" cy="0"/>
          <a:chOff x="0" y="0"/>
          <a:chExt cx="0" cy="0"/>
        </a:xfrm>
      </p:grpSpPr>
      <p:sp>
        <p:nvSpPr>
          <p:cNvPr id="4" name="TextBox 6"/>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4D23053F-CF6A-43E0-8451-ED972F272A15}" type="slidenum">
              <a:rPr lang="en-US" altLang="fr-FR" sz="1200" smtClean="0">
                <a:solidFill>
                  <a:srgbClr val="193B7F"/>
                </a:solidFill>
              </a:rPr>
              <a:pPr algn="r" eaLnBrk="1" hangingPunct="1">
                <a:defRPr/>
              </a:pPr>
              <a:t>‹N°›</a:t>
            </a:fld>
            <a:endParaRPr lang="en-US" altLang="fr-FR" sz="1200">
              <a:solidFill>
                <a:srgbClr val="193B7F"/>
              </a:solidFill>
            </a:endParaRPr>
          </a:p>
        </p:txBody>
      </p:sp>
      <p:pic>
        <p:nvPicPr>
          <p:cNvPr id="5"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225" y="6016625"/>
            <a:ext cx="14509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9"/>
            <a:ext cx="2057400" cy="5668962"/>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457200" y="274639"/>
            <a:ext cx="6019800" cy="566896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22156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LOGO">
    <p:spTree>
      <p:nvGrpSpPr>
        <p:cNvPr id="1" name=""/>
        <p:cNvGrpSpPr/>
        <p:nvPr/>
      </p:nvGrpSpPr>
      <p:grpSpPr>
        <a:xfrm>
          <a:off x="0" y="0"/>
          <a:ext cx="0" cy="0"/>
          <a:chOff x="0" y="0"/>
          <a:chExt cx="0" cy="0"/>
        </a:xfrm>
      </p:grpSpPr>
      <p:cxnSp>
        <p:nvCxnSpPr>
          <p:cNvPr id="4" name="Straight Connector 6"/>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5" name="TextBox 14"/>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254DDEC4-6ADE-4060-A2C6-2DF196E5E773}"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4" name="Title 13"/>
          <p:cNvSpPr>
            <a:spLocks noGrp="1"/>
          </p:cNvSpPr>
          <p:nvPr>
            <p:ph type="title"/>
          </p:nvPr>
        </p:nvSpPr>
        <p:spPr/>
        <p:txBody>
          <a:bodyPr/>
          <a:lstStyle>
            <a:lvl1pPr>
              <a:defRPr>
                <a:solidFill>
                  <a:srgbClr val="193B7F"/>
                </a:solidFill>
              </a:defRPr>
            </a:lvl1pPr>
          </a:lstStyle>
          <a:p>
            <a:r>
              <a:rPr lang="fr-FR"/>
              <a:t>Modifiez le style du titre</a:t>
            </a:r>
            <a:endParaRPr lang="en-US"/>
          </a:p>
        </p:txBody>
      </p:sp>
    </p:spTree>
    <p:extLst>
      <p:ext uri="{BB962C8B-B14F-4D97-AF65-F5344CB8AC3E}">
        <p14:creationId xmlns:p14="http://schemas.microsoft.com/office/powerpoint/2010/main" val="32225727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with web">
    <p:spTree>
      <p:nvGrpSpPr>
        <p:cNvPr id="1" name=""/>
        <p:cNvGrpSpPr/>
        <p:nvPr/>
      </p:nvGrpSpPr>
      <p:grpSpPr>
        <a:xfrm>
          <a:off x="0" y="0"/>
          <a:ext cx="0" cy="0"/>
          <a:chOff x="0" y="0"/>
          <a:chExt cx="0" cy="0"/>
        </a:xfrm>
      </p:grpSpPr>
      <p:sp>
        <p:nvSpPr>
          <p:cNvPr id="4" name="TextBox 6"/>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0E836DD3-DFCC-4489-89DE-CB3250C467A7}"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5" name="TextBox 7"/>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sp>
        <p:nvSpPr>
          <p:cNvPr id="2" name="Vertical Title 1"/>
          <p:cNvSpPr>
            <a:spLocks noGrp="1"/>
          </p:cNvSpPr>
          <p:nvPr>
            <p:ph type="title" orient="vert"/>
          </p:nvPr>
        </p:nvSpPr>
        <p:spPr>
          <a:xfrm>
            <a:off x="6629400" y="274638"/>
            <a:ext cx="2057400" cy="5851525"/>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4929707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Final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C:\Users\ckuanbayev\Desktop\BIPM Template\BIPM-201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03238" y="5797550"/>
            <a:ext cx="182245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7"/>
          <p:cNvSpPr txBox="1">
            <a:spLocks noChangeArrowheads="1"/>
          </p:cNvSpPr>
          <p:nvPr userDrawn="1"/>
        </p:nvSpPr>
        <p:spPr bwMode="auto">
          <a:xfrm>
            <a:off x="7231063" y="6483350"/>
            <a:ext cx="17287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defRPr/>
            </a:pPr>
            <a:r>
              <a:rPr lang="en-US" altLang="fr-FR" sz="1200" b="1">
                <a:solidFill>
                  <a:srgbClr val="193B7F"/>
                </a:solidFill>
              </a:rPr>
              <a:t>www.bipm.org</a:t>
            </a:r>
          </a:p>
        </p:txBody>
      </p:sp>
      <p:sp>
        <p:nvSpPr>
          <p:cNvPr id="2" name="Title 1"/>
          <p:cNvSpPr>
            <a:spLocks noGrp="1"/>
          </p:cNvSpPr>
          <p:nvPr>
            <p:ph type="ctrTitle"/>
          </p:nvPr>
        </p:nvSpPr>
        <p:spPr>
          <a:xfrm>
            <a:off x="420624" y="914400"/>
            <a:ext cx="3867912" cy="1470025"/>
          </a:xfrm>
        </p:spPr>
        <p:txBody>
          <a:bodyPr/>
          <a:lstStyle>
            <a:lvl1pPr>
              <a:defRPr>
                <a:solidFill>
                  <a:srgbClr val="193B7F"/>
                </a:solidFill>
              </a:defRPr>
            </a:lvl1pPr>
          </a:lstStyle>
          <a:p>
            <a:r>
              <a:rPr lang="fr-FR"/>
              <a:t>Modifiez le style du titre</a:t>
            </a:r>
            <a:endParaRPr lang="en-US" dirty="0"/>
          </a:p>
        </p:txBody>
      </p:sp>
      <p:sp>
        <p:nvSpPr>
          <p:cNvPr id="3" name="Subtitle 2"/>
          <p:cNvSpPr>
            <a:spLocks noGrp="1"/>
          </p:cNvSpPr>
          <p:nvPr>
            <p:ph type="subTitle" idx="1"/>
          </p:nvPr>
        </p:nvSpPr>
        <p:spPr>
          <a:xfrm>
            <a:off x="420624" y="2743200"/>
            <a:ext cx="3630168"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6" name="Footer Placeholder 4"/>
          <p:cNvSpPr>
            <a:spLocks noGrp="1"/>
          </p:cNvSpPr>
          <p:nvPr>
            <p:ph type="ftr" sz="quarter" idx="10"/>
          </p:nvPr>
        </p:nvSpPr>
        <p:spPr/>
        <p:txBody>
          <a:bodyPr/>
          <a:lstStyle>
            <a:lvl1pPr>
              <a:defRPr>
                <a:solidFill>
                  <a:srgbClr val="193B7F"/>
                </a:solidFill>
              </a:defRPr>
            </a:lvl1pPr>
          </a:lstStyle>
          <a:p>
            <a:pPr>
              <a:defRPr/>
            </a:pPr>
            <a:r>
              <a:rPr lang="fr-FR"/>
              <a:t>EFTF 2018 Torino</a:t>
            </a:r>
            <a:endParaRPr/>
          </a:p>
        </p:txBody>
      </p:sp>
    </p:spTree>
    <p:extLst>
      <p:ext uri="{BB962C8B-B14F-4D97-AF65-F5344CB8AC3E}">
        <p14:creationId xmlns:p14="http://schemas.microsoft.com/office/powerpoint/2010/main" val="3066168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u contenu 7"/>
          <p:cNvSpPr>
            <a:spLocks noGrp="1"/>
          </p:cNvSpPr>
          <p:nvPr>
            <p:ph sz="quarter" idx="1"/>
          </p:nvPr>
        </p:nvSpPr>
        <p:spPr>
          <a:xfrm>
            <a:off x="612648" y="1600200"/>
            <a:ext cx="8153400" cy="44958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3" name="Titre 2"/>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4033658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p:cNvSpPr>
            <a:spLocks noGrp="1"/>
          </p:cNvSpPr>
          <p:nvPr>
            <p:ph type="sldNum" sz="quarter" idx="10"/>
          </p:nvPr>
        </p:nvSpPr>
        <p:spPr/>
        <p:txBody>
          <a:bodyPr/>
          <a:lstStyle>
            <a:lvl1pPr>
              <a:defRPr/>
            </a:lvl1pPr>
          </a:lstStyle>
          <a:p>
            <a:r>
              <a:rPr lang="fr-FR" altLang="en-GB" dirty="0"/>
              <a:t> </a:t>
            </a:r>
          </a:p>
        </p:txBody>
      </p:sp>
    </p:spTree>
    <p:extLst>
      <p:ext uri="{BB962C8B-B14F-4D97-AF65-F5344CB8AC3E}">
        <p14:creationId xmlns:p14="http://schemas.microsoft.com/office/powerpoint/2010/main" val="3608484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685800" y="381000"/>
            <a:ext cx="7772400" cy="1143000"/>
          </a:xfrm>
        </p:spPr>
        <p:txBody>
          <a:bodyPr/>
          <a:lstStyle/>
          <a:p>
            <a:r>
              <a:rPr lang="fr-FR"/>
              <a:t>Modifiez le style du titre</a:t>
            </a:r>
          </a:p>
        </p:txBody>
      </p:sp>
      <p:sp>
        <p:nvSpPr>
          <p:cNvPr id="3" name="Espace réservé du tableau 2"/>
          <p:cNvSpPr>
            <a:spLocks noGrp="1"/>
          </p:cNvSpPr>
          <p:nvPr>
            <p:ph type="tbl" idx="1"/>
          </p:nvPr>
        </p:nvSpPr>
        <p:spPr>
          <a:xfrm>
            <a:off x="685800" y="1752600"/>
            <a:ext cx="7772400" cy="4191000"/>
          </a:xfrm>
        </p:spPr>
        <p:txBody>
          <a:bodyPr/>
          <a:lstStyle/>
          <a:p>
            <a:pPr lvl="0"/>
            <a:endParaRPr lang="fr-FR"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sv-SE"/>
              <a:t>EFT Seminar Besançon June 2018</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39449566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52434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AF56A54-CEE1-D845-8C0B-2E85C0F1B8D3}"/>
              </a:ext>
            </a:extLst>
          </p:cNvPr>
          <p:cNvPicPr>
            <a:picLocks noChangeAspect="1"/>
          </p:cNvPicPr>
          <p:nvPr userDrawn="1"/>
        </p:nvPicPr>
        <p:blipFill>
          <a:blip r:embed="rId2"/>
          <a:srcRect/>
          <a:stretch/>
        </p:blipFill>
        <p:spPr>
          <a:xfrm>
            <a:off x="405000" y="6300000"/>
            <a:ext cx="1234440" cy="396240"/>
          </a:xfrm>
          <a:prstGeom prst="rect">
            <a:avLst/>
          </a:prstGeom>
        </p:spPr>
      </p:pic>
      <p:sp>
        <p:nvSpPr>
          <p:cNvPr id="2" name="Title 1">
            <a:extLst>
              <a:ext uri="{FF2B5EF4-FFF2-40B4-BE49-F238E27FC236}">
                <a16:creationId xmlns:a16="http://schemas.microsoft.com/office/drawing/2014/main" id="{751CECB3-6112-EB41-8BEB-37F96BE251BA}"/>
              </a:ext>
            </a:extLst>
          </p:cNvPr>
          <p:cNvSpPr>
            <a:spLocks noGrp="1"/>
          </p:cNvSpPr>
          <p:nvPr>
            <p:ph type="title"/>
          </p:nvPr>
        </p:nvSpPr>
        <p:spPr>
          <a:xfrm>
            <a:off x="0" y="1"/>
            <a:ext cx="9144000" cy="1328665"/>
          </a:xfrm>
        </p:spPr>
        <p:txBody>
          <a:bodyPr lIns="540000" tIns="0" rIns="0" bIns="0" anchor="b" anchorCtr="0">
            <a:normAutofit/>
          </a:bodyPr>
          <a:lstStyle>
            <a:lvl1pPr>
              <a:defRPr sz="3000" b="1">
                <a:solidFill>
                  <a:srgbClr val="16223A"/>
                </a:solidFill>
                <a:latin typeface="Source Sans Pro" panose="020B0503030403020204" pitchFamily="34"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A34E1133-F47F-D146-970F-3E14BBEF6906}"/>
              </a:ext>
            </a:extLst>
          </p:cNvPr>
          <p:cNvSpPr>
            <a:spLocks noGrp="1"/>
          </p:cNvSpPr>
          <p:nvPr>
            <p:ph type="body" sz="quarter" idx="10"/>
          </p:nvPr>
        </p:nvSpPr>
        <p:spPr>
          <a:xfrm>
            <a:off x="0" y="1328666"/>
            <a:ext cx="9144000" cy="4809335"/>
          </a:xfrm>
        </p:spPr>
        <p:txBody>
          <a:bodyPr lIns="540000" tIns="180000" rIns="540000" bIns="0">
            <a:normAutofit/>
          </a:bodyPr>
          <a:lstStyle>
            <a:lvl1pPr marL="0" indent="0">
              <a:buNone/>
              <a:defRPr sz="2100" b="1">
                <a:solidFill>
                  <a:srgbClr val="16223A"/>
                </a:solidFill>
                <a:latin typeface="Source Sans Pro" panose="020B0503030403020204" pitchFamily="34" charset="0"/>
              </a:defRPr>
            </a:lvl1pPr>
            <a:lvl2pPr marL="8335" indent="0">
              <a:buNone/>
              <a:tabLst/>
              <a:defRPr sz="2100" b="0">
                <a:solidFill>
                  <a:srgbClr val="16223A"/>
                </a:solidFill>
                <a:latin typeface="Source Sans Pro" panose="020B0503030403020204" pitchFamily="34" charset="0"/>
              </a:defRPr>
            </a:lvl2pPr>
            <a:lvl3pPr marL="433388" indent="-166688">
              <a:tabLst/>
              <a:defRPr sz="1500" b="1">
                <a:solidFill>
                  <a:srgbClr val="16223A"/>
                </a:solidFill>
                <a:latin typeface="Source Sans Pro" panose="020B0503030403020204" pitchFamily="34" charset="0"/>
              </a:defRPr>
            </a:lvl3pPr>
            <a:lvl4pPr marL="701279" indent="-166688">
              <a:tabLst/>
              <a:defRPr sz="1200" b="0">
                <a:solidFill>
                  <a:srgbClr val="16223A"/>
                </a:solidFill>
                <a:latin typeface="Source Sans Pro" panose="020B0503030403020204" pitchFamily="34" charset="0"/>
              </a:defRPr>
            </a:lvl4pPr>
            <a:lvl5pPr marL="8335" indent="0">
              <a:buNone/>
              <a:tabLst/>
              <a:defRPr sz="900" b="0">
                <a:solidFill>
                  <a:srgbClr val="16223A"/>
                </a:solidFill>
                <a:latin typeface="Source Sans Pro" panose="020B0503030403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Graphic 9">
            <a:extLst>
              <a:ext uri="{FF2B5EF4-FFF2-40B4-BE49-F238E27FC236}">
                <a16:creationId xmlns:a16="http://schemas.microsoft.com/office/drawing/2014/main" id="{ECC092C6-620A-4D43-9F07-94A01CDEF656}"/>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9192" t="-583" r="-1919" b="78886"/>
          <a:stretch/>
        </p:blipFill>
        <p:spPr>
          <a:xfrm>
            <a:off x="5983200" y="6138000"/>
            <a:ext cx="2970000" cy="720000"/>
          </a:xfrm>
          <a:prstGeom prst="rect">
            <a:avLst/>
          </a:prstGeom>
        </p:spPr>
      </p:pic>
    </p:spTree>
    <p:extLst>
      <p:ext uri="{BB962C8B-B14F-4D97-AF65-F5344CB8AC3E}">
        <p14:creationId xmlns:p14="http://schemas.microsoft.com/office/powerpoint/2010/main" val="2761591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58E50B-894E-72CE-D859-FDCCCDB346A6}"/>
              </a:ext>
            </a:extLst>
          </p:cNvPr>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endParaRPr lang="en-GB"/>
          </a:p>
        </p:txBody>
      </p:sp>
      <p:sp>
        <p:nvSpPr>
          <p:cNvPr id="3" name="Sous-titre 2">
            <a:extLst>
              <a:ext uri="{FF2B5EF4-FFF2-40B4-BE49-F238E27FC236}">
                <a16:creationId xmlns:a16="http://schemas.microsoft.com/office/drawing/2014/main" id="{E0A2FE4F-BCE3-785C-00C0-665DBB095203}"/>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DE8666A1-9403-6CC7-FD95-A159FA7ADC77}"/>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831B74E5-1EC4-6C9E-2284-5ECFEFE8D134}"/>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ECE7B43B-031A-BD66-58E4-C9BF8DEE8588}"/>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1170558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E8E3F9-6492-7D49-9CFF-0B5759899A7E}"/>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9315B2DC-D76F-86BA-5A38-DC3D4E9EC8D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0E7F7C7F-69FA-5227-A10A-2B82ED12B5CC}"/>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08415092-9553-A025-F9CA-A49A6040B38F}"/>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BEFDB3C3-FCD4-27ED-B08C-0F831F63ECED}"/>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1905787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D7CE0C-97A8-FDA6-96CE-F36C35EC8855}"/>
              </a:ext>
            </a:extLst>
          </p:cNvPr>
          <p:cNvSpPr>
            <a:spLocks noGrp="1"/>
          </p:cNvSpPr>
          <p:nvPr>
            <p:ph type="title"/>
          </p:nvPr>
        </p:nvSpPr>
        <p:spPr>
          <a:xfrm>
            <a:off x="623888" y="1709739"/>
            <a:ext cx="7886700" cy="2852737"/>
          </a:xfrm>
        </p:spPr>
        <p:txBody>
          <a:bodyPr anchor="b"/>
          <a:lstStyle>
            <a:lvl1pPr>
              <a:defRPr sz="45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F8F0E79C-C82A-644A-B63C-2CD5A2332A7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B9C02B8-C44A-1AED-7B02-E6B144B01471}"/>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0B9B4F5E-9EFA-93BE-165F-E52ABC8A61A4}"/>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13DCDCA-71AB-E5A2-876B-EE0BEC862793}"/>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1897152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web">
    <p:spTree>
      <p:nvGrpSpPr>
        <p:cNvPr id="1" name=""/>
        <p:cNvGrpSpPr/>
        <p:nvPr/>
      </p:nvGrpSpPr>
      <p:grpSpPr>
        <a:xfrm>
          <a:off x="0" y="0"/>
          <a:ext cx="0" cy="0"/>
          <a:chOff x="0" y="0"/>
          <a:chExt cx="0" cy="0"/>
        </a:xfrm>
      </p:grpSpPr>
      <p:cxnSp>
        <p:nvCxnSpPr>
          <p:cNvPr id="4" name="Straight Connector 6"/>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5" name="TextBox 14"/>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0CE4B1BE-8B96-4C22-BAA0-5FB4C7517991}"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6" name="TextBox 15"/>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4" name="Title 13"/>
          <p:cNvSpPr>
            <a:spLocks noGrp="1"/>
          </p:cNvSpPr>
          <p:nvPr>
            <p:ph type="title"/>
          </p:nvPr>
        </p:nvSpPr>
        <p:spPr/>
        <p:txBody>
          <a:bodyPr/>
          <a:lstStyle>
            <a:lvl1pPr>
              <a:defRPr>
                <a:solidFill>
                  <a:srgbClr val="193B7F"/>
                </a:solidFill>
              </a:defRPr>
            </a:lvl1pPr>
          </a:lstStyle>
          <a:p>
            <a:r>
              <a:rPr lang="fr-FR"/>
              <a:t>Modifiez le style du titre</a:t>
            </a:r>
            <a:endParaRPr lang="en-US"/>
          </a:p>
        </p:txBody>
      </p:sp>
    </p:spTree>
    <p:extLst>
      <p:ext uri="{BB962C8B-B14F-4D97-AF65-F5344CB8AC3E}">
        <p14:creationId xmlns:p14="http://schemas.microsoft.com/office/powerpoint/2010/main" val="35441279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9833B4-1D25-50E8-1F37-4A3F2C93C894}"/>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ECFB72FD-E7A1-9E09-03D5-61DB345C91D6}"/>
              </a:ext>
            </a:extLst>
          </p:cNvPr>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6DD46F82-39B1-2935-85D1-6558862623F3}"/>
              </a:ext>
            </a:extLst>
          </p:cNvPr>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5344905A-B254-0F41-1EE9-DF06A095FE9B}"/>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6" name="Espace réservé du pied de page 5">
            <a:extLst>
              <a:ext uri="{FF2B5EF4-FFF2-40B4-BE49-F238E27FC236}">
                <a16:creationId xmlns:a16="http://schemas.microsoft.com/office/drawing/2014/main" id="{2D65A9D9-FCCB-CC21-7229-0857A1084552}"/>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09A84600-EB58-2C33-9B27-1723F5BE4505}"/>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33904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875CA1-6F87-B564-1E62-F5551062042D}"/>
              </a:ext>
            </a:extLst>
          </p:cNvPr>
          <p:cNvSpPr>
            <a:spLocks noGrp="1"/>
          </p:cNvSpPr>
          <p:nvPr>
            <p:ph type="title"/>
          </p:nvPr>
        </p:nvSpPr>
        <p:spPr>
          <a:xfrm>
            <a:off x="629841" y="365126"/>
            <a:ext cx="78867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9C8A2FE5-5FB1-AF3D-72DB-32550682A28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F466B62-81B1-9CA7-3C24-2A015AF118D2}"/>
              </a:ext>
            </a:extLst>
          </p:cNvPr>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3529D1DC-2F06-DD62-63B3-BB7F50732EE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1D698A2-450E-727E-E27A-12166375C4F4}"/>
              </a:ext>
            </a:extLst>
          </p:cNvPr>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BDE617FE-8ABB-F2A3-3302-1459B9B37D6C}"/>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8" name="Espace réservé du pied de page 7">
            <a:extLst>
              <a:ext uri="{FF2B5EF4-FFF2-40B4-BE49-F238E27FC236}">
                <a16:creationId xmlns:a16="http://schemas.microsoft.com/office/drawing/2014/main" id="{E18B6ACC-4F47-31D8-2E28-BC77B05B4963}"/>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C683DBED-43E2-DF76-D92C-5EA719C39C32}"/>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22642774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9726E4-AC64-3EF7-8B79-82922705BC8E}"/>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E6CEDD42-2569-58B4-F01D-C9D45A690282}"/>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4" name="Espace réservé du pied de page 3">
            <a:extLst>
              <a:ext uri="{FF2B5EF4-FFF2-40B4-BE49-F238E27FC236}">
                <a16:creationId xmlns:a16="http://schemas.microsoft.com/office/drawing/2014/main" id="{4FBA99E8-367A-4908-6CCA-AE1AA3F86E12}"/>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887656A6-D0BA-F9C7-2733-0685370A9ADE}"/>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40937944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9C8977D-E32E-DAEF-2694-FC0726D4B51C}"/>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3" name="Espace réservé du pied de page 2">
            <a:extLst>
              <a:ext uri="{FF2B5EF4-FFF2-40B4-BE49-F238E27FC236}">
                <a16:creationId xmlns:a16="http://schemas.microsoft.com/office/drawing/2014/main" id="{F363C9EC-D04B-DAD6-7026-581C8EC64FEF}"/>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3EBAC1BA-327F-AD17-91E5-E0C4231CCA61}"/>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37142751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11C325-7AD0-FA68-3013-E71D8F5CB546}"/>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BFC0B735-F647-552C-4F08-EAF33B6D7688}"/>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9A34929F-EDA0-E2D6-ABE7-42FC9469253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010F1A5-2B68-9116-CDB6-993771BCED30}"/>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6" name="Espace réservé du pied de page 5">
            <a:extLst>
              <a:ext uri="{FF2B5EF4-FFF2-40B4-BE49-F238E27FC236}">
                <a16:creationId xmlns:a16="http://schemas.microsoft.com/office/drawing/2014/main" id="{06706CD5-C71C-2D61-3EC8-F4B9EFFE9E66}"/>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84F0C4C7-A0C7-AAD5-8823-7BB673082A4D}"/>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12362328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674972-44D2-5E45-5CDA-F3BD8ED7C49D}"/>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0C38A7FB-5723-5628-67CF-BF02A858EDC3}"/>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Espace réservé du texte 3">
            <a:extLst>
              <a:ext uri="{FF2B5EF4-FFF2-40B4-BE49-F238E27FC236}">
                <a16:creationId xmlns:a16="http://schemas.microsoft.com/office/drawing/2014/main" id="{19750501-700C-CA16-E440-8B342141BEE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82FC864-0F4F-4BDB-420D-B50DC1A44236}"/>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6" name="Espace réservé du pied de page 5">
            <a:extLst>
              <a:ext uri="{FF2B5EF4-FFF2-40B4-BE49-F238E27FC236}">
                <a16:creationId xmlns:a16="http://schemas.microsoft.com/office/drawing/2014/main" id="{FCFF9B58-E7A4-9955-2BB2-60D45919B4AA}"/>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1F8EB603-77A7-1B32-BE33-66BA3A792237}"/>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30153900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4C27C4-0642-4C79-CCF0-C594888D7DFD}"/>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F3E26DBA-D561-9E80-287E-1F7C82A1DBE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87EB3588-83A5-01A0-C1AA-91BB78252882}"/>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6E354F26-DD35-2E16-9FAE-BA730EAB4FF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8F46DF7-46FF-CB3B-7915-24F6C78F79A1}"/>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4827272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A592CC7-0848-F895-76FC-C20D1164EF88}"/>
              </a:ext>
            </a:extLst>
          </p:cNvPr>
          <p:cNvSpPr>
            <a:spLocks noGrp="1"/>
          </p:cNvSpPr>
          <p:nvPr>
            <p:ph type="title" orient="vert"/>
          </p:nvPr>
        </p:nvSpPr>
        <p:spPr>
          <a:xfrm>
            <a:off x="6543675" y="365125"/>
            <a:ext cx="1971675"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1B23D149-C14D-3155-8E23-33F58922F8D4}"/>
              </a:ext>
            </a:extLst>
          </p:cNvPr>
          <p:cNvSpPr>
            <a:spLocks noGrp="1"/>
          </p:cNvSpPr>
          <p:nvPr>
            <p:ph type="body" orient="vert" idx="1"/>
          </p:nvPr>
        </p:nvSpPr>
        <p:spPr>
          <a:xfrm>
            <a:off x="628650" y="365125"/>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B610ACAE-54A6-81ED-A4EA-E9D6C530F2C8}"/>
              </a:ext>
            </a:extLst>
          </p:cNvPr>
          <p:cNvSpPr>
            <a:spLocks noGrp="1"/>
          </p:cNvSpPr>
          <p:nvPr>
            <p:ph type="dt" sz="half" idx="10"/>
          </p:nvPr>
        </p:nvSpPr>
        <p:spPr/>
        <p:txBody>
          <a:body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9F7A7654-50ED-4AB7-99CE-551BD7D0E0EB}"/>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C6CDFBD6-AFCB-0CD1-42F4-77A3EB2CDE1D}"/>
              </a:ext>
            </a:extLst>
          </p:cNvPr>
          <p:cNvSpPr>
            <a:spLocks noGrp="1"/>
          </p:cNvSpPr>
          <p:nvPr>
            <p:ph type="sldNum" sz="quarter" idx="12"/>
          </p:nvPr>
        </p:nvSpPr>
        <p:spPr/>
        <p:txBody>
          <a:bodyPr/>
          <a:lstStyle/>
          <a:p>
            <a:fld id="{2EDDA900-3F01-4843-8F9A-0528F813A317}" type="slidenum">
              <a:rPr lang="en-GB" smtClean="0"/>
              <a:t>‹N°›</a:t>
            </a:fld>
            <a:endParaRPr lang="en-GB"/>
          </a:p>
        </p:txBody>
      </p:sp>
    </p:spTree>
    <p:extLst>
      <p:ext uri="{BB962C8B-B14F-4D97-AF65-F5344CB8AC3E}">
        <p14:creationId xmlns:p14="http://schemas.microsoft.com/office/powerpoint/2010/main" val="20369577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Content with web">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p:txBody>
          <a:bodyPr/>
          <a:lstStyle>
            <a:lvl1pPr>
              <a:defRPr>
                <a:solidFill>
                  <a:srgbClr val="193B7F"/>
                </a:solidFill>
              </a:defRPr>
            </a:lvl1pPr>
          </a:lstStyle>
          <a:p>
            <a:r>
              <a:rPr lang="en-US"/>
              <a:t>Click to edit Master title style</a:t>
            </a:r>
          </a:p>
        </p:txBody>
      </p:sp>
      <p:sp>
        <p:nvSpPr>
          <p:cNvPr id="15" name="TextBox 14"/>
          <p:cNvSpPr txBox="1"/>
          <p:nvPr/>
        </p:nvSpPr>
        <p:spPr>
          <a:xfrm>
            <a:off x="7236296" y="6400730"/>
            <a:ext cx="1728192" cy="276999"/>
          </a:xfrm>
          <a:prstGeom prst="rect">
            <a:avLst/>
          </a:prstGeom>
          <a:noFill/>
        </p:spPr>
        <p:txBody>
          <a:bodyPr wrap="square" rtlCol="0" anchor="ctr">
            <a:spAutoFit/>
          </a:bodyPr>
          <a:lstStyle/>
          <a:p>
            <a:pPr marL="0" marR="0" lvl="0" indent="0" algn="r" defTabSz="914378" rtl="0" eaLnBrk="1" fontAlgn="auto" latinLnBrk="0" hangingPunct="1">
              <a:lnSpc>
                <a:spcPct val="100000"/>
              </a:lnSpc>
              <a:spcBef>
                <a:spcPts val="0"/>
              </a:spcBef>
              <a:spcAft>
                <a:spcPts val="0"/>
              </a:spcAft>
              <a:buClrTx/>
              <a:buSzTx/>
              <a:buFontTx/>
              <a:buNone/>
              <a:tabLst/>
              <a:defRPr/>
            </a:pPr>
            <a:fld id="{1EBF0865-8280-4993-A91B-BB5501F3EE2C}" type="slidenum">
              <a:rPr kumimoji="0" lang="en-US" sz="1200" b="0" i="0" u="none" strike="noStrike" kern="1200" cap="none" spc="0" normalizeH="0" baseline="0" noProof="0" smtClean="0">
                <a:ln>
                  <a:noFill/>
                </a:ln>
                <a:solidFill>
                  <a:srgbClr val="193B7F"/>
                </a:solidFill>
                <a:effectLst/>
                <a:uLnTx/>
                <a:uFillTx/>
                <a:latin typeface="Calibri"/>
                <a:ea typeface="+mn-ea"/>
                <a:cs typeface="+mn-cs"/>
              </a:rPr>
              <a:pPr marL="0" marR="0" lvl="0" indent="0" algn="r" defTabSz="914378"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193B7F"/>
              </a:solidFill>
              <a:effectLst/>
              <a:uLnTx/>
              <a:uFillTx/>
              <a:latin typeface="Calibri"/>
              <a:ea typeface="+mn-ea"/>
              <a:cs typeface="+mn-cs"/>
            </a:endParaRPr>
          </a:p>
        </p:txBody>
      </p:sp>
      <p:pic>
        <p:nvPicPr>
          <p:cNvPr id="6"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8552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0624" y="1574934"/>
            <a:ext cx="7735824" cy="1470025"/>
          </a:xfrm>
        </p:spPr>
        <p:txBody>
          <a:bodyPr/>
          <a:lstStyle>
            <a:lvl1pPr>
              <a:defRPr>
                <a:solidFill>
                  <a:srgbClr val="193B7F"/>
                </a:solidFill>
              </a:defRPr>
            </a:lvl1pPr>
          </a:lstStyle>
          <a:p>
            <a:r>
              <a:rPr lang="en-US"/>
              <a:t>Section X (use only if presentation is in sections)</a:t>
            </a:r>
          </a:p>
        </p:txBody>
      </p:sp>
      <p:sp>
        <p:nvSpPr>
          <p:cNvPr id="5" name="Footer Placeholder 4"/>
          <p:cNvSpPr>
            <a:spLocks noGrp="1"/>
          </p:cNvSpPr>
          <p:nvPr>
            <p:ph type="ftr" sz="quarter" idx="11"/>
          </p:nvPr>
        </p:nvSpPr>
        <p:spPr/>
        <p:txBody>
          <a:bodyPr/>
          <a:lstStyle>
            <a:lvl1pPr>
              <a:defRPr>
                <a:solidFill>
                  <a:srgbClr val="193B7F"/>
                </a:solidFill>
              </a:defRPr>
            </a:lvl1pPr>
          </a:lstStyle>
          <a:p>
            <a:pPr defTabSz="914378"/>
            <a:endParaRPr lang="fr-FR"/>
          </a:p>
        </p:txBody>
      </p:sp>
      <p:sp>
        <p:nvSpPr>
          <p:cNvPr id="6" name="TextBox 5"/>
          <p:cNvSpPr txBox="1"/>
          <p:nvPr/>
        </p:nvSpPr>
        <p:spPr>
          <a:xfrm>
            <a:off x="7236296" y="6400730"/>
            <a:ext cx="1728192" cy="276999"/>
          </a:xfrm>
          <a:prstGeom prst="rect">
            <a:avLst/>
          </a:prstGeom>
          <a:noFill/>
        </p:spPr>
        <p:txBody>
          <a:bodyPr wrap="square" rtlCol="0" anchor="ctr">
            <a:spAutoFit/>
          </a:bodyPr>
          <a:lstStyle/>
          <a:p>
            <a:pPr marL="0" marR="0" lvl="0" indent="0" algn="r" defTabSz="914378" rtl="0" eaLnBrk="1" fontAlgn="auto" latinLnBrk="0" hangingPunct="1">
              <a:lnSpc>
                <a:spcPct val="100000"/>
              </a:lnSpc>
              <a:spcBef>
                <a:spcPts val="0"/>
              </a:spcBef>
              <a:spcAft>
                <a:spcPts val="0"/>
              </a:spcAft>
              <a:buClrTx/>
              <a:buSzTx/>
              <a:buFontTx/>
              <a:buNone/>
              <a:tabLst/>
              <a:defRPr/>
            </a:pPr>
            <a:fld id="{1EBF0865-8280-4993-A91B-BB5501F3EE2C}" type="slidenum">
              <a:rPr kumimoji="0" lang="en-US" sz="1200" b="0" i="0" u="none" strike="noStrike" kern="1200" cap="none" spc="0" normalizeH="0" baseline="0" noProof="0" smtClean="0">
                <a:ln>
                  <a:noFill/>
                </a:ln>
                <a:solidFill>
                  <a:srgbClr val="193B7F"/>
                </a:solidFill>
                <a:effectLst/>
                <a:uLnTx/>
                <a:uFillTx/>
                <a:latin typeface="Calibri"/>
                <a:ea typeface="+mn-ea"/>
                <a:cs typeface="+mn-cs"/>
              </a:rPr>
              <a:pPr marL="0" marR="0" lvl="0" indent="0" algn="r" defTabSz="914378"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srgbClr val="193B7F"/>
              </a:solidFill>
              <a:effectLst/>
              <a:uLnTx/>
              <a:uFillTx/>
              <a:latin typeface="Calibri"/>
              <a:ea typeface="+mn-ea"/>
              <a:cs typeface="+mn-cs"/>
            </a:endParaRPr>
          </a:p>
        </p:txBody>
      </p:sp>
      <p:pic>
        <p:nvPicPr>
          <p:cNvPr id="7"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734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4" name="TextBox 5"/>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DE17FFFE-365B-4807-BDD9-1F29F75607A9}"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2" name="Title 1"/>
          <p:cNvSpPr>
            <a:spLocks noGrp="1"/>
          </p:cNvSpPr>
          <p:nvPr>
            <p:ph type="ctrTitle"/>
          </p:nvPr>
        </p:nvSpPr>
        <p:spPr>
          <a:xfrm>
            <a:off x="420624" y="914400"/>
            <a:ext cx="7735824" cy="1470025"/>
          </a:xfrm>
        </p:spPr>
        <p:txBody>
          <a:bodyPr/>
          <a:lstStyle>
            <a:lvl1pPr>
              <a:defRPr>
                <a:solidFill>
                  <a:srgbClr val="193B7F"/>
                </a:solidFill>
              </a:defRPr>
            </a:lvl1pPr>
          </a:lstStyle>
          <a:p>
            <a:r>
              <a:rPr lang="fr-FR"/>
              <a:t>Modifiez le style du titre</a:t>
            </a:r>
            <a:endParaRPr lang="en-US" dirty="0"/>
          </a:p>
        </p:txBody>
      </p:sp>
    </p:spTree>
    <p:extLst>
      <p:ext uri="{BB962C8B-B14F-4D97-AF65-F5344CB8AC3E}">
        <p14:creationId xmlns:p14="http://schemas.microsoft.com/office/powerpoint/2010/main" val="73692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cxnSp>
        <p:nvCxnSpPr>
          <p:cNvPr id="7" name="Straight Connector 6"/>
          <p:cNvCxnSpPr/>
          <p:nvPr userDrawn="1"/>
        </p:nvCxnSpPr>
        <p:spPr>
          <a:xfrm>
            <a:off x="0" y="1065878"/>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p:txBody>
          <a:bodyPr/>
          <a:lstStyle>
            <a:lvl1pPr>
              <a:defRPr>
                <a:solidFill>
                  <a:srgbClr val="193B7F"/>
                </a:solidFill>
              </a:defRPr>
            </a:lvl1pPr>
          </a:lstStyle>
          <a:p>
            <a:r>
              <a:rPr lang="fr-FR"/>
              <a:t>Modifiez le style du titre</a:t>
            </a:r>
            <a:endParaRPr lang="en-US"/>
          </a:p>
        </p:txBody>
      </p:sp>
      <p:sp>
        <p:nvSpPr>
          <p:cNvPr id="15" name="TextBox 14"/>
          <p:cNvSpPr txBox="1"/>
          <p:nvPr userDrawn="1"/>
        </p:nvSpPr>
        <p:spPr>
          <a:xfrm>
            <a:off x="7236296" y="6423813"/>
            <a:ext cx="1728192" cy="230832"/>
          </a:xfrm>
          <a:prstGeom prst="rect">
            <a:avLst/>
          </a:prstGeom>
          <a:noFill/>
        </p:spPr>
        <p:txBody>
          <a:bodyPr wrap="square" rtlCol="0" anchor="ctr">
            <a:spAutoFit/>
          </a:bodyPr>
          <a:lstStyle/>
          <a:p>
            <a:pPr algn="r"/>
            <a:fld id="{1EBF0865-8280-4993-A91B-BB5501F3EE2C}" type="slidenum">
              <a:rPr lang="en-US" sz="900" smtClean="0">
                <a:solidFill>
                  <a:srgbClr val="193B7F"/>
                </a:solidFill>
              </a:rPr>
              <a:pPr algn="r"/>
              <a:t>‹N°›</a:t>
            </a:fld>
            <a:endParaRPr lang="en-US" sz="900" dirty="0">
              <a:solidFill>
                <a:srgbClr val="193B7F"/>
              </a:solidFill>
            </a:endParaRPr>
          </a:p>
        </p:txBody>
      </p:sp>
      <p:pic>
        <p:nvPicPr>
          <p:cNvPr id="8"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353" y="6016752"/>
            <a:ext cx="1450981" cy="713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2200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CGPM title 1">
    <p:bg>
      <p:bgPr>
        <a:gradFill flip="none" rotWithShape="1">
          <a:gsLst>
            <a:gs pos="80000">
              <a:srgbClr val="16223A"/>
            </a:gs>
            <a:gs pos="0">
              <a:srgbClr val="1E3C7A"/>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D8D33EDF-E098-7142-ACB4-6851B1AEB7E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4137" t="15188" r="12923" b="-15198"/>
          <a:stretch/>
        </p:blipFill>
        <p:spPr>
          <a:xfrm>
            <a:off x="3555000" y="0"/>
            <a:ext cx="5589000" cy="6858000"/>
          </a:xfrm>
          <a:prstGeom prst="rect">
            <a:avLst/>
          </a:prstGeom>
        </p:spPr>
      </p:pic>
      <p:pic>
        <p:nvPicPr>
          <p:cNvPr id="17" name="Picture 16" descr="A picture containing text, clipart&#10;&#10;Description automatically generated">
            <a:extLst>
              <a:ext uri="{FF2B5EF4-FFF2-40B4-BE49-F238E27FC236}">
                <a16:creationId xmlns:a16="http://schemas.microsoft.com/office/drawing/2014/main" id="{555F48E5-2CD3-4A46-A279-9FA551605C2B}"/>
              </a:ext>
            </a:extLst>
          </p:cNvPr>
          <p:cNvPicPr>
            <a:picLocks noChangeAspect="1"/>
          </p:cNvPicPr>
          <p:nvPr userDrawn="1"/>
        </p:nvPicPr>
        <p:blipFill>
          <a:blip r:embed="rId4"/>
          <a:stretch>
            <a:fillRect/>
          </a:stretch>
        </p:blipFill>
        <p:spPr>
          <a:xfrm>
            <a:off x="405000" y="540000"/>
            <a:ext cx="1851660" cy="594360"/>
          </a:xfrm>
          <a:prstGeom prst="rect">
            <a:avLst/>
          </a:prstGeom>
        </p:spPr>
      </p:pic>
      <p:sp>
        <p:nvSpPr>
          <p:cNvPr id="21" name="Text Placeholder 20">
            <a:extLst>
              <a:ext uri="{FF2B5EF4-FFF2-40B4-BE49-F238E27FC236}">
                <a16:creationId xmlns:a16="http://schemas.microsoft.com/office/drawing/2014/main" id="{B4612834-FF26-FA44-A143-E5F97A5AED94}"/>
              </a:ext>
            </a:extLst>
          </p:cNvPr>
          <p:cNvSpPr>
            <a:spLocks noGrp="1"/>
          </p:cNvSpPr>
          <p:nvPr>
            <p:ph type="body" sz="quarter" idx="10"/>
          </p:nvPr>
        </p:nvSpPr>
        <p:spPr>
          <a:xfrm>
            <a:off x="0" y="1729682"/>
            <a:ext cx="4156617" cy="4693420"/>
          </a:xfrm>
        </p:spPr>
        <p:txBody>
          <a:bodyPr lIns="540000" tIns="0" rIns="0" bIns="0"/>
          <a:lstStyle>
            <a:lvl1pPr marL="0" indent="0">
              <a:lnSpc>
                <a:spcPct val="100000"/>
              </a:lnSpc>
              <a:spcAft>
                <a:spcPts val="1800"/>
              </a:spcAft>
              <a:buNone/>
              <a:defRPr sz="3600" b="1">
                <a:solidFill>
                  <a:schemeClr val="bg1"/>
                </a:solidFill>
                <a:latin typeface="Calibri" panose="020F0502020204030204" pitchFamily="34" charset="0"/>
                <a:cs typeface="Calibri" panose="020F0502020204030204" pitchFamily="34" charset="0"/>
              </a:defRPr>
            </a:lvl1pPr>
            <a:lvl2pPr marL="8335" indent="0">
              <a:spcAft>
                <a:spcPts val="900"/>
              </a:spcAft>
              <a:buNone/>
              <a:tabLst/>
              <a:defRPr sz="2100" b="0">
                <a:solidFill>
                  <a:schemeClr val="bg1"/>
                </a:solidFill>
                <a:latin typeface="Calibri" panose="020F0502020204030204" pitchFamily="34" charset="0"/>
                <a:cs typeface="Calibri" panose="020F0502020204030204" pitchFamily="34" charset="0"/>
              </a:defRPr>
            </a:lvl2pPr>
            <a:lvl3pPr marL="8335" indent="0">
              <a:buNone/>
              <a:tabLst/>
              <a:defRPr sz="1350" b="0">
                <a:solidFill>
                  <a:schemeClr val="bg1"/>
                </a:solidFill>
                <a:latin typeface="Calibri" panose="020F0502020204030204" pitchFamily="34" charset="0"/>
                <a:cs typeface="Calibri" panose="020F0502020204030204" pitchFamily="34" charset="0"/>
              </a:defRPr>
            </a:lvl3pPr>
            <a:lvl4pPr marL="8335" indent="0">
              <a:buNone/>
              <a:tabLst/>
              <a:defRPr sz="1050" b="0">
                <a:solidFill>
                  <a:schemeClr val="bg1"/>
                </a:solidFill>
                <a:latin typeface="Calibri" panose="020F0502020204030204" pitchFamily="34" charset="0"/>
                <a:cs typeface="Calibri" panose="020F0502020204030204" pitchFamily="34" charset="0"/>
              </a:defRPr>
            </a:lvl4pPr>
            <a:lvl5pPr marL="8335" indent="0">
              <a:buNone/>
              <a:tabLst/>
              <a:defRPr sz="900" b="0">
                <a:solidFill>
                  <a:schemeClr val="bg1"/>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Box 21">
            <a:extLst>
              <a:ext uri="{FF2B5EF4-FFF2-40B4-BE49-F238E27FC236}">
                <a16:creationId xmlns:a16="http://schemas.microsoft.com/office/drawing/2014/main" id="{8DE91140-D53D-5646-A650-8309DF417241}"/>
              </a:ext>
            </a:extLst>
          </p:cNvPr>
          <p:cNvSpPr txBox="1"/>
          <p:nvPr userDrawn="1"/>
        </p:nvSpPr>
        <p:spPr>
          <a:xfrm>
            <a:off x="5737303" y="1134361"/>
            <a:ext cx="2734836" cy="2512088"/>
          </a:xfrm>
          <a:prstGeom prst="rect">
            <a:avLst/>
          </a:prstGeom>
          <a:noFill/>
        </p:spPr>
        <p:txBody>
          <a:bodyPr wrap="square"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800" b="0" kern="1200" dirty="0">
                <a:solidFill>
                  <a:schemeClr val="bg1"/>
                </a:solidFill>
                <a:effectLst/>
                <a:latin typeface="Calibri" panose="020F0502020204030204" pitchFamily="34" charset="0"/>
                <a:ea typeface="+mn-ea"/>
                <a:cs typeface="Calibri" panose="020F0502020204030204" pitchFamily="34" charset="0"/>
              </a:rPr>
              <a:t>Working together to</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promote and advance </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the global comparability</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of measurements</a:t>
            </a:r>
            <a:endParaRPr lang="en-US" sz="1800" b="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0552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AF56A54-CEE1-D845-8C0B-2E85C0F1B8D3}"/>
              </a:ext>
            </a:extLst>
          </p:cNvPr>
          <p:cNvPicPr>
            <a:picLocks noChangeAspect="1"/>
          </p:cNvPicPr>
          <p:nvPr userDrawn="1"/>
        </p:nvPicPr>
        <p:blipFill>
          <a:blip r:embed="rId2"/>
          <a:srcRect/>
          <a:stretch/>
        </p:blipFill>
        <p:spPr>
          <a:xfrm>
            <a:off x="405000" y="6300000"/>
            <a:ext cx="1234440" cy="396240"/>
          </a:xfrm>
          <a:prstGeom prst="rect">
            <a:avLst/>
          </a:prstGeom>
        </p:spPr>
      </p:pic>
      <p:sp>
        <p:nvSpPr>
          <p:cNvPr id="2" name="Title 1">
            <a:extLst>
              <a:ext uri="{FF2B5EF4-FFF2-40B4-BE49-F238E27FC236}">
                <a16:creationId xmlns:a16="http://schemas.microsoft.com/office/drawing/2014/main" id="{751CECB3-6112-EB41-8BEB-37F96BE251BA}"/>
              </a:ext>
            </a:extLst>
          </p:cNvPr>
          <p:cNvSpPr>
            <a:spLocks noGrp="1"/>
          </p:cNvSpPr>
          <p:nvPr>
            <p:ph type="title"/>
          </p:nvPr>
        </p:nvSpPr>
        <p:spPr>
          <a:xfrm>
            <a:off x="0" y="1"/>
            <a:ext cx="9144000" cy="1328665"/>
          </a:xfrm>
        </p:spPr>
        <p:txBody>
          <a:bodyPr lIns="540000" tIns="0" rIns="0" bIns="0" anchor="b" anchorCtr="0">
            <a:normAutofit/>
          </a:bodyPr>
          <a:lstStyle>
            <a:lvl1pPr>
              <a:defRPr sz="3000" b="1">
                <a:solidFill>
                  <a:srgbClr val="16223A"/>
                </a:solidFill>
                <a:latin typeface="Source Sans Pro" panose="020B0503030403020204" pitchFamily="34"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A34E1133-F47F-D146-970F-3E14BBEF6906}"/>
              </a:ext>
            </a:extLst>
          </p:cNvPr>
          <p:cNvSpPr>
            <a:spLocks noGrp="1"/>
          </p:cNvSpPr>
          <p:nvPr>
            <p:ph type="body" sz="quarter" idx="10"/>
          </p:nvPr>
        </p:nvSpPr>
        <p:spPr>
          <a:xfrm>
            <a:off x="0" y="1328666"/>
            <a:ext cx="9144000" cy="4809335"/>
          </a:xfrm>
        </p:spPr>
        <p:txBody>
          <a:bodyPr lIns="540000" tIns="180000" rIns="540000" bIns="0">
            <a:normAutofit/>
          </a:bodyPr>
          <a:lstStyle>
            <a:lvl1pPr marL="0" indent="0">
              <a:buNone/>
              <a:defRPr sz="2100" b="1">
                <a:solidFill>
                  <a:srgbClr val="16223A"/>
                </a:solidFill>
                <a:latin typeface="Source Sans Pro" panose="020B0503030403020204" pitchFamily="34" charset="0"/>
              </a:defRPr>
            </a:lvl1pPr>
            <a:lvl2pPr marL="8335" indent="0">
              <a:buNone/>
              <a:tabLst/>
              <a:defRPr sz="2100" b="0">
                <a:solidFill>
                  <a:srgbClr val="16223A"/>
                </a:solidFill>
                <a:latin typeface="Source Sans Pro" panose="020B0503030403020204" pitchFamily="34" charset="0"/>
              </a:defRPr>
            </a:lvl2pPr>
            <a:lvl3pPr marL="433388" indent="-166688">
              <a:tabLst/>
              <a:defRPr sz="1500" b="1">
                <a:solidFill>
                  <a:srgbClr val="16223A"/>
                </a:solidFill>
                <a:latin typeface="Source Sans Pro" panose="020B0503030403020204" pitchFamily="34" charset="0"/>
              </a:defRPr>
            </a:lvl3pPr>
            <a:lvl4pPr marL="701279" indent="-166688">
              <a:tabLst/>
              <a:defRPr sz="1200" b="0">
                <a:solidFill>
                  <a:srgbClr val="16223A"/>
                </a:solidFill>
                <a:latin typeface="Source Sans Pro" panose="020B0503030403020204" pitchFamily="34" charset="0"/>
              </a:defRPr>
            </a:lvl4pPr>
            <a:lvl5pPr marL="8335" indent="0">
              <a:buNone/>
              <a:tabLst/>
              <a:defRPr sz="900" b="0">
                <a:solidFill>
                  <a:srgbClr val="16223A"/>
                </a:solidFill>
                <a:latin typeface="Source Sans Pro" panose="020B0503030403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Graphic 9">
            <a:extLst>
              <a:ext uri="{FF2B5EF4-FFF2-40B4-BE49-F238E27FC236}">
                <a16:creationId xmlns:a16="http://schemas.microsoft.com/office/drawing/2014/main" id="{ECC092C6-620A-4D43-9F07-94A01CDEF656}"/>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9192" t="-583" r="-1919" b="78886"/>
          <a:stretch/>
        </p:blipFill>
        <p:spPr>
          <a:xfrm>
            <a:off x="5983200" y="6138000"/>
            <a:ext cx="2970000" cy="720000"/>
          </a:xfrm>
          <a:prstGeom prst="rect">
            <a:avLst/>
          </a:prstGeom>
        </p:spPr>
      </p:pic>
    </p:spTree>
    <p:extLst>
      <p:ext uri="{BB962C8B-B14F-4D97-AF65-F5344CB8AC3E}">
        <p14:creationId xmlns:p14="http://schemas.microsoft.com/office/powerpoint/2010/main" val="469819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12000"/>
            <a:lum/>
          </a:blip>
          <a:srcRect/>
          <a:stretch>
            <a:fillRect l="54000" t="-4000" r="-1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0624" y="914403"/>
            <a:ext cx="7735824" cy="1470025"/>
          </a:xfrm>
        </p:spPr>
        <p:txBody>
          <a:bodyPr/>
          <a:lstStyle>
            <a:lvl1pPr>
              <a:defRPr>
                <a:solidFill>
                  <a:srgbClr val="193B7F"/>
                </a:solidFill>
              </a:defRPr>
            </a:lvl1pPr>
          </a:lstStyle>
          <a:p>
            <a:r>
              <a:rPr lang="en-US" dirty="0"/>
              <a:t>Click to add title of presentation</a:t>
            </a:r>
          </a:p>
        </p:txBody>
      </p:sp>
      <p:sp>
        <p:nvSpPr>
          <p:cNvPr id="3" name="Subtitle 2"/>
          <p:cNvSpPr>
            <a:spLocks noGrp="1"/>
          </p:cNvSpPr>
          <p:nvPr>
            <p:ph type="subTitle" idx="1" hasCustomPrompt="1"/>
          </p:nvPr>
        </p:nvSpPr>
        <p:spPr>
          <a:xfrm>
            <a:off x="420624" y="2743200"/>
            <a:ext cx="3630168" cy="1752600"/>
          </a:xfrm>
        </p:spPr>
        <p:txBody>
          <a:bodyPr/>
          <a:lstStyle>
            <a:lvl1pPr marL="0" indent="0" algn="l">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Speaker and other information</a:t>
            </a:r>
          </a:p>
        </p:txBody>
      </p:sp>
      <p:sp>
        <p:nvSpPr>
          <p:cNvPr id="5" name="Footer Placeholder 4"/>
          <p:cNvSpPr>
            <a:spLocks noGrp="1"/>
          </p:cNvSpPr>
          <p:nvPr>
            <p:ph type="ftr" sz="quarter" idx="11"/>
          </p:nvPr>
        </p:nvSpPr>
        <p:spPr/>
        <p:txBody>
          <a:bodyPr/>
          <a:lstStyle>
            <a:lvl1pPr>
              <a:defRPr>
                <a:solidFill>
                  <a:srgbClr val="193B7F"/>
                </a:solidFill>
              </a:defRPr>
            </a:lvl1pPr>
          </a:lstStyle>
          <a:p>
            <a:endParaRPr/>
          </a:p>
        </p:txBody>
      </p:sp>
      <p:pic>
        <p:nvPicPr>
          <p:cNvPr id="6" name="Picture 2" descr="C:\Users\ckuanbayev\Desktop\BIPM Template\BIPM-201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7036" y="6071783"/>
            <a:ext cx="969935" cy="635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539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p:txBody>
          <a:bodyPr/>
          <a:lstStyle>
            <a:lvl1pPr>
              <a:defRPr>
                <a:solidFill>
                  <a:srgbClr val="193B7F"/>
                </a:solidFill>
              </a:defRPr>
            </a:lvl1pPr>
          </a:lstStyle>
          <a:p>
            <a:r>
              <a:rPr lang="en-US"/>
              <a:t>Click to edit Master title style</a:t>
            </a:r>
          </a:p>
        </p:txBody>
      </p:sp>
      <p:sp>
        <p:nvSpPr>
          <p:cNvPr id="15" name="TextBox 14"/>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pic>
        <p:nvPicPr>
          <p:cNvPr id="9"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0700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t with web">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193B7F"/>
                </a:solidFill>
              </a:defRPr>
            </a:lvl1pPr>
            <a:lvl2pPr>
              <a:defRPr>
                <a:solidFill>
                  <a:srgbClr val="193B7F"/>
                </a:solidFill>
              </a:defRPr>
            </a:lvl2pPr>
            <a:lvl3pPr>
              <a:defRPr>
                <a:solidFill>
                  <a:srgbClr val="193B7F"/>
                </a:solidFill>
              </a:defRPr>
            </a:lvl3pPr>
            <a:lvl4pPr>
              <a:defRPr>
                <a:solidFill>
                  <a:srgbClr val="193B7F"/>
                </a:solidFill>
              </a:defRPr>
            </a:lvl4pPr>
            <a:lvl5pPr>
              <a:defRPr>
                <a:solidFill>
                  <a:srgbClr val="193B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p:txBody>
          <a:bodyPr/>
          <a:lstStyle>
            <a:lvl1pPr>
              <a:defRPr>
                <a:solidFill>
                  <a:srgbClr val="193B7F"/>
                </a:solidFill>
              </a:defRPr>
            </a:lvl1pPr>
          </a:lstStyle>
          <a:p>
            <a:r>
              <a:rPr lang="en-US"/>
              <a:t>Click to edit Master title style</a:t>
            </a:r>
          </a:p>
        </p:txBody>
      </p:sp>
      <p:sp>
        <p:nvSpPr>
          <p:cNvPr id="15" name="TextBox 14"/>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Tree>
    <p:extLst>
      <p:ext uri="{BB962C8B-B14F-4D97-AF65-F5344CB8AC3E}">
        <p14:creationId xmlns:p14="http://schemas.microsoft.com/office/powerpoint/2010/main" val="38748530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0624" y="914403"/>
            <a:ext cx="7735824" cy="1470025"/>
          </a:xfrm>
        </p:spPr>
        <p:txBody>
          <a:bodyPr/>
          <a:lstStyle>
            <a:lvl1pPr>
              <a:defRPr>
                <a:solidFill>
                  <a:srgbClr val="193B7F"/>
                </a:solidFill>
              </a:defRPr>
            </a:lvl1pPr>
          </a:lstStyle>
          <a:p>
            <a:r>
              <a:rPr lang="en-US" dirty="0"/>
              <a:t>Section X (use only if presentation is in sections)</a:t>
            </a:r>
          </a:p>
        </p:txBody>
      </p:sp>
      <p:sp>
        <p:nvSpPr>
          <p:cNvPr id="5" name="Footer Placeholder 4"/>
          <p:cNvSpPr>
            <a:spLocks noGrp="1"/>
          </p:cNvSpPr>
          <p:nvPr>
            <p:ph type="ftr" sz="quarter" idx="11"/>
          </p:nvPr>
        </p:nvSpPr>
        <p:spPr/>
        <p:txBody>
          <a:bodyPr/>
          <a:lstStyle>
            <a:lvl1pPr>
              <a:defRPr>
                <a:solidFill>
                  <a:srgbClr val="193B7F"/>
                </a:solidFill>
              </a:defRPr>
            </a:lvl1pPr>
          </a:lstStyle>
          <a:p>
            <a:endParaRPr/>
          </a:p>
        </p:txBody>
      </p:sp>
      <p:sp>
        <p:nvSpPr>
          <p:cNvPr id="6" name="TextBox 5"/>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Tree>
    <p:extLst>
      <p:ext uri="{BB962C8B-B14F-4D97-AF65-F5344CB8AC3E}">
        <p14:creationId xmlns:p14="http://schemas.microsoft.com/office/powerpoint/2010/main" val="29081610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wo Content with LOGO">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4"/>
            <a:ext cx="4038600" cy="4343399"/>
          </a:xfrm>
        </p:spPr>
        <p:txBody>
          <a:bodyPr>
            <a:normAutofit/>
          </a:bodyPr>
          <a:lstStyle>
            <a:lvl1pPr>
              <a:defRPr sz="2000">
                <a:solidFill>
                  <a:srgbClr val="193B7F"/>
                </a:solidFill>
              </a:defRPr>
            </a:lvl1pPr>
            <a:lvl2pPr>
              <a:defRPr sz="1800">
                <a:solidFill>
                  <a:srgbClr val="193B7F"/>
                </a:solidFill>
              </a:defRPr>
            </a:lvl2pPr>
            <a:lvl3pPr>
              <a:defRPr sz="1600">
                <a:solidFill>
                  <a:srgbClr val="193B7F"/>
                </a:solidFill>
              </a:defRPr>
            </a:lvl3pPr>
            <a:lvl4pPr>
              <a:defRPr sz="1400">
                <a:solidFill>
                  <a:srgbClr val="193B7F"/>
                </a:solidFill>
              </a:defRPr>
            </a:lvl4pPr>
            <a:lvl5pPr>
              <a:defRPr sz="1400">
                <a:solidFill>
                  <a:srgbClr val="193B7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1"/>
            <a:ext cx="4038600" cy="434340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10" name="Title 9"/>
          <p:cNvSpPr>
            <a:spLocks noGrp="1"/>
          </p:cNvSpPr>
          <p:nvPr>
            <p:ph type="title"/>
          </p:nvPr>
        </p:nvSpPr>
        <p:spPr/>
        <p:txBody>
          <a:bodyPr/>
          <a:lstStyle/>
          <a:p>
            <a:r>
              <a:rPr lang="en-US"/>
              <a:t>Click to edit Master title style</a:t>
            </a:r>
          </a:p>
        </p:txBody>
      </p:sp>
      <p:cxnSp>
        <p:nvCxnSpPr>
          <p:cNvPr id="11" name="Straight Connector 10"/>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pic>
        <p:nvPicPr>
          <p:cNvPr id="9"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2518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wo Content with web">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2"/>
            <a:ext cx="4038600" cy="4525963"/>
          </a:xfrm>
        </p:spPr>
        <p:txBody>
          <a:bodyPr>
            <a:normAutofit/>
          </a:bodyPr>
          <a:lstStyle>
            <a:lvl1pPr>
              <a:defRPr sz="2000">
                <a:solidFill>
                  <a:srgbClr val="193B7F"/>
                </a:solidFill>
              </a:defRPr>
            </a:lvl1pPr>
            <a:lvl2pPr>
              <a:defRPr sz="1800">
                <a:solidFill>
                  <a:srgbClr val="193B7F"/>
                </a:solidFill>
              </a:defRPr>
            </a:lvl2pPr>
            <a:lvl3pPr>
              <a:defRPr sz="1600">
                <a:solidFill>
                  <a:srgbClr val="193B7F"/>
                </a:solidFill>
              </a:defRPr>
            </a:lvl3pPr>
            <a:lvl4pPr>
              <a:defRPr sz="1400">
                <a:solidFill>
                  <a:srgbClr val="193B7F"/>
                </a:solidFill>
              </a:defRPr>
            </a:lvl4pPr>
            <a:lvl5pPr>
              <a:defRPr sz="1400">
                <a:solidFill>
                  <a:srgbClr val="193B7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2"/>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10" name="Title 9"/>
          <p:cNvSpPr>
            <a:spLocks noGrp="1"/>
          </p:cNvSpPr>
          <p:nvPr>
            <p:ph type="title"/>
          </p:nvPr>
        </p:nvSpPr>
        <p:spPr/>
        <p:txBody>
          <a:bodyPr/>
          <a:lstStyle/>
          <a:p>
            <a:r>
              <a:rPr lang="en-US"/>
              <a:t>Click to edit Master title style</a:t>
            </a:r>
          </a:p>
        </p:txBody>
      </p:sp>
      <p:cxnSp>
        <p:nvCxnSpPr>
          <p:cNvPr id="11" name="Straight Connector 10"/>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29179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4"/>
            <a:ext cx="4040188" cy="639763"/>
          </a:xfrm>
        </p:spPr>
        <p:txBody>
          <a:bodyPr anchor="b">
            <a:normAutofit/>
          </a:bodyPr>
          <a:lstStyle>
            <a:lvl1pPr marL="0" indent="0" algn="ctr">
              <a:buNone/>
              <a:defRPr sz="20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768725"/>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4"/>
            <a:ext cx="4041775" cy="639763"/>
          </a:xfrm>
        </p:spPr>
        <p:txBody>
          <a:bodyPr anchor="b">
            <a:normAutofit/>
          </a:bodyPr>
          <a:lstStyle>
            <a:lvl1pPr marL="0" indent="0" algn="ctr">
              <a:buNone/>
              <a:defRPr sz="20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6"/>
            <a:ext cx="4041775" cy="3768725"/>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12" name="Straight Connector 11"/>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pic>
        <p:nvPicPr>
          <p:cNvPr id="11"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642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with LOGO">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2C09AE32-99EE-4ED2-AACD-5397FBAA7895}" type="slidenum">
              <a:rPr lang="en-US" altLang="fr-FR" sz="1200" smtClean="0">
                <a:solidFill>
                  <a:srgbClr val="193B7F"/>
                </a:solidFill>
              </a:rPr>
              <a:pPr algn="r" eaLnBrk="1" hangingPunct="1">
                <a:defRPr/>
              </a:pPr>
              <a:t>‹N°›</a:t>
            </a:fld>
            <a:endParaRPr lang="en-US" altLang="fr-FR" sz="1200">
              <a:solidFill>
                <a:srgbClr val="193B7F"/>
              </a:solidFill>
            </a:endParaRPr>
          </a:p>
        </p:txBody>
      </p:sp>
      <p:cxnSp>
        <p:nvCxnSpPr>
          <p:cNvPr id="6" name="Straight Connector 10"/>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457200" y="1600201"/>
            <a:ext cx="4038600" cy="4343399"/>
          </a:xfrm>
        </p:spPr>
        <p:txBody>
          <a:bodyPr>
            <a:normAutofit/>
          </a:bodyPr>
          <a:lstStyle>
            <a:lvl1pPr>
              <a:defRPr sz="2000">
                <a:solidFill>
                  <a:srgbClr val="193B7F"/>
                </a:solidFill>
              </a:defRPr>
            </a:lvl1pPr>
            <a:lvl2pPr>
              <a:defRPr sz="1800">
                <a:solidFill>
                  <a:srgbClr val="193B7F"/>
                </a:solidFill>
              </a:defRPr>
            </a:lvl2pPr>
            <a:lvl3pPr>
              <a:defRPr sz="1600">
                <a:solidFill>
                  <a:srgbClr val="193B7F"/>
                </a:solidFill>
              </a:defRPr>
            </a:lvl3pPr>
            <a:lvl4pPr>
              <a:defRPr sz="1400">
                <a:solidFill>
                  <a:srgbClr val="193B7F"/>
                </a:solidFill>
              </a:defRPr>
            </a:lvl4pPr>
            <a:lvl5pPr>
              <a:defRPr sz="1400">
                <a:solidFill>
                  <a:srgbClr val="193B7F"/>
                </a:solidFill>
              </a:defRPr>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600201"/>
            <a:ext cx="4038600" cy="434340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Title 9"/>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4035512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with we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4"/>
            <a:ext cx="4040188" cy="639763"/>
          </a:xfrm>
        </p:spPr>
        <p:txBody>
          <a:bodyPr anchor="b">
            <a:normAutofit/>
          </a:bodyPr>
          <a:lstStyle>
            <a:lvl1pPr marL="0" indent="0" algn="ctr">
              <a:buNone/>
              <a:defRPr sz="20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4"/>
            <a:ext cx="4041775" cy="639763"/>
          </a:xfrm>
        </p:spPr>
        <p:txBody>
          <a:bodyPr anchor="b">
            <a:normAutofit/>
          </a:bodyPr>
          <a:lstStyle>
            <a:lvl1pPr marL="0" indent="0" algn="ctr">
              <a:buNone/>
              <a:defRPr sz="20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12" name="Straight Connector 11"/>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09177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Box 5"/>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8" name="Straight Connector 7"/>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97065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with we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Box 5"/>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8" name="Straight Connector 7"/>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19232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sp>
        <p:nvSpPr>
          <p:cNvPr id="5" name="TextBox 4"/>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pic>
        <p:nvPicPr>
          <p:cNvPr id="4"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02060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with web">
    <p:spTree>
      <p:nvGrpSpPr>
        <p:cNvPr id="1" name=""/>
        <p:cNvGrpSpPr/>
        <p:nvPr/>
      </p:nvGrpSpPr>
      <p:grpSpPr>
        <a:xfrm>
          <a:off x="0" y="0"/>
          <a:ext cx="0" cy="0"/>
          <a:chOff x="0" y="0"/>
          <a:chExt cx="0" cy="0"/>
        </a:xfrm>
      </p:grpSpPr>
      <p:sp>
        <p:nvSpPr>
          <p:cNvPr id="5" name="TextBox 4"/>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6" name="TextBox 5"/>
          <p:cNvSpPr txBox="1"/>
          <p:nvPr/>
        </p:nvSpPr>
        <p:spPr>
          <a:xfrm>
            <a:off x="470248" y="6400730"/>
            <a:ext cx="1728192" cy="276999"/>
          </a:xfrm>
          <a:prstGeom prst="rect">
            <a:avLst/>
          </a:prstGeom>
          <a:noFill/>
          <a:ln>
            <a:noFill/>
          </a:ln>
        </p:spPr>
        <p:txBody>
          <a:bodyPr wrap="square" rtlCol="0" anchor="ctr">
            <a:spAutoFit/>
          </a:bodyPr>
          <a:lstStyle/>
          <a:p>
            <a:r>
              <a:rPr lang="en-US" sz="1200" dirty="0">
                <a:solidFill>
                  <a:srgbClr val="193B7F"/>
                </a:solidFill>
              </a:rPr>
              <a:t>www.bipm.org</a:t>
            </a:r>
          </a:p>
        </p:txBody>
      </p:sp>
    </p:spTree>
    <p:extLst>
      <p:ext uri="{BB962C8B-B14F-4D97-AF65-F5344CB8AC3E}">
        <p14:creationId xmlns:p14="http://schemas.microsoft.com/office/powerpoint/2010/main" val="25950330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and LOGO">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1"/>
          </a:xfrm>
        </p:spPr>
        <p:txBody>
          <a:bodyPr anchor="ct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670551"/>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435103"/>
            <a:ext cx="3008313" cy="4508500"/>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pic>
        <p:nvPicPr>
          <p:cNvPr id="7"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4858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with web">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1"/>
          </a:xfrm>
        </p:spPr>
        <p:txBody>
          <a:bodyPr anchor="ct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9" name="TextBox 8"/>
          <p:cNvSpPr txBox="1"/>
          <p:nvPr/>
        </p:nvSpPr>
        <p:spPr>
          <a:xfrm>
            <a:off x="470248" y="6400730"/>
            <a:ext cx="1728192" cy="276999"/>
          </a:xfrm>
          <a:prstGeom prst="rect">
            <a:avLst/>
          </a:prstGeom>
          <a:noFill/>
          <a:ln>
            <a:noFill/>
          </a:ln>
        </p:spPr>
        <p:txBody>
          <a:bodyPr wrap="square" rtlCol="0" anchor="ctr">
            <a:spAutoFit/>
          </a:bodyPr>
          <a:lstStyle/>
          <a:p>
            <a:r>
              <a:rPr lang="en-US" sz="1200" dirty="0">
                <a:solidFill>
                  <a:srgbClr val="193B7F"/>
                </a:solidFill>
              </a:rPr>
              <a:t>www.bipm.org</a:t>
            </a:r>
          </a:p>
        </p:txBody>
      </p:sp>
    </p:spTree>
    <p:extLst>
      <p:ext uri="{BB962C8B-B14F-4D97-AF65-F5344CB8AC3E}">
        <p14:creationId xmlns:p14="http://schemas.microsoft.com/office/powerpoint/2010/main" val="20845827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and log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2"/>
            <a:ext cx="5486400" cy="566739"/>
          </a:xfrm>
        </p:spPr>
        <p:txBody>
          <a:bodyPr anchor="b"/>
          <a:lstStyle>
            <a:lvl1pPr algn="l">
              <a:defRPr sz="2000" b="1">
                <a:solidFill>
                  <a:srgbClr val="193B7F"/>
                </a:solidFill>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1792288" y="5367340"/>
            <a:ext cx="5486400" cy="5000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pic>
        <p:nvPicPr>
          <p:cNvPr id="7"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6143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and web">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2"/>
            <a:ext cx="5486400" cy="566739"/>
          </a:xfrm>
        </p:spPr>
        <p:txBody>
          <a:bodyPr anchor="b"/>
          <a:lstStyle>
            <a:lvl1pPr algn="l">
              <a:defRPr sz="2000" b="1">
                <a:solidFill>
                  <a:srgbClr val="193B7F"/>
                </a:solidFill>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1792288" y="5367340"/>
            <a:ext cx="5486400" cy="8048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8" name="TextBox 7"/>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9" name="TextBox 8"/>
          <p:cNvSpPr txBox="1"/>
          <p:nvPr/>
        </p:nvSpPr>
        <p:spPr>
          <a:xfrm>
            <a:off x="470248" y="6400730"/>
            <a:ext cx="1728192" cy="276999"/>
          </a:xfrm>
          <a:prstGeom prst="rect">
            <a:avLst/>
          </a:prstGeom>
          <a:noFill/>
          <a:ln>
            <a:noFill/>
          </a:ln>
        </p:spPr>
        <p:txBody>
          <a:bodyPr wrap="square" rtlCol="0" anchor="ctr">
            <a:spAutoFit/>
          </a:bodyPr>
          <a:lstStyle/>
          <a:p>
            <a:r>
              <a:rPr lang="en-US" sz="1200" dirty="0">
                <a:solidFill>
                  <a:srgbClr val="193B7F"/>
                </a:solidFill>
              </a:rPr>
              <a:t>www.bipm.org</a:t>
            </a:r>
          </a:p>
        </p:txBody>
      </p:sp>
    </p:spTree>
    <p:extLst>
      <p:ext uri="{BB962C8B-B14F-4D97-AF65-F5344CB8AC3E}">
        <p14:creationId xmlns:p14="http://schemas.microsoft.com/office/powerpoint/2010/main" val="3777365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9" name="Straight Connector 8"/>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pic>
        <p:nvPicPr>
          <p:cNvPr id="8"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171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web">
    <p:spTree>
      <p:nvGrpSpPr>
        <p:cNvPr id="1" name=""/>
        <p:cNvGrpSpPr/>
        <p:nvPr/>
      </p:nvGrpSpPr>
      <p:grpSpPr>
        <a:xfrm>
          <a:off x="0" y="0"/>
          <a:ext cx="0" cy="0"/>
          <a:chOff x="0" y="0"/>
          <a:chExt cx="0" cy="0"/>
        </a:xfrm>
      </p:grpSpPr>
      <p:sp>
        <p:nvSpPr>
          <p:cNvPr id="5" name="TextBox 7"/>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B13FE27C-4780-482B-9A34-EC901B63A589}"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6" name="TextBox 8"/>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cxnSp>
        <p:nvCxnSpPr>
          <p:cNvPr id="7" name="Straight Connector 10"/>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457200" y="1600200"/>
            <a:ext cx="4038600" cy="4525963"/>
          </a:xfrm>
        </p:spPr>
        <p:txBody>
          <a:bodyPr>
            <a:normAutofit/>
          </a:bodyPr>
          <a:lstStyle>
            <a:lvl1pPr>
              <a:defRPr sz="2000">
                <a:solidFill>
                  <a:srgbClr val="193B7F"/>
                </a:solidFill>
              </a:defRPr>
            </a:lvl1pPr>
            <a:lvl2pPr>
              <a:defRPr sz="1800">
                <a:solidFill>
                  <a:srgbClr val="193B7F"/>
                </a:solidFill>
              </a:defRPr>
            </a:lvl2pPr>
            <a:lvl3pPr>
              <a:defRPr sz="1600">
                <a:solidFill>
                  <a:srgbClr val="193B7F"/>
                </a:solidFill>
              </a:defRPr>
            </a:lvl3pPr>
            <a:lvl4pPr>
              <a:defRPr sz="1400">
                <a:solidFill>
                  <a:srgbClr val="193B7F"/>
                </a:solidFill>
              </a:defRPr>
            </a:lvl4pPr>
            <a:lvl5pPr>
              <a:defRPr sz="1400">
                <a:solidFill>
                  <a:srgbClr val="193B7F"/>
                </a:solidFill>
              </a:defRPr>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Title 9"/>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146034973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with we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8" name="TextBox 7"/>
          <p:cNvSpPr txBox="1"/>
          <p:nvPr/>
        </p:nvSpPr>
        <p:spPr>
          <a:xfrm>
            <a:off x="470248" y="6400730"/>
            <a:ext cx="1728192" cy="276999"/>
          </a:xfrm>
          <a:prstGeom prst="rect">
            <a:avLst/>
          </a:prstGeom>
          <a:noFill/>
          <a:ln>
            <a:noFill/>
          </a:ln>
        </p:spPr>
        <p:txBody>
          <a:bodyPr wrap="square" rtlCol="0" anchor="ctr">
            <a:spAutoFit/>
          </a:bodyPr>
          <a:lstStyle/>
          <a:p>
            <a:r>
              <a:rPr lang="en-US" sz="1200" dirty="0">
                <a:solidFill>
                  <a:srgbClr val="193B7F"/>
                </a:solidFill>
              </a:rPr>
              <a:t>www.bipm.org</a:t>
            </a:r>
          </a:p>
        </p:txBody>
      </p:sp>
      <p:cxnSp>
        <p:nvCxnSpPr>
          <p:cNvPr id="9" name="Straight Connector 8"/>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3757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with LOG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6689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3"/>
            <a:ext cx="6019800" cy="566896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pic>
        <p:nvPicPr>
          <p:cNvPr id="6" name="Picture 2" descr="C:\Users\ckuanbayev\Desktop\BIPM Template\BIPM-20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352" y="5974083"/>
            <a:ext cx="1069849" cy="70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4074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with web">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sp>
        <p:nvSpPr>
          <p:cNvPr id="8" name="TextBox 7"/>
          <p:cNvSpPr txBox="1"/>
          <p:nvPr/>
        </p:nvSpPr>
        <p:spPr>
          <a:xfrm>
            <a:off x="470248" y="6400730"/>
            <a:ext cx="1728192" cy="276999"/>
          </a:xfrm>
          <a:prstGeom prst="rect">
            <a:avLst/>
          </a:prstGeom>
          <a:noFill/>
          <a:ln>
            <a:noFill/>
          </a:ln>
        </p:spPr>
        <p:txBody>
          <a:bodyPr wrap="square" rtlCol="0" anchor="ctr">
            <a:spAutoFit/>
          </a:bodyPr>
          <a:lstStyle/>
          <a:p>
            <a:r>
              <a:rPr lang="en-US" sz="1200" dirty="0">
                <a:solidFill>
                  <a:srgbClr val="193B7F"/>
                </a:solidFill>
              </a:rPr>
              <a:t>www.bipm.org</a:t>
            </a:r>
          </a:p>
        </p:txBody>
      </p:sp>
    </p:spTree>
    <p:extLst>
      <p:ext uri="{BB962C8B-B14F-4D97-AF65-F5344CB8AC3E}">
        <p14:creationId xmlns:p14="http://schemas.microsoft.com/office/powerpoint/2010/main" val="7547924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Final Slide">
    <p:bg>
      <p:bgPr>
        <a:blipFill dpi="0" rotWithShape="1">
          <a:blip r:embed="rId2">
            <a:alphaModFix amt="12000"/>
            <a:lum/>
          </a:blip>
          <a:srcRect/>
          <a:stretch>
            <a:fillRect l="54000" t="-4000" r="-1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0624" y="914403"/>
            <a:ext cx="3867912" cy="1470025"/>
          </a:xfrm>
        </p:spPr>
        <p:txBody>
          <a:bodyPr/>
          <a:lstStyle>
            <a:lvl1pPr>
              <a:defRPr>
                <a:solidFill>
                  <a:srgbClr val="193B7F"/>
                </a:solidFill>
              </a:defRPr>
            </a:lvl1pPr>
          </a:lstStyle>
          <a:p>
            <a:r>
              <a:rPr lang="en-US" dirty="0"/>
              <a:t>Thank you.</a:t>
            </a:r>
          </a:p>
        </p:txBody>
      </p:sp>
      <p:sp>
        <p:nvSpPr>
          <p:cNvPr id="3" name="Subtitle 2"/>
          <p:cNvSpPr>
            <a:spLocks noGrp="1"/>
          </p:cNvSpPr>
          <p:nvPr>
            <p:ph type="subTitle" idx="1" hasCustomPrompt="1"/>
          </p:nvPr>
        </p:nvSpPr>
        <p:spPr>
          <a:xfrm>
            <a:off x="420624" y="2743200"/>
            <a:ext cx="3630168" cy="1752600"/>
          </a:xfrm>
        </p:spPr>
        <p:txBody>
          <a:bodyPr/>
          <a:lstStyle>
            <a:lvl1pPr marL="0" indent="0" algn="l">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Email address or…</a:t>
            </a:r>
          </a:p>
        </p:txBody>
      </p:sp>
      <p:sp>
        <p:nvSpPr>
          <p:cNvPr id="5" name="Footer Placeholder 4"/>
          <p:cNvSpPr>
            <a:spLocks noGrp="1"/>
          </p:cNvSpPr>
          <p:nvPr>
            <p:ph type="ftr" sz="quarter" idx="11"/>
          </p:nvPr>
        </p:nvSpPr>
        <p:spPr/>
        <p:txBody>
          <a:bodyPr/>
          <a:lstStyle>
            <a:lvl1pPr>
              <a:defRPr>
                <a:solidFill>
                  <a:srgbClr val="193B7F"/>
                </a:solidFill>
              </a:defRPr>
            </a:lvl1pPr>
          </a:lstStyle>
          <a:p>
            <a:endParaRPr/>
          </a:p>
        </p:txBody>
      </p:sp>
      <p:sp>
        <p:nvSpPr>
          <p:cNvPr id="8" name="TextBox 7"/>
          <p:cNvSpPr txBox="1"/>
          <p:nvPr/>
        </p:nvSpPr>
        <p:spPr>
          <a:xfrm>
            <a:off x="7231780" y="6483861"/>
            <a:ext cx="1728192" cy="276999"/>
          </a:xfrm>
          <a:prstGeom prst="rect">
            <a:avLst/>
          </a:prstGeom>
          <a:noFill/>
          <a:ln>
            <a:noFill/>
          </a:ln>
        </p:spPr>
        <p:txBody>
          <a:bodyPr wrap="square" rtlCol="0" anchor="ctr">
            <a:spAutoFit/>
          </a:bodyPr>
          <a:lstStyle/>
          <a:p>
            <a:pPr algn="r"/>
            <a:r>
              <a:rPr lang="en-US" sz="1200" b="1" dirty="0">
                <a:solidFill>
                  <a:srgbClr val="193B7F"/>
                </a:solidFill>
              </a:rPr>
              <a:t>www.bipm.org</a:t>
            </a:r>
          </a:p>
        </p:txBody>
      </p:sp>
      <p:pic>
        <p:nvPicPr>
          <p:cNvPr id="7" name="Picture 2" descr="C:\Users\ckuanbayev\Desktop\BIPM Template\BIPM-201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 y="5291328"/>
            <a:ext cx="1823028" cy="1194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3333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CGPM title 1">
    <p:bg>
      <p:bgPr>
        <a:gradFill flip="none" rotWithShape="1">
          <a:gsLst>
            <a:gs pos="80000">
              <a:srgbClr val="16223A"/>
            </a:gs>
            <a:gs pos="0">
              <a:srgbClr val="1E3C7A"/>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D8D33EDF-E098-7142-ACB4-6851B1AEB7E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4137" t="15188" r="12923" b="-15198"/>
          <a:stretch/>
        </p:blipFill>
        <p:spPr>
          <a:xfrm>
            <a:off x="3555000" y="0"/>
            <a:ext cx="5589000" cy="6858000"/>
          </a:xfrm>
          <a:prstGeom prst="rect">
            <a:avLst/>
          </a:prstGeom>
        </p:spPr>
      </p:pic>
      <p:pic>
        <p:nvPicPr>
          <p:cNvPr id="17" name="Picture 16" descr="A picture containing text, clipart&#10;&#10;Description automatically generated">
            <a:extLst>
              <a:ext uri="{FF2B5EF4-FFF2-40B4-BE49-F238E27FC236}">
                <a16:creationId xmlns:a16="http://schemas.microsoft.com/office/drawing/2014/main" id="{555F48E5-2CD3-4A46-A279-9FA551605C2B}"/>
              </a:ext>
            </a:extLst>
          </p:cNvPr>
          <p:cNvPicPr>
            <a:picLocks noChangeAspect="1"/>
          </p:cNvPicPr>
          <p:nvPr userDrawn="1"/>
        </p:nvPicPr>
        <p:blipFill>
          <a:blip r:embed="rId4"/>
          <a:stretch>
            <a:fillRect/>
          </a:stretch>
        </p:blipFill>
        <p:spPr>
          <a:xfrm>
            <a:off x="405000" y="540000"/>
            <a:ext cx="1851660" cy="594360"/>
          </a:xfrm>
          <a:prstGeom prst="rect">
            <a:avLst/>
          </a:prstGeom>
        </p:spPr>
      </p:pic>
      <p:sp>
        <p:nvSpPr>
          <p:cNvPr id="21" name="Text Placeholder 20">
            <a:extLst>
              <a:ext uri="{FF2B5EF4-FFF2-40B4-BE49-F238E27FC236}">
                <a16:creationId xmlns:a16="http://schemas.microsoft.com/office/drawing/2014/main" id="{B4612834-FF26-FA44-A143-E5F97A5AED94}"/>
              </a:ext>
            </a:extLst>
          </p:cNvPr>
          <p:cNvSpPr>
            <a:spLocks noGrp="1"/>
          </p:cNvSpPr>
          <p:nvPr>
            <p:ph type="body" sz="quarter" idx="10"/>
          </p:nvPr>
        </p:nvSpPr>
        <p:spPr>
          <a:xfrm>
            <a:off x="0" y="1729682"/>
            <a:ext cx="4156617" cy="4693420"/>
          </a:xfrm>
        </p:spPr>
        <p:txBody>
          <a:bodyPr lIns="540000" tIns="0" rIns="0" bIns="0"/>
          <a:lstStyle>
            <a:lvl1pPr marL="0" indent="0">
              <a:lnSpc>
                <a:spcPct val="100000"/>
              </a:lnSpc>
              <a:spcAft>
                <a:spcPts val="1800"/>
              </a:spcAft>
              <a:buNone/>
              <a:defRPr sz="3600" b="1">
                <a:solidFill>
                  <a:schemeClr val="bg1"/>
                </a:solidFill>
                <a:latin typeface="Calibri" panose="020F0502020204030204" pitchFamily="34" charset="0"/>
                <a:cs typeface="Calibri" panose="020F0502020204030204" pitchFamily="34" charset="0"/>
              </a:defRPr>
            </a:lvl1pPr>
            <a:lvl2pPr marL="8335" indent="0">
              <a:spcAft>
                <a:spcPts val="900"/>
              </a:spcAft>
              <a:buNone/>
              <a:tabLst/>
              <a:defRPr sz="2100" b="0">
                <a:solidFill>
                  <a:schemeClr val="bg1"/>
                </a:solidFill>
                <a:latin typeface="Calibri" panose="020F0502020204030204" pitchFamily="34" charset="0"/>
                <a:cs typeface="Calibri" panose="020F0502020204030204" pitchFamily="34" charset="0"/>
              </a:defRPr>
            </a:lvl2pPr>
            <a:lvl3pPr marL="8335" indent="0">
              <a:buNone/>
              <a:tabLst/>
              <a:defRPr sz="1350" b="0">
                <a:solidFill>
                  <a:schemeClr val="bg1"/>
                </a:solidFill>
                <a:latin typeface="Calibri" panose="020F0502020204030204" pitchFamily="34" charset="0"/>
                <a:cs typeface="Calibri" panose="020F0502020204030204" pitchFamily="34" charset="0"/>
              </a:defRPr>
            </a:lvl3pPr>
            <a:lvl4pPr marL="8335" indent="0">
              <a:buNone/>
              <a:tabLst/>
              <a:defRPr sz="1050" b="0">
                <a:solidFill>
                  <a:schemeClr val="bg1"/>
                </a:solidFill>
                <a:latin typeface="Calibri" panose="020F0502020204030204" pitchFamily="34" charset="0"/>
                <a:cs typeface="Calibri" panose="020F0502020204030204" pitchFamily="34" charset="0"/>
              </a:defRPr>
            </a:lvl4pPr>
            <a:lvl5pPr marL="8335" indent="0">
              <a:buNone/>
              <a:tabLst/>
              <a:defRPr sz="900" b="0">
                <a:solidFill>
                  <a:schemeClr val="bg1"/>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Box 21">
            <a:extLst>
              <a:ext uri="{FF2B5EF4-FFF2-40B4-BE49-F238E27FC236}">
                <a16:creationId xmlns:a16="http://schemas.microsoft.com/office/drawing/2014/main" id="{8DE91140-D53D-5646-A650-8309DF417241}"/>
              </a:ext>
            </a:extLst>
          </p:cNvPr>
          <p:cNvSpPr txBox="1"/>
          <p:nvPr userDrawn="1"/>
        </p:nvSpPr>
        <p:spPr>
          <a:xfrm>
            <a:off x="5737303" y="1134361"/>
            <a:ext cx="2734836" cy="2512088"/>
          </a:xfrm>
          <a:prstGeom prst="rect">
            <a:avLst/>
          </a:prstGeom>
          <a:noFill/>
        </p:spPr>
        <p:txBody>
          <a:bodyPr wrap="square"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800" b="0" kern="1200" dirty="0">
                <a:solidFill>
                  <a:schemeClr val="bg1"/>
                </a:solidFill>
                <a:effectLst/>
                <a:latin typeface="Calibri" panose="020F0502020204030204" pitchFamily="34" charset="0"/>
                <a:ea typeface="+mn-ea"/>
                <a:cs typeface="Calibri" panose="020F0502020204030204" pitchFamily="34" charset="0"/>
              </a:rPr>
              <a:t>Working together to</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promote and advance </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the global comparability</a:t>
            </a:r>
            <a:br>
              <a:rPr lang="en-GB" sz="1800" b="0" kern="1200" dirty="0">
                <a:solidFill>
                  <a:schemeClr val="bg1"/>
                </a:solidFill>
                <a:effectLst/>
                <a:latin typeface="Calibri" panose="020F0502020204030204" pitchFamily="34" charset="0"/>
                <a:ea typeface="+mn-ea"/>
                <a:cs typeface="Calibri" panose="020F0502020204030204" pitchFamily="34" charset="0"/>
              </a:rPr>
            </a:br>
            <a:r>
              <a:rPr lang="en-GB" sz="1800" b="0" kern="1200" dirty="0">
                <a:solidFill>
                  <a:schemeClr val="bg1"/>
                </a:solidFill>
                <a:effectLst/>
                <a:latin typeface="Calibri" panose="020F0502020204030204" pitchFamily="34" charset="0"/>
                <a:ea typeface="+mn-ea"/>
                <a:cs typeface="Calibri" panose="020F0502020204030204" pitchFamily="34" charset="0"/>
              </a:rPr>
              <a:t>of measurements</a:t>
            </a:r>
            <a:endParaRPr lang="en-US" sz="1800" b="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64577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1_Content with web">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193B7F"/>
                </a:solidFill>
                <a:latin typeface="+mn-lt"/>
              </a:defRPr>
            </a:lvl1pPr>
            <a:lvl2pPr>
              <a:defRPr>
                <a:solidFill>
                  <a:srgbClr val="193B7F"/>
                </a:solidFill>
                <a:latin typeface="+mn-lt"/>
              </a:defRPr>
            </a:lvl2pPr>
            <a:lvl3pPr>
              <a:defRPr>
                <a:solidFill>
                  <a:srgbClr val="193B7F"/>
                </a:solidFill>
                <a:latin typeface="+mn-lt"/>
              </a:defRPr>
            </a:lvl3pPr>
            <a:lvl4pPr>
              <a:defRPr>
                <a:solidFill>
                  <a:srgbClr val="193B7F"/>
                </a:solidFill>
                <a:latin typeface="+mn-lt"/>
              </a:defRPr>
            </a:lvl4pPr>
            <a:lvl5pPr>
              <a:defRPr>
                <a:solidFill>
                  <a:srgbClr val="193B7F"/>
                </a:solidFill>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itle 13"/>
          <p:cNvSpPr>
            <a:spLocks noGrp="1"/>
          </p:cNvSpPr>
          <p:nvPr>
            <p:ph type="title"/>
          </p:nvPr>
        </p:nvSpPr>
        <p:spPr/>
        <p:txBody>
          <a:bodyPr/>
          <a:lstStyle>
            <a:lvl1pPr>
              <a:defRPr>
                <a:solidFill>
                  <a:srgbClr val="193B7F"/>
                </a:solidFill>
              </a:defRPr>
            </a:lvl1pPr>
          </a:lstStyle>
          <a:p>
            <a:r>
              <a:rPr lang="en-US"/>
              <a:t>Click to edit Master title style</a:t>
            </a:r>
          </a:p>
        </p:txBody>
      </p:sp>
      <p:sp>
        <p:nvSpPr>
          <p:cNvPr id="15" name="TextBox 14"/>
          <p:cNvSpPr txBox="1"/>
          <p:nvPr/>
        </p:nvSpPr>
        <p:spPr>
          <a:xfrm>
            <a:off x="7236296" y="6400730"/>
            <a:ext cx="1728192" cy="276999"/>
          </a:xfrm>
          <a:prstGeom prst="rect">
            <a:avLst/>
          </a:prstGeom>
          <a:noFill/>
        </p:spPr>
        <p:txBody>
          <a:bodyPr wrap="square" rtlCol="0" anchor="ctr">
            <a:spAutoFit/>
          </a:bodyPr>
          <a:lstStyle/>
          <a:p>
            <a:pPr algn="r"/>
            <a:fld id="{1EBF0865-8280-4993-A91B-BB5501F3EE2C}" type="slidenum">
              <a:rPr lang="en-US" sz="1200" smtClean="0">
                <a:solidFill>
                  <a:srgbClr val="193B7F"/>
                </a:solidFill>
              </a:rPr>
              <a:pPr algn="r"/>
              <a:t>‹N°›</a:t>
            </a:fld>
            <a:endParaRPr lang="en-US" sz="1200" dirty="0">
              <a:solidFill>
                <a:srgbClr val="193B7F"/>
              </a:solidFill>
            </a:endParaRPr>
          </a:p>
        </p:txBody>
      </p:sp>
      <p:cxnSp>
        <p:nvCxnSpPr>
          <p:cNvPr id="8" name="Straight Connector 7"/>
          <p:cNvCxnSpPr/>
          <p:nvPr userDrawn="1"/>
        </p:nvCxnSpPr>
        <p:spPr>
          <a:xfrm>
            <a:off x="0" y="1065879"/>
            <a:ext cx="9144000" cy="0"/>
          </a:xfrm>
          <a:prstGeom prst="line">
            <a:avLst/>
          </a:prstGeom>
          <a:ln w="19050">
            <a:solidFill>
              <a:srgbClr val="AD6804"/>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43840" y="182882"/>
            <a:ext cx="0" cy="1181769"/>
          </a:xfrm>
          <a:prstGeom prst="line">
            <a:avLst/>
          </a:prstGeom>
          <a:ln w="38100">
            <a:solidFill>
              <a:srgbClr val="AD680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472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with LOGO">
    <p:spTree>
      <p:nvGrpSpPr>
        <p:cNvPr id="1" name=""/>
        <p:cNvGrpSpPr/>
        <p:nvPr/>
      </p:nvGrpSpPr>
      <p:grpSpPr>
        <a:xfrm>
          <a:off x="0" y="0"/>
          <a:ext cx="0" cy="0"/>
          <a:chOff x="0" y="0"/>
          <a:chExt cx="0" cy="0"/>
        </a:xfrm>
      </p:grpSpPr>
      <p:sp>
        <p:nvSpPr>
          <p:cNvPr id="7" name="TextBox 9"/>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7D2BFC8C-CD6F-4899-BC25-E79D38BDA85C}" type="slidenum">
              <a:rPr lang="en-US" altLang="fr-FR" sz="1200" smtClean="0">
                <a:solidFill>
                  <a:srgbClr val="193B7F"/>
                </a:solidFill>
              </a:rPr>
              <a:pPr algn="r" eaLnBrk="1" hangingPunct="1">
                <a:defRPr/>
              </a:pPr>
              <a:t>‹N°›</a:t>
            </a:fld>
            <a:endParaRPr lang="en-US" altLang="fr-FR" sz="1200">
              <a:solidFill>
                <a:srgbClr val="193B7F"/>
              </a:solidFill>
            </a:endParaRPr>
          </a:p>
        </p:txBody>
      </p:sp>
      <p:cxnSp>
        <p:nvCxnSpPr>
          <p:cNvPr id="8" name="Straight Connector 11"/>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pic>
        <p:nvPicPr>
          <p:cNvPr id="9" name="Picture 2" descr="C:\Users\ckuanbayev\Desktop\BIPM Template\BIPM-2014.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0225" y="6016625"/>
            <a:ext cx="14509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fr-FR"/>
              <a:t>Modifiez le style du titre</a:t>
            </a:r>
            <a:endParaRPr lang="en-US"/>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2174875"/>
            <a:ext cx="4040188" cy="3768725"/>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45025" y="2174875"/>
            <a:ext cx="4041775" cy="3768725"/>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1895128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with web">
    <p:spTree>
      <p:nvGrpSpPr>
        <p:cNvPr id="1" name=""/>
        <p:cNvGrpSpPr/>
        <p:nvPr/>
      </p:nvGrpSpPr>
      <p:grpSpPr>
        <a:xfrm>
          <a:off x="0" y="0"/>
          <a:ext cx="0" cy="0"/>
          <a:chOff x="0" y="0"/>
          <a:chExt cx="0" cy="0"/>
        </a:xfrm>
      </p:grpSpPr>
      <p:sp>
        <p:nvSpPr>
          <p:cNvPr id="7" name="TextBox 9"/>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D34BE645-7585-47EF-9A49-925982905050}" type="slidenum">
              <a:rPr lang="en-US" altLang="fr-FR" sz="1200" smtClean="0">
                <a:solidFill>
                  <a:srgbClr val="193B7F"/>
                </a:solidFill>
              </a:rPr>
              <a:pPr algn="r" eaLnBrk="1" hangingPunct="1">
                <a:defRPr/>
              </a:pPr>
              <a:t>‹N°›</a:t>
            </a:fld>
            <a:endParaRPr lang="en-US" altLang="fr-FR" sz="1200">
              <a:solidFill>
                <a:srgbClr val="193B7F"/>
              </a:solidFill>
            </a:endParaRPr>
          </a:p>
        </p:txBody>
      </p:sp>
      <p:sp>
        <p:nvSpPr>
          <p:cNvPr id="8" name="TextBox 10"/>
          <p:cNvSpPr txBox="1">
            <a:spLocks noChangeArrowheads="1"/>
          </p:cNvSpPr>
          <p:nvPr userDrawn="1"/>
        </p:nvSpPr>
        <p:spPr bwMode="auto">
          <a:xfrm>
            <a:off x="469900"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defRPr/>
            </a:pPr>
            <a:r>
              <a:rPr lang="en-US" altLang="fr-FR" sz="1200">
                <a:solidFill>
                  <a:srgbClr val="193B7F"/>
                </a:solidFill>
              </a:rPr>
              <a:t>www.bipm.org</a:t>
            </a:r>
          </a:p>
        </p:txBody>
      </p:sp>
      <p:cxnSp>
        <p:nvCxnSpPr>
          <p:cNvPr id="9" name="Straight Connector 11"/>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FR"/>
              <a:t>Modifiez le style du titre</a:t>
            </a:r>
            <a:endParaRPr lang="en-US"/>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199982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with logo">
    <p:spTree>
      <p:nvGrpSpPr>
        <p:cNvPr id="1" name=""/>
        <p:cNvGrpSpPr/>
        <p:nvPr/>
      </p:nvGrpSpPr>
      <p:grpSpPr>
        <a:xfrm>
          <a:off x="0" y="0"/>
          <a:ext cx="0" cy="0"/>
          <a:chOff x="0" y="0"/>
          <a:chExt cx="0" cy="0"/>
        </a:xfrm>
      </p:grpSpPr>
      <p:sp>
        <p:nvSpPr>
          <p:cNvPr id="3" name="TextBox 5"/>
          <p:cNvSpPr txBox="1">
            <a:spLocks noChangeArrowheads="1"/>
          </p:cNvSpPr>
          <p:nvPr userDrawn="1"/>
        </p:nvSpPr>
        <p:spPr bwMode="auto">
          <a:xfrm>
            <a:off x="7235825" y="640080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C4F4FD95-64EA-4EBC-8481-EF37D39576AD}" type="slidenum">
              <a:rPr lang="en-US" altLang="fr-FR" sz="1200" smtClean="0">
                <a:solidFill>
                  <a:srgbClr val="193B7F"/>
                </a:solidFill>
              </a:rPr>
              <a:pPr algn="r" eaLnBrk="1" hangingPunct="1">
                <a:defRPr/>
              </a:pPr>
              <a:t>‹N°›</a:t>
            </a:fld>
            <a:endParaRPr lang="en-US" altLang="fr-FR" sz="1200">
              <a:solidFill>
                <a:srgbClr val="193B7F"/>
              </a:solidFill>
            </a:endParaRPr>
          </a:p>
        </p:txBody>
      </p:sp>
      <p:cxnSp>
        <p:nvCxnSpPr>
          <p:cNvPr id="4" name="Straight Connector 7"/>
          <p:cNvCxnSpPr/>
          <p:nvPr userDrawn="1"/>
        </p:nvCxnSpPr>
        <p:spPr>
          <a:xfrm>
            <a:off x="0" y="1065213"/>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4079696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2.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image" Target="../media/image1.png"/><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theme" Target="../theme/theme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30163"/>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Modifiez le style du titre</a:t>
            </a:r>
            <a:endParaRPr lang="en-US" altLang="fr-FR"/>
          </a:p>
        </p:txBody>
      </p:sp>
      <p:sp>
        <p:nvSpPr>
          <p:cNvPr id="1027" name="Text Placeholder 2"/>
          <p:cNvSpPr>
            <a:spLocks noGrp="1"/>
          </p:cNvSpPr>
          <p:nvPr>
            <p:ph type="body" idx="1"/>
          </p:nvPr>
        </p:nvSpPr>
        <p:spPr bwMode="auto">
          <a:xfrm>
            <a:off x="457200" y="136525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endParaRPr lang="en-US" altLang="fr-FR"/>
          </a:p>
        </p:txBody>
      </p:sp>
      <p:sp>
        <p:nvSpPr>
          <p:cNvPr id="6"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lang="en-US" sz="1200">
                <a:solidFill>
                  <a:srgbClr val="193B7F"/>
                </a:solidFill>
                <a:latin typeface="+mn-lt"/>
                <a:cs typeface="+mn-cs"/>
              </a:defRPr>
            </a:lvl1pPr>
          </a:lstStyle>
          <a:p>
            <a:pPr>
              <a:defRPr/>
            </a:pPr>
            <a:r>
              <a:rPr lang="fr-FR"/>
              <a:t>EFTF 2018 Torino</a:t>
            </a:r>
            <a:endParaRPr/>
          </a:p>
        </p:txBody>
      </p:sp>
    </p:spTree>
  </p:cSld>
  <p:clrMap bg1="lt1" tx1="dk1" bg2="lt2" tx2="dk2" accent1="accent1" accent2="accent2" accent3="accent3" accent4="accent4" accent5="accent5" accent6="accent6" hlink="hlink" folHlink="folHlink"/>
  <p:sldLayoutIdLst>
    <p:sldLayoutId id="2147485153" r:id="rId1"/>
    <p:sldLayoutId id="2147485154" r:id="rId2"/>
    <p:sldLayoutId id="2147485155" r:id="rId3"/>
    <p:sldLayoutId id="2147485156" r:id="rId4"/>
    <p:sldLayoutId id="2147485157" r:id="rId5"/>
    <p:sldLayoutId id="2147485158" r:id="rId6"/>
    <p:sldLayoutId id="2147485159" r:id="rId7"/>
    <p:sldLayoutId id="2147485160" r:id="rId8"/>
    <p:sldLayoutId id="2147485161" r:id="rId9"/>
    <p:sldLayoutId id="2147485162" r:id="rId10"/>
    <p:sldLayoutId id="2147485163" r:id="rId11"/>
    <p:sldLayoutId id="2147485164" r:id="rId12"/>
    <p:sldLayoutId id="2147485165" r:id="rId13"/>
    <p:sldLayoutId id="2147485166" r:id="rId14"/>
    <p:sldLayoutId id="2147485167" r:id="rId15"/>
    <p:sldLayoutId id="2147485168" r:id="rId16"/>
    <p:sldLayoutId id="2147485169" r:id="rId17"/>
    <p:sldLayoutId id="2147485170" r:id="rId18"/>
    <p:sldLayoutId id="2147485171" r:id="rId19"/>
    <p:sldLayoutId id="2147485172" r:id="rId20"/>
    <p:sldLayoutId id="2147485173" r:id="rId21"/>
    <p:sldLayoutId id="2147485174" r:id="rId22"/>
    <p:sldLayoutId id="2147485175" r:id="rId23"/>
    <p:sldLayoutId id="2147485176" r:id="rId24"/>
    <p:sldLayoutId id="2147485177" r:id="rId25"/>
    <p:sldLayoutId id="2147485178" r:id="rId26"/>
  </p:sldLayoutIdLst>
  <p:hf sldNum="0" hdr="0" dt="0"/>
  <p:txStyles>
    <p:titleStyle>
      <a:lvl1pPr algn="l" rtl="0" eaLnBrk="0" fontAlgn="base" hangingPunct="0">
        <a:spcBef>
          <a:spcPct val="0"/>
        </a:spcBef>
        <a:spcAft>
          <a:spcPct val="0"/>
        </a:spcAft>
        <a:defRPr lang="en-US" sz="2800" kern="1200" dirty="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p:titleStyle>
    <p:bodyStyle>
      <a:lvl1pPr marL="342900" indent="-342900" algn="l" rtl="0" eaLnBrk="0" fontAlgn="base" hangingPunct="0">
        <a:spcBef>
          <a:spcPct val="20000"/>
        </a:spcBef>
        <a:spcAft>
          <a:spcPct val="0"/>
        </a:spcAft>
        <a:buSzPct val="80000"/>
        <a:buBlip>
          <a:blip r:embed="rId28"/>
        </a:buBlip>
        <a:defRPr sz="2400" kern="1200">
          <a:solidFill>
            <a:srgbClr val="193B7F"/>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rgbClr val="193B7F"/>
          </a:solidFill>
          <a:latin typeface="+mn-lt"/>
          <a:ea typeface="+mn-ea"/>
          <a:cs typeface="+mn-cs"/>
        </a:defRPr>
      </a:lvl2pPr>
      <a:lvl3pPr marL="1143000" indent="-228600" algn="l" rtl="0" eaLnBrk="0" fontAlgn="base" hangingPunct="0">
        <a:spcBef>
          <a:spcPct val="20000"/>
        </a:spcBef>
        <a:spcAft>
          <a:spcPct val="0"/>
        </a:spcAft>
        <a:buSzPct val="70000"/>
        <a:buBlip>
          <a:blip r:embed="rId28"/>
        </a:buBlip>
        <a:defRPr kern="1200">
          <a:solidFill>
            <a:srgbClr val="193B7F"/>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rgbClr val="193B7F"/>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rgbClr val="193B7F"/>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9B6CAB0-0266-413E-82D1-AE180BE84EA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511F5270-D3DB-CEA3-DCB7-C52ECF269E7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AAE9934E-9013-79B3-879D-0B151476D90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70FA8F-3F99-4963-821D-68DBC9DC8388}" type="datetimeFigureOut">
              <a:rPr lang="en-GB" smtClean="0"/>
              <a:t>12/10/2023</a:t>
            </a:fld>
            <a:endParaRPr lang="en-GB"/>
          </a:p>
        </p:txBody>
      </p:sp>
      <p:sp>
        <p:nvSpPr>
          <p:cNvPr id="5" name="Espace réservé du pied de page 4">
            <a:extLst>
              <a:ext uri="{FF2B5EF4-FFF2-40B4-BE49-F238E27FC236}">
                <a16:creationId xmlns:a16="http://schemas.microsoft.com/office/drawing/2014/main" id="{EA91D151-E3E9-1162-0CFB-88977F3B809E}"/>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06F879F6-3571-398D-2D59-10971BC928F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EDDA900-3F01-4843-8F9A-0528F813A317}" type="slidenum">
              <a:rPr lang="en-GB" smtClean="0"/>
              <a:t>‹N°›</a:t>
            </a:fld>
            <a:endParaRPr lang="en-GB"/>
          </a:p>
        </p:txBody>
      </p:sp>
    </p:spTree>
    <p:extLst>
      <p:ext uri="{BB962C8B-B14F-4D97-AF65-F5344CB8AC3E}">
        <p14:creationId xmlns:p14="http://schemas.microsoft.com/office/powerpoint/2010/main" val="1224146132"/>
      </p:ext>
    </p:extLst>
  </p:cSld>
  <p:clrMap bg1="lt1" tx1="dk1" bg2="lt2" tx2="dk2" accent1="accent1" accent2="accent2" accent3="accent3" accent4="accent4" accent5="accent5" accent6="accent6" hlink="hlink" folHlink="folHlink"/>
  <p:sldLayoutIdLst>
    <p:sldLayoutId id="2147485180" r:id="rId1"/>
    <p:sldLayoutId id="2147485181" r:id="rId2"/>
    <p:sldLayoutId id="2147485182" r:id="rId3"/>
    <p:sldLayoutId id="2147485183" r:id="rId4"/>
    <p:sldLayoutId id="2147485184" r:id="rId5"/>
    <p:sldLayoutId id="2147485185" r:id="rId6"/>
    <p:sldLayoutId id="2147485186" r:id="rId7"/>
    <p:sldLayoutId id="2147485187" r:id="rId8"/>
    <p:sldLayoutId id="2147485188" r:id="rId9"/>
    <p:sldLayoutId id="2147485189" r:id="rId10"/>
    <p:sldLayoutId id="2147485190" r:id="rId11"/>
    <p:sldLayoutId id="2147485191" r:id="rId12"/>
    <p:sldLayoutId id="2147485192" r:id="rId13"/>
    <p:sldLayoutId id="2147485193" r:id="rId14"/>
    <p:sldLayoutId id="2147485194" r:id="rId15"/>
    <p:sldLayoutId id="2147485219" r:id="rId1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588"/>
            <a:ext cx="8229600" cy="1024128"/>
          </a:xfrm>
          <a:prstGeom prst="rect">
            <a:avLst/>
          </a:prstGeom>
        </p:spPr>
        <p:txBody>
          <a:bodyPr vert="horz" lIns="91440" tIns="45720" rIns="91440" bIns="45720" rtlCol="0" anchor="ctr">
            <a:normAutofit/>
          </a:bodyPr>
          <a:lstStyle/>
          <a:p>
            <a:pPr lvl="0"/>
            <a:r>
              <a:rPr lang="en-US"/>
              <a:t>Click to edit Master title style</a:t>
            </a:r>
            <a:endParaRPr lang="en-US" dirty="0"/>
          </a:p>
        </p:txBody>
      </p:sp>
      <p:sp>
        <p:nvSpPr>
          <p:cNvPr id="3" name="Text Placeholder 2"/>
          <p:cNvSpPr>
            <a:spLocks noGrp="1"/>
          </p:cNvSpPr>
          <p:nvPr>
            <p:ph type="body" idx="1"/>
          </p:nvPr>
        </p:nvSpPr>
        <p:spPr>
          <a:xfrm>
            <a:off x="457200" y="136465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lang="en-US" sz="1200">
                <a:solidFill>
                  <a:srgbClr val="193B7F"/>
                </a:solidFill>
              </a:defRPr>
            </a:lvl1pPr>
          </a:lstStyle>
          <a:p>
            <a:endParaRPr/>
          </a:p>
        </p:txBody>
      </p:sp>
    </p:spTree>
    <p:extLst>
      <p:ext uri="{BB962C8B-B14F-4D97-AF65-F5344CB8AC3E}">
        <p14:creationId xmlns:p14="http://schemas.microsoft.com/office/powerpoint/2010/main" val="138702575"/>
      </p:ext>
    </p:extLst>
  </p:cSld>
  <p:clrMap bg1="lt1" tx1="dk1" bg2="lt2" tx2="dk2" accent1="accent1" accent2="accent2" accent3="accent3" accent4="accent4" accent5="accent5" accent6="accent6" hlink="hlink" folHlink="folHlink"/>
  <p:sldLayoutIdLst>
    <p:sldLayoutId id="2147485196" r:id="rId1"/>
    <p:sldLayoutId id="2147485197" r:id="rId2"/>
    <p:sldLayoutId id="2147485198" r:id="rId3"/>
    <p:sldLayoutId id="2147485199" r:id="rId4"/>
    <p:sldLayoutId id="2147485200" r:id="rId5"/>
    <p:sldLayoutId id="2147485201" r:id="rId6"/>
    <p:sldLayoutId id="2147485202" r:id="rId7"/>
    <p:sldLayoutId id="2147485203" r:id="rId8"/>
    <p:sldLayoutId id="2147485204" r:id="rId9"/>
    <p:sldLayoutId id="2147485205" r:id="rId10"/>
    <p:sldLayoutId id="2147485206" r:id="rId11"/>
    <p:sldLayoutId id="2147485207" r:id="rId12"/>
    <p:sldLayoutId id="2147485208" r:id="rId13"/>
    <p:sldLayoutId id="2147485209" r:id="rId14"/>
    <p:sldLayoutId id="2147485210" r:id="rId15"/>
    <p:sldLayoutId id="2147485211" r:id="rId16"/>
    <p:sldLayoutId id="2147485212" r:id="rId17"/>
    <p:sldLayoutId id="2147485213" r:id="rId18"/>
    <p:sldLayoutId id="2147485214" r:id="rId19"/>
    <p:sldLayoutId id="2147485215" r:id="rId20"/>
    <p:sldLayoutId id="2147485216" r:id="rId21"/>
    <p:sldLayoutId id="2147485217" r:id="rId22"/>
    <p:sldLayoutId id="2147485218" r:id="rId23"/>
  </p:sldLayoutIdLst>
  <p:txStyles>
    <p:titleStyle>
      <a:lvl1pPr algn="l" defTabSz="914378" rtl="0" eaLnBrk="1" latinLnBrk="0" hangingPunct="1">
        <a:spcBef>
          <a:spcPct val="0"/>
        </a:spcBef>
        <a:buNone/>
        <a:defRPr lang="en-US" sz="2800" b="0" kern="1200" dirty="0">
          <a:solidFill>
            <a:srgbClr val="193B7F"/>
          </a:solidFill>
          <a:latin typeface="+mj-lt"/>
          <a:ea typeface="+mj-ea"/>
          <a:cs typeface="+mj-cs"/>
        </a:defRPr>
      </a:lvl1pPr>
    </p:titleStyle>
    <p:bodyStyle>
      <a:lvl1pPr marL="342892" indent="-342892" algn="l" defTabSz="914378" rtl="0" eaLnBrk="1" latinLnBrk="0" hangingPunct="1">
        <a:spcBef>
          <a:spcPct val="20000"/>
        </a:spcBef>
        <a:buSzPct val="80000"/>
        <a:buFontTx/>
        <a:buBlip>
          <a:blip r:embed="rId25"/>
        </a:buBlip>
        <a:defRPr sz="2400" kern="1200">
          <a:solidFill>
            <a:srgbClr val="193B7F"/>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2000" kern="1200">
          <a:solidFill>
            <a:srgbClr val="193B7F"/>
          </a:solidFill>
          <a:latin typeface="+mn-lt"/>
          <a:ea typeface="+mn-ea"/>
          <a:cs typeface="+mn-cs"/>
        </a:defRPr>
      </a:lvl2pPr>
      <a:lvl3pPr marL="1142972" indent="-228594" algn="l" defTabSz="914378" rtl="0" eaLnBrk="1" latinLnBrk="0" hangingPunct="1">
        <a:spcBef>
          <a:spcPct val="20000"/>
        </a:spcBef>
        <a:buSzPct val="70000"/>
        <a:buFontTx/>
        <a:buBlip>
          <a:blip r:embed="rId25"/>
        </a:buBlip>
        <a:defRPr sz="1800" kern="1200">
          <a:solidFill>
            <a:srgbClr val="193B7F"/>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600" kern="1200">
          <a:solidFill>
            <a:srgbClr val="193B7F"/>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rgbClr val="193B7F"/>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3" Type="http://schemas.openxmlformats.org/officeDocument/2006/relationships/hyperlink" Target="http://www.iers.org/"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oleObject" Target="../embeddings/oleObject13.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oleObject" Target="../embeddings/oleObject12.bin"/><Relationship Id="rId2" Type="http://schemas.openxmlformats.org/officeDocument/2006/relationships/notesSlide" Target="../notesSlides/notesSlide19.xml"/><Relationship Id="rId16" Type="http://schemas.openxmlformats.org/officeDocument/2006/relationships/oleObject" Target="../embeddings/oleObject15.bin"/><Relationship Id="rId1" Type="http://schemas.openxmlformats.org/officeDocument/2006/relationships/slideLayout" Target="../slideLayouts/slideLayout11.xml"/><Relationship Id="rId6" Type="http://schemas.openxmlformats.org/officeDocument/2006/relationships/image" Target="../media/image15.wmf"/><Relationship Id="rId11" Type="http://schemas.openxmlformats.org/officeDocument/2006/relationships/oleObject" Target="../embeddings/oleObject11.bin"/><Relationship Id="rId5" Type="http://schemas.openxmlformats.org/officeDocument/2006/relationships/oleObject" Target="../embeddings/oleObject7.bin"/><Relationship Id="rId15" Type="http://schemas.openxmlformats.org/officeDocument/2006/relationships/oleObject" Target="../embeddings/oleObject14.bin"/><Relationship Id="rId10" Type="http://schemas.openxmlformats.org/officeDocument/2006/relationships/oleObject" Target="../embeddings/oleObject10.bin"/><Relationship Id="rId4" Type="http://schemas.openxmlformats.org/officeDocument/2006/relationships/image" Target="../media/image14.wmf"/><Relationship Id="rId9" Type="http://schemas.openxmlformats.org/officeDocument/2006/relationships/oleObject" Target="../embeddings/oleObject9.bin"/><Relationship Id="rId14" Type="http://schemas.openxmlformats.org/officeDocument/2006/relationships/image" Target="../media/image23.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oleObject" Target="../embeddings/oleObject16.bin"/><Relationship Id="rId7" Type="http://schemas.openxmlformats.org/officeDocument/2006/relationships/image" Target="../media/image39.jpeg"/><Relationship Id="rId12"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38.png"/><Relationship Id="rId11" Type="http://schemas.openxmlformats.org/officeDocument/2006/relationships/image" Target="../media/image42.jpeg"/><Relationship Id="rId5" Type="http://schemas.openxmlformats.org/officeDocument/2006/relationships/oleObject" Target="../embeddings/oleObject17.bin"/><Relationship Id="rId10" Type="http://schemas.openxmlformats.org/officeDocument/2006/relationships/image" Target="../media/image41.png"/><Relationship Id="rId4" Type="http://schemas.openxmlformats.org/officeDocument/2006/relationships/image" Target="../media/image37.png"/><Relationship Id="rId9" Type="http://schemas.openxmlformats.org/officeDocument/2006/relationships/image" Target="../media/image40.jpeg"/></Relationships>
</file>

<file path=ppt/slides/_rels/slide32.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5.jpeg"/><Relationship Id="rId7" Type="http://schemas.openxmlformats.org/officeDocument/2006/relationships/image" Target="../media/image48.png"/><Relationship Id="rId2" Type="http://schemas.openxmlformats.org/officeDocument/2006/relationships/image" Target="../media/image44.jpeg"/><Relationship Id="rId1" Type="http://schemas.openxmlformats.org/officeDocument/2006/relationships/slideLayout" Target="../slideLayouts/slideLayout11.xml"/><Relationship Id="rId6" Type="http://schemas.openxmlformats.org/officeDocument/2006/relationships/image" Target="../media/image47.jpeg"/><Relationship Id="rId5" Type="http://schemas.openxmlformats.org/officeDocument/2006/relationships/image" Target="../media/image33.jpeg"/><Relationship Id="rId10" Type="http://schemas.openxmlformats.org/officeDocument/2006/relationships/image" Target="../media/image51.jpeg"/><Relationship Id="rId4" Type="http://schemas.openxmlformats.org/officeDocument/2006/relationships/image" Target="../media/image46.emf"/><Relationship Id="rId9" Type="http://schemas.openxmlformats.org/officeDocument/2006/relationships/image" Target="../media/image50.jpeg"/></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9.xml"/><Relationship Id="rId5" Type="http://schemas.openxmlformats.org/officeDocument/2006/relationships/image" Target="../media/image53.jpeg"/><Relationship Id="rId4" Type="http://schemas.openxmlformats.org/officeDocument/2006/relationships/image" Target="../media/image46.emf"/></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1.xml"/><Relationship Id="rId4" Type="http://schemas.openxmlformats.org/officeDocument/2006/relationships/image" Target="../media/image56.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37.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44.jpeg"/><Relationship Id="rId18" Type="http://schemas.openxmlformats.org/officeDocument/2006/relationships/image" Target="../media/image66.jpeg"/><Relationship Id="rId3" Type="http://schemas.openxmlformats.org/officeDocument/2006/relationships/image" Target="../media/image57.jpeg"/><Relationship Id="rId7" Type="http://schemas.openxmlformats.org/officeDocument/2006/relationships/image" Target="../media/image59.wmf"/><Relationship Id="rId12" Type="http://schemas.openxmlformats.org/officeDocument/2006/relationships/image" Target="../media/image33.jpeg"/><Relationship Id="rId17" Type="http://schemas.openxmlformats.org/officeDocument/2006/relationships/image" Target="../media/image65.jpeg"/><Relationship Id="rId2" Type="http://schemas.openxmlformats.org/officeDocument/2006/relationships/notesSlide" Target="../notesSlides/notesSlide31.xml"/><Relationship Id="rId16" Type="http://schemas.openxmlformats.org/officeDocument/2006/relationships/image" Target="../media/image64.jpeg"/><Relationship Id="rId1" Type="http://schemas.openxmlformats.org/officeDocument/2006/relationships/slideLayout" Target="../slideLayouts/slideLayout11.xml"/><Relationship Id="rId6" Type="http://schemas.openxmlformats.org/officeDocument/2006/relationships/oleObject" Target="../embeddings/oleObject18.bin"/><Relationship Id="rId11" Type="http://schemas.openxmlformats.org/officeDocument/2006/relationships/image" Target="../media/image62.jpeg"/><Relationship Id="rId5" Type="http://schemas.openxmlformats.org/officeDocument/2006/relationships/image" Target="../media/image31.png"/><Relationship Id="rId15" Type="http://schemas.openxmlformats.org/officeDocument/2006/relationships/image" Target="../media/image63.jpg"/><Relationship Id="rId10" Type="http://schemas.openxmlformats.org/officeDocument/2006/relationships/image" Target="../media/image61.png"/><Relationship Id="rId19" Type="http://schemas.openxmlformats.org/officeDocument/2006/relationships/image" Target="../media/image67.jpeg"/><Relationship Id="rId4" Type="http://schemas.openxmlformats.org/officeDocument/2006/relationships/image" Target="../media/image58.png"/><Relationship Id="rId9" Type="http://schemas.openxmlformats.org/officeDocument/2006/relationships/image" Target="../media/image25.png"/><Relationship Id="rId14" Type="http://schemas.openxmlformats.org/officeDocument/2006/relationships/image" Target="../media/image45.jpeg"/></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1.xml"/><Relationship Id="rId5" Type="http://schemas.openxmlformats.org/officeDocument/2006/relationships/image" Target="../media/image72.pn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8" Type="http://schemas.openxmlformats.org/officeDocument/2006/relationships/hyperlink" Target="https://www.bipm.org/en/bipm-services/timescales/time-ftp" TargetMode="External"/><Relationship Id="rId3" Type="http://schemas.openxmlformats.org/officeDocument/2006/relationships/image" Target="../media/image74.png"/><Relationship Id="rId7" Type="http://schemas.openxmlformats.org/officeDocument/2006/relationships/hyperlink" Target="http://webtai.bipm.org/database/" TargetMode="External"/><Relationship Id="rId2" Type="http://schemas.openxmlformats.org/officeDocument/2006/relationships/image" Target="../media/image73.jpe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jpeg"/><Relationship Id="rId9" Type="http://schemas.openxmlformats.org/officeDocument/2006/relationships/hyperlink" Target="https://webtai.bipm.org/api"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24.xml"/><Relationship Id="rId4" Type="http://schemas.openxmlformats.org/officeDocument/2006/relationships/hyperlink" Target="https://www.bipm.org/en/publications/mises-en-pratique/standard-frequencies.html"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82.emf"/><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4.xml"/><Relationship Id="rId1" Type="http://schemas.openxmlformats.org/officeDocument/2006/relationships/slideLayout" Target="../slideLayouts/slideLayout9.xml"/><Relationship Id="rId4" Type="http://schemas.openxmlformats.org/officeDocument/2006/relationships/image" Target="../media/image85.png"/></Relationships>
</file>

<file path=ppt/slides/_rels/slide4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5.xml"/><Relationship Id="rId1" Type="http://schemas.openxmlformats.org/officeDocument/2006/relationships/slideLayout" Target="../slideLayouts/slideLayout9.xml"/><Relationship Id="rId5" Type="http://schemas.openxmlformats.org/officeDocument/2006/relationships/hyperlink" Target="https://webtai.bipm.org/webdb/api/ccl-cctf/" TargetMode="External"/><Relationship Id="rId4" Type="http://schemas.openxmlformats.org/officeDocument/2006/relationships/image" Target="../media/image8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image" Target="../media/image88.pn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3.xml"/><Relationship Id="rId6" Type="http://schemas.openxmlformats.org/officeDocument/2006/relationships/image" Target="../media/image91.png"/><Relationship Id="rId5" Type="http://schemas.openxmlformats.org/officeDocument/2006/relationships/image" Target="../media/image700.png"/><Relationship Id="rId4" Type="http://schemas.openxmlformats.org/officeDocument/2006/relationships/image" Target="../media/image800.png"/></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141.png"/><Relationship Id="rId2" Type="http://schemas.openxmlformats.org/officeDocument/2006/relationships/notesSlide" Target="../notesSlides/notesSlide39.xml"/><Relationship Id="rId1" Type="http://schemas.openxmlformats.org/officeDocument/2006/relationships/slideLayout" Target="../slideLayouts/slideLayout23.xml"/><Relationship Id="rId6" Type="http://schemas.openxmlformats.org/officeDocument/2006/relationships/image" Target="../media/image130.png"/><Relationship Id="rId5" Type="http://schemas.openxmlformats.org/officeDocument/2006/relationships/image" Target="../media/image120.png"/><Relationship Id="rId4" Type="http://schemas.openxmlformats.org/officeDocument/2006/relationships/image" Target="../media/image57.png"/></Relationships>
</file>

<file path=ppt/slides/_rels/slide5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0.xml"/><Relationship Id="rId1" Type="http://schemas.openxmlformats.org/officeDocument/2006/relationships/slideLayout" Target="../slideLayouts/slideLayout23.xml"/><Relationship Id="rId6" Type="http://schemas.openxmlformats.org/officeDocument/2006/relationships/image" Target="../media/image600.png"/><Relationship Id="rId5" Type="http://schemas.openxmlformats.org/officeDocument/2006/relationships/image" Target="../media/image160.png"/><Relationship Id="rId4" Type="http://schemas.openxmlformats.org/officeDocument/2006/relationships/image" Target="../media/image59.png"/></Relationships>
</file>

<file path=ppt/slides/_rels/slide59.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190.png"/><Relationship Id="rId7" Type="http://schemas.openxmlformats.org/officeDocument/2006/relationships/image" Target="../media/image94.png"/><Relationship Id="rId2" Type="http://schemas.openxmlformats.org/officeDocument/2006/relationships/notesSlide" Target="../notesSlides/notesSlide41.xml"/><Relationship Id="rId1" Type="http://schemas.openxmlformats.org/officeDocument/2006/relationships/slideLayout" Target="../slideLayouts/slideLayout23.xml"/><Relationship Id="rId6" Type="http://schemas.openxmlformats.org/officeDocument/2006/relationships/image" Target="../media/image150.png"/><Relationship Id="rId5" Type="http://schemas.openxmlformats.org/officeDocument/2006/relationships/image" Target="../media/image140.png"/><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95.png"/><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6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2.png"/><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98.wmf"/><Relationship Id="rId7" Type="http://schemas.openxmlformats.org/officeDocument/2006/relationships/image" Target="../media/image100.wmf"/><Relationship Id="rId2" Type="http://schemas.openxmlformats.org/officeDocument/2006/relationships/notesSlide" Target="../notesSlides/notesSlide42.xml"/><Relationship Id="rId1" Type="http://schemas.openxmlformats.org/officeDocument/2006/relationships/slideLayout" Target="../slideLayouts/slideLayout11.xml"/><Relationship Id="rId6" Type="http://schemas.openxmlformats.org/officeDocument/2006/relationships/oleObject" Target="../embeddings/oleObject20.bin"/><Relationship Id="rId5" Type="http://schemas.openxmlformats.org/officeDocument/2006/relationships/image" Target="../media/image99.wmf"/><Relationship Id="rId4" Type="http://schemas.openxmlformats.org/officeDocument/2006/relationships/oleObject" Target="../embeddings/oleObject19.bin"/><Relationship Id="rId9" Type="http://schemas.openxmlformats.org/officeDocument/2006/relationships/image" Target="../media/image101.wmf"/></Relationships>
</file>

<file path=ppt/slides/_rels/slide65.xml.rels><?xml version="1.0" encoding="UTF-8" standalone="yes"?>
<Relationships xmlns="http://schemas.openxmlformats.org/package/2006/relationships"><Relationship Id="rId3" Type="http://schemas.openxmlformats.org/officeDocument/2006/relationships/hyperlink" Target="http://ieeexplore.ieee.org/search/searchresult.jsp?searchWithin=%22Authors%22:.QT.L.%20Galleani.QT.&amp;newsearch=true" TargetMode="External"/><Relationship Id="rId7" Type="http://schemas.openxmlformats.org/officeDocument/2006/relationships/image" Target="../media/image102.wmf"/><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oleObject" Target="../embeddings/oleObject22.bin"/><Relationship Id="rId5" Type="http://schemas.openxmlformats.org/officeDocument/2006/relationships/hyperlink" Target="http://ieeexplore.ieee.org/xpl/articleDetails.jsp?arnumber=7339453&amp;filter%3DAND(p_IS_Number:7445917)" TargetMode="External"/><Relationship Id="rId4" Type="http://schemas.openxmlformats.org/officeDocument/2006/relationships/hyperlink" Target="http://ieeexplore.ieee.org/search/searchresult.jsp?searchWithin=%22Authors%22:.QT.P.%20Tavella.QT.&amp;newsearch=true" TargetMode="External"/></Relationships>
</file>

<file path=ppt/slides/_rels/slide66.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image" Target="../media/image103.wmf"/><Relationship Id="rId7" Type="http://schemas.openxmlformats.org/officeDocument/2006/relationships/oleObject" Target="../embeddings/oleObject23.bin"/><Relationship Id="rId2" Type="http://schemas.openxmlformats.org/officeDocument/2006/relationships/notesSlide" Target="../notesSlides/notesSlide44.xml"/><Relationship Id="rId1" Type="http://schemas.openxmlformats.org/officeDocument/2006/relationships/slideLayout" Target="../slideLayouts/slideLayout23.xml"/><Relationship Id="rId6" Type="http://schemas.openxmlformats.org/officeDocument/2006/relationships/image" Target="../media/image106.wmf"/><Relationship Id="rId5" Type="http://schemas.openxmlformats.org/officeDocument/2006/relationships/image" Target="../media/image105.wmf"/><Relationship Id="rId10" Type="http://schemas.openxmlformats.org/officeDocument/2006/relationships/image" Target="../media/image107.wmf"/><Relationship Id="rId4" Type="http://schemas.openxmlformats.org/officeDocument/2006/relationships/image" Target="../media/image104.wmf"/><Relationship Id="rId9" Type="http://schemas.openxmlformats.org/officeDocument/2006/relationships/oleObject" Target="../embeddings/oleObject24.bin"/></Relationships>
</file>

<file path=ppt/slides/_rels/slide6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3.xml"/><Relationship Id="rId5" Type="http://schemas.openxmlformats.org/officeDocument/2006/relationships/image" Target="../media/image111.png"/><Relationship Id="rId4" Type="http://schemas.openxmlformats.org/officeDocument/2006/relationships/image" Target="../media/image110.png"/></Relationships>
</file>

<file path=ppt/slides/_rels/slide68.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7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114.gif"/><Relationship Id="rId2" Type="http://schemas.openxmlformats.org/officeDocument/2006/relationships/notesSlide" Target="../notesSlides/notesSlide45.xml"/><Relationship Id="rId1" Type="http://schemas.openxmlformats.org/officeDocument/2006/relationships/slideLayout" Target="../slideLayouts/slideLayout9.xml"/><Relationship Id="rId4" Type="http://schemas.openxmlformats.org/officeDocument/2006/relationships/image" Target="../media/image115.png"/></Relationships>
</file>

<file path=ppt/slides/_rels/slide73.xml.rels><?xml version="1.0" encoding="UTF-8" standalone="yes"?>
<Relationships xmlns="http://schemas.openxmlformats.org/package/2006/relationships"><Relationship Id="rId8" Type="http://schemas.openxmlformats.org/officeDocument/2006/relationships/image" Target="../media/image122.gif"/><Relationship Id="rId3" Type="http://schemas.openxmlformats.org/officeDocument/2006/relationships/image" Target="../media/image116.png"/><Relationship Id="rId7" Type="http://schemas.openxmlformats.org/officeDocument/2006/relationships/image" Target="../media/image121.png"/><Relationship Id="rId2" Type="http://schemas.openxmlformats.org/officeDocument/2006/relationships/notesSlide" Target="../notesSlides/notesSlide46.xml"/><Relationship Id="rId1" Type="http://schemas.openxmlformats.org/officeDocument/2006/relationships/slideLayout" Target="../slideLayouts/slideLayout9.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27.xml"/></Relationships>
</file>

<file path=ppt/slides/_rels/slide7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42.xml"/><Relationship Id="rId1" Type="http://schemas.openxmlformats.org/officeDocument/2006/relationships/themeOverride" Target="../theme/themeOverride4.xml"/></Relationships>
</file>

<file path=ppt/slides/_rels/slide78.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png"/><Relationship Id="rId1" Type="http://schemas.openxmlformats.org/officeDocument/2006/relationships/slideLayout" Target="../slideLayouts/slideLayout9.xml"/><Relationship Id="rId6" Type="http://schemas.openxmlformats.org/officeDocument/2006/relationships/image" Target="../media/image129.png"/><Relationship Id="rId5" Type="http://schemas.openxmlformats.org/officeDocument/2006/relationships/image" Target="../media/image128.emf"/><Relationship Id="rId4" Type="http://schemas.openxmlformats.org/officeDocument/2006/relationships/image" Target="../media/image127.jpe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5.wmf"/><Relationship Id="rId5" Type="http://schemas.openxmlformats.org/officeDocument/2006/relationships/oleObject" Target="../embeddings/oleObject2.bin"/><Relationship Id="rId4" Type="http://schemas.openxmlformats.org/officeDocument/2006/relationships/image" Target="../media/image14.wmf"/></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a:xfrm>
            <a:off x="211512" y="2996952"/>
            <a:ext cx="5256584" cy="1615960"/>
          </a:xfrm>
        </p:spPr>
        <p:txBody>
          <a:bodyPr/>
          <a:lstStyle/>
          <a:p>
            <a:pPr algn="l"/>
            <a:r>
              <a:rPr lang="en-GB" sz="4000" dirty="0"/>
              <a:t>UTC and the role of primary and secondary frequency standards</a:t>
            </a:r>
            <a:endParaRPr altLang="fr-FR" sz="4000" dirty="0"/>
          </a:p>
        </p:txBody>
      </p:sp>
      <p:sp>
        <p:nvSpPr>
          <p:cNvPr id="3" name="Subtitle 2"/>
          <p:cNvSpPr>
            <a:spLocks noGrp="1"/>
          </p:cNvSpPr>
          <p:nvPr>
            <p:ph type="subTitle" idx="1"/>
          </p:nvPr>
        </p:nvSpPr>
        <p:spPr>
          <a:xfrm>
            <a:off x="179512" y="5397228"/>
            <a:ext cx="5040560" cy="1444180"/>
          </a:xfrm>
        </p:spPr>
        <p:txBody>
          <a:bodyPr rtlCol="0">
            <a:normAutofit/>
          </a:bodyPr>
          <a:lstStyle/>
          <a:p>
            <a:pPr eaLnBrk="1" fontAlgn="auto" hangingPunct="1">
              <a:spcAft>
                <a:spcPts val="0"/>
              </a:spcAft>
              <a:defRPr/>
            </a:pPr>
            <a:r>
              <a:rPr lang="en-US" dirty="0"/>
              <a:t>P. Tavella</a:t>
            </a:r>
          </a:p>
          <a:p>
            <a:pPr eaLnBrk="1" fontAlgn="auto" hangingPunct="1">
              <a:spcAft>
                <a:spcPts val="0"/>
              </a:spcAft>
              <a:defRPr/>
            </a:pPr>
            <a:r>
              <a:rPr lang="en-US" dirty="0"/>
              <a:t>With the support of all </a:t>
            </a:r>
          </a:p>
          <a:p>
            <a:pPr eaLnBrk="1" fontAlgn="auto" hangingPunct="1">
              <a:spcAft>
                <a:spcPts val="0"/>
              </a:spcAft>
              <a:defRPr/>
            </a:pPr>
            <a:r>
              <a:rPr lang="en-US" dirty="0"/>
              <a:t>the BIPM Time Dept</a:t>
            </a:r>
            <a:endParaRPr lang="en-US" sz="1800" dirty="0"/>
          </a:p>
          <a:p>
            <a:pPr eaLnBrk="1" fontAlgn="auto" hangingPunct="1">
              <a:spcAft>
                <a:spcPts val="0"/>
              </a:spcAft>
              <a:defRPr/>
            </a:pPr>
            <a:endParaRPr lang="en-US" dirty="0"/>
          </a:p>
        </p:txBody>
      </p:sp>
      <p:pic>
        <p:nvPicPr>
          <p:cNvPr id="4" name="Image 3">
            <a:extLst>
              <a:ext uri="{FF2B5EF4-FFF2-40B4-BE49-F238E27FC236}">
                <a16:creationId xmlns:a16="http://schemas.microsoft.com/office/drawing/2014/main" id="{96155DC7-2FCA-5719-BFCE-BC2C6578834B}"/>
              </a:ext>
            </a:extLst>
          </p:cNvPr>
          <p:cNvPicPr>
            <a:picLocks noChangeAspect="1"/>
          </p:cNvPicPr>
          <p:nvPr/>
        </p:nvPicPr>
        <p:blipFill rotWithShape="1">
          <a:blip r:embed="rId3"/>
          <a:srcRect l="25869" r="25472" b="578"/>
          <a:stretch/>
        </p:blipFill>
        <p:spPr>
          <a:xfrm>
            <a:off x="1" y="0"/>
            <a:ext cx="4644007" cy="17691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634" name="Rectangle 2"/>
          <p:cNvSpPr>
            <a:spLocks noGrp="1" noChangeArrowheads="1"/>
          </p:cNvSpPr>
          <p:nvPr>
            <p:ph type="title"/>
          </p:nvPr>
        </p:nvSpPr>
        <p:spPr>
          <a:xfrm>
            <a:off x="1828800" y="3543300"/>
            <a:ext cx="5829300" cy="857250"/>
          </a:xfrm>
        </p:spPr>
        <p:txBody>
          <a:bodyPr/>
          <a:lstStyle/>
          <a:p>
            <a:r>
              <a:rPr lang="en-GB" b="1">
                <a:solidFill>
                  <a:srgbClr val="9966FF"/>
                </a:solidFill>
              </a:rPr>
              <a:t>the rotation rate is constant?</a:t>
            </a:r>
            <a:endParaRPr lang="en-GB"/>
          </a:p>
        </p:txBody>
      </p:sp>
      <p:sp>
        <p:nvSpPr>
          <p:cNvPr id="709635" name="WordArt 3"/>
          <p:cNvSpPr>
            <a:spLocks noChangeArrowheads="1" noChangeShapeType="1" noTextEdit="1"/>
          </p:cNvSpPr>
          <p:nvPr/>
        </p:nvSpPr>
        <p:spPr bwMode="auto">
          <a:xfrm>
            <a:off x="1714500" y="2171700"/>
            <a:ext cx="2571750" cy="742950"/>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Universal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Time</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p>
        </p:txBody>
      </p:sp>
    </p:spTree>
    <p:extLst>
      <p:ext uri="{BB962C8B-B14F-4D97-AF65-F5344CB8AC3E}">
        <p14:creationId xmlns:p14="http://schemas.microsoft.com/office/powerpoint/2010/main" val="2540478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7456" name="Object 0"/>
          <p:cNvGraphicFramePr>
            <a:graphicFrameLocks noChangeAspect="1"/>
          </p:cNvGraphicFramePr>
          <p:nvPr/>
        </p:nvGraphicFramePr>
        <p:xfrm>
          <a:off x="4057651" y="3257550"/>
          <a:ext cx="1025129" cy="1028700"/>
        </p:xfrm>
        <a:graphic>
          <a:graphicData uri="http://schemas.openxmlformats.org/presentationml/2006/ole">
            <mc:AlternateContent xmlns:mc="http://schemas.openxmlformats.org/markup-compatibility/2006">
              <mc:Choice xmlns:v="urn:schemas-microsoft-com:vml" Requires="v">
                <p:oleObj name="ClipArt" r:id="rId3" imgW="1663920" imgH="1666440" progId="">
                  <p:embed/>
                </p:oleObj>
              </mc:Choice>
              <mc:Fallback>
                <p:oleObj name="ClipArt" r:id="rId3" imgW="1663920" imgH="1666440" progId="">
                  <p:embed/>
                  <p:pic>
                    <p:nvPicPr>
                      <p:cNvPr id="787456"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51" y="3257550"/>
                        <a:ext cx="1025129"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0659" name="Rectangle 3"/>
          <p:cNvSpPr>
            <a:spLocks noGrp="1" noChangeArrowheads="1"/>
          </p:cNvSpPr>
          <p:nvPr>
            <p:ph type="title"/>
          </p:nvPr>
        </p:nvSpPr>
        <p:spPr>
          <a:xfrm>
            <a:off x="611560" y="284402"/>
            <a:ext cx="6315075" cy="628650"/>
          </a:xfrm>
          <a:noFill/>
          <a:ln/>
        </p:spPr>
        <p:txBody>
          <a:bodyPr vert="horz" wrap="square" lIns="69056" tIns="34529" rIns="69056" bIns="34529" numCol="1" rtlCol="0" anchor="ctr" anchorCtr="0" compatLnSpc="1">
            <a:prstTxWarp prst="textNoShape">
              <a:avLst/>
            </a:prstTxWarp>
            <a:normAutofit/>
          </a:bodyPr>
          <a:lstStyle/>
          <a:p>
            <a:r>
              <a:rPr lang="en-GB" b="1" dirty="0">
                <a:solidFill>
                  <a:srgbClr val="9966FF"/>
                </a:solidFill>
              </a:rPr>
              <a:t>Polar motion</a:t>
            </a:r>
            <a:endParaRPr lang="en-GB" dirty="0"/>
          </a:p>
        </p:txBody>
      </p:sp>
      <p:sp>
        <p:nvSpPr>
          <p:cNvPr id="710660" name="Rectangle 4"/>
          <p:cNvSpPr>
            <a:spLocks noChangeArrowheads="1"/>
          </p:cNvSpPr>
          <p:nvPr/>
        </p:nvSpPr>
        <p:spPr bwMode="auto">
          <a:xfrm>
            <a:off x="1657351" y="1943100"/>
            <a:ext cx="6315075" cy="3086100"/>
          </a:xfrm>
          <a:prstGeom prst="rect">
            <a:avLst/>
          </a:prstGeom>
          <a:noFill/>
          <a:ln w="9525">
            <a:noFill/>
            <a:miter lim="800000"/>
            <a:headEnd/>
            <a:tailEnd/>
          </a:ln>
          <a:effectLst/>
        </p:spPr>
        <p:txBody>
          <a:bodyPr lIns="69056" tIns="34529" rIns="69056" bIns="34529"/>
          <a:lstStyle/>
          <a:p>
            <a:pPr marL="257175" indent="-257175">
              <a:spcBef>
                <a:spcPct val="20000"/>
              </a:spcBef>
            </a:pPr>
            <a:r>
              <a:rPr lang="en-GB" sz="2100">
                <a:effectLst>
                  <a:outerShdw blurRad="38100" dist="38100" dir="2700000" algn="tl">
                    <a:srgbClr val="C0C0C0"/>
                  </a:outerShdw>
                </a:effectLst>
              </a:rPr>
              <a:t>Suspected around 1850 from astronomers</a:t>
            </a:r>
          </a:p>
        </p:txBody>
      </p:sp>
      <p:sp>
        <p:nvSpPr>
          <p:cNvPr id="710661" name="Line 5"/>
          <p:cNvSpPr>
            <a:spLocks noChangeShapeType="1"/>
          </p:cNvSpPr>
          <p:nvPr/>
        </p:nvSpPr>
        <p:spPr bwMode="auto">
          <a:xfrm flipV="1">
            <a:off x="4286250" y="2914650"/>
            <a:ext cx="514350" cy="1657350"/>
          </a:xfrm>
          <a:prstGeom prst="line">
            <a:avLst/>
          </a:prstGeom>
          <a:noFill/>
          <a:ln w="12700">
            <a:solidFill>
              <a:schemeClr val="tx1"/>
            </a:solidFill>
            <a:round/>
            <a:headEnd type="none" w="sm" len="sm"/>
            <a:tailEnd type="none" w="sm" len="sm"/>
          </a:ln>
          <a:effectLst/>
        </p:spPr>
        <p:txBody>
          <a:bodyPr wrap="none" anchor="ctr"/>
          <a:lstStyle/>
          <a:p>
            <a:endParaRPr lang="it-IT" sz="1350"/>
          </a:p>
        </p:txBody>
      </p:sp>
      <p:sp>
        <p:nvSpPr>
          <p:cNvPr id="710662" name="AutoShape 6"/>
          <p:cNvSpPr>
            <a:spLocks noChangeArrowheads="1"/>
          </p:cNvSpPr>
          <p:nvPr/>
        </p:nvSpPr>
        <p:spPr bwMode="auto">
          <a:xfrm rot="19877242">
            <a:off x="4572000" y="3028950"/>
            <a:ext cx="342900" cy="171450"/>
          </a:xfrm>
          <a:prstGeom prst="curvedUpArrow">
            <a:avLst>
              <a:gd name="adj1" fmla="val 40000"/>
              <a:gd name="adj2" fmla="val 80000"/>
              <a:gd name="adj3" fmla="val 33333"/>
            </a:avLst>
          </a:prstGeom>
          <a:solidFill>
            <a:schemeClr val="accent1"/>
          </a:solidFill>
          <a:ln w="12700">
            <a:solidFill>
              <a:schemeClr val="tx1"/>
            </a:solidFill>
            <a:miter lim="800000"/>
            <a:headEnd type="none" w="sm" len="sm"/>
            <a:tailEnd type="none" w="sm" len="sm"/>
          </a:ln>
          <a:effectLst/>
        </p:spPr>
        <p:txBody>
          <a:bodyPr wrap="none" anchor="ctr"/>
          <a:lstStyle/>
          <a:p>
            <a:endParaRPr lang="it-IT" sz="1350"/>
          </a:p>
        </p:txBody>
      </p:sp>
      <p:sp>
        <p:nvSpPr>
          <p:cNvPr id="710663" name="AutoShape 7">
            <a:hlinkClick r:id="" action="ppaction://hlinkshowjump?jump=firstslide" highlightClick="1"/>
          </p:cNvPr>
          <p:cNvSpPr>
            <a:spLocks noChangeArrowheads="1"/>
          </p:cNvSpPr>
          <p:nvPr/>
        </p:nvSpPr>
        <p:spPr bwMode="auto">
          <a:xfrm>
            <a:off x="4972050" y="3543300"/>
            <a:ext cx="171450" cy="228600"/>
          </a:xfrm>
          <a:prstGeom prst="actionButtonHome">
            <a:avLst/>
          </a:prstGeom>
          <a:solidFill>
            <a:schemeClr val="bg1"/>
          </a:solidFill>
          <a:ln w="12700">
            <a:solidFill>
              <a:schemeClr val="tx1"/>
            </a:solidFill>
            <a:miter lim="800000"/>
            <a:headEnd type="none" w="sm" len="sm"/>
            <a:tailEnd type="none" w="sm" len="sm"/>
          </a:ln>
          <a:effectLst/>
        </p:spPr>
        <p:txBody>
          <a:bodyPr wrap="none" anchor="ctr"/>
          <a:lstStyle/>
          <a:p>
            <a:endParaRPr lang="it-IT" sz="1350"/>
          </a:p>
        </p:txBody>
      </p:sp>
      <p:sp>
        <p:nvSpPr>
          <p:cNvPr id="710664" name="AutoShape 8">
            <a:hlinkClick r:id="" action="ppaction://hlinkshowjump?jump=firstslide" highlightClick="1"/>
          </p:cNvPr>
          <p:cNvSpPr>
            <a:spLocks noChangeArrowheads="1"/>
          </p:cNvSpPr>
          <p:nvPr/>
        </p:nvSpPr>
        <p:spPr bwMode="auto">
          <a:xfrm>
            <a:off x="4114800" y="3429000"/>
            <a:ext cx="171450" cy="228600"/>
          </a:xfrm>
          <a:prstGeom prst="actionButtonHome">
            <a:avLst/>
          </a:prstGeom>
          <a:solidFill>
            <a:schemeClr val="bg1"/>
          </a:solidFill>
          <a:ln w="12700">
            <a:solidFill>
              <a:schemeClr val="tx1"/>
            </a:solidFill>
            <a:miter lim="800000"/>
            <a:headEnd type="none" w="sm" len="sm"/>
            <a:tailEnd type="none" w="sm" len="sm"/>
          </a:ln>
          <a:effectLst/>
        </p:spPr>
        <p:txBody>
          <a:bodyPr wrap="none" anchor="ctr"/>
          <a:lstStyle/>
          <a:p>
            <a:endParaRPr lang="it-IT" sz="1350"/>
          </a:p>
        </p:txBody>
      </p:sp>
      <p:sp>
        <p:nvSpPr>
          <p:cNvPr id="710665" name="AutoShape 9"/>
          <p:cNvSpPr>
            <a:spLocks noChangeArrowheads="1"/>
          </p:cNvSpPr>
          <p:nvPr/>
        </p:nvSpPr>
        <p:spPr bwMode="auto">
          <a:xfrm>
            <a:off x="4800602" y="2628901"/>
            <a:ext cx="144683" cy="155535"/>
          </a:xfrm>
          <a:prstGeom prst="star5">
            <a:avLst/>
          </a:prstGeom>
          <a:solidFill>
            <a:schemeClr val="tx1"/>
          </a:solidFill>
          <a:ln w="12700">
            <a:solidFill>
              <a:schemeClr val="tx1"/>
            </a:solidFill>
            <a:miter lim="800000"/>
            <a:headEnd type="none" w="sm" len="sm"/>
            <a:tailEnd type="none" w="sm" len="sm"/>
          </a:ln>
          <a:effectLst/>
        </p:spPr>
        <p:txBody>
          <a:bodyPr wrap="none" anchor="ctr"/>
          <a:lstStyle/>
          <a:p>
            <a:endParaRPr lang="it-IT" sz="1350"/>
          </a:p>
        </p:txBody>
      </p:sp>
      <p:sp>
        <p:nvSpPr>
          <p:cNvPr id="710666" name="AutoShape 10"/>
          <p:cNvSpPr>
            <a:spLocks noChangeArrowheads="1"/>
          </p:cNvSpPr>
          <p:nvPr/>
        </p:nvSpPr>
        <p:spPr bwMode="auto">
          <a:xfrm>
            <a:off x="5429250" y="2914650"/>
            <a:ext cx="1143000" cy="685800"/>
          </a:xfrm>
          <a:prstGeom prst="wedgeEllipseCallout">
            <a:avLst>
              <a:gd name="adj1" fmla="val -72500"/>
              <a:gd name="adj2" fmla="val 61634"/>
            </a:avLst>
          </a:prstGeom>
          <a:solidFill>
            <a:schemeClr val="bg1"/>
          </a:solidFill>
          <a:ln w="12700">
            <a:solidFill>
              <a:schemeClr val="tx1"/>
            </a:solidFill>
            <a:miter lim="800000"/>
            <a:headEnd type="none" w="sm" len="sm"/>
            <a:tailEnd type="none" w="sm" len="sm"/>
          </a:ln>
          <a:effectLst/>
        </p:spPr>
        <p:txBody>
          <a:bodyPr wrap="none" anchor="ctr"/>
          <a:lstStyle/>
          <a:p>
            <a:pPr algn="ctr">
              <a:spcBef>
                <a:spcPct val="0"/>
              </a:spcBef>
              <a:buFontTx/>
              <a:buNone/>
            </a:pPr>
            <a:r>
              <a:rPr lang="en-GB" sz="1350">
                <a:latin typeface="Times New Roman" pitchFamily="18" charset="0"/>
              </a:rPr>
              <a:t>The Polar </a:t>
            </a:r>
          </a:p>
          <a:p>
            <a:pPr algn="ctr">
              <a:spcBef>
                <a:spcPct val="0"/>
              </a:spcBef>
              <a:buFontTx/>
              <a:buNone/>
            </a:pPr>
            <a:r>
              <a:rPr lang="en-GB" sz="1350">
                <a:latin typeface="Times New Roman" pitchFamily="18" charset="0"/>
              </a:rPr>
              <a:t>is higher!</a:t>
            </a:r>
            <a:endParaRPr lang="en-GB">
              <a:latin typeface="Times New Roman" pitchFamily="18" charset="0"/>
            </a:endParaRPr>
          </a:p>
        </p:txBody>
      </p:sp>
      <p:sp>
        <p:nvSpPr>
          <p:cNvPr id="710667" name="AutoShape 11"/>
          <p:cNvSpPr>
            <a:spLocks noChangeArrowheads="1"/>
          </p:cNvSpPr>
          <p:nvPr/>
        </p:nvSpPr>
        <p:spPr bwMode="auto">
          <a:xfrm flipH="1">
            <a:off x="2228850" y="2914650"/>
            <a:ext cx="1485900" cy="857250"/>
          </a:xfrm>
          <a:prstGeom prst="cloudCallout">
            <a:avLst>
              <a:gd name="adj1" fmla="val -70676"/>
              <a:gd name="adj2" fmla="val 22773"/>
            </a:avLst>
          </a:prstGeom>
          <a:solidFill>
            <a:schemeClr val="bg1"/>
          </a:solidFill>
          <a:ln w="12700">
            <a:solidFill>
              <a:schemeClr val="tx1"/>
            </a:solidFill>
            <a:round/>
            <a:headEnd type="none" w="sm" len="sm"/>
            <a:tailEnd type="none" w="sm" len="sm"/>
          </a:ln>
          <a:effectLst/>
        </p:spPr>
        <p:txBody>
          <a:bodyPr wrap="none" anchor="ctr"/>
          <a:lstStyle/>
          <a:p>
            <a:pPr algn="ctr">
              <a:spcBef>
                <a:spcPct val="0"/>
              </a:spcBef>
              <a:buFontTx/>
              <a:buNone/>
            </a:pPr>
            <a:r>
              <a:rPr lang="en-GB" sz="1350" dirty="0">
                <a:latin typeface="Times New Roman" pitchFamily="18" charset="0"/>
              </a:rPr>
              <a:t>That’s odd! The </a:t>
            </a:r>
          </a:p>
          <a:p>
            <a:pPr algn="ctr">
              <a:spcBef>
                <a:spcPct val="0"/>
              </a:spcBef>
              <a:buFontTx/>
              <a:buNone/>
            </a:pPr>
            <a:r>
              <a:rPr lang="en-GB" sz="1350" dirty="0">
                <a:latin typeface="Times New Roman" pitchFamily="18" charset="0"/>
              </a:rPr>
              <a:t>Polar seems lower</a:t>
            </a:r>
            <a:r>
              <a:rPr lang="en-GB" dirty="0">
                <a:latin typeface="Times New Roman" pitchFamily="18" charset="0"/>
              </a:rPr>
              <a:t>!</a:t>
            </a:r>
          </a:p>
        </p:txBody>
      </p:sp>
      <p:sp>
        <p:nvSpPr>
          <p:cNvPr id="710668" name="Text Box 12"/>
          <p:cNvSpPr txBox="1">
            <a:spLocks noChangeArrowheads="1"/>
          </p:cNvSpPr>
          <p:nvPr/>
        </p:nvSpPr>
        <p:spPr bwMode="auto">
          <a:xfrm>
            <a:off x="1314450" y="5029201"/>
            <a:ext cx="6572250" cy="830997"/>
          </a:xfrm>
          <a:prstGeom prst="rect">
            <a:avLst/>
          </a:prstGeom>
          <a:noFill/>
          <a:ln w="12700">
            <a:noFill/>
            <a:miter lim="800000"/>
            <a:headEnd type="none" w="sm" len="sm"/>
            <a:tailEnd type="none" w="sm" len="sm"/>
          </a:ln>
          <a:effectLst/>
        </p:spPr>
        <p:txBody>
          <a:bodyPr>
            <a:spAutoFit/>
          </a:bodyPr>
          <a:lstStyle/>
          <a:p>
            <a:pPr algn="ctr">
              <a:buFontTx/>
              <a:buNone/>
            </a:pPr>
            <a:r>
              <a:rPr lang="en-GB" sz="2400" dirty="0">
                <a:latin typeface="Times New Roman" pitchFamily="18" charset="0"/>
              </a:rPr>
              <a:t>Polar motion can be measured but is not  predictable </a:t>
            </a:r>
          </a:p>
        </p:txBody>
      </p:sp>
    </p:spTree>
    <p:extLst>
      <p:ext uri="{BB962C8B-B14F-4D97-AF65-F5344CB8AC3E}">
        <p14:creationId xmlns:p14="http://schemas.microsoft.com/office/powerpoint/2010/main" val="170827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787456"/>
                                        </p:tgtEl>
                                        <p:attrNameLst>
                                          <p:attrName>style.visibility</p:attrName>
                                        </p:attrNameLst>
                                      </p:cBhvr>
                                      <p:to>
                                        <p:strVal val="visible"/>
                                      </p:to>
                                    </p:set>
                                    <p:anim calcmode="lin" valueType="num">
                                      <p:cBhvr>
                                        <p:cTn id="7" dur="5000" fill="hold"/>
                                        <p:tgtEl>
                                          <p:spTgt spid="787456"/>
                                        </p:tgtEl>
                                        <p:attrNameLst>
                                          <p:attrName>ppt_w</p:attrName>
                                        </p:attrNameLst>
                                      </p:cBhvr>
                                      <p:tavLst>
                                        <p:tav tm="0" fmla="#ppt_w*sin(2.5*pi*$)">
                                          <p:val>
                                            <p:fltVal val="0"/>
                                          </p:val>
                                        </p:tav>
                                        <p:tav tm="100000">
                                          <p:val>
                                            <p:fltVal val="1"/>
                                          </p:val>
                                        </p:tav>
                                      </p:tavLst>
                                    </p:anim>
                                    <p:anim calcmode="lin" valueType="num">
                                      <p:cBhvr>
                                        <p:cTn id="8" dur="5000" fill="hold"/>
                                        <p:tgtEl>
                                          <p:spTgt spid="7874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3" name="Rectangle 3"/>
          <p:cNvSpPr>
            <a:spLocks noChangeArrowheads="1"/>
          </p:cNvSpPr>
          <p:nvPr/>
        </p:nvSpPr>
        <p:spPr bwMode="auto">
          <a:xfrm>
            <a:off x="323528" y="6237312"/>
            <a:ext cx="6487738" cy="369332"/>
          </a:xfrm>
          <a:prstGeom prst="rect">
            <a:avLst/>
          </a:prstGeom>
          <a:noFill/>
          <a:ln w="9525">
            <a:noFill/>
            <a:miter lim="800000"/>
            <a:headEnd/>
            <a:tailEnd/>
          </a:ln>
          <a:effectLst/>
        </p:spPr>
        <p:txBody>
          <a:bodyPr wrap="none">
            <a:spAutoFit/>
          </a:bodyPr>
          <a:lstStyle/>
          <a:p>
            <a:pPr>
              <a:spcBef>
                <a:spcPct val="0"/>
              </a:spcBef>
              <a:buFontTx/>
              <a:buNone/>
            </a:pPr>
            <a:r>
              <a:rPr lang="en-GB" dirty="0">
                <a:latin typeface="Times New Roman" pitchFamily="18" charset="0"/>
                <a:hlinkClick r:id="rId3"/>
              </a:rPr>
              <a:t>http://www.iers.org</a:t>
            </a:r>
            <a:r>
              <a:rPr lang="it-IT" dirty="0">
                <a:latin typeface="Times New Roman" pitchFamily="18" charset="0"/>
              </a:rPr>
              <a:t>      </a:t>
            </a:r>
            <a:r>
              <a:rPr lang="it-IT" sz="1350" i="1" dirty="0">
                <a:solidFill>
                  <a:schemeClr val="accent2"/>
                </a:solidFill>
                <a:latin typeface="Times New Roman" pitchFamily="18" charset="0"/>
              </a:rPr>
              <a:t>International </a:t>
            </a:r>
            <a:r>
              <a:rPr lang="it-IT" sz="1350" i="1" dirty="0" err="1">
                <a:solidFill>
                  <a:schemeClr val="accent2"/>
                </a:solidFill>
                <a:latin typeface="Times New Roman" pitchFamily="18" charset="0"/>
              </a:rPr>
              <a:t>Earth</a:t>
            </a:r>
            <a:r>
              <a:rPr lang="it-IT" sz="1350" i="1" dirty="0">
                <a:solidFill>
                  <a:schemeClr val="accent2"/>
                </a:solidFill>
                <a:latin typeface="Times New Roman" pitchFamily="18" charset="0"/>
              </a:rPr>
              <a:t> Rotation and </a:t>
            </a:r>
            <a:r>
              <a:rPr lang="it-IT" sz="1350" i="1" dirty="0" err="1">
                <a:solidFill>
                  <a:schemeClr val="accent2"/>
                </a:solidFill>
                <a:latin typeface="Times New Roman" pitchFamily="18" charset="0"/>
              </a:rPr>
              <a:t>Reference</a:t>
            </a:r>
            <a:r>
              <a:rPr lang="it-IT" sz="1350" i="1" dirty="0">
                <a:solidFill>
                  <a:schemeClr val="accent2"/>
                </a:solidFill>
                <a:latin typeface="Times New Roman" pitchFamily="18" charset="0"/>
              </a:rPr>
              <a:t> </a:t>
            </a:r>
            <a:r>
              <a:rPr lang="it-IT" sz="1350" i="1" dirty="0" err="1">
                <a:solidFill>
                  <a:schemeClr val="accent2"/>
                </a:solidFill>
                <a:latin typeface="Times New Roman" pitchFamily="18" charset="0"/>
              </a:rPr>
              <a:t>Systems</a:t>
            </a:r>
            <a:r>
              <a:rPr lang="it-IT" sz="1350" i="1" dirty="0">
                <a:solidFill>
                  <a:schemeClr val="accent2"/>
                </a:solidFill>
                <a:latin typeface="Times New Roman" pitchFamily="18" charset="0"/>
              </a:rPr>
              <a:t> Service</a:t>
            </a:r>
            <a:endParaRPr lang="en-GB" sz="1350" i="1" dirty="0">
              <a:solidFill>
                <a:schemeClr val="accent2"/>
              </a:solidFill>
              <a:latin typeface="Times New Roman" pitchFamily="18" charset="0"/>
            </a:endParaRPr>
          </a:p>
        </p:txBody>
      </p:sp>
      <p:pic>
        <p:nvPicPr>
          <p:cNvPr id="711684" name="Picture 4" descr="C:\patrizia\Doc\figure\IERS_logo.gif"/>
          <p:cNvPicPr>
            <a:picLocks noChangeAspect="1" noChangeArrowheads="1"/>
          </p:cNvPicPr>
          <p:nvPr/>
        </p:nvPicPr>
        <p:blipFill>
          <a:blip r:embed="rId4" cstate="print"/>
          <a:srcRect/>
          <a:stretch>
            <a:fillRect/>
          </a:stretch>
        </p:blipFill>
        <p:spPr bwMode="auto">
          <a:xfrm>
            <a:off x="683568" y="1413201"/>
            <a:ext cx="1233488" cy="1600200"/>
          </a:xfrm>
          <a:prstGeom prst="rect">
            <a:avLst/>
          </a:prstGeom>
          <a:noFill/>
        </p:spPr>
      </p:pic>
      <p:sp>
        <p:nvSpPr>
          <p:cNvPr id="711685" name="Rectangle 5"/>
          <p:cNvSpPr>
            <a:spLocks noChangeArrowheads="1"/>
          </p:cNvSpPr>
          <p:nvPr/>
        </p:nvSpPr>
        <p:spPr bwMode="auto">
          <a:xfrm>
            <a:off x="539552" y="391057"/>
            <a:ext cx="4286250" cy="415498"/>
          </a:xfrm>
          <a:prstGeom prst="rect">
            <a:avLst/>
          </a:prstGeom>
          <a:noFill/>
          <a:ln w="9525">
            <a:noFill/>
            <a:miter lim="800000"/>
            <a:headEnd/>
            <a:tailEnd/>
          </a:ln>
          <a:effectLst/>
        </p:spPr>
        <p:txBody>
          <a:bodyPr>
            <a:spAutoFit/>
          </a:bodyPr>
          <a:lstStyle/>
          <a:p>
            <a:pPr>
              <a:spcBef>
                <a:spcPct val="0"/>
              </a:spcBef>
              <a:buFontTx/>
              <a:buNone/>
            </a:pPr>
            <a:r>
              <a:rPr lang="en-GB" sz="2100" b="1" dirty="0">
                <a:solidFill>
                  <a:srgbClr val="6666FF"/>
                </a:solidFill>
                <a:latin typeface="Times New Roman" pitchFamily="18" charset="0"/>
              </a:rPr>
              <a:t>Polar motion </a:t>
            </a:r>
            <a:endParaRPr lang="en-GB" sz="2100" dirty="0">
              <a:solidFill>
                <a:srgbClr val="6666FF"/>
              </a:solidFill>
              <a:latin typeface="Times New Roman" pitchFamily="18" charset="0"/>
            </a:endParaRPr>
          </a:p>
        </p:txBody>
      </p:sp>
      <p:sp>
        <p:nvSpPr>
          <p:cNvPr id="7" name="CasellaDiTesto 6"/>
          <p:cNvSpPr txBox="1"/>
          <p:nvPr/>
        </p:nvSpPr>
        <p:spPr>
          <a:xfrm>
            <a:off x="3491880" y="1025895"/>
            <a:ext cx="575186" cy="415498"/>
          </a:xfrm>
          <a:prstGeom prst="rect">
            <a:avLst/>
          </a:prstGeom>
          <a:noFill/>
        </p:spPr>
        <p:txBody>
          <a:bodyPr wrap="square" rtlCol="0">
            <a:spAutoFit/>
          </a:bodyPr>
          <a:lstStyle/>
          <a:p>
            <a:pPr>
              <a:buNone/>
            </a:pPr>
            <a:r>
              <a:rPr lang="it-IT" sz="1050" dirty="0" err="1"/>
              <a:t>About</a:t>
            </a:r>
            <a:r>
              <a:rPr lang="it-IT" sz="1050" dirty="0"/>
              <a:t> 10 m</a:t>
            </a:r>
            <a:endParaRPr lang="en-GB" sz="1050" dirty="0"/>
          </a:p>
        </p:txBody>
      </p:sp>
      <p:cxnSp>
        <p:nvCxnSpPr>
          <p:cNvPr id="8" name="Connettore 2 7"/>
          <p:cNvCxnSpPr>
            <a:cxnSpLocks/>
          </p:cNvCxnSpPr>
          <p:nvPr/>
        </p:nvCxnSpPr>
        <p:spPr bwMode="auto">
          <a:xfrm>
            <a:off x="4003310" y="762614"/>
            <a:ext cx="0" cy="1514258"/>
          </a:xfrm>
          <a:prstGeom prst="straightConnector1">
            <a:avLst/>
          </a:prstGeom>
          <a:noFill/>
          <a:ln w="25400" cap="flat" cmpd="sng" algn="ctr">
            <a:solidFill>
              <a:srgbClr val="00B0F0"/>
            </a:solidFill>
            <a:prstDash val="solid"/>
            <a:round/>
            <a:headEnd type="triangle" w="med" len="med"/>
            <a:tailEnd type="triangle"/>
          </a:ln>
          <a:effectLst/>
        </p:spPr>
      </p:cxnSp>
      <p:pic>
        <p:nvPicPr>
          <p:cNvPr id="143362" name="Picture 2">
            <a:extLst>
              <a:ext uri="{FF2B5EF4-FFF2-40B4-BE49-F238E27FC236}">
                <a16:creationId xmlns:a16="http://schemas.microsoft.com/office/drawing/2014/main" id="{FE67CAA3-BDAC-C26C-DE85-96441D9578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9952" y="124320"/>
            <a:ext cx="4249380" cy="4249380"/>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D44F499B-E015-C77B-36B8-363540E037F2}"/>
              </a:ext>
            </a:extLst>
          </p:cNvPr>
          <p:cNvSpPr txBox="1"/>
          <p:nvPr/>
        </p:nvSpPr>
        <p:spPr>
          <a:xfrm>
            <a:off x="179512" y="5888305"/>
            <a:ext cx="4572000" cy="276999"/>
          </a:xfrm>
          <a:prstGeom prst="rect">
            <a:avLst/>
          </a:prstGeom>
          <a:noFill/>
        </p:spPr>
        <p:txBody>
          <a:bodyPr wrap="square">
            <a:spAutoFit/>
          </a:bodyPr>
          <a:lstStyle/>
          <a:p>
            <a:r>
              <a:rPr lang="en-GB" sz="1200" dirty="0"/>
              <a:t>https://eoc.obspm.fr/index.php?index=realtime&amp;lang=en</a:t>
            </a:r>
          </a:p>
        </p:txBody>
      </p:sp>
      <p:graphicFrame>
        <p:nvGraphicFramePr>
          <p:cNvPr id="4" name="Tabella 2">
            <a:extLst>
              <a:ext uri="{FF2B5EF4-FFF2-40B4-BE49-F238E27FC236}">
                <a16:creationId xmlns:a16="http://schemas.microsoft.com/office/drawing/2014/main" id="{47313DE8-1649-31A5-0F6A-24CF511A634C}"/>
              </a:ext>
            </a:extLst>
          </p:cNvPr>
          <p:cNvGraphicFramePr>
            <a:graphicFrameLocks noGrp="1"/>
          </p:cNvGraphicFramePr>
          <p:nvPr>
            <p:extLst>
              <p:ext uri="{D42A27DB-BD31-4B8C-83A1-F6EECF244321}">
                <p14:modId xmlns:p14="http://schemas.microsoft.com/office/powerpoint/2010/main" val="1067634797"/>
              </p:ext>
            </p:extLst>
          </p:nvPr>
        </p:nvGraphicFramePr>
        <p:xfrm>
          <a:off x="-20741" y="3791477"/>
          <a:ext cx="4024048" cy="2079143"/>
        </p:xfrm>
        <a:graphic>
          <a:graphicData uri="http://schemas.openxmlformats.org/drawingml/2006/table">
            <a:tbl>
              <a:tblPr/>
              <a:tblGrid>
                <a:gridCol w="670675">
                  <a:extLst>
                    <a:ext uri="{9D8B030D-6E8A-4147-A177-3AD203B41FA5}">
                      <a16:colId xmlns:a16="http://schemas.microsoft.com/office/drawing/2014/main" val="20000"/>
                    </a:ext>
                  </a:extLst>
                </a:gridCol>
                <a:gridCol w="670675">
                  <a:extLst>
                    <a:ext uri="{9D8B030D-6E8A-4147-A177-3AD203B41FA5}">
                      <a16:colId xmlns:a16="http://schemas.microsoft.com/office/drawing/2014/main" val="20001"/>
                    </a:ext>
                  </a:extLst>
                </a:gridCol>
                <a:gridCol w="670675">
                  <a:extLst>
                    <a:ext uri="{9D8B030D-6E8A-4147-A177-3AD203B41FA5}">
                      <a16:colId xmlns:a16="http://schemas.microsoft.com/office/drawing/2014/main" val="20002"/>
                    </a:ext>
                  </a:extLst>
                </a:gridCol>
                <a:gridCol w="670675">
                  <a:extLst>
                    <a:ext uri="{9D8B030D-6E8A-4147-A177-3AD203B41FA5}">
                      <a16:colId xmlns:a16="http://schemas.microsoft.com/office/drawing/2014/main" val="20003"/>
                    </a:ext>
                  </a:extLst>
                </a:gridCol>
                <a:gridCol w="596471">
                  <a:extLst>
                    <a:ext uri="{9D8B030D-6E8A-4147-A177-3AD203B41FA5}">
                      <a16:colId xmlns:a16="http://schemas.microsoft.com/office/drawing/2014/main" val="20004"/>
                    </a:ext>
                  </a:extLst>
                </a:gridCol>
                <a:gridCol w="744877">
                  <a:extLst>
                    <a:ext uri="{9D8B030D-6E8A-4147-A177-3AD203B41FA5}">
                      <a16:colId xmlns:a16="http://schemas.microsoft.com/office/drawing/2014/main" val="20005"/>
                    </a:ext>
                  </a:extLst>
                </a:gridCol>
              </a:tblGrid>
              <a:tr h="234765">
                <a:tc gridSpan="6">
                  <a:txBody>
                    <a:bodyPr/>
                    <a:lstStyle/>
                    <a:p>
                      <a:pPr marL="0" marR="0" algn="just">
                        <a:spcBef>
                          <a:spcPts val="0"/>
                        </a:spcBef>
                        <a:spcAft>
                          <a:spcPts val="0"/>
                        </a:spcAft>
                      </a:pPr>
                      <a:r>
                        <a:rPr lang="en-US" sz="1000" b="1" dirty="0">
                          <a:latin typeface="verdana"/>
                        </a:rPr>
                        <a:t>Units and conversion of units</a:t>
                      </a:r>
                      <a:r>
                        <a:rPr lang="en-US" sz="1000" dirty="0">
                          <a:latin typeface="verdana"/>
                        </a:rPr>
                        <a:t>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484120">
                <a:tc>
                  <a:txBody>
                    <a:bodyPr/>
                    <a:lstStyle/>
                    <a:p>
                      <a:pPr marL="0" marR="0" algn="just">
                        <a:spcBef>
                          <a:spcPts val="0"/>
                        </a:spcBef>
                        <a:spcAft>
                          <a:spcPts val="0"/>
                        </a:spcAft>
                      </a:pPr>
                      <a:r>
                        <a:rPr lang="it-IT" sz="800" dirty="0">
                          <a:latin typeface="verdana"/>
                        </a:rPr>
                        <a:t>1 </a:t>
                      </a:r>
                      <a:r>
                        <a:rPr lang="it-IT" sz="800" dirty="0" err="1">
                          <a:latin typeface="verdana"/>
                        </a:rPr>
                        <a:t>astronomical</a:t>
                      </a:r>
                      <a:r>
                        <a:rPr lang="it-IT" sz="800" dirty="0">
                          <a:latin typeface="verdana"/>
                        </a:rPr>
                        <a:t> </a:t>
                      </a:r>
                      <a:r>
                        <a:rPr lang="it-IT" sz="800" dirty="0" err="1">
                          <a:latin typeface="verdana"/>
                        </a:rPr>
                        <a:t>unit</a:t>
                      </a:r>
                      <a:r>
                        <a:rPr lang="it-IT" sz="800" dirty="0">
                          <a:latin typeface="verdana"/>
                        </a:rPr>
                        <a:t> </a:t>
                      </a:r>
                    </a:p>
                  </a:txBody>
                  <a:tcPr marL="76679" marR="76679" marT="38340" marB="38340" anchor="ctr">
                    <a:lnL>
                      <a:noFill/>
                    </a:lnL>
                    <a:lnR>
                      <a:noFill/>
                    </a:lnR>
                    <a:lnT>
                      <a:noFill/>
                    </a:lnT>
                    <a:lnB>
                      <a:noFill/>
                    </a:lnB>
                    <a:solidFill>
                      <a:srgbClr val="33FFFF"/>
                    </a:solidFill>
                  </a:tcPr>
                </a:tc>
                <a:tc>
                  <a:txBody>
                    <a:bodyPr/>
                    <a:lstStyle/>
                    <a:p>
                      <a:pPr marL="0" marR="0" algn="ctr">
                        <a:spcBef>
                          <a:spcPts val="0"/>
                        </a:spcBef>
                        <a:spcAft>
                          <a:spcPts val="0"/>
                        </a:spcAft>
                      </a:pPr>
                      <a:r>
                        <a:rPr lang="it-IT" sz="800" dirty="0">
                          <a:latin typeface="verdana"/>
                        </a:rPr>
                        <a:t>UA </a:t>
                      </a:r>
                    </a:p>
                  </a:txBody>
                  <a:tcPr marL="76679" marR="76679" marT="38340" marB="38340" anchor="ctr">
                    <a:lnL>
                      <a:noFill/>
                    </a:lnL>
                    <a:lnR>
                      <a:noFill/>
                    </a:lnR>
                    <a:lnT>
                      <a:noFill/>
                    </a:lnT>
                    <a:lnB>
                      <a:noFill/>
                    </a:lnB>
                    <a:solidFill>
                      <a:srgbClr val="33FFFF"/>
                    </a:solidFill>
                  </a:tcPr>
                </a:tc>
                <a:tc>
                  <a:txBody>
                    <a:bodyPr/>
                    <a:lstStyle/>
                    <a:p>
                      <a:pPr marL="0" marR="0" algn="ctr">
                        <a:spcBef>
                          <a:spcPts val="0"/>
                        </a:spcBef>
                        <a:spcAft>
                          <a:spcPts val="0"/>
                        </a:spcAft>
                      </a:pPr>
                      <a:r>
                        <a:rPr lang="it-IT" sz="800" dirty="0">
                          <a:latin typeface="verdana"/>
                        </a:rPr>
                        <a:t>149 597 870.691(6) </a:t>
                      </a:r>
                    </a:p>
                  </a:txBody>
                  <a:tcPr marL="76679" marR="76679" marT="38340" marB="38340" anchor="ctr">
                    <a:lnL>
                      <a:noFill/>
                    </a:lnL>
                    <a:lnR>
                      <a:noFill/>
                    </a:lnR>
                    <a:lnT>
                      <a:noFill/>
                    </a:lnT>
                    <a:lnB>
                      <a:noFill/>
                    </a:lnB>
                    <a:solidFill>
                      <a:srgbClr val="33FFFF"/>
                    </a:solidFill>
                  </a:tcPr>
                </a:tc>
                <a:tc>
                  <a:txBody>
                    <a:bodyPr/>
                    <a:lstStyle/>
                    <a:p>
                      <a:pPr marL="0" marR="0" algn="ctr">
                        <a:spcBef>
                          <a:spcPts val="0"/>
                        </a:spcBef>
                        <a:spcAft>
                          <a:spcPts val="0"/>
                        </a:spcAft>
                      </a:pPr>
                      <a:r>
                        <a:rPr lang="it-IT" sz="800" dirty="0">
                          <a:latin typeface="verdana"/>
                        </a:rPr>
                        <a:t>km </a:t>
                      </a:r>
                    </a:p>
                  </a:txBody>
                  <a:tcPr marL="76679" marR="76679" marT="38340" marB="38340" anchor="ctr">
                    <a:lnL>
                      <a:noFill/>
                    </a:lnL>
                    <a:lnR>
                      <a:noFill/>
                    </a:lnR>
                    <a:lnT>
                      <a:noFill/>
                    </a:lnT>
                    <a:lnB>
                      <a:noFill/>
                    </a:lnB>
                    <a:solidFill>
                      <a:srgbClr val="33FFFF"/>
                    </a:solidFill>
                  </a:tcPr>
                </a:tc>
                <a:tc>
                  <a:txBody>
                    <a:bodyPr/>
                    <a:lstStyle/>
                    <a:p>
                      <a:pPr marL="0" marR="0" algn="ctr">
                        <a:spcBef>
                          <a:spcPts val="0"/>
                        </a:spcBef>
                        <a:spcAft>
                          <a:spcPts val="0"/>
                        </a:spcAft>
                      </a:pPr>
                      <a:r>
                        <a:rPr lang="it-IT" sz="800" dirty="0">
                          <a:latin typeface="verdana"/>
                        </a:rPr>
                        <a:t>0.00004 </a:t>
                      </a:r>
                    </a:p>
                  </a:txBody>
                  <a:tcPr marL="76679" marR="76679" marT="38340" marB="38340" anchor="ctr">
                    <a:lnL>
                      <a:noFill/>
                    </a:lnL>
                    <a:lnR>
                      <a:noFill/>
                    </a:lnR>
                    <a:lnT>
                      <a:noFill/>
                    </a:lnT>
                    <a:lnB>
                      <a:noFill/>
                    </a:lnB>
                    <a:solidFill>
                      <a:srgbClr val="33FFFF"/>
                    </a:solidFill>
                  </a:tcPr>
                </a:tc>
                <a:tc>
                  <a:txBody>
                    <a:bodyPr/>
                    <a:lstStyle/>
                    <a:p>
                      <a:pPr marL="0" marR="0" algn="just">
                        <a:spcBef>
                          <a:spcPts val="0"/>
                        </a:spcBef>
                        <a:spcAft>
                          <a:spcPts val="0"/>
                        </a:spcAft>
                      </a:pPr>
                      <a:r>
                        <a:rPr lang="it-IT" sz="800">
                          <a:latin typeface="verdana"/>
                        </a:rPr>
                        <a:t>numerical IERS Standards </a:t>
                      </a:r>
                    </a:p>
                  </a:txBody>
                  <a:tcPr marL="76679" marR="76679" marT="38340" marB="38340" anchor="ctr">
                    <a:lnL>
                      <a:noFill/>
                    </a:lnL>
                    <a:lnR>
                      <a:noFill/>
                    </a:lnR>
                    <a:lnT>
                      <a:noFill/>
                    </a:lnT>
                    <a:lnB>
                      <a:noFill/>
                    </a:lnB>
                    <a:solidFill>
                      <a:srgbClr val="33FFFF"/>
                    </a:solidFill>
                  </a:tcPr>
                </a:tc>
                <a:extLst>
                  <a:ext uri="{0D108BD9-81ED-4DB2-BD59-A6C34878D82A}">
                    <a16:rowId xmlns:a16="http://schemas.microsoft.com/office/drawing/2014/main" val="10001"/>
                  </a:ext>
                </a:extLst>
              </a:tr>
              <a:tr h="328474">
                <a:tc gridSpan="3">
                  <a:txBody>
                    <a:bodyPr/>
                    <a:lstStyle/>
                    <a:p>
                      <a:pPr marL="0" marR="0" algn="just">
                        <a:spcBef>
                          <a:spcPts val="0"/>
                        </a:spcBef>
                        <a:spcAft>
                          <a:spcPts val="0"/>
                        </a:spcAft>
                      </a:pPr>
                      <a:r>
                        <a:rPr lang="en-US" sz="800" dirty="0">
                          <a:latin typeface="verdana"/>
                        </a:rPr>
                        <a:t>From </a:t>
                      </a:r>
                      <a:r>
                        <a:rPr lang="en-US" sz="800" dirty="0" err="1">
                          <a:latin typeface="verdana"/>
                        </a:rPr>
                        <a:t>milliarcseconds</a:t>
                      </a:r>
                      <a:r>
                        <a:rPr lang="en-US" sz="800" dirty="0">
                          <a:latin typeface="verdana"/>
                        </a:rPr>
                        <a:t> (</a:t>
                      </a:r>
                      <a:r>
                        <a:rPr lang="en-US" sz="800" dirty="0" err="1">
                          <a:latin typeface="verdana"/>
                        </a:rPr>
                        <a:t>mas</a:t>
                      </a:r>
                      <a:r>
                        <a:rPr lang="en-US" sz="800" dirty="0">
                          <a:latin typeface="verdana"/>
                        </a:rPr>
                        <a:t>) to radians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tc gridSpan="3">
                  <a:txBody>
                    <a:bodyPr/>
                    <a:lstStyle/>
                    <a:p>
                      <a:pPr marL="0" marR="0" algn="just">
                        <a:spcBef>
                          <a:spcPts val="0"/>
                        </a:spcBef>
                        <a:spcAft>
                          <a:spcPts val="0"/>
                        </a:spcAft>
                      </a:pPr>
                      <a:r>
                        <a:rPr lang="pt-BR" sz="800" dirty="0">
                          <a:latin typeface="verdana"/>
                        </a:rPr>
                        <a:t>1 mas =4.8481(1) 10</a:t>
                      </a:r>
                      <a:r>
                        <a:rPr lang="pt-BR" sz="800" baseline="30000" dirty="0">
                          <a:latin typeface="verdana"/>
                        </a:rPr>
                        <a:t>-9</a:t>
                      </a:r>
                      <a:r>
                        <a:rPr lang="pt-BR" sz="800" dirty="0">
                          <a:latin typeface="verdana"/>
                        </a:rPr>
                        <a:t> rad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2"/>
                  </a:ext>
                </a:extLst>
              </a:tr>
              <a:tr h="578365">
                <a:tc gridSpan="3">
                  <a:txBody>
                    <a:bodyPr/>
                    <a:lstStyle/>
                    <a:p>
                      <a:pPr marL="0" marR="0" algn="just">
                        <a:spcBef>
                          <a:spcPts val="0"/>
                        </a:spcBef>
                        <a:spcAft>
                          <a:spcPts val="0"/>
                        </a:spcAft>
                      </a:pPr>
                      <a:r>
                        <a:rPr lang="en-US" sz="800" dirty="0">
                          <a:latin typeface="verdana"/>
                        </a:rPr>
                        <a:t>What represents an arc of 1mas from the center of the Earth at distance equal to the polar radius </a:t>
                      </a:r>
                      <a:br>
                        <a:rPr lang="en-US" sz="800" dirty="0">
                          <a:latin typeface="verdana"/>
                        </a:rPr>
                      </a:br>
                      <a:r>
                        <a:rPr lang="en-US" sz="800" dirty="0">
                          <a:latin typeface="verdana"/>
                        </a:rPr>
                        <a:t>(6 356 755 m)?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tc gridSpan="3">
                  <a:txBody>
                    <a:bodyPr/>
                    <a:lstStyle/>
                    <a:p>
                      <a:pPr marL="0" marR="0" algn="just">
                        <a:spcBef>
                          <a:spcPts val="0"/>
                        </a:spcBef>
                        <a:spcAft>
                          <a:spcPts val="0"/>
                        </a:spcAft>
                      </a:pPr>
                      <a:r>
                        <a:rPr lang="it-IT" sz="1050" b="1" dirty="0">
                          <a:latin typeface="verdana"/>
                        </a:rPr>
                        <a:t>3.1(1) cm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3"/>
                  </a:ext>
                </a:extLst>
              </a:tr>
              <a:tr h="453419">
                <a:tc gridSpan="3">
                  <a:txBody>
                    <a:bodyPr/>
                    <a:lstStyle/>
                    <a:p>
                      <a:pPr marL="0" marR="0" algn="just">
                        <a:spcBef>
                          <a:spcPts val="0"/>
                        </a:spcBef>
                        <a:spcAft>
                          <a:spcPts val="0"/>
                        </a:spcAft>
                      </a:pPr>
                      <a:r>
                        <a:rPr lang="en-US" sz="800" dirty="0">
                          <a:latin typeface="verdana"/>
                        </a:rPr>
                        <a:t>Conversion of arc units in hour, minute, second to arc units in </a:t>
                      </a:r>
                      <a:r>
                        <a:rPr lang="en-US" sz="800" dirty="0" err="1">
                          <a:latin typeface="verdana"/>
                        </a:rPr>
                        <a:t>degre</a:t>
                      </a:r>
                      <a:r>
                        <a:rPr lang="en-US" sz="800" dirty="0">
                          <a:latin typeface="verdana"/>
                        </a:rPr>
                        <a:t>, </a:t>
                      </a:r>
                      <a:r>
                        <a:rPr lang="en-US" sz="800" dirty="0" err="1">
                          <a:latin typeface="verdana"/>
                        </a:rPr>
                        <a:t>arcminute</a:t>
                      </a:r>
                      <a:r>
                        <a:rPr lang="en-US" sz="800" dirty="0">
                          <a:latin typeface="verdana"/>
                        </a:rPr>
                        <a:t>, </a:t>
                      </a:r>
                      <a:r>
                        <a:rPr lang="en-US" sz="800" dirty="0" err="1">
                          <a:latin typeface="verdana"/>
                        </a:rPr>
                        <a:t>arcsecond</a:t>
                      </a:r>
                      <a:r>
                        <a:rPr lang="en-US" sz="800" dirty="0">
                          <a:latin typeface="verdana"/>
                        </a:rPr>
                        <a:t>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tc gridSpan="3">
                  <a:txBody>
                    <a:bodyPr/>
                    <a:lstStyle/>
                    <a:p>
                      <a:pPr marL="0" marR="0" algn="l">
                        <a:spcBef>
                          <a:spcPts val="0"/>
                        </a:spcBef>
                        <a:spcAft>
                          <a:spcPts val="0"/>
                        </a:spcAft>
                      </a:pPr>
                      <a:r>
                        <a:rPr lang="pt-BR" sz="800" dirty="0">
                          <a:latin typeface="verdana"/>
                        </a:rPr>
                        <a:t>24 h = 360°       1 h = 15°</a:t>
                      </a:r>
                      <a:br>
                        <a:rPr lang="pt-BR" sz="800" dirty="0">
                          <a:latin typeface="verdana"/>
                        </a:rPr>
                      </a:br>
                      <a:r>
                        <a:rPr lang="pt-BR" sz="800" dirty="0">
                          <a:latin typeface="verdana"/>
                        </a:rPr>
                        <a:t>1 min = 15'      1 s = 15" </a:t>
                      </a:r>
                      <a:br>
                        <a:rPr lang="pt-BR" sz="800" dirty="0">
                          <a:latin typeface="verdana"/>
                        </a:rPr>
                      </a:br>
                      <a:r>
                        <a:rPr lang="pt-BR" sz="800" dirty="0">
                          <a:latin typeface="verdana"/>
                        </a:rPr>
                        <a:t>1 ms = 15 mas </a:t>
                      </a:r>
                    </a:p>
                  </a:txBody>
                  <a:tcPr marL="76679" marR="76679" marT="38340" marB="38340" anchor="ctr">
                    <a:lnL>
                      <a:noFill/>
                    </a:lnL>
                    <a:lnR>
                      <a:noFill/>
                    </a:lnR>
                    <a:lnT>
                      <a:noFill/>
                    </a:lnT>
                    <a:lnB>
                      <a:noFill/>
                    </a:lnB>
                    <a:solidFill>
                      <a:srgbClr val="33FFFF"/>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52590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ChangeArrowheads="1"/>
          </p:cNvSpPr>
          <p:nvPr/>
        </p:nvSpPr>
        <p:spPr bwMode="auto">
          <a:xfrm>
            <a:off x="251520" y="116632"/>
            <a:ext cx="6315075" cy="857250"/>
          </a:xfrm>
          <a:prstGeom prst="rect">
            <a:avLst/>
          </a:prstGeom>
          <a:noFill/>
          <a:ln w="9525">
            <a:noFill/>
            <a:miter lim="800000"/>
            <a:headEnd/>
            <a:tailEnd/>
          </a:ln>
          <a:effectLst/>
        </p:spPr>
        <p:txBody>
          <a:bodyPr lIns="69056" tIns="34529" rIns="69056" bIns="34529" anchor="ctr"/>
          <a:lstStyle/>
          <a:p>
            <a:pPr>
              <a:spcBef>
                <a:spcPct val="0"/>
              </a:spcBef>
              <a:buFontTx/>
              <a:buNone/>
            </a:pPr>
            <a:r>
              <a:rPr lang="en-GB" sz="2800" b="1" i="1" dirty="0">
                <a:solidFill>
                  <a:srgbClr val="9966FF"/>
                </a:solidFill>
                <a:effectLst>
                  <a:outerShdw blurRad="38100" dist="38100" dir="2700000" algn="tl">
                    <a:srgbClr val="C0C0C0"/>
                  </a:outerShdw>
                </a:effectLst>
              </a:rPr>
              <a:t>Seasonal variation: </a:t>
            </a:r>
            <a:br>
              <a:rPr lang="en-GB" sz="2800" b="1" i="1" dirty="0">
                <a:solidFill>
                  <a:srgbClr val="9966FF"/>
                </a:solidFill>
                <a:effectLst>
                  <a:outerShdw blurRad="38100" dist="38100" dir="2700000" algn="tl">
                    <a:srgbClr val="C0C0C0"/>
                  </a:outerShdw>
                </a:effectLst>
              </a:rPr>
            </a:br>
            <a:r>
              <a:rPr lang="en-GB" sz="2800" b="1" i="1" dirty="0">
                <a:solidFill>
                  <a:srgbClr val="9966FF"/>
                </a:solidFill>
                <a:effectLst>
                  <a:outerShdw blurRad="38100" dist="38100" dir="2700000" algn="tl">
                    <a:srgbClr val="C0C0C0"/>
                  </a:outerShdw>
                </a:effectLst>
              </a:rPr>
              <a:t>in summer we spin faster</a:t>
            </a:r>
            <a:endParaRPr lang="en-GB" sz="2800" i="1" dirty="0">
              <a:solidFill>
                <a:schemeClr val="tx2"/>
              </a:solidFill>
              <a:effectLst>
                <a:outerShdw blurRad="38100" dist="38100" dir="2700000" algn="tl">
                  <a:srgbClr val="C0C0C0"/>
                </a:outerShdw>
              </a:effectLst>
            </a:endParaRPr>
          </a:p>
        </p:txBody>
      </p:sp>
      <p:sp>
        <p:nvSpPr>
          <p:cNvPr id="712707" name="Rectangle 3"/>
          <p:cNvSpPr>
            <a:spLocks noChangeArrowheads="1"/>
          </p:cNvSpPr>
          <p:nvPr/>
        </p:nvSpPr>
        <p:spPr bwMode="auto">
          <a:xfrm>
            <a:off x="827584" y="2931790"/>
            <a:ext cx="6840760" cy="2952328"/>
          </a:xfrm>
          <a:prstGeom prst="rect">
            <a:avLst/>
          </a:prstGeom>
          <a:noFill/>
          <a:ln w="9525">
            <a:noFill/>
            <a:miter lim="800000"/>
            <a:headEnd/>
            <a:tailEnd/>
          </a:ln>
          <a:effectLst/>
        </p:spPr>
        <p:txBody>
          <a:bodyPr lIns="69056" tIns="34529" rIns="69056" bIns="34529"/>
          <a:lstStyle/>
          <a:p>
            <a:pPr marL="257175" indent="-257175">
              <a:spcBef>
                <a:spcPct val="20000"/>
              </a:spcBef>
              <a:buFontTx/>
              <a:buChar char="•"/>
            </a:pPr>
            <a:endParaRPr lang="en-GB" sz="2100" dirty="0">
              <a:effectLst>
                <a:outerShdw blurRad="38100" dist="38100" dir="2700000" algn="tl">
                  <a:srgbClr val="C0C0C0"/>
                </a:outerShdw>
              </a:effectLst>
            </a:endParaRPr>
          </a:p>
          <a:p>
            <a:pPr marL="257175" indent="-257175">
              <a:spcBef>
                <a:spcPct val="20000"/>
              </a:spcBef>
              <a:buFontTx/>
              <a:buChar char="•"/>
            </a:pPr>
            <a:r>
              <a:rPr lang="en-GB" sz="2000" dirty="0">
                <a:effectLst>
                  <a:outerShdw blurRad="38100" dist="38100" dir="2700000" algn="tl">
                    <a:srgbClr val="C0C0C0"/>
                  </a:outerShdw>
                </a:effectLst>
              </a:rPr>
              <a:t>A. </a:t>
            </a:r>
            <a:r>
              <a:rPr lang="en-GB" sz="2000" dirty="0" err="1">
                <a:effectLst>
                  <a:outerShdw blurRad="38100" dist="38100" dir="2700000" algn="tl">
                    <a:srgbClr val="C0C0C0"/>
                  </a:outerShdw>
                </a:effectLst>
              </a:rPr>
              <a:t>Scheibe</a:t>
            </a:r>
            <a:r>
              <a:rPr lang="en-GB" sz="2000" dirty="0">
                <a:effectLst>
                  <a:outerShdw blurRad="38100" dist="38100" dir="2700000" algn="tl">
                    <a:srgbClr val="C0C0C0"/>
                  </a:outerShdw>
                </a:effectLst>
              </a:rPr>
              <a:t>, 1936 in Berlin</a:t>
            </a:r>
          </a:p>
          <a:p>
            <a:pPr marL="257175" indent="-257175">
              <a:spcBef>
                <a:spcPct val="20000"/>
              </a:spcBef>
              <a:buFontTx/>
              <a:buChar char="•"/>
            </a:pPr>
            <a:endParaRPr lang="en-GB" sz="2000" dirty="0">
              <a:effectLst>
                <a:outerShdw blurRad="38100" dist="38100" dir="2700000" algn="tl">
                  <a:srgbClr val="C0C0C0"/>
                </a:outerShdw>
              </a:effectLst>
            </a:endParaRPr>
          </a:p>
          <a:p>
            <a:pPr marL="257175" indent="-257175">
              <a:spcBef>
                <a:spcPct val="20000"/>
              </a:spcBef>
              <a:buFontTx/>
              <a:buChar char="•"/>
            </a:pPr>
            <a:r>
              <a:rPr lang="en-GB" sz="2000" dirty="0">
                <a:effectLst>
                  <a:outerShdw blurRad="38100" dist="38100" dir="2700000" algn="tl">
                    <a:srgbClr val="C0C0C0"/>
                  </a:outerShdw>
                </a:effectLst>
              </a:rPr>
              <a:t>N. </a:t>
            </a:r>
            <a:r>
              <a:rPr lang="en-GB" sz="2000" dirty="0" err="1">
                <a:effectLst>
                  <a:outerShdw blurRad="38100" dist="38100" dir="2700000" algn="tl">
                    <a:srgbClr val="C0C0C0"/>
                  </a:outerShdw>
                </a:effectLst>
              </a:rPr>
              <a:t>Stoyko</a:t>
            </a:r>
            <a:r>
              <a:rPr lang="en-GB" sz="2000" dirty="0">
                <a:effectLst>
                  <a:outerShdw blurRad="38100" dist="38100" dir="2700000" algn="tl">
                    <a:srgbClr val="C0C0C0"/>
                  </a:outerShdw>
                </a:effectLst>
              </a:rPr>
              <a:t>, 193</a:t>
            </a:r>
            <a:r>
              <a:rPr lang="it-IT" sz="2000" dirty="0">
                <a:effectLst>
                  <a:outerShdw blurRad="38100" dist="38100" dir="2700000" algn="tl">
                    <a:srgbClr val="C0C0C0"/>
                  </a:outerShdw>
                </a:effectLst>
              </a:rPr>
              <a:t>6</a:t>
            </a:r>
            <a:r>
              <a:rPr lang="en-GB" sz="2000" dirty="0">
                <a:effectLst>
                  <a:outerShdw blurRad="38100" dist="38100" dir="2700000" algn="tl">
                    <a:srgbClr val="C0C0C0"/>
                  </a:outerShdw>
                </a:effectLst>
              </a:rPr>
              <a:t> in Paris (BIH)</a:t>
            </a:r>
          </a:p>
          <a:p>
            <a:pPr marL="257175" indent="-257175">
              <a:spcBef>
                <a:spcPct val="20000"/>
              </a:spcBef>
              <a:buFontTx/>
              <a:buChar char="•"/>
            </a:pPr>
            <a:endParaRPr lang="en-GB" sz="2000" dirty="0">
              <a:effectLst>
                <a:outerShdw blurRad="38100" dist="38100" dir="2700000" algn="tl">
                  <a:srgbClr val="C0C0C0"/>
                </a:outerShdw>
              </a:effectLst>
            </a:endParaRPr>
          </a:p>
          <a:p>
            <a:pPr marL="257175" indent="-257175">
              <a:spcBef>
                <a:spcPct val="20000"/>
              </a:spcBef>
              <a:buFontTx/>
              <a:buChar char="•"/>
            </a:pPr>
            <a:endParaRPr lang="en-GB" sz="2000" dirty="0">
              <a:effectLst>
                <a:outerShdw blurRad="38100" dist="38100" dir="2700000" algn="tl">
                  <a:srgbClr val="C0C0C0"/>
                </a:outerShdw>
              </a:effectLst>
            </a:endParaRPr>
          </a:p>
          <a:p>
            <a:pPr marL="257175" indent="-257175">
              <a:spcBef>
                <a:spcPct val="20000"/>
              </a:spcBef>
            </a:pPr>
            <a:r>
              <a:rPr lang="en-GB" sz="2000" dirty="0">
                <a:effectLst>
                  <a:outerShdw blurRad="38100" dist="38100" dir="2700000" algn="tl">
                    <a:srgbClr val="C0C0C0"/>
                  </a:outerShdw>
                </a:effectLst>
              </a:rPr>
              <a:t>with crystal clock the day was measured shorter of about 1.2 ms </a:t>
            </a:r>
          </a:p>
        </p:txBody>
      </p:sp>
      <p:pic>
        <p:nvPicPr>
          <p:cNvPr id="712708" name="Picture 4" descr="C:\Programmi\File comuni\Microsoft Shared\Clipart\cagcat50\PE01000_.wmf"/>
          <p:cNvPicPr>
            <a:picLocks noChangeAspect="1" noChangeArrowheads="1"/>
          </p:cNvPicPr>
          <p:nvPr/>
        </p:nvPicPr>
        <p:blipFill>
          <a:blip r:embed="rId3" cstate="print"/>
          <a:srcRect/>
          <a:stretch>
            <a:fillRect/>
          </a:stretch>
        </p:blipFill>
        <p:spPr bwMode="auto">
          <a:xfrm>
            <a:off x="5616897" y="1556792"/>
            <a:ext cx="2051447" cy="3429000"/>
          </a:xfrm>
          <a:prstGeom prst="rect">
            <a:avLst/>
          </a:prstGeom>
          <a:noFill/>
        </p:spPr>
      </p:pic>
    </p:spTree>
    <p:extLst>
      <p:ext uri="{BB962C8B-B14F-4D97-AF65-F5344CB8AC3E}">
        <p14:creationId xmlns:p14="http://schemas.microsoft.com/office/powerpoint/2010/main" val="42562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712708"/>
                                        </p:tgtEl>
                                        <p:attrNameLst>
                                          <p:attrName>style.visibility</p:attrName>
                                        </p:attrNameLst>
                                      </p:cBhvr>
                                      <p:to>
                                        <p:strVal val="visible"/>
                                      </p:to>
                                    </p:set>
                                    <p:anim calcmode="lin" valueType="num">
                                      <p:cBhvr>
                                        <p:cTn id="7" dur="5000" fill="hold"/>
                                        <p:tgtEl>
                                          <p:spTgt spid="712708"/>
                                        </p:tgtEl>
                                        <p:attrNameLst>
                                          <p:attrName>ppt_w</p:attrName>
                                        </p:attrNameLst>
                                      </p:cBhvr>
                                      <p:tavLst>
                                        <p:tav tm="0" fmla="#ppt_w*sin(2.5*pi*$)">
                                          <p:val>
                                            <p:fltVal val="0"/>
                                          </p:val>
                                        </p:tav>
                                        <p:tav tm="100000">
                                          <p:val>
                                            <p:fltVal val="1"/>
                                          </p:val>
                                        </p:tav>
                                      </p:tavLst>
                                    </p:anim>
                                    <p:anim calcmode="lin" valueType="num">
                                      <p:cBhvr>
                                        <p:cTn id="8" dur="5000" fill="hold"/>
                                        <p:tgtEl>
                                          <p:spTgt spid="71270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6" name="Rectangle 4"/>
          <p:cNvSpPr>
            <a:spLocks noChangeArrowheads="1"/>
          </p:cNvSpPr>
          <p:nvPr/>
        </p:nvSpPr>
        <p:spPr bwMode="auto">
          <a:xfrm>
            <a:off x="342900" y="260648"/>
            <a:ext cx="5813276" cy="738664"/>
          </a:xfrm>
          <a:prstGeom prst="rect">
            <a:avLst/>
          </a:prstGeom>
          <a:noFill/>
          <a:ln w="9525">
            <a:noFill/>
            <a:miter lim="800000"/>
            <a:headEnd/>
            <a:tailEnd/>
          </a:ln>
          <a:effectLst/>
        </p:spPr>
        <p:txBody>
          <a:bodyPr wrap="square">
            <a:spAutoFit/>
          </a:bodyPr>
          <a:lstStyle/>
          <a:p>
            <a:pPr>
              <a:spcBef>
                <a:spcPct val="0"/>
              </a:spcBef>
              <a:buFontTx/>
              <a:buNone/>
            </a:pPr>
            <a:r>
              <a:rPr lang="en-GB" sz="2100" b="1" dirty="0">
                <a:solidFill>
                  <a:srgbClr val="6666FF"/>
                </a:solidFill>
                <a:latin typeface="Times New Roman" pitchFamily="18" charset="0"/>
              </a:rPr>
              <a:t>Variations </a:t>
            </a:r>
            <a:endParaRPr lang="it-IT" sz="2100" b="1" dirty="0">
              <a:solidFill>
                <a:srgbClr val="6666FF"/>
              </a:solidFill>
              <a:latin typeface="Times New Roman" pitchFamily="18" charset="0"/>
            </a:endParaRPr>
          </a:p>
          <a:p>
            <a:pPr>
              <a:spcBef>
                <a:spcPct val="0"/>
              </a:spcBef>
              <a:buFontTx/>
              <a:buNone/>
            </a:pPr>
            <a:r>
              <a:rPr lang="en-GB" sz="2100" b="1" dirty="0">
                <a:solidFill>
                  <a:srgbClr val="6666FF"/>
                </a:solidFill>
                <a:latin typeface="Times New Roman" pitchFamily="18" charset="0"/>
              </a:rPr>
              <a:t>in the duration of the day</a:t>
            </a:r>
            <a:endParaRPr lang="en-GB" sz="2100" dirty="0">
              <a:solidFill>
                <a:srgbClr val="6666FF"/>
              </a:solidFill>
              <a:latin typeface="Times New Roman" pitchFamily="18" charset="0"/>
            </a:endParaRPr>
          </a:p>
        </p:txBody>
      </p:sp>
      <p:pic>
        <p:nvPicPr>
          <p:cNvPr id="714757" name="Picture 5" descr="C:\patrizia\Doc\figure\IERS_logo.gif"/>
          <p:cNvPicPr>
            <a:picLocks noChangeAspect="1" noChangeArrowheads="1"/>
          </p:cNvPicPr>
          <p:nvPr/>
        </p:nvPicPr>
        <p:blipFill>
          <a:blip r:embed="rId3" cstate="print"/>
          <a:srcRect/>
          <a:stretch>
            <a:fillRect/>
          </a:stretch>
        </p:blipFill>
        <p:spPr bwMode="auto">
          <a:xfrm>
            <a:off x="8172400" y="0"/>
            <a:ext cx="954198" cy="1237878"/>
          </a:xfrm>
          <a:prstGeom prst="rect">
            <a:avLst/>
          </a:prstGeom>
          <a:noFill/>
        </p:spPr>
      </p:pic>
      <p:pic>
        <p:nvPicPr>
          <p:cNvPr id="2" name="Image 1">
            <a:extLst>
              <a:ext uri="{FF2B5EF4-FFF2-40B4-BE49-F238E27FC236}">
                <a16:creationId xmlns:a16="http://schemas.microsoft.com/office/drawing/2014/main" id="{13952941-8E96-6EFD-B102-8AC83598DAC7}"/>
              </a:ext>
            </a:extLst>
          </p:cNvPr>
          <p:cNvPicPr>
            <a:picLocks noChangeAspect="1"/>
          </p:cNvPicPr>
          <p:nvPr/>
        </p:nvPicPr>
        <p:blipFill>
          <a:blip r:embed="rId4"/>
          <a:stretch>
            <a:fillRect/>
          </a:stretch>
        </p:blipFill>
        <p:spPr>
          <a:xfrm>
            <a:off x="-271" y="2276872"/>
            <a:ext cx="9144000" cy="3657600"/>
          </a:xfrm>
          <a:prstGeom prst="rect">
            <a:avLst/>
          </a:prstGeom>
        </p:spPr>
      </p:pic>
      <p:sp>
        <p:nvSpPr>
          <p:cNvPr id="4" name="ZoneTexte 3">
            <a:extLst>
              <a:ext uri="{FF2B5EF4-FFF2-40B4-BE49-F238E27FC236}">
                <a16:creationId xmlns:a16="http://schemas.microsoft.com/office/drawing/2014/main" id="{1909F901-CBEA-7B74-F0F6-8AC7328A8FE7}"/>
              </a:ext>
            </a:extLst>
          </p:cNvPr>
          <p:cNvSpPr txBox="1"/>
          <p:nvPr/>
        </p:nvSpPr>
        <p:spPr>
          <a:xfrm>
            <a:off x="1803882" y="6349782"/>
            <a:ext cx="5536236" cy="276999"/>
          </a:xfrm>
          <a:prstGeom prst="rect">
            <a:avLst/>
          </a:prstGeom>
          <a:noFill/>
        </p:spPr>
        <p:txBody>
          <a:bodyPr wrap="square">
            <a:spAutoFit/>
          </a:bodyPr>
          <a:lstStyle/>
          <a:p>
            <a:r>
              <a:rPr lang="en-GB" sz="1200" dirty="0"/>
              <a:t>https://www.iers.org/IERS/EN/DataProducts/EarthOrientationData/eop.html</a:t>
            </a:r>
          </a:p>
        </p:txBody>
      </p:sp>
      <p:sp>
        <p:nvSpPr>
          <p:cNvPr id="7" name="Text Box 5">
            <a:extLst>
              <a:ext uri="{FF2B5EF4-FFF2-40B4-BE49-F238E27FC236}">
                <a16:creationId xmlns:a16="http://schemas.microsoft.com/office/drawing/2014/main" id="{ED6B4BCC-5935-1BBA-60B3-0DA51782AF62}"/>
              </a:ext>
            </a:extLst>
          </p:cNvPr>
          <p:cNvSpPr txBox="1">
            <a:spLocks noChangeArrowheads="1"/>
          </p:cNvSpPr>
          <p:nvPr/>
        </p:nvSpPr>
        <p:spPr bwMode="auto">
          <a:xfrm>
            <a:off x="2542904" y="1769135"/>
            <a:ext cx="4057650" cy="300082"/>
          </a:xfrm>
          <a:prstGeom prst="rect">
            <a:avLst/>
          </a:prstGeom>
          <a:noFill/>
          <a:ln w="9525">
            <a:noFill/>
            <a:miter lim="800000"/>
            <a:headEnd/>
            <a:tailEnd/>
          </a:ln>
          <a:effectLst/>
        </p:spPr>
        <p:txBody>
          <a:bodyPr>
            <a:spAutoFit/>
          </a:bodyPr>
          <a:lstStyle/>
          <a:p>
            <a:pPr>
              <a:buFontTx/>
              <a:buNone/>
            </a:pPr>
            <a:r>
              <a:rPr lang="it-IT" sz="1350" b="1" dirty="0">
                <a:latin typeface="Times New Roman" pitchFamily="18" charset="0"/>
              </a:rPr>
              <a:t>LENGTH OF DAY </a:t>
            </a:r>
            <a:r>
              <a:rPr lang="it-IT" sz="1350" b="1" dirty="0" err="1">
                <a:latin typeface="Times New Roman" pitchFamily="18" charset="0"/>
              </a:rPr>
              <a:t>exceeding</a:t>
            </a:r>
            <a:r>
              <a:rPr lang="it-IT" sz="1350" b="1" dirty="0">
                <a:latin typeface="Times New Roman" pitchFamily="18" charset="0"/>
              </a:rPr>
              <a:t> 86400 </a:t>
            </a:r>
            <a:r>
              <a:rPr lang="it-IT" sz="1350" b="1" dirty="0" err="1">
                <a:latin typeface="Times New Roman" pitchFamily="18" charset="0"/>
              </a:rPr>
              <a:t>seconds</a:t>
            </a:r>
            <a:endParaRPr lang="en-GB" sz="1350" b="1" dirty="0">
              <a:latin typeface="Times New Roman" pitchFamily="18" charset="0"/>
            </a:endParaRPr>
          </a:p>
        </p:txBody>
      </p:sp>
    </p:spTree>
    <p:extLst>
      <p:ext uri="{BB962C8B-B14F-4D97-AF65-F5344CB8AC3E}">
        <p14:creationId xmlns:p14="http://schemas.microsoft.com/office/powerpoint/2010/main" val="3060446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ChangeArrowheads="1"/>
          </p:cNvSpPr>
          <p:nvPr/>
        </p:nvSpPr>
        <p:spPr bwMode="auto">
          <a:xfrm>
            <a:off x="301823" y="4056"/>
            <a:ext cx="4204097" cy="857250"/>
          </a:xfrm>
          <a:prstGeom prst="rect">
            <a:avLst/>
          </a:prstGeom>
          <a:noFill/>
          <a:ln w="9525">
            <a:noFill/>
            <a:miter lim="800000"/>
            <a:headEnd/>
            <a:tailEnd/>
          </a:ln>
          <a:effectLst/>
        </p:spPr>
        <p:txBody>
          <a:bodyPr lIns="69056" tIns="34529" rIns="69056" bIns="34529" anchor="ctr"/>
          <a:lstStyle/>
          <a:p>
            <a:pPr>
              <a:spcBef>
                <a:spcPct val="0"/>
              </a:spcBef>
              <a:buFontTx/>
              <a:buNone/>
            </a:pPr>
            <a:r>
              <a:rPr lang="en-GB" sz="3200" b="1" i="1" dirty="0">
                <a:solidFill>
                  <a:srgbClr val="9966FF"/>
                </a:solidFill>
                <a:effectLst>
                  <a:outerShdw blurRad="38100" dist="38100" dir="2700000" algn="tl">
                    <a:srgbClr val="C0C0C0"/>
                  </a:outerShdw>
                </a:effectLst>
              </a:rPr>
              <a:t>Secular slowing down</a:t>
            </a:r>
            <a:endParaRPr lang="en-GB" sz="3200" i="1" dirty="0">
              <a:solidFill>
                <a:schemeClr val="tx2"/>
              </a:solidFill>
              <a:effectLst>
                <a:outerShdw blurRad="38100" dist="38100" dir="2700000" algn="tl">
                  <a:srgbClr val="C0C0C0"/>
                </a:outerShdw>
              </a:effectLst>
            </a:endParaRPr>
          </a:p>
        </p:txBody>
      </p:sp>
      <p:sp>
        <p:nvSpPr>
          <p:cNvPr id="713731" name="Rectangle 3"/>
          <p:cNvSpPr>
            <a:spLocks noChangeArrowheads="1"/>
          </p:cNvSpPr>
          <p:nvPr/>
        </p:nvSpPr>
        <p:spPr bwMode="auto">
          <a:xfrm>
            <a:off x="2403872" y="2250281"/>
            <a:ext cx="6858000" cy="300082"/>
          </a:xfrm>
          <a:prstGeom prst="rect">
            <a:avLst/>
          </a:prstGeom>
          <a:noFill/>
          <a:ln w="9525">
            <a:noFill/>
            <a:miter lim="800000"/>
            <a:headEnd/>
            <a:tailEnd/>
          </a:ln>
          <a:effectLst/>
        </p:spPr>
        <p:txBody>
          <a:bodyPr>
            <a:spAutoFit/>
          </a:bodyPr>
          <a:lstStyle/>
          <a:p>
            <a:endParaRPr lang="it-IT" sz="1350"/>
          </a:p>
        </p:txBody>
      </p:sp>
      <p:sp>
        <p:nvSpPr>
          <p:cNvPr id="713733" name="Text Box 5"/>
          <p:cNvSpPr txBox="1">
            <a:spLocks noChangeArrowheads="1"/>
          </p:cNvSpPr>
          <p:nvPr/>
        </p:nvSpPr>
        <p:spPr bwMode="auto">
          <a:xfrm>
            <a:off x="4505920" y="565646"/>
            <a:ext cx="4057650" cy="369332"/>
          </a:xfrm>
          <a:prstGeom prst="rect">
            <a:avLst/>
          </a:prstGeom>
          <a:noFill/>
          <a:ln w="9525">
            <a:noFill/>
            <a:miter lim="800000"/>
            <a:headEnd/>
            <a:tailEnd/>
          </a:ln>
          <a:effectLst/>
        </p:spPr>
        <p:txBody>
          <a:bodyPr>
            <a:spAutoFit/>
          </a:bodyPr>
          <a:lstStyle/>
          <a:p>
            <a:pPr>
              <a:buFontTx/>
              <a:buNone/>
            </a:pPr>
            <a:r>
              <a:rPr lang="it-IT" b="1" dirty="0">
                <a:latin typeface="Times New Roman" pitchFamily="18" charset="0"/>
              </a:rPr>
              <a:t>LENGTH OF DAY </a:t>
            </a:r>
            <a:r>
              <a:rPr lang="it-IT" b="1" dirty="0" err="1">
                <a:latin typeface="Times New Roman" pitchFamily="18" charset="0"/>
              </a:rPr>
              <a:t>exceeding</a:t>
            </a:r>
            <a:r>
              <a:rPr lang="it-IT" b="1" dirty="0">
                <a:latin typeface="Times New Roman" pitchFamily="18" charset="0"/>
              </a:rPr>
              <a:t> 86400 s </a:t>
            </a:r>
            <a:endParaRPr lang="en-GB" b="1" dirty="0">
              <a:latin typeface="Times New Roman" pitchFamily="18" charset="0"/>
            </a:endParaRPr>
          </a:p>
        </p:txBody>
      </p:sp>
      <p:pic>
        <p:nvPicPr>
          <p:cNvPr id="2" name="Image 1">
            <a:extLst>
              <a:ext uri="{FF2B5EF4-FFF2-40B4-BE49-F238E27FC236}">
                <a16:creationId xmlns:a16="http://schemas.microsoft.com/office/drawing/2014/main" id="{4B28BFAE-08E9-5703-2460-5D96ADC581C8}"/>
              </a:ext>
            </a:extLst>
          </p:cNvPr>
          <p:cNvPicPr>
            <a:picLocks noChangeAspect="1"/>
          </p:cNvPicPr>
          <p:nvPr/>
        </p:nvPicPr>
        <p:blipFill rotWithShape="1">
          <a:blip r:embed="rId3"/>
          <a:srcRect t="4527"/>
          <a:stretch/>
        </p:blipFill>
        <p:spPr>
          <a:xfrm>
            <a:off x="695589" y="1268760"/>
            <a:ext cx="7900326" cy="5390677"/>
          </a:xfrm>
          <a:prstGeom prst="rect">
            <a:avLst/>
          </a:prstGeom>
        </p:spPr>
      </p:pic>
    </p:spTree>
    <p:extLst>
      <p:ext uri="{BB962C8B-B14F-4D97-AF65-F5344CB8AC3E}">
        <p14:creationId xmlns:p14="http://schemas.microsoft.com/office/powerpoint/2010/main" val="143478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301819" y="2358791"/>
            <a:ext cx="6121667" cy="1962076"/>
          </a:xfrm>
          <a:prstGeom prst="rect">
            <a:avLst/>
          </a:prstGeom>
          <a:noFill/>
        </p:spPr>
        <p:txBody>
          <a:bodyPr wrap="square" rtlCol="0">
            <a:spAutoFit/>
          </a:bodyPr>
          <a:lstStyle/>
          <a:p>
            <a:pPr>
              <a:buNone/>
            </a:pPr>
            <a:r>
              <a:rPr lang="it-IT" dirty="0"/>
              <a:t>UT = Universal </a:t>
            </a:r>
            <a:r>
              <a:rPr lang="it-IT" dirty="0" err="1"/>
              <a:t>Time</a:t>
            </a:r>
            <a:r>
              <a:rPr lang="it-IT" dirty="0"/>
              <a:t> scale  </a:t>
            </a:r>
          </a:p>
          <a:p>
            <a:pPr>
              <a:buNone/>
            </a:pPr>
            <a:endParaRPr lang="it-IT" dirty="0"/>
          </a:p>
          <a:p>
            <a:pPr>
              <a:buNone/>
            </a:pPr>
            <a:r>
              <a:rPr lang="it-IT" dirty="0"/>
              <a:t>UT1 = Universal </a:t>
            </a:r>
            <a:r>
              <a:rPr lang="it-IT" dirty="0" err="1"/>
              <a:t>Time</a:t>
            </a:r>
            <a:r>
              <a:rPr lang="it-IT" dirty="0"/>
              <a:t> </a:t>
            </a:r>
            <a:r>
              <a:rPr lang="it-IT" dirty="0" err="1"/>
              <a:t>corrected</a:t>
            </a:r>
            <a:r>
              <a:rPr lang="it-IT" dirty="0"/>
              <a:t> </a:t>
            </a:r>
            <a:r>
              <a:rPr lang="it-IT" dirty="0" err="1"/>
              <a:t>by</a:t>
            </a:r>
            <a:r>
              <a:rPr lang="it-IT" dirty="0"/>
              <a:t> </a:t>
            </a:r>
            <a:r>
              <a:rPr lang="it-IT" dirty="0" err="1"/>
              <a:t>polar</a:t>
            </a:r>
            <a:r>
              <a:rPr lang="it-IT" dirty="0"/>
              <a:t> </a:t>
            </a:r>
            <a:r>
              <a:rPr lang="it-IT" dirty="0" err="1"/>
              <a:t>motion</a:t>
            </a:r>
            <a:r>
              <a:rPr lang="it-IT" dirty="0"/>
              <a:t> </a:t>
            </a:r>
          </a:p>
          <a:p>
            <a:pPr>
              <a:buNone/>
            </a:pPr>
            <a:r>
              <a:rPr lang="it-IT" dirty="0"/>
              <a:t> </a:t>
            </a:r>
          </a:p>
          <a:p>
            <a:pPr>
              <a:buNone/>
            </a:pPr>
            <a:r>
              <a:rPr lang="it-IT" dirty="0"/>
              <a:t>UT2 = Universal </a:t>
            </a:r>
            <a:r>
              <a:rPr lang="it-IT" dirty="0" err="1"/>
              <a:t>Time</a:t>
            </a:r>
            <a:r>
              <a:rPr lang="it-IT" dirty="0"/>
              <a:t> scale  </a:t>
            </a:r>
            <a:r>
              <a:rPr lang="it-IT" dirty="0" err="1"/>
              <a:t>corrected</a:t>
            </a:r>
            <a:r>
              <a:rPr lang="it-IT" dirty="0"/>
              <a:t> </a:t>
            </a:r>
            <a:r>
              <a:rPr lang="it-IT" dirty="0" err="1"/>
              <a:t>by</a:t>
            </a:r>
            <a:r>
              <a:rPr lang="it-IT" dirty="0"/>
              <a:t> </a:t>
            </a:r>
            <a:r>
              <a:rPr lang="it-IT" dirty="0" err="1"/>
              <a:t>seasonal</a:t>
            </a:r>
            <a:r>
              <a:rPr lang="it-IT" dirty="0"/>
              <a:t> </a:t>
            </a:r>
            <a:r>
              <a:rPr lang="it-IT" dirty="0" err="1"/>
              <a:t>variations</a:t>
            </a:r>
            <a:endParaRPr lang="it-IT" dirty="0"/>
          </a:p>
          <a:p>
            <a:pPr>
              <a:buNone/>
            </a:pPr>
            <a:endParaRPr lang="it-IT" dirty="0"/>
          </a:p>
          <a:p>
            <a:pPr>
              <a:buNone/>
            </a:pPr>
            <a:r>
              <a:rPr lang="it-IT" sz="1350" dirty="0"/>
              <a:t>…. (UT </a:t>
            </a:r>
            <a:r>
              <a:rPr lang="it-IT" sz="1350" dirty="0" err="1"/>
              <a:t>not</a:t>
            </a:r>
            <a:r>
              <a:rPr lang="it-IT" sz="1350" dirty="0"/>
              <a:t> GMT!)</a:t>
            </a:r>
          </a:p>
        </p:txBody>
      </p:sp>
      <p:sp>
        <p:nvSpPr>
          <p:cNvPr id="5" name="CasellaDiTesto 4"/>
          <p:cNvSpPr txBox="1"/>
          <p:nvPr/>
        </p:nvSpPr>
        <p:spPr>
          <a:xfrm>
            <a:off x="1576138" y="1290388"/>
            <a:ext cx="5522495" cy="507831"/>
          </a:xfrm>
          <a:prstGeom prst="rect">
            <a:avLst/>
          </a:prstGeom>
          <a:noFill/>
          <a:ln w="25400">
            <a:solidFill>
              <a:srgbClr val="FF0000"/>
            </a:solidFill>
          </a:ln>
          <a:scene3d>
            <a:camera prst="orthographicFront"/>
            <a:lightRig rig="threePt" dir="t"/>
          </a:scene3d>
          <a:sp3d extrusionH="76200">
            <a:extrusionClr>
              <a:srgbClr val="FF0000"/>
            </a:extrusionClr>
          </a:sp3d>
        </p:spPr>
        <p:txBody>
          <a:bodyPr wrap="square" rtlCol="0">
            <a:spAutoFit/>
          </a:bodyPr>
          <a:lstStyle/>
          <a:p>
            <a:pPr>
              <a:buNone/>
            </a:pPr>
            <a:r>
              <a:rPr lang="it-IT" sz="2700" dirty="0">
                <a:solidFill>
                  <a:srgbClr val="FF0000"/>
                </a:solidFill>
              </a:rPr>
              <a:t>The Universal </a:t>
            </a:r>
            <a:r>
              <a:rPr lang="it-IT" sz="2700" dirty="0" err="1">
                <a:solidFill>
                  <a:srgbClr val="FF0000"/>
                </a:solidFill>
              </a:rPr>
              <a:t>Time</a:t>
            </a:r>
            <a:r>
              <a:rPr lang="it-IT" sz="2700" dirty="0">
                <a:solidFill>
                  <a:srgbClr val="FF0000"/>
                </a:solidFill>
              </a:rPr>
              <a:t> </a:t>
            </a:r>
            <a:r>
              <a:rPr lang="it-IT" sz="2700" dirty="0" err="1">
                <a:solidFill>
                  <a:srgbClr val="FF0000"/>
                </a:solidFill>
              </a:rPr>
              <a:t>was</a:t>
            </a:r>
            <a:r>
              <a:rPr lang="it-IT" sz="2700" dirty="0">
                <a:solidFill>
                  <a:srgbClr val="FF0000"/>
                </a:solidFill>
              </a:rPr>
              <a:t> </a:t>
            </a:r>
            <a:r>
              <a:rPr lang="it-IT" sz="2700" dirty="0" err="1">
                <a:solidFill>
                  <a:srgbClr val="FF0000"/>
                </a:solidFill>
              </a:rPr>
              <a:t>improved</a:t>
            </a:r>
            <a:endParaRPr lang="it-IT" sz="2700" dirty="0">
              <a:solidFill>
                <a:srgbClr val="FF0000"/>
              </a:solidFill>
            </a:endParaRPr>
          </a:p>
        </p:txBody>
      </p:sp>
    </p:spTree>
    <p:extLst>
      <p:ext uri="{BB962C8B-B14F-4D97-AF65-F5344CB8AC3E}">
        <p14:creationId xmlns:p14="http://schemas.microsoft.com/office/powerpoint/2010/main" val="358977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2"/>
          <p:cNvSpPr>
            <a:spLocks noChangeArrowheads="1"/>
          </p:cNvSpPr>
          <p:nvPr/>
        </p:nvSpPr>
        <p:spPr bwMode="auto">
          <a:xfrm>
            <a:off x="251520" y="282010"/>
            <a:ext cx="6000750" cy="571500"/>
          </a:xfrm>
          <a:prstGeom prst="rect">
            <a:avLst/>
          </a:prstGeom>
          <a:noFill/>
          <a:ln w="9525">
            <a:noFill/>
            <a:miter lim="800000"/>
            <a:headEnd/>
            <a:tailEnd/>
          </a:ln>
          <a:effectLst/>
        </p:spPr>
        <p:txBody>
          <a:bodyPr anchor="ctr"/>
          <a:lstStyle/>
          <a:p>
            <a:pPr>
              <a:spcBef>
                <a:spcPct val="0"/>
              </a:spcBef>
              <a:buFontTx/>
              <a:buNone/>
            </a:pPr>
            <a:r>
              <a:rPr lang="en-GB" sz="3200" b="1" i="1" dirty="0">
                <a:solidFill>
                  <a:srgbClr val="9966FF"/>
                </a:solidFill>
                <a:effectLst>
                  <a:outerShdw blurRad="38100" dist="38100" dir="2700000" algn="tl">
                    <a:srgbClr val="C0C0C0"/>
                  </a:outerShdw>
                </a:effectLst>
              </a:rPr>
              <a:t>…in 1960</a:t>
            </a:r>
            <a:endParaRPr lang="en-GB" sz="3200" i="1" dirty="0">
              <a:solidFill>
                <a:schemeClr val="tx2"/>
              </a:solidFill>
              <a:effectLst>
                <a:outerShdw blurRad="38100" dist="38100" dir="2700000" algn="tl">
                  <a:srgbClr val="C0C0C0"/>
                </a:outerShdw>
              </a:effectLst>
            </a:endParaRPr>
          </a:p>
        </p:txBody>
      </p:sp>
      <p:sp>
        <p:nvSpPr>
          <p:cNvPr id="715779" name="WordArt 3"/>
          <p:cNvSpPr>
            <a:spLocks noChangeArrowheads="1" noChangeShapeType="1" noTextEdit="1"/>
          </p:cNvSpPr>
          <p:nvPr/>
        </p:nvSpPr>
        <p:spPr bwMode="auto">
          <a:xfrm>
            <a:off x="701749" y="3035052"/>
            <a:ext cx="2114550" cy="628650"/>
          </a:xfrm>
          <a:prstGeom prst="rect">
            <a:avLst/>
          </a:prstGeom>
        </p:spPr>
        <p:txBody>
          <a:bodyPr wrap="none" fromWordArt="1">
            <a:prstTxWarp prst="textPlain">
              <a:avLst>
                <a:gd name="adj" fmla="val 50000"/>
              </a:avLst>
            </a:prstTxWarp>
          </a:bodyPr>
          <a:lstStyle/>
          <a:p>
            <a:pPr algn="ctr">
              <a:buNone/>
            </a:pP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Ephemeris</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Time</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p>
        </p:txBody>
      </p:sp>
      <p:sp>
        <p:nvSpPr>
          <p:cNvPr id="715780" name="Text Box 4"/>
          <p:cNvSpPr txBox="1">
            <a:spLocks noChangeArrowheads="1"/>
          </p:cNvSpPr>
          <p:nvPr/>
        </p:nvSpPr>
        <p:spPr bwMode="auto">
          <a:xfrm>
            <a:off x="3059832" y="1124744"/>
            <a:ext cx="4896544" cy="4524315"/>
          </a:xfrm>
          <a:prstGeom prst="rect">
            <a:avLst/>
          </a:prstGeom>
          <a:noFill/>
          <a:ln w="9525">
            <a:noFill/>
            <a:miter lim="800000"/>
            <a:headEnd/>
            <a:tailEnd/>
          </a:ln>
          <a:effectLst/>
        </p:spPr>
        <p:txBody>
          <a:bodyPr wrap="square">
            <a:spAutoFit/>
          </a:bodyPr>
          <a:lstStyle/>
          <a:p>
            <a:pPr algn="just">
              <a:buFontTx/>
              <a:buChar char="•"/>
            </a:pPr>
            <a:r>
              <a:rPr lang="en-GB" dirty="0">
                <a:latin typeface="Times New Roman" pitchFamily="18" charset="0"/>
              </a:rPr>
              <a:t> the “revolution” of the Earth around the Sun is constant.</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Measuring the longitude of the Sun and using the equation of the apparent Sun orbit</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 The new time scale: Ephemeris Time starts from h. 0 UT of January 1</a:t>
            </a:r>
            <a:r>
              <a:rPr lang="en-GB" baseline="30000" dirty="0">
                <a:latin typeface="Times New Roman" pitchFamily="18" charset="0"/>
              </a:rPr>
              <a:t>st</a:t>
            </a:r>
            <a:r>
              <a:rPr lang="en-GB" dirty="0">
                <a:latin typeface="Times New Roman" pitchFamily="18" charset="0"/>
              </a:rPr>
              <a:t>, 1900. </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 Time unit is the Ephemeris Second  = </a:t>
            </a:r>
          </a:p>
          <a:p>
            <a:pPr>
              <a:spcBef>
                <a:spcPct val="0"/>
              </a:spcBef>
              <a:buFontTx/>
              <a:buNone/>
            </a:pPr>
            <a:r>
              <a:rPr lang="en-GB" dirty="0">
                <a:latin typeface="Times New Roman" pitchFamily="18" charset="0"/>
              </a:rPr>
              <a:t>1/31 556 925.9747 of the tropical year on day</a:t>
            </a:r>
            <a:r>
              <a:rPr lang="en-GB" dirty="0">
                <a:solidFill>
                  <a:srgbClr val="66FF33"/>
                </a:solidFill>
                <a:latin typeface="Times New Roman" pitchFamily="18" charset="0"/>
              </a:rPr>
              <a:t> </a:t>
            </a:r>
            <a:r>
              <a:rPr lang="en-GB" b="1" dirty="0">
                <a:solidFill>
                  <a:srgbClr val="00B050"/>
                </a:solidFill>
                <a:latin typeface="Times New Roman" pitchFamily="18" charset="0"/>
              </a:rPr>
              <a:t>January 0, 1900</a:t>
            </a:r>
          </a:p>
          <a:p>
            <a:pPr>
              <a:spcBef>
                <a:spcPct val="0"/>
              </a:spcBef>
              <a:buFontTx/>
              <a:buNone/>
            </a:pPr>
            <a:endParaRPr lang="en-GB" b="1" dirty="0">
              <a:solidFill>
                <a:srgbClr val="00B050"/>
              </a:solidFill>
              <a:latin typeface="Times New Roman" pitchFamily="18" charset="0"/>
            </a:endParaRPr>
          </a:p>
          <a:p>
            <a:pPr>
              <a:spcBef>
                <a:spcPct val="0"/>
              </a:spcBef>
              <a:buFontTx/>
              <a:buChar char="•"/>
            </a:pPr>
            <a:r>
              <a:rPr lang="en-GB" dirty="0">
                <a:latin typeface="Times New Roman" pitchFamily="18" charset="0"/>
              </a:rPr>
              <a:t> any new definition of the Second has to be in agreement with the previous one. For continuity with UT, this is the duration of the second in 1900</a:t>
            </a:r>
          </a:p>
        </p:txBody>
      </p:sp>
      <p:grpSp>
        <p:nvGrpSpPr>
          <p:cNvPr id="2" name="Group 5"/>
          <p:cNvGrpSpPr>
            <a:grpSpLocks/>
          </p:cNvGrpSpPr>
          <p:nvPr/>
        </p:nvGrpSpPr>
        <p:grpSpPr bwMode="auto">
          <a:xfrm>
            <a:off x="179512" y="4171950"/>
            <a:ext cx="1485900" cy="914400"/>
            <a:chOff x="144" y="2784"/>
            <a:chExt cx="1248" cy="768"/>
          </a:xfrm>
        </p:grpSpPr>
        <p:sp>
          <p:nvSpPr>
            <p:cNvPr id="715782" name="Oval 6"/>
            <p:cNvSpPr>
              <a:spLocks noChangeArrowheads="1"/>
            </p:cNvSpPr>
            <p:nvPr/>
          </p:nvSpPr>
          <p:spPr bwMode="auto">
            <a:xfrm>
              <a:off x="144" y="2784"/>
              <a:ext cx="1104" cy="768"/>
            </a:xfrm>
            <a:prstGeom prst="ellipse">
              <a:avLst/>
            </a:prstGeom>
            <a:solidFill>
              <a:srgbClr val="00FF00">
                <a:alpha val="50000"/>
              </a:srgbClr>
            </a:solidFill>
            <a:ln w="19050">
              <a:solidFill>
                <a:srgbClr val="00FF00"/>
              </a:solidFill>
              <a:round/>
              <a:headEnd/>
              <a:tailEnd/>
            </a:ln>
            <a:effectLst/>
          </p:spPr>
          <p:txBody>
            <a:bodyPr wrap="none" anchor="ctr"/>
            <a:lstStyle/>
            <a:p>
              <a:endParaRPr lang="it-IT" sz="1350"/>
            </a:p>
          </p:txBody>
        </p:sp>
        <p:sp>
          <p:nvSpPr>
            <p:cNvPr id="715783" name="Text Box 7"/>
            <p:cNvSpPr txBox="1">
              <a:spLocks noChangeArrowheads="1"/>
            </p:cNvSpPr>
            <p:nvPr/>
          </p:nvSpPr>
          <p:spPr bwMode="auto">
            <a:xfrm>
              <a:off x="144" y="3024"/>
              <a:ext cx="1248" cy="310"/>
            </a:xfrm>
            <a:prstGeom prst="rect">
              <a:avLst/>
            </a:prstGeom>
            <a:noFill/>
            <a:ln w="9525">
              <a:noFill/>
              <a:miter lim="800000"/>
              <a:headEnd/>
              <a:tailEnd/>
            </a:ln>
            <a:effectLst/>
          </p:spPr>
          <p:txBody>
            <a:bodyPr>
              <a:spAutoFit/>
            </a:bodyPr>
            <a:lstStyle/>
            <a:p>
              <a:pPr>
                <a:buFontTx/>
                <a:buNone/>
              </a:pPr>
              <a:r>
                <a:rPr lang="en-GB">
                  <a:latin typeface="Times New Roman" pitchFamily="18" charset="0"/>
                </a:rPr>
                <a:t>that duration! </a:t>
              </a:r>
            </a:p>
          </p:txBody>
        </p:sp>
      </p:grpSp>
      <p:sp>
        <p:nvSpPr>
          <p:cNvPr id="715784" name="Line 8"/>
          <p:cNvSpPr>
            <a:spLocks noChangeShapeType="1"/>
          </p:cNvSpPr>
          <p:nvPr/>
        </p:nvSpPr>
        <p:spPr bwMode="auto">
          <a:xfrm flipV="1">
            <a:off x="1614622" y="4171950"/>
            <a:ext cx="1445210" cy="349002"/>
          </a:xfrm>
          <a:prstGeom prst="line">
            <a:avLst/>
          </a:prstGeom>
          <a:noFill/>
          <a:ln w="28575">
            <a:solidFill>
              <a:srgbClr val="66FF33"/>
            </a:solidFill>
            <a:round/>
            <a:headEnd/>
            <a:tailEnd type="triangle" w="med" len="med"/>
          </a:ln>
          <a:effectLst/>
        </p:spPr>
        <p:txBody>
          <a:bodyPr wrap="none" anchor="ctr"/>
          <a:lstStyle/>
          <a:p>
            <a:endParaRPr lang="it-IT" sz="1350"/>
          </a:p>
        </p:txBody>
      </p:sp>
      <p:sp>
        <p:nvSpPr>
          <p:cNvPr id="715785" name="Oval 9"/>
          <p:cNvSpPr>
            <a:spLocks noChangeArrowheads="1"/>
          </p:cNvSpPr>
          <p:nvPr/>
        </p:nvSpPr>
        <p:spPr bwMode="auto">
          <a:xfrm>
            <a:off x="6823445" y="5649059"/>
            <a:ext cx="2372494" cy="1118980"/>
          </a:xfrm>
          <a:prstGeom prst="ellipse">
            <a:avLst/>
          </a:prstGeom>
          <a:solidFill>
            <a:srgbClr val="00FF00">
              <a:alpha val="50000"/>
            </a:srgbClr>
          </a:solidFill>
          <a:ln w="19050">
            <a:solidFill>
              <a:srgbClr val="00FF00"/>
            </a:solidFill>
            <a:round/>
            <a:headEnd/>
            <a:tailEnd/>
          </a:ln>
          <a:effectLst/>
        </p:spPr>
        <p:txBody>
          <a:bodyPr wrap="none" anchor="ctr"/>
          <a:lstStyle/>
          <a:p>
            <a:endParaRPr lang="it-IT" sz="1350"/>
          </a:p>
        </p:txBody>
      </p:sp>
      <p:sp>
        <p:nvSpPr>
          <p:cNvPr id="715786" name="Text Box 10"/>
          <p:cNvSpPr txBox="1">
            <a:spLocks noChangeArrowheads="1"/>
          </p:cNvSpPr>
          <p:nvPr/>
        </p:nvSpPr>
        <p:spPr bwMode="auto">
          <a:xfrm>
            <a:off x="7020272" y="5839217"/>
            <a:ext cx="2319683" cy="738664"/>
          </a:xfrm>
          <a:prstGeom prst="rect">
            <a:avLst/>
          </a:prstGeom>
          <a:noFill/>
          <a:ln w="9525">
            <a:noFill/>
            <a:miter lim="800000"/>
            <a:headEnd/>
            <a:tailEnd/>
          </a:ln>
          <a:effectLst/>
        </p:spPr>
        <p:txBody>
          <a:bodyPr wrap="square">
            <a:spAutoFit/>
          </a:bodyPr>
          <a:lstStyle/>
          <a:p>
            <a:pPr>
              <a:spcBef>
                <a:spcPct val="0"/>
              </a:spcBef>
              <a:buFontTx/>
              <a:buNone/>
            </a:pPr>
            <a:r>
              <a:rPr lang="en-GB" sz="1400" dirty="0">
                <a:latin typeface="Times New Roman" pitchFamily="18" charset="0"/>
              </a:rPr>
              <a:t>in 1960 this duration was already shorter than 1/86400 of the Mean Solar Day</a:t>
            </a:r>
          </a:p>
        </p:txBody>
      </p:sp>
    </p:spTree>
    <p:extLst>
      <p:ext uri="{BB962C8B-B14F-4D97-AF65-F5344CB8AC3E}">
        <p14:creationId xmlns:p14="http://schemas.microsoft.com/office/powerpoint/2010/main" val="3517881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ChangeArrowheads="1"/>
          </p:cNvSpPr>
          <p:nvPr/>
        </p:nvSpPr>
        <p:spPr bwMode="auto">
          <a:xfrm>
            <a:off x="252519" y="280014"/>
            <a:ext cx="6000750" cy="571500"/>
          </a:xfrm>
          <a:prstGeom prst="rect">
            <a:avLst/>
          </a:prstGeom>
          <a:noFill/>
          <a:ln w="9525">
            <a:noFill/>
            <a:miter lim="800000"/>
            <a:headEnd/>
            <a:tailEnd/>
          </a:ln>
          <a:effectLst/>
        </p:spPr>
        <p:txBody>
          <a:bodyPr anchor="ctr"/>
          <a:lstStyle/>
          <a:p>
            <a:pPr>
              <a:spcBef>
                <a:spcPct val="0"/>
              </a:spcBef>
              <a:buFontTx/>
              <a:buNone/>
            </a:pPr>
            <a:r>
              <a:rPr lang="en-GB" sz="2400" b="1" i="1" dirty="0">
                <a:solidFill>
                  <a:srgbClr val="9966FF"/>
                </a:solidFill>
                <a:effectLst>
                  <a:outerShdw blurRad="38100" dist="38100" dir="2700000" algn="tl">
                    <a:srgbClr val="C0C0C0"/>
                  </a:outerShdw>
                </a:effectLst>
              </a:rPr>
              <a:t>…in 1967</a:t>
            </a:r>
            <a:endParaRPr lang="en-GB" sz="2400" i="1" dirty="0">
              <a:solidFill>
                <a:schemeClr val="tx2"/>
              </a:solidFill>
              <a:effectLst>
                <a:outerShdw blurRad="38100" dist="38100" dir="2700000" algn="tl">
                  <a:srgbClr val="C0C0C0"/>
                </a:outerShdw>
              </a:effectLst>
            </a:endParaRPr>
          </a:p>
        </p:txBody>
      </p:sp>
      <p:sp>
        <p:nvSpPr>
          <p:cNvPr id="716803" name="WordArt 3"/>
          <p:cNvSpPr>
            <a:spLocks noChangeArrowheads="1" noChangeShapeType="1" noTextEdit="1"/>
          </p:cNvSpPr>
          <p:nvPr/>
        </p:nvSpPr>
        <p:spPr bwMode="auto">
          <a:xfrm>
            <a:off x="467544" y="3081301"/>
            <a:ext cx="2691110" cy="632902"/>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Atomic   Time </a:t>
            </a:r>
          </a:p>
        </p:txBody>
      </p:sp>
      <p:sp>
        <p:nvSpPr>
          <p:cNvPr id="716804" name="Text Box 4"/>
          <p:cNvSpPr txBox="1">
            <a:spLocks noChangeArrowheads="1"/>
          </p:cNvSpPr>
          <p:nvPr/>
        </p:nvSpPr>
        <p:spPr bwMode="auto">
          <a:xfrm>
            <a:off x="3491880" y="1255913"/>
            <a:ext cx="4752528" cy="3693319"/>
          </a:xfrm>
          <a:prstGeom prst="rect">
            <a:avLst/>
          </a:prstGeom>
          <a:noFill/>
          <a:ln w="9525">
            <a:noFill/>
            <a:miter lim="800000"/>
            <a:headEnd/>
            <a:tailEnd/>
          </a:ln>
          <a:effectLst/>
        </p:spPr>
        <p:txBody>
          <a:bodyPr wrap="square">
            <a:spAutoFit/>
          </a:bodyPr>
          <a:lstStyle/>
          <a:p>
            <a:pPr algn="just">
              <a:buFontTx/>
              <a:buChar char="•"/>
            </a:pPr>
            <a:r>
              <a:rPr lang="en-GB" dirty="0">
                <a:latin typeface="Times New Roman" pitchFamily="18" charset="0"/>
              </a:rPr>
              <a:t> Atomic Second = 9 192 631 770 periods of the radiation corresponding to the transition between the two hyperfine levels of the ground state of the Cs 133 atom</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First comes the second, </a:t>
            </a:r>
            <a:r>
              <a:rPr lang="en-GB" dirty="0" err="1">
                <a:latin typeface="Times New Roman" pitchFamily="18" charset="0"/>
              </a:rPr>
              <a:t>th</a:t>
            </a:r>
            <a:r>
              <a:rPr lang="it-IT" dirty="0">
                <a:latin typeface="Times New Roman" pitchFamily="18" charset="0"/>
              </a:rPr>
              <a:t>e</a:t>
            </a:r>
            <a:r>
              <a:rPr lang="en-GB" dirty="0">
                <a:latin typeface="Times New Roman" pitchFamily="18" charset="0"/>
              </a:rPr>
              <a:t>n the time scale: in 1971: Temps </a:t>
            </a:r>
            <a:r>
              <a:rPr lang="en-GB" dirty="0" err="1">
                <a:latin typeface="Times New Roman" pitchFamily="18" charset="0"/>
              </a:rPr>
              <a:t>Atomique</a:t>
            </a:r>
            <a:r>
              <a:rPr lang="en-GB" dirty="0">
                <a:latin typeface="Times New Roman" pitchFamily="18" charset="0"/>
              </a:rPr>
              <a:t> International TAI, International Atomic Time</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 TAI starts from h. 0 UT of January 1</a:t>
            </a:r>
            <a:r>
              <a:rPr lang="en-GB" baseline="30000" dirty="0">
                <a:latin typeface="Times New Roman" pitchFamily="18" charset="0"/>
              </a:rPr>
              <a:t>st</a:t>
            </a:r>
            <a:r>
              <a:rPr lang="en-GB" dirty="0">
                <a:latin typeface="Times New Roman" pitchFamily="18" charset="0"/>
              </a:rPr>
              <a:t>, 1958. </a:t>
            </a:r>
          </a:p>
          <a:p>
            <a:pPr algn="just">
              <a:buFontTx/>
              <a:buChar char="•"/>
            </a:pPr>
            <a:endParaRPr lang="en-GB" dirty="0">
              <a:latin typeface="Times New Roman" pitchFamily="18" charset="0"/>
            </a:endParaRPr>
          </a:p>
          <a:p>
            <a:pPr algn="just">
              <a:buFontTx/>
              <a:buChar char="•"/>
            </a:pPr>
            <a:r>
              <a:rPr lang="en-GB" dirty="0">
                <a:latin typeface="Times New Roman" pitchFamily="18" charset="0"/>
              </a:rPr>
              <a:t>The length of the atomic second is in agreement with the Ephemeris second</a:t>
            </a:r>
          </a:p>
        </p:txBody>
      </p:sp>
      <p:sp>
        <p:nvSpPr>
          <p:cNvPr id="716805" name="Oval 5"/>
          <p:cNvSpPr>
            <a:spLocks noChangeArrowheads="1"/>
          </p:cNvSpPr>
          <p:nvPr/>
        </p:nvSpPr>
        <p:spPr bwMode="auto">
          <a:xfrm>
            <a:off x="5959632" y="5013176"/>
            <a:ext cx="2264569" cy="1257300"/>
          </a:xfrm>
          <a:prstGeom prst="ellipse">
            <a:avLst/>
          </a:prstGeom>
          <a:solidFill>
            <a:srgbClr val="00FF00">
              <a:alpha val="50000"/>
            </a:srgbClr>
          </a:solidFill>
          <a:ln w="19050">
            <a:solidFill>
              <a:srgbClr val="00FF00"/>
            </a:solidFill>
            <a:round/>
            <a:headEnd/>
            <a:tailEnd/>
          </a:ln>
          <a:effectLst/>
        </p:spPr>
        <p:txBody>
          <a:bodyPr wrap="none" anchor="ctr"/>
          <a:lstStyle/>
          <a:p>
            <a:endParaRPr lang="it-IT" sz="1350"/>
          </a:p>
        </p:txBody>
      </p:sp>
      <p:sp>
        <p:nvSpPr>
          <p:cNvPr id="716806" name="Text Box 6"/>
          <p:cNvSpPr txBox="1">
            <a:spLocks noChangeArrowheads="1"/>
          </p:cNvSpPr>
          <p:nvPr/>
        </p:nvSpPr>
        <p:spPr bwMode="auto">
          <a:xfrm>
            <a:off x="6189355" y="5201904"/>
            <a:ext cx="1855011" cy="830997"/>
          </a:xfrm>
          <a:prstGeom prst="rect">
            <a:avLst/>
          </a:prstGeom>
          <a:noFill/>
          <a:ln w="9525">
            <a:noFill/>
            <a:miter lim="800000"/>
            <a:headEnd/>
            <a:tailEnd/>
          </a:ln>
          <a:effectLst/>
        </p:spPr>
        <p:txBody>
          <a:bodyPr wrap="square">
            <a:spAutoFit/>
          </a:bodyPr>
          <a:lstStyle/>
          <a:p>
            <a:pPr>
              <a:spcBef>
                <a:spcPct val="0"/>
              </a:spcBef>
              <a:buFontTx/>
              <a:buNone/>
            </a:pPr>
            <a:r>
              <a:rPr lang="en-GB" sz="1600" dirty="0">
                <a:latin typeface="Times New Roman" pitchFamily="18" charset="0"/>
              </a:rPr>
              <a:t>therefore shorter than 1/86400 of the Mean Solar Day</a:t>
            </a:r>
          </a:p>
        </p:txBody>
      </p:sp>
      <p:sp>
        <p:nvSpPr>
          <p:cNvPr id="716807" name="Line 7"/>
          <p:cNvSpPr>
            <a:spLocks noChangeShapeType="1"/>
          </p:cNvSpPr>
          <p:nvPr/>
        </p:nvSpPr>
        <p:spPr bwMode="auto">
          <a:xfrm flipH="1" flipV="1">
            <a:off x="6212072" y="4760504"/>
            <a:ext cx="879844" cy="377456"/>
          </a:xfrm>
          <a:prstGeom prst="line">
            <a:avLst/>
          </a:prstGeom>
          <a:noFill/>
          <a:ln w="28575">
            <a:solidFill>
              <a:srgbClr val="66FF33"/>
            </a:solidFill>
            <a:round/>
            <a:headEnd/>
            <a:tailEnd type="triangle" w="med" len="med"/>
          </a:ln>
          <a:effectLst/>
        </p:spPr>
        <p:txBody>
          <a:bodyPr wrap="none" anchor="ctr"/>
          <a:lstStyle/>
          <a:p>
            <a:endParaRPr lang="it-IT" sz="1350"/>
          </a:p>
        </p:txBody>
      </p:sp>
    </p:spTree>
    <p:extLst>
      <p:ext uri="{BB962C8B-B14F-4D97-AF65-F5344CB8AC3E}">
        <p14:creationId xmlns:p14="http://schemas.microsoft.com/office/powerpoint/2010/main" val="1267459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1"/>
          <p:cNvSpPr>
            <a:spLocks noGrp="1"/>
          </p:cNvSpPr>
          <p:nvPr>
            <p:ph type="sldNum" sz="quarter" idx="4294967295"/>
          </p:nvPr>
        </p:nvSpPr>
        <p:spPr/>
        <p:txBody>
          <a:bodyPr/>
          <a:lstStyle/>
          <a:p>
            <a:r>
              <a:rPr lang="fr-FR" altLang="en-GB" dirty="0"/>
              <a:t> </a:t>
            </a:r>
          </a:p>
        </p:txBody>
      </p:sp>
      <p:sp>
        <p:nvSpPr>
          <p:cNvPr id="783362" name="Text Box 2"/>
          <p:cNvSpPr txBox="1">
            <a:spLocks noChangeArrowheads="1"/>
          </p:cNvSpPr>
          <p:nvPr/>
        </p:nvSpPr>
        <p:spPr bwMode="auto">
          <a:xfrm>
            <a:off x="467544" y="1700808"/>
            <a:ext cx="6598538" cy="1938992"/>
          </a:xfrm>
          <a:prstGeom prst="rect">
            <a:avLst/>
          </a:prstGeom>
          <a:noFill/>
          <a:ln w="9525">
            <a:noFill/>
            <a:miter lim="800000"/>
            <a:headEnd/>
            <a:tailEnd/>
          </a:ln>
          <a:effectLst/>
        </p:spPr>
        <p:txBody>
          <a:bodyPr wrap="none">
            <a:spAutoFit/>
          </a:bodyPr>
          <a:lstStyle/>
          <a:p>
            <a:pPr>
              <a:buFont typeface="Wingdings" pitchFamily="2" charset="2"/>
              <a:buNone/>
            </a:pPr>
            <a:r>
              <a:rPr lang="it-IT" sz="2000" dirty="0"/>
              <a:t>So far </a:t>
            </a:r>
            <a:r>
              <a:rPr lang="it-IT" sz="2000" dirty="0" err="1"/>
              <a:t>we</a:t>
            </a:r>
            <a:r>
              <a:rPr lang="it-IT" sz="2000" dirty="0"/>
              <a:t> </a:t>
            </a:r>
            <a:r>
              <a:rPr lang="it-IT" sz="2000" dirty="0" err="1"/>
              <a:t>have</a:t>
            </a:r>
            <a:r>
              <a:rPr lang="it-IT" sz="2000" dirty="0"/>
              <a:t> </a:t>
            </a:r>
            <a:r>
              <a:rPr lang="it-IT" sz="2000" dirty="0" err="1"/>
              <a:t>learnt</a:t>
            </a:r>
            <a:r>
              <a:rPr lang="it-IT" sz="2000" dirty="0"/>
              <a:t> </a:t>
            </a:r>
            <a:r>
              <a:rPr lang="it-IT" sz="2000" dirty="0" err="1"/>
              <a:t>that</a:t>
            </a:r>
            <a:r>
              <a:rPr lang="it-IT" sz="2000" dirty="0"/>
              <a:t> the </a:t>
            </a:r>
            <a:r>
              <a:rPr lang="it-IT" sz="2000" dirty="0" err="1">
                <a:solidFill>
                  <a:srgbClr val="FF3300"/>
                </a:solidFill>
              </a:rPr>
              <a:t>Atomic</a:t>
            </a:r>
            <a:r>
              <a:rPr lang="it-IT" sz="2000" dirty="0">
                <a:solidFill>
                  <a:srgbClr val="FF3300"/>
                </a:solidFill>
              </a:rPr>
              <a:t> </a:t>
            </a:r>
            <a:r>
              <a:rPr lang="it-IT" sz="2000" dirty="0" err="1">
                <a:solidFill>
                  <a:srgbClr val="FF3300"/>
                </a:solidFill>
              </a:rPr>
              <a:t>Second</a:t>
            </a:r>
            <a:r>
              <a:rPr lang="it-IT" sz="2000" dirty="0"/>
              <a:t> </a:t>
            </a:r>
            <a:r>
              <a:rPr lang="it-IT" sz="2000" dirty="0" err="1"/>
              <a:t>is</a:t>
            </a:r>
            <a:r>
              <a:rPr lang="it-IT" sz="2000" dirty="0"/>
              <a:t>, </a:t>
            </a:r>
            <a:r>
              <a:rPr lang="it-IT" sz="2000" dirty="0" err="1"/>
              <a:t>by</a:t>
            </a:r>
            <a:r>
              <a:rPr lang="it-IT" sz="2000" dirty="0"/>
              <a:t> </a:t>
            </a:r>
            <a:r>
              <a:rPr lang="it-IT" sz="2000" dirty="0" err="1"/>
              <a:t>definition</a:t>
            </a:r>
            <a:r>
              <a:rPr lang="it-IT" sz="2000" dirty="0"/>
              <a:t>,</a:t>
            </a:r>
          </a:p>
          <a:p>
            <a:pPr>
              <a:buFont typeface="Wingdings" pitchFamily="2" charset="2"/>
              <a:buNone/>
            </a:pPr>
            <a:r>
              <a:rPr lang="it-IT" sz="2000" dirty="0" err="1"/>
              <a:t>shorter</a:t>
            </a:r>
            <a:r>
              <a:rPr lang="it-IT" sz="2000" dirty="0"/>
              <a:t> </a:t>
            </a:r>
            <a:r>
              <a:rPr lang="it-IT" sz="2000" dirty="0" err="1"/>
              <a:t>than</a:t>
            </a:r>
            <a:r>
              <a:rPr lang="it-IT" sz="2000" dirty="0"/>
              <a:t> the </a:t>
            </a:r>
            <a:r>
              <a:rPr lang="it-IT" sz="2000" b="1" u="sng" dirty="0" err="1"/>
              <a:t>current</a:t>
            </a:r>
            <a:r>
              <a:rPr lang="it-IT" sz="2000" dirty="0"/>
              <a:t> </a:t>
            </a:r>
            <a:r>
              <a:rPr lang="it-IT" sz="2000" dirty="0" err="1">
                <a:solidFill>
                  <a:srgbClr val="FF3300"/>
                </a:solidFill>
              </a:rPr>
              <a:t>Rotational</a:t>
            </a:r>
            <a:r>
              <a:rPr lang="it-IT" sz="2000" dirty="0">
                <a:solidFill>
                  <a:srgbClr val="FF3300"/>
                </a:solidFill>
              </a:rPr>
              <a:t> </a:t>
            </a:r>
            <a:r>
              <a:rPr lang="it-IT" sz="2000" dirty="0" err="1">
                <a:solidFill>
                  <a:srgbClr val="FF3300"/>
                </a:solidFill>
              </a:rPr>
              <a:t>Second</a:t>
            </a:r>
            <a:r>
              <a:rPr lang="it-IT" sz="2000" dirty="0"/>
              <a:t> (Universal </a:t>
            </a:r>
            <a:r>
              <a:rPr lang="it-IT" sz="2000" dirty="0" err="1"/>
              <a:t>Time</a:t>
            </a:r>
            <a:r>
              <a:rPr lang="it-IT" sz="2000" dirty="0"/>
              <a:t>) </a:t>
            </a:r>
          </a:p>
          <a:p>
            <a:pPr>
              <a:buFont typeface="Wingdings" pitchFamily="2" charset="2"/>
              <a:buNone/>
            </a:pPr>
            <a:endParaRPr lang="it-IT" sz="2000" dirty="0"/>
          </a:p>
          <a:p>
            <a:pPr>
              <a:buFont typeface="Wingdings" pitchFamily="2" charset="2"/>
              <a:buNone/>
            </a:pPr>
            <a:r>
              <a:rPr lang="it-IT" sz="2000" dirty="0" err="1"/>
              <a:t>because</a:t>
            </a:r>
            <a:r>
              <a:rPr lang="it-IT" sz="2000" dirty="0"/>
              <a:t> </a:t>
            </a:r>
            <a:r>
              <a:rPr lang="it-IT" sz="2000" dirty="0" err="1"/>
              <a:t>it</a:t>
            </a:r>
            <a:r>
              <a:rPr lang="it-IT" sz="2000" dirty="0"/>
              <a:t> </a:t>
            </a:r>
            <a:r>
              <a:rPr lang="it-IT" sz="2000" dirty="0" err="1"/>
              <a:t>was</a:t>
            </a:r>
            <a:r>
              <a:rPr lang="it-IT" sz="2000" dirty="0"/>
              <a:t> </a:t>
            </a:r>
            <a:r>
              <a:rPr lang="it-IT" sz="2000" dirty="0" err="1"/>
              <a:t>defined</a:t>
            </a:r>
            <a:r>
              <a:rPr lang="it-IT" sz="2000" dirty="0"/>
              <a:t> in agreement </a:t>
            </a:r>
            <a:r>
              <a:rPr lang="it-IT" sz="2000" dirty="0" err="1"/>
              <a:t>with</a:t>
            </a:r>
            <a:r>
              <a:rPr lang="it-IT" sz="2000" dirty="0"/>
              <a:t> </a:t>
            </a:r>
          </a:p>
          <a:p>
            <a:pPr>
              <a:buFont typeface="Wingdings" pitchFamily="2" charset="2"/>
              <a:buNone/>
            </a:pPr>
            <a:r>
              <a:rPr lang="it-IT" sz="2000" dirty="0"/>
              <a:t>the </a:t>
            </a:r>
            <a:r>
              <a:rPr lang="it-IT" sz="2000" dirty="0" err="1"/>
              <a:t>duration</a:t>
            </a:r>
            <a:r>
              <a:rPr lang="it-IT" sz="2000" dirty="0"/>
              <a:t> </a:t>
            </a:r>
            <a:r>
              <a:rPr lang="it-IT" sz="2000" dirty="0" err="1"/>
              <a:t>of</a:t>
            </a:r>
            <a:r>
              <a:rPr lang="it-IT" sz="2000" dirty="0"/>
              <a:t> the </a:t>
            </a:r>
            <a:r>
              <a:rPr lang="it-IT" sz="2000" dirty="0" err="1"/>
              <a:t>Rotational</a:t>
            </a:r>
            <a:r>
              <a:rPr lang="it-IT" sz="2000" dirty="0"/>
              <a:t> </a:t>
            </a:r>
            <a:r>
              <a:rPr lang="it-IT" sz="2000" dirty="0" err="1"/>
              <a:t>Second</a:t>
            </a:r>
            <a:r>
              <a:rPr lang="it-IT" sz="2000" dirty="0"/>
              <a:t> in 1900 and</a:t>
            </a:r>
          </a:p>
          <a:p>
            <a:pPr>
              <a:buFont typeface="Wingdings" pitchFamily="2" charset="2"/>
              <a:buNone/>
            </a:pPr>
            <a:r>
              <a:rPr lang="it-IT" sz="2000" dirty="0"/>
              <a:t>the </a:t>
            </a:r>
            <a:r>
              <a:rPr lang="it-IT" sz="2000" dirty="0" err="1"/>
              <a:t>Earth</a:t>
            </a:r>
            <a:r>
              <a:rPr lang="it-IT" sz="2000" dirty="0"/>
              <a:t> </a:t>
            </a:r>
            <a:r>
              <a:rPr lang="it-IT" sz="2000" dirty="0" err="1"/>
              <a:t>is</a:t>
            </a:r>
            <a:r>
              <a:rPr lang="it-IT" sz="2000" dirty="0"/>
              <a:t> (</a:t>
            </a:r>
            <a:r>
              <a:rPr lang="it-IT" sz="2000" dirty="0" err="1"/>
              <a:t>slowly</a:t>
            </a:r>
            <a:r>
              <a:rPr lang="it-IT" sz="2000" dirty="0"/>
              <a:t>!) </a:t>
            </a:r>
            <a:r>
              <a:rPr lang="it-IT" sz="2000" dirty="0" err="1"/>
              <a:t>slowing</a:t>
            </a:r>
            <a:r>
              <a:rPr lang="it-IT" sz="2000" dirty="0"/>
              <a:t> down</a:t>
            </a:r>
            <a:endParaRPr lang="en-GB" sz="2000" dirty="0"/>
          </a:p>
        </p:txBody>
      </p:sp>
    </p:spTree>
    <p:extLst>
      <p:ext uri="{BB962C8B-B14F-4D97-AF65-F5344CB8AC3E}">
        <p14:creationId xmlns:p14="http://schemas.microsoft.com/office/powerpoint/2010/main" val="207577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1"/>
          <p:cNvSpPr>
            <a:spLocks noGrp="1"/>
          </p:cNvSpPr>
          <p:nvPr>
            <p:ph type="sldNum" sz="quarter" idx="4294967295"/>
          </p:nvPr>
        </p:nvSpPr>
        <p:spPr/>
        <p:txBody>
          <a:bodyPr/>
          <a:lstStyle/>
          <a:p>
            <a:r>
              <a:rPr lang="fr-FR" altLang="en-GB" dirty="0"/>
              <a:t> </a:t>
            </a:r>
          </a:p>
        </p:txBody>
      </p:sp>
      <p:sp>
        <p:nvSpPr>
          <p:cNvPr id="1167363" name="Rectangle 3"/>
          <p:cNvSpPr>
            <a:spLocks noChangeArrowheads="1"/>
          </p:cNvSpPr>
          <p:nvPr/>
        </p:nvSpPr>
        <p:spPr bwMode="auto">
          <a:xfrm>
            <a:off x="2457450" y="1714500"/>
            <a:ext cx="6858000" cy="300082"/>
          </a:xfrm>
          <a:prstGeom prst="rect">
            <a:avLst/>
          </a:prstGeom>
          <a:noFill/>
          <a:ln w="9525">
            <a:noFill/>
            <a:miter lim="800000"/>
            <a:headEnd/>
            <a:tailEnd/>
          </a:ln>
          <a:effectLst/>
        </p:spPr>
        <p:txBody>
          <a:bodyPr>
            <a:spAutoFit/>
          </a:bodyPr>
          <a:lstStyle/>
          <a:p>
            <a:endParaRPr lang="it-IT" sz="1350"/>
          </a:p>
        </p:txBody>
      </p:sp>
      <p:sp>
        <p:nvSpPr>
          <p:cNvPr id="7" name="WordArt 3"/>
          <p:cNvSpPr>
            <a:spLocks noChangeArrowheads="1" noChangeShapeType="1" noTextEdit="1"/>
          </p:cNvSpPr>
          <p:nvPr/>
        </p:nvSpPr>
        <p:spPr bwMode="auto">
          <a:xfrm>
            <a:off x="2014094" y="5373216"/>
            <a:ext cx="5115812" cy="1103709"/>
          </a:xfrm>
          <a:prstGeom prst="rect">
            <a:avLst/>
          </a:prstGeom>
        </p:spPr>
        <p:txBody>
          <a:bodyPr wrap="none" fromWordArt="1">
            <a:prstTxWarp prst="textWave1">
              <a:avLst>
                <a:gd name="adj1" fmla="val 13005"/>
                <a:gd name="adj2" fmla="val 0"/>
              </a:avLst>
            </a:prstTxWarp>
          </a:bodyPr>
          <a:lstStyle/>
          <a:p>
            <a:pPr algn="ctr">
              <a:buNone/>
            </a:pPr>
            <a:r>
              <a:rPr lang="it-IT" sz="2700" kern="10" dirty="0">
                <a:ln w="9525">
                  <a:noFill/>
                  <a:round/>
                  <a:headEnd/>
                  <a:tailEnd/>
                </a:ln>
                <a:gradFill rotWithShape="1">
                  <a:gsLst>
                    <a:gs pos="0">
                      <a:srgbClr val="9999FF"/>
                    </a:gs>
                    <a:gs pos="100000">
                      <a:srgbClr val="009999"/>
                    </a:gs>
                  </a:gsLst>
                  <a:lin ang="5400000" scaled="1"/>
                </a:gradFill>
                <a:effectLst>
                  <a:outerShdw dist="53882" dir="2700000" algn="ctr" rotWithShape="0">
                    <a:srgbClr val="C0C0C0"/>
                  </a:outerShdw>
                </a:effectLst>
                <a:latin typeface="Times New Roman"/>
                <a:cs typeface="Times New Roman"/>
              </a:rPr>
              <a:t>What time it is?</a:t>
            </a:r>
          </a:p>
        </p:txBody>
      </p:sp>
      <p:pic>
        <p:nvPicPr>
          <p:cNvPr id="3" name="Image 2" descr="Une image contenant plein air, ciel, eau, nuage&#10;&#10;Description générée automatiquement">
            <a:extLst>
              <a:ext uri="{FF2B5EF4-FFF2-40B4-BE49-F238E27FC236}">
                <a16:creationId xmlns:a16="http://schemas.microsoft.com/office/drawing/2014/main" id="{CFF9B0D2-8ACB-A53E-A5FA-E03184DAAA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6106" y="980728"/>
            <a:ext cx="4001156" cy="3821105"/>
          </a:xfrm>
          <a:prstGeom prst="rect">
            <a:avLst/>
          </a:prstGeom>
        </p:spPr>
      </p:pic>
    </p:spTree>
    <p:extLst>
      <p:ext uri="{BB962C8B-B14F-4D97-AF65-F5344CB8AC3E}">
        <p14:creationId xmlns:p14="http://schemas.microsoft.com/office/powerpoint/2010/main" val="3656080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1"/>
          <p:cNvSpPr>
            <a:spLocks noGrp="1"/>
          </p:cNvSpPr>
          <p:nvPr>
            <p:ph type="sldNum" sz="quarter" idx="4294967295"/>
          </p:nvPr>
        </p:nvSpPr>
        <p:spPr/>
        <p:txBody>
          <a:bodyPr/>
          <a:lstStyle/>
          <a:p>
            <a:r>
              <a:rPr lang="fr-FR" altLang="en-GB" dirty="0"/>
              <a:t> </a:t>
            </a:r>
          </a:p>
        </p:txBody>
      </p:sp>
      <p:sp>
        <p:nvSpPr>
          <p:cNvPr id="717826" name="Text Box 2"/>
          <p:cNvSpPr txBox="1">
            <a:spLocks noChangeArrowheads="1"/>
          </p:cNvSpPr>
          <p:nvPr/>
        </p:nvSpPr>
        <p:spPr bwMode="auto">
          <a:xfrm>
            <a:off x="762000" y="2362200"/>
            <a:ext cx="5567363" cy="519113"/>
          </a:xfrm>
          <a:prstGeom prst="rect">
            <a:avLst/>
          </a:prstGeom>
          <a:noFill/>
          <a:ln w="9525">
            <a:noFill/>
            <a:miter lim="800000"/>
            <a:headEnd/>
            <a:tailEnd/>
          </a:ln>
          <a:effectLst/>
        </p:spPr>
        <p:txBody>
          <a:bodyPr wrap="none">
            <a:spAutoFit/>
          </a:bodyPr>
          <a:lstStyle/>
          <a:p>
            <a:pPr>
              <a:spcBef>
                <a:spcPct val="0"/>
              </a:spcBef>
              <a:buFontTx/>
              <a:buNone/>
            </a:pPr>
            <a:r>
              <a:rPr lang="en-GB" sz="2800" dirty="0">
                <a:latin typeface="Times New Roman" pitchFamily="18" charset="0"/>
              </a:rPr>
              <a:t>Any clock realise</a:t>
            </a:r>
            <a:r>
              <a:rPr lang="it-IT" sz="2800" dirty="0">
                <a:latin typeface="Times New Roman" pitchFamily="18" charset="0"/>
              </a:rPr>
              <a:t>s</a:t>
            </a:r>
            <a:r>
              <a:rPr lang="en-GB" sz="2800" dirty="0">
                <a:latin typeface="Times New Roman" pitchFamily="18" charset="0"/>
              </a:rPr>
              <a:t> a </a:t>
            </a:r>
            <a:r>
              <a:rPr lang="en-GB" sz="2800" dirty="0">
                <a:solidFill>
                  <a:srgbClr val="9966FF"/>
                </a:solidFill>
                <a:latin typeface="Times New Roman" pitchFamily="18" charset="0"/>
              </a:rPr>
              <a:t>proper</a:t>
            </a:r>
            <a:r>
              <a:rPr lang="en-GB" sz="2800" dirty="0">
                <a:latin typeface="Times New Roman" pitchFamily="18" charset="0"/>
              </a:rPr>
              <a:t> local time</a:t>
            </a:r>
          </a:p>
        </p:txBody>
      </p:sp>
      <p:sp>
        <p:nvSpPr>
          <p:cNvPr id="717827" name="Text Box 3"/>
          <p:cNvSpPr txBox="1">
            <a:spLocks noChangeArrowheads="1"/>
          </p:cNvSpPr>
          <p:nvPr/>
        </p:nvSpPr>
        <p:spPr bwMode="auto">
          <a:xfrm>
            <a:off x="838200" y="3886200"/>
            <a:ext cx="4797798" cy="1200329"/>
          </a:xfrm>
          <a:prstGeom prst="rect">
            <a:avLst/>
          </a:prstGeom>
          <a:noFill/>
          <a:ln w="9525">
            <a:noFill/>
            <a:miter lim="800000"/>
            <a:headEnd/>
            <a:tailEnd/>
          </a:ln>
          <a:effectLst/>
        </p:spPr>
        <p:txBody>
          <a:bodyPr wrap="square">
            <a:spAutoFit/>
          </a:bodyPr>
          <a:lstStyle/>
          <a:p>
            <a:pPr>
              <a:buFontTx/>
              <a:buNone/>
            </a:pPr>
            <a:r>
              <a:rPr lang="en-GB" sz="2400" dirty="0">
                <a:latin typeface="Times New Roman" pitchFamily="18" charset="0"/>
              </a:rPr>
              <a:t>The average of many different proper times may be a </a:t>
            </a:r>
            <a:r>
              <a:rPr lang="en-GB" sz="2400" dirty="0">
                <a:solidFill>
                  <a:srgbClr val="9966FF"/>
                </a:solidFill>
                <a:latin typeface="Times New Roman" pitchFamily="18" charset="0"/>
              </a:rPr>
              <a:t>coordinate</a:t>
            </a:r>
            <a:r>
              <a:rPr lang="en-GB" sz="2400" dirty="0">
                <a:latin typeface="Times New Roman" pitchFamily="18" charset="0"/>
              </a:rPr>
              <a:t> time </a:t>
            </a:r>
          </a:p>
          <a:p>
            <a:pPr>
              <a:buFontTx/>
              <a:buNone/>
            </a:pPr>
            <a:r>
              <a:rPr lang="en-GB" sz="2400" dirty="0">
                <a:latin typeface="Times New Roman" pitchFamily="18" charset="0"/>
              </a:rPr>
              <a:t>(as the International Atomic Time)</a:t>
            </a:r>
          </a:p>
        </p:txBody>
      </p:sp>
      <p:sp>
        <p:nvSpPr>
          <p:cNvPr id="717828" name="Rectangle 4"/>
          <p:cNvSpPr>
            <a:spLocks noChangeArrowheads="1"/>
          </p:cNvSpPr>
          <p:nvPr/>
        </p:nvSpPr>
        <p:spPr bwMode="auto">
          <a:xfrm>
            <a:off x="609600" y="457200"/>
            <a:ext cx="5605463" cy="1143000"/>
          </a:xfrm>
          <a:prstGeom prst="rect">
            <a:avLst/>
          </a:prstGeom>
          <a:noFill/>
          <a:ln w="9525">
            <a:noFill/>
            <a:miter lim="800000"/>
            <a:headEnd/>
            <a:tailEnd/>
          </a:ln>
          <a:effectLst/>
        </p:spPr>
        <p:txBody>
          <a:bodyPr lIns="92075" tIns="46038" rIns="92075" bIns="46038" anchor="ctr"/>
          <a:lstStyle/>
          <a:p>
            <a:pPr>
              <a:spcBef>
                <a:spcPct val="0"/>
              </a:spcBef>
              <a:buFontTx/>
              <a:buNone/>
            </a:pPr>
            <a:r>
              <a:rPr lang="en-GB" sz="3200" b="1" i="1">
                <a:solidFill>
                  <a:srgbClr val="9966FF"/>
                </a:solidFill>
                <a:effectLst>
                  <a:outerShdw blurRad="38100" dist="38100" dir="2700000" algn="tl">
                    <a:srgbClr val="C0C0C0"/>
                  </a:outerShdw>
                </a:effectLst>
              </a:rPr>
              <a:t>In a relativistic frame</a:t>
            </a:r>
            <a:endParaRPr lang="en-GB" sz="3200" i="1">
              <a:solidFill>
                <a:schemeClr val="tx2"/>
              </a:solidFill>
              <a:effectLst>
                <a:outerShdw blurRad="38100" dist="38100" dir="2700000" algn="tl">
                  <a:srgbClr val="C0C0C0"/>
                </a:outerShdw>
              </a:effectLst>
            </a:endParaRPr>
          </a:p>
        </p:txBody>
      </p:sp>
      <p:grpSp>
        <p:nvGrpSpPr>
          <p:cNvPr id="717829" name="Group 5"/>
          <p:cNvGrpSpPr>
            <a:grpSpLocks/>
          </p:cNvGrpSpPr>
          <p:nvPr/>
        </p:nvGrpSpPr>
        <p:grpSpPr bwMode="auto">
          <a:xfrm>
            <a:off x="6012160" y="3643313"/>
            <a:ext cx="2304256" cy="2452687"/>
            <a:chOff x="3648" y="2112"/>
            <a:chExt cx="1632" cy="1728"/>
          </a:xfrm>
        </p:grpSpPr>
        <p:graphicFrame>
          <p:nvGraphicFramePr>
            <p:cNvPr id="717830" name="Object 6"/>
            <p:cNvGraphicFramePr>
              <a:graphicFrameLocks noChangeAspect="1"/>
            </p:cNvGraphicFramePr>
            <p:nvPr>
              <p:extLst>
                <p:ext uri="{D42A27DB-BD31-4B8C-83A1-F6EECF244321}">
                  <p14:modId xmlns:p14="http://schemas.microsoft.com/office/powerpoint/2010/main" val="1100357592"/>
                </p:ext>
              </p:extLst>
            </p:nvPr>
          </p:nvGraphicFramePr>
          <p:xfrm>
            <a:off x="3696" y="2256"/>
            <a:ext cx="1584" cy="1536"/>
          </p:xfrm>
          <a:graphic>
            <a:graphicData uri="http://schemas.openxmlformats.org/presentationml/2006/ole">
              <mc:AlternateContent xmlns:mc="http://schemas.openxmlformats.org/markup-compatibility/2006">
                <mc:Choice xmlns:v="urn:schemas-microsoft-com:vml" Requires="v">
                  <p:oleObj name="ClipArt" r:id="rId3" imgW="1663920" imgH="1666440" progId="">
                    <p:embed/>
                  </p:oleObj>
                </mc:Choice>
                <mc:Fallback>
                  <p:oleObj name="ClipArt" r:id="rId3" imgW="1663920" imgH="1666440" progId="">
                    <p:embed/>
                    <p:pic>
                      <p:nvPicPr>
                        <p:cNvPr id="71783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6" y="2256"/>
                          <a:ext cx="1584" cy="1536"/>
                        </a:xfrm>
                        <a:prstGeom prst="rect">
                          <a:avLst/>
                        </a:prstGeom>
                        <a:noFill/>
                      </p:spPr>
                    </p:pic>
                  </p:oleObj>
                </mc:Fallback>
              </mc:AlternateContent>
            </a:graphicData>
          </a:graphic>
        </p:graphicFrame>
        <p:graphicFrame>
          <p:nvGraphicFramePr>
            <p:cNvPr id="717831" name="Object 7"/>
            <p:cNvGraphicFramePr>
              <a:graphicFrameLocks/>
            </p:cNvGraphicFramePr>
            <p:nvPr/>
          </p:nvGraphicFramePr>
          <p:xfrm>
            <a:off x="3779" y="3264"/>
            <a:ext cx="301" cy="291"/>
          </p:xfrm>
          <a:graphic>
            <a:graphicData uri="http://schemas.openxmlformats.org/presentationml/2006/ole">
              <mc:AlternateContent xmlns:mc="http://schemas.openxmlformats.org/markup-compatibility/2006">
                <mc:Choice xmlns:v="urn:schemas-microsoft-com:vml" Requires="v">
                  <p:oleObj name="ClipArt" r:id="rId5" imgW="868320" imgH="819000" progId="">
                    <p:embed/>
                  </p:oleObj>
                </mc:Choice>
                <mc:Fallback>
                  <p:oleObj name="ClipArt" r:id="rId5" imgW="868320" imgH="819000" progId="">
                    <p:embed/>
                    <p:pic>
                      <p:nvPicPr>
                        <p:cNvPr id="717831" name="Objec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 y="3264"/>
                          <a:ext cx="30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32" name="Object 8"/>
            <p:cNvGraphicFramePr>
              <a:graphicFrameLocks/>
            </p:cNvGraphicFramePr>
            <p:nvPr/>
          </p:nvGraphicFramePr>
          <p:xfrm>
            <a:off x="4416" y="2976"/>
            <a:ext cx="297" cy="243"/>
          </p:xfrm>
          <a:graphic>
            <a:graphicData uri="http://schemas.openxmlformats.org/presentationml/2006/ole">
              <mc:AlternateContent xmlns:mc="http://schemas.openxmlformats.org/markup-compatibility/2006">
                <mc:Choice xmlns:v="urn:schemas-microsoft-com:vml" Requires="v">
                  <p:oleObj name="ClipArt" r:id="rId7" imgW="3063600" imgH="3147480" progId="">
                    <p:embed/>
                  </p:oleObj>
                </mc:Choice>
                <mc:Fallback>
                  <p:oleObj name="ClipArt" r:id="rId7" imgW="3063600" imgH="3147480" progId="">
                    <p:embed/>
                    <p:pic>
                      <p:nvPicPr>
                        <p:cNvPr id="717832" name="Object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16" y="2976"/>
                          <a:ext cx="297"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33" name="Object 9"/>
            <p:cNvGraphicFramePr>
              <a:graphicFrameLocks/>
            </p:cNvGraphicFramePr>
            <p:nvPr/>
          </p:nvGraphicFramePr>
          <p:xfrm>
            <a:off x="3888" y="2794"/>
            <a:ext cx="265" cy="278"/>
          </p:xfrm>
          <a:graphic>
            <a:graphicData uri="http://schemas.openxmlformats.org/presentationml/2006/ole">
              <mc:AlternateContent xmlns:mc="http://schemas.openxmlformats.org/markup-compatibility/2006">
                <mc:Choice xmlns:v="urn:schemas-microsoft-com:vml" Requires="v">
                  <p:oleObj name="ClipArt" r:id="rId9" imgW="3063600" imgH="3147480" progId="">
                    <p:embed/>
                  </p:oleObj>
                </mc:Choice>
                <mc:Fallback>
                  <p:oleObj name="ClipArt" r:id="rId9" imgW="3063600" imgH="3147480" progId="">
                    <p:embed/>
                    <p:pic>
                      <p:nvPicPr>
                        <p:cNvPr id="717833" name="Object 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8" y="2794"/>
                          <a:ext cx="265" cy="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34" name="Object 10"/>
            <p:cNvGraphicFramePr>
              <a:graphicFrameLocks/>
            </p:cNvGraphicFramePr>
            <p:nvPr/>
          </p:nvGraphicFramePr>
          <p:xfrm>
            <a:off x="3888" y="2304"/>
            <a:ext cx="309" cy="215"/>
          </p:xfrm>
          <a:graphic>
            <a:graphicData uri="http://schemas.openxmlformats.org/presentationml/2006/ole">
              <mc:AlternateContent xmlns:mc="http://schemas.openxmlformats.org/markup-compatibility/2006">
                <mc:Choice xmlns:v="urn:schemas-microsoft-com:vml" Requires="v">
                  <p:oleObj name="ClipArt" r:id="rId10" imgW="868320" imgH="819000" progId="">
                    <p:embed/>
                  </p:oleObj>
                </mc:Choice>
                <mc:Fallback>
                  <p:oleObj name="ClipArt" r:id="rId10" imgW="868320" imgH="819000" progId="">
                    <p:embed/>
                    <p:pic>
                      <p:nvPicPr>
                        <p:cNvPr id="717834"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8" y="2304"/>
                          <a:ext cx="309"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35" name="Object 11"/>
            <p:cNvGraphicFramePr>
              <a:graphicFrameLocks/>
            </p:cNvGraphicFramePr>
            <p:nvPr/>
          </p:nvGraphicFramePr>
          <p:xfrm>
            <a:off x="4800" y="2688"/>
            <a:ext cx="332" cy="230"/>
          </p:xfrm>
          <a:graphic>
            <a:graphicData uri="http://schemas.openxmlformats.org/presentationml/2006/ole">
              <mc:AlternateContent xmlns:mc="http://schemas.openxmlformats.org/markup-compatibility/2006">
                <mc:Choice xmlns:v="urn:schemas-microsoft-com:vml" Requires="v">
                  <p:oleObj name="ClipArt" r:id="rId11" imgW="868320" imgH="819000" progId="">
                    <p:embed/>
                  </p:oleObj>
                </mc:Choice>
                <mc:Fallback>
                  <p:oleObj name="ClipArt" r:id="rId11" imgW="868320" imgH="819000" progId="">
                    <p:embed/>
                    <p:pic>
                      <p:nvPicPr>
                        <p:cNvPr id="717835" name="Object 1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 y="2688"/>
                          <a:ext cx="332"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836" name="Rectangle 12"/>
            <p:cNvSpPr>
              <a:spLocks noChangeArrowheads="1"/>
            </p:cNvSpPr>
            <p:nvPr/>
          </p:nvSpPr>
          <p:spPr bwMode="auto">
            <a:xfrm>
              <a:off x="3648" y="2112"/>
              <a:ext cx="1632" cy="1728"/>
            </a:xfrm>
            <a:prstGeom prst="rect">
              <a:avLst/>
            </a:prstGeom>
            <a:noFill/>
            <a:ln w="9525">
              <a:solidFill>
                <a:srgbClr val="FF6600"/>
              </a:solidFill>
              <a:miter lim="800000"/>
              <a:headEnd/>
              <a:tailEnd/>
            </a:ln>
            <a:effectLst/>
          </p:spPr>
          <p:txBody>
            <a:bodyPr wrap="none" anchor="ctr"/>
            <a:lstStyle/>
            <a:p>
              <a:pPr algn="ctr" eaLnBrk="0" hangingPunct="0">
                <a:spcBef>
                  <a:spcPct val="0"/>
                </a:spcBef>
                <a:buFontTx/>
                <a:buNone/>
              </a:pPr>
              <a:endParaRPr lang="en-GB" sz="2400">
                <a:latin typeface="Times New Roman" pitchFamily="18" charset="0"/>
              </a:endParaRPr>
            </a:p>
          </p:txBody>
        </p:sp>
        <p:graphicFrame>
          <p:nvGraphicFramePr>
            <p:cNvPr id="717837" name="Object 13"/>
            <p:cNvGraphicFramePr>
              <a:graphicFrameLocks/>
            </p:cNvGraphicFramePr>
            <p:nvPr/>
          </p:nvGraphicFramePr>
          <p:xfrm>
            <a:off x="4656" y="3431"/>
            <a:ext cx="280" cy="217"/>
          </p:xfrm>
          <a:graphic>
            <a:graphicData uri="http://schemas.openxmlformats.org/presentationml/2006/ole">
              <mc:AlternateContent xmlns:mc="http://schemas.openxmlformats.org/markup-compatibility/2006">
                <mc:Choice xmlns:v="urn:schemas-microsoft-com:vml" Requires="v">
                  <p:oleObj name="ClipArt" r:id="rId12" imgW="868320" imgH="819000" progId="">
                    <p:embed/>
                  </p:oleObj>
                </mc:Choice>
                <mc:Fallback>
                  <p:oleObj name="ClipArt" r:id="rId12" imgW="868320" imgH="819000" progId="">
                    <p:embed/>
                    <p:pic>
                      <p:nvPicPr>
                        <p:cNvPr id="717837" name="Object 1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6" y="3431"/>
                          <a:ext cx="280" cy="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38" name="Object 14"/>
            <p:cNvGraphicFramePr>
              <a:graphicFrameLocks noChangeAspect="1"/>
            </p:cNvGraphicFramePr>
            <p:nvPr/>
          </p:nvGraphicFramePr>
          <p:xfrm>
            <a:off x="4040" y="3547"/>
            <a:ext cx="328" cy="229"/>
          </p:xfrm>
          <a:graphic>
            <a:graphicData uri="http://schemas.openxmlformats.org/presentationml/2006/ole">
              <mc:AlternateContent xmlns:mc="http://schemas.openxmlformats.org/markup-compatibility/2006">
                <mc:Choice xmlns:v="urn:schemas-microsoft-com:vml" Requires="v">
                  <p:oleObj name="ClipArt" r:id="rId13" imgW="1158120" imgH="1158120" progId="">
                    <p:embed/>
                  </p:oleObj>
                </mc:Choice>
                <mc:Fallback>
                  <p:oleObj name="ClipArt" r:id="rId13" imgW="1158120" imgH="1158120" progId="">
                    <p:embed/>
                    <p:pic>
                      <p:nvPicPr>
                        <p:cNvPr id="717838"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040" y="3547"/>
                          <a:ext cx="328" cy="2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839" name="Object 15"/>
            <p:cNvGraphicFramePr>
              <a:graphicFrameLocks noChangeAspect="1"/>
            </p:cNvGraphicFramePr>
            <p:nvPr/>
          </p:nvGraphicFramePr>
          <p:xfrm>
            <a:off x="4464" y="2304"/>
            <a:ext cx="432" cy="302"/>
          </p:xfrm>
          <a:graphic>
            <a:graphicData uri="http://schemas.openxmlformats.org/presentationml/2006/ole">
              <mc:AlternateContent xmlns:mc="http://schemas.openxmlformats.org/markup-compatibility/2006">
                <mc:Choice xmlns:v="urn:schemas-microsoft-com:vml" Requires="v">
                  <p:oleObj name="ClipArt" r:id="rId15" imgW="1158120" imgH="1158120" progId="">
                    <p:embed/>
                  </p:oleObj>
                </mc:Choice>
                <mc:Fallback>
                  <p:oleObj name="ClipArt" r:id="rId15" imgW="1158120" imgH="1158120" progId="">
                    <p:embed/>
                    <p:pic>
                      <p:nvPicPr>
                        <p:cNvPr id="717839"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64" y="2304"/>
                          <a:ext cx="432" cy="3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717840" name="Object 16"/>
          <p:cNvGraphicFramePr>
            <a:graphicFrameLocks/>
          </p:cNvGraphicFramePr>
          <p:nvPr/>
        </p:nvGraphicFramePr>
        <p:xfrm>
          <a:off x="7086600" y="2362200"/>
          <a:ext cx="762000" cy="685800"/>
        </p:xfrm>
        <a:graphic>
          <a:graphicData uri="http://schemas.openxmlformats.org/presentationml/2006/ole">
            <mc:AlternateContent xmlns:mc="http://schemas.openxmlformats.org/markup-compatibility/2006">
              <mc:Choice xmlns:v="urn:schemas-microsoft-com:vml" Requires="v">
                <p:oleObj name="ClipArt" r:id="rId16" imgW="868320" imgH="819000" progId="">
                  <p:embed/>
                </p:oleObj>
              </mc:Choice>
              <mc:Fallback>
                <p:oleObj name="ClipArt" r:id="rId16" imgW="868320" imgH="819000" progId="">
                  <p:embed/>
                  <p:pic>
                    <p:nvPicPr>
                      <p:cNvPr id="717840" name="Object 1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6600" y="2362200"/>
                        <a:ext cx="762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89318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1"/>
          <p:cNvSpPr>
            <a:spLocks noGrp="1"/>
          </p:cNvSpPr>
          <p:nvPr>
            <p:ph type="sldNum" sz="quarter" idx="4294967295"/>
          </p:nvPr>
        </p:nvSpPr>
        <p:spPr/>
        <p:txBody>
          <a:bodyPr/>
          <a:lstStyle/>
          <a:p>
            <a:r>
              <a:rPr lang="fr-FR" altLang="en-GB" dirty="0"/>
              <a:t> </a:t>
            </a:r>
          </a:p>
        </p:txBody>
      </p:sp>
      <p:sp>
        <p:nvSpPr>
          <p:cNvPr id="718850" name="WordArt 2"/>
          <p:cNvSpPr>
            <a:spLocks noChangeArrowheads="1" noChangeShapeType="1" noTextEdit="1"/>
          </p:cNvSpPr>
          <p:nvPr/>
        </p:nvSpPr>
        <p:spPr bwMode="auto">
          <a:xfrm>
            <a:off x="2747597" y="2665805"/>
            <a:ext cx="3314700" cy="571500"/>
          </a:xfrm>
          <a:prstGeom prst="rect">
            <a:avLst/>
          </a:prstGeom>
        </p:spPr>
        <p:txBody>
          <a:bodyPr wrap="none" fromWordArt="1">
            <a:prstTxWarp prst="textPlain">
              <a:avLst>
                <a:gd name="adj" fmla="val 50000"/>
              </a:avLst>
            </a:prstTxWarp>
          </a:bodyPr>
          <a:lstStyle/>
          <a:p>
            <a:pPr algn="ctr">
              <a:buNone/>
            </a:pP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Terrestrial</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Time</a:t>
            </a:r>
            <a:endPar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endParaRPr>
          </a:p>
        </p:txBody>
      </p:sp>
      <p:sp>
        <p:nvSpPr>
          <p:cNvPr id="718851" name="Text Box 3"/>
          <p:cNvSpPr txBox="1">
            <a:spLocks noChangeArrowheads="1"/>
          </p:cNvSpPr>
          <p:nvPr/>
        </p:nvSpPr>
        <p:spPr bwMode="auto">
          <a:xfrm>
            <a:off x="1475656" y="764704"/>
            <a:ext cx="6182444" cy="1477328"/>
          </a:xfrm>
          <a:prstGeom prst="rect">
            <a:avLst/>
          </a:prstGeom>
          <a:noFill/>
          <a:ln w="9525">
            <a:noFill/>
            <a:miter lim="800000"/>
            <a:headEnd/>
            <a:tailEnd/>
          </a:ln>
          <a:effectLst/>
        </p:spPr>
        <p:txBody>
          <a:bodyPr wrap="square">
            <a:spAutoFit/>
          </a:bodyPr>
          <a:lstStyle/>
          <a:p>
            <a:pPr>
              <a:buFontTx/>
              <a:buNone/>
            </a:pPr>
            <a:r>
              <a:rPr lang="en-GB" dirty="0">
                <a:latin typeface="Times New Roman" pitchFamily="18" charset="0"/>
              </a:rPr>
              <a:t>The </a:t>
            </a:r>
            <a:r>
              <a:rPr lang="en-GB" dirty="0">
                <a:solidFill>
                  <a:srgbClr val="FF3300"/>
                </a:solidFill>
                <a:latin typeface="Times New Roman" pitchFamily="18" charset="0"/>
              </a:rPr>
              <a:t>International Astronomical Union</a:t>
            </a:r>
            <a:r>
              <a:rPr lang="en-GB" dirty="0">
                <a:latin typeface="Times New Roman" pitchFamily="18" charset="0"/>
              </a:rPr>
              <a:t> recommends time scales and reference frames for the different applications in  Geocentric or </a:t>
            </a:r>
            <a:r>
              <a:rPr lang="it-IT" dirty="0" err="1">
                <a:latin typeface="Times New Roman" pitchFamily="18" charset="0"/>
              </a:rPr>
              <a:t>Solar</a:t>
            </a:r>
            <a:r>
              <a:rPr lang="it-IT" dirty="0">
                <a:latin typeface="Times New Roman" pitchFamily="18" charset="0"/>
              </a:rPr>
              <a:t> System </a:t>
            </a:r>
            <a:r>
              <a:rPr lang="en-GB" dirty="0" err="1">
                <a:latin typeface="Times New Roman" pitchFamily="18" charset="0"/>
              </a:rPr>
              <a:t>Barycentric</a:t>
            </a:r>
            <a:r>
              <a:rPr lang="en-GB" dirty="0">
                <a:latin typeface="Times New Roman" pitchFamily="18" charset="0"/>
              </a:rPr>
              <a:t> frames.</a:t>
            </a:r>
            <a:r>
              <a:rPr lang="it-IT" dirty="0">
                <a:latin typeface="Times New Roman" pitchFamily="18" charset="0"/>
              </a:rPr>
              <a:t> On the Earth or in the </a:t>
            </a:r>
            <a:r>
              <a:rPr lang="it-IT" dirty="0" err="1">
                <a:latin typeface="Times New Roman" pitchFamily="18" charset="0"/>
              </a:rPr>
              <a:t>vicinity</a:t>
            </a:r>
            <a:r>
              <a:rPr lang="it-IT" dirty="0">
                <a:latin typeface="Times New Roman" pitchFamily="18" charset="0"/>
              </a:rPr>
              <a:t> (50000 km) the </a:t>
            </a:r>
            <a:r>
              <a:rPr lang="it-IT" dirty="0" err="1">
                <a:latin typeface="Times New Roman" pitchFamily="18" charset="0"/>
              </a:rPr>
              <a:t>reference</a:t>
            </a:r>
            <a:r>
              <a:rPr lang="it-IT" dirty="0">
                <a:latin typeface="Times New Roman" pitchFamily="18" charset="0"/>
              </a:rPr>
              <a:t> time scale (1991 and update in 2000) </a:t>
            </a:r>
            <a:r>
              <a:rPr lang="it-IT" dirty="0" err="1">
                <a:latin typeface="Times New Roman" pitchFamily="18" charset="0"/>
              </a:rPr>
              <a:t>is</a:t>
            </a:r>
            <a:r>
              <a:rPr lang="it-IT" dirty="0">
                <a:latin typeface="Times New Roman" pitchFamily="18" charset="0"/>
              </a:rPr>
              <a:t> the </a:t>
            </a:r>
            <a:endParaRPr lang="en-GB" dirty="0">
              <a:latin typeface="Times New Roman" pitchFamily="18" charset="0"/>
            </a:endParaRPr>
          </a:p>
        </p:txBody>
      </p:sp>
      <p:sp>
        <p:nvSpPr>
          <p:cNvPr id="718852" name="Text Box 4"/>
          <p:cNvSpPr txBox="1">
            <a:spLocks noChangeArrowheads="1"/>
          </p:cNvSpPr>
          <p:nvPr/>
        </p:nvSpPr>
        <p:spPr bwMode="auto">
          <a:xfrm>
            <a:off x="1619672" y="3753192"/>
            <a:ext cx="6912768" cy="1477328"/>
          </a:xfrm>
          <a:prstGeom prst="rect">
            <a:avLst/>
          </a:prstGeom>
          <a:noFill/>
          <a:ln w="9525">
            <a:noFill/>
            <a:miter lim="800000"/>
            <a:headEnd/>
            <a:tailEnd/>
          </a:ln>
          <a:effectLst/>
        </p:spPr>
        <p:txBody>
          <a:bodyPr wrap="square">
            <a:spAutoFit/>
          </a:bodyPr>
          <a:lstStyle/>
          <a:p>
            <a:pPr>
              <a:buFontTx/>
              <a:buNone/>
            </a:pPr>
            <a:r>
              <a:rPr lang="en-GB" dirty="0">
                <a:latin typeface="Times New Roman" pitchFamily="18" charset="0"/>
              </a:rPr>
              <a:t>The Terrestrial Time is a </a:t>
            </a:r>
            <a:r>
              <a:rPr lang="en-GB" dirty="0">
                <a:solidFill>
                  <a:srgbClr val="9966FF"/>
                </a:solidFill>
                <a:latin typeface="Times New Roman" pitchFamily="18" charset="0"/>
              </a:rPr>
              <a:t>coordinate</a:t>
            </a:r>
            <a:r>
              <a:rPr lang="en-GB" dirty="0">
                <a:latin typeface="Times New Roman" pitchFamily="18" charset="0"/>
              </a:rPr>
              <a:t> time scale defined in a </a:t>
            </a:r>
            <a:r>
              <a:rPr lang="en-GB" dirty="0">
                <a:solidFill>
                  <a:srgbClr val="9966FF"/>
                </a:solidFill>
                <a:latin typeface="Times New Roman" pitchFamily="18" charset="0"/>
              </a:rPr>
              <a:t>geocentric</a:t>
            </a:r>
            <a:r>
              <a:rPr lang="en-GB" dirty="0">
                <a:latin typeface="Times New Roman" pitchFamily="18" charset="0"/>
              </a:rPr>
              <a:t> reference frame (</a:t>
            </a:r>
            <a:r>
              <a:rPr lang="en-GB" dirty="0" err="1">
                <a:latin typeface="Times New Roman" pitchFamily="18" charset="0"/>
              </a:rPr>
              <a:t>centered</a:t>
            </a:r>
            <a:r>
              <a:rPr lang="en-GB" dirty="0">
                <a:latin typeface="Times New Roman" pitchFamily="18" charset="0"/>
              </a:rPr>
              <a:t> at the centre of the Earth), with scale unit the SI second as realized </a:t>
            </a:r>
            <a:r>
              <a:rPr lang="en-GB" strike="sngStrike" dirty="0">
                <a:latin typeface="Times New Roman" pitchFamily="18" charset="0"/>
              </a:rPr>
              <a:t>on the geoid</a:t>
            </a:r>
          </a:p>
          <a:p>
            <a:pPr>
              <a:buFontTx/>
              <a:buNone/>
            </a:pPr>
            <a:endParaRPr lang="en-GB" dirty="0">
              <a:latin typeface="Times New Roman" pitchFamily="18" charset="0"/>
            </a:endParaRPr>
          </a:p>
          <a:p>
            <a:pPr>
              <a:buFontTx/>
              <a:buNone/>
            </a:pPr>
            <a:r>
              <a:rPr lang="en-GB" i="1" dirty="0">
                <a:latin typeface="Times New Roman" pitchFamily="18" charset="0"/>
              </a:rPr>
              <a:t>“on a conventional equipotential surface close to the geoid”.</a:t>
            </a:r>
          </a:p>
        </p:txBody>
      </p:sp>
    </p:spTree>
    <p:extLst>
      <p:ext uri="{BB962C8B-B14F-4D97-AF65-F5344CB8AC3E}">
        <p14:creationId xmlns:p14="http://schemas.microsoft.com/office/powerpoint/2010/main" val="1742079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1"/>
          <p:cNvSpPr>
            <a:spLocks noGrp="1"/>
          </p:cNvSpPr>
          <p:nvPr>
            <p:ph type="sldNum" sz="quarter" idx="4294967295"/>
          </p:nvPr>
        </p:nvSpPr>
        <p:spPr/>
        <p:txBody>
          <a:bodyPr/>
          <a:lstStyle/>
          <a:p>
            <a:r>
              <a:rPr lang="fr-FR" altLang="en-GB" dirty="0"/>
              <a:t> </a:t>
            </a:r>
          </a:p>
        </p:txBody>
      </p:sp>
      <p:sp>
        <p:nvSpPr>
          <p:cNvPr id="720898" name="Rectangle 2"/>
          <p:cNvSpPr>
            <a:spLocks noChangeArrowheads="1"/>
          </p:cNvSpPr>
          <p:nvPr/>
        </p:nvSpPr>
        <p:spPr bwMode="auto">
          <a:xfrm>
            <a:off x="1145041" y="631372"/>
            <a:ext cx="5988050" cy="457200"/>
          </a:xfrm>
          <a:prstGeom prst="rect">
            <a:avLst/>
          </a:prstGeom>
          <a:noFill/>
          <a:ln w="9525">
            <a:noFill/>
            <a:miter lim="800000"/>
            <a:headEnd/>
            <a:tailEnd/>
          </a:ln>
          <a:effectLst/>
        </p:spPr>
        <p:txBody>
          <a:bodyPr wrap="none">
            <a:spAutoFit/>
          </a:bodyPr>
          <a:lstStyle/>
          <a:p>
            <a:pPr algn="ctr">
              <a:buFontTx/>
              <a:buNone/>
            </a:pPr>
            <a:r>
              <a:rPr lang="en-GB" sz="2400" dirty="0">
                <a:latin typeface="Times New Roman" pitchFamily="18" charset="0"/>
              </a:rPr>
              <a:t>The SI second </a:t>
            </a:r>
            <a:r>
              <a:rPr lang="en-GB" sz="2400" i="1" dirty="0">
                <a:latin typeface="Times New Roman" pitchFamily="18" charset="0"/>
              </a:rPr>
              <a:t>as realised on the </a:t>
            </a:r>
            <a:r>
              <a:rPr lang="en-GB" sz="2400" b="1" i="1" dirty="0">
                <a:solidFill>
                  <a:srgbClr val="66CCFF"/>
                </a:solidFill>
                <a:latin typeface="Times New Roman" pitchFamily="18" charset="0"/>
              </a:rPr>
              <a:t>rotating</a:t>
            </a:r>
            <a:r>
              <a:rPr lang="en-GB" sz="2400" b="1" i="1" dirty="0">
                <a:solidFill>
                  <a:srgbClr val="9966FF"/>
                </a:solidFill>
                <a:latin typeface="Times New Roman" pitchFamily="18" charset="0"/>
              </a:rPr>
              <a:t> </a:t>
            </a:r>
            <a:r>
              <a:rPr lang="en-GB" sz="2400" b="1" i="1" dirty="0" err="1">
                <a:solidFill>
                  <a:srgbClr val="9966FF"/>
                </a:solidFill>
                <a:latin typeface="Times New Roman" pitchFamily="18" charset="0"/>
              </a:rPr>
              <a:t>geoid</a:t>
            </a:r>
            <a:endParaRPr lang="en-GB" sz="2400" i="1" dirty="0">
              <a:latin typeface="Times New Roman" pitchFamily="18" charset="0"/>
            </a:endParaRPr>
          </a:p>
        </p:txBody>
      </p:sp>
      <p:sp>
        <p:nvSpPr>
          <p:cNvPr id="720899" name="Rectangle 3"/>
          <p:cNvSpPr>
            <a:spLocks noChangeArrowheads="1"/>
          </p:cNvSpPr>
          <p:nvPr/>
        </p:nvSpPr>
        <p:spPr bwMode="auto">
          <a:xfrm>
            <a:off x="277813" y="1382259"/>
            <a:ext cx="8670925" cy="1200329"/>
          </a:xfrm>
          <a:prstGeom prst="rect">
            <a:avLst/>
          </a:prstGeom>
          <a:noFill/>
          <a:ln w="9525">
            <a:noFill/>
            <a:miter lim="800000"/>
            <a:headEnd/>
            <a:tailEnd/>
          </a:ln>
          <a:effectLst/>
        </p:spPr>
        <p:txBody>
          <a:bodyPr>
            <a:spAutoFit/>
          </a:bodyPr>
          <a:lstStyle/>
          <a:p>
            <a:r>
              <a:rPr lang="en-GB" sz="2400" dirty="0">
                <a:latin typeface="Times New Roman" pitchFamily="18" charset="0"/>
              </a:rPr>
              <a:t>The </a:t>
            </a:r>
            <a:r>
              <a:rPr lang="en-GB" sz="2400" b="1" dirty="0">
                <a:solidFill>
                  <a:srgbClr val="9966FF"/>
                </a:solidFill>
                <a:latin typeface="Times New Roman" pitchFamily="18" charset="0"/>
              </a:rPr>
              <a:t>geoid</a:t>
            </a:r>
            <a:r>
              <a:rPr lang="en-GB" sz="2400" dirty="0">
                <a:solidFill>
                  <a:srgbClr val="9966FF"/>
                </a:solidFill>
                <a:latin typeface="Times New Roman" pitchFamily="18" charset="0"/>
              </a:rPr>
              <a:t> </a:t>
            </a:r>
            <a:r>
              <a:rPr lang="en-GB" sz="2400" dirty="0">
                <a:latin typeface="Times New Roman" pitchFamily="18" charset="0"/>
              </a:rPr>
              <a:t>is an empirical surface known with relative uncertainty of  about 10</a:t>
            </a:r>
            <a:r>
              <a:rPr lang="en-GB" sz="2400" baseline="30000" dirty="0">
                <a:latin typeface="Times New Roman" pitchFamily="18" charset="0"/>
              </a:rPr>
              <a:t>-17</a:t>
            </a:r>
            <a:r>
              <a:rPr lang="en-GB" sz="2400" dirty="0">
                <a:latin typeface="Times New Roman" pitchFamily="18" charset="0"/>
              </a:rPr>
              <a:t> . In addition, the </a:t>
            </a:r>
            <a:r>
              <a:rPr lang="en-GB" sz="2400" b="1" dirty="0">
                <a:solidFill>
                  <a:srgbClr val="66CCFF"/>
                </a:solidFill>
                <a:latin typeface="Times New Roman" pitchFamily="18" charset="0"/>
              </a:rPr>
              <a:t>rotating</a:t>
            </a:r>
            <a:r>
              <a:rPr lang="en-GB" sz="2400" dirty="0">
                <a:latin typeface="Times New Roman" pitchFamily="18" charset="0"/>
              </a:rPr>
              <a:t> velocity impacts at 10</a:t>
            </a:r>
            <a:r>
              <a:rPr lang="en-GB" sz="2400" baseline="30000" dirty="0">
                <a:latin typeface="Times New Roman" pitchFamily="18" charset="0"/>
              </a:rPr>
              <a:t>-19</a:t>
            </a:r>
            <a:r>
              <a:rPr lang="en-GB" sz="2400" dirty="0">
                <a:latin typeface="Times New Roman" pitchFamily="18" charset="0"/>
              </a:rPr>
              <a:t> level.</a:t>
            </a:r>
          </a:p>
          <a:p>
            <a:pPr>
              <a:spcBef>
                <a:spcPct val="0"/>
              </a:spcBef>
              <a:buFontTx/>
              <a:buNone/>
            </a:pPr>
            <a:endParaRPr lang="en-GB" sz="2400" dirty="0">
              <a:latin typeface="Times New Roman" pitchFamily="18" charset="0"/>
            </a:endParaRPr>
          </a:p>
        </p:txBody>
      </p:sp>
      <p:sp>
        <p:nvSpPr>
          <p:cNvPr id="720900" name="Text Box 4"/>
          <p:cNvSpPr txBox="1">
            <a:spLocks noChangeArrowheads="1"/>
          </p:cNvSpPr>
          <p:nvPr/>
        </p:nvSpPr>
        <p:spPr bwMode="auto">
          <a:xfrm>
            <a:off x="352425" y="2862489"/>
            <a:ext cx="8388804" cy="461665"/>
          </a:xfrm>
          <a:prstGeom prst="rect">
            <a:avLst/>
          </a:prstGeom>
          <a:noFill/>
          <a:ln w="9525">
            <a:noFill/>
            <a:miter lim="800000"/>
            <a:headEnd/>
            <a:tailEnd/>
          </a:ln>
          <a:effectLst/>
        </p:spPr>
        <p:txBody>
          <a:bodyPr wrap="square">
            <a:spAutoFit/>
          </a:bodyPr>
          <a:lstStyle/>
          <a:p>
            <a:pPr>
              <a:spcBef>
                <a:spcPct val="0"/>
              </a:spcBef>
              <a:buFontTx/>
              <a:buNone/>
            </a:pPr>
            <a:r>
              <a:rPr lang="en-GB" sz="2400" dirty="0">
                <a:latin typeface="Times New Roman" pitchFamily="18" charset="0"/>
              </a:rPr>
              <a:t>The definition of the Terrestrial Time </a:t>
            </a:r>
            <a:r>
              <a:rPr lang="it-IT" sz="2400" dirty="0" err="1">
                <a:latin typeface="Times New Roman" pitchFamily="18" charset="0"/>
              </a:rPr>
              <a:t>was</a:t>
            </a:r>
            <a:r>
              <a:rPr lang="it-IT" sz="2400" dirty="0">
                <a:latin typeface="Times New Roman" pitchFamily="18" charset="0"/>
              </a:rPr>
              <a:t> </a:t>
            </a:r>
            <a:r>
              <a:rPr lang="it-IT" sz="2400" dirty="0" err="1">
                <a:latin typeface="Times New Roman" pitchFamily="18" charset="0"/>
              </a:rPr>
              <a:t>updated</a:t>
            </a:r>
            <a:r>
              <a:rPr lang="it-IT" sz="2400" dirty="0">
                <a:latin typeface="Times New Roman" pitchFamily="18" charset="0"/>
              </a:rPr>
              <a:t> (IAU 2000) </a:t>
            </a:r>
            <a:r>
              <a:rPr lang="it-IT" sz="2400" dirty="0" err="1">
                <a:latin typeface="Times New Roman" pitchFamily="18" charset="0"/>
              </a:rPr>
              <a:t>as</a:t>
            </a:r>
            <a:r>
              <a:rPr lang="it-IT" sz="2400" dirty="0">
                <a:latin typeface="Times New Roman" pitchFamily="18" charset="0"/>
              </a:rPr>
              <a:t>:</a:t>
            </a:r>
          </a:p>
        </p:txBody>
      </p:sp>
      <p:sp>
        <p:nvSpPr>
          <p:cNvPr id="720902" name="Text Box 6"/>
          <p:cNvSpPr txBox="1">
            <a:spLocks noChangeArrowheads="1"/>
          </p:cNvSpPr>
          <p:nvPr/>
        </p:nvSpPr>
        <p:spPr bwMode="auto">
          <a:xfrm>
            <a:off x="1979712" y="3501008"/>
            <a:ext cx="6858000" cy="2862322"/>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The Terrestrial Time is a </a:t>
            </a:r>
            <a:r>
              <a:rPr lang="en-GB" sz="2400" dirty="0">
                <a:solidFill>
                  <a:srgbClr val="9966FF"/>
                </a:solidFill>
                <a:latin typeface="Times New Roman" pitchFamily="18" charset="0"/>
              </a:rPr>
              <a:t>coordinate</a:t>
            </a:r>
            <a:r>
              <a:rPr lang="en-GB" sz="2400" dirty="0">
                <a:latin typeface="Times New Roman" pitchFamily="18" charset="0"/>
              </a:rPr>
              <a:t> time scale defined in a </a:t>
            </a:r>
            <a:r>
              <a:rPr lang="en-GB" sz="2400" dirty="0">
                <a:solidFill>
                  <a:srgbClr val="9966FF"/>
                </a:solidFill>
                <a:latin typeface="Times New Roman" pitchFamily="18" charset="0"/>
              </a:rPr>
              <a:t>geocentric</a:t>
            </a:r>
            <a:r>
              <a:rPr lang="en-GB" sz="2400" dirty="0">
                <a:latin typeface="Times New Roman" pitchFamily="18" charset="0"/>
              </a:rPr>
              <a:t> reference frame (</a:t>
            </a:r>
            <a:r>
              <a:rPr lang="en-GB" sz="2400" dirty="0" err="1">
                <a:latin typeface="Times New Roman" pitchFamily="18" charset="0"/>
              </a:rPr>
              <a:t>centered</a:t>
            </a:r>
            <a:r>
              <a:rPr lang="en-GB" sz="2400" dirty="0">
                <a:latin typeface="Times New Roman" pitchFamily="18" charset="0"/>
              </a:rPr>
              <a:t> at the centre of the Earth), with scale unit the SI second </a:t>
            </a:r>
            <a:r>
              <a:rPr lang="it-IT" sz="2400" dirty="0" err="1">
                <a:latin typeface="Times New Roman" pitchFamily="18" charset="0"/>
              </a:rPr>
              <a:t>differing</a:t>
            </a:r>
            <a:r>
              <a:rPr lang="it-IT" sz="2400" dirty="0">
                <a:latin typeface="Times New Roman" pitchFamily="18" charset="0"/>
              </a:rPr>
              <a:t> </a:t>
            </a:r>
            <a:r>
              <a:rPr lang="it-IT" sz="2400" dirty="0" err="1">
                <a:latin typeface="Times New Roman" pitchFamily="18" charset="0"/>
              </a:rPr>
              <a:t>by</a:t>
            </a:r>
            <a:r>
              <a:rPr lang="it-IT" sz="2400" dirty="0">
                <a:latin typeface="Times New Roman" pitchFamily="18" charset="0"/>
              </a:rPr>
              <a:t> a </a:t>
            </a:r>
            <a:r>
              <a:rPr lang="it-IT" sz="2400" dirty="0" err="1">
                <a:latin typeface="Times New Roman" pitchFamily="18" charset="0"/>
              </a:rPr>
              <a:t>constant</a:t>
            </a:r>
            <a:r>
              <a:rPr lang="it-IT" sz="2400" dirty="0">
                <a:latin typeface="Times New Roman" pitchFamily="18" charset="0"/>
              </a:rPr>
              <a:t> rate </a:t>
            </a:r>
            <a:r>
              <a:rPr lang="it-IT" sz="2400" dirty="0" err="1">
                <a:latin typeface="Times New Roman" pitchFamily="18" charset="0"/>
              </a:rPr>
              <a:t>L</a:t>
            </a:r>
            <a:r>
              <a:rPr lang="it-IT" sz="2400" baseline="-25000" dirty="0" err="1">
                <a:latin typeface="Times New Roman" pitchFamily="18" charset="0"/>
              </a:rPr>
              <a:t>G</a:t>
            </a:r>
            <a:r>
              <a:rPr lang="it-IT" sz="2400" dirty="0" err="1">
                <a:latin typeface="Times New Roman" pitchFamily="18" charset="0"/>
              </a:rPr>
              <a:t>=</a:t>
            </a:r>
            <a:r>
              <a:rPr lang="it-IT" sz="2400" dirty="0">
                <a:latin typeface="Times New Roman" pitchFamily="18" charset="0"/>
              </a:rPr>
              <a:t> 6.969290134 *10</a:t>
            </a:r>
            <a:r>
              <a:rPr lang="it-IT" sz="2400" baseline="30000" dirty="0">
                <a:latin typeface="Times New Roman" pitchFamily="18" charset="0"/>
              </a:rPr>
              <a:t>-10</a:t>
            </a:r>
            <a:r>
              <a:rPr lang="it-IT" sz="2400" dirty="0">
                <a:latin typeface="Times New Roman" pitchFamily="18" charset="0"/>
              </a:rPr>
              <a:t> with </a:t>
            </a:r>
            <a:r>
              <a:rPr lang="it-IT" sz="2400" dirty="0" err="1">
                <a:latin typeface="Times New Roman" pitchFamily="18" charset="0"/>
              </a:rPr>
              <a:t>respect</a:t>
            </a:r>
            <a:r>
              <a:rPr lang="it-IT" sz="2400" dirty="0">
                <a:latin typeface="Times New Roman" pitchFamily="18" charset="0"/>
              </a:rPr>
              <a:t> </a:t>
            </a:r>
            <a:r>
              <a:rPr lang="it-IT" sz="2400" dirty="0" err="1">
                <a:latin typeface="Times New Roman" pitchFamily="18" charset="0"/>
              </a:rPr>
              <a:t>to</a:t>
            </a:r>
            <a:r>
              <a:rPr lang="it-IT" sz="2400" dirty="0">
                <a:latin typeface="Times New Roman" pitchFamily="18" charset="0"/>
              </a:rPr>
              <a:t> a </a:t>
            </a:r>
            <a:r>
              <a:rPr lang="it-IT" sz="2400" dirty="0" err="1">
                <a:latin typeface="Times New Roman" pitchFamily="18" charset="0"/>
              </a:rPr>
              <a:t>geocentric</a:t>
            </a:r>
            <a:r>
              <a:rPr lang="it-IT" sz="2400" dirty="0">
                <a:latin typeface="Times New Roman" pitchFamily="18" charset="0"/>
              </a:rPr>
              <a:t> clock.</a:t>
            </a:r>
          </a:p>
          <a:p>
            <a:pPr>
              <a:buFontTx/>
              <a:buNone/>
            </a:pPr>
            <a:endParaRPr lang="it-IT" dirty="0"/>
          </a:p>
          <a:p>
            <a:pPr>
              <a:buFontTx/>
              <a:buNone/>
            </a:pPr>
            <a:endParaRPr lang="it-IT" dirty="0"/>
          </a:p>
          <a:p>
            <a:pPr>
              <a:buFontTx/>
              <a:buNone/>
            </a:pPr>
            <a:r>
              <a:rPr lang="it-IT" dirty="0"/>
              <a:t>L</a:t>
            </a:r>
            <a:r>
              <a:rPr lang="it-IT" baseline="-25000" dirty="0"/>
              <a:t>G</a:t>
            </a:r>
            <a:r>
              <a:rPr lang="it-IT" baseline="-25000" dirty="0">
                <a:latin typeface="Times New Roman" pitchFamily="18" charset="0"/>
              </a:rPr>
              <a:t> </a:t>
            </a:r>
            <a:r>
              <a:rPr lang="it-IT" dirty="0"/>
              <a:t>equals</a:t>
            </a:r>
            <a:r>
              <a:rPr lang="it-IT" dirty="0">
                <a:latin typeface="Times New Roman" pitchFamily="18" charset="0"/>
              </a:rPr>
              <a:t> </a:t>
            </a:r>
            <a:r>
              <a:rPr lang="en-GB" dirty="0"/>
              <a:t>U</a:t>
            </a:r>
            <a:r>
              <a:rPr lang="en-GB" baseline="-25000" dirty="0"/>
              <a:t>G</a:t>
            </a:r>
            <a:r>
              <a:rPr lang="en-GB" dirty="0"/>
              <a:t>/c</a:t>
            </a:r>
            <a:r>
              <a:rPr lang="en-GB" baseline="30000" dirty="0"/>
              <a:t>2</a:t>
            </a:r>
            <a:r>
              <a:rPr lang="en-GB" dirty="0"/>
              <a:t> where U</a:t>
            </a:r>
            <a:r>
              <a:rPr lang="en-GB" baseline="-25000" dirty="0"/>
              <a:t>G</a:t>
            </a:r>
            <a:r>
              <a:rPr lang="en-GB" dirty="0"/>
              <a:t> is the </a:t>
            </a:r>
            <a:r>
              <a:rPr lang="en-GB" dirty="0" err="1"/>
              <a:t>geopotential</a:t>
            </a:r>
            <a:r>
              <a:rPr lang="en-GB" dirty="0"/>
              <a:t> at the </a:t>
            </a:r>
            <a:r>
              <a:rPr lang="en-GB" dirty="0" err="1"/>
              <a:t>geoid</a:t>
            </a:r>
            <a:endParaRPr lang="en-GB" dirty="0">
              <a:latin typeface="Times New Roman" pitchFamily="18" charset="0"/>
            </a:endParaRPr>
          </a:p>
        </p:txBody>
      </p:sp>
    </p:spTree>
    <p:extLst>
      <p:ext uri="{BB962C8B-B14F-4D97-AF65-F5344CB8AC3E}">
        <p14:creationId xmlns:p14="http://schemas.microsoft.com/office/powerpoint/2010/main" val="5752630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3" name="WordArt 3"/>
          <p:cNvSpPr>
            <a:spLocks noChangeArrowheads="1" noChangeShapeType="1" noTextEdit="1"/>
          </p:cNvSpPr>
          <p:nvPr/>
        </p:nvSpPr>
        <p:spPr bwMode="auto">
          <a:xfrm>
            <a:off x="827584" y="1378391"/>
            <a:ext cx="5976664" cy="826473"/>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The International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Atomic</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Time</a:t>
            </a:r>
            <a:endPar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endParaRPr>
          </a:p>
        </p:txBody>
      </p:sp>
      <p:grpSp>
        <p:nvGrpSpPr>
          <p:cNvPr id="3" name="Gruppo 2"/>
          <p:cNvGrpSpPr/>
          <p:nvPr/>
        </p:nvGrpSpPr>
        <p:grpSpPr>
          <a:xfrm>
            <a:off x="1187624" y="4149082"/>
            <a:ext cx="6562179" cy="485775"/>
            <a:chOff x="445881" y="4376359"/>
            <a:chExt cx="8749571" cy="647700"/>
          </a:xfrm>
        </p:grpSpPr>
        <p:sp>
          <p:nvSpPr>
            <p:cNvPr id="721924" name="Text Box 4"/>
            <p:cNvSpPr txBox="1">
              <a:spLocks noChangeArrowheads="1"/>
            </p:cNvSpPr>
            <p:nvPr/>
          </p:nvSpPr>
          <p:spPr bwMode="auto">
            <a:xfrm>
              <a:off x="445881" y="4376359"/>
              <a:ext cx="6656096" cy="553998"/>
            </a:xfrm>
            <a:prstGeom prst="rect">
              <a:avLst/>
            </a:prstGeom>
            <a:noFill/>
            <a:ln w="9525">
              <a:noFill/>
              <a:miter lim="800000"/>
              <a:headEnd/>
              <a:tailEnd/>
            </a:ln>
            <a:effectLst/>
          </p:spPr>
          <p:txBody>
            <a:bodyPr wrap="none">
              <a:spAutoFit/>
            </a:bodyPr>
            <a:lstStyle/>
            <a:p>
              <a:pPr>
                <a:spcBef>
                  <a:spcPct val="0"/>
                </a:spcBef>
                <a:buFontTx/>
                <a:buNone/>
              </a:pPr>
              <a:r>
                <a:rPr lang="en-GB" sz="2100" dirty="0">
                  <a:latin typeface="Times New Roman" pitchFamily="18" charset="0"/>
                </a:rPr>
                <a:t>But which is </a:t>
              </a:r>
              <a:r>
                <a:rPr lang="en-GB" sz="2100" b="1" dirty="0">
                  <a:solidFill>
                    <a:srgbClr val="FF0066"/>
                  </a:solidFill>
                  <a:latin typeface="Times New Roman" pitchFamily="18" charset="0"/>
                </a:rPr>
                <a:t>now</a:t>
              </a:r>
              <a:r>
                <a:rPr lang="en-GB" sz="2100" dirty="0">
                  <a:latin typeface="Times New Roman" pitchFamily="18" charset="0"/>
                </a:rPr>
                <a:t> the angular position of the</a:t>
              </a:r>
            </a:p>
          </p:txBody>
        </p:sp>
        <p:sp>
          <p:nvSpPr>
            <p:cNvPr id="721925" name="WordArt 5"/>
            <p:cNvSpPr>
              <a:spLocks noChangeArrowheads="1" noChangeShapeType="1" noTextEdit="1"/>
            </p:cNvSpPr>
            <p:nvPr/>
          </p:nvSpPr>
          <p:spPr bwMode="auto">
            <a:xfrm>
              <a:off x="7166627" y="4376359"/>
              <a:ext cx="2028825" cy="647700"/>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EARTH?</a:t>
              </a:r>
            </a:p>
          </p:txBody>
        </p:sp>
      </p:grpSp>
      <p:sp>
        <p:nvSpPr>
          <p:cNvPr id="2" name="Rettangolo 1"/>
          <p:cNvSpPr/>
          <p:nvPr/>
        </p:nvSpPr>
        <p:spPr>
          <a:xfrm>
            <a:off x="1686208" y="2632368"/>
            <a:ext cx="6426830" cy="738664"/>
          </a:xfrm>
          <a:prstGeom prst="rect">
            <a:avLst/>
          </a:prstGeom>
        </p:spPr>
        <p:txBody>
          <a:bodyPr wrap="square">
            <a:spAutoFit/>
          </a:bodyPr>
          <a:lstStyle/>
          <a:p>
            <a:pPr>
              <a:spcBef>
                <a:spcPct val="0"/>
              </a:spcBef>
              <a:buFontTx/>
              <a:buNone/>
            </a:pPr>
            <a:r>
              <a:rPr lang="en-GB" sz="2100" dirty="0">
                <a:latin typeface="Times New Roman" pitchFamily="18" charset="0"/>
              </a:rPr>
              <a:t>is one the best realisation of the Terrestrial Time</a:t>
            </a:r>
          </a:p>
          <a:p>
            <a:pPr>
              <a:spcBef>
                <a:spcPct val="0"/>
              </a:spcBef>
              <a:buNone/>
            </a:pPr>
            <a:endParaRPr lang="en-GB" sz="2100" dirty="0">
              <a:latin typeface="Times New Roman" pitchFamily="18" charset="0"/>
            </a:endParaRPr>
          </a:p>
        </p:txBody>
      </p:sp>
    </p:spTree>
    <p:extLst>
      <p:ext uri="{BB962C8B-B14F-4D97-AF65-F5344CB8AC3E}">
        <p14:creationId xmlns:p14="http://schemas.microsoft.com/office/powerpoint/2010/main" val="300563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6" name="Text Box 2"/>
          <p:cNvSpPr txBox="1">
            <a:spLocks noChangeArrowheads="1"/>
          </p:cNvSpPr>
          <p:nvPr/>
        </p:nvSpPr>
        <p:spPr bwMode="auto">
          <a:xfrm>
            <a:off x="1242036" y="602398"/>
            <a:ext cx="6659928" cy="1200329"/>
          </a:xfrm>
          <a:prstGeom prst="rect">
            <a:avLst/>
          </a:prstGeom>
          <a:noFill/>
          <a:ln w="9525">
            <a:noFill/>
            <a:miter lim="800000"/>
            <a:headEnd/>
            <a:tailEnd/>
          </a:ln>
          <a:effectLst/>
        </p:spPr>
        <p:txBody>
          <a:bodyPr wrap="square">
            <a:spAutoFit/>
          </a:bodyPr>
          <a:lstStyle/>
          <a:p>
            <a:pPr>
              <a:spcBef>
                <a:spcPct val="0"/>
              </a:spcBef>
              <a:buFontTx/>
              <a:buNone/>
            </a:pPr>
            <a:r>
              <a:rPr lang="en-GB" dirty="0">
                <a:latin typeface="Times New Roman" pitchFamily="18" charset="0"/>
              </a:rPr>
              <a:t>In the ‘70s most of the navigation was based on traditional methods observing celestial bodies</a:t>
            </a:r>
          </a:p>
          <a:p>
            <a:pPr>
              <a:spcBef>
                <a:spcPct val="0"/>
              </a:spcBef>
              <a:buFontTx/>
              <a:buNone/>
            </a:pPr>
            <a:r>
              <a:rPr lang="en-GB" dirty="0">
                <a:latin typeface="Times New Roman" pitchFamily="18" charset="0"/>
              </a:rPr>
              <a:t>It was considered necessary to have a civil time close enough to the Universal Time UT1 (rotational)</a:t>
            </a:r>
          </a:p>
        </p:txBody>
      </p:sp>
      <p:sp>
        <p:nvSpPr>
          <p:cNvPr id="722947" name="WordArt 3"/>
          <p:cNvSpPr>
            <a:spLocks noChangeArrowheads="1" noChangeShapeType="1" noTextEdit="1"/>
          </p:cNvSpPr>
          <p:nvPr/>
        </p:nvSpPr>
        <p:spPr bwMode="auto">
          <a:xfrm>
            <a:off x="1727109" y="2383631"/>
            <a:ext cx="996554" cy="826294"/>
          </a:xfrm>
          <a:prstGeom prst="rect">
            <a:avLst/>
          </a:prstGeom>
        </p:spPr>
        <p:txBody>
          <a:bodyPr wrap="none" fromWordArt="1">
            <a:prstTxWarp prst="textSlantUp">
              <a:avLst>
                <a:gd name="adj" fmla="val 20741"/>
              </a:avLst>
            </a:prstTxWarp>
          </a:bodyPr>
          <a:lstStyle/>
          <a:p>
            <a:pPr algn="ctr">
              <a:buNone/>
            </a:pPr>
            <a:r>
              <a:rPr lang="it-IT" sz="2700" kern="10" dirty="0">
                <a:ln w="9525">
                  <a:solidFill>
                    <a:srgbClr val="CC99FF"/>
                  </a:solidFill>
                  <a:round/>
                  <a:headEnd/>
                  <a:tailEnd/>
                </a:ln>
                <a:gradFill rotWithShape="0">
                  <a:gsLst>
                    <a:gs pos="0">
                      <a:srgbClr val="6600CC"/>
                    </a:gs>
                    <a:gs pos="100000">
                      <a:srgbClr val="66CCFF"/>
                    </a:gs>
                  </a:gsLst>
                  <a:lin ang="5400000" scaled="1"/>
                </a:gradFill>
                <a:effectLst>
                  <a:outerShdw dist="53882" dir="2700000" algn="ctr" rotWithShape="0">
                    <a:srgbClr val="9999FF"/>
                  </a:outerShdw>
                </a:effectLst>
                <a:latin typeface="Impact"/>
              </a:rPr>
              <a:t>in 1975</a:t>
            </a:r>
          </a:p>
        </p:txBody>
      </p:sp>
      <p:sp>
        <p:nvSpPr>
          <p:cNvPr id="722948" name="Text Box 4"/>
          <p:cNvSpPr txBox="1">
            <a:spLocks noChangeArrowheads="1"/>
          </p:cNvSpPr>
          <p:nvPr/>
        </p:nvSpPr>
        <p:spPr bwMode="auto">
          <a:xfrm>
            <a:off x="3109913" y="3209925"/>
            <a:ext cx="4613672" cy="923330"/>
          </a:xfrm>
          <a:prstGeom prst="rect">
            <a:avLst/>
          </a:prstGeom>
          <a:noFill/>
          <a:ln w="9525">
            <a:noFill/>
            <a:miter lim="800000"/>
            <a:headEnd/>
            <a:tailEnd/>
          </a:ln>
          <a:effectLst/>
        </p:spPr>
        <p:txBody>
          <a:bodyPr>
            <a:spAutoFit/>
          </a:bodyPr>
          <a:lstStyle/>
          <a:p>
            <a:pPr>
              <a:buFontTx/>
              <a:buNone/>
            </a:pPr>
            <a:r>
              <a:rPr lang="en-GB" dirty="0">
                <a:latin typeface="Times New Roman" pitchFamily="18" charset="0"/>
              </a:rPr>
              <a:t>The </a:t>
            </a:r>
            <a:r>
              <a:rPr lang="en-GB" dirty="0">
                <a:solidFill>
                  <a:srgbClr val="0000FF"/>
                </a:solidFill>
                <a:latin typeface="Times New Roman" pitchFamily="18" charset="0"/>
              </a:rPr>
              <a:t>Universal Coordinated Time</a:t>
            </a:r>
            <a:r>
              <a:rPr lang="en-GB" dirty="0">
                <a:latin typeface="Times New Roman" pitchFamily="18" charset="0"/>
              </a:rPr>
              <a:t> </a:t>
            </a:r>
            <a:r>
              <a:rPr lang="it-IT" dirty="0">
                <a:solidFill>
                  <a:srgbClr val="0000FF"/>
                </a:solidFill>
                <a:latin typeface="Times New Roman" pitchFamily="18" charset="0"/>
              </a:rPr>
              <a:t>(UTC) </a:t>
            </a:r>
            <a:r>
              <a:rPr lang="en-GB" dirty="0">
                <a:latin typeface="Times New Roman" pitchFamily="18" charset="0"/>
              </a:rPr>
              <a:t>is </a:t>
            </a:r>
            <a:r>
              <a:rPr lang="it-IT" dirty="0">
                <a:latin typeface="Times New Roman" pitchFamily="18" charset="0"/>
              </a:rPr>
              <a:t>a </a:t>
            </a:r>
            <a:r>
              <a:rPr lang="it-IT" dirty="0" err="1">
                <a:latin typeface="Times New Roman" pitchFamily="18" charset="0"/>
              </a:rPr>
              <a:t>trade-off</a:t>
            </a:r>
            <a:r>
              <a:rPr lang="it-IT" dirty="0">
                <a:latin typeface="Times New Roman" pitchFamily="18" charset="0"/>
              </a:rPr>
              <a:t> </a:t>
            </a:r>
            <a:r>
              <a:rPr lang="en-GB" dirty="0">
                <a:latin typeface="Times New Roman" pitchFamily="18" charset="0"/>
              </a:rPr>
              <a:t>defined</a:t>
            </a:r>
            <a:r>
              <a:rPr lang="it-IT" dirty="0">
                <a:latin typeface="Times New Roman" pitchFamily="18" charset="0"/>
              </a:rPr>
              <a:t> </a:t>
            </a:r>
            <a:r>
              <a:rPr lang="it-IT" dirty="0" err="1">
                <a:latin typeface="Times New Roman" pitchFamily="18" charset="0"/>
              </a:rPr>
              <a:t>with</a:t>
            </a:r>
            <a:r>
              <a:rPr lang="it-IT" dirty="0">
                <a:latin typeface="Times New Roman" pitchFamily="18" charset="0"/>
              </a:rPr>
              <a:t> the</a:t>
            </a:r>
            <a:r>
              <a:rPr lang="en-GB" dirty="0">
                <a:latin typeface="Times New Roman" pitchFamily="18" charset="0"/>
              </a:rPr>
              <a:t> same time unit as TAI but with insertion of additional </a:t>
            </a:r>
            <a:r>
              <a:rPr lang="it-IT" dirty="0" err="1">
                <a:latin typeface="Times New Roman" pitchFamily="18" charset="0"/>
              </a:rPr>
              <a:t>leap</a:t>
            </a:r>
            <a:r>
              <a:rPr lang="it-IT" dirty="0">
                <a:latin typeface="Times New Roman" pitchFamily="18" charset="0"/>
              </a:rPr>
              <a:t> </a:t>
            </a:r>
            <a:r>
              <a:rPr lang="en-GB" dirty="0">
                <a:latin typeface="Times New Roman" pitchFamily="18" charset="0"/>
              </a:rPr>
              <a:t>second</a:t>
            </a:r>
          </a:p>
        </p:txBody>
      </p:sp>
      <p:sp>
        <p:nvSpPr>
          <p:cNvPr id="722949" name="WordArt 5"/>
          <p:cNvSpPr>
            <a:spLocks noChangeArrowheads="1" noChangeShapeType="1" noTextEdit="1"/>
          </p:cNvSpPr>
          <p:nvPr/>
        </p:nvSpPr>
        <p:spPr bwMode="auto">
          <a:xfrm>
            <a:off x="5600700" y="1967751"/>
            <a:ext cx="1828800" cy="826294"/>
          </a:xfrm>
          <a:prstGeom prst="rect">
            <a:avLst/>
          </a:prstGeom>
        </p:spPr>
        <p:txBody>
          <a:bodyPr wrap="none" fromWordArt="1">
            <a:prstTxWarp prst="textSlantUp">
              <a:avLst>
                <a:gd name="adj" fmla="val 20741"/>
              </a:avLst>
            </a:prstTxWarp>
          </a:bodyPr>
          <a:lstStyle/>
          <a:p>
            <a:pPr algn="ctr">
              <a:buNone/>
            </a:pPr>
            <a:r>
              <a:rPr lang="it-IT" sz="2700" kern="10" dirty="0" err="1">
                <a:ln w="9525">
                  <a:solidFill>
                    <a:srgbClr val="CC99FF"/>
                  </a:solidFill>
                  <a:round/>
                  <a:headEnd/>
                  <a:tailEnd/>
                </a:ln>
                <a:gradFill rotWithShape="0">
                  <a:gsLst>
                    <a:gs pos="0">
                      <a:srgbClr val="6600CC"/>
                    </a:gs>
                    <a:gs pos="100000">
                      <a:srgbClr val="66CCFF"/>
                    </a:gs>
                  </a:gsLst>
                  <a:lin ang="5400000" scaled="1"/>
                </a:gradFill>
                <a:effectLst>
                  <a:outerShdw dist="53882" dir="2700000" algn="ctr" rotWithShape="0">
                    <a:srgbClr val="9999FF"/>
                  </a:outerShdw>
                </a:effectLst>
                <a:latin typeface="Impact"/>
              </a:rPr>
              <a:t>Coordinat</a:t>
            </a:r>
            <a:endParaRPr lang="it-IT" sz="2700" kern="10" dirty="0">
              <a:ln w="9525">
                <a:solidFill>
                  <a:srgbClr val="CC99FF"/>
                </a:solidFill>
                <a:round/>
                <a:headEnd/>
                <a:tailEnd/>
              </a:ln>
              <a:gradFill rotWithShape="0">
                <a:gsLst>
                  <a:gs pos="0">
                    <a:srgbClr val="6600CC"/>
                  </a:gs>
                  <a:gs pos="100000">
                    <a:srgbClr val="66CCFF"/>
                  </a:gs>
                </a:gsLst>
                <a:lin ang="5400000" scaled="1"/>
              </a:gradFill>
              <a:effectLst>
                <a:outerShdw dist="53882" dir="2700000" algn="ctr" rotWithShape="0">
                  <a:srgbClr val="9999FF"/>
                </a:outerShdw>
              </a:effectLst>
              <a:latin typeface="Impact"/>
            </a:endParaRPr>
          </a:p>
        </p:txBody>
      </p:sp>
      <p:sp>
        <p:nvSpPr>
          <p:cNvPr id="722950" name="WordArt 6"/>
          <p:cNvSpPr>
            <a:spLocks noChangeArrowheads="1" noChangeShapeType="1" noTextEdit="1"/>
          </p:cNvSpPr>
          <p:nvPr/>
        </p:nvSpPr>
        <p:spPr bwMode="auto">
          <a:xfrm>
            <a:off x="7429500" y="1850247"/>
            <a:ext cx="357188" cy="711994"/>
          </a:xfrm>
          <a:prstGeom prst="rect">
            <a:avLst/>
          </a:prstGeom>
        </p:spPr>
        <p:txBody>
          <a:bodyPr wrap="none" fromWordArt="1">
            <a:prstTxWarp prst="textSlantUp">
              <a:avLst>
                <a:gd name="adj" fmla="val 16097"/>
              </a:avLst>
            </a:prstTxWarp>
          </a:bodyPr>
          <a:lstStyle/>
          <a:p>
            <a:pPr algn="ctr">
              <a:buNone/>
            </a:pPr>
            <a:r>
              <a:rPr lang="it-IT" sz="2700" kern="10" dirty="0">
                <a:ln w="9525">
                  <a:solidFill>
                    <a:srgbClr val="CC99FF"/>
                  </a:solidFill>
                  <a:round/>
                  <a:headEnd/>
                  <a:tailEnd/>
                </a:ln>
                <a:gradFill rotWithShape="0">
                  <a:gsLst>
                    <a:gs pos="0">
                      <a:srgbClr val="FFFF66"/>
                    </a:gs>
                    <a:gs pos="100000">
                      <a:srgbClr val="FF9933"/>
                    </a:gs>
                  </a:gsLst>
                  <a:lin ang="5400000" scaled="1"/>
                </a:gradFill>
                <a:effectLst>
                  <a:outerShdw dist="53882" dir="2700000" algn="ctr" rotWithShape="0">
                    <a:srgbClr val="9999FF"/>
                  </a:outerShdw>
                </a:effectLst>
                <a:latin typeface="Impact"/>
              </a:rPr>
              <a:t>ed</a:t>
            </a:r>
          </a:p>
        </p:txBody>
      </p:sp>
      <p:sp>
        <p:nvSpPr>
          <p:cNvPr id="722951" name="Text Box 7"/>
          <p:cNvSpPr txBox="1">
            <a:spLocks noChangeArrowheads="1"/>
          </p:cNvSpPr>
          <p:nvPr/>
        </p:nvSpPr>
        <p:spPr bwMode="auto">
          <a:xfrm>
            <a:off x="2571752" y="4338638"/>
            <a:ext cx="4491935" cy="369332"/>
          </a:xfrm>
          <a:prstGeom prst="rect">
            <a:avLst/>
          </a:prstGeom>
          <a:noFill/>
          <a:ln w="9525">
            <a:noFill/>
            <a:miter lim="800000"/>
            <a:headEnd/>
            <a:tailEnd/>
          </a:ln>
          <a:effectLst/>
        </p:spPr>
        <p:txBody>
          <a:bodyPr wrap="none">
            <a:spAutoFit/>
          </a:bodyPr>
          <a:lstStyle/>
          <a:p>
            <a:pPr>
              <a:spcBef>
                <a:spcPct val="0"/>
              </a:spcBef>
              <a:buFontTx/>
              <a:buNone/>
            </a:pPr>
            <a:r>
              <a:rPr lang="en-GB" dirty="0">
                <a:latin typeface="Times New Roman" pitchFamily="18" charset="0"/>
              </a:rPr>
              <a:t>TAI-UTC = </a:t>
            </a:r>
            <a:r>
              <a:rPr lang="en-GB" i="1" dirty="0">
                <a:latin typeface="Times New Roman" pitchFamily="18" charset="0"/>
              </a:rPr>
              <a:t>n</a:t>
            </a:r>
            <a:r>
              <a:rPr lang="en-GB" dirty="0">
                <a:latin typeface="Times New Roman" pitchFamily="18" charset="0"/>
              </a:rPr>
              <a:t> seconds 	</a:t>
            </a:r>
            <a:r>
              <a:rPr lang="en-GB" i="1" dirty="0">
                <a:latin typeface="Times New Roman" pitchFamily="18" charset="0"/>
              </a:rPr>
              <a:t>n</a:t>
            </a:r>
            <a:r>
              <a:rPr lang="en-GB" dirty="0">
                <a:latin typeface="Times New Roman" pitchFamily="18" charset="0"/>
              </a:rPr>
              <a:t> = 0, </a:t>
            </a:r>
            <a:r>
              <a:rPr lang="en-GB" dirty="0">
                <a:latin typeface="Symbol" pitchFamily="18" charset="2"/>
                <a:sym typeface="Symbol" pitchFamily="18" charset="2"/>
              </a:rPr>
              <a:t></a:t>
            </a:r>
            <a:r>
              <a:rPr lang="en-GB" dirty="0">
                <a:latin typeface="Times New Roman" pitchFamily="18" charset="0"/>
                <a:sym typeface="Math1" pitchFamily="2" charset="2"/>
              </a:rPr>
              <a:t>1, </a:t>
            </a:r>
            <a:r>
              <a:rPr lang="en-GB" dirty="0">
                <a:latin typeface="Symbol" pitchFamily="18" charset="2"/>
                <a:sym typeface="Symbol" pitchFamily="18" charset="2"/>
              </a:rPr>
              <a:t></a:t>
            </a:r>
            <a:r>
              <a:rPr lang="en-GB" dirty="0">
                <a:latin typeface="Times New Roman" pitchFamily="18" charset="0"/>
                <a:sym typeface="Math1" pitchFamily="2" charset="2"/>
              </a:rPr>
              <a:t> 2, ...</a:t>
            </a:r>
          </a:p>
        </p:txBody>
      </p:sp>
      <p:sp>
        <p:nvSpPr>
          <p:cNvPr id="722952" name="Text Box 8"/>
          <p:cNvSpPr txBox="1">
            <a:spLocks noChangeArrowheads="1"/>
          </p:cNvSpPr>
          <p:nvPr/>
        </p:nvSpPr>
        <p:spPr bwMode="auto">
          <a:xfrm>
            <a:off x="3995936" y="5149692"/>
            <a:ext cx="1920719" cy="369332"/>
          </a:xfrm>
          <a:prstGeom prst="rect">
            <a:avLst/>
          </a:prstGeom>
          <a:noFill/>
          <a:ln w="9525">
            <a:noFill/>
            <a:miter lim="800000"/>
            <a:headEnd/>
            <a:tailEnd/>
          </a:ln>
          <a:effectLst/>
        </p:spPr>
        <p:txBody>
          <a:bodyPr wrap="none">
            <a:spAutoFit/>
          </a:bodyPr>
          <a:lstStyle/>
          <a:p>
            <a:pPr>
              <a:spcBef>
                <a:spcPct val="0"/>
              </a:spcBef>
              <a:buFontTx/>
              <a:buNone/>
            </a:pPr>
            <a:r>
              <a:rPr lang="en-GB" dirty="0">
                <a:latin typeface="Times New Roman" pitchFamily="18" charset="0"/>
              </a:rPr>
              <a:t>|</a:t>
            </a:r>
            <a:r>
              <a:rPr lang="en-GB" dirty="0">
                <a:solidFill>
                  <a:srgbClr val="FF0000"/>
                </a:solidFill>
                <a:latin typeface="Times New Roman" pitchFamily="18" charset="0"/>
              </a:rPr>
              <a:t>UT1</a:t>
            </a:r>
            <a:r>
              <a:rPr lang="en-GB" dirty="0">
                <a:latin typeface="Times New Roman" pitchFamily="18" charset="0"/>
              </a:rPr>
              <a:t>-UTC| &lt; 0.9 s</a:t>
            </a:r>
          </a:p>
        </p:txBody>
      </p:sp>
      <p:sp>
        <p:nvSpPr>
          <p:cNvPr id="10" name="CasellaDiTesto 9"/>
          <p:cNvSpPr txBox="1"/>
          <p:nvPr/>
        </p:nvSpPr>
        <p:spPr>
          <a:xfrm>
            <a:off x="1135495" y="5324972"/>
            <a:ext cx="1588168" cy="507831"/>
          </a:xfrm>
          <a:prstGeom prst="rect">
            <a:avLst/>
          </a:prstGeom>
          <a:noFill/>
          <a:ln>
            <a:solidFill>
              <a:schemeClr val="tx1"/>
            </a:solidFill>
          </a:ln>
        </p:spPr>
        <p:txBody>
          <a:bodyPr wrap="square" rtlCol="0">
            <a:spAutoFit/>
          </a:bodyPr>
          <a:lstStyle/>
          <a:p>
            <a:pPr>
              <a:buNone/>
            </a:pPr>
            <a:r>
              <a:rPr lang="it-IT" sz="1350" dirty="0"/>
              <a:t>Universal </a:t>
            </a:r>
            <a:r>
              <a:rPr lang="it-IT" sz="1350" dirty="0" err="1"/>
              <a:t>Time</a:t>
            </a:r>
            <a:r>
              <a:rPr lang="it-IT" sz="1350" dirty="0"/>
              <a:t> UT0, </a:t>
            </a:r>
            <a:r>
              <a:rPr lang="it-IT" sz="1350" dirty="0">
                <a:solidFill>
                  <a:srgbClr val="FF0000"/>
                </a:solidFill>
              </a:rPr>
              <a:t>UT1</a:t>
            </a:r>
            <a:r>
              <a:rPr lang="it-IT" sz="1350" dirty="0"/>
              <a:t>, UT2,….</a:t>
            </a:r>
          </a:p>
        </p:txBody>
      </p:sp>
    </p:spTree>
    <p:extLst>
      <p:ext uri="{BB962C8B-B14F-4D97-AF65-F5344CB8AC3E}">
        <p14:creationId xmlns:p14="http://schemas.microsoft.com/office/powerpoint/2010/main" val="4144268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4DA5EB8-ED7B-4891-978B-7AE97742A9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94" y="4022995"/>
            <a:ext cx="2129080" cy="2129080"/>
          </a:xfrm>
          <a:prstGeom prst="rect">
            <a:avLst/>
          </a:prstGeom>
        </p:spPr>
      </p:pic>
      <p:pic>
        <p:nvPicPr>
          <p:cNvPr id="5" name="Image 4">
            <a:extLst>
              <a:ext uri="{FF2B5EF4-FFF2-40B4-BE49-F238E27FC236}">
                <a16:creationId xmlns:a16="http://schemas.microsoft.com/office/drawing/2014/main" id="{AB50BE4A-0372-42B6-A667-C0FC46DC8459}"/>
              </a:ext>
            </a:extLst>
          </p:cNvPr>
          <p:cNvPicPr>
            <a:picLocks noChangeAspect="1"/>
          </p:cNvPicPr>
          <p:nvPr/>
        </p:nvPicPr>
        <p:blipFill>
          <a:blip r:embed="rId3"/>
          <a:stretch>
            <a:fillRect/>
          </a:stretch>
        </p:blipFill>
        <p:spPr>
          <a:xfrm>
            <a:off x="3946012" y="2132856"/>
            <a:ext cx="5053260" cy="3315813"/>
          </a:xfrm>
          <a:prstGeom prst="rect">
            <a:avLst/>
          </a:prstGeom>
        </p:spPr>
      </p:pic>
      <p:grpSp>
        <p:nvGrpSpPr>
          <p:cNvPr id="6" name="Gruppo 11">
            <a:extLst>
              <a:ext uri="{FF2B5EF4-FFF2-40B4-BE49-F238E27FC236}">
                <a16:creationId xmlns:a16="http://schemas.microsoft.com/office/drawing/2014/main" id="{8FB60C83-F200-4965-BDBF-1E4ADDC5394C}"/>
              </a:ext>
            </a:extLst>
          </p:cNvPr>
          <p:cNvGrpSpPr/>
          <p:nvPr/>
        </p:nvGrpSpPr>
        <p:grpSpPr>
          <a:xfrm>
            <a:off x="419690" y="173542"/>
            <a:ext cx="8724310" cy="4081114"/>
            <a:chOff x="-7456843" y="-2572924"/>
            <a:chExt cx="15509882" cy="7255312"/>
          </a:xfrm>
        </p:grpSpPr>
        <p:sp>
          <p:nvSpPr>
            <p:cNvPr id="7" name="Text Box 3">
              <a:extLst>
                <a:ext uri="{FF2B5EF4-FFF2-40B4-BE49-F238E27FC236}">
                  <a16:creationId xmlns:a16="http://schemas.microsoft.com/office/drawing/2014/main" id="{97AF5DDD-5AEA-42FD-A901-AAFC0A40D605}"/>
                </a:ext>
              </a:extLst>
            </p:cNvPr>
            <p:cNvSpPr txBox="1">
              <a:spLocks noChangeArrowheads="1"/>
            </p:cNvSpPr>
            <p:nvPr/>
          </p:nvSpPr>
          <p:spPr bwMode="auto">
            <a:xfrm>
              <a:off x="-7456843" y="-2572924"/>
              <a:ext cx="13891127" cy="1313180"/>
            </a:xfrm>
            <a:prstGeom prst="rect">
              <a:avLst/>
            </a:prstGeom>
            <a:noFill/>
            <a:ln w="9525">
              <a:noFill/>
              <a:miter lim="800000"/>
              <a:headEnd/>
              <a:tailEnd/>
            </a:ln>
            <a:effectLst/>
          </p:spPr>
          <p:txBody>
            <a:bodyPr wrap="square">
              <a:spAutoFit/>
            </a:bodyPr>
            <a:lstStyle/>
            <a:p>
              <a:pPr defTabSz="685800" eaLnBrk="1" fontAlgn="auto" hangingPunct="1">
                <a:spcBef>
                  <a:spcPts val="0"/>
                </a:spcBef>
                <a:spcAft>
                  <a:spcPts val="0"/>
                </a:spcAft>
                <a:defRPr/>
              </a:pPr>
              <a:r>
                <a:rPr lang="en-GB" sz="2100" dirty="0">
                  <a:solidFill>
                    <a:srgbClr val="193B7F"/>
                  </a:solidFill>
                  <a:latin typeface="Calibri"/>
                  <a:cs typeface="+mn-cs"/>
                </a:rPr>
                <a:t>Coordinated Universal Time UTC is </a:t>
              </a:r>
            </a:p>
            <a:p>
              <a:pPr defTabSz="685800" eaLnBrk="1" fontAlgn="auto" hangingPunct="1">
                <a:spcBef>
                  <a:spcPts val="0"/>
                </a:spcBef>
                <a:spcAft>
                  <a:spcPts val="0"/>
                </a:spcAft>
                <a:defRPr/>
              </a:pPr>
              <a:r>
                <a:rPr lang="en-GB" sz="2100" dirty="0">
                  <a:solidFill>
                    <a:srgbClr val="193B7F"/>
                  </a:solidFill>
                  <a:latin typeface="Calibri"/>
                  <a:cs typeface="+mn-cs"/>
                </a:rPr>
                <a:t>in agreement with the rotational angle of the Earth  UT1</a:t>
              </a:r>
            </a:p>
          </p:txBody>
        </p:sp>
        <p:grpSp>
          <p:nvGrpSpPr>
            <p:cNvPr id="8" name="Gruppo 10">
              <a:extLst>
                <a:ext uri="{FF2B5EF4-FFF2-40B4-BE49-F238E27FC236}">
                  <a16:creationId xmlns:a16="http://schemas.microsoft.com/office/drawing/2014/main" id="{21E19FF7-218D-47F1-ABBE-BE19A597609F}"/>
                </a:ext>
              </a:extLst>
            </p:cNvPr>
            <p:cNvGrpSpPr/>
            <p:nvPr/>
          </p:nvGrpSpPr>
          <p:grpSpPr>
            <a:xfrm>
              <a:off x="6136629" y="3397640"/>
              <a:ext cx="1916410" cy="1284748"/>
              <a:chOff x="6191058" y="3375869"/>
              <a:chExt cx="1916410" cy="1284748"/>
            </a:xfrm>
          </p:grpSpPr>
          <p:sp>
            <p:nvSpPr>
              <p:cNvPr id="11" name="Oval 4">
                <a:extLst>
                  <a:ext uri="{FF2B5EF4-FFF2-40B4-BE49-F238E27FC236}">
                    <a16:creationId xmlns:a16="http://schemas.microsoft.com/office/drawing/2014/main" id="{EBCF0346-B555-4C3B-827A-EA4E6FD27F9E}"/>
                  </a:ext>
                </a:extLst>
              </p:cNvPr>
              <p:cNvSpPr>
                <a:spLocks noChangeArrowheads="1"/>
              </p:cNvSpPr>
              <p:nvPr/>
            </p:nvSpPr>
            <p:spPr bwMode="auto">
              <a:xfrm>
                <a:off x="6191058" y="3375869"/>
                <a:ext cx="1836352" cy="1284748"/>
              </a:xfrm>
              <a:prstGeom prst="ellipse">
                <a:avLst/>
              </a:prstGeom>
              <a:solidFill>
                <a:schemeClr val="accent6">
                  <a:lumMod val="20000"/>
                  <a:lumOff val="80000"/>
                  <a:alpha val="50000"/>
                </a:schemeClr>
              </a:solid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sp>
            <p:nvSpPr>
              <p:cNvPr id="12" name="Text Box 5">
                <a:extLst>
                  <a:ext uri="{FF2B5EF4-FFF2-40B4-BE49-F238E27FC236}">
                    <a16:creationId xmlns:a16="http://schemas.microsoft.com/office/drawing/2014/main" id="{088F711C-6E82-4E93-B761-F1EA30D0126F}"/>
                  </a:ext>
                </a:extLst>
              </p:cNvPr>
              <p:cNvSpPr txBox="1">
                <a:spLocks noChangeArrowheads="1"/>
              </p:cNvSpPr>
              <p:nvPr/>
            </p:nvSpPr>
            <p:spPr bwMode="auto">
              <a:xfrm>
                <a:off x="6202470" y="3737597"/>
                <a:ext cx="1904998" cy="656590"/>
              </a:xfrm>
              <a:prstGeom prst="rect">
                <a:avLst/>
              </a:prstGeom>
              <a:solidFill>
                <a:schemeClr val="accent1">
                  <a:lumMod val="20000"/>
                  <a:lumOff val="80000"/>
                  <a:alpha val="80000"/>
                </a:schemeClr>
              </a:solidFill>
              <a:ln w="9525">
                <a:noFill/>
                <a:miter lim="800000"/>
                <a:headEnd/>
                <a:tailEnd/>
              </a:ln>
              <a:effectLst/>
            </p:spPr>
            <p:txBody>
              <a:bodyPr wrap="square">
                <a:spAutoFit/>
              </a:bodyPr>
              <a:lstStyle>
                <a:defPPr>
                  <a:defRPr lang="en-US"/>
                </a:defPPr>
                <a:lvl1pPr>
                  <a:buFontTx/>
                  <a:buNone/>
                  <a:defRPr sz="1200">
                    <a:latin typeface="Times New Roman" pitchFamily="18" charset="0"/>
                  </a:defRPr>
                </a:lvl1pPr>
              </a:lstStyle>
              <a:p>
                <a:pPr defTabSz="685800" eaLnBrk="1" fontAlgn="auto" hangingPunct="1">
                  <a:spcBef>
                    <a:spcPts val="0"/>
                  </a:spcBef>
                  <a:spcAft>
                    <a:spcPts val="0"/>
                  </a:spcAft>
                  <a:defRPr/>
                </a:pPr>
                <a:r>
                  <a:rPr lang="en-GB" sz="900" dirty="0">
                    <a:solidFill>
                      <a:prstClr val="black"/>
                    </a:solidFill>
                    <a:cs typeface="+mn-cs"/>
                  </a:rPr>
                  <a:t>Today </a:t>
                </a:r>
              </a:p>
              <a:p>
                <a:pPr defTabSz="685800" eaLnBrk="1" fontAlgn="auto" hangingPunct="1">
                  <a:spcBef>
                    <a:spcPts val="0"/>
                  </a:spcBef>
                  <a:spcAft>
                    <a:spcPts val="0"/>
                  </a:spcAft>
                  <a:defRPr/>
                </a:pPr>
                <a:r>
                  <a:rPr lang="en-GB" sz="900" dirty="0">
                    <a:solidFill>
                      <a:prstClr val="black"/>
                    </a:solidFill>
                    <a:cs typeface="+mn-cs"/>
                  </a:rPr>
                  <a:t>TAI - UTC = 3</a:t>
                </a:r>
                <a:r>
                  <a:rPr lang="it-IT" sz="900" dirty="0">
                    <a:solidFill>
                      <a:prstClr val="black"/>
                    </a:solidFill>
                    <a:cs typeface="+mn-cs"/>
                  </a:rPr>
                  <a:t>7</a:t>
                </a:r>
                <a:r>
                  <a:rPr lang="en-GB" sz="900" dirty="0">
                    <a:solidFill>
                      <a:prstClr val="black"/>
                    </a:solidFill>
                    <a:cs typeface="+mn-cs"/>
                  </a:rPr>
                  <a:t> s</a:t>
                </a:r>
              </a:p>
            </p:txBody>
          </p:sp>
        </p:grpSp>
        <p:sp>
          <p:nvSpPr>
            <p:cNvPr id="9" name="Oval 7">
              <a:extLst>
                <a:ext uri="{FF2B5EF4-FFF2-40B4-BE49-F238E27FC236}">
                  <a16:creationId xmlns:a16="http://schemas.microsoft.com/office/drawing/2014/main" id="{D68C11C6-380C-4B07-998F-7A4D0EBDBE91}"/>
                </a:ext>
              </a:extLst>
            </p:cNvPr>
            <p:cNvSpPr>
              <a:spLocks noChangeArrowheads="1"/>
            </p:cNvSpPr>
            <p:nvPr/>
          </p:nvSpPr>
          <p:spPr bwMode="auto">
            <a:xfrm>
              <a:off x="5128230" y="1497635"/>
              <a:ext cx="1972311" cy="1088440"/>
            </a:xfrm>
            <a:prstGeom prst="ellipse">
              <a:avLst/>
            </a:prstGeom>
            <a:solidFill>
              <a:schemeClr val="accent6">
                <a:lumMod val="20000"/>
                <a:lumOff val="80000"/>
                <a:alpha val="50000"/>
              </a:schemeClr>
            </a:solid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sp>
          <p:nvSpPr>
            <p:cNvPr id="10" name="Text Box 9">
              <a:extLst>
                <a:ext uri="{FF2B5EF4-FFF2-40B4-BE49-F238E27FC236}">
                  <a16:creationId xmlns:a16="http://schemas.microsoft.com/office/drawing/2014/main" id="{00CC76E1-666F-4D84-989D-F5527F984810}"/>
                </a:ext>
              </a:extLst>
            </p:cNvPr>
            <p:cNvSpPr txBox="1">
              <a:spLocks noChangeArrowheads="1"/>
            </p:cNvSpPr>
            <p:nvPr/>
          </p:nvSpPr>
          <p:spPr bwMode="auto">
            <a:xfrm>
              <a:off x="5295208" y="1711169"/>
              <a:ext cx="1682842" cy="902810"/>
            </a:xfrm>
            <a:prstGeom prst="rect">
              <a:avLst/>
            </a:prstGeom>
            <a:solidFill>
              <a:schemeClr val="accent1">
                <a:lumMod val="20000"/>
                <a:lumOff val="80000"/>
                <a:alpha val="80000"/>
              </a:schemeClr>
            </a:solidFill>
            <a:ln w="9525">
              <a:noFill/>
              <a:miter lim="800000"/>
              <a:headEnd/>
              <a:tailEnd/>
            </a:ln>
            <a:effectLst/>
          </p:spPr>
          <p:txBody>
            <a:bodyPr wrap="square">
              <a:spAutoFit/>
            </a:bodyPr>
            <a:lstStyle/>
            <a:p>
              <a:pPr defTabSz="685800" eaLnBrk="1" fontAlgn="auto" hangingPunct="1">
                <a:spcBef>
                  <a:spcPts val="0"/>
                </a:spcBef>
                <a:spcAft>
                  <a:spcPts val="0"/>
                </a:spcAft>
                <a:defRPr/>
              </a:pPr>
              <a:r>
                <a:rPr lang="it-IT" sz="900" dirty="0">
                  <a:solidFill>
                    <a:prstClr val="black"/>
                  </a:solidFill>
                  <a:latin typeface="Times New Roman" pitchFamily="18" charset="0"/>
                  <a:cs typeface="+mn-cs"/>
                </a:rPr>
                <a:t>Last  </a:t>
              </a:r>
              <a:r>
                <a:rPr lang="it-IT" sz="900" dirty="0" err="1">
                  <a:solidFill>
                    <a:prstClr val="black"/>
                  </a:solidFill>
                  <a:latin typeface="Times New Roman" pitchFamily="18" charset="0"/>
                  <a:cs typeface="+mn-cs"/>
                </a:rPr>
                <a:t>leap</a:t>
              </a:r>
              <a:r>
                <a:rPr lang="it-IT" sz="900" dirty="0">
                  <a:solidFill>
                    <a:prstClr val="black"/>
                  </a:solidFill>
                  <a:latin typeface="Times New Roman" pitchFamily="18" charset="0"/>
                  <a:cs typeface="+mn-cs"/>
                </a:rPr>
                <a:t> </a:t>
              </a:r>
              <a:r>
                <a:rPr lang="it-IT" sz="900" dirty="0" err="1">
                  <a:solidFill>
                    <a:prstClr val="black"/>
                  </a:solidFill>
                  <a:latin typeface="Times New Roman" pitchFamily="18" charset="0"/>
                  <a:cs typeface="+mn-cs"/>
                </a:rPr>
                <a:t>second</a:t>
              </a:r>
              <a:endParaRPr lang="it-IT" sz="900" dirty="0">
                <a:solidFill>
                  <a:prstClr val="black"/>
                </a:solidFill>
                <a:latin typeface="Times New Roman" pitchFamily="18" charset="0"/>
                <a:cs typeface="+mn-cs"/>
              </a:endParaRPr>
            </a:p>
            <a:p>
              <a:pPr defTabSz="685800" eaLnBrk="1" fontAlgn="auto" hangingPunct="1">
                <a:spcBef>
                  <a:spcPts val="0"/>
                </a:spcBef>
                <a:spcAft>
                  <a:spcPts val="0"/>
                </a:spcAft>
                <a:defRPr/>
              </a:pPr>
              <a:r>
                <a:rPr lang="it-IT" sz="900" dirty="0" err="1">
                  <a:solidFill>
                    <a:prstClr val="black"/>
                  </a:solidFill>
                  <a:latin typeface="Times New Roman" pitchFamily="18" charset="0"/>
                  <a:cs typeface="+mn-cs"/>
                </a:rPr>
                <a:t>Dec</a:t>
              </a:r>
              <a:r>
                <a:rPr lang="it-IT" sz="900" dirty="0">
                  <a:solidFill>
                    <a:prstClr val="black"/>
                  </a:solidFill>
                  <a:latin typeface="Times New Roman" pitchFamily="18" charset="0"/>
                  <a:cs typeface="+mn-cs"/>
                </a:rPr>
                <a:t> 31, 2016</a:t>
              </a:r>
            </a:p>
          </p:txBody>
        </p:sp>
      </p:grpSp>
      <p:sp>
        <p:nvSpPr>
          <p:cNvPr id="13" name="Text Box 473">
            <a:extLst>
              <a:ext uri="{FF2B5EF4-FFF2-40B4-BE49-F238E27FC236}">
                <a16:creationId xmlns:a16="http://schemas.microsoft.com/office/drawing/2014/main" id="{C4502424-50F6-4555-9F01-CE77BE83D138}"/>
              </a:ext>
            </a:extLst>
          </p:cNvPr>
          <p:cNvSpPr txBox="1">
            <a:spLocks noChangeArrowheads="1"/>
          </p:cNvSpPr>
          <p:nvPr/>
        </p:nvSpPr>
        <p:spPr bwMode="auto">
          <a:xfrm>
            <a:off x="198620" y="1137575"/>
            <a:ext cx="3510405"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har char="•"/>
              <a:defRPr sz="2400">
                <a:solidFill>
                  <a:schemeClr val="tx1"/>
                </a:solidFill>
                <a:latin typeface="Times New Roman" pitchFamily="18" charset="0"/>
              </a:defRPr>
            </a:lvl1pPr>
            <a:lvl2pPr marL="1085850" indent="-342900" eaLnBrk="0" hangingPunct="0">
              <a:spcBef>
                <a:spcPct val="20000"/>
              </a:spcBef>
              <a:buChar char="–"/>
              <a:defRPr sz="22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defTabSz="685800" fontAlgn="auto">
              <a:spcBef>
                <a:spcPct val="50000"/>
              </a:spcBef>
              <a:spcAft>
                <a:spcPts val="0"/>
              </a:spcAft>
              <a:buNone/>
              <a:defRPr/>
            </a:pPr>
            <a:r>
              <a:rPr lang="fr-FR" altLang="fr-FR" sz="1400" dirty="0" err="1">
                <a:solidFill>
                  <a:srgbClr val="193B7F"/>
                </a:solidFill>
                <a:latin typeface="Calibri"/>
                <a:cs typeface="Times New Roman"/>
              </a:rPr>
              <a:t>Timekeeping</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related</a:t>
            </a:r>
            <a:r>
              <a:rPr lang="fr-FR" altLang="fr-FR" sz="1400" dirty="0">
                <a:solidFill>
                  <a:srgbClr val="193B7F"/>
                </a:solidFill>
                <a:latin typeface="Calibri"/>
                <a:cs typeface="Times New Roman"/>
              </a:rPr>
              <a:t> to the rotation of the </a:t>
            </a:r>
            <a:r>
              <a:rPr lang="fr-FR" altLang="fr-FR" sz="1400" dirty="0" err="1">
                <a:solidFill>
                  <a:srgbClr val="193B7F"/>
                </a:solidFill>
                <a:latin typeface="Calibri"/>
                <a:cs typeface="Times New Roman"/>
              </a:rPr>
              <a:t>Earth</a:t>
            </a:r>
            <a:r>
              <a:rPr lang="fr-FR" altLang="fr-FR" sz="1400" dirty="0">
                <a:solidFill>
                  <a:srgbClr val="193B7F"/>
                </a:solidFill>
                <a:latin typeface="Calibri"/>
                <a:cs typeface="Times New Roman"/>
              </a:rPr>
              <a:t>.</a:t>
            </a:r>
          </a:p>
          <a:p>
            <a:pPr marL="0" indent="0" defTabSz="685800" fontAlgn="auto">
              <a:spcBef>
                <a:spcPct val="50000"/>
              </a:spcBef>
              <a:spcAft>
                <a:spcPts val="0"/>
              </a:spcAft>
              <a:buNone/>
              <a:defRPr/>
            </a:pPr>
            <a:r>
              <a:rPr lang="fr-FR" altLang="fr-FR" sz="1400" dirty="0">
                <a:solidFill>
                  <a:srgbClr val="193B7F"/>
                </a:solidFill>
                <a:latin typeface="Calibri"/>
                <a:cs typeface="Times New Roman"/>
              </a:rPr>
              <a:t>The real time </a:t>
            </a:r>
            <a:r>
              <a:rPr lang="fr-FR" altLang="fr-FR" sz="1400" dirty="0" err="1">
                <a:solidFill>
                  <a:srgbClr val="193B7F"/>
                </a:solidFill>
                <a:latin typeface="Calibri"/>
                <a:cs typeface="Times New Roman"/>
              </a:rPr>
              <a:t>timekeeping</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based</a:t>
            </a:r>
            <a:r>
              <a:rPr lang="fr-FR" altLang="fr-FR" sz="1400" dirty="0">
                <a:solidFill>
                  <a:srgbClr val="193B7F"/>
                </a:solidFill>
                <a:latin typeface="Calibri"/>
                <a:cs typeface="Times New Roman"/>
              </a:rPr>
              <a:t> on </a:t>
            </a:r>
            <a:r>
              <a:rPr lang="fr-FR" altLang="fr-FR" sz="1400" dirty="0" err="1">
                <a:solidFill>
                  <a:srgbClr val="193B7F"/>
                </a:solidFill>
                <a:latin typeface="Calibri"/>
                <a:cs typeface="Times New Roman"/>
              </a:rPr>
              <a:t>atomic</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clocks</a:t>
            </a:r>
            <a:r>
              <a:rPr lang="fr-FR" altLang="fr-FR" sz="1400" dirty="0">
                <a:solidFill>
                  <a:srgbClr val="193B7F"/>
                </a:solidFill>
                <a:latin typeface="Calibri"/>
                <a:cs typeface="Times New Roman"/>
              </a:rPr>
              <a:t> and, </a:t>
            </a:r>
            <a:r>
              <a:rPr lang="fr-FR" altLang="fr-FR" sz="1400" dirty="0" err="1">
                <a:solidFill>
                  <a:srgbClr val="193B7F"/>
                </a:solidFill>
                <a:latin typeface="Calibri"/>
                <a:cs typeface="Times New Roman"/>
              </a:rPr>
              <a:t>since</a:t>
            </a:r>
            <a:r>
              <a:rPr lang="fr-FR" altLang="fr-FR" sz="1400" dirty="0">
                <a:solidFill>
                  <a:srgbClr val="193B7F"/>
                </a:solidFill>
                <a:latin typeface="Calibri"/>
                <a:cs typeface="Times New Roman"/>
              </a:rPr>
              <a:t> 1972, UTC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obtained</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from</a:t>
            </a:r>
            <a:r>
              <a:rPr lang="fr-FR" altLang="fr-FR" sz="1400" dirty="0">
                <a:solidFill>
                  <a:srgbClr val="193B7F"/>
                </a:solidFill>
                <a:latin typeface="Calibri"/>
                <a:cs typeface="Times New Roman"/>
              </a:rPr>
              <a:t> the International Atomic Time (TAI) plus </a:t>
            </a:r>
            <a:r>
              <a:rPr lang="fr-FR" altLang="fr-FR" sz="1400" dirty="0" err="1">
                <a:solidFill>
                  <a:srgbClr val="193B7F"/>
                </a:solidFill>
                <a:latin typeface="Calibri"/>
                <a:cs typeface="Times New Roman"/>
              </a:rPr>
              <a:t>leap</a:t>
            </a:r>
            <a:r>
              <a:rPr lang="fr-FR" altLang="fr-FR" sz="1400" dirty="0">
                <a:solidFill>
                  <a:srgbClr val="193B7F"/>
                </a:solidFill>
                <a:latin typeface="Calibri"/>
                <a:cs typeface="Times New Roman"/>
              </a:rPr>
              <a:t> seconds. </a:t>
            </a:r>
          </a:p>
          <a:p>
            <a:pPr marL="0" indent="0" defTabSz="685800" fontAlgn="auto">
              <a:spcBef>
                <a:spcPct val="50000"/>
              </a:spcBef>
              <a:spcAft>
                <a:spcPts val="0"/>
              </a:spcAft>
              <a:buNone/>
              <a:defRPr/>
            </a:pPr>
            <a:r>
              <a:rPr lang="fr-FR" altLang="fr-FR" sz="1400" dirty="0" err="1">
                <a:solidFill>
                  <a:srgbClr val="193B7F"/>
                </a:solidFill>
                <a:latin typeface="Calibri"/>
                <a:cs typeface="Times New Roman"/>
              </a:rPr>
              <a:t>When</a:t>
            </a:r>
            <a:r>
              <a:rPr lang="fr-FR" altLang="fr-FR" sz="1400" dirty="0">
                <a:solidFill>
                  <a:srgbClr val="193B7F"/>
                </a:solidFill>
                <a:latin typeface="Calibri"/>
                <a:cs typeface="Times New Roman"/>
              </a:rPr>
              <a:t> the </a:t>
            </a:r>
            <a:r>
              <a:rPr lang="fr-FR" altLang="fr-FR" sz="1400" dirty="0" err="1">
                <a:solidFill>
                  <a:srgbClr val="193B7F"/>
                </a:solidFill>
                <a:latin typeface="Calibri"/>
                <a:cs typeface="Times New Roman"/>
              </a:rPr>
              <a:t>difference</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between</a:t>
            </a:r>
            <a:r>
              <a:rPr lang="fr-FR" altLang="fr-FR" sz="1400" dirty="0">
                <a:solidFill>
                  <a:srgbClr val="193B7F"/>
                </a:solidFill>
                <a:latin typeface="Calibri"/>
                <a:cs typeface="Times New Roman"/>
              </a:rPr>
              <a:t> the </a:t>
            </a:r>
            <a:r>
              <a:rPr lang="fr-FR" altLang="fr-FR" sz="1400" dirty="0" err="1">
                <a:solidFill>
                  <a:srgbClr val="193B7F"/>
                </a:solidFill>
                <a:latin typeface="Calibri"/>
                <a:cs typeface="Times New Roman"/>
              </a:rPr>
              <a:t>Earth</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rotational</a:t>
            </a:r>
            <a:r>
              <a:rPr lang="fr-FR" altLang="fr-FR" sz="1400" dirty="0">
                <a:solidFill>
                  <a:srgbClr val="193B7F"/>
                </a:solidFill>
                <a:latin typeface="Calibri"/>
                <a:cs typeface="Times New Roman"/>
              </a:rPr>
              <a:t> angle UT1 time </a:t>
            </a:r>
            <a:r>
              <a:rPr lang="fr-FR" altLang="fr-FR" sz="1400" dirty="0" err="1">
                <a:solidFill>
                  <a:srgbClr val="193B7F"/>
                </a:solidFill>
                <a:latin typeface="Calibri"/>
                <a:cs typeface="Times New Roman"/>
              </a:rPr>
              <a:t>scale</a:t>
            </a:r>
            <a:r>
              <a:rPr lang="fr-FR" altLang="fr-FR" sz="1400" dirty="0">
                <a:solidFill>
                  <a:srgbClr val="193B7F"/>
                </a:solidFill>
                <a:latin typeface="Calibri"/>
                <a:cs typeface="Times New Roman"/>
              </a:rPr>
              <a:t> and UTC </a:t>
            </a:r>
            <a:r>
              <a:rPr lang="fr-FR" altLang="fr-FR" sz="1400" dirty="0" err="1">
                <a:solidFill>
                  <a:srgbClr val="193B7F"/>
                </a:solidFill>
                <a:latin typeface="Calibri"/>
                <a:cs typeface="Times New Roman"/>
              </a:rPr>
              <a:t>reaches</a:t>
            </a:r>
            <a:r>
              <a:rPr lang="fr-FR" altLang="fr-FR" sz="1400" dirty="0">
                <a:solidFill>
                  <a:srgbClr val="193B7F"/>
                </a:solidFill>
                <a:latin typeface="Calibri"/>
                <a:cs typeface="Times New Roman"/>
              </a:rPr>
              <a:t> 0.9 second, an </a:t>
            </a:r>
            <a:r>
              <a:rPr lang="fr-FR" altLang="fr-FR" sz="1400" dirty="0" err="1">
                <a:solidFill>
                  <a:srgbClr val="193B7F"/>
                </a:solidFill>
                <a:latin typeface="Calibri"/>
                <a:cs typeface="Times New Roman"/>
              </a:rPr>
              <a:t>integer</a:t>
            </a:r>
            <a:r>
              <a:rPr lang="fr-FR" altLang="fr-FR" sz="1400" dirty="0">
                <a:solidFill>
                  <a:srgbClr val="193B7F"/>
                </a:solidFill>
                <a:latin typeface="Calibri"/>
                <a:cs typeface="Times New Roman"/>
              </a:rPr>
              <a:t> second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inserted</a:t>
            </a:r>
            <a:r>
              <a:rPr lang="fr-FR" altLang="fr-FR" sz="1400" dirty="0">
                <a:solidFill>
                  <a:srgbClr val="193B7F"/>
                </a:solidFill>
                <a:latin typeface="Calibri"/>
                <a:cs typeface="Times New Roman"/>
              </a:rPr>
              <a:t> to UTC to </a:t>
            </a:r>
            <a:r>
              <a:rPr lang="fr-FR" altLang="fr-FR" sz="1400" dirty="0" err="1">
                <a:solidFill>
                  <a:srgbClr val="193B7F"/>
                </a:solidFill>
                <a:latin typeface="Calibri"/>
                <a:cs typeface="Times New Roman"/>
              </a:rPr>
              <a:t>keep</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it</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within</a:t>
            </a:r>
            <a:r>
              <a:rPr lang="fr-FR" altLang="fr-FR" sz="1400" dirty="0">
                <a:solidFill>
                  <a:srgbClr val="193B7F"/>
                </a:solidFill>
                <a:latin typeface="Calibri"/>
                <a:cs typeface="Times New Roman"/>
              </a:rPr>
              <a:t> 1 s of UT1. </a:t>
            </a:r>
          </a:p>
        </p:txBody>
      </p:sp>
      <p:sp>
        <p:nvSpPr>
          <p:cNvPr id="14" name="Rectangle 13">
            <a:extLst>
              <a:ext uri="{FF2B5EF4-FFF2-40B4-BE49-F238E27FC236}">
                <a16:creationId xmlns:a16="http://schemas.microsoft.com/office/drawing/2014/main" id="{E5B0BBAD-61EB-4F4F-9B5A-F95F43F178C9}"/>
              </a:ext>
            </a:extLst>
          </p:cNvPr>
          <p:cNvSpPr/>
          <p:nvPr/>
        </p:nvSpPr>
        <p:spPr>
          <a:xfrm>
            <a:off x="4801207" y="5087535"/>
            <a:ext cx="2160241" cy="323165"/>
          </a:xfrm>
          <a:prstGeom prst="rect">
            <a:avLst/>
          </a:prstGeom>
        </p:spPr>
        <p:txBody>
          <a:bodyPr wrap="square">
            <a:spAutoFit/>
          </a:bodyPr>
          <a:lstStyle/>
          <a:p>
            <a:pPr defTabSz="685800" eaLnBrk="1" fontAlgn="auto" hangingPunct="1">
              <a:spcBef>
                <a:spcPts val="0"/>
              </a:spcBef>
              <a:spcAft>
                <a:spcPts val="0"/>
              </a:spcAft>
              <a:defRPr/>
            </a:pPr>
            <a:r>
              <a:rPr lang="en-GB" sz="1500" b="1" dirty="0">
                <a:ln>
                  <a:solidFill>
                    <a:srgbClr val="0244AE"/>
                  </a:solidFill>
                </a:ln>
                <a:solidFill>
                  <a:srgbClr val="FF0000"/>
                </a:solidFill>
                <a:cs typeface="+mn-cs"/>
              </a:rPr>
              <a:t>UTC = TAI + leap seconds</a:t>
            </a:r>
          </a:p>
        </p:txBody>
      </p:sp>
      <p:sp>
        <p:nvSpPr>
          <p:cNvPr id="15" name="AutoShape 2" descr="time lord GIF">
            <a:extLst>
              <a:ext uri="{FF2B5EF4-FFF2-40B4-BE49-F238E27FC236}">
                <a16:creationId xmlns:a16="http://schemas.microsoft.com/office/drawing/2014/main" id="{D1D372CE-3664-4F5E-A13B-0C7A95857542}"/>
              </a:ext>
            </a:extLst>
          </p:cNvPr>
          <p:cNvSpPr>
            <a:spLocks noChangeAspect="1" noChangeArrowheads="1"/>
          </p:cNvSpPr>
          <p:nvPr/>
        </p:nvSpPr>
        <p:spPr bwMode="auto">
          <a:xfrm>
            <a:off x="1245683" y="1638986"/>
            <a:ext cx="201163" cy="2011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1435" tIns="25718" rIns="51435" bIns="25718" numCol="1" anchor="t" anchorCtr="0" compatLnSpc="1">
            <a:prstTxWarp prst="textNoShape">
              <a:avLst/>
            </a:prstTxWarp>
          </a:bodyPr>
          <a:lstStyle/>
          <a:p>
            <a:pPr defTabSz="685800" eaLnBrk="1" fontAlgn="auto" hangingPunct="1">
              <a:spcBef>
                <a:spcPts val="0"/>
              </a:spcBef>
              <a:spcAft>
                <a:spcPts val="0"/>
              </a:spcAft>
              <a:defRPr/>
            </a:pPr>
            <a:endParaRPr lang="fr-FR" sz="1350">
              <a:solidFill>
                <a:prstClr val="black"/>
              </a:solidFill>
              <a:latin typeface="Calibri"/>
              <a:cs typeface="+mn-cs"/>
            </a:endParaRPr>
          </a:p>
        </p:txBody>
      </p:sp>
      <p:sp>
        <p:nvSpPr>
          <p:cNvPr id="16" name="AutoShape 4" descr="time lord GIF">
            <a:extLst>
              <a:ext uri="{FF2B5EF4-FFF2-40B4-BE49-F238E27FC236}">
                <a16:creationId xmlns:a16="http://schemas.microsoft.com/office/drawing/2014/main" id="{9080A486-9406-4FAE-B698-CC5A89EA1717}"/>
              </a:ext>
            </a:extLst>
          </p:cNvPr>
          <p:cNvSpPr>
            <a:spLocks noChangeAspect="1" noChangeArrowheads="1"/>
          </p:cNvSpPr>
          <p:nvPr/>
        </p:nvSpPr>
        <p:spPr bwMode="auto">
          <a:xfrm>
            <a:off x="1919943" y="2720311"/>
            <a:ext cx="201163" cy="2011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1435" tIns="25718" rIns="51435" bIns="25718" numCol="1" anchor="t" anchorCtr="0" compatLnSpc="1">
            <a:prstTxWarp prst="textNoShape">
              <a:avLst/>
            </a:prstTxWarp>
          </a:bodyPr>
          <a:lstStyle/>
          <a:p>
            <a:pPr defTabSz="685800" eaLnBrk="1" fontAlgn="auto" hangingPunct="1">
              <a:spcBef>
                <a:spcPts val="0"/>
              </a:spcBef>
              <a:spcAft>
                <a:spcPts val="0"/>
              </a:spcAft>
              <a:defRPr/>
            </a:pPr>
            <a:endParaRPr lang="fr-FR" sz="1350">
              <a:solidFill>
                <a:prstClr val="black"/>
              </a:solidFill>
              <a:latin typeface="Calibri"/>
              <a:cs typeface="+mn-cs"/>
            </a:endParaRPr>
          </a:p>
        </p:txBody>
      </p:sp>
      <p:sp>
        <p:nvSpPr>
          <p:cNvPr id="17" name="Rectangle 16">
            <a:extLst>
              <a:ext uri="{FF2B5EF4-FFF2-40B4-BE49-F238E27FC236}">
                <a16:creationId xmlns:a16="http://schemas.microsoft.com/office/drawing/2014/main" id="{CAB6389E-3654-444F-A37C-0B1101A0EE66}"/>
              </a:ext>
            </a:extLst>
          </p:cNvPr>
          <p:cNvSpPr/>
          <p:nvPr/>
        </p:nvSpPr>
        <p:spPr>
          <a:xfrm>
            <a:off x="72609" y="5840122"/>
            <a:ext cx="1787473" cy="309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fr-FR" sz="1350">
              <a:solidFill>
                <a:prstClr val="white"/>
              </a:solidFill>
              <a:latin typeface="Calibri"/>
            </a:endParaRPr>
          </a:p>
        </p:txBody>
      </p:sp>
      <p:sp>
        <p:nvSpPr>
          <p:cNvPr id="18" name="Rectangle 17">
            <a:extLst>
              <a:ext uri="{FF2B5EF4-FFF2-40B4-BE49-F238E27FC236}">
                <a16:creationId xmlns:a16="http://schemas.microsoft.com/office/drawing/2014/main" id="{A3116264-A255-48C7-A4C9-D574F063303A}"/>
              </a:ext>
            </a:extLst>
          </p:cNvPr>
          <p:cNvSpPr/>
          <p:nvPr/>
        </p:nvSpPr>
        <p:spPr>
          <a:xfrm>
            <a:off x="2022724" y="3396167"/>
            <a:ext cx="1864454" cy="680956"/>
          </a:xfrm>
          <a:prstGeom prst="rect">
            <a:avLst/>
          </a:prstGeom>
        </p:spPr>
        <p:txBody>
          <a:bodyPr wrap="square">
            <a:spAutoFit/>
          </a:bodyPr>
          <a:lstStyle/>
          <a:p>
            <a:pPr defTabSz="685800" eaLnBrk="1" fontAlgn="auto" hangingPunct="1">
              <a:spcBef>
                <a:spcPts val="0"/>
              </a:spcBef>
              <a:spcAft>
                <a:spcPts val="0"/>
              </a:spcAft>
              <a:defRPr/>
            </a:pPr>
            <a:r>
              <a:rPr lang="fr-FR" altLang="fr-FR" sz="1275" dirty="0">
                <a:solidFill>
                  <a:srgbClr val="193B7F"/>
                </a:solidFill>
                <a:latin typeface="Calibri"/>
                <a:cs typeface="Times New Roman"/>
              </a:rPr>
              <a:t> </a:t>
            </a:r>
          </a:p>
          <a:p>
            <a:pPr defTabSz="685800" eaLnBrk="1" fontAlgn="auto" hangingPunct="1">
              <a:spcBef>
                <a:spcPts val="0"/>
              </a:spcBef>
              <a:spcAft>
                <a:spcPts val="0"/>
              </a:spcAft>
              <a:defRPr/>
            </a:pPr>
            <a:r>
              <a:rPr lang="fr-FR" altLang="fr-FR" sz="1275" dirty="0">
                <a:solidFill>
                  <a:srgbClr val="193B7F"/>
                </a:solidFill>
                <a:latin typeface="Calibri"/>
                <a:cs typeface="Times New Roman"/>
              </a:rPr>
              <a:t> </a:t>
            </a:r>
          </a:p>
          <a:p>
            <a:pPr defTabSz="685800" eaLnBrk="1" fontAlgn="auto" hangingPunct="1">
              <a:spcBef>
                <a:spcPts val="0"/>
              </a:spcBef>
              <a:spcAft>
                <a:spcPts val="0"/>
              </a:spcAft>
              <a:defRPr/>
            </a:pPr>
            <a:r>
              <a:rPr lang="fr-FR" altLang="fr-FR" sz="1275" dirty="0">
                <a:solidFill>
                  <a:srgbClr val="193B7F"/>
                </a:solidFill>
                <a:latin typeface="Calibri"/>
                <a:cs typeface="Times New Roman"/>
              </a:rPr>
              <a:t>|UTC - UT1| &lt; 1 second </a:t>
            </a:r>
            <a:endParaRPr lang="fr-FR" sz="1275" dirty="0">
              <a:solidFill>
                <a:srgbClr val="193B7F"/>
              </a:solidFill>
              <a:latin typeface="Calibri"/>
              <a:cs typeface="Times New Roman"/>
            </a:endParaRPr>
          </a:p>
        </p:txBody>
      </p:sp>
      <p:sp>
        <p:nvSpPr>
          <p:cNvPr id="19" name="ZoneTexte 18">
            <a:extLst>
              <a:ext uri="{FF2B5EF4-FFF2-40B4-BE49-F238E27FC236}">
                <a16:creationId xmlns:a16="http://schemas.microsoft.com/office/drawing/2014/main" id="{DC3914E9-7B38-47FF-9D60-2F1FE8199AB5}"/>
              </a:ext>
            </a:extLst>
          </p:cNvPr>
          <p:cNvSpPr txBox="1"/>
          <p:nvPr/>
        </p:nvSpPr>
        <p:spPr>
          <a:xfrm>
            <a:off x="2200959" y="5103777"/>
            <a:ext cx="1306849" cy="819455"/>
          </a:xfrm>
          <a:prstGeom prst="rect">
            <a:avLst/>
          </a:prstGeom>
          <a:solidFill>
            <a:schemeClr val="tx1"/>
          </a:solidFill>
        </p:spPr>
        <p:txBody>
          <a:bodyPr wrap="square" rtlCol="0">
            <a:spAutoFit/>
          </a:bodyPr>
          <a:lstStyle/>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23:59:59</a:t>
            </a:r>
          </a:p>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23:59:60</a:t>
            </a:r>
          </a:p>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00:00:00</a:t>
            </a:r>
          </a:p>
        </p:txBody>
      </p:sp>
      <p:pic>
        <p:nvPicPr>
          <p:cNvPr id="20" name="Image 19">
            <a:extLst>
              <a:ext uri="{FF2B5EF4-FFF2-40B4-BE49-F238E27FC236}">
                <a16:creationId xmlns:a16="http://schemas.microsoft.com/office/drawing/2014/main" id="{6D1D90DA-7ACC-4883-8358-6DF32BA744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3369" y="1364330"/>
            <a:ext cx="2342873" cy="658933"/>
          </a:xfrm>
          <a:prstGeom prst="rect">
            <a:avLst/>
          </a:prstGeom>
        </p:spPr>
      </p:pic>
      <p:sp>
        <p:nvSpPr>
          <p:cNvPr id="21" name="Rectangle 20">
            <a:extLst>
              <a:ext uri="{FF2B5EF4-FFF2-40B4-BE49-F238E27FC236}">
                <a16:creationId xmlns:a16="http://schemas.microsoft.com/office/drawing/2014/main" id="{8DC5B2CB-A06A-4C0A-8CFE-AB772C466EBB}"/>
              </a:ext>
            </a:extLst>
          </p:cNvPr>
          <p:cNvSpPr/>
          <p:nvPr/>
        </p:nvSpPr>
        <p:spPr>
          <a:xfrm>
            <a:off x="4836809" y="6066045"/>
            <a:ext cx="4284149" cy="430887"/>
          </a:xfrm>
          <a:prstGeom prst="rect">
            <a:avLst/>
          </a:prstGeom>
        </p:spPr>
        <p:txBody>
          <a:bodyPr wrap="square">
            <a:spAutoFit/>
          </a:bodyPr>
          <a:lstStyle/>
          <a:p>
            <a:pPr defTabSz="685800" fontAlgn="auto">
              <a:spcBef>
                <a:spcPct val="50000"/>
              </a:spcBef>
              <a:spcAft>
                <a:spcPts val="0"/>
              </a:spcAft>
              <a:defRPr/>
            </a:pPr>
            <a:r>
              <a:rPr lang="fr-FR" altLang="fr-FR" sz="1100" dirty="0">
                <a:solidFill>
                  <a:srgbClr val="193B7F"/>
                </a:solidFill>
                <a:latin typeface="Calibri"/>
                <a:cs typeface="Times New Roman"/>
              </a:rPr>
              <a:t>The process to insert the </a:t>
            </a:r>
            <a:r>
              <a:rPr lang="fr-FR" altLang="fr-FR" sz="1100" dirty="0" err="1">
                <a:solidFill>
                  <a:srgbClr val="193B7F"/>
                </a:solidFill>
                <a:latin typeface="Calibri"/>
                <a:cs typeface="Times New Roman"/>
              </a:rPr>
              <a:t>leap</a:t>
            </a:r>
            <a:r>
              <a:rPr lang="fr-FR" altLang="fr-FR" sz="1100" dirty="0">
                <a:solidFill>
                  <a:srgbClr val="193B7F"/>
                </a:solidFill>
                <a:latin typeface="Calibri"/>
                <a:cs typeface="Times New Roman"/>
              </a:rPr>
              <a:t> second and the code to transmit DUT1= UT1-UTC are </a:t>
            </a:r>
            <a:r>
              <a:rPr lang="fr-FR" altLang="fr-FR" sz="1100" dirty="0" err="1">
                <a:solidFill>
                  <a:srgbClr val="193B7F"/>
                </a:solidFill>
                <a:latin typeface="Calibri"/>
                <a:cs typeface="Times New Roman"/>
              </a:rPr>
              <a:t>described</a:t>
            </a:r>
            <a:r>
              <a:rPr lang="fr-FR" altLang="fr-FR" sz="1100" dirty="0">
                <a:solidFill>
                  <a:srgbClr val="193B7F"/>
                </a:solidFill>
                <a:latin typeface="Calibri"/>
                <a:cs typeface="Times New Roman"/>
              </a:rPr>
              <a:t> in </a:t>
            </a:r>
            <a:r>
              <a:rPr lang="en-US" sz="1100" dirty="0">
                <a:solidFill>
                  <a:srgbClr val="193B7F"/>
                </a:solidFill>
                <a:latin typeface="Calibri"/>
                <a:cs typeface="Times New Roman"/>
              </a:rPr>
              <a:t>Rec ITU-R TF 460-6 </a:t>
            </a:r>
            <a:endParaRPr lang="fr-FR" sz="1100" dirty="0">
              <a:solidFill>
                <a:srgbClr val="193B7F"/>
              </a:solidFill>
              <a:latin typeface="Calibri"/>
              <a:cs typeface="Times New Roman"/>
            </a:endParaRPr>
          </a:p>
        </p:txBody>
      </p:sp>
      <p:sp>
        <p:nvSpPr>
          <p:cNvPr id="22" name="ZoneTexte 21">
            <a:extLst>
              <a:ext uri="{FF2B5EF4-FFF2-40B4-BE49-F238E27FC236}">
                <a16:creationId xmlns:a16="http://schemas.microsoft.com/office/drawing/2014/main" id="{EE307F03-DE7B-42CF-A32C-D88EAF030364}"/>
              </a:ext>
            </a:extLst>
          </p:cNvPr>
          <p:cNvSpPr txBox="1"/>
          <p:nvPr/>
        </p:nvSpPr>
        <p:spPr>
          <a:xfrm>
            <a:off x="2062961" y="4104615"/>
            <a:ext cx="4580627" cy="300082"/>
          </a:xfrm>
          <a:prstGeom prst="rect">
            <a:avLst/>
          </a:prstGeom>
          <a:noFill/>
        </p:spPr>
        <p:txBody>
          <a:bodyPr wrap="square">
            <a:spAutoFit/>
          </a:bodyPr>
          <a:lstStyle/>
          <a:p>
            <a:pPr defTabSz="685800" eaLnBrk="1" fontAlgn="auto" hangingPunct="1">
              <a:spcBef>
                <a:spcPts val="0"/>
              </a:spcBef>
              <a:spcAft>
                <a:spcPts val="0"/>
              </a:spcAft>
              <a:defRPr/>
            </a:pPr>
            <a:r>
              <a:rPr lang="fr-FR" altLang="fr-FR" sz="1350" dirty="0">
                <a:solidFill>
                  <a:srgbClr val="193B7F"/>
                </a:solidFill>
                <a:latin typeface="Calibri"/>
                <a:cs typeface="Times New Roman"/>
              </a:rPr>
              <a:t>UTC = TAI + n seconds</a:t>
            </a:r>
            <a:endParaRPr lang="fr-FR" sz="1350" dirty="0">
              <a:solidFill>
                <a:prstClr val="black"/>
              </a:solidFill>
              <a:latin typeface="Calibri"/>
              <a:cs typeface="+mn-cs"/>
            </a:endParaRPr>
          </a:p>
        </p:txBody>
      </p:sp>
      <p:grpSp>
        <p:nvGrpSpPr>
          <p:cNvPr id="2" name="Groupe 1">
            <a:extLst>
              <a:ext uri="{FF2B5EF4-FFF2-40B4-BE49-F238E27FC236}">
                <a16:creationId xmlns:a16="http://schemas.microsoft.com/office/drawing/2014/main" id="{C180BE52-7031-494C-B61F-CB4849113BC0}"/>
              </a:ext>
            </a:extLst>
          </p:cNvPr>
          <p:cNvGrpSpPr/>
          <p:nvPr/>
        </p:nvGrpSpPr>
        <p:grpSpPr>
          <a:xfrm>
            <a:off x="5580241" y="2513946"/>
            <a:ext cx="1054916" cy="478877"/>
            <a:chOff x="7450598" y="2667737"/>
            <a:chExt cx="1377263" cy="794226"/>
          </a:xfrm>
        </p:grpSpPr>
        <p:sp>
          <p:nvSpPr>
            <p:cNvPr id="25" name="Text Box 9">
              <a:extLst>
                <a:ext uri="{FF2B5EF4-FFF2-40B4-BE49-F238E27FC236}">
                  <a16:creationId xmlns:a16="http://schemas.microsoft.com/office/drawing/2014/main" id="{6BD4B08A-C044-4721-B2C8-6CD618ECB122}"/>
                </a:ext>
              </a:extLst>
            </p:cNvPr>
            <p:cNvSpPr txBox="1">
              <a:spLocks noChangeArrowheads="1"/>
            </p:cNvSpPr>
            <p:nvPr/>
          </p:nvSpPr>
          <p:spPr bwMode="auto">
            <a:xfrm>
              <a:off x="7501639" y="2734567"/>
              <a:ext cx="1326222" cy="727396"/>
            </a:xfrm>
            <a:prstGeom prst="rect">
              <a:avLst/>
            </a:prstGeom>
            <a:solidFill>
              <a:schemeClr val="accent1">
                <a:lumMod val="20000"/>
                <a:lumOff val="80000"/>
                <a:alpha val="80000"/>
              </a:schemeClr>
            </a:solidFill>
            <a:ln w="9525">
              <a:noFill/>
              <a:miter lim="800000"/>
              <a:headEnd/>
              <a:tailEnd/>
            </a:ln>
            <a:effectLst/>
          </p:spPr>
          <p:txBody>
            <a:bodyPr wrap="square">
              <a:spAutoFit/>
            </a:bodyPr>
            <a:lstStyle/>
            <a:p>
              <a:pPr defTabSz="685800" eaLnBrk="1" fontAlgn="auto" hangingPunct="1">
                <a:spcBef>
                  <a:spcPts val="0"/>
                </a:spcBef>
                <a:spcAft>
                  <a:spcPts val="0"/>
                </a:spcAft>
                <a:defRPr/>
              </a:pPr>
              <a:r>
                <a:rPr lang="it-IT" sz="750" dirty="0" err="1">
                  <a:solidFill>
                    <a:prstClr val="black"/>
                  </a:solidFill>
                  <a:latin typeface="Times New Roman" pitchFamily="18" charset="0"/>
                  <a:cs typeface="+mn-cs"/>
                </a:rPr>
                <a:t>Before</a:t>
              </a:r>
              <a:r>
                <a:rPr lang="it-IT" sz="750" dirty="0">
                  <a:solidFill>
                    <a:prstClr val="black"/>
                  </a:solidFill>
                  <a:latin typeface="Times New Roman" pitchFamily="18" charset="0"/>
                  <a:cs typeface="+mn-cs"/>
                </a:rPr>
                <a:t> 1972, UTC was </a:t>
              </a:r>
              <a:r>
                <a:rPr lang="it-IT" sz="750" dirty="0" err="1">
                  <a:solidFill>
                    <a:prstClr val="black"/>
                  </a:solidFill>
                  <a:latin typeface="Times New Roman" pitchFamily="18" charset="0"/>
                  <a:cs typeface="+mn-cs"/>
                </a:rPr>
                <a:t>corrected</a:t>
              </a:r>
              <a:r>
                <a:rPr lang="it-IT" sz="750" dirty="0">
                  <a:solidFill>
                    <a:prstClr val="black"/>
                  </a:solidFill>
                  <a:latin typeface="Times New Roman" pitchFamily="18" charset="0"/>
                  <a:cs typeface="+mn-cs"/>
                </a:rPr>
                <a:t> by small </a:t>
              </a:r>
              <a:r>
                <a:rPr lang="it-IT" sz="750" dirty="0" err="1">
                  <a:solidFill>
                    <a:prstClr val="black"/>
                  </a:solidFill>
                  <a:latin typeface="Times New Roman" pitchFamily="18" charset="0"/>
                  <a:cs typeface="+mn-cs"/>
                </a:rPr>
                <a:t>frequency</a:t>
              </a:r>
              <a:r>
                <a:rPr lang="it-IT" sz="750" dirty="0">
                  <a:solidFill>
                    <a:prstClr val="black"/>
                  </a:solidFill>
                  <a:latin typeface="Times New Roman" pitchFamily="18" charset="0"/>
                  <a:cs typeface="+mn-cs"/>
                </a:rPr>
                <a:t> </a:t>
              </a:r>
              <a:r>
                <a:rPr lang="it-IT" sz="750" dirty="0" err="1">
                  <a:solidFill>
                    <a:prstClr val="black"/>
                  </a:solidFill>
                  <a:latin typeface="Times New Roman" pitchFamily="18" charset="0"/>
                  <a:cs typeface="+mn-cs"/>
                </a:rPr>
                <a:t>steps</a:t>
              </a:r>
              <a:endParaRPr lang="it-IT" sz="750" dirty="0">
                <a:solidFill>
                  <a:prstClr val="black"/>
                </a:solidFill>
                <a:latin typeface="Times New Roman" pitchFamily="18" charset="0"/>
                <a:cs typeface="+mn-cs"/>
              </a:endParaRPr>
            </a:p>
          </p:txBody>
        </p:sp>
        <p:sp>
          <p:nvSpPr>
            <p:cNvPr id="23" name="Oval 7">
              <a:extLst>
                <a:ext uri="{FF2B5EF4-FFF2-40B4-BE49-F238E27FC236}">
                  <a16:creationId xmlns:a16="http://schemas.microsoft.com/office/drawing/2014/main" id="{98CD5B3C-2CE3-4CB3-8BD2-6CA222915B23}"/>
                </a:ext>
              </a:extLst>
            </p:cNvPr>
            <p:cNvSpPr>
              <a:spLocks noChangeArrowheads="1"/>
            </p:cNvSpPr>
            <p:nvPr/>
          </p:nvSpPr>
          <p:spPr bwMode="auto">
            <a:xfrm>
              <a:off x="7450598" y="2667737"/>
              <a:ext cx="1377263" cy="738231"/>
            </a:xfrm>
            <a:prstGeom prst="ellipse">
              <a:avLst/>
            </a:prstGeom>
            <a:no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grpSp>
    </p:spTree>
    <p:extLst>
      <p:ext uri="{BB962C8B-B14F-4D97-AF65-F5344CB8AC3E}">
        <p14:creationId xmlns:p14="http://schemas.microsoft.com/office/powerpoint/2010/main" val="423839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B1C07FB-DBEA-146C-78DB-9821564FE267}"/>
              </a:ext>
            </a:extLst>
          </p:cNvPr>
          <p:cNvPicPr>
            <a:picLocks noChangeAspect="1"/>
          </p:cNvPicPr>
          <p:nvPr/>
        </p:nvPicPr>
        <p:blipFill rotWithShape="1">
          <a:blip r:embed="rId2"/>
          <a:srcRect l="28738" t="33202" r="28749" b="5200"/>
          <a:stretch/>
        </p:blipFill>
        <p:spPr>
          <a:xfrm>
            <a:off x="251520" y="692696"/>
            <a:ext cx="6984776" cy="5692786"/>
          </a:xfrm>
          <a:prstGeom prst="rect">
            <a:avLst/>
          </a:prstGeom>
        </p:spPr>
      </p:pic>
      <p:cxnSp>
        <p:nvCxnSpPr>
          <p:cNvPr id="5" name="Connecteur droit 4">
            <a:extLst>
              <a:ext uri="{FF2B5EF4-FFF2-40B4-BE49-F238E27FC236}">
                <a16:creationId xmlns:a16="http://schemas.microsoft.com/office/drawing/2014/main" id="{DDAA9010-5731-2802-81D0-E6D0AF0C5319}"/>
              </a:ext>
            </a:extLst>
          </p:cNvPr>
          <p:cNvCxnSpPr/>
          <p:nvPr/>
        </p:nvCxnSpPr>
        <p:spPr>
          <a:xfrm flipV="1">
            <a:off x="0" y="617818"/>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id="{3B1F037A-A68B-D5AE-7A78-A694687CBA76}"/>
              </a:ext>
            </a:extLst>
          </p:cNvPr>
          <p:cNvPicPr>
            <a:picLocks noChangeAspect="1"/>
          </p:cNvPicPr>
          <p:nvPr/>
        </p:nvPicPr>
        <p:blipFill rotWithShape="1">
          <a:blip r:embed="rId3"/>
          <a:srcRect l="20367" t="10816" r="37618" b="77859"/>
          <a:stretch/>
        </p:blipFill>
        <p:spPr>
          <a:xfrm>
            <a:off x="9340" y="-8298"/>
            <a:ext cx="4211960" cy="613793"/>
          </a:xfrm>
          <a:prstGeom prst="rect">
            <a:avLst/>
          </a:prstGeom>
        </p:spPr>
      </p:pic>
      <p:pic>
        <p:nvPicPr>
          <p:cNvPr id="8" name="Image 7">
            <a:extLst>
              <a:ext uri="{FF2B5EF4-FFF2-40B4-BE49-F238E27FC236}">
                <a16:creationId xmlns:a16="http://schemas.microsoft.com/office/drawing/2014/main" id="{9D4CD74E-FEB3-0390-E8CE-68858210E4D1}"/>
              </a:ext>
            </a:extLst>
          </p:cNvPr>
          <p:cNvPicPr>
            <a:picLocks noChangeAspect="1"/>
          </p:cNvPicPr>
          <p:nvPr/>
        </p:nvPicPr>
        <p:blipFill rotWithShape="1">
          <a:blip r:embed="rId4"/>
          <a:srcRect l="35825" t="17801" r="28738" b="26200"/>
          <a:stretch/>
        </p:blipFill>
        <p:spPr>
          <a:xfrm>
            <a:off x="1835696" y="2132856"/>
            <a:ext cx="5184576" cy="4608512"/>
          </a:xfrm>
          <a:prstGeom prst="rect">
            <a:avLst/>
          </a:prstGeom>
        </p:spPr>
      </p:pic>
    </p:spTree>
    <p:extLst>
      <p:ext uri="{BB962C8B-B14F-4D97-AF65-F5344CB8AC3E}">
        <p14:creationId xmlns:p14="http://schemas.microsoft.com/office/powerpoint/2010/main" val="3386534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DC3E2C2-80BE-7435-B8BD-54EF274FA117}"/>
              </a:ext>
            </a:extLst>
          </p:cNvPr>
          <p:cNvSpPr>
            <a:spLocks noGrp="1"/>
          </p:cNvSpPr>
          <p:nvPr>
            <p:ph type="title"/>
          </p:nvPr>
        </p:nvSpPr>
        <p:spPr/>
        <p:txBody>
          <a:bodyPr>
            <a:normAutofit/>
          </a:bodyPr>
          <a:lstStyle/>
          <a:p>
            <a:r>
              <a:rPr lang="fr-FR" dirty="0"/>
              <a:t>How UTC </a:t>
            </a:r>
            <a:r>
              <a:rPr lang="fr-FR" dirty="0" err="1"/>
              <a:t>is</a:t>
            </a:r>
            <a:r>
              <a:rPr lang="fr-FR" dirty="0"/>
              <a:t> </a:t>
            </a:r>
            <a:r>
              <a:rPr lang="fr-FR" dirty="0" err="1"/>
              <a:t>computed</a:t>
            </a:r>
            <a:r>
              <a:rPr lang="fr-FR" dirty="0"/>
              <a:t>?</a:t>
            </a:r>
            <a:endParaRPr lang="en-GB" dirty="0"/>
          </a:p>
        </p:txBody>
      </p:sp>
      <p:sp>
        <p:nvSpPr>
          <p:cNvPr id="4" name="ZoneTexte 3">
            <a:extLst>
              <a:ext uri="{FF2B5EF4-FFF2-40B4-BE49-F238E27FC236}">
                <a16:creationId xmlns:a16="http://schemas.microsoft.com/office/drawing/2014/main" id="{B03905B6-8091-7577-991A-9A40D045C0E8}"/>
              </a:ext>
            </a:extLst>
          </p:cNvPr>
          <p:cNvSpPr txBox="1"/>
          <p:nvPr/>
        </p:nvSpPr>
        <p:spPr>
          <a:xfrm>
            <a:off x="352927" y="2338196"/>
            <a:ext cx="2993777" cy="2123658"/>
          </a:xfrm>
          <a:prstGeom prst="rect">
            <a:avLst/>
          </a:prstGeom>
          <a:noFill/>
        </p:spPr>
        <p:txBody>
          <a:bodyPr wrap="square">
            <a:spAutoFit/>
          </a:bodyPr>
          <a:lstStyle/>
          <a:p>
            <a:endParaRPr lang="fr-FR" sz="2400" dirty="0">
              <a:solidFill>
                <a:srgbClr val="193B7F"/>
              </a:solidFill>
            </a:endParaRPr>
          </a:p>
          <a:p>
            <a:r>
              <a:rPr lang="fr-FR" dirty="0"/>
              <a:t>The Bureau International des Poids et Mesures </a:t>
            </a:r>
            <a:r>
              <a:rPr lang="fr-FR" dirty="0" err="1"/>
              <a:t>maintains</a:t>
            </a:r>
            <a:r>
              <a:rPr lang="fr-FR" dirty="0"/>
              <a:t> and </a:t>
            </a:r>
            <a:r>
              <a:rPr lang="fr-FR" dirty="0" err="1"/>
              <a:t>coordinates</a:t>
            </a:r>
            <a:r>
              <a:rPr lang="fr-FR" dirty="0"/>
              <a:t> international </a:t>
            </a:r>
            <a:r>
              <a:rPr lang="fr-FR" dirty="0" err="1"/>
              <a:t>measurement</a:t>
            </a:r>
            <a:r>
              <a:rPr lang="fr-FR" dirty="0"/>
              <a:t> standards</a:t>
            </a:r>
          </a:p>
          <a:p>
            <a:endParaRPr lang="fr-FR" dirty="0"/>
          </a:p>
          <a:p>
            <a:endParaRPr lang="fr-FR" dirty="0"/>
          </a:p>
        </p:txBody>
      </p:sp>
      <p:pic>
        <p:nvPicPr>
          <p:cNvPr id="5" name="Image 4">
            <a:extLst>
              <a:ext uri="{FF2B5EF4-FFF2-40B4-BE49-F238E27FC236}">
                <a16:creationId xmlns:a16="http://schemas.microsoft.com/office/drawing/2014/main" id="{B173C81C-4275-83A6-3D50-CFF9A758DB7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2514" y="2084887"/>
            <a:ext cx="4887162" cy="3665372"/>
          </a:xfrm>
          <a:prstGeom prst="rect">
            <a:avLst/>
          </a:prstGeom>
        </p:spPr>
      </p:pic>
    </p:spTree>
    <p:extLst>
      <p:ext uri="{BB962C8B-B14F-4D97-AF65-F5344CB8AC3E}">
        <p14:creationId xmlns:p14="http://schemas.microsoft.com/office/powerpoint/2010/main" val="371653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Ellipse 57"/>
          <p:cNvSpPr>
            <a:spLocks noChangeArrowheads="1"/>
          </p:cNvSpPr>
          <p:nvPr/>
        </p:nvSpPr>
        <p:spPr bwMode="auto">
          <a:xfrm>
            <a:off x="6824264" y="3882600"/>
            <a:ext cx="1721342" cy="1014024"/>
          </a:xfrm>
          <a:prstGeom prst="ellipse">
            <a:avLst/>
          </a:prstGeom>
          <a:solidFill>
            <a:schemeClr val="accent5">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endParaRPr lang="en-GB"/>
          </a:p>
        </p:txBody>
      </p:sp>
      <p:sp>
        <p:nvSpPr>
          <p:cNvPr id="30" name="Ellipse 29"/>
          <p:cNvSpPr>
            <a:spLocks noChangeArrowheads="1"/>
          </p:cNvSpPr>
          <p:nvPr/>
        </p:nvSpPr>
        <p:spPr bwMode="auto">
          <a:xfrm>
            <a:off x="6824264" y="1961375"/>
            <a:ext cx="1490256" cy="788316"/>
          </a:xfrm>
          <a:prstGeom prst="ellipse">
            <a:avLst/>
          </a:prstGeom>
          <a:solidFill>
            <a:schemeClr val="accent5">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endParaRPr lang="en-GB"/>
          </a:p>
        </p:txBody>
      </p:sp>
      <p:sp>
        <p:nvSpPr>
          <p:cNvPr id="6147" name="Text Box 2"/>
          <p:cNvSpPr txBox="1">
            <a:spLocks noChangeArrowheads="1"/>
          </p:cNvSpPr>
          <p:nvPr/>
        </p:nvSpPr>
        <p:spPr bwMode="auto">
          <a:xfrm>
            <a:off x="2011213" y="1978506"/>
            <a:ext cx="1905857" cy="1131079"/>
          </a:xfrm>
          <a:prstGeom prst="rect">
            <a:avLst/>
          </a:prstGeom>
          <a:solidFill>
            <a:schemeClr val="accent5">
              <a:lumMod val="20000"/>
              <a:lumOff val="80000"/>
            </a:schemeClr>
          </a:solidFill>
          <a:ln>
            <a:headEnd/>
            <a:tailEnd/>
          </a:ln>
        </p:spPr>
        <p:style>
          <a:lnRef idx="0">
            <a:schemeClr val="dk1"/>
          </a:lnRef>
          <a:fillRef idx="3">
            <a:schemeClr val="dk1"/>
          </a:fillRef>
          <a:effectRef idx="3">
            <a:schemeClr val="dk1"/>
          </a:effectRef>
          <a:fontRef idx="minor">
            <a:schemeClr val="lt1"/>
          </a:fontRef>
        </p:style>
        <p:txBody>
          <a:bodyPr wrap="squar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marL="214313" indent="-214313" algn="ctr">
              <a:buFont typeface="Symbol" panose="05050102010706020507" pitchFamily="18" charset="2"/>
              <a:buChar char="»"/>
            </a:pPr>
            <a:r>
              <a:rPr lang="en-US" sz="1350" dirty="0">
                <a:latin typeface="Calibri" panose="020F0502020204030204" pitchFamily="34" charset="0"/>
              </a:rPr>
              <a:t>450 atomic clocks</a:t>
            </a:r>
          </a:p>
          <a:p>
            <a:pPr marL="214313" indent="-214313" algn="ctr">
              <a:buFont typeface="Symbol" panose="05050102010706020507" pitchFamily="18" charset="2"/>
              <a:buChar char="»"/>
            </a:pPr>
            <a:r>
              <a:rPr lang="en-US" sz="1350" dirty="0">
                <a:latin typeface="Calibri" panose="020F0502020204030204" pitchFamily="34" charset="0"/>
              </a:rPr>
              <a:t>15 primary frequency standards</a:t>
            </a:r>
          </a:p>
          <a:p>
            <a:pPr algn="ctr"/>
            <a:endParaRPr lang="en-US" sz="1350" dirty="0">
              <a:latin typeface="Calibri" panose="020F0502020204030204" pitchFamily="34" charset="0"/>
            </a:endParaRPr>
          </a:p>
          <a:p>
            <a:pPr algn="ctr"/>
            <a:r>
              <a:rPr lang="en-US" sz="1350" dirty="0">
                <a:latin typeface="Calibri" panose="020F0502020204030204" pitchFamily="34" charset="0"/>
              </a:rPr>
              <a:t>in</a:t>
            </a:r>
            <a:r>
              <a:rPr lang="en-US" sz="1350" dirty="0">
                <a:latin typeface="Calibri" panose="020F0502020204030204" pitchFamily="34" charset="0"/>
                <a:sym typeface="Symbol" pitchFamily="18" charset="2"/>
              </a:rPr>
              <a:t>  </a:t>
            </a:r>
            <a:r>
              <a:rPr lang="en-US" sz="1350" dirty="0">
                <a:latin typeface="Calibri" panose="020F0502020204030204" pitchFamily="34" charset="0"/>
              </a:rPr>
              <a:t>85 laboratories</a:t>
            </a:r>
          </a:p>
        </p:txBody>
      </p:sp>
      <p:sp>
        <p:nvSpPr>
          <p:cNvPr id="6149" name="Text Box 4"/>
          <p:cNvSpPr txBox="1">
            <a:spLocks noChangeArrowheads="1"/>
          </p:cNvSpPr>
          <p:nvPr/>
        </p:nvSpPr>
        <p:spPr bwMode="auto">
          <a:xfrm>
            <a:off x="1830037" y="3993950"/>
            <a:ext cx="1980264" cy="507831"/>
          </a:xfrm>
          <a:prstGeom prst="rect">
            <a:avLst/>
          </a:prstGeom>
          <a:solidFill>
            <a:schemeClr val="accent5">
              <a:lumMod val="20000"/>
              <a:lumOff val="80000"/>
            </a:schemeClr>
          </a:solidFill>
          <a:ln>
            <a:headEnd/>
            <a:tailEnd/>
          </a:ln>
        </p:spPr>
        <p:style>
          <a:lnRef idx="0">
            <a:schemeClr val="dk1"/>
          </a:lnRef>
          <a:fillRef idx="3">
            <a:schemeClr val="dk1"/>
          </a:fillRef>
          <a:effectRef idx="3">
            <a:schemeClr val="dk1"/>
          </a:effectRef>
          <a:fontRef idx="minor">
            <a:schemeClr val="lt1"/>
          </a:fontRef>
        </p:style>
        <p:txBody>
          <a:bodyPr wrap="square">
            <a:spAutoFit/>
          </a:bodyPr>
          <a:lstStyle>
            <a:defPPr>
              <a:defRPr lang="en-US"/>
            </a:defPPr>
            <a:lvl1pPr algn="ctr">
              <a:defRPr sz="1350">
                <a:solidFill>
                  <a:schemeClr val="tx1"/>
                </a:solidFill>
                <a:latin typeface="Calibri" panose="020F0502020204030204" pitchFamily="34"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r>
              <a:rPr lang="en-US" dirty="0">
                <a:sym typeface="Symbol" pitchFamily="18" charset="2"/>
              </a:rPr>
              <a:t>Measurement of Earth’s rotation </a:t>
            </a:r>
            <a:r>
              <a:rPr lang="en-US" dirty="0">
                <a:solidFill>
                  <a:srgbClr val="FF0000"/>
                </a:solidFill>
                <a:sym typeface="Symbol" pitchFamily="18" charset="2"/>
              </a:rPr>
              <a:t>UT1</a:t>
            </a:r>
            <a:r>
              <a:rPr lang="en-US" dirty="0">
                <a:sym typeface="Symbol" pitchFamily="18" charset="2"/>
              </a:rPr>
              <a:t> (IERS)</a:t>
            </a:r>
            <a:endParaRPr lang="en-US" dirty="0"/>
          </a:p>
        </p:txBody>
      </p:sp>
      <p:sp>
        <p:nvSpPr>
          <p:cNvPr id="6151" name="Text Box 6"/>
          <p:cNvSpPr txBox="1">
            <a:spLocks noChangeArrowheads="1"/>
          </p:cNvSpPr>
          <p:nvPr/>
        </p:nvSpPr>
        <p:spPr bwMode="auto">
          <a:xfrm>
            <a:off x="5950320" y="2214861"/>
            <a:ext cx="53219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2100" b="1" dirty="0">
                <a:solidFill>
                  <a:srgbClr val="FF0000"/>
                </a:solidFill>
                <a:latin typeface="Calibri" panose="020F0502020204030204" pitchFamily="34" charset="0"/>
              </a:rPr>
              <a:t>TAI</a:t>
            </a:r>
          </a:p>
        </p:txBody>
      </p:sp>
      <p:sp>
        <p:nvSpPr>
          <p:cNvPr id="6152" name="Text Box 7"/>
          <p:cNvSpPr txBox="1">
            <a:spLocks noChangeArrowheads="1"/>
          </p:cNvSpPr>
          <p:nvPr/>
        </p:nvSpPr>
        <p:spPr bwMode="auto">
          <a:xfrm>
            <a:off x="5890516" y="4080551"/>
            <a:ext cx="63081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r>
              <a:rPr lang="en-US" sz="2100" b="1" dirty="0">
                <a:solidFill>
                  <a:srgbClr val="FF0000"/>
                </a:solidFill>
                <a:latin typeface="Calibri" panose="020F0502020204030204" pitchFamily="34" charset="0"/>
              </a:rPr>
              <a:t>UTC</a:t>
            </a:r>
          </a:p>
        </p:txBody>
      </p:sp>
      <p:sp>
        <p:nvSpPr>
          <p:cNvPr id="6156" name="Line 11"/>
          <p:cNvSpPr>
            <a:spLocks noChangeShapeType="1"/>
          </p:cNvSpPr>
          <p:nvPr/>
        </p:nvSpPr>
        <p:spPr bwMode="auto">
          <a:xfrm flipV="1">
            <a:off x="3917071" y="2459787"/>
            <a:ext cx="1877810" cy="1"/>
          </a:xfrm>
          <a:prstGeom prst="line">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endParaRPr lang="en-GB">
              <a:latin typeface="Calibri" panose="020F0502020204030204" pitchFamily="34" charset="0"/>
            </a:endParaRPr>
          </a:p>
        </p:txBody>
      </p:sp>
      <p:sp>
        <p:nvSpPr>
          <p:cNvPr id="6158" name="Line 13"/>
          <p:cNvSpPr>
            <a:spLocks noChangeShapeType="1"/>
          </p:cNvSpPr>
          <p:nvPr/>
        </p:nvSpPr>
        <p:spPr bwMode="auto">
          <a:xfrm>
            <a:off x="3916740" y="4276759"/>
            <a:ext cx="1853885" cy="7360"/>
          </a:xfrm>
          <a:prstGeom prst="line">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endParaRPr lang="en-GB">
              <a:latin typeface="Calibri" panose="020F0502020204030204" pitchFamily="34" charset="0"/>
            </a:endParaRPr>
          </a:p>
        </p:txBody>
      </p:sp>
      <p:sp>
        <p:nvSpPr>
          <p:cNvPr id="6160" name="Text Box 15"/>
          <p:cNvSpPr txBox="1">
            <a:spLocks noChangeArrowheads="1"/>
          </p:cNvSpPr>
          <p:nvPr/>
        </p:nvSpPr>
        <p:spPr bwMode="auto">
          <a:xfrm>
            <a:off x="4635686" y="3943546"/>
            <a:ext cx="11306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200" dirty="0">
                <a:solidFill>
                  <a:srgbClr val="000099"/>
                </a:solidFill>
              </a:rPr>
              <a:t> </a:t>
            </a:r>
            <a:r>
              <a:rPr lang="en-US" sz="1350" dirty="0">
                <a:latin typeface="Calibri" panose="020F0502020204030204" pitchFamily="34" charset="0"/>
              </a:rPr>
              <a:t>leap seconds</a:t>
            </a:r>
            <a:endParaRPr lang="en-US" sz="1200" dirty="0">
              <a:solidFill>
                <a:srgbClr val="000099"/>
              </a:solidFill>
            </a:endParaRPr>
          </a:p>
        </p:txBody>
      </p:sp>
      <p:sp>
        <p:nvSpPr>
          <p:cNvPr id="6161" name="Rectangle 16"/>
          <p:cNvSpPr>
            <a:spLocks noChangeArrowheads="1"/>
          </p:cNvSpPr>
          <p:nvPr/>
        </p:nvSpPr>
        <p:spPr bwMode="auto">
          <a:xfrm>
            <a:off x="4533934" y="1955507"/>
            <a:ext cx="2231251" cy="2715411"/>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rgbClr val="CCFFCC">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6163" name="Text Box 18"/>
          <p:cNvSpPr txBox="1">
            <a:spLocks noChangeArrowheads="1"/>
          </p:cNvSpPr>
          <p:nvPr/>
        </p:nvSpPr>
        <p:spPr bwMode="auto">
          <a:xfrm>
            <a:off x="7481377" y="5527467"/>
            <a:ext cx="1402948" cy="32316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500" b="1">
                <a:latin typeface="Calibri" panose="020F0502020204030204" pitchFamily="34" charset="0"/>
              </a:rPr>
              <a:t>BIPM</a:t>
            </a:r>
            <a:r>
              <a:rPr lang="en-US" sz="1500" b="1" i="1">
                <a:latin typeface="Calibri" panose="020F0502020204030204" pitchFamily="34" charset="0"/>
              </a:rPr>
              <a:t> Circular T</a:t>
            </a:r>
          </a:p>
        </p:txBody>
      </p:sp>
      <p:sp>
        <p:nvSpPr>
          <p:cNvPr id="6164" name="Text Box 19"/>
          <p:cNvSpPr txBox="1">
            <a:spLocks noChangeArrowheads="1"/>
          </p:cNvSpPr>
          <p:nvPr/>
        </p:nvSpPr>
        <p:spPr bwMode="auto">
          <a:xfrm>
            <a:off x="3159355" y="5447770"/>
            <a:ext cx="4365298"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2100" b="1" dirty="0">
                <a:latin typeface="Calibri" panose="020F0502020204030204" pitchFamily="34" charset="0"/>
              </a:rPr>
              <a:t> </a:t>
            </a:r>
            <a:r>
              <a:rPr lang="en-US" sz="2100" dirty="0">
                <a:latin typeface="Calibri" panose="020F0502020204030204" pitchFamily="34" charset="0"/>
              </a:rPr>
              <a:t>The offset </a:t>
            </a:r>
            <a:r>
              <a:rPr lang="en-US" sz="1800" b="1" dirty="0">
                <a:latin typeface="Calibri" panose="020F0502020204030204" pitchFamily="34" charset="0"/>
              </a:rPr>
              <a:t>[</a:t>
            </a:r>
            <a:r>
              <a:rPr lang="en-US" sz="1800" b="1" i="1" dirty="0">
                <a:latin typeface="Calibri" panose="020F0502020204030204" pitchFamily="34" charset="0"/>
              </a:rPr>
              <a:t>UTC</a:t>
            </a:r>
            <a:r>
              <a:rPr lang="en-US" sz="1800" b="1" dirty="0">
                <a:latin typeface="Calibri" panose="020F0502020204030204" pitchFamily="34" charset="0"/>
              </a:rPr>
              <a:t> - </a:t>
            </a:r>
            <a:r>
              <a:rPr lang="en-US" sz="1800" b="1" i="1" dirty="0">
                <a:latin typeface="Calibri" panose="020F0502020204030204" pitchFamily="34" charset="0"/>
              </a:rPr>
              <a:t>UTC</a:t>
            </a:r>
            <a:r>
              <a:rPr lang="en-US" sz="1800" b="1" dirty="0">
                <a:latin typeface="Calibri" panose="020F0502020204030204" pitchFamily="34" charset="0"/>
              </a:rPr>
              <a:t>(</a:t>
            </a:r>
            <a:r>
              <a:rPr lang="en-US" sz="1800" b="1" i="1" dirty="0">
                <a:latin typeface="Calibri" panose="020F0502020204030204" pitchFamily="34" charset="0"/>
              </a:rPr>
              <a:t>k</a:t>
            </a:r>
            <a:r>
              <a:rPr lang="en-US" sz="1800" b="1" dirty="0">
                <a:latin typeface="Calibri" panose="020F0502020204030204" pitchFamily="34" charset="0"/>
              </a:rPr>
              <a:t>)] </a:t>
            </a:r>
            <a:r>
              <a:rPr lang="en-US" sz="2100" dirty="0">
                <a:latin typeface="Calibri" panose="020F0502020204030204" pitchFamily="34" charset="0"/>
              </a:rPr>
              <a:t>is published in</a:t>
            </a:r>
          </a:p>
        </p:txBody>
      </p:sp>
      <p:sp>
        <p:nvSpPr>
          <p:cNvPr id="6167" name="Text Box 22"/>
          <p:cNvSpPr txBox="1">
            <a:spLocks noChangeArrowheads="1"/>
          </p:cNvSpPr>
          <p:nvPr/>
        </p:nvSpPr>
        <p:spPr bwMode="auto">
          <a:xfrm>
            <a:off x="7000590" y="2127885"/>
            <a:ext cx="11569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400" b="1" dirty="0">
                <a:latin typeface="Calibri" panose="020F0502020204030204" pitchFamily="34" charset="0"/>
              </a:rPr>
              <a:t>International</a:t>
            </a:r>
          </a:p>
          <a:p>
            <a:pPr algn="ctr"/>
            <a:r>
              <a:rPr lang="en-US" sz="1400" b="1" dirty="0">
                <a:latin typeface="Calibri" panose="020F0502020204030204" pitchFamily="34" charset="0"/>
              </a:rPr>
              <a:t>Atomic Time</a:t>
            </a:r>
          </a:p>
        </p:txBody>
      </p:sp>
      <p:sp>
        <p:nvSpPr>
          <p:cNvPr id="6168" name="Text Box 23"/>
          <p:cNvSpPr txBox="1">
            <a:spLocks noChangeArrowheads="1"/>
          </p:cNvSpPr>
          <p:nvPr/>
        </p:nvSpPr>
        <p:spPr bwMode="auto">
          <a:xfrm>
            <a:off x="6915922" y="3990761"/>
            <a:ext cx="149034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400" b="1" dirty="0">
                <a:latin typeface="Calibri" panose="020F0502020204030204" pitchFamily="34" charset="0"/>
              </a:rPr>
              <a:t>Coordinated </a:t>
            </a:r>
          </a:p>
          <a:p>
            <a:pPr algn="ctr"/>
            <a:r>
              <a:rPr lang="en-US" sz="1400" b="1" dirty="0">
                <a:latin typeface="Calibri" panose="020F0502020204030204" pitchFamily="34" charset="0"/>
              </a:rPr>
              <a:t>Universal Time</a:t>
            </a:r>
          </a:p>
          <a:p>
            <a:pPr algn="ctr"/>
            <a:r>
              <a:rPr lang="en-US" sz="1400" b="1" dirty="0">
                <a:solidFill>
                  <a:srgbClr val="FF0000"/>
                </a:solidFill>
                <a:latin typeface="Calibri" panose="020F0502020204030204" pitchFamily="34" charset="0"/>
              </a:rPr>
              <a:t>|UT1 – UTC| &lt; 1 s</a:t>
            </a:r>
          </a:p>
        </p:txBody>
      </p:sp>
      <p:cxnSp>
        <p:nvCxnSpPr>
          <p:cNvPr id="44" name="Connecteur droit avec flèche 43"/>
          <p:cNvCxnSpPr/>
          <p:nvPr/>
        </p:nvCxnSpPr>
        <p:spPr bwMode="auto">
          <a:xfrm>
            <a:off x="6238260" y="2606096"/>
            <a:ext cx="0" cy="847655"/>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Connecteur droit 3"/>
          <p:cNvCxnSpPr>
            <a:cxnSpLocks/>
          </p:cNvCxnSpPr>
          <p:nvPr/>
        </p:nvCxnSpPr>
        <p:spPr>
          <a:xfrm>
            <a:off x="0" y="1556792"/>
            <a:ext cx="8698065"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Connecteur en angle 7"/>
          <p:cNvCxnSpPr>
            <a:cxnSpLocks/>
          </p:cNvCxnSpPr>
          <p:nvPr/>
        </p:nvCxnSpPr>
        <p:spPr>
          <a:xfrm rot="16200000" flipH="1">
            <a:off x="1793792" y="2269034"/>
            <a:ext cx="2107062" cy="4382060"/>
          </a:xfrm>
          <a:prstGeom prst="bentConnector3">
            <a:avLst>
              <a:gd name="adj1" fmla="val 75089"/>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7" name="Groupe 16">
            <a:extLst>
              <a:ext uri="{FF2B5EF4-FFF2-40B4-BE49-F238E27FC236}">
                <a16:creationId xmlns:a16="http://schemas.microsoft.com/office/drawing/2014/main" id="{DC802161-451A-42AA-8DAE-0C0EA23969F3}"/>
              </a:ext>
            </a:extLst>
          </p:cNvPr>
          <p:cNvGrpSpPr/>
          <p:nvPr/>
        </p:nvGrpSpPr>
        <p:grpSpPr>
          <a:xfrm>
            <a:off x="37323" y="1726734"/>
            <a:ext cx="1584314" cy="1023256"/>
            <a:chOff x="63571" y="942286"/>
            <a:chExt cx="2112418" cy="1364341"/>
          </a:xfrm>
        </p:grpSpPr>
        <p:pic>
          <p:nvPicPr>
            <p:cNvPr id="53" name="Picture 10" descr="CesioHp"/>
            <p:cNvPicPr>
              <a:picLocks noChangeAspect="1" noChangeArrowheads="1"/>
            </p:cNvPicPr>
            <p:nvPr/>
          </p:nvPicPr>
          <p:blipFill>
            <a:blip r:embed="rId3" cstate="print"/>
            <a:srcRect/>
            <a:stretch>
              <a:fillRect/>
            </a:stretch>
          </p:blipFill>
          <p:spPr bwMode="auto">
            <a:xfrm>
              <a:off x="63571" y="1734184"/>
              <a:ext cx="540874" cy="353536"/>
            </a:xfrm>
            <a:prstGeom prst="rect">
              <a:avLst/>
            </a:prstGeom>
            <a:noFill/>
          </p:spPr>
        </p:pic>
        <p:pic>
          <p:nvPicPr>
            <p:cNvPr id="57" name="Imag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0967" y="942286"/>
              <a:ext cx="1726021" cy="935602"/>
            </a:xfrm>
            <a:prstGeom prst="rect">
              <a:avLst/>
            </a:prstGeom>
          </p:spPr>
        </p:pic>
        <p:grpSp>
          <p:nvGrpSpPr>
            <p:cNvPr id="6" name="Groupe 5"/>
            <p:cNvGrpSpPr/>
            <p:nvPr/>
          </p:nvGrpSpPr>
          <p:grpSpPr>
            <a:xfrm>
              <a:off x="604445" y="1806274"/>
              <a:ext cx="1571544" cy="500353"/>
              <a:chOff x="414615" y="2221354"/>
              <a:chExt cx="2788577" cy="936477"/>
            </a:xfrm>
          </p:grpSpPr>
          <p:pic>
            <p:nvPicPr>
              <p:cNvPr id="64" name="Picture 3" descr="K:\fotos\fotos_prim\csf1wy.jpg"/>
              <p:cNvPicPr>
                <a:picLocks noChangeAspect="1" noChangeArrowheads="1"/>
              </p:cNvPicPr>
              <p:nvPr/>
            </p:nvPicPr>
            <p:blipFill>
              <a:blip r:embed="rId5" cstate="print"/>
              <a:srcRect/>
              <a:stretch>
                <a:fillRect/>
              </a:stretch>
            </p:blipFill>
            <p:spPr bwMode="auto">
              <a:xfrm>
                <a:off x="414615" y="2443283"/>
                <a:ext cx="748838" cy="665177"/>
              </a:xfrm>
              <a:prstGeom prst="rect">
                <a:avLst/>
              </a:prstGeom>
              <a:noFill/>
            </p:spPr>
          </p:pic>
          <p:grpSp>
            <p:nvGrpSpPr>
              <p:cNvPr id="67" name="Groupe 1"/>
              <p:cNvGrpSpPr>
                <a:grpSpLocks/>
              </p:cNvGrpSpPr>
              <p:nvPr/>
            </p:nvGrpSpPr>
            <p:grpSpPr bwMode="auto">
              <a:xfrm>
                <a:off x="1493931" y="2221354"/>
                <a:ext cx="1709261" cy="936477"/>
                <a:chOff x="4100511" y="-4208636"/>
                <a:chExt cx="6352954" cy="4677130"/>
              </a:xfrm>
            </p:grpSpPr>
            <p:pic>
              <p:nvPicPr>
                <p:cNvPr id="70" name="Picture 7" descr="http://science.psu.edu/alert/photos/research-photos/physics/Gibble82011NPLCsF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0511" y="-2853655"/>
                  <a:ext cx="2491936" cy="332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4" descr="Imagefont Rb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03500" y="-4208636"/>
                  <a:ext cx="2949965" cy="433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sp>
        <p:nvSpPr>
          <p:cNvPr id="45" name="Rectangle 44"/>
          <p:cNvSpPr/>
          <p:nvPr/>
        </p:nvSpPr>
        <p:spPr>
          <a:xfrm>
            <a:off x="470852" y="356354"/>
            <a:ext cx="7917571" cy="523220"/>
          </a:xfrm>
          <a:prstGeom prst="rect">
            <a:avLst/>
          </a:prstGeom>
        </p:spPr>
        <p:txBody>
          <a:bodyPr wrap="square">
            <a:spAutoFit/>
          </a:bodyPr>
          <a:lstStyle/>
          <a:p>
            <a:pPr lvl="0"/>
            <a:r>
              <a:rPr lang="fr-FR" sz="2800" dirty="0">
                <a:solidFill>
                  <a:srgbClr val="193B7F"/>
                </a:solidFill>
                <a:latin typeface="+mj-lt"/>
                <a:ea typeface="+mj-ea"/>
                <a:cs typeface="+mj-cs"/>
              </a:rPr>
              <a:t>Construction of the </a:t>
            </a:r>
            <a:r>
              <a:rPr lang="fr-FR" sz="2800" dirty="0" err="1">
                <a:solidFill>
                  <a:srgbClr val="193B7F"/>
                </a:solidFill>
                <a:latin typeface="+mj-lt"/>
                <a:ea typeface="+mj-ea"/>
                <a:cs typeface="+mj-cs"/>
              </a:rPr>
              <a:t>Coordinated</a:t>
            </a:r>
            <a:r>
              <a:rPr lang="fr-FR" sz="2800" dirty="0">
                <a:solidFill>
                  <a:srgbClr val="193B7F"/>
                </a:solidFill>
                <a:latin typeface="+mj-lt"/>
                <a:ea typeface="+mj-ea"/>
                <a:cs typeface="+mj-cs"/>
              </a:rPr>
              <a:t> Universal Time</a:t>
            </a:r>
          </a:p>
        </p:txBody>
      </p:sp>
      <p:sp>
        <p:nvSpPr>
          <p:cNvPr id="52" name="Text Box 19">
            <a:extLst>
              <a:ext uri="{FF2B5EF4-FFF2-40B4-BE49-F238E27FC236}">
                <a16:creationId xmlns:a16="http://schemas.microsoft.com/office/drawing/2014/main" id="{5043B5DE-EBE3-4028-BB4D-9301CAF347B5}"/>
              </a:ext>
            </a:extLst>
          </p:cNvPr>
          <p:cNvSpPr txBox="1">
            <a:spLocks noChangeArrowheads="1"/>
          </p:cNvSpPr>
          <p:nvPr/>
        </p:nvSpPr>
        <p:spPr bwMode="auto">
          <a:xfrm>
            <a:off x="37323" y="2717461"/>
            <a:ext cx="179271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200" dirty="0">
                <a:latin typeface="Calibri" panose="020F0502020204030204" pitchFamily="34" charset="0"/>
              </a:rPr>
              <a:t>National time laboratories realize real-time approximations </a:t>
            </a:r>
            <a:r>
              <a:rPr lang="en-US" sz="1200" b="1" dirty="0">
                <a:latin typeface="Calibri" panose="020F0502020204030204" pitchFamily="34" charset="0"/>
              </a:rPr>
              <a:t>UTC(k)</a:t>
            </a:r>
          </a:p>
        </p:txBody>
      </p:sp>
    </p:spTree>
    <p:extLst>
      <p:ext uri="{BB962C8B-B14F-4D97-AF65-F5344CB8AC3E}">
        <p14:creationId xmlns:p14="http://schemas.microsoft.com/office/powerpoint/2010/main" val="2975787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1"/>
          <p:cNvSpPr>
            <a:spLocks noGrp="1"/>
          </p:cNvSpPr>
          <p:nvPr>
            <p:ph type="sldNum" sz="quarter" idx="4294967295"/>
          </p:nvPr>
        </p:nvSpPr>
        <p:spPr/>
        <p:txBody>
          <a:bodyPr/>
          <a:lstStyle/>
          <a:p>
            <a:r>
              <a:rPr lang="fr-FR" altLang="en-GB" dirty="0"/>
              <a:t> </a:t>
            </a:r>
          </a:p>
        </p:txBody>
      </p:sp>
      <p:sp>
        <p:nvSpPr>
          <p:cNvPr id="738306" name="Text Box 2"/>
          <p:cNvSpPr txBox="1">
            <a:spLocks noChangeArrowheads="1"/>
          </p:cNvSpPr>
          <p:nvPr/>
        </p:nvSpPr>
        <p:spPr bwMode="auto">
          <a:xfrm>
            <a:off x="1657350" y="3486151"/>
            <a:ext cx="4286250" cy="830997"/>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Local time scale UTC(k) are realised by national laboratories</a:t>
            </a:r>
          </a:p>
        </p:txBody>
      </p:sp>
      <p:sp>
        <p:nvSpPr>
          <p:cNvPr id="738307" name="WordArt 3"/>
          <p:cNvSpPr>
            <a:spLocks noChangeArrowheads="1" noChangeShapeType="1" noTextEdit="1"/>
          </p:cNvSpPr>
          <p:nvPr/>
        </p:nvSpPr>
        <p:spPr bwMode="auto">
          <a:xfrm>
            <a:off x="5029201" y="4343400"/>
            <a:ext cx="2321719" cy="457200"/>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in real-time</a:t>
            </a:r>
          </a:p>
        </p:txBody>
      </p:sp>
      <p:sp>
        <p:nvSpPr>
          <p:cNvPr id="738308" name="Text Box 4"/>
          <p:cNvSpPr txBox="1">
            <a:spLocks noChangeArrowheads="1"/>
          </p:cNvSpPr>
          <p:nvPr/>
        </p:nvSpPr>
        <p:spPr bwMode="auto">
          <a:xfrm>
            <a:off x="1600200" y="1085851"/>
            <a:ext cx="5657850" cy="1200329"/>
          </a:xfrm>
          <a:prstGeom prst="rect">
            <a:avLst/>
          </a:prstGeom>
          <a:noFill/>
          <a:ln w="9525">
            <a:noFill/>
            <a:miter lim="800000"/>
            <a:headEnd/>
            <a:tailEnd/>
          </a:ln>
          <a:effectLst/>
        </p:spPr>
        <p:txBody>
          <a:bodyPr>
            <a:spAutoFit/>
          </a:bodyPr>
          <a:lstStyle/>
          <a:p>
            <a:pPr>
              <a:buFontTx/>
              <a:buNone/>
            </a:pPr>
            <a:r>
              <a:rPr lang="en-GB" sz="2400">
                <a:latin typeface="Times New Roman" pitchFamily="18" charset="0"/>
              </a:rPr>
              <a:t>The International Atomic Time </a:t>
            </a:r>
            <a:r>
              <a:rPr lang="it-IT" sz="2400">
                <a:latin typeface="Times New Roman" pitchFamily="18" charset="0"/>
              </a:rPr>
              <a:t>and the Universal Time Coordinated are </a:t>
            </a:r>
            <a:r>
              <a:rPr lang="en-GB" sz="2400">
                <a:latin typeface="Times New Roman" pitchFamily="18" charset="0"/>
              </a:rPr>
              <a:t>the ultimate time reference</a:t>
            </a:r>
            <a:r>
              <a:rPr lang="it-IT" sz="2400">
                <a:latin typeface="Times New Roman" pitchFamily="18" charset="0"/>
              </a:rPr>
              <a:t> but </a:t>
            </a:r>
            <a:r>
              <a:rPr lang="en-GB" sz="2400">
                <a:latin typeface="Times New Roman" pitchFamily="18" charset="0"/>
              </a:rPr>
              <a:t>available</a:t>
            </a:r>
          </a:p>
        </p:txBody>
      </p:sp>
      <p:sp>
        <p:nvSpPr>
          <p:cNvPr id="738309" name="WordArt 5"/>
          <p:cNvSpPr>
            <a:spLocks noChangeArrowheads="1" noChangeShapeType="1" noTextEdit="1"/>
          </p:cNvSpPr>
          <p:nvPr/>
        </p:nvSpPr>
        <p:spPr bwMode="auto">
          <a:xfrm>
            <a:off x="4057650" y="2457451"/>
            <a:ext cx="2986088" cy="485775"/>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in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deferred</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time</a:t>
            </a:r>
            <a:endPar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endParaRPr>
          </a:p>
        </p:txBody>
      </p:sp>
    </p:spTree>
    <p:extLst>
      <p:ext uri="{BB962C8B-B14F-4D97-AF65-F5344CB8AC3E}">
        <p14:creationId xmlns:p14="http://schemas.microsoft.com/office/powerpoint/2010/main" val="100007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2"/>
          <p:cNvSpPr>
            <a:spLocks noGrp="1"/>
          </p:cNvSpPr>
          <p:nvPr>
            <p:ph type="sldNum" sz="quarter" idx="4294967295"/>
          </p:nvPr>
        </p:nvSpPr>
        <p:spPr/>
        <p:txBody>
          <a:bodyPr/>
          <a:lstStyle/>
          <a:p>
            <a:r>
              <a:rPr lang="fr-FR" altLang="en-GB" dirty="0"/>
              <a:t> </a:t>
            </a:r>
          </a:p>
        </p:txBody>
      </p:sp>
      <p:sp>
        <p:nvSpPr>
          <p:cNvPr id="703490" name="Rectangle 2"/>
          <p:cNvSpPr>
            <a:spLocks noGrp="1" noChangeArrowheads="1"/>
          </p:cNvSpPr>
          <p:nvPr>
            <p:ph type="title"/>
          </p:nvPr>
        </p:nvSpPr>
        <p:spPr>
          <a:xfrm>
            <a:off x="371946" y="118781"/>
            <a:ext cx="8003232" cy="1143000"/>
          </a:xfrm>
        </p:spPr>
        <p:txBody>
          <a:bodyPr/>
          <a:lstStyle/>
          <a:p>
            <a:r>
              <a:rPr lang="en-GB" dirty="0"/>
              <a:t>Time scale: the 4</a:t>
            </a:r>
            <a:r>
              <a:rPr lang="en-GB" baseline="30000" dirty="0"/>
              <a:t>th</a:t>
            </a:r>
            <a:r>
              <a:rPr lang="en-GB" dirty="0"/>
              <a:t> coordinate of a space-time system</a:t>
            </a:r>
          </a:p>
        </p:txBody>
      </p:sp>
      <p:sp>
        <p:nvSpPr>
          <p:cNvPr id="703491" name="Text Box 3"/>
          <p:cNvSpPr txBox="1">
            <a:spLocks noChangeArrowheads="1"/>
          </p:cNvSpPr>
          <p:nvPr/>
        </p:nvSpPr>
        <p:spPr bwMode="auto">
          <a:xfrm>
            <a:off x="228600" y="1600200"/>
            <a:ext cx="4953000" cy="822325"/>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From the observation of a position, based on Newtonian </a:t>
            </a:r>
            <a:r>
              <a:rPr lang="en-GB" sz="2400" dirty="0">
                <a:solidFill>
                  <a:srgbClr val="FF0066"/>
                </a:solidFill>
                <a:latin typeface="Times New Roman" pitchFamily="18" charset="0"/>
              </a:rPr>
              <a:t>dynamics</a:t>
            </a:r>
            <a:endParaRPr lang="en-GB" sz="2400" dirty="0">
              <a:latin typeface="Times New Roman" pitchFamily="18" charset="0"/>
            </a:endParaRPr>
          </a:p>
        </p:txBody>
      </p:sp>
      <p:sp>
        <p:nvSpPr>
          <p:cNvPr id="703492" name="Text Box 4"/>
          <p:cNvSpPr txBox="1">
            <a:spLocks noChangeArrowheads="1"/>
          </p:cNvSpPr>
          <p:nvPr/>
        </p:nvSpPr>
        <p:spPr bwMode="auto">
          <a:xfrm>
            <a:off x="228600" y="4267200"/>
            <a:ext cx="4375150" cy="822325"/>
          </a:xfrm>
          <a:prstGeom prst="rect">
            <a:avLst/>
          </a:prstGeom>
          <a:noFill/>
          <a:ln w="9525">
            <a:noFill/>
            <a:miter lim="800000"/>
            <a:headEnd/>
            <a:tailEnd/>
          </a:ln>
          <a:effectLst/>
        </p:spPr>
        <p:txBody>
          <a:bodyPr wrap="none">
            <a:spAutoFit/>
          </a:bodyPr>
          <a:lstStyle/>
          <a:p>
            <a:pPr>
              <a:spcBef>
                <a:spcPct val="0"/>
              </a:spcBef>
              <a:buFontTx/>
              <a:buNone/>
            </a:pPr>
            <a:r>
              <a:rPr lang="en-GB" sz="2400" dirty="0">
                <a:latin typeface="Times New Roman" pitchFamily="18" charset="0"/>
              </a:rPr>
              <a:t>From the </a:t>
            </a:r>
            <a:r>
              <a:rPr lang="en-GB" sz="2400" dirty="0">
                <a:solidFill>
                  <a:srgbClr val="FF0066"/>
                </a:solidFill>
                <a:latin typeface="Times New Roman" pitchFamily="18" charset="0"/>
              </a:rPr>
              <a:t>integrated</a:t>
            </a:r>
            <a:r>
              <a:rPr lang="en-GB" sz="2400" dirty="0">
                <a:latin typeface="Times New Roman" pitchFamily="18" charset="0"/>
              </a:rPr>
              <a:t> accumulation </a:t>
            </a:r>
          </a:p>
          <a:p>
            <a:pPr>
              <a:spcBef>
                <a:spcPct val="0"/>
              </a:spcBef>
              <a:buFontTx/>
              <a:buNone/>
            </a:pPr>
            <a:r>
              <a:rPr lang="en-GB" sz="2400" dirty="0">
                <a:latin typeface="Times New Roman" pitchFamily="18" charset="0"/>
              </a:rPr>
              <a:t>of time units, defining an origin</a:t>
            </a:r>
          </a:p>
        </p:txBody>
      </p:sp>
      <p:sp>
        <p:nvSpPr>
          <p:cNvPr id="703493" name="AutoShape 5"/>
          <p:cNvSpPr>
            <a:spLocks noChangeArrowheads="1"/>
          </p:cNvSpPr>
          <p:nvPr/>
        </p:nvSpPr>
        <p:spPr bwMode="auto">
          <a:xfrm>
            <a:off x="1447800" y="2667000"/>
            <a:ext cx="685800" cy="1066800"/>
          </a:xfrm>
          <a:prstGeom prst="curvedRightArrow">
            <a:avLst>
              <a:gd name="adj1" fmla="val 31111"/>
              <a:gd name="adj2" fmla="val 62222"/>
              <a:gd name="adj3" fmla="val 33333"/>
            </a:avLst>
          </a:prstGeom>
          <a:solidFill>
            <a:schemeClr val="accent2"/>
          </a:solidFill>
          <a:ln w="9525">
            <a:solidFill>
              <a:schemeClr val="tx1"/>
            </a:solidFill>
            <a:miter lim="800000"/>
            <a:headEnd/>
            <a:tailEnd/>
          </a:ln>
          <a:effectLst/>
        </p:spPr>
        <p:txBody>
          <a:bodyPr wrap="none" anchor="ctr"/>
          <a:lstStyle/>
          <a:p>
            <a:endParaRPr lang="it-IT"/>
          </a:p>
        </p:txBody>
      </p:sp>
      <p:sp>
        <p:nvSpPr>
          <p:cNvPr id="703494" name="Text Box 6"/>
          <p:cNvSpPr txBox="1">
            <a:spLocks noChangeArrowheads="1"/>
          </p:cNvSpPr>
          <p:nvPr/>
        </p:nvSpPr>
        <p:spPr bwMode="auto">
          <a:xfrm>
            <a:off x="2743200" y="2895600"/>
            <a:ext cx="2844800" cy="457200"/>
          </a:xfrm>
          <a:prstGeom prst="rect">
            <a:avLst/>
          </a:prstGeom>
          <a:noFill/>
          <a:ln w="9525">
            <a:noFill/>
            <a:miter lim="800000"/>
            <a:headEnd/>
            <a:tailEnd/>
          </a:ln>
          <a:effectLst/>
        </p:spPr>
        <p:txBody>
          <a:bodyPr wrap="none">
            <a:spAutoFit/>
          </a:bodyPr>
          <a:lstStyle/>
          <a:p>
            <a:pPr>
              <a:spcBef>
                <a:spcPct val="0"/>
              </a:spcBef>
              <a:buFontTx/>
              <a:buNone/>
            </a:pPr>
            <a:r>
              <a:rPr lang="en-GB" sz="2400">
                <a:latin typeface="Times New Roman" pitchFamily="18" charset="0"/>
              </a:rPr>
              <a:t>to the time coordinate</a:t>
            </a:r>
          </a:p>
        </p:txBody>
      </p:sp>
      <p:sp>
        <p:nvSpPr>
          <p:cNvPr id="703495" name="WordArt 7"/>
          <p:cNvSpPr>
            <a:spLocks noChangeArrowheads="1" noChangeShapeType="1" noTextEdit="1"/>
          </p:cNvSpPr>
          <p:nvPr/>
        </p:nvSpPr>
        <p:spPr bwMode="auto">
          <a:xfrm>
            <a:off x="5181600" y="1828800"/>
            <a:ext cx="3771900" cy="571500"/>
          </a:xfrm>
          <a:prstGeom prst="rect">
            <a:avLst/>
          </a:prstGeom>
        </p:spPr>
        <p:txBody>
          <a:bodyPr wrap="none" fromWordArt="1">
            <a:prstTxWarp prst="textPlain">
              <a:avLst>
                <a:gd name="adj" fmla="val 50000"/>
              </a:avLst>
            </a:prstTxWarp>
          </a:bodyPr>
          <a:lstStyle/>
          <a:p>
            <a:pPr algn="ctr">
              <a:buNone/>
            </a:pP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Dynamic</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a:t>
            </a: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Time</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Scale</a:t>
            </a:r>
          </a:p>
        </p:txBody>
      </p:sp>
      <p:sp>
        <p:nvSpPr>
          <p:cNvPr id="703496" name="AutoShape 8"/>
          <p:cNvSpPr>
            <a:spLocks noChangeArrowheads="1"/>
          </p:cNvSpPr>
          <p:nvPr/>
        </p:nvSpPr>
        <p:spPr bwMode="auto">
          <a:xfrm>
            <a:off x="1828800" y="5181600"/>
            <a:ext cx="685800" cy="1066800"/>
          </a:xfrm>
          <a:prstGeom prst="curvedRightArrow">
            <a:avLst>
              <a:gd name="adj1" fmla="val 31111"/>
              <a:gd name="adj2" fmla="val 62222"/>
              <a:gd name="adj3" fmla="val 33333"/>
            </a:avLst>
          </a:prstGeom>
          <a:solidFill>
            <a:schemeClr val="accent2"/>
          </a:solidFill>
          <a:ln w="9525">
            <a:solidFill>
              <a:schemeClr val="tx1"/>
            </a:solidFill>
            <a:miter lim="800000"/>
            <a:headEnd/>
            <a:tailEnd/>
          </a:ln>
          <a:effectLst/>
        </p:spPr>
        <p:txBody>
          <a:bodyPr wrap="none" anchor="ctr"/>
          <a:lstStyle/>
          <a:p>
            <a:endParaRPr lang="it-IT"/>
          </a:p>
        </p:txBody>
      </p:sp>
      <p:sp>
        <p:nvSpPr>
          <p:cNvPr id="703497" name="Text Box 9"/>
          <p:cNvSpPr txBox="1">
            <a:spLocks noChangeArrowheads="1"/>
          </p:cNvSpPr>
          <p:nvPr/>
        </p:nvSpPr>
        <p:spPr bwMode="auto">
          <a:xfrm>
            <a:off x="2971800" y="5638800"/>
            <a:ext cx="2803525" cy="457200"/>
          </a:xfrm>
          <a:prstGeom prst="rect">
            <a:avLst/>
          </a:prstGeom>
          <a:noFill/>
          <a:ln w="9525">
            <a:noFill/>
            <a:miter lim="800000"/>
            <a:headEnd/>
            <a:tailEnd/>
          </a:ln>
          <a:effectLst/>
        </p:spPr>
        <p:txBody>
          <a:bodyPr wrap="none">
            <a:spAutoFit/>
          </a:bodyPr>
          <a:lstStyle/>
          <a:p>
            <a:pPr>
              <a:spcBef>
                <a:spcPct val="0"/>
              </a:spcBef>
              <a:buFontTx/>
              <a:buNone/>
            </a:pPr>
            <a:r>
              <a:rPr lang="en-GB" sz="2400" dirty="0">
                <a:latin typeface="Times New Roman" pitchFamily="18" charset="0"/>
              </a:rPr>
              <a:t>to a proper time scale</a:t>
            </a:r>
          </a:p>
        </p:txBody>
      </p:sp>
      <p:sp>
        <p:nvSpPr>
          <p:cNvPr id="703498" name="WordArt 10"/>
          <p:cNvSpPr>
            <a:spLocks noChangeArrowheads="1" noChangeShapeType="1" noTextEdit="1"/>
          </p:cNvSpPr>
          <p:nvPr/>
        </p:nvSpPr>
        <p:spPr bwMode="auto">
          <a:xfrm>
            <a:off x="5181600" y="4800600"/>
            <a:ext cx="3771900" cy="571500"/>
          </a:xfrm>
          <a:prstGeom prst="rect">
            <a:avLst/>
          </a:prstGeom>
        </p:spPr>
        <p:txBody>
          <a:bodyPr wrap="none" fromWordArt="1">
            <a:prstTxWarp prst="textPlain">
              <a:avLst>
                <a:gd name="adj" fmla="val 50000"/>
              </a:avLst>
            </a:prstTxWarp>
          </a:bodyPr>
          <a:lstStyle/>
          <a:p>
            <a:pPr algn="ctr">
              <a:buNone/>
            </a:pP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Integrated</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a:t>
            </a: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Time</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Scale</a:t>
            </a:r>
          </a:p>
        </p:txBody>
      </p:sp>
    </p:spTree>
    <p:extLst>
      <p:ext uri="{BB962C8B-B14F-4D97-AF65-F5344CB8AC3E}">
        <p14:creationId xmlns:p14="http://schemas.microsoft.com/office/powerpoint/2010/main" val="3905698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C573C-FE39-5CBA-9BA9-5C5B90FA91CB}"/>
              </a:ext>
            </a:extLst>
          </p:cNvPr>
          <p:cNvSpPr>
            <a:spLocks noGrp="1"/>
          </p:cNvSpPr>
          <p:nvPr>
            <p:ph type="title"/>
          </p:nvPr>
        </p:nvSpPr>
        <p:spPr>
          <a:xfrm>
            <a:off x="179512" y="0"/>
            <a:ext cx="7886700" cy="1129412"/>
          </a:xfrm>
        </p:spPr>
        <p:txBody>
          <a:bodyPr anchor="ctr">
            <a:normAutofit/>
          </a:bodyPr>
          <a:lstStyle/>
          <a:p>
            <a:r>
              <a:rPr lang="en-US" sz="2100" b="1" dirty="0">
                <a:latin typeface="Century Gothic" panose="020B0502020202020204" pitchFamily="34" charset="0"/>
              </a:rPr>
              <a:t>UTC is based on ≈ 450 atomic clocks </a:t>
            </a:r>
            <a:br>
              <a:rPr lang="en-US" sz="2100" b="1" dirty="0">
                <a:latin typeface="Century Gothic" panose="020B0502020202020204" pitchFamily="34" charset="0"/>
              </a:rPr>
            </a:br>
            <a:r>
              <a:rPr lang="en-US" sz="2100" b="1" dirty="0">
                <a:latin typeface="Century Gothic" panose="020B0502020202020204" pitchFamily="34" charset="0"/>
              </a:rPr>
              <a:t>kept in ≈ 85 laboratories in the world</a:t>
            </a:r>
          </a:p>
        </p:txBody>
      </p:sp>
      <p:pic>
        <p:nvPicPr>
          <p:cNvPr id="1026" name="Picture 2">
            <a:extLst>
              <a:ext uri="{FF2B5EF4-FFF2-40B4-BE49-F238E27FC236}">
                <a16:creationId xmlns:a16="http://schemas.microsoft.com/office/drawing/2014/main" id="{0B286FC5-65DF-8E5F-81AD-DF100D97A85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tretch/>
        </p:blipFill>
        <p:spPr bwMode="auto">
          <a:xfrm>
            <a:off x="684988" y="1115481"/>
            <a:ext cx="7774024" cy="5500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0447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1"/>
          <p:cNvSpPr>
            <a:spLocks noGrp="1"/>
          </p:cNvSpPr>
          <p:nvPr>
            <p:ph type="sldNum" sz="quarter" idx="4294967295"/>
          </p:nvPr>
        </p:nvSpPr>
        <p:spPr/>
        <p:txBody>
          <a:bodyPr/>
          <a:lstStyle/>
          <a:p>
            <a:r>
              <a:rPr lang="fr-FR" altLang="en-GB" dirty="0"/>
              <a:t> </a:t>
            </a:r>
          </a:p>
        </p:txBody>
      </p:sp>
      <p:sp>
        <p:nvSpPr>
          <p:cNvPr id="741378" name="Rectangle 2"/>
          <p:cNvSpPr>
            <a:spLocks noChangeArrowheads="1"/>
          </p:cNvSpPr>
          <p:nvPr/>
        </p:nvSpPr>
        <p:spPr bwMode="auto">
          <a:xfrm>
            <a:off x="395536" y="392777"/>
            <a:ext cx="7762707" cy="515943"/>
          </a:xfrm>
          <a:prstGeom prst="rect">
            <a:avLst/>
          </a:prstGeom>
          <a:solidFill>
            <a:schemeClr val="hlink"/>
          </a:solidFill>
          <a:ln w="9525">
            <a:noFill/>
            <a:miter lim="800000"/>
            <a:headEnd/>
            <a:tailEnd/>
          </a:ln>
          <a:effectLst/>
        </p:spPr>
        <p:txBody>
          <a:bodyPr anchor="ctr"/>
          <a:lstStyle/>
          <a:p>
            <a:pPr>
              <a:spcBef>
                <a:spcPct val="0"/>
              </a:spcBef>
              <a:buFontTx/>
              <a:buNone/>
            </a:pPr>
            <a:r>
              <a:rPr lang="fr-FR" sz="2000" b="1" i="1" dirty="0">
                <a:solidFill>
                  <a:srgbClr val="FF9966"/>
                </a:solidFill>
                <a:effectLst>
                  <a:outerShdw blurRad="38100" dist="38100" dir="2700000" algn="tl">
                    <a:srgbClr val="000000"/>
                  </a:outerShdw>
                </a:effectLst>
                <a:latin typeface="Comic Sans MS" pitchFamily="66" charset="0"/>
              </a:rPr>
              <a:t>About 450 </a:t>
            </a:r>
            <a:r>
              <a:rPr lang="fr-FR" sz="2000" b="1" i="1" dirty="0" err="1">
                <a:solidFill>
                  <a:srgbClr val="FF9966"/>
                </a:solidFill>
                <a:effectLst>
                  <a:outerShdw blurRad="38100" dist="38100" dir="2700000" algn="tl">
                    <a:srgbClr val="000000"/>
                  </a:outerShdw>
                </a:effectLst>
                <a:latin typeface="Comic Sans MS" pitchFamily="66" charset="0"/>
              </a:rPr>
              <a:t>Clocks</a:t>
            </a:r>
            <a:r>
              <a:rPr lang="fr-FR" sz="2000" b="1" i="1" dirty="0">
                <a:solidFill>
                  <a:srgbClr val="FF9966"/>
                </a:solidFill>
                <a:effectLst>
                  <a:outerShdw blurRad="38100" dist="38100" dir="2700000" algn="tl">
                    <a:srgbClr val="000000"/>
                  </a:outerShdw>
                </a:effectLst>
                <a:latin typeface="Comic Sans MS" pitchFamily="66" charset="0"/>
              </a:rPr>
              <a:t> </a:t>
            </a:r>
            <a:r>
              <a:rPr lang="fr-FR" sz="2000" b="1" i="1" dirty="0" err="1">
                <a:solidFill>
                  <a:srgbClr val="FF9966"/>
                </a:solidFill>
                <a:effectLst>
                  <a:outerShdw blurRad="38100" dist="38100" dir="2700000" algn="tl">
                    <a:srgbClr val="000000"/>
                  </a:outerShdw>
                </a:effectLst>
                <a:latin typeface="Comic Sans MS" pitchFamily="66" charset="0"/>
              </a:rPr>
              <a:t>participating</a:t>
            </a:r>
            <a:r>
              <a:rPr lang="fr-FR" sz="2000" b="1" i="1" dirty="0">
                <a:solidFill>
                  <a:srgbClr val="FF9966"/>
                </a:solidFill>
                <a:effectLst>
                  <a:outerShdw blurRad="38100" dist="38100" dir="2700000" algn="tl">
                    <a:srgbClr val="000000"/>
                  </a:outerShdw>
                </a:effectLst>
                <a:latin typeface="Comic Sans MS" pitchFamily="66" charset="0"/>
              </a:rPr>
              <a:t> in TAI</a:t>
            </a:r>
            <a:endParaRPr lang="fr-FR" sz="2000" i="1" dirty="0">
              <a:solidFill>
                <a:schemeClr val="tx2"/>
              </a:solidFill>
              <a:effectLst>
                <a:outerShdw blurRad="38100" dist="38100" dir="2700000" algn="tl">
                  <a:srgbClr val="FFFFFF"/>
                </a:outerShdw>
              </a:effectLst>
              <a:latin typeface="Comic Sans MS" pitchFamily="66" charset="0"/>
            </a:endParaRPr>
          </a:p>
        </p:txBody>
      </p:sp>
      <p:sp>
        <p:nvSpPr>
          <p:cNvPr id="741379" name="Rectangle 3"/>
          <p:cNvSpPr>
            <a:spLocks noChangeArrowheads="1"/>
          </p:cNvSpPr>
          <p:nvPr/>
        </p:nvSpPr>
        <p:spPr bwMode="auto">
          <a:xfrm>
            <a:off x="3468449" y="1234097"/>
            <a:ext cx="4991983" cy="1208224"/>
          </a:xfrm>
          <a:prstGeom prst="rect">
            <a:avLst/>
          </a:prstGeom>
          <a:noFill/>
          <a:ln w="9525">
            <a:noFill/>
            <a:miter lim="800000"/>
            <a:headEnd/>
            <a:tailEnd/>
          </a:ln>
          <a:effectLst/>
        </p:spPr>
        <p:txBody>
          <a:bodyPr/>
          <a:lstStyle/>
          <a:p>
            <a:pPr marL="257175" indent="-257175">
              <a:spcBef>
                <a:spcPct val="20000"/>
              </a:spcBef>
              <a:buFontTx/>
              <a:buChar char="•"/>
            </a:pPr>
            <a:r>
              <a:rPr lang="fr-FR" sz="2100" b="1" dirty="0" err="1">
                <a:solidFill>
                  <a:srgbClr val="BA2300"/>
                </a:solidFill>
                <a:effectLst>
                  <a:outerShdw blurRad="38100" dist="38100" dir="2700000" algn="tl">
                    <a:srgbClr val="C0C0C0"/>
                  </a:outerShdw>
                </a:effectLst>
                <a:latin typeface="Comic Sans MS" pitchFamily="66" charset="0"/>
              </a:rPr>
              <a:t>Cesium</a:t>
            </a:r>
            <a:r>
              <a:rPr lang="fr-FR" sz="2100" b="1" dirty="0">
                <a:solidFill>
                  <a:srgbClr val="BA2300"/>
                </a:solidFill>
                <a:effectLst>
                  <a:outerShdw blurRad="38100" dist="38100" dir="2700000" algn="tl">
                    <a:srgbClr val="C0C0C0"/>
                  </a:outerShdw>
                </a:effectLst>
                <a:latin typeface="Comic Sans MS" pitchFamily="66" charset="0"/>
              </a:rPr>
              <a:t> </a:t>
            </a:r>
            <a:r>
              <a:rPr lang="fr-FR" sz="2100" b="1" dirty="0" err="1">
                <a:solidFill>
                  <a:srgbClr val="BA2300"/>
                </a:solidFill>
                <a:effectLst>
                  <a:outerShdw blurRad="38100" dist="38100" dir="2700000" algn="tl">
                    <a:srgbClr val="C0C0C0"/>
                  </a:outerShdw>
                </a:effectLst>
                <a:latin typeface="Comic Sans MS" pitchFamily="66" charset="0"/>
              </a:rPr>
              <a:t>clocks</a:t>
            </a:r>
            <a:r>
              <a:rPr lang="fr-FR" sz="2100" b="1" dirty="0">
                <a:solidFill>
                  <a:srgbClr val="BA2300"/>
                </a:solidFill>
                <a:effectLst>
                  <a:outerShdw blurRad="38100" dist="38100" dir="2700000" algn="tl">
                    <a:srgbClr val="C0C0C0"/>
                  </a:outerShdw>
                </a:effectLst>
                <a:latin typeface="Comic Sans MS" pitchFamily="66" charset="0"/>
              </a:rPr>
              <a:t> 		55% </a:t>
            </a:r>
          </a:p>
          <a:p>
            <a:pPr marL="257175" indent="-257175">
              <a:spcBef>
                <a:spcPct val="20000"/>
              </a:spcBef>
              <a:buFontTx/>
              <a:buChar char="•"/>
            </a:pPr>
            <a:r>
              <a:rPr lang="fr-FR" sz="2100" b="1" dirty="0" err="1">
                <a:solidFill>
                  <a:srgbClr val="BA2300"/>
                </a:solidFill>
                <a:effectLst>
                  <a:outerShdw blurRad="38100" dist="38100" dir="2700000" algn="tl">
                    <a:srgbClr val="C0C0C0"/>
                  </a:outerShdw>
                </a:effectLst>
                <a:latin typeface="Comic Sans MS" pitchFamily="66" charset="0"/>
              </a:rPr>
              <a:t>Hydrogen</a:t>
            </a:r>
            <a:r>
              <a:rPr lang="fr-FR" sz="2100" b="1" dirty="0">
                <a:solidFill>
                  <a:srgbClr val="BA2300"/>
                </a:solidFill>
                <a:effectLst>
                  <a:outerShdw blurRad="38100" dist="38100" dir="2700000" algn="tl">
                    <a:srgbClr val="C0C0C0"/>
                  </a:outerShdw>
                </a:effectLst>
                <a:latin typeface="Comic Sans MS" pitchFamily="66" charset="0"/>
              </a:rPr>
              <a:t> masers 		35%</a:t>
            </a:r>
          </a:p>
          <a:p>
            <a:pPr marL="257175" indent="-257175">
              <a:spcBef>
                <a:spcPct val="20000"/>
              </a:spcBef>
              <a:buFontTx/>
              <a:buChar char="•"/>
            </a:pPr>
            <a:r>
              <a:rPr lang="fr-FR" sz="2100" b="1" dirty="0" err="1">
                <a:solidFill>
                  <a:srgbClr val="BA2300"/>
                </a:solidFill>
                <a:effectLst>
                  <a:outerShdw blurRad="38100" dist="38100" dir="2700000" algn="tl">
                    <a:srgbClr val="C0C0C0"/>
                  </a:outerShdw>
                </a:effectLst>
                <a:latin typeface="Comic Sans MS" pitchFamily="66" charset="0"/>
              </a:rPr>
              <a:t>Others</a:t>
            </a:r>
            <a:r>
              <a:rPr lang="fr-FR" sz="2100" b="1" dirty="0">
                <a:solidFill>
                  <a:srgbClr val="BA2300"/>
                </a:solidFill>
                <a:effectLst>
                  <a:outerShdw blurRad="38100" dist="38100" dir="2700000" algn="tl">
                    <a:srgbClr val="C0C0C0"/>
                  </a:outerShdw>
                </a:effectLst>
                <a:latin typeface="Comic Sans MS" pitchFamily="66" charset="0"/>
              </a:rPr>
              <a:t>			10%</a:t>
            </a:r>
          </a:p>
        </p:txBody>
      </p:sp>
      <p:graphicFrame>
        <p:nvGraphicFramePr>
          <p:cNvPr id="7" name="Object 1024"/>
          <p:cNvGraphicFramePr>
            <a:graphicFrameLocks noChangeAspect="1"/>
          </p:cNvGraphicFramePr>
          <p:nvPr/>
        </p:nvGraphicFramePr>
        <p:xfrm>
          <a:off x="6234558" y="5316599"/>
          <a:ext cx="1509983" cy="1420297"/>
        </p:xfrm>
        <a:graphic>
          <a:graphicData uri="http://schemas.openxmlformats.org/presentationml/2006/ole">
            <mc:AlternateContent xmlns:mc="http://schemas.openxmlformats.org/markup-compatibility/2006">
              <mc:Choice xmlns:v="urn:schemas-microsoft-com:vml" Requires="v">
                <p:oleObj name="Immagine bitmap" r:id="rId3" imgW="5334745" imgH="5020376" progId="PBrush">
                  <p:embed/>
                </p:oleObj>
              </mc:Choice>
              <mc:Fallback>
                <p:oleObj name="Immagine bitmap" r:id="rId3" imgW="5334745" imgH="5020376" progId="PBrush">
                  <p:embed/>
                  <p:pic>
                    <p:nvPicPr>
                      <p:cNvPr id="7"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4558" y="5316599"/>
                        <a:ext cx="1509983" cy="1420297"/>
                      </a:xfrm>
                      <a:prstGeom prst="rect">
                        <a:avLst/>
                      </a:prstGeom>
                      <a:noFill/>
                    </p:spPr>
                  </p:pic>
                </p:oleObj>
              </mc:Fallback>
            </mc:AlternateContent>
          </a:graphicData>
        </a:graphic>
      </p:graphicFrame>
      <p:graphicFrame>
        <p:nvGraphicFramePr>
          <p:cNvPr id="8" name="Object 1025"/>
          <p:cNvGraphicFramePr>
            <a:graphicFrameLocks noChangeAspect="1"/>
          </p:cNvGraphicFramePr>
          <p:nvPr/>
        </p:nvGraphicFramePr>
        <p:xfrm>
          <a:off x="1798360" y="2266269"/>
          <a:ext cx="1843888" cy="1416472"/>
        </p:xfrm>
        <a:graphic>
          <a:graphicData uri="http://schemas.openxmlformats.org/presentationml/2006/ole">
            <mc:AlternateContent xmlns:mc="http://schemas.openxmlformats.org/markup-compatibility/2006">
              <mc:Choice xmlns:v="urn:schemas-microsoft-com:vml" Requires="v">
                <p:oleObj name="Picture" r:id="rId5" imgW="1916997" imgH="1463762" progId="Word.Picture.8">
                  <p:embed/>
                </p:oleObj>
              </mc:Choice>
              <mc:Fallback>
                <p:oleObj name="Picture" r:id="rId5" imgW="1916997" imgH="1463762" progId="Word.Picture.8">
                  <p:embed/>
                  <p:pic>
                    <p:nvPicPr>
                      <p:cNvPr id="8"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8360" y="2266269"/>
                        <a:ext cx="1843888" cy="1416472"/>
                      </a:xfrm>
                      <a:prstGeom prst="rect">
                        <a:avLst/>
                      </a:prstGeom>
                      <a:noFill/>
                    </p:spPr>
                  </p:pic>
                </p:oleObj>
              </mc:Fallback>
            </mc:AlternateContent>
          </a:graphicData>
        </a:graphic>
      </p:graphicFrame>
      <p:graphicFrame>
        <p:nvGraphicFramePr>
          <p:cNvPr id="11" name="Object 1024"/>
          <p:cNvGraphicFramePr>
            <a:graphicFrameLocks noChangeAspect="1"/>
          </p:cNvGraphicFramePr>
          <p:nvPr/>
        </p:nvGraphicFramePr>
        <p:xfrm>
          <a:off x="3869874" y="5033406"/>
          <a:ext cx="1924803" cy="1810478"/>
        </p:xfrm>
        <a:graphic>
          <a:graphicData uri="http://schemas.openxmlformats.org/presentationml/2006/ole">
            <mc:AlternateContent xmlns:mc="http://schemas.openxmlformats.org/markup-compatibility/2006">
              <mc:Choice xmlns:v="urn:schemas-microsoft-com:vml" Requires="v">
                <p:oleObj name="Immagine bitmap" r:id="rId3" imgW="5334745" imgH="5020376" progId="PBrush">
                  <p:embed/>
                </p:oleObj>
              </mc:Choice>
              <mc:Fallback>
                <p:oleObj name="Immagine bitmap" r:id="rId3" imgW="5334745" imgH="5020376" progId="PBrush">
                  <p:embed/>
                  <p:pic>
                    <p:nvPicPr>
                      <p:cNvPr id="11"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9874" y="5033406"/>
                        <a:ext cx="1924803" cy="1810478"/>
                      </a:xfrm>
                      <a:prstGeom prst="rect">
                        <a:avLst/>
                      </a:prstGeom>
                      <a:noFill/>
                    </p:spPr>
                  </p:pic>
                </p:oleObj>
              </mc:Fallback>
            </mc:AlternateContent>
          </a:graphicData>
        </a:graphic>
      </p:graphicFrame>
      <p:graphicFrame>
        <p:nvGraphicFramePr>
          <p:cNvPr id="12" name="Object 1024"/>
          <p:cNvGraphicFramePr>
            <a:graphicFrameLocks noChangeAspect="1"/>
          </p:cNvGraphicFramePr>
          <p:nvPr/>
        </p:nvGraphicFramePr>
        <p:xfrm>
          <a:off x="3234484" y="3587043"/>
          <a:ext cx="1486536" cy="1398242"/>
        </p:xfrm>
        <a:graphic>
          <a:graphicData uri="http://schemas.openxmlformats.org/presentationml/2006/ole">
            <mc:AlternateContent xmlns:mc="http://schemas.openxmlformats.org/markup-compatibility/2006">
              <mc:Choice xmlns:v="urn:schemas-microsoft-com:vml" Requires="v">
                <p:oleObj name="Immagine bitmap" r:id="rId3" imgW="5334745" imgH="5020376" progId="PBrush">
                  <p:embed/>
                </p:oleObj>
              </mc:Choice>
              <mc:Fallback>
                <p:oleObj name="Immagine bitmap" r:id="rId3" imgW="5334745" imgH="5020376" progId="PBrush">
                  <p:embed/>
                  <p:pic>
                    <p:nvPicPr>
                      <p:cNvPr id="12"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4484" y="3587043"/>
                        <a:ext cx="1486536" cy="1398242"/>
                      </a:xfrm>
                      <a:prstGeom prst="rect">
                        <a:avLst/>
                      </a:prstGeom>
                      <a:noFill/>
                    </p:spPr>
                  </p:pic>
                </p:oleObj>
              </mc:Fallback>
            </mc:AlternateContent>
          </a:graphicData>
        </a:graphic>
      </p:graphicFrame>
      <p:graphicFrame>
        <p:nvGraphicFramePr>
          <p:cNvPr id="13" name="Object 1024"/>
          <p:cNvGraphicFramePr>
            <a:graphicFrameLocks noChangeAspect="1"/>
          </p:cNvGraphicFramePr>
          <p:nvPr/>
        </p:nvGraphicFramePr>
        <p:xfrm>
          <a:off x="4491953" y="3876792"/>
          <a:ext cx="1668743" cy="1569627"/>
        </p:xfrm>
        <a:graphic>
          <a:graphicData uri="http://schemas.openxmlformats.org/presentationml/2006/ole">
            <mc:AlternateContent xmlns:mc="http://schemas.openxmlformats.org/markup-compatibility/2006">
              <mc:Choice xmlns:v="urn:schemas-microsoft-com:vml" Requires="v">
                <p:oleObj name="Immagine bitmap" r:id="rId3" imgW="5334745" imgH="5020376" progId="PBrush">
                  <p:embed/>
                </p:oleObj>
              </mc:Choice>
              <mc:Fallback>
                <p:oleObj name="Immagine bitmap" r:id="rId3" imgW="5334745" imgH="5020376" progId="PBrush">
                  <p:embed/>
                  <p:pic>
                    <p:nvPicPr>
                      <p:cNvPr id="13"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1953" y="3876792"/>
                        <a:ext cx="1668743" cy="1569627"/>
                      </a:xfrm>
                      <a:prstGeom prst="rect">
                        <a:avLst/>
                      </a:prstGeom>
                      <a:noFill/>
                    </p:spPr>
                  </p:pic>
                </p:oleObj>
              </mc:Fallback>
            </mc:AlternateContent>
          </a:graphicData>
        </a:graphic>
      </p:graphicFrame>
      <p:graphicFrame>
        <p:nvGraphicFramePr>
          <p:cNvPr id="14" name="Object 1024"/>
          <p:cNvGraphicFramePr>
            <a:graphicFrameLocks noChangeAspect="1"/>
          </p:cNvGraphicFramePr>
          <p:nvPr/>
        </p:nvGraphicFramePr>
        <p:xfrm>
          <a:off x="6809418" y="4606691"/>
          <a:ext cx="2276973" cy="2141731"/>
        </p:xfrm>
        <a:graphic>
          <a:graphicData uri="http://schemas.openxmlformats.org/presentationml/2006/ole">
            <mc:AlternateContent xmlns:mc="http://schemas.openxmlformats.org/markup-compatibility/2006">
              <mc:Choice xmlns:v="urn:schemas-microsoft-com:vml" Requires="v">
                <p:oleObj name="Immagine bitmap" r:id="rId3" imgW="5334745" imgH="5020376" progId="PBrush">
                  <p:embed/>
                </p:oleObj>
              </mc:Choice>
              <mc:Fallback>
                <p:oleObj name="Immagine bitmap" r:id="rId3" imgW="5334745" imgH="5020376" progId="PBrush">
                  <p:embed/>
                  <p:pic>
                    <p:nvPicPr>
                      <p:cNvPr id="14"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9418" y="4606691"/>
                        <a:ext cx="2276973" cy="2141731"/>
                      </a:xfrm>
                      <a:prstGeom prst="rect">
                        <a:avLst/>
                      </a:prstGeom>
                      <a:noFill/>
                    </p:spPr>
                  </p:pic>
                </p:oleObj>
              </mc:Fallback>
            </mc:AlternateContent>
          </a:graphicData>
        </a:graphic>
      </p:graphicFrame>
      <p:pic>
        <p:nvPicPr>
          <p:cNvPr id="15" name="Picture 133" descr="http://www.vremya-ch.com/files/product/prev_ch-1003m-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363" y="3876792"/>
            <a:ext cx="1156091" cy="180076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CesioHp"/>
          <p:cNvPicPr>
            <a:picLocks noChangeAspect="1" noChangeArrowheads="1"/>
          </p:cNvPicPr>
          <p:nvPr/>
        </p:nvPicPr>
        <p:blipFill>
          <a:blip r:embed="rId8" cstate="print"/>
          <a:srcRect/>
          <a:stretch>
            <a:fillRect/>
          </a:stretch>
        </p:blipFill>
        <p:spPr bwMode="auto">
          <a:xfrm>
            <a:off x="1184206" y="1006719"/>
            <a:ext cx="2274709" cy="1586373"/>
          </a:xfrm>
          <a:prstGeom prst="rect">
            <a:avLst/>
          </a:prstGeom>
          <a:noFill/>
        </p:spPr>
      </p:pic>
      <p:pic>
        <p:nvPicPr>
          <p:cNvPr id="18" name="Picture 133" descr="http://www.vremya-ch.com/files/product/prev_ch-1003m-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076" y="4717731"/>
            <a:ext cx="1156091" cy="180076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33" descr="http://www.vremya-ch.com/files/product/prev_ch-1003m-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03078" y="4048286"/>
            <a:ext cx="1156091" cy="180076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33" descr="http://www.vremya-ch.com/files/product/prev_ch-1003m-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82584" y="4886056"/>
            <a:ext cx="1156091" cy="18007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3" descr="http://www.vremya-ch.com/files/product/prev_ch-1003m-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47536" y="4309993"/>
            <a:ext cx="1156091" cy="1800765"/>
          </a:xfrm>
          <a:prstGeom prst="rect">
            <a:avLst/>
          </a:prstGeom>
          <a:noFill/>
          <a:extLst>
            <a:ext uri="{909E8E84-426E-40DD-AFC4-6F175D3DCCD1}">
              <a14:hiddenFill xmlns:a14="http://schemas.microsoft.com/office/drawing/2010/main">
                <a:solidFill>
                  <a:srgbClr val="FFFFFF"/>
                </a:solidFill>
              </a14:hiddenFill>
            </a:ext>
          </a:extLst>
        </p:spPr>
      </p:pic>
      <p:pic>
        <p:nvPicPr>
          <p:cNvPr id="129093" name="Picture 69" descr="Image result for ptb primary clock"/>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124" b="12551"/>
          <a:stretch/>
        </p:blipFill>
        <p:spPr bwMode="auto">
          <a:xfrm>
            <a:off x="4256402" y="2539671"/>
            <a:ext cx="3463307" cy="204295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esioHp"/>
          <p:cNvPicPr>
            <a:picLocks noChangeAspect="1" noChangeArrowheads="1"/>
          </p:cNvPicPr>
          <p:nvPr/>
        </p:nvPicPr>
        <p:blipFill>
          <a:blip r:embed="rId8" cstate="print"/>
          <a:srcRect/>
          <a:stretch>
            <a:fillRect/>
          </a:stretch>
        </p:blipFill>
        <p:spPr bwMode="auto">
          <a:xfrm>
            <a:off x="292681" y="1042858"/>
            <a:ext cx="1899001" cy="1324356"/>
          </a:xfrm>
          <a:prstGeom prst="rect">
            <a:avLst/>
          </a:prstGeom>
          <a:noFill/>
        </p:spPr>
      </p:pic>
      <p:pic>
        <p:nvPicPr>
          <p:cNvPr id="23" name="Picture 10" descr="CesioHp"/>
          <p:cNvPicPr>
            <a:picLocks noChangeAspect="1" noChangeArrowheads="1"/>
          </p:cNvPicPr>
          <p:nvPr/>
        </p:nvPicPr>
        <p:blipFill>
          <a:blip r:embed="rId8" cstate="print"/>
          <a:srcRect/>
          <a:stretch>
            <a:fillRect/>
          </a:stretch>
        </p:blipFill>
        <p:spPr bwMode="auto">
          <a:xfrm>
            <a:off x="1151646" y="2006657"/>
            <a:ext cx="1434010" cy="1000073"/>
          </a:xfrm>
          <a:prstGeom prst="rect">
            <a:avLst/>
          </a:prstGeom>
          <a:noFill/>
        </p:spPr>
      </p:pic>
      <p:pic>
        <p:nvPicPr>
          <p:cNvPr id="129095" name="Picture 71" descr="Image result for spectratime mas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8116" t="2864" r="19923" b="6215"/>
          <a:stretch/>
        </p:blipFill>
        <p:spPr bwMode="auto">
          <a:xfrm>
            <a:off x="3108051" y="4699607"/>
            <a:ext cx="1024113" cy="115212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71" descr="Image result for spectratime mas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8116" t="2864" r="19923" b="6215"/>
          <a:stretch/>
        </p:blipFill>
        <p:spPr bwMode="auto">
          <a:xfrm>
            <a:off x="7646186" y="5534694"/>
            <a:ext cx="1024113" cy="115212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71" descr="Image result for spectratime mas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8116" t="2864" r="19923" b="6215"/>
          <a:stretch/>
        </p:blipFill>
        <p:spPr bwMode="auto">
          <a:xfrm>
            <a:off x="5857480" y="4525429"/>
            <a:ext cx="1024113" cy="115212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1" descr="Image result for spectratime mas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8116" t="2864" r="19923" b="6215"/>
          <a:stretch/>
        </p:blipFill>
        <p:spPr bwMode="auto">
          <a:xfrm>
            <a:off x="5136583" y="5666663"/>
            <a:ext cx="1024113" cy="115212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1" descr="Image result for spectratime mas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8116" t="2864" r="19923" b="6215"/>
          <a:stretch/>
        </p:blipFill>
        <p:spPr bwMode="auto">
          <a:xfrm>
            <a:off x="1562914" y="5409807"/>
            <a:ext cx="1024113" cy="1152127"/>
          </a:xfrm>
          <a:prstGeom prst="rect">
            <a:avLst/>
          </a:prstGeom>
          <a:noFill/>
          <a:extLst>
            <a:ext uri="{909E8E84-426E-40DD-AFC4-6F175D3DCCD1}">
              <a14:hiddenFill xmlns:a14="http://schemas.microsoft.com/office/drawing/2010/main">
                <a:solidFill>
                  <a:srgbClr val="FFFFFF"/>
                </a:solidFill>
              </a14:hiddenFill>
            </a:ext>
          </a:extLst>
        </p:spPr>
      </p:pic>
      <p:pic>
        <p:nvPicPr>
          <p:cNvPr id="129103" name="Picture 79" descr="Image result for cesium clock"/>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3103" y="2691092"/>
            <a:ext cx="2250449" cy="1340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675804" y="3019458"/>
            <a:ext cx="1199367" cy="701731"/>
          </a:xfrm>
          <a:prstGeom prst="rect">
            <a:avLst/>
          </a:prstGeom>
        </p:spPr>
        <p:txBody>
          <a:bodyPr wrap="none">
            <a:spAutoFit/>
          </a:bodyPr>
          <a:lstStyle/>
          <a:p>
            <a:pPr>
              <a:spcBef>
                <a:spcPct val="20000"/>
              </a:spcBef>
            </a:pPr>
            <a:r>
              <a:rPr lang="fr-FR" b="1" dirty="0">
                <a:solidFill>
                  <a:srgbClr val="BA2300"/>
                </a:solidFill>
                <a:effectLst>
                  <a:outerShdw blurRad="38100" dist="38100" dir="2700000" algn="tl">
                    <a:srgbClr val="C0C0C0"/>
                  </a:outerShdw>
                </a:effectLst>
                <a:latin typeface="Comic Sans MS" pitchFamily="66" charset="0"/>
              </a:rPr>
              <a:t>PTB-CS1</a:t>
            </a:r>
          </a:p>
          <a:p>
            <a:pPr>
              <a:spcBef>
                <a:spcPct val="20000"/>
              </a:spcBef>
            </a:pPr>
            <a:r>
              <a:rPr lang="fr-FR" b="1" dirty="0">
                <a:solidFill>
                  <a:srgbClr val="BA2300"/>
                </a:solidFill>
                <a:effectLst>
                  <a:outerShdw blurRad="38100" dist="38100" dir="2700000" algn="tl">
                    <a:srgbClr val="C0C0C0"/>
                  </a:outerShdw>
                </a:effectLst>
                <a:latin typeface="Comic Sans MS" pitchFamily="66" charset="0"/>
              </a:rPr>
              <a:t>PTB-CS2</a:t>
            </a:r>
          </a:p>
        </p:txBody>
      </p:sp>
      <p:pic>
        <p:nvPicPr>
          <p:cNvPr id="2" name="Picture 9" descr="A picture containing indoor, wall, desk, office&#10;&#10;Description automatically generated">
            <a:extLst>
              <a:ext uri="{FF2B5EF4-FFF2-40B4-BE49-F238E27FC236}">
                <a16:creationId xmlns:a16="http://schemas.microsoft.com/office/drawing/2014/main" id="{DF7E22A7-655F-6A31-930C-45F6825DE1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6702" y="5040081"/>
            <a:ext cx="1953404" cy="1465053"/>
          </a:xfrm>
          <a:prstGeom prst="rect">
            <a:avLst/>
          </a:prstGeom>
        </p:spPr>
      </p:pic>
      <p:sp>
        <p:nvSpPr>
          <p:cNvPr id="4" name="TextBox 13">
            <a:extLst>
              <a:ext uri="{FF2B5EF4-FFF2-40B4-BE49-F238E27FC236}">
                <a16:creationId xmlns:a16="http://schemas.microsoft.com/office/drawing/2014/main" id="{66604DFF-3D61-19D4-C46B-EC50FB6FCA9A}"/>
              </a:ext>
            </a:extLst>
          </p:cNvPr>
          <p:cNvSpPr txBox="1"/>
          <p:nvPr/>
        </p:nvSpPr>
        <p:spPr>
          <a:xfrm>
            <a:off x="10033" y="6547946"/>
            <a:ext cx="4310795" cy="369332"/>
          </a:xfrm>
          <a:prstGeom prst="rect">
            <a:avLst/>
          </a:prstGeom>
          <a:noFill/>
        </p:spPr>
        <p:txBody>
          <a:bodyPr wrap="none" rtlCol="0">
            <a:spAutoFit/>
          </a:bodyPr>
          <a:lstStyle/>
          <a:p>
            <a:r>
              <a:rPr lang="en-GB" b="1" dirty="0">
                <a:solidFill>
                  <a:srgbClr val="BA2300"/>
                </a:solidFill>
                <a:effectLst>
                  <a:outerShdw blurRad="38100" dist="38100" dir="2700000" algn="tl">
                    <a:srgbClr val="C0C0C0"/>
                  </a:outerShdw>
                </a:effectLst>
                <a:latin typeface="Comic Sans MS" pitchFamily="66" charset="0"/>
              </a:rPr>
              <a:t>NTSC and USNO  Rubidium Fountain</a:t>
            </a:r>
          </a:p>
        </p:txBody>
      </p:sp>
    </p:spTree>
    <p:extLst>
      <p:ext uri="{BB962C8B-B14F-4D97-AF65-F5344CB8AC3E}">
        <p14:creationId xmlns:p14="http://schemas.microsoft.com/office/powerpoint/2010/main" val="2990182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1378"/>
                                        </p:tgtEl>
                                        <p:attrNameLst>
                                          <p:attrName>style.visibility</p:attrName>
                                        </p:attrNameLst>
                                      </p:cBhvr>
                                      <p:to>
                                        <p:strVal val="visible"/>
                                      </p:to>
                                    </p:set>
                                    <p:anim calcmode="lin" valueType="num">
                                      <p:cBhvr additive="base">
                                        <p:cTn id="7" dur="500" fill="hold"/>
                                        <p:tgtEl>
                                          <p:spTgt spid="741378"/>
                                        </p:tgtEl>
                                        <p:attrNameLst>
                                          <p:attrName>ppt_x</p:attrName>
                                        </p:attrNameLst>
                                      </p:cBhvr>
                                      <p:tavLst>
                                        <p:tav tm="0">
                                          <p:val>
                                            <p:strVal val="0-#ppt_w/2"/>
                                          </p:val>
                                        </p:tav>
                                        <p:tav tm="100000">
                                          <p:val>
                                            <p:strVal val="#ppt_x"/>
                                          </p:val>
                                        </p:tav>
                                      </p:tavLst>
                                    </p:anim>
                                    <p:anim calcmode="lin" valueType="num">
                                      <p:cBhvr additive="base">
                                        <p:cTn id="8" dur="500" fill="hold"/>
                                        <p:tgtEl>
                                          <p:spTgt spid="7413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41379"/>
                                        </p:tgtEl>
                                        <p:attrNameLst>
                                          <p:attrName>style.visibility</p:attrName>
                                        </p:attrNameLst>
                                      </p:cBhvr>
                                      <p:to>
                                        <p:strVal val="visible"/>
                                      </p:to>
                                    </p:set>
                                    <p:anim calcmode="lin" valueType="num">
                                      <p:cBhvr additive="base">
                                        <p:cTn id="12" dur="500" fill="hold"/>
                                        <p:tgtEl>
                                          <p:spTgt spid="741379"/>
                                        </p:tgtEl>
                                        <p:attrNameLst>
                                          <p:attrName>ppt_x</p:attrName>
                                        </p:attrNameLst>
                                      </p:cBhvr>
                                      <p:tavLst>
                                        <p:tav tm="0">
                                          <p:val>
                                            <p:strVal val="1+#ppt_w/2"/>
                                          </p:val>
                                        </p:tav>
                                        <p:tav tm="100000">
                                          <p:val>
                                            <p:strVal val="#ppt_x"/>
                                          </p:val>
                                        </p:tav>
                                      </p:tavLst>
                                    </p:anim>
                                    <p:anim calcmode="lin" valueType="num">
                                      <p:cBhvr additive="base">
                                        <p:cTn id="13" dur="500" fill="hold"/>
                                        <p:tgtEl>
                                          <p:spTgt spid="7413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1378" grpId="0" animBg="1" autoUpdateAnimBg="0"/>
      <p:bldP spid="74137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txBox="1">
            <a:spLocks noChangeArrowheads="1"/>
          </p:cNvSpPr>
          <p:nvPr/>
        </p:nvSpPr>
        <p:spPr>
          <a:xfrm>
            <a:off x="188472" y="205243"/>
            <a:ext cx="4740671" cy="351546"/>
          </a:xfrm>
          <a:prstGeom prst="rect">
            <a:avLst/>
          </a:prstGeom>
          <a:noFill/>
          <a:ln w="38100" cmpd="dbl">
            <a:noFill/>
            <a:miter lim="800000"/>
            <a:headEnd/>
            <a:tailEnd/>
          </a:ln>
        </p:spPr>
        <p:txBody>
          <a:bodyPr vert="horz" lIns="0" tIns="0" rIns="0" bIns="0" rtlCol="0">
            <a:noAutofit/>
          </a:bodyPr>
          <a:lstStyle>
            <a:lvl1pPr marL="0" indent="0" algn="ctr" defTabSz="4073561" rtl="0" eaLnBrk="1" latinLnBrk="0" hangingPunct="1">
              <a:spcBef>
                <a:spcPct val="20000"/>
              </a:spcBef>
              <a:buFont typeface="Arial" panose="020B0604020202020204" pitchFamily="34" charset="0"/>
              <a:buNone/>
              <a:defRPr sz="14300" kern="1200">
                <a:solidFill>
                  <a:schemeClr val="tx1">
                    <a:tint val="75000"/>
                  </a:schemeClr>
                </a:solidFill>
                <a:latin typeface="+mn-lt"/>
                <a:ea typeface="+mn-ea"/>
                <a:cs typeface="+mn-cs"/>
              </a:defRPr>
            </a:lvl1pPr>
            <a:lvl2pPr marL="2036780" indent="0" algn="ctr" defTabSz="4073561" rtl="0" eaLnBrk="1" latinLnBrk="0" hangingPunct="1">
              <a:spcBef>
                <a:spcPct val="20000"/>
              </a:spcBef>
              <a:buFont typeface="Arial" panose="020B0604020202020204" pitchFamily="34" charset="0"/>
              <a:buNone/>
              <a:defRPr sz="12500" kern="1200">
                <a:solidFill>
                  <a:schemeClr val="tx1">
                    <a:tint val="75000"/>
                  </a:schemeClr>
                </a:solidFill>
                <a:latin typeface="+mn-lt"/>
                <a:ea typeface="+mn-ea"/>
                <a:cs typeface="+mn-cs"/>
              </a:defRPr>
            </a:lvl2pPr>
            <a:lvl3pPr marL="4073561" indent="0" algn="ctr" defTabSz="4073561" rtl="0" eaLnBrk="1" latinLnBrk="0" hangingPunct="1">
              <a:spcBef>
                <a:spcPct val="20000"/>
              </a:spcBef>
              <a:buFont typeface="Arial" panose="020B0604020202020204" pitchFamily="34" charset="0"/>
              <a:buNone/>
              <a:defRPr sz="10700" kern="1200">
                <a:solidFill>
                  <a:schemeClr val="tx1">
                    <a:tint val="75000"/>
                  </a:schemeClr>
                </a:solidFill>
                <a:latin typeface="+mn-lt"/>
                <a:ea typeface="+mn-ea"/>
                <a:cs typeface="+mn-cs"/>
              </a:defRPr>
            </a:lvl3pPr>
            <a:lvl4pPr marL="611034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4pPr>
            <a:lvl5pPr marL="814712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5pPr>
            <a:lvl6pPr marL="1018390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6pPr>
            <a:lvl7pPr marL="1222068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7pPr>
            <a:lvl8pPr marL="1425746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8pPr>
            <a:lvl9pPr marL="1629424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9pPr>
          </a:lstStyle>
          <a:p>
            <a:pPr marL="355582" indent="-355582" algn="l" defTabSz="3055171" fontAlgn="auto">
              <a:spcAft>
                <a:spcPts val="0"/>
              </a:spcAft>
            </a:pPr>
            <a:r>
              <a:rPr lang="en-US" altLang="fr-FR" sz="2400" b="1" dirty="0">
                <a:solidFill>
                  <a:srgbClr val="F57B17"/>
                </a:solidFill>
                <a:latin typeface="Calibri"/>
              </a:rPr>
              <a:t>Primary frequency standards</a:t>
            </a:r>
          </a:p>
        </p:txBody>
      </p:sp>
      <p:sp>
        <p:nvSpPr>
          <p:cNvPr id="4" name="Text Box 473"/>
          <p:cNvSpPr txBox="1">
            <a:spLocks noChangeArrowheads="1"/>
          </p:cNvSpPr>
          <p:nvPr/>
        </p:nvSpPr>
        <p:spPr bwMode="auto">
          <a:xfrm>
            <a:off x="52391" y="621129"/>
            <a:ext cx="525658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har char="•"/>
              <a:defRPr sz="2400">
                <a:solidFill>
                  <a:schemeClr val="tx1"/>
                </a:solidFill>
                <a:latin typeface="Times New Roman" pitchFamily="18" charset="0"/>
              </a:defRPr>
            </a:lvl1pPr>
            <a:lvl2pPr marL="1085850" indent="-342900" eaLnBrk="0" hangingPunct="0">
              <a:spcBef>
                <a:spcPct val="20000"/>
              </a:spcBef>
              <a:buChar char="–"/>
              <a:defRPr sz="22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defTabSz="685800" fontAlgn="auto">
              <a:spcBef>
                <a:spcPct val="50000"/>
              </a:spcBef>
              <a:spcAft>
                <a:spcPts val="0"/>
              </a:spcAft>
              <a:buNone/>
              <a:defRPr/>
            </a:pPr>
            <a:r>
              <a:rPr lang="fr-FR" altLang="fr-FR" sz="1600" dirty="0">
                <a:solidFill>
                  <a:prstClr val="black"/>
                </a:solidFill>
                <a:latin typeface="Calibri"/>
              </a:rPr>
              <a:t>About 15 </a:t>
            </a:r>
            <a:r>
              <a:rPr lang="fr-FR" altLang="fr-FR" sz="1600" dirty="0" err="1">
                <a:solidFill>
                  <a:prstClr val="black"/>
                </a:solidFill>
                <a:latin typeface="Calibri"/>
              </a:rPr>
              <a:t>laboratories</a:t>
            </a:r>
            <a:r>
              <a:rPr lang="fr-FR" altLang="fr-FR" sz="1600" dirty="0">
                <a:solidFill>
                  <a:prstClr val="black"/>
                </a:solidFill>
                <a:latin typeface="Calibri"/>
              </a:rPr>
              <a:t> </a:t>
            </a:r>
            <a:r>
              <a:rPr lang="fr-FR" altLang="fr-FR" sz="1600" dirty="0" err="1">
                <a:solidFill>
                  <a:prstClr val="black"/>
                </a:solidFill>
                <a:latin typeface="Calibri"/>
              </a:rPr>
              <a:t>operate</a:t>
            </a:r>
            <a:r>
              <a:rPr lang="fr-FR" altLang="fr-FR" sz="1600" dirty="0">
                <a:solidFill>
                  <a:prstClr val="black"/>
                </a:solidFill>
                <a:latin typeface="Calibri"/>
              </a:rPr>
              <a:t> </a:t>
            </a:r>
            <a:r>
              <a:rPr lang="fr-FR" altLang="fr-FR" sz="1600" dirty="0" err="1">
                <a:solidFill>
                  <a:prstClr val="black"/>
                </a:solidFill>
                <a:latin typeface="Calibri"/>
              </a:rPr>
              <a:t>primary</a:t>
            </a:r>
            <a:r>
              <a:rPr lang="fr-FR" altLang="fr-FR" sz="1600" dirty="0">
                <a:solidFill>
                  <a:prstClr val="black"/>
                </a:solidFill>
                <a:latin typeface="Calibri"/>
              </a:rPr>
              <a:t> </a:t>
            </a:r>
            <a:r>
              <a:rPr lang="fr-FR" altLang="fr-FR" sz="1600" dirty="0" err="1">
                <a:solidFill>
                  <a:prstClr val="black"/>
                </a:solidFill>
                <a:latin typeface="Calibri"/>
              </a:rPr>
              <a:t>frequency</a:t>
            </a:r>
            <a:r>
              <a:rPr lang="fr-FR" altLang="fr-FR" sz="1600" dirty="0">
                <a:solidFill>
                  <a:prstClr val="black"/>
                </a:solidFill>
                <a:latin typeface="Calibri"/>
              </a:rPr>
              <a:t> standards. </a:t>
            </a:r>
            <a:r>
              <a:rPr lang="fr-FR" altLang="fr-FR" sz="1600" dirty="0" err="1">
                <a:solidFill>
                  <a:prstClr val="black"/>
                </a:solidFill>
                <a:latin typeface="Calibri"/>
              </a:rPr>
              <a:t>Their</a:t>
            </a:r>
            <a:r>
              <a:rPr lang="fr-FR" altLang="fr-FR" sz="1600" dirty="0">
                <a:solidFill>
                  <a:prstClr val="black"/>
                </a:solidFill>
                <a:latin typeface="Calibri"/>
              </a:rPr>
              <a:t> </a:t>
            </a:r>
            <a:r>
              <a:rPr lang="fr-FR" altLang="fr-FR" sz="1600" dirty="0" err="1">
                <a:solidFill>
                  <a:prstClr val="black"/>
                </a:solidFill>
                <a:latin typeface="Calibri"/>
              </a:rPr>
              <a:t>uncertainty</a:t>
            </a:r>
            <a:r>
              <a:rPr lang="fr-FR" altLang="fr-FR" sz="1600" dirty="0">
                <a:solidFill>
                  <a:prstClr val="black"/>
                </a:solidFill>
                <a:latin typeface="Calibri"/>
              </a:rPr>
              <a:t> can </a:t>
            </a:r>
            <a:r>
              <a:rPr lang="fr-FR" altLang="fr-FR" sz="1600" dirty="0" err="1">
                <a:solidFill>
                  <a:prstClr val="black"/>
                </a:solidFill>
                <a:latin typeface="Calibri"/>
              </a:rPr>
              <a:t>be</a:t>
            </a:r>
            <a:r>
              <a:rPr lang="fr-FR" altLang="fr-FR" sz="1600" dirty="0">
                <a:solidFill>
                  <a:prstClr val="black"/>
                </a:solidFill>
                <a:latin typeface="Calibri"/>
              </a:rPr>
              <a:t> </a:t>
            </a:r>
            <a:r>
              <a:rPr lang="fr-FR" altLang="fr-FR" sz="1600" dirty="0" err="1">
                <a:solidFill>
                  <a:prstClr val="black"/>
                </a:solidFill>
                <a:latin typeface="Calibri"/>
              </a:rPr>
              <a:t>evaluated</a:t>
            </a:r>
            <a:r>
              <a:rPr lang="fr-FR" altLang="fr-FR" sz="1600" dirty="0">
                <a:solidFill>
                  <a:prstClr val="black"/>
                </a:solidFill>
                <a:latin typeface="Calibri"/>
              </a:rPr>
              <a:t> a priori by </a:t>
            </a:r>
            <a:r>
              <a:rPr lang="fr-FR" altLang="fr-FR" sz="1600" dirty="0" err="1">
                <a:solidFill>
                  <a:prstClr val="black"/>
                </a:solidFill>
                <a:latin typeface="Calibri"/>
              </a:rPr>
              <a:t>examining</a:t>
            </a:r>
            <a:r>
              <a:rPr lang="fr-FR" altLang="fr-FR" sz="1600" dirty="0">
                <a:solidFill>
                  <a:prstClr val="black"/>
                </a:solidFill>
                <a:latin typeface="Calibri"/>
              </a:rPr>
              <a:t> the </a:t>
            </a:r>
            <a:r>
              <a:rPr lang="fr-FR" altLang="fr-FR" sz="1600" dirty="0" err="1">
                <a:solidFill>
                  <a:prstClr val="black"/>
                </a:solidFill>
                <a:latin typeface="Calibri"/>
              </a:rPr>
              <a:t>different</a:t>
            </a:r>
            <a:r>
              <a:rPr lang="fr-FR" altLang="fr-FR" sz="1600" dirty="0">
                <a:solidFill>
                  <a:prstClr val="black"/>
                </a:solidFill>
                <a:latin typeface="Calibri"/>
              </a:rPr>
              <a:t> </a:t>
            </a:r>
            <a:r>
              <a:rPr lang="fr-FR" altLang="fr-FR" sz="1600" dirty="0" err="1">
                <a:solidFill>
                  <a:prstClr val="black"/>
                </a:solidFill>
                <a:latin typeface="Calibri"/>
              </a:rPr>
              <a:t>effects</a:t>
            </a:r>
            <a:r>
              <a:rPr lang="fr-FR" altLang="fr-FR" sz="1600" dirty="0">
                <a:solidFill>
                  <a:prstClr val="black"/>
                </a:solidFill>
                <a:latin typeface="Calibri"/>
              </a:rPr>
              <a:t> </a:t>
            </a:r>
            <a:r>
              <a:rPr lang="fr-FR" altLang="fr-FR" sz="1600" dirty="0" err="1">
                <a:solidFill>
                  <a:prstClr val="black"/>
                </a:solidFill>
                <a:latin typeface="Calibri"/>
              </a:rPr>
              <a:t>perturbing</a:t>
            </a:r>
            <a:r>
              <a:rPr lang="fr-FR" altLang="fr-FR" sz="1600" dirty="0">
                <a:solidFill>
                  <a:prstClr val="black"/>
                </a:solidFill>
                <a:latin typeface="Calibri"/>
              </a:rPr>
              <a:t> the </a:t>
            </a:r>
            <a:r>
              <a:rPr lang="fr-FR" altLang="fr-FR" sz="1600" dirty="0" err="1">
                <a:solidFill>
                  <a:prstClr val="black"/>
                </a:solidFill>
                <a:latin typeface="Calibri"/>
              </a:rPr>
              <a:t>Cesium</a:t>
            </a:r>
            <a:r>
              <a:rPr lang="fr-FR" altLang="fr-FR" sz="1600" dirty="0">
                <a:solidFill>
                  <a:prstClr val="black"/>
                </a:solidFill>
                <a:latin typeface="Calibri"/>
              </a:rPr>
              <a:t> </a:t>
            </a:r>
            <a:r>
              <a:rPr lang="fr-FR" altLang="fr-FR" sz="1600" dirty="0" err="1">
                <a:solidFill>
                  <a:prstClr val="black"/>
                </a:solidFill>
                <a:latin typeface="Calibri"/>
              </a:rPr>
              <a:t>atom</a:t>
            </a:r>
            <a:endParaRPr lang="fr-FR" altLang="fr-FR" sz="1600" dirty="0">
              <a:solidFill>
                <a:prstClr val="black"/>
              </a:solidFill>
              <a:latin typeface="Calibri"/>
            </a:endParaRPr>
          </a:p>
        </p:txBody>
      </p:sp>
      <p:grpSp>
        <p:nvGrpSpPr>
          <p:cNvPr id="12" name="Groupe 11"/>
          <p:cNvGrpSpPr/>
          <p:nvPr/>
        </p:nvGrpSpPr>
        <p:grpSpPr>
          <a:xfrm>
            <a:off x="165678" y="1954892"/>
            <a:ext cx="2712547" cy="1671886"/>
            <a:chOff x="8760156" y="23653098"/>
            <a:chExt cx="4883063" cy="2612808"/>
          </a:xfrm>
        </p:grpSpPr>
        <p:grpSp>
          <p:nvGrpSpPr>
            <p:cNvPr id="13" name="Groupe 1"/>
            <p:cNvGrpSpPr>
              <a:grpSpLocks/>
            </p:cNvGrpSpPr>
            <p:nvPr/>
          </p:nvGrpSpPr>
          <p:grpSpPr bwMode="auto">
            <a:xfrm>
              <a:off x="8760156" y="23653098"/>
              <a:ext cx="4883063" cy="2612808"/>
              <a:chOff x="5004048" y="1412775"/>
              <a:chExt cx="3225685" cy="2255282"/>
            </a:xfrm>
          </p:grpSpPr>
          <p:pic>
            <p:nvPicPr>
              <p:cNvPr id="16" name="Picture 7" descr="http://science.psu.edu/alert/photos/research-photos/physics/Gibble82011NPLCsF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1412776"/>
                <a:ext cx="1691680"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Imagefont Rb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5728" y="1412775"/>
                <a:ext cx="1534005"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Rectangle 13"/>
            <p:cNvSpPr/>
            <p:nvPr/>
          </p:nvSpPr>
          <p:spPr>
            <a:xfrm>
              <a:off x="8834546" y="25752389"/>
              <a:ext cx="1097654" cy="360742"/>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NPL</a:t>
              </a:r>
              <a:endParaRPr lang="fr-FR" sz="900" dirty="0">
                <a:solidFill>
                  <a:prstClr val="white"/>
                </a:solidFill>
                <a:latin typeface="Calibri"/>
                <a:cs typeface="+mn-cs"/>
              </a:endParaRPr>
            </a:p>
          </p:txBody>
        </p:sp>
        <p:sp>
          <p:nvSpPr>
            <p:cNvPr id="15" name="Rectangle 14"/>
            <p:cNvSpPr/>
            <p:nvPr/>
          </p:nvSpPr>
          <p:spPr>
            <a:xfrm>
              <a:off x="11338955" y="25837633"/>
              <a:ext cx="1367182" cy="360742"/>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SYRTE</a:t>
              </a:r>
              <a:endParaRPr lang="fr-FR" sz="900" dirty="0">
                <a:solidFill>
                  <a:prstClr val="white"/>
                </a:solidFill>
                <a:latin typeface="Calibri"/>
                <a:cs typeface="+mn-cs"/>
              </a:endParaRPr>
            </a:p>
          </p:txBody>
        </p:sp>
      </p:grpSp>
      <p:pic>
        <p:nvPicPr>
          <p:cNvPr id="29" name="Image 28"/>
          <p:cNvPicPr>
            <a:picLocks noChangeAspect="1"/>
          </p:cNvPicPr>
          <p:nvPr/>
        </p:nvPicPr>
        <p:blipFill>
          <a:blip r:embed="rId4"/>
          <a:stretch>
            <a:fillRect/>
          </a:stretch>
        </p:blipFill>
        <p:spPr>
          <a:xfrm>
            <a:off x="2836593" y="3659753"/>
            <a:ext cx="1949644" cy="1378843"/>
          </a:xfrm>
          <a:prstGeom prst="rect">
            <a:avLst/>
          </a:prstGeom>
        </p:spPr>
      </p:pic>
      <p:sp>
        <p:nvSpPr>
          <p:cNvPr id="33" name="Rectangle 32"/>
          <p:cNvSpPr/>
          <p:nvPr/>
        </p:nvSpPr>
        <p:spPr>
          <a:xfrm>
            <a:off x="8539557" y="3474413"/>
            <a:ext cx="463250" cy="230832"/>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latin typeface="Calibri"/>
                <a:cs typeface="+mn-cs"/>
              </a:rPr>
              <a:t>NIM</a:t>
            </a:r>
          </a:p>
        </p:txBody>
      </p:sp>
      <p:grpSp>
        <p:nvGrpSpPr>
          <p:cNvPr id="34" name="Groupe 33"/>
          <p:cNvGrpSpPr/>
          <p:nvPr/>
        </p:nvGrpSpPr>
        <p:grpSpPr>
          <a:xfrm>
            <a:off x="70322" y="3324550"/>
            <a:ext cx="1613317" cy="1784804"/>
            <a:chOff x="10439592" y="21121380"/>
            <a:chExt cx="2506317" cy="2523818"/>
          </a:xfrm>
        </p:grpSpPr>
        <p:pic>
          <p:nvPicPr>
            <p:cNvPr id="35" name="Picture 3" descr="K:\fotos\fotos_prim\csf1wy.jpg"/>
            <p:cNvPicPr>
              <a:picLocks noChangeAspect="1" noChangeArrowheads="1"/>
            </p:cNvPicPr>
            <p:nvPr/>
          </p:nvPicPr>
          <p:blipFill>
            <a:blip r:embed="rId5" cstate="print"/>
            <a:srcRect/>
            <a:stretch>
              <a:fillRect/>
            </a:stretch>
          </p:blipFill>
          <p:spPr bwMode="auto">
            <a:xfrm>
              <a:off x="10439592" y="21121380"/>
              <a:ext cx="2359285" cy="2436555"/>
            </a:xfrm>
            <a:prstGeom prst="rect">
              <a:avLst/>
            </a:prstGeom>
            <a:noFill/>
          </p:spPr>
        </p:pic>
        <p:sp>
          <p:nvSpPr>
            <p:cNvPr id="36" name="Rectangle 35"/>
            <p:cNvSpPr/>
            <p:nvPr/>
          </p:nvSpPr>
          <p:spPr>
            <a:xfrm>
              <a:off x="12207760" y="23318788"/>
              <a:ext cx="738149" cy="326410"/>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PTB</a:t>
              </a:r>
              <a:endParaRPr lang="fr-FR" sz="900" dirty="0">
                <a:solidFill>
                  <a:prstClr val="white"/>
                </a:solidFill>
                <a:latin typeface="Calibri"/>
                <a:cs typeface="+mn-cs"/>
              </a:endParaRPr>
            </a:p>
          </p:txBody>
        </p:sp>
      </p:grpSp>
      <p:pic>
        <p:nvPicPr>
          <p:cNvPr id="42" name="Picture 2" descr="FOCS-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7435" y="1954891"/>
            <a:ext cx="2488591" cy="186644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e 2"/>
          <p:cNvGrpSpPr/>
          <p:nvPr/>
        </p:nvGrpSpPr>
        <p:grpSpPr>
          <a:xfrm>
            <a:off x="4967340" y="2555204"/>
            <a:ext cx="4176660" cy="3926874"/>
            <a:chOff x="6523099" y="1796647"/>
            <a:chExt cx="5568880" cy="5235832"/>
          </a:xfrm>
        </p:grpSpPr>
        <p:sp>
          <p:nvSpPr>
            <p:cNvPr id="18" name="Rectangle 17"/>
            <p:cNvSpPr/>
            <p:nvPr/>
          </p:nvSpPr>
          <p:spPr>
            <a:xfrm>
              <a:off x="6523099" y="4286500"/>
              <a:ext cx="3214472" cy="1107996"/>
            </a:xfrm>
            <a:prstGeom prst="rect">
              <a:avLst/>
            </a:prstGeom>
            <a:ln w="38100">
              <a:solidFill>
                <a:schemeClr val="accent2">
                  <a:lumMod val="75000"/>
                </a:schemeClr>
              </a:solidFill>
            </a:ln>
          </p:spPr>
          <p:txBody>
            <a:bodyPr wrap="square">
              <a:spAutoFit/>
            </a:bodyPr>
            <a:lstStyle/>
            <a:p>
              <a:pPr defTabSz="685800" eaLnBrk="1" fontAlgn="auto" hangingPunct="1">
                <a:spcBef>
                  <a:spcPts val="0"/>
                </a:spcBef>
                <a:spcAft>
                  <a:spcPts val="0"/>
                </a:spcAft>
              </a:pPr>
              <a:r>
                <a:rPr lang="en-GB" sz="1600" spc="-50" dirty="0">
                  <a:solidFill>
                    <a:prstClr val="black"/>
                  </a:solidFill>
                  <a:latin typeface="Calibri"/>
                  <a:cs typeface="+mn-cs"/>
                </a:rPr>
                <a:t>Progress in the construction of optical clocks allows now </a:t>
              </a:r>
              <a:r>
                <a:rPr lang="en-GB" sz="1600" spc="-50" dirty="0">
                  <a:solidFill>
                    <a:srgbClr val="FF0000"/>
                  </a:solidFill>
                  <a:latin typeface="Calibri"/>
                  <a:cs typeface="+mn-cs"/>
                </a:rPr>
                <a:t>10</a:t>
              </a:r>
              <a:r>
                <a:rPr lang="en-GB" sz="1600" spc="-50" baseline="30000" dirty="0">
                  <a:solidFill>
                    <a:srgbClr val="FF0000"/>
                  </a:solidFill>
                  <a:latin typeface="Calibri"/>
                  <a:cs typeface="+mn-cs"/>
                </a:rPr>
                <a:t>–18</a:t>
              </a:r>
              <a:r>
                <a:rPr lang="en-GB" sz="1600" spc="-50" dirty="0">
                  <a:solidFill>
                    <a:prstClr val="black"/>
                  </a:solidFill>
                  <a:latin typeface="Calibri"/>
                  <a:cs typeface="+mn-cs"/>
                </a:rPr>
                <a:t> accuracy</a:t>
              </a:r>
              <a:endParaRPr lang="fr-FR" sz="1600" dirty="0">
                <a:solidFill>
                  <a:prstClr val="black"/>
                </a:solidFill>
                <a:latin typeface="Calibri"/>
                <a:cs typeface="+mn-cs"/>
              </a:endParaRPr>
            </a:p>
          </p:txBody>
        </p:sp>
        <p:grpSp>
          <p:nvGrpSpPr>
            <p:cNvPr id="32" name="Groupe 31"/>
            <p:cNvGrpSpPr/>
            <p:nvPr/>
          </p:nvGrpSpPr>
          <p:grpSpPr>
            <a:xfrm>
              <a:off x="9787877" y="1796647"/>
              <a:ext cx="2196870" cy="1700821"/>
              <a:chOff x="8344480" y="3245260"/>
              <a:chExt cx="2296001" cy="1701244"/>
            </a:xfrm>
          </p:grpSpPr>
          <p:sp>
            <p:nvSpPr>
              <p:cNvPr id="37" name="Rectangle 36"/>
              <p:cNvSpPr/>
              <p:nvPr/>
            </p:nvSpPr>
            <p:spPr>
              <a:xfrm>
                <a:off x="8344480" y="4654043"/>
                <a:ext cx="2250831" cy="292461"/>
              </a:xfrm>
              <a:prstGeom prst="rect">
                <a:avLst/>
              </a:prstGeom>
            </p:spPr>
            <p:txBody>
              <a:bodyPr wrap="square">
                <a:spAutoFit/>
              </a:bodyPr>
              <a:lstStyle/>
              <a:p>
                <a:pPr defTabSz="685800" eaLnBrk="1" fontAlgn="auto" hangingPunct="1">
                  <a:spcBef>
                    <a:spcPts val="0"/>
                  </a:spcBef>
                  <a:spcAft>
                    <a:spcPts val="0"/>
                  </a:spcAft>
                </a:pPr>
                <a:r>
                  <a:rPr lang="en-GB" sz="825" b="1" dirty="0" err="1">
                    <a:solidFill>
                      <a:prstClr val="black"/>
                    </a:solidFill>
                    <a:latin typeface="Calibri"/>
                    <a:cs typeface="+mn-cs"/>
                  </a:rPr>
                  <a:t>Sr</a:t>
                </a:r>
                <a:r>
                  <a:rPr lang="en-GB" sz="825" b="1" dirty="0">
                    <a:solidFill>
                      <a:prstClr val="black"/>
                    </a:solidFill>
                    <a:latin typeface="Calibri"/>
                    <a:cs typeface="+mn-cs"/>
                  </a:rPr>
                  <a:t> lattice Clock (Photo: NICT) </a:t>
                </a:r>
              </a:p>
            </p:txBody>
          </p:sp>
          <p:pic>
            <p:nvPicPr>
              <p:cNvPr id="38" name="Image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98937" y="3245260"/>
                <a:ext cx="2241544" cy="1443186"/>
              </a:xfrm>
              <a:prstGeom prst="rect">
                <a:avLst/>
              </a:prstGeom>
            </p:spPr>
          </p:pic>
        </p:grpSp>
        <p:grpSp>
          <p:nvGrpSpPr>
            <p:cNvPr id="39" name="Groupe 38"/>
            <p:cNvGrpSpPr/>
            <p:nvPr/>
          </p:nvGrpSpPr>
          <p:grpSpPr>
            <a:xfrm>
              <a:off x="9936010" y="5237367"/>
              <a:ext cx="2048738" cy="1795112"/>
              <a:chOff x="23713645" y="10006354"/>
              <a:chExt cx="5083099" cy="5149496"/>
            </a:xfrm>
          </p:grpSpPr>
          <p:sp>
            <p:nvSpPr>
              <p:cNvPr id="40" name="Rectangle 39"/>
              <p:cNvSpPr/>
              <p:nvPr/>
            </p:nvSpPr>
            <p:spPr>
              <a:xfrm>
                <a:off x="23971972" y="14317100"/>
                <a:ext cx="4824772" cy="838750"/>
              </a:xfrm>
              <a:prstGeom prst="rect">
                <a:avLst/>
              </a:prstGeom>
            </p:spPr>
            <p:txBody>
              <a:bodyPr wrap="square">
                <a:spAutoFit/>
              </a:bodyPr>
              <a:lstStyle/>
              <a:p>
                <a:pPr defTabSz="685800" eaLnBrk="1" fontAlgn="auto" hangingPunct="1">
                  <a:spcBef>
                    <a:spcPts val="0"/>
                  </a:spcBef>
                  <a:spcAft>
                    <a:spcPts val="0"/>
                  </a:spcAft>
                </a:pPr>
                <a:r>
                  <a:rPr lang="en-GB" sz="825" b="1" dirty="0" err="1">
                    <a:solidFill>
                      <a:prstClr val="black"/>
                    </a:solidFill>
                    <a:latin typeface="Calibri"/>
                    <a:cs typeface="+mn-cs"/>
                  </a:rPr>
                  <a:t>Sr</a:t>
                </a:r>
                <a:r>
                  <a:rPr lang="en-GB" sz="825" b="1" dirty="0">
                    <a:solidFill>
                      <a:prstClr val="black"/>
                    </a:solidFill>
                    <a:latin typeface="Calibri"/>
                    <a:cs typeface="+mn-cs"/>
                  </a:rPr>
                  <a:t> Clock (Photo: LNE–SYRTE)</a:t>
                </a:r>
                <a:endParaRPr lang="en-GB" sz="825" dirty="0">
                  <a:solidFill>
                    <a:prstClr val="black"/>
                  </a:solidFill>
                  <a:latin typeface="Calibri"/>
                  <a:cs typeface="+mn-cs"/>
                </a:endParaRPr>
              </a:p>
            </p:txBody>
          </p:sp>
          <p:pic>
            <p:nvPicPr>
              <p:cNvPr id="41" name="Image 4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713645" y="10006354"/>
                <a:ext cx="4794829" cy="4230902"/>
              </a:xfrm>
              <a:prstGeom prst="rect">
                <a:avLst/>
              </a:prstGeom>
            </p:spPr>
          </p:pic>
        </p:grpSp>
        <p:grpSp>
          <p:nvGrpSpPr>
            <p:cNvPr id="43" name="Groupe 42"/>
            <p:cNvGrpSpPr/>
            <p:nvPr/>
          </p:nvGrpSpPr>
          <p:grpSpPr>
            <a:xfrm>
              <a:off x="9909014" y="3511650"/>
              <a:ext cx="2182965" cy="1771099"/>
              <a:chOff x="16956785" y="15593421"/>
              <a:chExt cx="5222939" cy="4402535"/>
            </a:xfrm>
          </p:grpSpPr>
          <p:pic>
            <p:nvPicPr>
              <p:cNvPr id="44" name="Image 4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956785" y="15593421"/>
                <a:ext cx="5222939" cy="3481960"/>
              </a:xfrm>
              <a:prstGeom prst="rect">
                <a:avLst/>
              </a:prstGeom>
            </p:spPr>
          </p:pic>
          <p:sp>
            <p:nvSpPr>
              <p:cNvPr id="45" name="Rectangle 44"/>
              <p:cNvSpPr/>
              <p:nvPr/>
            </p:nvSpPr>
            <p:spPr>
              <a:xfrm>
                <a:off x="16956785" y="19269149"/>
                <a:ext cx="4829594" cy="726807"/>
              </a:xfrm>
              <a:prstGeom prst="rect">
                <a:avLst/>
              </a:prstGeom>
            </p:spPr>
            <p:txBody>
              <a:bodyPr wrap="square">
                <a:spAutoFit/>
              </a:bodyPr>
              <a:lstStyle/>
              <a:p>
                <a:pPr defTabSz="685800" eaLnBrk="1" fontAlgn="auto" hangingPunct="1">
                  <a:spcBef>
                    <a:spcPts val="0"/>
                  </a:spcBef>
                  <a:spcAft>
                    <a:spcPts val="0"/>
                  </a:spcAft>
                </a:pPr>
                <a:r>
                  <a:rPr lang="en-GB" sz="825" b="1" dirty="0" err="1">
                    <a:solidFill>
                      <a:prstClr val="black"/>
                    </a:solidFill>
                    <a:latin typeface="Calibri"/>
                    <a:cs typeface="+mn-cs"/>
                  </a:rPr>
                  <a:t>Yb</a:t>
                </a:r>
                <a:r>
                  <a:rPr lang="en-GB" sz="825" b="1" dirty="0">
                    <a:solidFill>
                      <a:prstClr val="black"/>
                    </a:solidFill>
                    <a:latin typeface="Calibri"/>
                    <a:cs typeface="+mn-cs"/>
                  </a:rPr>
                  <a:t> Lattice Clock (Photo: NIST) </a:t>
                </a:r>
              </a:p>
            </p:txBody>
          </p:sp>
        </p:grpSp>
      </p:grpSp>
      <p:grpSp>
        <p:nvGrpSpPr>
          <p:cNvPr id="6" name="Groupe 5"/>
          <p:cNvGrpSpPr/>
          <p:nvPr/>
        </p:nvGrpSpPr>
        <p:grpSpPr>
          <a:xfrm>
            <a:off x="1650965" y="3531058"/>
            <a:ext cx="1253591" cy="1526639"/>
            <a:chOff x="7974549" y="20028018"/>
            <a:chExt cx="2411125" cy="3558579"/>
          </a:xfrm>
        </p:grpSpPr>
        <p:pic>
          <p:nvPicPr>
            <p:cNvPr id="7" name="Imag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4549" y="20028018"/>
              <a:ext cx="2356775" cy="3535162"/>
            </a:xfrm>
            <a:prstGeom prst="rect">
              <a:avLst/>
            </a:prstGeom>
          </p:spPr>
        </p:pic>
        <p:sp>
          <p:nvSpPr>
            <p:cNvPr id="8" name="Rectangle 7"/>
            <p:cNvSpPr/>
            <p:nvPr/>
          </p:nvSpPr>
          <p:spPr>
            <a:xfrm>
              <a:off x="9288021" y="23048530"/>
              <a:ext cx="1097653" cy="538067"/>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INRIM</a:t>
              </a:r>
              <a:endParaRPr lang="fr-FR" sz="900" dirty="0">
                <a:solidFill>
                  <a:prstClr val="white"/>
                </a:solidFill>
                <a:latin typeface="Calibri"/>
                <a:cs typeface="+mn-cs"/>
              </a:endParaRPr>
            </a:p>
          </p:txBody>
        </p:sp>
      </p:grpSp>
      <p:sp>
        <p:nvSpPr>
          <p:cNvPr id="49" name="ZoneTexte 48"/>
          <p:cNvSpPr txBox="1"/>
          <p:nvPr/>
        </p:nvSpPr>
        <p:spPr>
          <a:xfrm>
            <a:off x="5538247" y="369502"/>
            <a:ext cx="3210217" cy="2175066"/>
          </a:xfrm>
          <a:prstGeom prst="rect">
            <a:avLst/>
          </a:prstGeom>
          <a:solidFill>
            <a:srgbClr val="FBD484"/>
          </a:solidFill>
          <a:ln>
            <a:solidFill>
              <a:srgbClr val="F57B17"/>
            </a:solidFill>
          </a:ln>
        </p:spPr>
        <p:txBody>
          <a:bodyPr vert="horz" wrap="square" lIns="543141" tIns="271571" rIns="543141" bIns="271571" rtlCol="0">
            <a:noAutofit/>
          </a:bodyPr>
          <a:lstStyle/>
          <a:p>
            <a:pPr algn="ctr" defTabSz="914378" eaLnBrk="1" fontAlgn="auto" hangingPunct="1">
              <a:spcBef>
                <a:spcPct val="50000"/>
              </a:spcBef>
              <a:spcAft>
                <a:spcPts val="0"/>
              </a:spcAft>
              <a:defRPr/>
            </a:pPr>
            <a:r>
              <a:rPr lang="en-US" altLang="fr-FR" sz="1600" kern="0" dirty="0">
                <a:solidFill>
                  <a:srgbClr val="002060"/>
                </a:solidFill>
                <a:latin typeface="Calibri"/>
                <a:cs typeface="Times New Roman" pitchFamily="18" charset="0"/>
                <a:sym typeface="Wingdings" pitchFamily="2" charset="2"/>
              </a:rPr>
              <a:t>The uncertainty of Caesium primary fountains can reach 10</a:t>
            </a:r>
            <a:r>
              <a:rPr lang="en-US" altLang="fr-FR" sz="1600" kern="0" baseline="30000" dirty="0">
                <a:solidFill>
                  <a:srgbClr val="002060"/>
                </a:solidFill>
                <a:latin typeface="Calibri"/>
                <a:cs typeface="Times New Roman" pitchFamily="18" charset="0"/>
                <a:sym typeface="Wingdings" pitchFamily="2" charset="2"/>
              </a:rPr>
              <a:t>−16</a:t>
            </a:r>
          </a:p>
          <a:p>
            <a:pPr algn="ctr" defTabSz="914378" eaLnBrk="1" fontAlgn="auto" hangingPunct="1">
              <a:spcBef>
                <a:spcPct val="50000"/>
              </a:spcBef>
              <a:spcAft>
                <a:spcPts val="0"/>
              </a:spcAft>
              <a:defRPr/>
            </a:pPr>
            <a:r>
              <a:rPr lang="en-US" altLang="fr-FR" sz="1600" kern="0" dirty="0">
                <a:solidFill>
                  <a:srgbClr val="002060"/>
                </a:solidFill>
                <a:latin typeface="Calibri"/>
                <a:cs typeface="Times New Roman" pitchFamily="18" charset="0"/>
                <a:sym typeface="Wingdings" pitchFamily="2" charset="2"/>
              </a:rPr>
              <a:t>3 nanoseconds accumulated in  1       year</a:t>
            </a:r>
            <a:endParaRPr lang="fr-FR" sz="1600" b="1" kern="0" dirty="0">
              <a:solidFill>
                <a:prstClr val="black"/>
              </a:solidFill>
              <a:latin typeface="Calibri"/>
              <a:cs typeface="+mn-cs"/>
            </a:endParaRPr>
          </a:p>
        </p:txBody>
      </p:sp>
      <p:grpSp>
        <p:nvGrpSpPr>
          <p:cNvPr id="21" name="Groupe 20"/>
          <p:cNvGrpSpPr/>
          <p:nvPr/>
        </p:nvGrpSpPr>
        <p:grpSpPr>
          <a:xfrm>
            <a:off x="7804222" y="1807811"/>
            <a:ext cx="586376" cy="403339"/>
            <a:chOff x="7953256" y="940955"/>
            <a:chExt cx="586376" cy="403339"/>
          </a:xfrm>
        </p:grpSpPr>
        <p:sp>
          <p:nvSpPr>
            <p:cNvPr id="50" name="ZoneTexte 49"/>
            <p:cNvSpPr txBox="1"/>
            <p:nvPr/>
          </p:nvSpPr>
          <p:spPr>
            <a:xfrm>
              <a:off x="7994143" y="974962"/>
              <a:ext cx="545489" cy="369332"/>
            </a:xfrm>
            <a:prstGeom prst="rect">
              <a:avLst/>
            </a:prstGeom>
            <a:noFill/>
          </p:spPr>
          <p:txBody>
            <a:bodyPr wrap="square" rtlCol="0">
              <a:spAutoFit/>
            </a:bodyPr>
            <a:lstStyle/>
            <a:p>
              <a:pPr defTabSz="914378" eaLnBrk="1" fontAlgn="auto" hangingPunct="1">
                <a:spcBef>
                  <a:spcPts val="0"/>
                </a:spcBef>
                <a:spcAft>
                  <a:spcPts val="0"/>
                </a:spcAft>
                <a:defRPr/>
              </a:pPr>
              <a:r>
                <a:rPr lang="fr-FR" kern="0" dirty="0">
                  <a:solidFill>
                    <a:srgbClr val="FF0000"/>
                  </a:solidFill>
                  <a:latin typeface="Calibri"/>
                  <a:cs typeface="+mn-cs"/>
                </a:rPr>
                <a:t>100</a:t>
              </a:r>
            </a:p>
          </p:txBody>
        </p:sp>
        <p:cxnSp>
          <p:nvCxnSpPr>
            <p:cNvPr id="51" name="Connecteur droit 50"/>
            <p:cNvCxnSpPr/>
            <p:nvPr/>
          </p:nvCxnSpPr>
          <p:spPr>
            <a:xfrm flipV="1">
              <a:off x="7953256" y="940955"/>
              <a:ext cx="228511" cy="200890"/>
            </a:xfrm>
            <a:prstGeom prst="line">
              <a:avLst/>
            </a:prstGeom>
            <a:noFill/>
            <a:ln w="19050" cap="flat" cmpd="sng" algn="ctr">
              <a:solidFill>
                <a:srgbClr val="ED7D31"/>
              </a:solidFill>
              <a:prstDash val="solid"/>
              <a:miter lim="800000"/>
            </a:ln>
            <a:effectLst/>
          </p:spPr>
        </p:cxnSp>
      </p:grpSp>
      <p:sp>
        <p:nvSpPr>
          <p:cNvPr id="52" name="Rectangle 51"/>
          <p:cNvSpPr/>
          <p:nvPr/>
        </p:nvSpPr>
        <p:spPr>
          <a:xfrm>
            <a:off x="4786768" y="3558763"/>
            <a:ext cx="570691" cy="230832"/>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METAS</a:t>
            </a:r>
            <a:endParaRPr lang="fr-FR" sz="900" dirty="0">
              <a:solidFill>
                <a:prstClr val="white"/>
              </a:solidFill>
              <a:latin typeface="Calibri"/>
              <a:cs typeface="+mn-cs"/>
            </a:endParaRPr>
          </a:p>
        </p:txBody>
      </p:sp>
      <p:sp>
        <p:nvSpPr>
          <p:cNvPr id="53" name="Rectangle 52"/>
          <p:cNvSpPr/>
          <p:nvPr/>
        </p:nvSpPr>
        <p:spPr>
          <a:xfrm>
            <a:off x="4130855" y="3834148"/>
            <a:ext cx="570691" cy="230832"/>
          </a:xfrm>
          <a:prstGeom prst="rect">
            <a:avLst/>
          </a:prstGeom>
        </p:spPr>
        <p:txBody>
          <a:bodyPr wrap="square">
            <a:spAutoFit/>
          </a:bodyPr>
          <a:lstStyle/>
          <a:p>
            <a:pPr defTabSz="685800" eaLnBrk="1" fontAlgn="auto" hangingPunct="1">
              <a:spcBef>
                <a:spcPts val="0"/>
              </a:spcBef>
              <a:spcAft>
                <a:spcPts val="0"/>
              </a:spcAft>
            </a:pPr>
            <a:r>
              <a:rPr lang="fr-FR" sz="900" dirty="0">
                <a:solidFill>
                  <a:prstClr val="white"/>
                </a:solidFill>
                <a:ea typeface="Calibri" panose="020F0502020204030204" pitchFamily="34" charset="0"/>
                <a:cs typeface="Times New Roman" panose="02020603050405020304" pitchFamily="18" charset="0"/>
              </a:rPr>
              <a:t>NIM</a:t>
            </a:r>
            <a:endParaRPr lang="fr-FR" sz="900" dirty="0">
              <a:solidFill>
                <a:prstClr val="white"/>
              </a:solidFill>
              <a:latin typeface="Calibri"/>
              <a:cs typeface="+mn-cs"/>
            </a:endParaRPr>
          </a:p>
        </p:txBody>
      </p:sp>
      <p:sp>
        <p:nvSpPr>
          <p:cNvPr id="46" name="Rectangle 45">
            <a:extLst>
              <a:ext uri="{FF2B5EF4-FFF2-40B4-BE49-F238E27FC236}">
                <a16:creationId xmlns:a16="http://schemas.microsoft.com/office/drawing/2014/main" id="{1AED7C8B-3309-44B1-816C-44629BFD54A0}"/>
              </a:ext>
            </a:extLst>
          </p:cNvPr>
          <p:cNvSpPr/>
          <p:nvPr/>
        </p:nvSpPr>
        <p:spPr>
          <a:xfrm>
            <a:off x="4233845" y="5473633"/>
            <a:ext cx="2892692" cy="1077218"/>
          </a:xfrm>
          <a:prstGeom prst="rect">
            <a:avLst/>
          </a:prstGeom>
          <a:ln w="38100">
            <a:solidFill>
              <a:schemeClr val="accent2">
                <a:lumMod val="75000"/>
              </a:schemeClr>
            </a:solidFill>
          </a:ln>
        </p:spPr>
        <p:txBody>
          <a:bodyPr wrap="square">
            <a:spAutoFit/>
          </a:bodyPr>
          <a:lstStyle/>
          <a:p>
            <a:pPr defTabSz="685800" eaLnBrk="1" fontAlgn="auto" hangingPunct="1">
              <a:spcBef>
                <a:spcPts val="0"/>
              </a:spcBef>
              <a:spcAft>
                <a:spcPts val="0"/>
              </a:spcAft>
            </a:pPr>
            <a:r>
              <a:rPr lang="en-GB" sz="1600" spc="-50" dirty="0">
                <a:solidFill>
                  <a:prstClr val="black"/>
                </a:solidFill>
                <a:latin typeface="Calibri"/>
                <a:cs typeface="+mn-cs"/>
              </a:rPr>
              <a:t>Will the definition of the SI second change?</a:t>
            </a:r>
          </a:p>
          <a:p>
            <a:pPr defTabSz="685800" eaLnBrk="1" fontAlgn="auto" hangingPunct="1">
              <a:spcBef>
                <a:spcPts val="0"/>
              </a:spcBef>
              <a:spcAft>
                <a:spcPts val="0"/>
              </a:spcAft>
            </a:pPr>
            <a:r>
              <a:rPr lang="en-GB" sz="1600" spc="-50" dirty="0">
                <a:solidFill>
                  <a:prstClr val="black"/>
                </a:solidFill>
                <a:latin typeface="Calibri"/>
                <a:cs typeface="+mn-cs"/>
              </a:rPr>
              <a:t>The Consultative Committee for Time and Frequency is at work</a:t>
            </a:r>
            <a:endParaRPr lang="fr-FR" sz="1600" dirty="0">
              <a:solidFill>
                <a:prstClr val="black"/>
              </a:solidFill>
              <a:latin typeface="Calibri"/>
              <a:cs typeface="+mn-cs"/>
            </a:endParaRPr>
          </a:p>
        </p:txBody>
      </p:sp>
    </p:spTree>
    <p:extLst>
      <p:ext uri="{BB962C8B-B14F-4D97-AF65-F5344CB8AC3E}">
        <p14:creationId xmlns:p14="http://schemas.microsoft.com/office/powerpoint/2010/main" val="252626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1" name="Rectangle 3"/>
          <p:cNvSpPr>
            <a:spLocks noChangeArrowheads="1"/>
          </p:cNvSpPr>
          <p:nvPr/>
        </p:nvSpPr>
        <p:spPr bwMode="auto">
          <a:xfrm>
            <a:off x="2403872" y="2250281"/>
            <a:ext cx="6858000" cy="300082"/>
          </a:xfrm>
          <a:prstGeom prst="rect">
            <a:avLst/>
          </a:prstGeom>
          <a:noFill/>
          <a:ln w="9525">
            <a:noFill/>
            <a:miter lim="800000"/>
            <a:headEnd/>
            <a:tailEnd/>
          </a:ln>
          <a:effectLst/>
        </p:spPr>
        <p:txBody>
          <a:bodyPr>
            <a:spAutoFit/>
          </a:bodyPr>
          <a:lstStyle/>
          <a:p>
            <a:pPr defTabSz="685800" eaLnBrk="1" fontAlgn="auto" hangingPunct="1">
              <a:spcBef>
                <a:spcPts val="0"/>
              </a:spcBef>
              <a:spcAft>
                <a:spcPts val="0"/>
              </a:spcAft>
            </a:pPr>
            <a:endParaRPr lang="it-IT" sz="1350">
              <a:solidFill>
                <a:prstClr val="black"/>
              </a:solidFill>
              <a:latin typeface="Calibri"/>
              <a:cs typeface="+mn-cs"/>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3" y="1437420"/>
            <a:ext cx="7843939" cy="4536504"/>
          </a:xfrm>
          <a:prstGeom prst="rect">
            <a:avLst/>
          </a:prstGeom>
        </p:spPr>
      </p:pic>
      <p:sp>
        <p:nvSpPr>
          <p:cNvPr id="7" name="Rectangle 2"/>
          <p:cNvSpPr>
            <a:spLocks noGrp="1" noChangeArrowheads="1"/>
          </p:cNvSpPr>
          <p:nvPr>
            <p:ph type="title"/>
          </p:nvPr>
        </p:nvSpPr>
        <p:spPr>
          <a:xfrm>
            <a:off x="99616" y="61747"/>
            <a:ext cx="4608512" cy="857250"/>
          </a:xfrm>
        </p:spPr>
        <p:txBody>
          <a:bodyPr>
            <a:normAutofit/>
          </a:bodyPr>
          <a:lstStyle/>
          <a:p>
            <a:r>
              <a:rPr lang="en-GB" dirty="0"/>
              <a:t>Clocks need to be compared</a:t>
            </a:r>
          </a:p>
        </p:txBody>
      </p:sp>
      <p:sp>
        <p:nvSpPr>
          <p:cNvPr id="2" name="ZoneTexte 1"/>
          <p:cNvSpPr txBox="1"/>
          <p:nvPr/>
        </p:nvSpPr>
        <p:spPr>
          <a:xfrm>
            <a:off x="6986479" y="2276986"/>
            <a:ext cx="2016224" cy="1323439"/>
          </a:xfrm>
          <a:prstGeom prst="rect">
            <a:avLst/>
          </a:prstGeom>
          <a:noFill/>
        </p:spPr>
        <p:txBody>
          <a:bodyPr wrap="square" rtlCol="0">
            <a:spAutoFit/>
          </a:bodyPr>
          <a:lstStyle/>
          <a:p>
            <a:pPr defTabSz="685800" eaLnBrk="1" fontAlgn="auto" hangingPunct="1">
              <a:spcBef>
                <a:spcPts val="0"/>
              </a:spcBef>
              <a:spcAft>
                <a:spcPts val="0"/>
              </a:spcAft>
            </a:pPr>
            <a:r>
              <a:rPr lang="fr-FR" sz="2000" dirty="0">
                <a:solidFill>
                  <a:srgbClr val="193B7F"/>
                </a:solidFill>
                <a:latin typeface="Calibri"/>
                <a:cs typeface="+mn-cs"/>
              </a:rPr>
              <a:t>The </a:t>
            </a:r>
            <a:r>
              <a:rPr lang="fr-FR" sz="2000" dirty="0" err="1">
                <a:solidFill>
                  <a:srgbClr val="193B7F"/>
                </a:solidFill>
                <a:latin typeface="Calibri"/>
                <a:cs typeface="+mn-cs"/>
              </a:rPr>
              <a:t>most</a:t>
            </a:r>
            <a:r>
              <a:rPr lang="fr-FR" sz="2000" dirty="0">
                <a:solidFill>
                  <a:srgbClr val="193B7F"/>
                </a:solidFill>
                <a:latin typeface="Calibri"/>
                <a:cs typeface="+mn-cs"/>
              </a:rPr>
              <a:t> </a:t>
            </a:r>
            <a:r>
              <a:rPr lang="fr-FR" sz="2000" dirty="0" err="1">
                <a:solidFill>
                  <a:srgbClr val="193B7F"/>
                </a:solidFill>
                <a:latin typeface="Calibri"/>
                <a:cs typeface="+mn-cs"/>
              </a:rPr>
              <a:t>used</a:t>
            </a:r>
            <a:r>
              <a:rPr lang="fr-FR" sz="2000" dirty="0">
                <a:solidFill>
                  <a:srgbClr val="193B7F"/>
                </a:solidFill>
                <a:latin typeface="Calibri"/>
                <a:cs typeface="+mn-cs"/>
              </a:rPr>
              <a:t> </a:t>
            </a:r>
            <a:r>
              <a:rPr lang="fr-FR" sz="2000" dirty="0" err="1">
                <a:solidFill>
                  <a:srgbClr val="193B7F"/>
                </a:solidFill>
                <a:latin typeface="Calibri"/>
                <a:cs typeface="+mn-cs"/>
              </a:rPr>
              <a:t>clock</a:t>
            </a:r>
            <a:r>
              <a:rPr lang="fr-FR" sz="2000" dirty="0">
                <a:solidFill>
                  <a:srgbClr val="193B7F"/>
                </a:solidFill>
                <a:latin typeface="Calibri"/>
                <a:cs typeface="+mn-cs"/>
              </a:rPr>
              <a:t> </a:t>
            </a:r>
            <a:r>
              <a:rPr lang="fr-FR" sz="2000" dirty="0" err="1">
                <a:solidFill>
                  <a:srgbClr val="193B7F"/>
                </a:solidFill>
                <a:latin typeface="Calibri"/>
                <a:cs typeface="+mn-cs"/>
              </a:rPr>
              <a:t>comparison</a:t>
            </a:r>
            <a:r>
              <a:rPr lang="fr-FR" sz="2000" dirty="0">
                <a:solidFill>
                  <a:srgbClr val="193B7F"/>
                </a:solidFill>
                <a:latin typeface="Calibri"/>
                <a:cs typeface="+mn-cs"/>
              </a:rPr>
              <a:t> techniques </a:t>
            </a:r>
            <a:r>
              <a:rPr lang="fr-FR" sz="2000" dirty="0" err="1">
                <a:solidFill>
                  <a:srgbClr val="193B7F"/>
                </a:solidFill>
                <a:latin typeface="Calibri"/>
                <a:cs typeface="+mn-cs"/>
              </a:rPr>
              <a:t>is</a:t>
            </a:r>
            <a:r>
              <a:rPr lang="fr-FR" sz="2000" dirty="0">
                <a:solidFill>
                  <a:srgbClr val="193B7F"/>
                </a:solidFill>
                <a:latin typeface="Calibri"/>
                <a:cs typeface="+mn-cs"/>
              </a:rPr>
              <a:t> </a:t>
            </a:r>
            <a:r>
              <a:rPr lang="fr-FR" sz="2000" dirty="0" err="1">
                <a:solidFill>
                  <a:srgbClr val="193B7F"/>
                </a:solidFill>
                <a:latin typeface="Calibri"/>
                <a:cs typeface="+mn-cs"/>
              </a:rPr>
              <a:t>based</a:t>
            </a:r>
            <a:r>
              <a:rPr lang="fr-FR" sz="2000" dirty="0">
                <a:solidFill>
                  <a:srgbClr val="193B7F"/>
                </a:solidFill>
                <a:latin typeface="Calibri"/>
                <a:cs typeface="+mn-cs"/>
              </a:rPr>
              <a:t> on GNSS</a:t>
            </a:r>
          </a:p>
        </p:txBody>
      </p:sp>
      <p:pic>
        <p:nvPicPr>
          <p:cNvPr id="9" name="Image 8"/>
          <p:cNvPicPr>
            <a:picLocks noChangeAspect="1"/>
          </p:cNvPicPr>
          <p:nvPr/>
        </p:nvPicPr>
        <p:blipFill>
          <a:blip r:embed="rId4"/>
          <a:stretch>
            <a:fillRect/>
          </a:stretch>
        </p:blipFill>
        <p:spPr>
          <a:xfrm>
            <a:off x="5004048" y="4461300"/>
            <a:ext cx="1845588" cy="1305253"/>
          </a:xfrm>
          <a:prstGeom prst="rect">
            <a:avLst/>
          </a:prstGeom>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55776" y="4561289"/>
            <a:ext cx="1296144" cy="1215274"/>
          </a:xfrm>
          <a:prstGeom prst="rect">
            <a:avLst/>
          </a:prstGeom>
        </p:spPr>
      </p:pic>
    </p:spTree>
    <p:extLst>
      <p:ext uri="{BB962C8B-B14F-4D97-AF65-F5344CB8AC3E}">
        <p14:creationId xmlns:p14="http://schemas.microsoft.com/office/powerpoint/2010/main" val="5235188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9479" y="2763199"/>
            <a:ext cx="2259091" cy="1306534"/>
          </a:xfrm>
          <a:prstGeom prst="rect">
            <a:avLst/>
          </a:prstGeom>
        </p:spPr>
      </p:pic>
      <p:sp>
        <p:nvSpPr>
          <p:cNvPr id="6" name="Text Box 473"/>
          <p:cNvSpPr txBox="1">
            <a:spLocks noChangeArrowheads="1"/>
          </p:cNvSpPr>
          <p:nvPr/>
        </p:nvSpPr>
        <p:spPr bwMode="auto">
          <a:xfrm>
            <a:off x="84485" y="155387"/>
            <a:ext cx="8928993"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har char="•"/>
              <a:defRPr sz="2400">
                <a:solidFill>
                  <a:schemeClr val="tx1"/>
                </a:solidFill>
                <a:latin typeface="Times New Roman" pitchFamily="18" charset="0"/>
              </a:defRPr>
            </a:lvl1pPr>
            <a:lvl2pPr marL="1085850" indent="-342900" eaLnBrk="0" hangingPunct="0">
              <a:spcBef>
                <a:spcPct val="20000"/>
              </a:spcBef>
              <a:buChar char="–"/>
              <a:defRPr sz="22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defTabSz="685800" fontAlgn="auto">
              <a:spcBef>
                <a:spcPct val="50000"/>
              </a:spcBef>
              <a:spcAft>
                <a:spcPts val="0"/>
              </a:spcAft>
              <a:buNone/>
              <a:defRPr/>
            </a:pPr>
            <a:r>
              <a:rPr lang="en-US" altLang="fr-FR" sz="2800" dirty="0">
                <a:solidFill>
                  <a:srgbClr val="193B7F"/>
                </a:solidFill>
                <a:latin typeface="+mj-lt"/>
                <a:ea typeface="+mj-ea"/>
                <a:cs typeface="+mj-cs"/>
              </a:rPr>
              <a:t>Clocks in different laboratories are compared by suitable time and frequency transfer techniques </a:t>
            </a:r>
            <a:r>
              <a:rPr lang="en-US" altLang="fr-FR" sz="1800" dirty="0">
                <a:solidFill>
                  <a:srgbClr val="193B7F"/>
                </a:solidFill>
                <a:latin typeface="+mj-lt"/>
                <a:ea typeface="+mj-ea"/>
                <a:cs typeface="+mj-cs"/>
              </a:rPr>
              <a:t>(see M. </a:t>
            </a:r>
            <a:r>
              <a:rPr lang="en-US" altLang="fr-FR" sz="1800" dirty="0" err="1">
                <a:solidFill>
                  <a:srgbClr val="193B7F"/>
                </a:solidFill>
                <a:latin typeface="+mj-lt"/>
                <a:ea typeface="+mj-ea"/>
                <a:cs typeface="+mj-cs"/>
              </a:rPr>
              <a:t>Wouters’s</a:t>
            </a:r>
            <a:r>
              <a:rPr lang="en-US" altLang="fr-FR" sz="1800" dirty="0">
                <a:solidFill>
                  <a:srgbClr val="193B7F"/>
                </a:solidFill>
                <a:latin typeface="+mj-lt"/>
                <a:ea typeface="+mj-ea"/>
                <a:cs typeface="+mj-cs"/>
              </a:rPr>
              <a:t> talk)</a:t>
            </a:r>
          </a:p>
        </p:txBody>
      </p:sp>
      <p:sp>
        <p:nvSpPr>
          <p:cNvPr id="8" name="Rectangle 7"/>
          <p:cNvSpPr/>
          <p:nvPr/>
        </p:nvSpPr>
        <p:spPr>
          <a:xfrm>
            <a:off x="0" y="1199717"/>
            <a:ext cx="4572000" cy="1046440"/>
          </a:xfrm>
          <a:prstGeom prst="rect">
            <a:avLst/>
          </a:prstGeom>
        </p:spPr>
        <p:txBody>
          <a:bodyPr>
            <a:spAutoFit/>
          </a:bodyPr>
          <a:lstStyle/>
          <a:p>
            <a:pPr defTabSz="685800" eaLnBrk="1" fontAlgn="auto" hangingPunct="1">
              <a:spcBef>
                <a:spcPts val="0"/>
              </a:spcBef>
              <a:spcAft>
                <a:spcPts val="0"/>
              </a:spcAft>
            </a:pPr>
            <a:r>
              <a:rPr lang="en-US" sz="1400" b="1" dirty="0">
                <a:solidFill>
                  <a:srgbClr val="195DA9"/>
                </a:solidFill>
                <a:latin typeface="Calibri"/>
                <a:cs typeface="+mn-cs"/>
              </a:rPr>
              <a:t>Global Navigation Satellite Systems (GNSS)</a:t>
            </a:r>
          </a:p>
          <a:p>
            <a:pPr defTabSz="685800" eaLnBrk="1" fontAlgn="auto" hangingPunct="1">
              <a:spcBef>
                <a:spcPts val="0"/>
              </a:spcBef>
              <a:spcAft>
                <a:spcPts val="0"/>
              </a:spcAft>
            </a:pPr>
            <a:r>
              <a:rPr lang="en-US" sz="1200" dirty="0">
                <a:solidFill>
                  <a:prstClr val="black"/>
                </a:solidFill>
                <a:latin typeface="Calibri"/>
                <a:cs typeface="+mn-cs"/>
              </a:rPr>
              <a:t>GNSS are based on time broadcasting from satellites to ground receivers (one-way time transfer). Distant labs equipped with GNSS receivers periodically compare their clocks to the broadcasted time and send the result to the BIPM. </a:t>
            </a:r>
          </a:p>
        </p:txBody>
      </p:sp>
      <p:sp>
        <p:nvSpPr>
          <p:cNvPr id="11" name="Rectangle 10"/>
          <p:cNvSpPr/>
          <p:nvPr/>
        </p:nvSpPr>
        <p:spPr>
          <a:xfrm>
            <a:off x="4709630" y="1135607"/>
            <a:ext cx="4572000" cy="1231106"/>
          </a:xfrm>
          <a:prstGeom prst="rect">
            <a:avLst/>
          </a:prstGeom>
        </p:spPr>
        <p:txBody>
          <a:bodyPr>
            <a:spAutoFit/>
          </a:bodyPr>
          <a:lstStyle/>
          <a:p>
            <a:pPr defTabSz="685800" eaLnBrk="1" fontAlgn="auto" hangingPunct="1">
              <a:spcBef>
                <a:spcPts val="0"/>
              </a:spcBef>
              <a:spcAft>
                <a:spcPts val="0"/>
              </a:spcAft>
            </a:pPr>
            <a:r>
              <a:rPr lang="en-US" sz="1400" b="1" dirty="0">
                <a:solidFill>
                  <a:srgbClr val="195DA9"/>
                </a:solidFill>
                <a:latin typeface="Calibri"/>
                <a:cs typeface="+mn-cs"/>
              </a:rPr>
              <a:t>Two-Way Satellite Time &amp; Freq. Transfer (TWSTFT)</a:t>
            </a:r>
          </a:p>
          <a:p>
            <a:pPr defTabSz="685800" eaLnBrk="1" fontAlgn="auto" hangingPunct="1">
              <a:spcBef>
                <a:spcPts val="0"/>
              </a:spcBef>
              <a:spcAft>
                <a:spcPts val="0"/>
              </a:spcAft>
            </a:pPr>
            <a:r>
              <a:rPr lang="en-US" sz="1200" dirty="0">
                <a:solidFill>
                  <a:prstClr val="black"/>
                </a:solidFill>
                <a:latin typeface="Calibri"/>
                <a:cs typeface="+mn-cs"/>
              </a:rPr>
              <a:t>dedicated ground terminals simultaneously receive and transmit time transfer signals (two-way time transfer) on geostationary telecom satellites. </a:t>
            </a:r>
          </a:p>
          <a:p>
            <a:pPr defTabSz="685800" eaLnBrk="1" fontAlgn="auto" hangingPunct="1">
              <a:spcBef>
                <a:spcPts val="0"/>
              </a:spcBef>
              <a:spcAft>
                <a:spcPts val="0"/>
              </a:spcAft>
            </a:pPr>
            <a:r>
              <a:rPr lang="en-US" sz="1200" dirty="0">
                <a:solidFill>
                  <a:prstClr val="black"/>
                </a:solidFill>
                <a:latin typeface="Calibri"/>
                <a:cs typeface="+mn-cs"/>
              </a:rPr>
              <a:t>Two-way method cancels out (at first order) the propagation time of the signal.</a:t>
            </a:r>
          </a:p>
        </p:txBody>
      </p:sp>
      <p:pic>
        <p:nvPicPr>
          <p:cNvPr id="12"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5794" y="2582604"/>
            <a:ext cx="2688690" cy="1554991"/>
          </a:xfrm>
          <a:prstGeom prst="rect">
            <a:avLst/>
          </a:prstGeom>
        </p:spPr>
      </p:pic>
      <p:graphicFrame>
        <p:nvGraphicFramePr>
          <p:cNvPr id="15" name="Tableau 14"/>
          <p:cNvGraphicFramePr>
            <a:graphicFrameLocks noGrp="1"/>
          </p:cNvGraphicFramePr>
          <p:nvPr/>
        </p:nvGraphicFramePr>
        <p:xfrm>
          <a:off x="7182410" y="2543521"/>
          <a:ext cx="1926095" cy="1188720"/>
        </p:xfrm>
        <a:graphic>
          <a:graphicData uri="http://schemas.openxmlformats.org/drawingml/2006/table">
            <a:tbl>
              <a:tblPr bandRow="1">
                <a:tableStyleId>{69CF1AB2-1976-4502-BF36-3FF5EA218861}</a:tableStyleId>
              </a:tblPr>
              <a:tblGrid>
                <a:gridCol w="1926095">
                  <a:extLst>
                    <a:ext uri="{9D8B030D-6E8A-4147-A177-3AD203B41FA5}">
                      <a16:colId xmlns:a16="http://schemas.microsoft.com/office/drawing/2014/main" val="1930832790"/>
                    </a:ext>
                  </a:extLst>
                </a:gridCol>
              </a:tblGrid>
              <a:tr h="228600">
                <a:tc>
                  <a:txBody>
                    <a:bodyPr/>
                    <a:lstStyle/>
                    <a:p>
                      <a:pPr marL="0" algn="l" defTabSz="914400" rtl="0" eaLnBrk="1" latinLnBrk="0" hangingPunct="1"/>
                      <a:r>
                        <a:rPr lang="en-US" sz="900" kern="1200" noProof="0" dirty="0">
                          <a:solidFill>
                            <a:schemeClr val="dk1"/>
                          </a:solidFill>
                          <a:latin typeface="+mn-lt"/>
                          <a:ea typeface="+mn-ea"/>
                          <a:cs typeface="+mn-cs"/>
                        </a:rPr>
                        <a:t>Operational</a:t>
                      </a:r>
                      <a:r>
                        <a:rPr lang="en-US" sz="900" kern="1200" dirty="0">
                          <a:solidFill>
                            <a:schemeClr val="dk1"/>
                          </a:solidFill>
                          <a:latin typeface="+mn-lt"/>
                          <a:ea typeface="+mn-ea"/>
                          <a:cs typeface="+mn-cs"/>
                        </a:rPr>
                        <a:t> since ~2000</a:t>
                      </a:r>
                    </a:p>
                  </a:txBody>
                  <a:tcPr/>
                </a:tc>
                <a:extLst>
                  <a:ext uri="{0D108BD9-81ED-4DB2-BD59-A6C34878D82A}">
                    <a16:rowId xmlns:a16="http://schemas.microsoft.com/office/drawing/2014/main" val="914255976"/>
                  </a:ext>
                </a:extLst>
              </a:tr>
              <a:tr h="228600">
                <a:tc>
                  <a:txBody>
                    <a:bodyPr/>
                    <a:lstStyle/>
                    <a:p>
                      <a:pPr marL="0" algn="l" defTabSz="914400" rtl="0" eaLnBrk="1" latinLnBrk="0" hangingPunct="1"/>
                      <a:r>
                        <a:rPr lang="en-US" sz="900" kern="1200" dirty="0">
                          <a:solidFill>
                            <a:schemeClr val="dk1"/>
                          </a:solidFill>
                          <a:latin typeface="+mn-lt"/>
                          <a:ea typeface="+mn-ea"/>
                          <a:cs typeface="+mn-cs"/>
                        </a:rPr>
                        <a:t>Number of links : 18</a:t>
                      </a:r>
                    </a:p>
                  </a:txBody>
                  <a:tcPr/>
                </a:tc>
                <a:extLst>
                  <a:ext uri="{0D108BD9-81ED-4DB2-BD59-A6C34878D82A}">
                    <a16:rowId xmlns:a16="http://schemas.microsoft.com/office/drawing/2014/main" val="2679135910"/>
                  </a:ext>
                </a:extLst>
              </a:tr>
              <a:tr h="365760">
                <a:tc>
                  <a:txBody>
                    <a:bodyPr/>
                    <a:lstStyle/>
                    <a:p>
                      <a:pPr marL="0" algn="l" defTabSz="914400" rtl="0" eaLnBrk="1" latinLnBrk="0" hangingPunct="1"/>
                      <a:r>
                        <a:rPr lang="en-US" sz="900" kern="1200" dirty="0">
                          <a:solidFill>
                            <a:schemeClr val="dk1"/>
                          </a:solidFill>
                          <a:latin typeface="+mn-lt"/>
                          <a:ea typeface="+mn-ea"/>
                          <a:cs typeface="+mn-cs"/>
                        </a:rPr>
                        <a:t>Typical freq. transfer accuracy @1d : a few 10-15</a:t>
                      </a:r>
                    </a:p>
                  </a:txBody>
                  <a:tcPr/>
                </a:tc>
                <a:extLst>
                  <a:ext uri="{0D108BD9-81ED-4DB2-BD59-A6C34878D82A}">
                    <a16:rowId xmlns:a16="http://schemas.microsoft.com/office/drawing/2014/main" val="2451781186"/>
                  </a:ext>
                </a:extLst>
              </a:tr>
              <a:tr h="365760">
                <a:tc>
                  <a:txBody>
                    <a:bodyPr/>
                    <a:lstStyle/>
                    <a:p>
                      <a:pPr marL="0" algn="l" defTabSz="914400" rtl="0" eaLnBrk="1" latinLnBrk="0" hangingPunct="1"/>
                      <a:r>
                        <a:rPr lang="en-US" sz="900" kern="1200" dirty="0">
                          <a:solidFill>
                            <a:schemeClr val="dk1"/>
                          </a:solidFill>
                          <a:latin typeface="+mn-lt"/>
                          <a:ea typeface="+mn-ea"/>
                          <a:cs typeface="+mn-cs"/>
                        </a:rPr>
                        <a:t>Typical time transfer accuracy : ≳ 1 ns</a:t>
                      </a:r>
                    </a:p>
                  </a:txBody>
                  <a:tcPr/>
                </a:tc>
                <a:extLst>
                  <a:ext uri="{0D108BD9-81ED-4DB2-BD59-A6C34878D82A}">
                    <a16:rowId xmlns:a16="http://schemas.microsoft.com/office/drawing/2014/main" val="3455810787"/>
                  </a:ext>
                </a:extLst>
              </a:tr>
            </a:tbl>
          </a:graphicData>
        </a:graphic>
      </p:graphicFrame>
      <p:sp>
        <p:nvSpPr>
          <p:cNvPr id="16" name="Rectangle 15"/>
          <p:cNvSpPr/>
          <p:nvPr/>
        </p:nvSpPr>
        <p:spPr>
          <a:xfrm>
            <a:off x="4744569" y="4352814"/>
            <a:ext cx="4399431" cy="1785104"/>
          </a:xfrm>
          <a:prstGeom prst="rect">
            <a:avLst/>
          </a:prstGeom>
        </p:spPr>
        <p:txBody>
          <a:bodyPr wrap="square">
            <a:spAutoFit/>
          </a:bodyPr>
          <a:lstStyle/>
          <a:p>
            <a:pPr defTabSz="685800" eaLnBrk="1" fontAlgn="auto" hangingPunct="1">
              <a:spcBef>
                <a:spcPts val="0"/>
              </a:spcBef>
              <a:spcAft>
                <a:spcPts val="0"/>
              </a:spcAft>
            </a:pPr>
            <a:r>
              <a:rPr lang="en-GB" altLang="fr-FR" sz="1400" b="1" dirty="0">
                <a:solidFill>
                  <a:srgbClr val="195DA9"/>
                </a:solidFill>
                <a:latin typeface="Calibri"/>
                <a:cs typeface="+mn-cs"/>
                <a:sym typeface="Wingdings" pitchFamily="2" charset="2"/>
              </a:rPr>
              <a:t>Progress in TWSTFT</a:t>
            </a:r>
            <a:r>
              <a:rPr lang="en-GB" altLang="fr-FR" sz="1400" dirty="0">
                <a:solidFill>
                  <a:srgbClr val="195DA9"/>
                </a:solidFill>
                <a:latin typeface="Calibri"/>
                <a:cs typeface="+mn-cs"/>
                <a:sym typeface="Wingdings" pitchFamily="2" charset="2"/>
              </a:rPr>
              <a:t> </a:t>
            </a:r>
          </a:p>
          <a:p>
            <a:pPr defTabSz="685800" eaLnBrk="1" fontAlgn="auto" hangingPunct="1">
              <a:spcBef>
                <a:spcPts val="0"/>
              </a:spcBef>
              <a:spcAft>
                <a:spcPts val="0"/>
              </a:spcAft>
            </a:pPr>
            <a:r>
              <a:rPr lang="en-GB" altLang="fr-FR" sz="1400" dirty="0">
                <a:solidFill>
                  <a:srgbClr val="195DA9"/>
                </a:solidFill>
                <a:latin typeface="Calibri"/>
                <a:cs typeface="+mn-cs"/>
                <a:sym typeface="Wingdings" pitchFamily="2" charset="2"/>
              </a:rPr>
              <a:t>Software Designed Radio and </a:t>
            </a:r>
            <a:r>
              <a:rPr lang="en-GB" sz="1400" dirty="0">
                <a:solidFill>
                  <a:srgbClr val="195DA9"/>
                </a:solidFill>
                <a:latin typeface="Calibri"/>
                <a:cs typeface="+mn-cs"/>
                <a:sym typeface="Wingdings" pitchFamily="2" charset="2"/>
              </a:rPr>
              <a:t>TWSTFT Carrier Phase</a:t>
            </a:r>
          </a:p>
          <a:p>
            <a:pPr marL="0" indent="0" algn="ctr">
              <a:buNone/>
            </a:pPr>
            <a:endParaRPr lang="en-US" altLang="fr-FR" sz="1400" b="1" dirty="0"/>
          </a:p>
          <a:p>
            <a:pPr marL="0" indent="0">
              <a:buNone/>
            </a:pPr>
            <a:r>
              <a:rPr lang="en-US" altLang="fr-FR" sz="1400" b="1" dirty="0">
                <a:solidFill>
                  <a:srgbClr val="195DA9"/>
                </a:solidFill>
                <a:latin typeface="Calibri"/>
                <a:cs typeface="+mn-cs"/>
              </a:rPr>
              <a:t>ACES MWL on the int space station</a:t>
            </a:r>
          </a:p>
          <a:p>
            <a:pPr marL="0" indent="0">
              <a:spcBef>
                <a:spcPts val="0"/>
              </a:spcBef>
              <a:buNone/>
            </a:pPr>
            <a:r>
              <a:rPr lang="en-US" sz="1400" dirty="0">
                <a:solidFill>
                  <a:srgbClr val="195DA9"/>
                </a:solidFill>
                <a:latin typeface="Calibri"/>
                <a:cs typeface="+mn-cs"/>
              </a:rPr>
              <a:t>1</a:t>
            </a:r>
            <a:r>
              <a:rPr lang="en-US" altLang="fr-FR" sz="1400" dirty="0">
                <a:solidFill>
                  <a:srgbClr val="195DA9"/>
                </a:solidFill>
                <a:latin typeface="Calibri"/>
                <a:cs typeface="+mn-cs"/>
                <a:sym typeface="Wingdings" pitchFamily="2" charset="2"/>
              </a:rPr>
              <a:t>x10-17</a:t>
            </a:r>
            <a:r>
              <a:rPr lang="en-US" altLang="fr-FR" sz="1400" dirty="0">
                <a:solidFill>
                  <a:srgbClr val="195DA9"/>
                </a:solidFill>
                <a:latin typeface="Calibri"/>
                <a:cs typeface="+mn-cs"/>
              </a:rPr>
              <a:t> after one/several days, launched &gt; 2023</a:t>
            </a:r>
          </a:p>
          <a:p>
            <a:pPr defTabSz="685800" eaLnBrk="1" fontAlgn="auto" hangingPunct="1">
              <a:spcBef>
                <a:spcPts val="0"/>
              </a:spcBef>
              <a:spcAft>
                <a:spcPts val="0"/>
              </a:spcAft>
            </a:pPr>
            <a:endParaRPr lang="en-US" altLang="fr-FR" sz="1400" b="1" dirty="0"/>
          </a:p>
          <a:p>
            <a:pPr defTabSz="685800" eaLnBrk="1" fontAlgn="auto" hangingPunct="1">
              <a:spcBef>
                <a:spcPts val="0"/>
              </a:spcBef>
              <a:spcAft>
                <a:spcPts val="0"/>
              </a:spcAft>
            </a:pPr>
            <a:endParaRPr lang="en-GB" sz="1400" dirty="0">
              <a:solidFill>
                <a:srgbClr val="195DA9"/>
              </a:solidFill>
              <a:latin typeface="Calibri"/>
              <a:cs typeface="+mn-cs"/>
              <a:sym typeface="Wingdings" pitchFamily="2" charset="2"/>
            </a:endParaRPr>
          </a:p>
          <a:p>
            <a:pPr defTabSz="685800" eaLnBrk="1" fontAlgn="auto" hangingPunct="1">
              <a:spcBef>
                <a:spcPts val="0"/>
              </a:spcBef>
              <a:spcAft>
                <a:spcPts val="0"/>
              </a:spcAft>
            </a:pPr>
            <a:endParaRPr lang="fr-FR" sz="1200" dirty="0">
              <a:solidFill>
                <a:srgbClr val="195DA9"/>
              </a:solidFill>
              <a:latin typeface="Calibri"/>
              <a:cs typeface="+mn-cs"/>
            </a:endParaRPr>
          </a:p>
        </p:txBody>
      </p:sp>
      <p:graphicFrame>
        <p:nvGraphicFramePr>
          <p:cNvPr id="18" name="Tableau 17"/>
          <p:cNvGraphicFramePr>
            <a:graphicFrameLocks noGrp="1"/>
          </p:cNvGraphicFramePr>
          <p:nvPr/>
        </p:nvGraphicFramePr>
        <p:xfrm>
          <a:off x="2714584" y="2823200"/>
          <a:ext cx="1763253" cy="1325880"/>
        </p:xfrm>
        <a:graphic>
          <a:graphicData uri="http://schemas.openxmlformats.org/drawingml/2006/table">
            <a:tbl>
              <a:tblPr bandRow="1">
                <a:tableStyleId>{69CF1AB2-1976-4502-BF36-3FF5EA218861}</a:tableStyleId>
              </a:tblPr>
              <a:tblGrid>
                <a:gridCol w="1763253">
                  <a:extLst>
                    <a:ext uri="{9D8B030D-6E8A-4147-A177-3AD203B41FA5}">
                      <a16:colId xmlns:a16="http://schemas.microsoft.com/office/drawing/2014/main" val="1930832790"/>
                    </a:ext>
                  </a:extLst>
                </a:gridCol>
              </a:tblGrid>
              <a:tr h="228600">
                <a:tc>
                  <a:txBody>
                    <a:bodyPr/>
                    <a:lstStyle/>
                    <a:p>
                      <a:r>
                        <a:rPr lang="en-US" sz="900" b="0" noProof="0" dirty="0"/>
                        <a:t>Operational</a:t>
                      </a:r>
                      <a:r>
                        <a:rPr lang="en-US" sz="900" b="0" baseline="0" noProof="0" dirty="0"/>
                        <a:t> since ~ 1980</a:t>
                      </a:r>
                      <a:endParaRPr lang="en-US" sz="900" b="0" noProof="0" dirty="0"/>
                    </a:p>
                  </a:txBody>
                  <a:tcPr/>
                </a:tc>
                <a:extLst>
                  <a:ext uri="{0D108BD9-81ED-4DB2-BD59-A6C34878D82A}">
                    <a16:rowId xmlns:a16="http://schemas.microsoft.com/office/drawing/2014/main" val="914255976"/>
                  </a:ext>
                </a:extLst>
              </a:tr>
              <a:tr h="365760">
                <a:tc>
                  <a:txBody>
                    <a:bodyPr/>
                    <a:lstStyle/>
                    <a:p>
                      <a:r>
                        <a:rPr lang="en-US" sz="900" noProof="0" dirty="0"/>
                        <a:t>Number of links : all contributing laboratories</a:t>
                      </a:r>
                    </a:p>
                  </a:txBody>
                  <a:tcPr/>
                </a:tc>
                <a:extLst>
                  <a:ext uri="{0D108BD9-81ED-4DB2-BD59-A6C34878D82A}">
                    <a16:rowId xmlns:a16="http://schemas.microsoft.com/office/drawing/2014/main" val="2679135910"/>
                  </a:ext>
                </a:extLst>
              </a:tr>
              <a:tr h="365760">
                <a:tc>
                  <a:txBody>
                    <a:bodyPr/>
                    <a:lstStyle/>
                    <a:p>
                      <a:r>
                        <a:rPr lang="en-US" sz="900" noProof="0" dirty="0"/>
                        <a:t>Typical</a:t>
                      </a:r>
                      <a:r>
                        <a:rPr lang="en-US" sz="900" baseline="0" noProof="0" dirty="0"/>
                        <a:t> freq. transfer </a:t>
                      </a:r>
                      <a:r>
                        <a:rPr lang="en-US" sz="900" baseline="0" noProof="0" dirty="0">
                          <a:solidFill>
                            <a:schemeClr val="tx1"/>
                          </a:solidFill>
                        </a:rPr>
                        <a:t>accuracy</a:t>
                      </a:r>
                      <a:r>
                        <a:rPr lang="en-US" sz="900" baseline="0" noProof="0" dirty="0"/>
                        <a:t> @1d : a few 10</a:t>
                      </a:r>
                      <a:r>
                        <a:rPr lang="en-US" sz="900" baseline="30000" noProof="0" dirty="0"/>
                        <a:t>-15</a:t>
                      </a:r>
                    </a:p>
                  </a:txBody>
                  <a:tcPr/>
                </a:tc>
                <a:extLst>
                  <a:ext uri="{0D108BD9-81ED-4DB2-BD59-A6C34878D82A}">
                    <a16:rowId xmlns:a16="http://schemas.microsoft.com/office/drawing/2014/main" val="2451781186"/>
                  </a:ext>
                </a:extLst>
              </a:tr>
              <a:tr h="365760">
                <a:tc>
                  <a:txBody>
                    <a:bodyPr/>
                    <a:lstStyle/>
                    <a:p>
                      <a:r>
                        <a:rPr lang="en-US" sz="900" noProof="0" dirty="0"/>
                        <a:t>Typical time transfer </a:t>
                      </a:r>
                      <a:r>
                        <a:rPr lang="en-US" sz="900" noProof="0" dirty="0">
                          <a:solidFill>
                            <a:schemeClr val="tx1"/>
                          </a:solidFill>
                        </a:rPr>
                        <a:t>accuracy</a:t>
                      </a:r>
                      <a:r>
                        <a:rPr lang="en-US" sz="900" noProof="0" dirty="0"/>
                        <a:t>  : </a:t>
                      </a:r>
                    </a:p>
                    <a:p>
                      <a:r>
                        <a:rPr lang="en-US" sz="900" noProof="0" dirty="0"/>
                        <a:t>a few ns</a:t>
                      </a:r>
                    </a:p>
                  </a:txBody>
                  <a:tcPr/>
                </a:tc>
                <a:extLst>
                  <a:ext uri="{0D108BD9-81ED-4DB2-BD59-A6C34878D82A}">
                    <a16:rowId xmlns:a16="http://schemas.microsoft.com/office/drawing/2014/main" val="3455810787"/>
                  </a:ext>
                </a:extLst>
              </a:tr>
            </a:tbl>
          </a:graphicData>
        </a:graphic>
      </p:graphicFrame>
      <p:sp>
        <p:nvSpPr>
          <p:cNvPr id="19" name="Rectangle 18"/>
          <p:cNvSpPr/>
          <p:nvPr/>
        </p:nvSpPr>
        <p:spPr>
          <a:xfrm>
            <a:off x="172569" y="4491117"/>
            <a:ext cx="4572000" cy="954107"/>
          </a:xfrm>
          <a:prstGeom prst="rect">
            <a:avLst/>
          </a:prstGeom>
        </p:spPr>
        <p:txBody>
          <a:bodyPr>
            <a:spAutoFit/>
          </a:bodyPr>
          <a:lstStyle/>
          <a:p>
            <a:pPr defTabSz="685800" eaLnBrk="1" fontAlgn="auto" hangingPunct="1">
              <a:spcBef>
                <a:spcPts val="0"/>
              </a:spcBef>
              <a:spcAft>
                <a:spcPts val="0"/>
              </a:spcAft>
            </a:pPr>
            <a:r>
              <a:rPr lang="en-GB" altLang="fr-FR" sz="1400" b="1" dirty="0">
                <a:solidFill>
                  <a:srgbClr val="195DA9"/>
                </a:solidFill>
                <a:latin typeface="Calibri"/>
                <a:cs typeface="+mn-cs"/>
                <a:sym typeface="Wingdings" pitchFamily="2" charset="2"/>
              </a:rPr>
              <a:t>Progress in GNSS measures</a:t>
            </a:r>
            <a:r>
              <a:rPr lang="en-GB" altLang="fr-FR" sz="1400" dirty="0">
                <a:solidFill>
                  <a:srgbClr val="195DA9"/>
                </a:solidFill>
                <a:latin typeface="Calibri"/>
                <a:cs typeface="+mn-cs"/>
                <a:sym typeface="Wingdings" pitchFamily="2" charset="2"/>
              </a:rPr>
              <a:t> </a:t>
            </a:r>
          </a:p>
          <a:p>
            <a:pPr defTabSz="685800" eaLnBrk="1" fontAlgn="auto" hangingPunct="1">
              <a:spcBef>
                <a:spcPts val="0"/>
              </a:spcBef>
              <a:spcAft>
                <a:spcPts val="0"/>
              </a:spcAft>
            </a:pPr>
            <a:r>
              <a:rPr lang="en-US" sz="1400" dirty="0">
                <a:solidFill>
                  <a:srgbClr val="195DA9"/>
                </a:solidFill>
                <a:latin typeface="Calibri"/>
                <a:cs typeface="+mn-cs"/>
              </a:rPr>
              <a:t>GPS+ GLONASS + </a:t>
            </a:r>
            <a:r>
              <a:rPr lang="en-US" sz="1400" dirty="0" err="1">
                <a:solidFill>
                  <a:srgbClr val="195DA9"/>
                </a:solidFill>
                <a:latin typeface="Calibri"/>
                <a:cs typeface="+mn-cs"/>
              </a:rPr>
              <a:t>Beidou</a:t>
            </a:r>
            <a:r>
              <a:rPr lang="en-US" sz="1400" dirty="0">
                <a:solidFill>
                  <a:srgbClr val="195DA9"/>
                </a:solidFill>
                <a:latin typeface="Calibri"/>
                <a:cs typeface="+mn-cs"/>
              </a:rPr>
              <a:t> + Galileo</a:t>
            </a:r>
          </a:p>
          <a:p>
            <a:pPr defTabSz="685800" eaLnBrk="1" fontAlgn="auto" hangingPunct="1">
              <a:spcBef>
                <a:spcPts val="0"/>
              </a:spcBef>
              <a:spcAft>
                <a:spcPts val="0"/>
              </a:spcAft>
            </a:pPr>
            <a:r>
              <a:rPr lang="en-US" sz="1400" dirty="0">
                <a:solidFill>
                  <a:srgbClr val="195DA9"/>
                </a:solidFill>
                <a:latin typeface="Calibri"/>
                <a:cs typeface="+mn-cs"/>
              </a:rPr>
              <a:t>IPPP : Precise Point Positioning with integer ambiguity resolution</a:t>
            </a:r>
          </a:p>
        </p:txBody>
      </p:sp>
      <p:grpSp>
        <p:nvGrpSpPr>
          <p:cNvPr id="22" name="Groupe 21"/>
          <p:cNvGrpSpPr/>
          <p:nvPr/>
        </p:nvGrpSpPr>
        <p:grpSpPr>
          <a:xfrm>
            <a:off x="1907704" y="5748336"/>
            <a:ext cx="6308760" cy="1185597"/>
            <a:chOff x="2195736" y="4047740"/>
            <a:chExt cx="6308760" cy="1185597"/>
          </a:xfrm>
        </p:grpSpPr>
        <p:sp>
          <p:nvSpPr>
            <p:cNvPr id="20" name="Rectangle 19"/>
            <p:cNvSpPr/>
            <p:nvPr/>
          </p:nvSpPr>
          <p:spPr>
            <a:xfrm>
              <a:off x="2195736" y="4217674"/>
              <a:ext cx="4706492" cy="1015663"/>
            </a:xfrm>
            <a:prstGeom prst="rect">
              <a:avLst/>
            </a:prstGeom>
          </p:spPr>
          <p:txBody>
            <a:bodyPr wrap="square">
              <a:spAutoFit/>
            </a:bodyPr>
            <a:lstStyle/>
            <a:p>
              <a:pPr defTabSz="685800" eaLnBrk="1" fontAlgn="auto" hangingPunct="1">
                <a:spcBef>
                  <a:spcPts val="0"/>
                </a:spcBef>
                <a:spcAft>
                  <a:spcPts val="0"/>
                </a:spcAft>
              </a:pPr>
              <a:r>
                <a:rPr lang="en-US" sz="1400" b="1" dirty="0">
                  <a:solidFill>
                    <a:srgbClr val="195DA9"/>
                  </a:solidFill>
                  <a:latin typeface="Calibri"/>
                  <a:cs typeface="+mn-cs"/>
                </a:rPr>
                <a:t>In development : Optical Fiber links </a:t>
              </a:r>
            </a:p>
            <a:p>
              <a:pPr defTabSz="685800" eaLnBrk="1" fontAlgn="auto" hangingPunct="1">
                <a:spcBef>
                  <a:spcPts val="0"/>
                </a:spcBef>
                <a:spcAft>
                  <a:spcPts val="0"/>
                </a:spcAft>
              </a:pPr>
              <a:r>
                <a:rPr lang="en-US" sz="1100" dirty="0">
                  <a:solidFill>
                    <a:prstClr val="black"/>
                  </a:solidFill>
                  <a:latin typeface="Calibri"/>
                  <a:cs typeface="+mn-cs"/>
                </a:rPr>
                <a:t>A growing number of UTC laboratories are gaining access to fiber links dedicated to time and frequency. Although few of them are currently interconnected by operational, high-duty cycle links, this number is expected to grow quickly during the next decade.</a:t>
              </a:r>
            </a:p>
          </p:txBody>
        </p:sp>
        <p:pic>
          <p:nvPicPr>
            <p:cNvPr id="21" name="Picture 10" descr="Image result for optical fibre"/>
            <p:cNvPicPr>
              <a:picLocks noChangeAspect="1" noChangeArrowheads="1"/>
            </p:cNvPicPr>
            <p:nvPr/>
          </p:nvPicPr>
          <p:blipFill rotWithShape="1">
            <a:blip r:embed="rId4">
              <a:extLst>
                <a:ext uri="{28A0092B-C50C-407E-A947-70E740481C1C}">
                  <a14:useLocalDpi xmlns:a14="http://schemas.microsoft.com/office/drawing/2010/main" val="0"/>
                </a:ext>
              </a:extLst>
            </a:blip>
            <a:srcRect l="2466" b="12395"/>
            <a:stretch/>
          </p:blipFill>
          <p:spPr bwMode="auto">
            <a:xfrm>
              <a:off x="6948264" y="4047740"/>
              <a:ext cx="1556232" cy="90859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Straight Connector 7">
            <a:extLst>
              <a:ext uri="{FF2B5EF4-FFF2-40B4-BE49-F238E27FC236}">
                <a16:creationId xmlns:a16="http://schemas.microsoft.com/office/drawing/2014/main" id="{8CE272CE-209E-12DC-5407-9CA23AA323E2}"/>
              </a:ext>
            </a:extLst>
          </p:cNvPr>
          <p:cNvCxnSpPr/>
          <p:nvPr/>
        </p:nvCxnSpPr>
        <p:spPr>
          <a:xfrm>
            <a:off x="0" y="1065879"/>
            <a:ext cx="9144000" cy="0"/>
          </a:xfrm>
          <a:prstGeom prst="line">
            <a:avLst/>
          </a:prstGeom>
          <a:ln w="28575">
            <a:solidFill>
              <a:srgbClr val="193B7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50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3554" name="Line 2"/>
          <p:cNvSpPr>
            <a:spLocks noChangeShapeType="1"/>
          </p:cNvSpPr>
          <p:nvPr/>
        </p:nvSpPr>
        <p:spPr bwMode="auto">
          <a:xfrm>
            <a:off x="1046163" y="5291138"/>
            <a:ext cx="7205662" cy="0"/>
          </a:xfrm>
          <a:prstGeom prst="line">
            <a:avLst/>
          </a:prstGeom>
          <a:noFill/>
          <a:ln w="9525">
            <a:noFill/>
            <a:round/>
            <a:headEnd/>
            <a:tailEnd type="triangle" w="med" len="med"/>
          </a:ln>
          <a:effectLst/>
        </p:spPr>
        <p:txBody>
          <a:bodyPr wrap="none" anchor="ctr">
            <a:spAutoFit/>
          </a:bodyPr>
          <a:lstStyle/>
          <a:p>
            <a:endParaRPr lang="en-GB"/>
          </a:p>
        </p:txBody>
      </p:sp>
      <p:sp>
        <p:nvSpPr>
          <p:cNvPr id="663555" name="Line 3"/>
          <p:cNvSpPr>
            <a:spLocks noChangeShapeType="1"/>
          </p:cNvSpPr>
          <p:nvPr/>
        </p:nvSpPr>
        <p:spPr bwMode="auto">
          <a:xfrm>
            <a:off x="738188" y="5159375"/>
            <a:ext cx="7389812" cy="0"/>
          </a:xfrm>
          <a:prstGeom prst="line">
            <a:avLst/>
          </a:prstGeom>
          <a:noFill/>
          <a:ln w="9525">
            <a:solidFill>
              <a:srgbClr val="000000"/>
            </a:solidFill>
            <a:round/>
            <a:headEnd/>
            <a:tailEnd type="triangle" w="med" len="med"/>
          </a:ln>
          <a:effectLst/>
        </p:spPr>
        <p:txBody>
          <a:bodyPr anchor="ctr">
            <a:spAutoFit/>
          </a:bodyPr>
          <a:lstStyle/>
          <a:p>
            <a:endParaRPr lang="en-GB"/>
          </a:p>
        </p:txBody>
      </p:sp>
      <p:sp>
        <p:nvSpPr>
          <p:cNvPr id="663556" name="Line 4"/>
          <p:cNvSpPr>
            <a:spLocks noChangeShapeType="1"/>
          </p:cNvSpPr>
          <p:nvPr/>
        </p:nvSpPr>
        <p:spPr bwMode="auto">
          <a:xfrm flipV="1">
            <a:off x="738188" y="1109663"/>
            <a:ext cx="0" cy="4049712"/>
          </a:xfrm>
          <a:prstGeom prst="line">
            <a:avLst/>
          </a:prstGeom>
          <a:noFill/>
          <a:ln w="12700">
            <a:solidFill>
              <a:srgbClr val="000000"/>
            </a:solidFill>
            <a:round/>
            <a:headEnd/>
            <a:tailEnd type="triangle" w="med" len="med"/>
          </a:ln>
          <a:effectLst/>
        </p:spPr>
        <p:txBody>
          <a:bodyPr wrap="none" anchor="ctr">
            <a:spAutoFit/>
          </a:bodyPr>
          <a:lstStyle/>
          <a:p>
            <a:endParaRPr lang="en-GB"/>
          </a:p>
        </p:txBody>
      </p:sp>
      <p:sp>
        <p:nvSpPr>
          <p:cNvPr id="663557" name="Freeform 5"/>
          <p:cNvSpPr>
            <a:spLocks/>
          </p:cNvSpPr>
          <p:nvPr/>
        </p:nvSpPr>
        <p:spPr bwMode="auto">
          <a:xfrm>
            <a:off x="738188" y="1176338"/>
            <a:ext cx="6219825" cy="3205162"/>
          </a:xfrm>
          <a:custGeom>
            <a:avLst/>
            <a:gdLst/>
            <a:ahLst/>
            <a:cxnLst>
              <a:cxn ang="0">
                <a:pos x="99" y="1724"/>
              </a:cxn>
              <a:cxn ang="0">
                <a:pos x="156" y="1581"/>
              </a:cxn>
              <a:cxn ang="0">
                <a:pos x="204" y="1810"/>
              </a:cxn>
              <a:cxn ang="0">
                <a:pos x="223" y="1686"/>
              </a:cxn>
              <a:cxn ang="0">
                <a:pos x="251" y="1458"/>
              </a:cxn>
              <a:cxn ang="0">
                <a:pos x="308" y="1686"/>
              </a:cxn>
              <a:cxn ang="0">
                <a:pos x="366" y="1553"/>
              </a:cxn>
              <a:cxn ang="0">
                <a:pos x="385" y="1458"/>
              </a:cxn>
              <a:cxn ang="0">
                <a:pos x="394" y="1505"/>
              </a:cxn>
              <a:cxn ang="0">
                <a:pos x="413" y="1658"/>
              </a:cxn>
              <a:cxn ang="0">
                <a:pos x="489" y="1886"/>
              </a:cxn>
              <a:cxn ang="0">
                <a:pos x="508" y="1791"/>
              </a:cxn>
              <a:cxn ang="0">
                <a:pos x="527" y="1677"/>
              </a:cxn>
              <a:cxn ang="0">
                <a:pos x="556" y="1724"/>
              </a:cxn>
              <a:cxn ang="0">
                <a:pos x="575" y="1781"/>
              </a:cxn>
              <a:cxn ang="0">
                <a:pos x="699" y="1905"/>
              </a:cxn>
              <a:cxn ang="0">
                <a:pos x="775" y="2020"/>
              </a:cxn>
              <a:cxn ang="0">
                <a:pos x="832" y="1419"/>
              </a:cxn>
              <a:cxn ang="0">
                <a:pos x="851" y="1534"/>
              </a:cxn>
              <a:cxn ang="0">
                <a:pos x="880" y="1505"/>
              </a:cxn>
              <a:cxn ang="0">
                <a:pos x="889" y="1200"/>
              </a:cxn>
              <a:cxn ang="0">
                <a:pos x="1004" y="1696"/>
              </a:cxn>
              <a:cxn ang="0">
                <a:pos x="1070" y="1162"/>
              </a:cxn>
              <a:cxn ang="0">
                <a:pos x="1299" y="1524"/>
              </a:cxn>
              <a:cxn ang="0">
                <a:pos x="1375" y="1534"/>
              </a:cxn>
              <a:cxn ang="0">
                <a:pos x="1537" y="1448"/>
              </a:cxn>
              <a:cxn ang="0">
                <a:pos x="1613" y="1562"/>
              </a:cxn>
              <a:cxn ang="0">
                <a:pos x="1670" y="1572"/>
              </a:cxn>
              <a:cxn ang="0">
                <a:pos x="1804" y="1153"/>
              </a:cxn>
              <a:cxn ang="0">
                <a:pos x="1832" y="1486"/>
              </a:cxn>
              <a:cxn ang="0">
                <a:pos x="1851" y="1258"/>
              </a:cxn>
              <a:cxn ang="0">
                <a:pos x="1908" y="1067"/>
              </a:cxn>
              <a:cxn ang="0">
                <a:pos x="1965" y="1296"/>
              </a:cxn>
              <a:cxn ang="0">
                <a:pos x="2023" y="1391"/>
              </a:cxn>
              <a:cxn ang="0">
                <a:pos x="2127" y="848"/>
              </a:cxn>
              <a:cxn ang="0">
                <a:pos x="2137" y="1029"/>
              </a:cxn>
              <a:cxn ang="0">
                <a:pos x="2156" y="1143"/>
              </a:cxn>
              <a:cxn ang="0">
                <a:pos x="2223" y="1039"/>
              </a:cxn>
              <a:cxn ang="0">
                <a:pos x="2413" y="658"/>
              </a:cxn>
              <a:cxn ang="0">
                <a:pos x="2613" y="1077"/>
              </a:cxn>
              <a:cxn ang="0">
                <a:pos x="2727" y="886"/>
              </a:cxn>
              <a:cxn ang="0">
                <a:pos x="2823" y="753"/>
              </a:cxn>
              <a:cxn ang="0">
                <a:pos x="2937" y="886"/>
              </a:cxn>
              <a:cxn ang="0">
                <a:pos x="2994" y="1039"/>
              </a:cxn>
              <a:cxn ang="0">
                <a:pos x="3051" y="1134"/>
              </a:cxn>
              <a:cxn ang="0">
                <a:pos x="3070" y="1019"/>
              </a:cxn>
              <a:cxn ang="0">
                <a:pos x="3184" y="772"/>
              </a:cxn>
              <a:cxn ang="0">
                <a:pos x="3327" y="1039"/>
              </a:cxn>
              <a:cxn ang="0">
                <a:pos x="3594" y="610"/>
              </a:cxn>
              <a:cxn ang="0">
                <a:pos x="3784" y="438"/>
              </a:cxn>
              <a:cxn ang="0">
                <a:pos x="3794" y="686"/>
              </a:cxn>
              <a:cxn ang="0">
                <a:pos x="3813" y="800"/>
              </a:cxn>
              <a:cxn ang="0">
                <a:pos x="3889" y="600"/>
              </a:cxn>
              <a:cxn ang="0">
                <a:pos x="3946" y="353"/>
              </a:cxn>
              <a:cxn ang="0">
                <a:pos x="4003" y="162"/>
              </a:cxn>
              <a:cxn ang="0">
                <a:pos x="4051" y="600"/>
              </a:cxn>
              <a:cxn ang="0">
                <a:pos x="4108" y="581"/>
              </a:cxn>
              <a:cxn ang="0">
                <a:pos x="4165" y="353"/>
              </a:cxn>
              <a:cxn ang="0">
                <a:pos x="4241" y="124"/>
              </a:cxn>
              <a:cxn ang="0">
                <a:pos x="4537" y="400"/>
              </a:cxn>
              <a:cxn ang="0">
                <a:pos x="4899" y="0"/>
              </a:cxn>
              <a:cxn ang="0">
                <a:pos x="4946" y="162"/>
              </a:cxn>
              <a:cxn ang="0">
                <a:pos x="4965" y="19"/>
              </a:cxn>
            </a:cxnLst>
            <a:rect l="0" t="0" r="r" b="b"/>
            <a:pathLst>
              <a:path w="4966" h="2020">
                <a:moveTo>
                  <a:pt x="99" y="1724"/>
                </a:moveTo>
                <a:cubicBezTo>
                  <a:pt x="247" y="1989"/>
                  <a:pt x="0" y="1581"/>
                  <a:pt x="156" y="1581"/>
                </a:cubicBezTo>
                <a:cubicBezTo>
                  <a:pt x="234" y="1581"/>
                  <a:pt x="204" y="1810"/>
                  <a:pt x="204" y="1810"/>
                </a:cubicBezTo>
                <a:cubicBezTo>
                  <a:pt x="210" y="1769"/>
                  <a:pt x="217" y="1727"/>
                  <a:pt x="223" y="1686"/>
                </a:cubicBezTo>
                <a:cubicBezTo>
                  <a:pt x="233" y="1610"/>
                  <a:pt x="251" y="1458"/>
                  <a:pt x="251" y="1458"/>
                </a:cubicBezTo>
                <a:cubicBezTo>
                  <a:pt x="278" y="1719"/>
                  <a:pt x="239" y="1839"/>
                  <a:pt x="308" y="1686"/>
                </a:cubicBezTo>
                <a:cubicBezTo>
                  <a:pt x="328" y="1642"/>
                  <a:pt x="347" y="1597"/>
                  <a:pt x="366" y="1553"/>
                </a:cubicBezTo>
                <a:cubicBezTo>
                  <a:pt x="372" y="1521"/>
                  <a:pt x="369" y="1486"/>
                  <a:pt x="385" y="1458"/>
                </a:cubicBezTo>
                <a:cubicBezTo>
                  <a:pt x="393" y="1444"/>
                  <a:pt x="392" y="1489"/>
                  <a:pt x="394" y="1505"/>
                </a:cubicBezTo>
                <a:cubicBezTo>
                  <a:pt x="401" y="1556"/>
                  <a:pt x="401" y="1608"/>
                  <a:pt x="413" y="1658"/>
                </a:cubicBezTo>
                <a:cubicBezTo>
                  <a:pt x="432" y="1736"/>
                  <a:pt x="470" y="1808"/>
                  <a:pt x="489" y="1886"/>
                </a:cubicBezTo>
                <a:cubicBezTo>
                  <a:pt x="495" y="1854"/>
                  <a:pt x="502" y="1823"/>
                  <a:pt x="508" y="1791"/>
                </a:cubicBezTo>
                <a:cubicBezTo>
                  <a:pt x="515" y="1753"/>
                  <a:pt x="505" y="1708"/>
                  <a:pt x="527" y="1677"/>
                </a:cubicBezTo>
                <a:cubicBezTo>
                  <a:pt x="538" y="1662"/>
                  <a:pt x="548" y="1707"/>
                  <a:pt x="556" y="1724"/>
                </a:cubicBezTo>
                <a:cubicBezTo>
                  <a:pt x="564" y="1742"/>
                  <a:pt x="569" y="1762"/>
                  <a:pt x="575" y="1781"/>
                </a:cubicBezTo>
                <a:cubicBezTo>
                  <a:pt x="655" y="1682"/>
                  <a:pt x="597" y="1725"/>
                  <a:pt x="699" y="1905"/>
                </a:cubicBezTo>
                <a:cubicBezTo>
                  <a:pt x="722" y="1945"/>
                  <a:pt x="750" y="1982"/>
                  <a:pt x="775" y="2020"/>
                </a:cubicBezTo>
                <a:cubicBezTo>
                  <a:pt x="801" y="1819"/>
                  <a:pt x="804" y="1619"/>
                  <a:pt x="832" y="1419"/>
                </a:cubicBezTo>
                <a:cubicBezTo>
                  <a:pt x="838" y="1457"/>
                  <a:pt x="846" y="1495"/>
                  <a:pt x="851" y="1534"/>
                </a:cubicBezTo>
                <a:cubicBezTo>
                  <a:pt x="868" y="1672"/>
                  <a:pt x="852" y="1716"/>
                  <a:pt x="880" y="1505"/>
                </a:cubicBezTo>
                <a:cubicBezTo>
                  <a:pt x="883" y="1403"/>
                  <a:pt x="834" y="1115"/>
                  <a:pt x="889" y="1200"/>
                </a:cubicBezTo>
                <a:cubicBezTo>
                  <a:pt x="981" y="1342"/>
                  <a:pt x="1004" y="1696"/>
                  <a:pt x="1004" y="1696"/>
                </a:cubicBezTo>
                <a:cubicBezTo>
                  <a:pt x="1062" y="1522"/>
                  <a:pt x="1047" y="1343"/>
                  <a:pt x="1070" y="1162"/>
                </a:cubicBezTo>
                <a:cubicBezTo>
                  <a:pt x="1133" y="1288"/>
                  <a:pt x="1188" y="1428"/>
                  <a:pt x="1299" y="1524"/>
                </a:cubicBezTo>
                <a:cubicBezTo>
                  <a:pt x="1318" y="1541"/>
                  <a:pt x="1350" y="1531"/>
                  <a:pt x="1375" y="1534"/>
                </a:cubicBezTo>
                <a:cubicBezTo>
                  <a:pt x="1568" y="1284"/>
                  <a:pt x="1468" y="1316"/>
                  <a:pt x="1537" y="1448"/>
                </a:cubicBezTo>
                <a:cubicBezTo>
                  <a:pt x="1558" y="1488"/>
                  <a:pt x="1580" y="1531"/>
                  <a:pt x="1613" y="1562"/>
                </a:cubicBezTo>
                <a:cubicBezTo>
                  <a:pt x="1627" y="1575"/>
                  <a:pt x="1651" y="1569"/>
                  <a:pt x="1670" y="1572"/>
                </a:cubicBezTo>
                <a:cubicBezTo>
                  <a:pt x="1764" y="1447"/>
                  <a:pt x="1782" y="1305"/>
                  <a:pt x="1804" y="1153"/>
                </a:cubicBezTo>
                <a:cubicBezTo>
                  <a:pt x="1812" y="1264"/>
                  <a:pt x="1815" y="1376"/>
                  <a:pt x="1832" y="1486"/>
                </a:cubicBezTo>
                <a:cubicBezTo>
                  <a:pt x="1845" y="1411"/>
                  <a:pt x="1837" y="1333"/>
                  <a:pt x="1851" y="1258"/>
                </a:cubicBezTo>
                <a:cubicBezTo>
                  <a:pt x="1863" y="1193"/>
                  <a:pt x="1889" y="1131"/>
                  <a:pt x="1908" y="1067"/>
                </a:cubicBezTo>
                <a:cubicBezTo>
                  <a:pt x="2002" y="1208"/>
                  <a:pt x="1882" y="1010"/>
                  <a:pt x="1965" y="1296"/>
                </a:cubicBezTo>
                <a:cubicBezTo>
                  <a:pt x="1975" y="1332"/>
                  <a:pt x="2004" y="1359"/>
                  <a:pt x="2023" y="1391"/>
                </a:cubicBezTo>
                <a:cubicBezTo>
                  <a:pt x="2047" y="1205"/>
                  <a:pt x="2090" y="1031"/>
                  <a:pt x="2127" y="848"/>
                </a:cubicBezTo>
                <a:cubicBezTo>
                  <a:pt x="2130" y="908"/>
                  <a:pt x="2131" y="969"/>
                  <a:pt x="2137" y="1029"/>
                </a:cubicBezTo>
                <a:cubicBezTo>
                  <a:pt x="2141" y="1067"/>
                  <a:pt x="2118" y="1139"/>
                  <a:pt x="2156" y="1143"/>
                </a:cubicBezTo>
                <a:cubicBezTo>
                  <a:pt x="2197" y="1148"/>
                  <a:pt x="2206" y="1076"/>
                  <a:pt x="2223" y="1039"/>
                </a:cubicBezTo>
                <a:cubicBezTo>
                  <a:pt x="2402" y="649"/>
                  <a:pt x="2227" y="919"/>
                  <a:pt x="2413" y="658"/>
                </a:cubicBezTo>
                <a:cubicBezTo>
                  <a:pt x="2571" y="1015"/>
                  <a:pt x="2496" y="880"/>
                  <a:pt x="2613" y="1077"/>
                </a:cubicBezTo>
                <a:cubicBezTo>
                  <a:pt x="2651" y="1013"/>
                  <a:pt x="2687" y="948"/>
                  <a:pt x="2727" y="886"/>
                </a:cubicBezTo>
                <a:cubicBezTo>
                  <a:pt x="2757" y="840"/>
                  <a:pt x="2768" y="753"/>
                  <a:pt x="2823" y="753"/>
                </a:cubicBezTo>
                <a:cubicBezTo>
                  <a:pt x="2881" y="753"/>
                  <a:pt x="2899" y="842"/>
                  <a:pt x="2937" y="886"/>
                </a:cubicBezTo>
                <a:cubicBezTo>
                  <a:pt x="2956" y="937"/>
                  <a:pt x="2971" y="990"/>
                  <a:pt x="2994" y="1039"/>
                </a:cubicBezTo>
                <a:cubicBezTo>
                  <a:pt x="3009" y="1073"/>
                  <a:pt x="3015" y="1143"/>
                  <a:pt x="3051" y="1134"/>
                </a:cubicBezTo>
                <a:cubicBezTo>
                  <a:pt x="3089" y="1124"/>
                  <a:pt x="3061" y="1057"/>
                  <a:pt x="3070" y="1019"/>
                </a:cubicBezTo>
                <a:cubicBezTo>
                  <a:pt x="3120" y="818"/>
                  <a:pt x="3086" y="870"/>
                  <a:pt x="3184" y="772"/>
                </a:cubicBezTo>
                <a:cubicBezTo>
                  <a:pt x="3201" y="903"/>
                  <a:pt x="3222" y="959"/>
                  <a:pt x="3327" y="1039"/>
                </a:cubicBezTo>
                <a:cubicBezTo>
                  <a:pt x="3421" y="874"/>
                  <a:pt x="3478" y="765"/>
                  <a:pt x="3594" y="610"/>
                </a:cubicBezTo>
                <a:cubicBezTo>
                  <a:pt x="3712" y="453"/>
                  <a:pt x="3672" y="477"/>
                  <a:pt x="3784" y="438"/>
                </a:cubicBezTo>
                <a:cubicBezTo>
                  <a:pt x="3787" y="521"/>
                  <a:pt x="3787" y="604"/>
                  <a:pt x="3794" y="686"/>
                </a:cubicBezTo>
                <a:cubicBezTo>
                  <a:pt x="3797" y="724"/>
                  <a:pt x="3784" y="826"/>
                  <a:pt x="3813" y="800"/>
                </a:cubicBezTo>
                <a:cubicBezTo>
                  <a:pt x="3866" y="752"/>
                  <a:pt x="3869" y="668"/>
                  <a:pt x="3889" y="600"/>
                </a:cubicBezTo>
                <a:cubicBezTo>
                  <a:pt x="3913" y="519"/>
                  <a:pt x="3925" y="435"/>
                  <a:pt x="3946" y="353"/>
                </a:cubicBezTo>
                <a:cubicBezTo>
                  <a:pt x="3963" y="289"/>
                  <a:pt x="3984" y="226"/>
                  <a:pt x="4003" y="162"/>
                </a:cubicBezTo>
                <a:cubicBezTo>
                  <a:pt x="4014" y="309"/>
                  <a:pt x="4022" y="455"/>
                  <a:pt x="4051" y="600"/>
                </a:cubicBezTo>
                <a:cubicBezTo>
                  <a:pt x="4070" y="594"/>
                  <a:pt x="4100" y="599"/>
                  <a:pt x="4108" y="581"/>
                </a:cubicBezTo>
                <a:cubicBezTo>
                  <a:pt x="4141" y="510"/>
                  <a:pt x="4143" y="428"/>
                  <a:pt x="4165" y="353"/>
                </a:cubicBezTo>
                <a:cubicBezTo>
                  <a:pt x="4187" y="276"/>
                  <a:pt x="4216" y="200"/>
                  <a:pt x="4241" y="124"/>
                </a:cubicBezTo>
                <a:cubicBezTo>
                  <a:pt x="4435" y="364"/>
                  <a:pt x="4328" y="282"/>
                  <a:pt x="4537" y="400"/>
                </a:cubicBezTo>
                <a:cubicBezTo>
                  <a:pt x="4701" y="281"/>
                  <a:pt x="4832" y="201"/>
                  <a:pt x="4899" y="0"/>
                </a:cubicBezTo>
                <a:cubicBezTo>
                  <a:pt x="4912" y="205"/>
                  <a:pt x="4903" y="476"/>
                  <a:pt x="4946" y="162"/>
                </a:cubicBezTo>
                <a:cubicBezTo>
                  <a:pt x="4966" y="13"/>
                  <a:pt x="4925" y="63"/>
                  <a:pt x="4965" y="19"/>
                </a:cubicBezTo>
              </a:path>
            </a:pathLst>
          </a:custGeom>
          <a:noFill/>
          <a:ln w="3175" cap="flat" cmpd="sng">
            <a:solidFill>
              <a:srgbClr val="4AEAE6"/>
            </a:solidFill>
            <a:prstDash val="solid"/>
            <a:round/>
            <a:headEnd/>
            <a:tailEnd/>
          </a:ln>
          <a:effectLst/>
        </p:spPr>
        <p:txBody>
          <a:bodyPr anchor="ctr">
            <a:spAutoFit/>
          </a:bodyPr>
          <a:lstStyle/>
          <a:p>
            <a:endParaRPr lang="en-GB"/>
          </a:p>
        </p:txBody>
      </p:sp>
      <p:sp>
        <p:nvSpPr>
          <p:cNvPr id="663558" name="Freeform 6"/>
          <p:cNvSpPr>
            <a:spLocks/>
          </p:cNvSpPr>
          <p:nvPr/>
        </p:nvSpPr>
        <p:spPr bwMode="auto">
          <a:xfrm>
            <a:off x="677863" y="1633538"/>
            <a:ext cx="6951662" cy="3143250"/>
          </a:xfrm>
          <a:custGeom>
            <a:avLst/>
            <a:gdLst/>
            <a:ahLst/>
            <a:cxnLst>
              <a:cxn ang="0">
                <a:pos x="0" y="2848"/>
              </a:cxn>
              <a:cxn ang="0">
                <a:pos x="209" y="2829"/>
              </a:cxn>
              <a:cxn ang="0">
                <a:pos x="400" y="3029"/>
              </a:cxn>
              <a:cxn ang="0">
                <a:pos x="486" y="2515"/>
              </a:cxn>
              <a:cxn ang="0">
                <a:pos x="505" y="2562"/>
              </a:cxn>
              <a:cxn ang="0">
                <a:pos x="524" y="2696"/>
              </a:cxn>
              <a:cxn ang="0">
                <a:pos x="600" y="2848"/>
              </a:cxn>
              <a:cxn ang="0">
                <a:pos x="876" y="2438"/>
              </a:cxn>
              <a:cxn ang="0">
                <a:pos x="962" y="2953"/>
              </a:cxn>
              <a:cxn ang="0">
                <a:pos x="1200" y="2505"/>
              </a:cxn>
              <a:cxn ang="0">
                <a:pos x="1257" y="2981"/>
              </a:cxn>
              <a:cxn ang="0">
                <a:pos x="1581" y="2162"/>
              </a:cxn>
              <a:cxn ang="0">
                <a:pos x="1590" y="2696"/>
              </a:cxn>
              <a:cxn ang="0">
                <a:pos x="1609" y="2619"/>
              </a:cxn>
              <a:cxn ang="0">
                <a:pos x="1724" y="2315"/>
              </a:cxn>
              <a:cxn ang="0">
                <a:pos x="1933" y="2029"/>
              </a:cxn>
              <a:cxn ang="0">
                <a:pos x="1981" y="2429"/>
              </a:cxn>
              <a:cxn ang="0">
                <a:pos x="2076" y="2296"/>
              </a:cxn>
              <a:cxn ang="0">
                <a:pos x="2285" y="1934"/>
              </a:cxn>
              <a:cxn ang="0">
                <a:pos x="2314" y="2372"/>
              </a:cxn>
              <a:cxn ang="0">
                <a:pos x="2343" y="2410"/>
              </a:cxn>
              <a:cxn ang="0">
                <a:pos x="2400" y="2524"/>
              </a:cxn>
              <a:cxn ang="0">
                <a:pos x="2552" y="2772"/>
              </a:cxn>
              <a:cxn ang="0">
                <a:pos x="2704" y="2553"/>
              </a:cxn>
              <a:cxn ang="0">
                <a:pos x="3009" y="2134"/>
              </a:cxn>
              <a:cxn ang="0">
                <a:pos x="3095" y="2705"/>
              </a:cxn>
              <a:cxn ang="0">
                <a:pos x="3200" y="2248"/>
              </a:cxn>
              <a:cxn ang="0">
                <a:pos x="3219" y="2667"/>
              </a:cxn>
              <a:cxn ang="0">
                <a:pos x="3314" y="2857"/>
              </a:cxn>
              <a:cxn ang="0">
                <a:pos x="3342" y="2496"/>
              </a:cxn>
              <a:cxn ang="0">
                <a:pos x="3323" y="1715"/>
              </a:cxn>
              <a:cxn ang="0">
                <a:pos x="3304" y="1657"/>
              </a:cxn>
              <a:cxn ang="0">
                <a:pos x="3314" y="1791"/>
              </a:cxn>
              <a:cxn ang="0">
                <a:pos x="3381" y="1715"/>
              </a:cxn>
              <a:cxn ang="0">
                <a:pos x="3457" y="1600"/>
              </a:cxn>
              <a:cxn ang="0">
                <a:pos x="3533" y="1581"/>
              </a:cxn>
              <a:cxn ang="0">
                <a:pos x="3542" y="1734"/>
              </a:cxn>
              <a:cxn ang="0">
                <a:pos x="3628" y="2276"/>
              </a:cxn>
              <a:cxn ang="0">
                <a:pos x="3895" y="1515"/>
              </a:cxn>
              <a:cxn ang="0">
                <a:pos x="4009" y="1686"/>
              </a:cxn>
              <a:cxn ang="0">
                <a:pos x="4085" y="1676"/>
              </a:cxn>
              <a:cxn ang="0">
                <a:pos x="4619" y="514"/>
              </a:cxn>
              <a:cxn ang="0">
                <a:pos x="4866" y="372"/>
              </a:cxn>
              <a:cxn ang="0">
                <a:pos x="5152" y="86"/>
              </a:cxn>
              <a:cxn ang="0">
                <a:pos x="5571" y="10"/>
              </a:cxn>
              <a:cxn ang="0">
                <a:pos x="5685" y="0"/>
              </a:cxn>
              <a:cxn ang="0">
                <a:pos x="5828" y="705"/>
              </a:cxn>
              <a:cxn ang="0">
                <a:pos x="5980" y="762"/>
              </a:cxn>
              <a:cxn ang="0">
                <a:pos x="6247" y="533"/>
              </a:cxn>
              <a:cxn ang="0">
                <a:pos x="6533" y="191"/>
              </a:cxn>
              <a:cxn ang="0">
                <a:pos x="6685" y="38"/>
              </a:cxn>
              <a:cxn ang="0">
                <a:pos x="6714" y="76"/>
              </a:cxn>
            </a:cxnLst>
            <a:rect l="0" t="0" r="r" b="b"/>
            <a:pathLst>
              <a:path w="6714" h="3072">
                <a:moveTo>
                  <a:pt x="0" y="2848"/>
                </a:moveTo>
                <a:cubicBezTo>
                  <a:pt x="51" y="2832"/>
                  <a:pt x="154" y="2788"/>
                  <a:pt x="209" y="2829"/>
                </a:cubicBezTo>
                <a:cubicBezTo>
                  <a:pt x="534" y="3072"/>
                  <a:pt x="257" y="2991"/>
                  <a:pt x="400" y="3029"/>
                </a:cubicBezTo>
                <a:cubicBezTo>
                  <a:pt x="410" y="2845"/>
                  <a:pt x="460" y="2695"/>
                  <a:pt x="486" y="2515"/>
                </a:cubicBezTo>
                <a:cubicBezTo>
                  <a:pt x="492" y="2531"/>
                  <a:pt x="502" y="2545"/>
                  <a:pt x="505" y="2562"/>
                </a:cubicBezTo>
                <a:cubicBezTo>
                  <a:pt x="514" y="2606"/>
                  <a:pt x="510" y="2653"/>
                  <a:pt x="524" y="2696"/>
                </a:cubicBezTo>
                <a:cubicBezTo>
                  <a:pt x="542" y="2750"/>
                  <a:pt x="582" y="2794"/>
                  <a:pt x="600" y="2848"/>
                </a:cubicBezTo>
                <a:cubicBezTo>
                  <a:pt x="677" y="2683"/>
                  <a:pt x="731" y="2555"/>
                  <a:pt x="876" y="2438"/>
                </a:cubicBezTo>
                <a:cubicBezTo>
                  <a:pt x="889" y="2614"/>
                  <a:pt x="940" y="2778"/>
                  <a:pt x="962" y="2953"/>
                </a:cubicBezTo>
                <a:cubicBezTo>
                  <a:pt x="1015" y="2790"/>
                  <a:pt x="1110" y="2649"/>
                  <a:pt x="1200" y="2505"/>
                </a:cubicBezTo>
                <a:cubicBezTo>
                  <a:pt x="1226" y="2664"/>
                  <a:pt x="1240" y="2821"/>
                  <a:pt x="1257" y="2981"/>
                </a:cubicBezTo>
                <a:cubicBezTo>
                  <a:pt x="1353" y="2693"/>
                  <a:pt x="1402" y="2415"/>
                  <a:pt x="1581" y="2162"/>
                </a:cubicBezTo>
                <a:cubicBezTo>
                  <a:pt x="1584" y="2340"/>
                  <a:pt x="1579" y="2518"/>
                  <a:pt x="1590" y="2696"/>
                </a:cubicBezTo>
                <a:cubicBezTo>
                  <a:pt x="1592" y="2722"/>
                  <a:pt x="1600" y="2644"/>
                  <a:pt x="1609" y="2619"/>
                </a:cubicBezTo>
                <a:cubicBezTo>
                  <a:pt x="1645" y="2517"/>
                  <a:pt x="1678" y="2413"/>
                  <a:pt x="1724" y="2315"/>
                </a:cubicBezTo>
                <a:cubicBezTo>
                  <a:pt x="1852" y="2042"/>
                  <a:pt x="1786" y="2078"/>
                  <a:pt x="1933" y="2029"/>
                </a:cubicBezTo>
                <a:cubicBezTo>
                  <a:pt x="1967" y="2341"/>
                  <a:pt x="1949" y="2207"/>
                  <a:pt x="1981" y="2429"/>
                </a:cubicBezTo>
                <a:cubicBezTo>
                  <a:pt x="2013" y="2385"/>
                  <a:pt x="2047" y="2342"/>
                  <a:pt x="2076" y="2296"/>
                </a:cubicBezTo>
                <a:cubicBezTo>
                  <a:pt x="2149" y="2177"/>
                  <a:pt x="2285" y="1934"/>
                  <a:pt x="2285" y="1934"/>
                </a:cubicBezTo>
                <a:cubicBezTo>
                  <a:pt x="2296" y="2075"/>
                  <a:pt x="2283" y="2234"/>
                  <a:pt x="2314" y="2372"/>
                </a:cubicBezTo>
                <a:cubicBezTo>
                  <a:pt x="2318" y="2388"/>
                  <a:pt x="2335" y="2396"/>
                  <a:pt x="2343" y="2410"/>
                </a:cubicBezTo>
                <a:cubicBezTo>
                  <a:pt x="2364" y="2447"/>
                  <a:pt x="2379" y="2487"/>
                  <a:pt x="2400" y="2524"/>
                </a:cubicBezTo>
                <a:cubicBezTo>
                  <a:pt x="2448" y="2608"/>
                  <a:pt x="2552" y="2772"/>
                  <a:pt x="2552" y="2772"/>
                </a:cubicBezTo>
                <a:cubicBezTo>
                  <a:pt x="2680" y="2664"/>
                  <a:pt x="2542" y="2792"/>
                  <a:pt x="2704" y="2553"/>
                </a:cubicBezTo>
                <a:cubicBezTo>
                  <a:pt x="2801" y="2410"/>
                  <a:pt x="3009" y="2134"/>
                  <a:pt x="3009" y="2134"/>
                </a:cubicBezTo>
                <a:cubicBezTo>
                  <a:pt x="3019" y="2347"/>
                  <a:pt x="3020" y="2504"/>
                  <a:pt x="3095" y="2705"/>
                </a:cubicBezTo>
                <a:cubicBezTo>
                  <a:pt x="3120" y="2549"/>
                  <a:pt x="3150" y="2398"/>
                  <a:pt x="3200" y="2248"/>
                </a:cubicBezTo>
                <a:cubicBezTo>
                  <a:pt x="3206" y="2388"/>
                  <a:pt x="3193" y="2530"/>
                  <a:pt x="3219" y="2667"/>
                </a:cubicBezTo>
                <a:cubicBezTo>
                  <a:pt x="3232" y="2737"/>
                  <a:pt x="3273" y="2914"/>
                  <a:pt x="3314" y="2857"/>
                </a:cubicBezTo>
                <a:cubicBezTo>
                  <a:pt x="3384" y="2759"/>
                  <a:pt x="3333" y="2616"/>
                  <a:pt x="3342" y="2496"/>
                </a:cubicBezTo>
                <a:cubicBezTo>
                  <a:pt x="3336" y="2236"/>
                  <a:pt x="3335" y="1975"/>
                  <a:pt x="3323" y="1715"/>
                </a:cubicBezTo>
                <a:cubicBezTo>
                  <a:pt x="3322" y="1695"/>
                  <a:pt x="3306" y="1637"/>
                  <a:pt x="3304" y="1657"/>
                </a:cubicBezTo>
                <a:cubicBezTo>
                  <a:pt x="3299" y="1701"/>
                  <a:pt x="3311" y="1746"/>
                  <a:pt x="3314" y="1791"/>
                </a:cubicBezTo>
                <a:cubicBezTo>
                  <a:pt x="3336" y="1766"/>
                  <a:pt x="3361" y="1742"/>
                  <a:pt x="3381" y="1715"/>
                </a:cubicBezTo>
                <a:cubicBezTo>
                  <a:pt x="3409" y="1678"/>
                  <a:pt x="3423" y="1630"/>
                  <a:pt x="3457" y="1600"/>
                </a:cubicBezTo>
                <a:cubicBezTo>
                  <a:pt x="3477" y="1583"/>
                  <a:pt x="3508" y="1587"/>
                  <a:pt x="3533" y="1581"/>
                </a:cubicBezTo>
                <a:cubicBezTo>
                  <a:pt x="3536" y="1632"/>
                  <a:pt x="3541" y="1683"/>
                  <a:pt x="3542" y="1734"/>
                </a:cubicBezTo>
                <a:cubicBezTo>
                  <a:pt x="3558" y="2311"/>
                  <a:pt x="3369" y="2310"/>
                  <a:pt x="3628" y="2276"/>
                </a:cubicBezTo>
                <a:cubicBezTo>
                  <a:pt x="3745" y="2027"/>
                  <a:pt x="3849" y="1789"/>
                  <a:pt x="3895" y="1515"/>
                </a:cubicBezTo>
                <a:cubicBezTo>
                  <a:pt x="3913" y="1607"/>
                  <a:pt x="3900" y="1644"/>
                  <a:pt x="4009" y="1686"/>
                </a:cubicBezTo>
                <a:cubicBezTo>
                  <a:pt x="4033" y="1695"/>
                  <a:pt x="4060" y="1679"/>
                  <a:pt x="4085" y="1676"/>
                </a:cubicBezTo>
                <a:cubicBezTo>
                  <a:pt x="4317" y="1314"/>
                  <a:pt x="4465" y="913"/>
                  <a:pt x="4619" y="514"/>
                </a:cubicBezTo>
                <a:cubicBezTo>
                  <a:pt x="4808" y="531"/>
                  <a:pt x="4694" y="552"/>
                  <a:pt x="4866" y="372"/>
                </a:cubicBezTo>
                <a:cubicBezTo>
                  <a:pt x="4959" y="275"/>
                  <a:pt x="5152" y="86"/>
                  <a:pt x="5152" y="86"/>
                </a:cubicBezTo>
                <a:cubicBezTo>
                  <a:pt x="5321" y="128"/>
                  <a:pt x="5410" y="55"/>
                  <a:pt x="5571" y="10"/>
                </a:cubicBezTo>
                <a:cubicBezTo>
                  <a:pt x="5608" y="0"/>
                  <a:pt x="5647" y="3"/>
                  <a:pt x="5685" y="0"/>
                </a:cubicBezTo>
                <a:cubicBezTo>
                  <a:pt x="5710" y="237"/>
                  <a:pt x="5675" y="497"/>
                  <a:pt x="5828" y="705"/>
                </a:cubicBezTo>
                <a:cubicBezTo>
                  <a:pt x="5860" y="749"/>
                  <a:pt x="5929" y="743"/>
                  <a:pt x="5980" y="762"/>
                </a:cubicBezTo>
                <a:cubicBezTo>
                  <a:pt x="6069" y="686"/>
                  <a:pt x="6165" y="617"/>
                  <a:pt x="6247" y="533"/>
                </a:cubicBezTo>
                <a:cubicBezTo>
                  <a:pt x="6350" y="426"/>
                  <a:pt x="6435" y="302"/>
                  <a:pt x="6533" y="191"/>
                </a:cubicBezTo>
                <a:cubicBezTo>
                  <a:pt x="6581" y="137"/>
                  <a:pt x="6634" y="89"/>
                  <a:pt x="6685" y="38"/>
                </a:cubicBezTo>
                <a:cubicBezTo>
                  <a:pt x="6706" y="71"/>
                  <a:pt x="6695" y="59"/>
                  <a:pt x="6714" y="76"/>
                </a:cubicBezTo>
              </a:path>
            </a:pathLst>
          </a:custGeom>
          <a:noFill/>
          <a:ln w="3175" cap="flat" cmpd="sng">
            <a:solidFill>
              <a:srgbClr val="4AEAE6"/>
            </a:solidFill>
            <a:prstDash val="solid"/>
            <a:round/>
            <a:headEnd/>
            <a:tailEnd/>
          </a:ln>
          <a:effectLst/>
        </p:spPr>
        <p:txBody>
          <a:bodyPr anchor="ctr">
            <a:spAutoFit/>
          </a:bodyPr>
          <a:lstStyle/>
          <a:p>
            <a:endParaRPr lang="en-GB"/>
          </a:p>
        </p:txBody>
      </p:sp>
      <p:sp>
        <p:nvSpPr>
          <p:cNvPr id="663559" name="Freeform 7"/>
          <p:cNvSpPr>
            <a:spLocks/>
          </p:cNvSpPr>
          <p:nvPr/>
        </p:nvSpPr>
        <p:spPr bwMode="auto">
          <a:xfrm>
            <a:off x="2524125" y="3787775"/>
            <a:ext cx="1658938" cy="385763"/>
          </a:xfrm>
          <a:custGeom>
            <a:avLst/>
            <a:gdLst/>
            <a:ahLst/>
            <a:cxnLst>
              <a:cxn ang="0">
                <a:pos x="0" y="172"/>
              </a:cxn>
              <a:cxn ang="0">
                <a:pos x="772" y="124"/>
              </a:cxn>
              <a:cxn ang="0">
                <a:pos x="1105" y="29"/>
              </a:cxn>
              <a:cxn ang="0">
                <a:pos x="1229" y="10"/>
              </a:cxn>
              <a:cxn ang="0">
                <a:pos x="1267" y="0"/>
              </a:cxn>
            </a:cxnLst>
            <a:rect l="0" t="0" r="r" b="b"/>
            <a:pathLst>
              <a:path w="1267" h="172">
                <a:moveTo>
                  <a:pt x="0" y="172"/>
                </a:moveTo>
                <a:cubicBezTo>
                  <a:pt x="258" y="156"/>
                  <a:pt x="513" y="133"/>
                  <a:pt x="772" y="124"/>
                </a:cubicBezTo>
                <a:cubicBezTo>
                  <a:pt x="889" y="106"/>
                  <a:pt x="988" y="50"/>
                  <a:pt x="1105" y="29"/>
                </a:cubicBezTo>
                <a:cubicBezTo>
                  <a:pt x="1146" y="22"/>
                  <a:pt x="1189" y="21"/>
                  <a:pt x="1229" y="10"/>
                </a:cubicBezTo>
                <a:cubicBezTo>
                  <a:pt x="1242" y="7"/>
                  <a:pt x="1267" y="0"/>
                  <a:pt x="1267" y="0"/>
                </a:cubicBezTo>
              </a:path>
            </a:pathLst>
          </a:custGeom>
          <a:noFill/>
          <a:ln w="38100" cap="flat" cmpd="sng">
            <a:solidFill>
              <a:srgbClr val="FF0066"/>
            </a:solidFill>
            <a:prstDash val="solid"/>
            <a:round/>
            <a:headEnd/>
            <a:tailEnd/>
          </a:ln>
          <a:effectLst/>
        </p:spPr>
        <p:txBody>
          <a:bodyPr anchor="ctr">
            <a:spAutoFit/>
          </a:bodyPr>
          <a:lstStyle/>
          <a:p>
            <a:endParaRPr lang="en-GB"/>
          </a:p>
        </p:txBody>
      </p:sp>
      <p:sp>
        <p:nvSpPr>
          <p:cNvPr id="663560" name="Freeform 8"/>
          <p:cNvSpPr>
            <a:spLocks/>
          </p:cNvSpPr>
          <p:nvPr/>
        </p:nvSpPr>
        <p:spPr bwMode="auto">
          <a:xfrm>
            <a:off x="4187825" y="3070225"/>
            <a:ext cx="2400300" cy="747713"/>
          </a:xfrm>
          <a:custGeom>
            <a:avLst/>
            <a:gdLst/>
            <a:ahLst/>
            <a:cxnLst>
              <a:cxn ang="0">
                <a:pos x="0" y="886"/>
              </a:cxn>
              <a:cxn ang="0">
                <a:pos x="153" y="848"/>
              </a:cxn>
              <a:cxn ang="0">
                <a:pos x="267" y="819"/>
              </a:cxn>
              <a:cxn ang="0">
                <a:pos x="448" y="733"/>
              </a:cxn>
              <a:cxn ang="0">
                <a:pos x="477" y="724"/>
              </a:cxn>
              <a:cxn ang="0">
                <a:pos x="505" y="743"/>
              </a:cxn>
              <a:cxn ang="0">
                <a:pos x="743" y="686"/>
              </a:cxn>
              <a:cxn ang="0">
                <a:pos x="819" y="676"/>
              </a:cxn>
              <a:cxn ang="0">
                <a:pos x="924" y="686"/>
              </a:cxn>
              <a:cxn ang="0">
                <a:pos x="1172" y="657"/>
              </a:cxn>
              <a:cxn ang="0">
                <a:pos x="1286" y="600"/>
              </a:cxn>
              <a:cxn ang="0">
                <a:pos x="1343" y="562"/>
              </a:cxn>
              <a:cxn ang="0">
                <a:pos x="1505" y="371"/>
              </a:cxn>
              <a:cxn ang="0">
                <a:pos x="1534" y="343"/>
              </a:cxn>
              <a:cxn ang="0">
                <a:pos x="1553" y="314"/>
              </a:cxn>
              <a:cxn ang="0">
                <a:pos x="1610" y="257"/>
              </a:cxn>
              <a:cxn ang="0">
                <a:pos x="1648" y="95"/>
              </a:cxn>
              <a:cxn ang="0">
                <a:pos x="1667" y="29"/>
              </a:cxn>
              <a:cxn ang="0">
                <a:pos x="1686" y="0"/>
              </a:cxn>
            </a:cxnLst>
            <a:rect l="0" t="0" r="r" b="b"/>
            <a:pathLst>
              <a:path w="1686" h="886">
                <a:moveTo>
                  <a:pt x="0" y="886"/>
                </a:moveTo>
                <a:cubicBezTo>
                  <a:pt x="56" y="868"/>
                  <a:pt x="93" y="856"/>
                  <a:pt x="153" y="848"/>
                </a:cubicBezTo>
                <a:cubicBezTo>
                  <a:pt x="190" y="835"/>
                  <a:pt x="229" y="829"/>
                  <a:pt x="267" y="819"/>
                </a:cubicBezTo>
                <a:cubicBezTo>
                  <a:pt x="365" y="748"/>
                  <a:pt x="310" y="778"/>
                  <a:pt x="448" y="733"/>
                </a:cubicBezTo>
                <a:cubicBezTo>
                  <a:pt x="458" y="730"/>
                  <a:pt x="477" y="724"/>
                  <a:pt x="477" y="724"/>
                </a:cubicBezTo>
                <a:cubicBezTo>
                  <a:pt x="486" y="730"/>
                  <a:pt x="494" y="742"/>
                  <a:pt x="505" y="743"/>
                </a:cubicBezTo>
                <a:cubicBezTo>
                  <a:pt x="579" y="750"/>
                  <a:pt x="671" y="700"/>
                  <a:pt x="743" y="686"/>
                </a:cubicBezTo>
                <a:cubicBezTo>
                  <a:pt x="768" y="681"/>
                  <a:pt x="794" y="679"/>
                  <a:pt x="819" y="676"/>
                </a:cubicBezTo>
                <a:cubicBezTo>
                  <a:pt x="858" y="664"/>
                  <a:pt x="886" y="673"/>
                  <a:pt x="924" y="686"/>
                </a:cubicBezTo>
                <a:cubicBezTo>
                  <a:pt x="1018" y="670"/>
                  <a:pt x="1061" y="664"/>
                  <a:pt x="1172" y="657"/>
                </a:cubicBezTo>
                <a:cubicBezTo>
                  <a:pt x="1210" y="638"/>
                  <a:pt x="1256" y="630"/>
                  <a:pt x="1286" y="600"/>
                </a:cubicBezTo>
                <a:cubicBezTo>
                  <a:pt x="1322" y="564"/>
                  <a:pt x="1302" y="575"/>
                  <a:pt x="1343" y="562"/>
                </a:cubicBezTo>
                <a:cubicBezTo>
                  <a:pt x="1370" y="480"/>
                  <a:pt x="1419" y="394"/>
                  <a:pt x="1505" y="371"/>
                </a:cubicBezTo>
                <a:cubicBezTo>
                  <a:pt x="1515" y="362"/>
                  <a:pt x="1525" y="353"/>
                  <a:pt x="1534" y="343"/>
                </a:cubicBezTo>
                <a:cubicBezTo>
                  <a:pt x="1541" y="334"/>
                  <a:pt x="1545" y="323"/>
                  <a:pt x="1553" y="314"/>
                </a:cubicBezTo>
                <a:cubicBezTo>
                  <a:pt x="1571" y="294"/>
                  <a:pt x="1610" y="257"/>
                  <a:pt x="1610" y="257"/>
                </a:cubicBezTo>
                <a:cubicBezTo>
                  <a:pt x="1627" y="204"/>
                  <a:pt x="1636" y="149"/>
                  <a:pt x="1648" y="95"/>
                </a:cubicBezTo>
                <a:cubicBezTo>
                  <a:pt x="1653" y="73"/>
                  <a:pt x="1658" y="50"/>
                  <a:pt x="1667" y="29"/>
                </a:cubicBezTo>
                <a:cubicBezTo>
                  <a:pt x="1672" y="18"/>
                  <a:pt x="1686" y="0"/>
                  <a:pt x="1686" y="0"/>
                </a:cubicBezTo>
              </a:path>
            </a:pathLst>
          </a:custGeom>
          <a:noFill/>
          <a:ln w="38100" cap="flat" cmpd="sng">
            <a:solidFill>
              <a:srgbClr val="FF0066"/>
            </a:solidFill>
            <a:prstDash val="solid"/>
            <a:round/>
            <a:headEnd/>
            <a:tailEnd/>
          </a:ln>
          <a:effectLst/>
        </p:spPr>
        <p:txBody>
          <a:bodyPr anchor="ctr">
            <a:spAutoFit/>
          </a:bodyPr>
          <a:lstStyle/>
          <a:p>
            <a:endParaRPr lang="en-GB"/>
          </a:p>
        </p:txBody>
      </p:sp>
      <p:grpSp>
        <p:nvGrpSpPr>
          <p:cNvPr id="2" name="Group 9"/>
          <p:cNvGrpSpPr>
            <a:grpSpLocks/>
          </p:cNvGrpSpPr>
          <p:nvPr/>
        </p:nvGrpSpPr>
        <p:grpSpPr bwMode="auto">
          <a:xfrm>
            <a:off x="954088" y="2547938"/>
            <a:ext cx="8035925" cy="2747962"/>
            <a:chOff x="744" y="1872"/>
            <a:chExt cx="6264" cy="2020"/>
          </a:xfrm>
        </p:grpSpPr>
        <p:sp>
          <p:nvSpPr>
            <p:cNvPr id="663562" name="Freeform 10"/>
            <p:cNvSpPr>
              <a:spLocks/>
            </p:cNvSpPr>
            <p:nvPr/>
          </p:nvSpPr>
          <p:spPr bwMode="auto">
            <a:xfrm flipH="1">
              <a:off x="744" y="1872"/>
              <a:ext cx="4966" cy="2020"/>
            </a:xfrm>
            <a:custGeom>
              <a:avLst/>
              <a:gdLst/>
              <a:ahLst/>
              <a:cxnLst>
                <a:cxn ang="0">
                  <a:pos x="99" y="1724"/>
                </a:cxn>
                <a:cxn ang="0">
                  <a:pos x="156" y="1581"/>
                </a:cxn>
                <a:cxn ang="0">
                  <a:pos x="204" y="1810"/>
                </a:cxn>
                <a:cxn ang="0">
                  <a:pos x="223" y="1686"/>
                </a:cxn>
                <a:cxn ang="0">
                  <a:pos x="251" y="1458"/>
                </a:cxn>
                <a:cxn ang="0">
                  <a:pos x="308" y="1686"/>
                </a:cxn>
                <a:cxn ang="0">
                  <a:pos x="366" y="1553"/>
                </a:cxn>
                <a:cxn ang="0">
                  <a:pos x="385" y="1458"/>
                </a:cxn>
                <a:cxn ang="0">
                  <a:pos x="394" y="1505"/>
                </a:cxn>
                <a:cxn ang="0">
                  <a:pos x="413" y="1658"/>
                </a:cxn>
                <a:cxn ang="0">
                  <a:pos x="489" y="1886"/>
                </a:cxn>
                <a:cxn ang="0">
                  <a:pos x="508" y="1791"/>
                </a:cxn>
                <a:cxn ang="0">
                  <a:pos x="527" y="1677"/>
                </a:cxn>
                <a:cxn ang="0">
                  <a:pos x="556" y="1724"/>
                </a:cxn>
                <a:cxn ang="0">
                  <a:pos x="575" y="1781"/>
                </a:cxn>
                <a:cxn ang="0">
                  <a:pos x="699" y="1905"/>
                </a:cxn>
                <a:cxn ang="0">
                  <a:pos x="775" y="2020"/>
                </a:cxn>
                <a:cxn ang="0">
                  <a:pos x="832" y="1419"/>
                </a:cxn>
                <a:cxn ang="0">
                  <a:pos x="851" y="1534"/>
                </a:cxn>
                <a:cxn ang="0">
                  <a:pos x="880" y="1505"/>
                </a:cxn>
                <a:cxn ang="0">
                  <a:pos x="889" y="1200"/>
                </a:cxn>
                <a:cxn ang="0">
                  <a:pos x="1004" y="1696"/>
                </a:cxn>
                <a:cxn ang="0">
                  <a:pos x="1070" y="1162"/>
                </a:cxn>
                <a:cxn ang="0">
                  <a:pos x="1299" y="1524"/>
                </a:cxn>
                <a:cxn ang="0">
                  <a:pos x="1375" y="1534"/>
                </a:cxn>
                <a:cxn ang="0">
                  <a:pos x="1537" y="1448"/>
                </a:cxn>
                <a:cxn ang="0">
                  <a:pos x="1613" y="1562"/>
                </a:cxn>
                <a:cxn ang="0">
                  <a:pos x="1670" y="1572"/>
                </a:cxn>
                <a:cxn ang="0">
                  <a:pos x="1804" y="1153"/>
                </a:cxn>
                <a:cxn ang="0">
                  <a:pos x="1832" y="1486"/>
                </a:cxn>
                <a:cxn ang="0">
                  <a:pos x="1851" y="1258"/>
                </a:cxn>
                <a:cxn ang="0">
                  <a:pos x="1908" y="1067"/>
                </a:cxn>
                <a:cxn ang="0">
                  <a:pos x="1965" y="1296"/>
                </a:cxn>
                <a:cxn ang="0">
                  <a:pos x="2023" y="1391"/>
                </a:cxn>
                <a:cxn ang="0">
                  <a:pos x="2127" y="848"/>
                </a:cxn>
                <a:cxn ang="0">
                  <a:pos x="2137" y="1029"/>
                </a:cxn>
                <a:cxn ang="0">
                  <a:pos x="2156" y="1143"/>
                </a:cxn>
                <a:cxn ang="0">
                  <a:pos x="2223" y="1039"/>
                </a:cxn>
                <a:cxn ang="0">
                  <a:pos x="2413" y="658"/>
                </a:cxn>
                <a:cxn ang="0">
                  <a:pos x="2613" y="1077"/>
                </a:cxn>
                <a:cxn ang="0">
                  <a:pos x="2727" y="886"/>
                </a:cxn>
                <a:cxn ang="0">
                  <a:pos x="2823" y="753"/>
                </a:cxn>
                <a:cxn ang="0">
                  <a:pos x="2937" y="886"/>
                </a:cxn>
                <a:cxn ang="0">
                  <a:pos x="2994" y="1039"/>
                </a:cxn>
                <a:cxn ang="0">
                  <a:pos x="3051" y="1134"/>
                </a:cxn>
                <a:cxn ang="0">
                  <a:pos x="3070" y="1019"/>
                </a:cxn>
                <a:cxn ang="0">
                  <a:pos x="3184" y="772"/>
                </a:cxn>
                <a:cxn ang="0">
                  <a:pos x="3327" y="1039"/>
                </a:cxn>
                <a:cxn ang="0">
                  <a:pos x="3594" y="610"/>
                </a:cxn>
                <a:cxn ang="0">
                  <a:pos x="3784" y="438"/>
                </a:cxn>
                <a:cxn ang="0">
                  <a:pos x="3794" y="686"/>
                </a:cxn>
                <a:cxn ang="0">
                  <a:pos x="3813" y="800"/>
                </a:cxn>
                <a:cxn ang="0">
                  <a:pos x="3889" y="600"/>
                </a:cxn>
                <a:cxn ang="0">
                  <a:pos x="3946" y="353"/>
                </a:cxn>
                <a:cxn ang="0">
                  <a:pos x="4003" y="162"/>
                </a:cxn>
                <a:cxn ang="0">
                  <a:pos x="4051" y="600"/>
                </a:cxn>
                <a:cxn ang="0">
                  <a:pos x="4108" y="581"/>
                </a:cxn>
                <a:cxn ang="0">
                  <a:pos x="4165" y="353"/>
                </a:cxn>
                <a:cxn ang="0">
                  <a:pos x="4241" y="124"/>
                </a:cxn>
                <a:cxn ang="0">
                  <a:pos x="4537" y="400"/>
                </a:cxn>
                <a:cxn ang="0">
                  <a:pos x="4899" y="0"/>
                </a:cxn>
                <a:cxn ang="0">
                  <a:pos x="4946" y="162"/>
                </a:cxn>
                <a:cxn ang="0">
                  <a:pos x="4965" y="19"/>
                </a:cxn>
              </a:cxnLst>
              <a:rect l="0" t="0" r="r" b="b"/>
              <a:pathLst>
                <a:path w="4966" h="2020">
                  <a:moveTo>
                    <a:pt x="99" y="1724"/>
                  </a:moveTo>
                  <a:cubicBezTo>
                    <a:pt x="247" y="1989"/>
                    <a:pt x="0" y="1581"/>
                    <a:pt x="156" y="1581"/>
                  </a:cubicBezTo>
                  <a:cubicBezTo>
                    <a:pt x="234" y="1581"/>
                    <a:pt x="204" y="1810"/>
                    <a:pt x="204" y="1810"/>
                  </a:cubicBezTo>
                  <a:cubicBezTo>
                    <a:pt x="210" y="1769"/>
                    <a:pt x="217" y="1727"/>
                    <a:pt x="223" y="1686"/>
                  </a:cubicBezTo>
                  <a:cubicBezTo>
                    <a:pt x="233" y="1610"/>
                    <a:pt x="251" y="1458"/>
                    <a:pt x="251" y="1458"/>
                  </a:cubicBezTo>
                  <a:cubicBezTo>
                    <a:pt x="278" y="1719"/>
                    <a:pt x="239" y="1839"/>
                    <a:pt x="308" y="1686"/>
                  </a:cubicBezTo>
                  <a:cubicBezTo>
                    <a:pt x="328" y="1642"/>
                    <a:pt x="347" y="1597"/>
                    <a:pt x="366" y="1553"/>
                  </a:cubicBezTo>
                  <a:cubicBezTo>
                    <a:pt x="372" y="1521"/>
                    <a:pt x="369" y="1486"/>
                    <a:pt x="385" y="1458"/>
                  </a:cubicBezTo>
                  <a:cubicBezTo>
                    <a:pt x="393" y="1444"/>
                    <a:pt x="392" y="1489"/>
                    <a:pt x="394" y="1505"/>
                  </a:cubicBezTo>
                  <a:cubicBezTo>
                    <a:pt x="401" y="1556"/>
                    <a:pt x="401" y="1608"/>
                    <a:pt x="413" y="1658"/>
                  </a:cubicBezTo>
                  <a:cubicBezTo>
                    <a:pt x="432" y="1736"/>
                    <a:pt x="470" y="1808"/>
                    <a:pt x="489" y="1886"/>
                  </a:cubicBezTo>
                  <a:cubicBezTo>
                    <a:pt x="495" y="1854"/>
                    <a:pt x="502" y="1823"/>
                    <a:pt x="508" y="1791"/>
                  </a:cubicBezTo>
                  <a:cubicBezTo>
                    <a:pt x="515" y="1753"/>
                    <a:pt x="505" y="1708"/>
                    <a:pt x="527" y="1677"/>
                  </a:cubicBezTo>
                  <a:cubicBezTo>
                    <a:pt x="538" y="1662"/>
                    <a:pt x="548" y="1707"/>
                    <a:pt x="556" y="1724"/>
                  </a:cubicBezTo>
                  <a:cubicBezTo>
                    <a:pt x="564" y="1742"/>
                    <a:pt x="569" y="1762"/>
                    <a:pt x="575" y="1781"/>
                  </a:cubicBezTo>
                  <a:cubicBezTo>
                    <a:pt x="655" y="1682"/>
                    <a:pt x="597" y="1725"/>
                    <a:pt x="699" y="1905"/>
                  </a:cubicBezTo>
                  <a:cubicBezTo>
                    <a:pt x="722" y="1945"/>
                    <a:pt x="750" y="1982"/>
                    <a:pt x="775" y="2020"/>
                  </a:cubicBezTo>
                  <a:cubicBezTo>
                    <a:pt x="801" y="1819"/>
                    <a:pt x="804" y="1619"/>
                    <a:pt x="832" y="1419"/>
                  </a:cubicBezTo>
                  <a:cubicBezTo>
                    <a:pt x="838" y="1457"/>
                    <a:pt x="846" y="1495"/>
                    <a:pt x="851" y="1534"/>
                  </a:cubicBezTo>
                  <a:cubicBezTo>
                    <a:pt x="868" y="1672"/>
                    <a:pt x="852" y="1716"/>
                    <a:pt x="880" y="1505"/>
                  </a:cubicBezTo>
                  <a:cubicBezTo>
                    <a:pt x="883" y="1403"/>
                    <a:pt x="834" y="1115"/>
                    <a:pt x="889" y="1200"/>
                  </a:cubicBezTo>
                  <a:cubicBezTo>
                    <a:pt x="981" y="1342"/>
                    <a:pt x="1004" y="1696"/>
                    <a:pt x="1004" y="1696"/>
                  </a:cubicBezTo>
                  <a:cubicBezTo>
                    <a:pt x="1062" y="1522"/>
                    <a:pt x="1047" y="1343"/>
                    <a:pt x="1070" y="1162"/>
                  </a:cubicBezTo>
                  <a:cubicBezTo>
                    <a:pt x="1133" y="1288"/>
                    <a:pt x="1188" y="1428"/>
                    <a:pt x="1299" y="1524"/>
                  </a:cubicBezTo>
                  <a:cubicBezTo>
                    <a:pt x="1318" y="1541"/>
                    <a:pt x="1350" y="1531"/>
                    <a:pt x="1375" y="1534"/>
                  </a:cubicBezTo>
                  <a:cubicBezTo>
                    <a:pt x="1568" y="1284"/>
                    <a:pt x="1468" y="1316"/>
                    <a:pt x="1537" y="1448"/>
                  </a:cubicBezTo>
                  <a:cubicBezTo>
                    <a:pt x="1558" y="1488"/>
                    <a:pt x="1580" y="1531"/>
                    <a:pt x="1613" y="1562"/>
                  </a:cubicBezTo>
                  <a:cubicBezTo>
                    <a:pt x="1627" y="1575"/>
                    <a:pt x="1651" y="1569"/>
                    <a:pt x="1670" y="1572"/>
                  </a:cubicBezTo>
                  <a:cubicBezTo>
                    <a:pt x="1764" y="1447"/>
                    <a:pt x="1782" y="1305"/>
                    <a:pt x="1804" y="1153"/>
                  </a:cubicBezTo>
                  <a:cubicBezTo>
                    <a:pt x="1812" y="1264"/>
                    <a:pt x="1815" y="1376"/>
                    <a:pt x="1832" y="1486"/>
                  </a:cubicBezTo>
                  <a:cubicBezTo>
                    <a:pt x="1845" y="1411"/>
                    <a:pt x="1837" y="1333"/>
                    <a:pt x="1851" y="1258"/>
                  </a:cubicBezTo>
                  <a:cubicBezTo>
                    <a:pt x="1863" y="1193"/>
                    <a:pt x="1889" y="1131"/>
                    <a:pt x="1908" y="1067"/>
                  </a:cubicBezTo>
                  <a:cubicBezTo>
                    <a:pt x="2002" y="1208"/>
                    <a:pt x="1882" y="1010"/>
                    <a:pt x="1965" y="1296"/>
                  </a:cubicBezTo>
                  <a:cubicBezTo>
                    <a:pt x="1975" y="1332"/>
                    <a:pt x="2004" y="1359"/>
                    <a:pt x="2023" y="1391"/>
                  </a:cubicBezTo>
                  <a:cubicBezTo>
                    <a:pt x="2047" y="1205"/>
                    <a:pt x="2090" y="1031"/>
                    <a:pt x="2127" y="848"/>
                  </a:cubicBezTo>
                  <a:cubicBezTo>
                    <a:pt x="2130" y="908"/>
                    <a:pt x="2131" y="969"/>
                    <a:pt x="2137" y="1029"/>
                  </a:cubicBezTo>
                  <a:cubicBezTo>
                    <a:pt x="2141" y="1067"/>
                    <a:pt x="2118" y="1139"/>
                    <a:pt x="2156" y="1143"/>
                  </a:cubicBezTo>
                  <a:cubicBezTo>
                    <a:pt x="2197" y="1148"/>
                    <a:pt x="2206" y="1076"/>
                    <a:pt x="2223" y="1039"/>
                  </a:cubicBezTo>
                  <a:cubicBezTo>
                    <a:pt x="2402" y="649"/>
                    <a:pt x="2227" y="919"/>
                    <a:pt x="2413" y="658"/>
                  </a:cubicBezTo>
                  <a:cubicBezTo>
                    <a:pt x="2571" y="1015"/>
                    <a:pt x="2496" y="880"/>
                    <a:pt x="2613" y="1077"/>
                  </a:cubicBezTo>
                  <a:cubicBezTo>
                    <a:pt x="2651" y="1013"/>
                    <a:pt x="2687" y="948"/>
                    <a:pt x="2727" y="886"/>
                  </a:cubicBezTo>
                  <a:cubicBezTo>
                    <a:pt x="2757" y="840"/>
                    <a:pt x="2768" y="753"/>
                    <a:pt x="2823" y="753"/>
                  </a:cubicBezTo>
                  <a:cubicBezTo>
                    <a:pt x="2881" y="753"/>
                    <a:pt x="2899" y="842"/>
                    <a:pt x="2937" y="886"/>
                  </a:cubicBezTo>
                  <a:cubicBezTo>
                    <a:pt x="2956" y="937"/>
                    <a:pt x="2971" y="990"/>
                    <a:pt x="2994" y="1039"/>
                  </a:cubicBezTo>
                  <a:cubicBezTo>
                    <a:pt x="3009" y="1073"/>
                    <a:pt x="3015" y="1143"/>
                    <a:pt x="3051" y="1134"/>
                  </a:cubicBezTo>
                  <a:cubicBezTo>
                    <a:pt x="3089" y="1124"/>
                    <a:pt x="3061" y="1057"/>
                    <a:pt x="3070" y="1019"/>
                  </a:cubicBezTo>
                  <a:cubicBezTo>
                    <a:pt x="3120" y="818"/>
                    <a:pt x="3086" y="870"/>
                    <a:pt x="3184" y="772"/>
                  </a:cubicBezTo>
                  <a:cubicBezTo>
                    <a:pt x="3201" y="903"/>
                    <a:pt x="3222" y="959"/>
                    <a:pt x="3327" y="1039"/>
                  </a:cubicBezTo>
                  <a:cubicBezTo>
                    <a:pt x="3421" y="874"/>
                    <a:pt x="3478" y="765"/>
                    <a:pt x="3594" y="610"/>
                  </a:cubicBezTo>
                  <a:cubicBezTo>
                    <a:pt x="3712" y="453"/>
                    <a:pt x="3672" y="477"/>
                    <a:pt x="3784" y="438"/>
                  </a:cubicBezTo>
                  <a:cubicBezTo>
                    <a:pt x="3787" y="521"/>
                    <a:pt x="3787" y="604"/>
                    <a:pt x="3794" y="686"/>
                  </a:cubicBezTo>
                  <a:cubicBezTo>
                    <a:pt x="3797" y="724"/>
                    <a:pt x="3784" y="826"/>
                    <a:pt x="3813" y="800"/>
                  </a:cubicBezTo>
                  <a:cubicBezTo>
                    <a:pt x="3866" y="752"/>
                    <a:pt x="3869" y="668"/>
                    <a:pt x="3889" y="600"/>
                  </a:cubicBezTo>
                  <a:cubicBezTo>
                    <a:pt x="3913" y="519"/>
                    <a:pt x="3925" y="435"/>
                    <a:pt x="3946" y="353"/>
                  </a:cubicBezTo>
                  <a:cubicBezTo>
                    <a:pt x="3963" y="289"/>
                    <a:pt x="3984" y="226"/>
                    <a:pt x="4003" y="162"/>
                  </a:cubicBezTo>
                  <a:cubicBezTo>
                    <a:pt x="4014" y="309"/>
                    <a:pt x="4022" y="455"/>
                    <a:pt x="4051" y="600"/>
                  </a:cubicBezTo>
                  <a:cubicBezTo>
                    <a:pt x="4070" y="594"/>
                    <a:pt x="4100" y="599"/>
                    <a:pt x="4108" y="581"/>
                  </a:cubicBezTo>
                  <a:cubicBezTo>
                    <a:pt x="4141" y="510"/>
                    <a:pt x="4143" y="428"/>
                    <a:pt x="4165" y="353"/>
                  </a:cubicBezTo>
                  <a:cubicBezTo>
                    <a:pt x="4187" y="276"/>
                    <a:pt x="4216" y="200"/>
                    <a:pt x="4241" y="124"/>
                  </a:cubicBezTo>
                  <a:cubicBezTo>
                    <a:pt x="4435" y="364"/>
                    <a:pt x="4328" y="282"/>
                    <a:pt x="4537" y="400"/>
                  </a:cubicBezTo>
                  <a:cubicBezTo>
                    <a:pt x="4701" y="281"/>
                    <a:pt x="4832" y="201"/>
                    <a:pt x="4899" y="0"/>
                  </a:cubicBezTo>
                  <a:cubicBezTo>
                    <a:pt x="4912" y="205"/>
                    <a:pt x="4903" y="476"/>
                    <a:pt x="4946" y="162"/>
                  </a:cubicBezTo>
                  <a:cubicBezTo>
                    <a:pt x="4966" y="13"/>
                    <a:pt x="4925" y="63"/>
                    <a:pt x="4965" y="19"/>
                  </a:cubicBezTo>
                </a:path>
              </a:pathLst>
            </a:custGeom>
            <a:noFill/>
            <a:ln w="3175" cap="flat" cmpd="sng">
              <a:solidFill>
                <a:srgbClr val="4AEAE6"/>
              </a:solidFill>
              <a:prstDash val="solid"/>
              <a:round/>
              <a:headEnd/>
              <a:tailEnd/>
            </a:ln>
            <a:effectLst/>
          </p:spPr>
          <p:txBody>
            <a:bodyPr wrap="none" anchor="ctr">
              <a:spAutoFit/>
            </a:bodyPr>
            <a:lstStyle/>
            <a:p>
              <a:endParaRPr lang="en-GB"/>
            </a:p>
          </p:txBody>
        </p:sp>
        <p:sp>
          <p:nvSpPr>
            <p:cNvPr id="663563" name="Text Box 11"/>
            <p:cNvSpPr txBox="1">
              <a:spLocks noChangeArrowheads="1"/>
            </p:cNvSpPr>
            <p:nvPr/>
          </p:nvSpPr>
          <p:spPr bwMode="auto">
            <a:xfrm>
              <a:off x="5952" y="2256"/>
              <a:ext cx="1056" cy="436"/>
            </a:xfrm>
            <a:prstGeom prst="rect">
              <a:avLst/>
            </a:prstGeom>
            <a:solidFill>
              <a:schemeClr val="accent1"/>
            </a:solid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Cesium clock</a:t>
              </a:r>
              <a:endParaRPr lang="it-IT" sz="1700">
                <a:solidFill>
                  <a:srgbClr val="1DD3D3"/>
                </a:solidFill>
                <a:latin typeface="Comic Sans MS" pitchFamily="66" charset="0"/>
                <a:cs typeface="Times New Roman" pitchFamily="18" charset="0"/>
              </a:endParaRPr>
            </a:p>
          </p:txBody>
        </p:sp>
      </p:grpSp>
      <p:grpSp>
        <p:nvGrpSpPr>
          <p:cNvPr id="3" name="Group 12"/>
          <p:cNvGrpSpPr>
            <a:grpSpLocks/>
          </p:cNvGrpSpPr>
          <p:nvPr/>
        </p:nvGrpSpPr>
        <p:grpSpPr bwMode="auto">
          <a:xfrm>
            <a:off x="862013" y="1698625"/>
            <a:ext cx="8312150" cy="2646363"/>
            <a:chOff x="672" y="1248"/>
            <a:chExt cx="6480" cy="1945"/>
          </a:xfrm>
        </p:grpSpPr>
        <p:sp>
          <p:nvSpPr>
            <p:cNvPr id="663565" name="Freeform 13"/>
            <p:cNvSpPr>
              <a:spLocks/>
            </p:cNvSpPr>
            <p:nvPr/>
          </p:nvSpPr>
          <p:spPr bwMode="auto">
            <a:xfrm>
              <a:off x="672" y="1536"/>
              <a:ext cx="5520" cy="1657"/>
            </a:xfrm>
            <a:custGeom>
              <a:avLst/>
              <a:gdLst/>
              <a:ahLst/>
              <a:cxnLst>
                <a:cxn ang="0">
                  <a:pos x="105" y="842"/>
                </a:cxn>
                <a:cxn ang="0">
                  <a:pos x="229" y="823"/>
                </a:cxn>
                <a:cxn ang="0">
                  <a:pos x="343" y="870"/>
                </a:cxn>
                <a:cxn ang="0">
                  <a:pos x="438" y="823"/>
                </a:cxn>
                <a:cxn ang="0">
                  <a:pos x="600" y="861"/>
                </a:cxn>
                <a:cxn ang="0">
                  <a:pos x="753" y="823"/>
                </a:cxn>
                <a:cxn ang="0">
                  <a:pos x="848" y="889"/>
                </a:cxn>
                <a:cxn ang="0">
                  <a:pos x="953" y="803"/>
                </a:cxn>
                <a:cxn ang="0">
                  <a:pos x="1181" y="851"/>
                </a:cxn>
                <a:cxn ang="0">
                  <a:pos x="1324" y="756"/>
                </a:cxn>
                <a:cxn ang="0">
                  <a:pos x="1476" y="823"/>
                </a:cxn>
                <a:cxn ang="0">
                  <a:pos x="1695" y="832"/>
                </a:cxn>
                <a:cxn ang="0">
                  <a:pos x="1991" y="508"/>
                </a:cxn>
                <a:cxn ang="0">
                  <a:pos x="2095" y="575"/>
                </a:cxn>
                <a:cxn ang="0">
                  <a:pos x="2305" y="765"/>
                </a:cxn>
                <a:cxn ang="0">
                  <a:pos x="2514" y="594"/>
                </a:cxn>
                <a:cxn ang="0">
                  <a:pos x="2600" y="765"/>
                </a:cxn>
                <a:cxn ang="0">
                  <a:pos x="2657" y="680"/>
                </a:cxn>
                <a:cxn ang="0">
                  <a:pos x="2819" y="623"/>
                </a:cxn>
                <a:cxn ang="0">
                  <a:pos x="3105" y="632"/>
                </a:cxn>
                <a:cxn ang="0">
                  <a:pos x="3352" y="632"/>
                </a:cxn>
                <a:cxn ang="0">
                  <a:pos x="3505" y="718"/>
                </a:cxn>
                <a:cxn ang="0">
                  <a:pos x="3676" y="680"/>
                </a:cxn>
                <a:cxn ang="0">
                  <a:pos x="3752" y="480"/>
                </a:cxn>
                <a:cxn ang="0">
                  <a:pos x="3933" y="670"/>
                </a:cxn>
                <a:cxn ang="0">
                  <a:pos x="4229" y="689"/>
                </a:cxn>
                <a:cxn ang="0">
                  <a:pos x="4314" y="403"/>
                </a:cxn>
                <a:cxn ang="0">
                  <a:pos x="4419" y="118"/>
                </a:cxn>
                <a:cxn ang="0">
                  <a:pos x="4581" y="175"/>
                </a:cxn>
                <a:cxn ang="0">
                  <a:pos x="4905" y="184"/>
                </a:cxn>
                <a:cxn ang="0">
                  <a:pos x="5114" y="61"/>
                </a:cxn>
                <a:cxn ang="0">
                  <a:pos x="5324" y="156"/>
                </a:cxn>
                <a:cxn ang="0">
                  <a:pos x="5514" y="51"/>
                </a:cxn>
              </a:cxnLst>
              <a:rect l="0" t="0" r="r" b="b"/>
              <a:pathLst>
                <a:path w="5617" h="889">
                  <a:moveTo>
                    <a:pt x="0" y="832"/>
                  </a:moveTo>
                  <a:cubicBezTo>
                    <a:pt x="35" y="835"/>
                    <a:pt x="70" y="837"/>
                    <a:pt x="105" y="842"/>
                  </a:cubicBezTo>
                  <a:cubicBezTo>
                    <a:pt x="115" y="843"/>
                    <a:pt x="124" y="851"/>
                    <a:pt x="134" y="851"/>
                  </a:cubicBezTo>
                  <a:cubicBezTo>
                    <a:pt x="164" y="851"/>
                    <a:pt x="201" y="832"/>
                    <a:pt x="229" y="823"/>
                  </a:cubicBezTo>
                  <a:cubicBezTo>
                    <a:pt x="241" y="826"/>
                    <a:pt x="282" y="834"/>
                    <a:pt x="295" y="842"/>
                  </a:cubicBezTo>
                  <a:cubicBezTo>
                    <a:pt x="355" y="878"/>
                    <a:pt x="271" y="847"/>
                    <a:pt x="343" y="870"/>
                  </a:cubicBezTo>
                  <a:cubicBezTo>
                    <a:pt x="352" y="868"/>
                    <a:pt x="400" y="858"/>
                    <a:pt x="410" y="851"/>
                  </a:cubicBezTo>
                  <a:cubicBezTo>
                    <a:pt x="421" y="844"/>
                    <a:pt x="427" y="829"/>
                    <a:pt x="438" y="823"/>
                  </a:cubicBezTo>
                  <a:cubicBezTo>
                    <a:pt x="456" y="813"/>
                    <a:pt x="495" y="803"/>
                    <a:pt x="495" y="803"/>
                  </a:cubicBezTo>
                  <a:cubicBezTo>
                    <a:pt x="548" y="814"/>
                    <a:pt x="563" y="823"/>
                    <a:pt x="600" y="861"/>
                  </a:cubicBezTo>
                  <a:cubicBezTo>
                    <a:pt x="669" y="852"/>
                    <a:pt x="688" y="858"/>
                    <a:pt x="724" y="803"/>
                  </a:cubicBezTo>
                  <a:cubicBezTo>
                    <a:pt x="734" y="810"/>
                    <a:pt x="745" y="815"/>
                    <a:pt x="753" y="823"/>
                  </a:cubicBezTo>
                  <a:cubicBezTo>
                    <a:pt x="764" y="834"/>
                    <a:pt x="769" y="851"/>
                    <a:pt x="781" y="861"/>
                  </a:cubicBezTo>
                  <a:cubicBezTo>
                    <a:pt x="797" y="875"/>
                    <a:pt x="828" y="883"/>
                    <a:pt x="848" y="889"/>
                  </a:cubicBezTo>
                  <a:cubicBezTo>
                    <a:pt x="901" y="872"/>
                    <a:pt x="871" y="886"/>
                    <a:pt x="934" y="823"/>
                  </a:cubicBezTo>
                  <a:cubicBezTo>
                    <a:pt x="941" y="816"/>
                    <a:pt x="953" y="803"/>
                    <a:pt x="953" y="803"/>
                  </a:cubicBezTo>
                  <a:cubicBezTo>
                    <a:pt x="1025" y="816"/>
                    <a:pt x="1043" y="840"/>
                    <a:pt x="1105" y="861"/>
                  </a:cubicBezTo>
                  <a:cubicBezTo>
                    <a:pt x="1130" y="858"/>
                    <a:pt x="1157" y="859"/>
                    <a:pt x="1181" y="851"/>
                  </a:cubicBezTo>
                  <a:cubicBezTo>
                    <a:pt x="1218" y="839"/>
                    <a:pt x="1213" y="822"/>
                    <a:pt x="1238" y="803"/>
                  </a:cubicBezTo>
                  <a:cubicBezTo>
                    <a:pt x="1289" y="764"/>
                    <a:pt x="1279" y="770"/>
                    <a:pt x="1324" y="756"/>
                  </a:cubicBezTo>
                  <a:cubicBezTo>
                    <a:pt x="1366" y="764"/>
                    <a:pt x="1401" y="771"/>
                    <a:pt x="1438" y="794"/>
                  </a:cubicBezTo>
                  <a:cubicBezTo>
                    <a:pt x="1451" y="803"/>
                    <a:pt x="1461" y="817"/>
                    <a:pt x="1476" y="823"/>
                  </a:cubicBezTo>
                  <a:cubicBezTo>
                    <a:pt x="1509" y="837"/>
                    <a:pt x="1547" y="840"/>
                    <a:pt x="1581" y="851"/>
                  </a:cubicBezTo>
                  <a:cubicBezTo>
                    <a:pt x="1617" y="847"/>
                    <a:pt x="1661" y="850"/>
                    <a:pt x="1695" y="832"/>
                  </a:cubicBezTo>
                  <a:cubicBezTo>
                    <a:pt x="1785" y="786"/>
                    <a:pt x="1833" y="687"/>
                    <a:pt x="1914" y="632"/>
                  </a:cubicBezTo>
                  <a:cubicBezTo>
                    <a:pt x="1945" y="585"/>
                    <a:pt x="1972" y="564"/>
                    <a:pt x="1991" y="508"/>
                  </a:cubicBezTo>
                  <a:cubicBezTo>
                    <a:pt x="2007" y="511"/>
                    <a:pt x="2025" y="509"/>
                    <a:pt x="2038" y="518"/>
                  </a:cubicBezTo>
                  <a:cubicBezTo>
                    <a:pt x="2061" y="533"/>
                    <a:pt x="2076" y="556"/>
                    <a:pt x="2095" y="575"/>
                  </a:cubicBezTo>
                  <a:cubicBezTo>
                    <a:pt x="2135" y="614"/>
                    <a:pt x="2194" y="658"/>
                    <a:pt x="2229" y="699"/>
                  </a:cubicBezTo>
                  <a:cubicBezTo>
                    <a:pt x="2255" y="730"/>
                    <a:pt x="2264" y="752"/>
                    <a:pt x="2305" y="765"/>
                  </a:cubicBezTo>
                  <a:cubicBezTo>
                    <a:pt x="2342" y="728"/>
                    <a:pt x="2344" y="692"/>
                    <a:pt x="2372" y="651"/>
                  </a:cubicBezTo>
                  <a:cubicBezTo>
                    <a:pt x="2440" y="675"/>
                    <a:pt x="2463" y="629"/>
                    <a:pt x="2514" y="594"/>
                  </a:cubicBezTo>
                  <a:cubicBezTo>
                    <a:pt x="2524" y="607"/>
                    <a:pt x="2537" y="617"/>
                    <a:pt x="2543" y="632"/>
                  </a:cubicBezTo>
                  <a:cubicBezTo>
                    <a:pt x="2566" y="691"/>
                    <a:pt x="2537" y="724"/>
                    <a:pt x="2600" y="765"/>
                  </a:cubicBezTo>
                  <a:cubicBezTo>
                    <a:pt x="2613" y="756"/>
                    <a:pt x="2629" y="750"/>
                    <a:pt x="2638" y="737"/>
                  </a:cubicBezTo>
                  <a:cubicBezTo>
                    <a:pt x="2649" y="720"/>
                    <a:pt x="2647" y="697"/>
                    <a:pt x="2657" y="680"/>
                  </a:cubicBezTo>
                  <a:cubicBezTo>
                    <a:pt x="2672" y="652"/>
                    <a:pt x="2704" y="623"/>
                    <a:pt x="2733" y="613"/>
                  </a:cubicBezTo>
                  <a:cubicBezTo>
                    <a:pt x="2762" y="616"/>
                    <a:pt x="2792" y="614"/>
                    <a:pt x="2819" y="623"/>
                  </a:cubicBezTo>
                  <a:cubicBezTo>
                    <a:pt x="2875" y="642"/>
                    <a:pt x="2908" y="699"/>
                    <a:pt x="2962" y="718"/>
                  </a:cubicBezTo>
                  <a:cubicBezTo>
                    <a:pt x="3017" y="696"/>
                    <a:pt x="3052" y="662"/>
                    <a:pt x="3105" y="632"/>
                  </a:cubicBezTo>
                  <a:cubicBezTo>
                    <a:pt x="3126" y="570"/>
                    <a:pt x="3136" y="538"/>
                    <a:pt x="3200" y="518"/>
                  </a:cubicBezTo>
                  <a:cubicBezTo>
                    <a:pt x="3260" y="548"/>
                    <a:pt x="3298" y="594"/>
                    <a:pt x="3352" y="632"/>
                  </a:cubicBezTo>
                  <a:cubicBezTo>
                    <a:pt x="3388" y="658"/>
                    <a:pt x="3431" y="663"/>
                    <a:pt x="3467" y="689"/>
                  </a:cubicBezTo>
                  <a:cubicBezTo>
                    <a:pt x="3480" y="698"/>
                    <a:pt x="3490" y="712"/>
                    <a:pt x="3505" y="718"/>
                  </a:cubicBezTo>
                  <a:cubicBezTo>
                    <a:pt x="3542" y="732"/>
                    <a:pt x="3619" y="746"/>
                    <a:pt x="3619" y="746"/>
                  </a:cubicBezTo>
                  <a:cubicBezTo>
                    <a:pt x="3699" y="731"/>
                    <a:pt x="3649" y="756"/>
                    <a:pt x="3676" y="680"/>
                  </a:cubicBezTo>
                  <a:cubicBezTo>
                    <a:pt x="3685" y="653"/>
                    <a:pt x="3714" y="603"/>
                    <a:pt x="3714" y="603"/>
                  </a:cubicBezTo>
                  <a:cubicBezTo>
                    <a:pt x="3722" y="555"/>
                    <a:pt x="3725" y="520"/>
                    <a:pt x="3752" y="480"/>
                  </a:cubicBezTo>
                  <a:cubicBezTo>
                    <a:pt x="3822" y="532"/>
                    <a:pt x="3764" y="478"/>
                    <a:pt x="3809" y="565"/>
                  </a:cubicBezTo>
                  <a:cubicBezTo>
                    <a:pt x="3819" y="584"/>
                    <a:pt x="3912" y="658"/>
                    <a:pt x="3933" y="670"/>
                  </a:cubicBezTo>
                  <a:cubicBezTo>
                    <a:pt x="3984" y="699"/>
                    <a:pt x="4057" y="689"/>
                    <a:pt x="4114" y="699"/>
                  </a:cubicBezTo>
                  <a:cubicBezTo>
                    <a:pt x="4152" y="696"/>
                    <a:pt x="4193" y="701"/>
                    <a:pt x="4229" y="689"/>
                  </a:cubicBezTo>
                  <a:cubicBezTo>
                    <a:pt x="4268" y="676"/>
                    <a:pt x="4289" y="509"/>
                    <a:pt x="4295" y="480"/>
                  </a:cubicBezTo>
                  <a:cubicBezTo>
                    <a:pt x="4301" y="454"/>
                    <a:pt x="4307" y="428"/>
                    <a:pt x="4314" y="403"/>
                  </a:cubicBezTo>
                  <a:cubicBezTo>
                    <a:pt x="4319" y="384"/>
                    <a:pt x="4328" y="365"/>
                    <a:pt x="4333" y="346"/>
                  </a:cubicBezTo>
                  <a:cubicBezTo>
                    <a:pt x="4355" y="260"/>
                    <a:pt x="4354" y="183"/>
                    <a:pt x="4419" y="118"/>
                  </a:cubicBezTo>
                  <a:cubicBezTo>
                    <a:pt x="4448" y="121"/>
                    <a:pt x="4477" y="121"/>
                    <a:pt x="4505" y="127"/>
                  </a:cubicBezTo>
                  <a:cubicBezTo>
                    <a:pt x="4536" y="134"/>
                    <a:pt x="4555" y="159"/>
                    <a:pt x="4581" y="175"/>
                  </a:cubicBezTo>
                  <a:cubicBezTo>
                    <a:pt x="4610" y="193"/>
                    <a:pt x="4644" y="211"/>
                    <a:pt x="4676" y="223"/>
                  </a:cubicBezTo>
                  <a:cubicBezTo>
                    <a:pt x="4676" y="223"/>
                    <a:pt x="4870" y="203"/>
                    <a:pt x="4905" y="184"/>
                  </a:cubicBezTo>
                  <a:cubicBezTo>
                    <a:pt x="5115" y="68"/>
                    <a:pt x="4900" y="133"/>
                    <a:pt x="5076" y="89"/>
                  </a:cubicBezTo>
                  <a:cubicBezTo>
                    <a:pt x="5089" y="80"/>
                    <a:pt x="5100" y="69"/>
                    <a:pt x="5114" y="61"/>
                  </a:cubicBezTo>
                  <a:cubicBezTo>
                    <a:pt x="5172" y="28"/>
                    <a:pt x="5198" y="103"/>
                    <a:pt x="5238" y="127"/>
                  </a:cubicBezTo>
                  <a:cubicBezTo>
                    <a:pt x="5264" y="143"/>
                    <a:pt x="5324" y="156"/>
                    <a:pt x="5324" y="156"/>
                  </a:cubicBezTo>
                  <a:cubicBezTo>
                    <a:pt x="5375" y="142"/>
                    <a:pt x="5381" y="144"/>
                    <a:pt x="5438" y="108"/>
                  </a:cubicBezTo>
                  <a:cubicBezTo>
                    <a:pt x="5465" y="91"/>
                    <a:pt x="5486" y="65"/>
                    <a:pt x="5514" y="51"/>
                  </a:cubicBezTo>
                  <a:cubicBezTo>
                    <a:pt x="5617" y="0"/>
                    <a:pt x="5547" y="66"/>
                    <a:pt x="5581" y="32"/>
                  </a:cubicBezTo>
                </a:path>
              </a:pathLst>
            </a:custGeom>
            <a:noFill/>
            <a:ln w="57150" cap="flat" cmpd="sng">
              <a:solidFill>
                <a:srgbClr val="4AEAE6"/>
              </a:solidFill>
              <a:prstDash val="solid"/>
              <a:round/>
              <a:headEnd/>
              <a:tailEnd/>
            </a:ln>
            <a:effectLst/>
          </p:spPr>
          <p:txBody>
            <a:bodyPr anchor="ctr">
              <a:spAutoFit/>
            </a:bodyPr>
            <a:lstStyle/>
            <a:p>
              <a:endParaRPr lang="en-GB"/>
            </a:p>
          </p:txBody>
        </p:sp>
        <p:sp>
          <p:nvSpPr>
            <p:cNvPr id="663566" name="Text Box 14"/>
            <p:cNvSpPr txBox="1">
              <a:spLocks noChangeArrowheads="1"/>
            </p:cNvSpPr>
            <p:nvPr/>
          </p:nvSpPr>
          <p:spPr bwMode="auto">
            <a:xfrm>
              <a:off x="5856" y="1248"/>
              <a:ext cx="1296" cy="436"/>
            </a:xfrm>
            <a:prstGeom prst="rect">
              <a:avLst/>
            </a:prstGeom>
            <a:solidFill>
              <a:schemeClr val="accent1"/>
            </a:solid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Cesium average</a:t>
              </a:r>
              <a:endParaRPr lang="it-IT" sz="1700">
                <a:solidFill>
                  <a:srgbClr val="1DD3D3"/>
                </a:solidFill>
                <a:latin typeface="Comic Sans MS" pitchFamily="66" charset="0"/>
                <a:cs typeface="Times New Roman" pitchFamily="18" charset="0"/>
              </a:endParaRPr>
            </a:p>
          </p:txBody>
        </p:sp>
      </p:grpSp>
      <p:grpSp>
        <p:nvGrpSpPr>
          <p:cNvPr id="4" name="Group 15"/>
          <p:cNvGrpSpPr>
            <a:grpSpLocks/>
          </p:cNvGrpSpPr>
          <p:nvPr/>
        </p:nvGrpSpPr>
        <p:grpSpPr bwMode="auto">
          <a:xfrm>
            <a:off x="738188" y="652463"/>
            <a:ext cx="6589712" cy="3527425"/>
            <a:chOff x="576" y="480"/>
            <a:chExt cx="5136" cy="2592"/>
          </a:xfrm>
        </p:grpSpPr>
        <p:grpSp>
          <p:nvGrpSpPr>
            <p:cNvPr id="5" name="Group 16"/>
            <p:cNvGrpSpPr>
              <a:grpSpLocks/>
            </p:cNvGrpSpPr>
            <p:nvPr/>
          </p:nvGrpSpPr>
          <p:grpSpPr bwMode="auto">
            <a:xfrm>
              <a:off x="576" y="480"/>
              <a:ext cx="3984" cy="2592"/>
              <a:chOff x="576" y="480"/>
              <a:chExt cx="3984" cy="2592"/>
            </a:xfrm>
          </p:grpSpPr>
          <p:sp>
            <p:nvSpPr>
              <p:cNvPr id="663569" name="Freeform 17"/>
              <p:cNvSpPr>
                <a:spLocks/>
              </p:cNvSpPr>
              <p:nvPr/>
            </p:nvSpPr>
            <p:spPr bwMode="auto">
              <a:xfrm>
                <a:off x="576" y="2880"/>
                <a:ext cx="1392" cy="192"/>
              </a:xfrm>
              <a:custGeom>
                <a:avLst/>
                <a:gdLst/>
                <a:ahLst/>
                <a:cxnLst>
                  <a:cxn ang="0">
                    <a:pos x="0" y="192"/>
                  </a:cxn>
                  <a:cxn ang="0">
                    <a:pos x="672" y="144"/>
                  </a:cxn>
                  <a:cxn ang="0">
                    <a:pos x="960" y="96"/>
                  </a:cxn>
                  <a:cxn ang="0">
                    <a:pos x="1152" y="48"/>
                  </a:cxn>
                  <a:cxn ang="0">
                    <a:pos x="1392" y="0"/>
                  </a:cxn>
                </a:cxnLst>
                <a:rect l="0" t="0" r="r" b="b"/>
                <a:pathLst>
                  <a:path w="1392" h="192">
                    <a:moveTo>
                      <a:pt x="0" y="192"/>
                    </a:moveTo>
                    <a:cubicBezTo>
                      <a:pt x="256" y="176"/>
                      <a:pt x="512" y="160"/>
                      <a:pt x="672" y="144"/>
                    </a:cubicBezTo>
                    <a:cubicBezTo>
                      <a:pt x="832" y="128"/>
                      <a:pt x="880" y="112"/>
                      <a:pt x="960" y="96"/>
                    </a:cubicBezTo>
                    <a:cubicBezTo>
                      <a:pt x="1040" y="80"/>
                      <a:pt x="1080" y="64"/>
                      <a:pt x="1152" y="48"/>
                    </a:cubicBezTo>
                    <a:cubicBezTo>
                      <a:pt x="1224" y="32"/>
                      <a:pt x="1308" y="16"/>
                      <a:pt x="1392"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sp>
            <p:nvSpPr>
              <p:cNvPr id="663570" name="Freeform 18"/>
              <p:cNvSpPr>
                <a:spLocks/>
              </p:cNvSpPr>
              <p:nvPr/>
            </p:nvSpPr>
            <p:spPr bwMode="auto">
              <a:xfrm>
                <a:off x="1968" y="2256"/>
                <a:ext cx="1296" cy="624"/>
              </a:xfrm>
              <a:custGeom>
                <a:avLst/>
                <a:gdLst/>
                <a:ahLst/>
                <a:cxnLst>
                  <a:cxn ang="0">
                    <a:pos x="0" y="624"/>
                  </a:cxn>
                  <a:cxn ang="0">
                    <a:pos x="336" y="528"/>
                  </a:cxn>
                  <a:cxn ang="0">
                    <a:pos x="576" y="384"/>
                  </a:cxn>
                  <a:cxn ang="0">
                    <a:pos x="912" y="240"/>
                  </a:cxn>
                  <a:cxn ang="0">
                    <a:pos x="1296" y="0"/>
                  </a:cxn>
                </a:cxnLst>
                <a:rect l="0" t="0" r="r" b="b"/>
                <a:pathLst>
                  <a:path w="1296" h="624">
                    <a:moveTo>
                      <a:pt x="0" y="624"/>
                    </a:moveTo>
                    <a:cubicBezTo>
                      <a:pt x="120" y="596"/>
                      <a:pt x="240" y="568"/>
                      <a:pt x="336" y="528"/>
                    </a:cubicBezTo>
                    <a:cubicBezTo>
                      <a:pt x="432" y="488"/>
                      <a:pt x="480" y="432"/>
                      <a:pt x="576" y="384"/>
                    </a:cubicBezTo>
                    <a:cubicBezTo>
                      <a:pt x="672" y="336"/>
                      <a:pt x="792" y="304"/>
                      <a:pt x="912" y="240"/>
                    </a:cubicBezTo>
                    <a:cubicBezTo>
                      <a:pt x="1032" y="176"/>
                      <a:pt x="1164" y="88"/>
                      <a:pt x="1296"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sp>
            <p:nvSpPr>
              <p:cNvPr id="663571" name="Freeform 19"/>
              <p:cNvSpPr>
                <a:spLocks/>
              </p:cNvSpPr>
              <p:nvPr/>
            </p:nvSpPr>
            <p:spPr bwMode="auto">
              <a:xfrm>
                <a:off x="3264" y="480"/>
                <a:ext cx="1296" cy="1776"/>
              </a:xfrm>
              <a:custGeom>
                <a:avLst/>
                <a:gdLst/>
                <a:ahLst/>
                <a:cxnLst>
                  <a:cxn ang="0">
                    <a:pos x="0" y="1776"/>
                  </a:cxn>
                  <a:cxn ang="0">
                    <a:pos x="384" y="1536"/>
                  </a:cxn>
                  <a:cxn ang="0">
                    <a:pos x="672" y="1248"/>
                  </a:cxn>
                  <a:cxn ang="0">
                    <a:pos x="816" y="1104"/>
                  </a:cxn>
                  <a:cxn ang="0">
                    <a:pos x="1056" y="816"/>
                  </a:cxn>
                  <a:cxn ang="0">
                    <a:pos x="1152" y="480"/>
                  </a:cxn>
                  <a:cxn ang="0">
                    <a:pos x="1248" y="288"/>
                  </a:cxn>
                  <a:cxn ang="0">
                    <a:pos x="1296" y="0"/>
                  </a:cxn>
                </a:cxnLst>
                <a:rect l="0" t="0" r="r" b="b"/>
                <a:pathLst>
                  <a:path w="1296" h="1776">
                    <a:moveTo>
                      <a:pt x="0" y="1776"/>
                    </a:moveTo>
                    <a:cubicBezTo>
                      <a:pt x="136" y="1700"/>
                      <a:pt x="272" y="1624"/>
                      <a:pt x="384" y="1536"/>
                    </a:cubicBezTo>
                    <a:cubicBezTo>
                      <a:pt x="496" y="1448"/>
                      <a:pt x="600" y="1320"/>
                      <a:pt x="672" y="1248"/>
                    </a:cubicBezTo>
                    <a:cubicBezTo>
                      <a:pt x="744" y="1176"/>
                      <a:pt x="752" y="1176"/>
                      <a:pt x="816" y="1104"/>
                    </a:cubicBezTo>
                    <a:cubicBezTo>
                      <a:pt x="880" y="1032"/>
                      <a:pt x="1000" y="920"/>
                      <a:pt x="1056" y="816"/>
                    </a:cubicBezTo>
                    <a:cubicBezTo>
                      <a:pt x="1112" y="712"/>
                      <a:pt x="1120" y="568"/>
                      <a:pt x="1152" y="480"/>
                    </a:cubicBezTo>
                    <a:cubicBezTo>
                      <a:pt x="1184" y="392"/>
                      <a:pt x="1224" y="368"/>
                      <a:pt x="1248" y="288"/>
                    </a:cubicBezTo>
                    <a:cubicBezTo>
                      <a:pt x="1272" y="208"/>
                      <a:pt x="1284" y="104"/>
                      <a:pt x="1296"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grpSp>
        <p:sp>
          <p:nvSpPr>
            <p:cNvPr id="663572" name="Text Box 20"/>
            <p:cNvSpPr txBox="1">
              <a:spLocks noChangeArrowheads="1"/>
            </p:cNvSpPr>
            <p:nvPr/>
          </p:nvSpPr>
          <p:spPr bwMode="auto">
            <a:xfrm>
              <a:off x="4800" y="576"/>
              <a:ext cx="912" cy="256"/>
            </a:xfrm>
            <a:prstGeom prst="rect">
              <a:avLst/>
            </a:prstGeom>
            <a:solidFill>
              <a:srgbClr val="FF6699"/>
            </a:solidFill>
            <a:ln w="9525">
              <a:solidFill>
                <a:srgbClr val="FF6699"/>
              </a:solid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H maser</a:t>
              </a:r>
            </a:p>
          </p:txBody>
        </p:sp>
      </p:grpSp>
      <p:grpSp>
        <p:nvGrpSpPr>
          <p:cNvPr id="6" name="Group 21"/>
          <p:cNvGrpSpPr>
            <a:grpSpLocks/>
          </p:cNvGrpSpPr>
          <p:nvPr/>
        </p:nvGrpSpPr>
        <p:grpSpPr bwMode="auto">
          <a:xfrm>
            <a:off x="738188" y="4179888"/>
            <a:ext cx="3689350" cy="766762"/>
            <a:chOff x="581" y="3048"/>
            <a:chExt cx="2875" cy="564"/>
          </a:xfrm>
        </p:grpSpPr>
        <p:sp>
          <p:nvSpPr>
            <p:cNvPr id="663574" name="Freeform 22"/>
            <p:cNvSpPr>
              <a:spLocks/>
            </p:cNvSpPr>
            <p:nvPr/>
          </p:nvSpPr>
          <p:spPr bwMode="auto">
            <a:xfrm>
              <a:off x="581" y="3048"/>
              <a:ext cx="1381" cy="66"/>
            </a:xfrm>
            <a:custGeom>
              <a:avLst/>
              <a:gdLst/>
              <a:ahLst/>
              <a:cxnLst>
                <a:cxn ang="0">
                  <a:pos x="0" y="38"/>
                </a:cxn>
                <a:cxn ang="0">
                  <a:pos x="647" y="38"/>
                </a:cxn>
                <a:cxn ang="0">
                  <a:pos x="733" y="9"/>
                </a:cxn>
                <a:cxn ang="0">
                  <a:pos x="857" y="66"/>
                </a:cxn>
                <a:cxn ang="0">
                  <a:pos x="1095" y="28"/>
                </a:cxn>
                <a:cxn ang="0">
                  <a:pos x="1200" y="0"/>
                </a:cxn>
                <a:cxn ang="0">
                  <a:pos x="1381" y="9"/>
                </a:cxn>
              </a:cxnLst>
              <a:rect l="0" t="0" r="r" b="b"/>
              <a:pathLst>
                <a:path w="1381" h="66">
                  <a:moveTo>
                    <a:pt x="0" y="38"/>
                  </a:moveTo>
                  <a:cubicBezTo>
                    <a:pt x="220" y="59"/>
                    <a:pt x="425" y="46"/>
                    <a:pt x="647" y="38"/>
                  </a:cubicBezTo>
                  <a:cubicBezTo>
                    <a:pt x="714" y="16"/>
                    <a:pt x="686" y="26"/>
                    <a:pt x="733" y="9"/>
                  </a:cubicBezTo>
                  <a:cubicBezTo>
                    <a:pt x="798" y="20"/>
                    <a:pt x="805" y="32"/>
                    <a:pt x="857" y="66"/>
                  </a:cubicBezTo>
                  <a:cubicBezTo>
                    <a:pt x="939" y="51"/>
                    <a:pt x="1009" y="36"/>
                    <a:pt x="1095" y="28"/>
                  </a:cubicBezTo>
                  <a:cubicBezTo>
                    <a:pt x="1132" y="21"/>
                    <a:pt x="1164" y="11"/>
                    <a:pt x="1200" y="0"/>
                  </a:cubicBezTo>
                  <a:cubicBezTo>
                    <a:pt x="1260" y="3"/>
                    <a:pt x="1381" y="9"/>
                    <a:pt x="1381" y="9"/>
                  </a:cubicBezTo>
                </a:path>
              </a:pathLst>
            </a:custGeom>
            <a:noFill/>
            <a:ln w="38100" cap="flat" cmpd="sng">
              <a:solidFill>
                <a:srgbClr val="FF0066"/>
              </a:solidFill>
              <a:prstDash val="solid"/>
              <a:round/>
              <a:headEnd/>
              <a:tailEnd/>
            </a:ln>
            <a:effectLst/>
          </p:spPr>
          <p:txBody>
            <a:bodyPr wrap="none" anchor="ctr">
              <a:spAutoFit/>
            </a:bodyPr>
            <a:lstStyle/>
            <a:p>
              <a:endParaRPr lang="en-GB"/>
            </a:p>
          </p:txBody>
        </p:sp>
        <p:sp>
          <p:nvSpPr>
            <p:cNvPr id="663575" name="Text Box 23"/>
            <p:cNvSpPr txBox="1">
              <a:spLocks noChangeArrowheads="1"/>
            </p:cNvSpPr>
            <p:nvPr/>
          </p:nvSpPr>
          <p:spPr bwMode="auto">
            <a:xfrm>
              <a:off x="2016" y="3168"/>
              <a:ext cx="1440" cy="444"/>
            </a:xfrm>
            <a:prstGeom prst="rect">
              <a:avLst/>
            </a:prstGeom>
            <a:solidFill>
              <a:srgbClr val="FF6699"/>
            </a:solidFill>
            <a:ln w="9525">
              <a:solidFill>
                <a:srgbClr val="FF6699"/>
              </a:solid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Steered H maser</a:t>
              </a:r>
            </a:p>
          </p:txBody>
        </p:sp>
      </p:grpSp>
      <p:sp>
        <p:nvSpPr>
          <p:cNvPr id="663576" name="Text Box 24"/>
          <p:cNvSpPr txBox="1">
            <a:spLocks noChangeArrowheads="1"/>
          </p:cNvSpPr>
          <p:nvPr/>
        </p:nvSpPr>
        <p:spPr bwMode="auto">
          <a:xfrm>
            <a:off x="7204075" y="5291138"/>
            <a:ext cx="677863" cy="339725"/>
          </a:xfrm>
          <a:prstGeom prst="rect">
            <a:avLst/>
          </a:prstGeom>
          <a:no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time</a:t>
            </a:r>
          </a:p>
        </p:txBody>
      </p:sp>
      <p:sp>
        <p:nvSpPr>
          <p:cNvPr id="663577" name="Text Box 25"/>
          <p:cNvSpPr txBox="1">
            <a:spLocks noChangeArrowheads="1"/>
          </p:cNvSpPr>
          <p:nvPr/>
        </p:nvSpPr>
        <p:spPr bwMode="auto">
          <a:xfrm>
            <a:off x="862013" y="1044575"/>
            <a:ext cx="1293812" cy="341313"/>
          </a:xfrm>
          <a:prstGeom prst="rect">
            <a:avLst/>
          </a:prstGeom>
          <a:no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Time error</a:t>
            </a:r>
          </a:p>
        </p:txBody>
      </p:sp>
      <p:grpSp>
        <p:nvGrpSpPr>
          <p:cNvPr id="7" name="Group 26"/>
          <p:cNvGrpSpPr>
            <a:grpSpLocks/>
          </p:cNvGrpSpPr>
          <p:nvPr/>
        </p:nvGrpSpPr>
        <p:grpSpPr bwMode="auto">
          <a:xfrm>
            <a:off x="738188" y="4343400"/>
            <a:ext cx="7948612" cy="750888"/>
            <a:chOff x="465" y="2736"/>
            <a:chExt cx="5007" cy="473"/>
          </a:xfrm>
        </p:grpSpPr>
        <p:sp>
          <p:nvSpPr>
            <p:cNvPr id="663579" name="Line 27"/>
            <p:cNvSpPr>
              <a:spLocks noChangeShapeType="1"/>
            </p:cNvSpPr>
            <p:nvPr/>
          </p:nvSpPr>
          <p:spPr bwMode="auto">
            <a:xfrm flipV="1">
              <a:off x="465" y="3127"/>
              <a:ext cx="4771" cy="82"/>
            </a:xfrm>
            <a:prstGeom prst="line">
              <a:avLst/>
            </a:prstGeom>
            <a:noFill/>
            <a:ln w="57150">
              <a:solidFill>
                <a:srgbClr val="00FF00"/>
              </a:solidFill>
              <a:round/>
              <a:headEnd/>
              <a:tailEnd/>
            </a:ln>
            <a:effectLst/>
          </p:spPr>
          <p:txBody>
            <a:bodyPr anchor="ctr">
              <a:spAutoFit/>
            </a:bodyPr>
            <a:lstStyle/>
            <a:p>
              <a:endParaRPr lang="en-GB"/>
            </a:p>
          </p:txBody>
        </p:sp>
        <p:sp>
          <p:nvSpPr>
            <p:cNvPr id="663580" name="Text Box 28"/>
            <p:cNvSpPr txBox="1">
              <a:spLocks noChangeArrowheads="1"/>
            </p:cNvSpPr>
            <p:nvPr/>
          </p:nvSpPr>
          <p:spPr bwMode="auto">
            <a:xfrm>
              <a:off x="3552" y="2736"/>
              <a:ext cx="1920" cy="378"/>
            </a:xfrm>
            <a:prstGeom prst="rect">
              <a:avLst/>
            </a:prstGeom>
            <a:solidFill>
              <a:srgbClr val="00FF00"/>
            </a:solidFill>
            <a:ln w="9525">
              <a:noFill/>
              <a:miter lim="800000"/>
              <a:headEnd/>
              <a:tailEnd/>
            </a:ln>
            <a:effectLst/>
          </p:spPr>
          <p:txBody>
            <a:bodyPr lIns="75749" tIns="37874" rIns="75749" bIns="37874">
              <a:spAutoFit/>
            </a:bodyPr>
            <a:lstStyle/>
            <a:p>
              <a:pPr defTabSz="631825" eaLnBrk="0" hangingPunct="0">
                <a:buFontTx/>
                <a:buNone/>
              </a:pPr>
              <a:r>
                <a:rPr lang="it-IT" sz="1700" dirty="0">
                  <a:latin typeface="Comic Sans MS" pitchFamily="66" charset="0"/>
                  <a:cs typeface="Times New Roman" pitchFamily="18" charset="0"/>
                </a:rPr>
                <a:t>Calibration by a frequency standard </a:t>
              </a:r>
            </a:p>
          </p:txBody>
        </p:sp>
      </p:grpSp>
      <p:sp>
        <p:nvSpPr>
          <p:cNvPr id="663581" name="WordArt 29"/>
          <p:cNvSpPr>
            <a:spLocks noChangeArrowheads="1" noChangeShapeType="1" noTextEdit="1"/>
          </p:cNvSpPr>
          <p:nvPr/>
        </p:nvSpPr>
        <p:spPr bwMode="auto">
          <a:xfrm>
            <a:off x="152400" y="0"/>
            <a:ext cx="3981450" cy="1285875"/>
          </a:xfrm>
          <a:prstGeom prst="rect">
            <a:avLst/>
          </a:prstGeom>
        </p:spPr>
        <p:txBody>
          <a:bodyPr wrap="none" fromWordArt="1">
            <a:prstTxWarp prst="textSlantUp">
              <a:avLst>
                <a:gd name="adj" fmla="val 32056"/>
              </a:avLst>
            </a:prstTxWarp>
          </a:bodyPr>
          <a:lstStyle/>
          <a:p>
            <a:pPr algn="ctr">
              <a:buNone/>
            </a:pPr>
            <a:r>
              <a:rPr lang="en-GB"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Ensemble algorithms</a:t>
            </a:r>
          </a:p>
        </p:txBody>
      </p:sp>
    </p:spTree>
    <p:extLst>
      <p:ext uri="{BB962C8B-B14F-4D97-AF65-F5344CB8AC3E}">
        <p14:creationId xmlns:p14="http://schemas.microsoft.com/office/powerpoint/2010/main" val="15788945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63557"/>
                                        </p:tgtEl>
                                        <p:attrNameLst>
                                          <p:attrName>style.visibility</p:attrName>
                                        </p:attrNameLst>
                                      </p:cBhvr>
                                      <p:to>
                                        <p:strVal val="visible"/>
                                      </p:to>
                                    </p:set>
                                    <p:animEffect transition="in" filter="wipe(left)">
                                      <p:cBhvr>
                                        <p:cTn id="13" dur="500"/>
                                        <p:tgtEl>
                                          <p:spTgt spid="66355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63558"/>
                                        </p:tgtEl>
                                        <p:attrNameLst>
                                          <p:attrName>style.visibility</p:attrName>
                                        </p:attrNameLst>
                                      </p:cBhvr>
                                      <p:to>
                                        <p:strVal val="visible"/>
                                      </p:to>
                                    </p:set>
                                    <p:animEffect transition="in" filter="wipe(left)">
                                      <p:cBhvr>
                                        <p:cTn id="18" dur="500"/>
                                        <p:tgtEl>
                                          <p:spTgt spid="66355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663559"/>
                                        </p:tgtEl>
                                        <p:attrNameLst>
                                          <p:attrName>style.visibility</p:attrName>
                                        </p:attrNameLst>
                                      </p:cBhvr>
                                      <p:to>
                                        <p:strVal val="visible"/>
                                      </p:to>
                                    </p:set>
                                    <p:anim calcmode="lin" valueType="num">
                                      <p:cBhvr additive="base">
                                        <p:cTn id="41" dur="500" fill="hold"/>
                                        <p:tgtEl>
                                          <p:spTgt spid="663559"/>
                                        </p:tgtEl>
                                        <p:attrNameLst>
                                          <p:attrName>ppt_x</p:attrName>
                                        </p:attrNameLst>
                                      </p:cBhvr>
                                      <p:tavLst>
                                        <p:tav tm="0">
                                          <p:val>
                                            <p:strVal val="0-#ppt_w/2"/>
                                          </p:val>
                                        </p:tav>
                                        <p:tav tm="100000">
                                          <p:val>
                                            <p:strVal val="#ppt_x"/>
                                          </p:val>
                                        </p:tav>
                                      </p:tavLst>
                                    </p:anim>
                                    <p:anim calcmode="lin" valueType="num">
                                      <p:cBhvr additive="base">
                                        <p:cTn id="42" dur="500" fill="hold"/>
                                        <p:tgtEl>
                                          <p:spTgt spid="66355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663560"/>
                                        </p:tgtEl>
                                        <p:attrNameLst>
                                          <p:attrName>style.visibility</p:attrName>
                                        </p:attrNameLst>
                                      </p:cBhvr>
                                      <p:to>
                                        <p:strVal val="visible"/>
                                      </p:to>
                                    </p:set>
                                    <p:anim calcmode="lin" valueType="num">
                                      <p:cBhvr additive="base">
                                        <p:cTn id="47" dur="500" fill="hold"/>
                                        <p:tgtEl>
                                          <p:spTgt spid="663560"/>
                                        </p:tgtEl>
                                        <p:attrNameLst>
                                          <p:attrName>ppt_x</p:attrName>
                                        </p:attrNameLst>
                                      </p:cBhvr>
                                      <p:tavLst>
                                        <p:tav tm="0">
                                          <p:val>
                                            <p:strVal val="0-#ppt_w/2"/>
                                          </p:val>
                                        </p:tav>
                                        <p:tav tm="100000">
                                          <p:val>
                                            <p:strVal val="#ppt_x"/>
                                          </p:val>
                                        </p:tav>
                                      </p:tavLst>
                                    </p:anim>
                                    <p:anim calcmode="lin" valueType="num">
                                      <p:cBhvr additive="base">
                                        <p:cTn id="48" dur="500" fill="hold"/>
                                        <p:tgtEl>
                                          <p:spTgt spid="663560"/>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0-#ppt_w/2"/>
                                          </p:val>
                                        </p:tav>
                                        <p:tav tm="100000">
                                          <p:val>
                                            <p:strVal val="#ppt_x"/>
                                          </p:val>
                                        </p:tav>
                                      </p:tavLst>
                                    </p:anim>
                                    <p:anim calcmode="lin" valueType="num">
                                      <p:cBhvr additive="base">
                                        <p:cTn id="5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3557" grpId="0" animBg="1"/>
      <p:bldP spid="663558" grpId="0" animBg="1"/>
      <p:bldP spid="663559" grpId="0" animBg="1"/>
      <p:bldP spid="66356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02" name="Line 2"/>
          <p:cNvSpPr>
            <a:spLocks noChangeShapeType="1"/>
          </p:cNvSpPr>
          <p:nvPr/>
        </p:nvSpPr>
        <p:spPr bwMode="auto">
          <a:xfrm>
            <a:off x="1009650" y="5291138"/>
            <a:ext cx="7204075" cy="0"/>
          </a:xfrm>
          <a:prstGeom prst="line">
            <a:avLst/>
          </a:prstGeom>
          <a:noFill/>
          <a:ln w="9525">
            <a:noFill/>
            <a:round/>
            <a:headEnd/>
            <a:tailEnd type="triangle" w="med" len="med"/>
          </a:ln>
          <a:effectLst/>
        </p:spPr>
        <p:txBody>
          <a:bodyPr wrap="none" anchor="ctr">
            <a:spAutoFit/>
          </a:bodyPr>
          <a:lstStyle/>
          <a:p>
            <a:endParaRPr lang="en-GB"/>
          </a:p>
        </p:txBody>
      </p:sp>
      <p:sp>
        <p:nvSpPr>
          <p:cNvPr id="665603" name="Line 3"/>
          <p:cNvSpPr>
            <a:spLocks noChangeShapeType="1"/>
          </p:cNvSpPr>
          <p:nvPr/>
        </p:nvSpPr>
        <p:spPr bwMode="auto">
          <a:xfrm>
            <a:off x="701675" y="5159375"/>
            <a:ext cx="7389813" cy="0"/>
          </a:xfrm>
          <a:prstGeom prst="line">
            <a:avLst/>
          </a:prstGeom>
          <a:noFill/>
          <a:ln w="9525">
            <a:solidFill>
              <a:srgbClr val="000000"/>
            </a:solidFill>
            <a:round/>
            <a:headEnd/>
            <a:tailEnd type="triangle" w="med" len="med"/>
          </a:ln>
          <a:effectLst/>
        </p:spPr>
        <p:txBody>
          <a:bodyPr anchor="ctr">
            <a:spAutoFit/>
          </a:bodyPr>
          <a:lstStyle/>
          <a:p>
            <a:endParaRPr lang="en-GB"/>
          </a:p>
        </p:txBody>
      </p:sp>
      <p:sp>
        <p:nvSpPr>
          <p:cNvPr id="665604" name="Line 4"/>
          <p:cNvSpPr>
            <a:spLocks noChangeShapeType="1"/>
          </p:cNvSpPr>
          <p:nvPr/>
        </p:nvSpPr>
        <p:spPr bwMode="auto">
          <a:xfrm flipV="1">
            <a:off x="701675" y="1109663"/>
            <a:ext cx="0" cy="4049712"/>
          </a:xfrm>
          <a:prstGeom prst="line">
            <a:avLst/>
          </a:prstGeom>
          <a:noFill/>
          <a:ln w="12700">
            <a:solidFill>
              <a:srgbClr val="000000"/>
            </a:solidFill>
            <a:round/>
            <a:headEnd/>
            <a:tailEnd type="triangle" w="med" len="med"/>
          </a:ln>
          <a:effectLst/>
        </p:spPr>
        <p:txBody>
          <a:bodyPr wrap="none" anchor="ctr">
            <a:spAutoFit/>
          </a:bodyPr>
          <a:lstStyle/>
          <a:p>
            <a:endParaRPr lang="en-GB"/>
          </a:p>
        </p:txBody>
      </p:sp>
      <p:grpSp>
        <p:nvGrpSpPr>
          <p:cNvPr id="2" name="Group 5"/>
          <p:cNvGrpSpPr>
            <a:grpSpLocks/>
          </p:cNvGrpSpPr>
          <p:nvPr/>
        </p:nvGrpSpPr>
        <p:grpSpPr bwMode="auto">
          <a:xfrm rot="671820">
            <a:off x="708025" y="261938"/>
            <a:ext cx="8432800" cy="4641850"/>
            <a:chOff x="1008" y="1628"/>
            <a:chExt cx="6574" cy="3412"/>
          </a:xfrm>
        </p:grpSpPr>
        <p:sp>
          <p:nvSpPr>
            <p:cNvPr id="665606" name="Freeform 6"/>
            <p:cNvSpPr>
              <a:spLocks/>
            </p:cNvSpPr>
            <p:nvPr/>
          </p:nvSpPr>
          <p:spPr bwMode="auto">
            <a:xfrm>
              <a:off x="1008" y="2400"/>
              <a:ext cx="5419" cy="2310"/>
            </a:xfrm>
            <a:custGeom>
              <a:avLst/>
              <a:gdLst/>
              <a:ahLst/>
              <a:cxnLst>
                <a:cxn ang="0">
                  <a:pos x="0" y="2848"/>
                </a:cxn>
                <a:cxn ang="0">
                  <a:pos x="209" y="2829"/>
                </a:cxn>
                <a:cxn ang="0">
                  <a:pos x="400" y="3029"/>
                </a:cxn>
                <a:cxn ang="0">
                  <a:pos x="486" y="2515"/>
                </a:cxn>
                <a:cxn ang="0">
                  <a:pos x="505" y="2562"/>
                </a:cxn>
                <a:cxn ang="0">
                  <a:pos x="524" y="2696"/>
                </a:cxn>
                <a:cxn ang="0">
                  <a:pos x="600" y="2848"/>
                </a:cxn>
                <a:cxn ang="0">
                  <a:pos x="876" y="2438"/>
                </a:cxn>
                <a:cxn ang="0">
                  <a:pos x="962" y="2953"/>
                </a:cxn>
                <a:cxn ang="0">
                  <a:pos x="1200" y="2505"/>
                </a:cxn>
                <a:cxn ang="0">
                  <a:pos x="1257" y="2981"/>
                </a:cxn>
                <a:cxn ang="0">
                  <a:pos x="1581" y="2162"/>
                </a:cxn>
                <a:cxn ang="0">
                  <a:pos x="1590" y="2696"/>
                </a:cxn>
                <a:cxn ang="0">
                  <a:pos x="1609" y="2619"/>
                </a:cxn>
                <a:cxn ang="0">
                  <a:pos x="1724" y="2315"/>
                </a:cxn>
                <a:cxn ang="0">
                  <a:pos x="1933" y="2029"/>
                </a:cxn>
                <a:cxn ang="0">
                  <a:pos x="1981" y="2429"/>
                </a:cxn>
                <a:cxn ang="0">
                  <a:pos x="2076" y="2296"/>
                </a:cxn>
                <a:cxn ang="0">
                  <a:pos x="2285" y="1934"/>
                </a:cxn>
                <a:cxn ang="0">
                  <a:pos x="2314" y="2372"/>
                </a:cxn>
                <a:cxn ang="0">
                  <a:pos x="2343" y="2410"/>
                </a:cxn>
                <a:cxn ang="0">
                  <a:pos x="2400" y="2524"/>
                </a:cxn>
                <a:cxn ang="0">
                  <a:pos x="2552" y="2772"/>
                </a:cxn>
                <a:cxn ang="0">
                  <a:pos x="2704" y="2553"/>
                </a:cxn>
                <a:cxn ang="0">
                  <a:pos x="3009" y="2134"/>
                </a:cxn>
                <a:cxn ang="0">
                  <a:pos x="3095" y="2705"/>
                </a:cxn>
                <a:cxn ang="0">
                  <a:pos x="3200" y="2248"/>
                </a:cxn>
                <a:cxn ang="0">
                  <a:pos x="3219" y="2667"/>
                </a:cxn>
                <a:cxn ang="0">
                  <a:pos x="3314" y="2857"/>
                </a:cxn>
                <a:cxn ang="0">
                  <a:pos x="3342" y="2496"/>
                </a:cxn>
                <a:cxn ang="0">
                  <a:pos x="3323" y="1715"/>
                </a:cxn>
                <a:cxn ang="0">
                  <a:pos x="3304" y="1657"/>
                </a:cxn>
                <a:cxn ang="0">
                  <a:pos x="3314" y="1791"/>
                </a:cxn>
                <a:cxn ang="0">
                  <a:pos x="3381" y="1715"/>
                </a:cxn>
                <a:cxn ang="0">
                  <a:pos x="3457" y="1600"/>
                </a:cxn>
                <a:cxn ang="0">
                  <a:pos x="3533" y="1581"/>
                </a:cxn>
                <a:cxn ang="0">
                  <a:pos x="3542" y="1734"/>
                </a:cxn>
                <a:cxn ang="0">
                  <a:pos x="3628" y="2276"/>
                </a:cxn>
                <a:cxn ang="0">
                  <a:pos x="3895" y="1515"/>
                </a:cxn>
                <a:cxn ang="0">
                  <a:pos x="4009" y="1686"/>
                </a:cxn>
                <a:cxn ang="0">
                  <a:pos x="4085" y="1676"/>
                </a:cxn>
                <a:cxn ang="0">
                  <a:pos x="4619" y="514"/>
                </a:cxn>
                <a:cxn ang="0">
                  <a:pos x="4866" y="372"/>
                </a:cxn>
                <a:cxn ang="0">
                  <a:pos x="5152" y="86"/>
                </a:cxn>
                <a:cxn ang="0">
                  <a:pos x="5571" y="10"/>
                </a:cxn>
                <a:cxn ang="0">
                  <a:pos x="5685" y="0"/>
                </a:cxn>
                <a:cxn ang="0">
                  <a:pos x="5828" y="705"/>
                </a:cxn>
                <a:cxn ang="0">
                  <a:pos x="5980" y="762"/>
                </a:cxn>
                <a:cxn ang="0">
                  <a:pos x="6247" y="533"/>
                </a:cxn>
                <a:cxn ang="0">
                  <a:pos x="6533" y="191"/>
                </a:cxn>
                <a:cxn ang="0">
                  <a:pos x="6685" y="38"/>
                </a:cxn>
                <a:cxn ang="0">
                  <a:pos x="6714" y="76"/>
                </a:cxn>
              </a:cxnLst>
              <a:rect l="0" t="0" r="r" b="b"/>
              <a:pathLst>
                <a:path w="6714" h="3072">
                  <a:moveTo>
                    <a:pt x="0" y="2848"/>
                  </a:moveTo>
                  <a:cubicBezTo>
                    <a:pt x="51" y="2832"/>
                    <a:pt x="154" y="2788"/>
                    <a:pt x="209" y="2829"/>
                  </a:cubicBezTo>
                  <a:cubicBezTo>
                    <a:pt x="534" y="3072"/>
                    <a:pt x="257" y="2991"/>
                    <a:pt x="400" y="3029"/>
                  </a:cubicBezTo>
                  <a:cubicBezTo>
                    <a:pt x="410" y="2845"/>
                    <a:pt x="460" y="2695"/>
                    <a:pt x="486" y="2515"/>
                  </a:cubicBezTo>
                  <a:cubicBezTo>
                    <a:pt x="492" y="2531"/>
                    <a:pt x="502" y="2545"/>
                    <a:pt x="505" y="2562"/>
                  </a:cubicBezTo>
                  <a:cubicBezTo>
                    <a:pt x="514" y="2606"/>
                    <a:pt x="510" y="2653"/>
                    <a:pt x="524" y="2696"/>
                  </a:cubicBezTo>
                  <a:cubicBezTo>
                    <a:pt x="542" y="2750"/>
                    <a:pt x="582" y="2794"/>
                    <a:pt x="600" y="2848"/>
                  </a:cubicBezTo>
                  <a:cubicBezTo>
                    <a:pt x="677" y="2683"/>
                    <a:pt x="731" y="2555"/>
                    <a:pt x="876" y="2438"/>
                  </a:cubicBezTo>
                  <a:cubicBezTo>
                    <a:pt x="889" y="2614"/>
                    <a:pt x="940" y="2778"/>
                    <a:pt x="962" y="2953"/>
                  </a:cubicBezTo>
                  <a:cubicBezTo>
                    <a:pt x="1015" y="2790"/>
                    <a:pt x="1110" y="2649"/>
                    <a:pt x="1200" y="2505"/>
                  </a:cubicBezTo>
                  <a:cubicBezTo>
                    <a:pt x="1226" y="2664"/>
                    <a:pt x="1240" y="2821"/>
                    <a:pt x="1257" y="2981"/>
                  </a:cubicBezTo>
                  <a:cubicBezTo>
                    <a:pt x="1353" y="2693"/>
                    <a:pt x="1402" y="2415"/>
                    <a:pt x="1581" y="2162"/>
                  </a:cubicBezTo>
                  <a:cubicBezTo>
                    <a:pt x="1584" y="2340"/>
                    <a:pt x="1579" y="2518"/>
                    <a:pt x="1590" y="2696"/>
                  </a:cubicBezTo>
                  <a:cubicBezTo>
                    <a:pt x="1592" y="2722"/>
                    <a:pt x="1600" y="2644"/>
                    <a:pt x="1609" y="2619"/>
                  </a:cubicBezTo>
                  <a:cubicBezTo>
                    <a:pt x="1645" y="2517"/>
                    <a:pt x="1678" y="2413"/>
                    <a:pt x="1724" y="2315"/>
                  </a:cubicBezTo>
                  <a:cubicBezTo>
                    <a:pt x="1852" y="2042"/>
                    <a:pt x="1786" y="2078"/>
                    <a:pt x="1933" y="2029"/>
                  </a:cubicBezTo>
                  <a:cubicBezTo>
                    <a:pt x="1967" y="2341"/>
                    <a:pt x="1949" y="2207"/>
                    <a:pt x="1981" y="2429"/>
                  </a:cubicBezTo>
                  <a:cubicBezTo>
                    <a:pt x="2013" y="2385"/>
                    <a:pt x="2047" y="2342"/>
                    <a:pt x="2076" y="2296"/>
                  </a:cubicBezTo>
                  <a:cubicBezTo>
                    <a:pt x="2149" y="2177"/>
                    <a:pt x="2285" y="1934"/>
                    <a:pt x="2285" y="1934"/>
                  </a:cubicBezTo>
                  <a:cubicBezTo>
                    <a:pt x="2296" y="2075"/>
                    <a:pt x="2283" y="2234"/>
                    <a:pt x="2314" y="2372"/>
                  </a:cubicBezTo>
                  <a:cubicBezTo>
                    <a:pt x="2318" y="2388"/>
                    <a:pt x="2335" y="2396"/>
                    <a:pt x="2343" y="2410"/>
                  </a:cubicBezTo>
                  <a:cubicBezTo>
                    <a:pt x="2364" y="2447"/>
                    <a:pt x="2379" y="2487"/>
                    <a:pt x="2400" y="2524"/>
                  </a:cubicBezTo>
                  <a:cubicBezTo>
                    <a:pt x="2448" y="2608"/>
                    <a:pt x="2552" y="2772"/>
                    <a:pt x="2552" y="2772"/>
                  </a:cubicBezTo>
                  <a:cubicBezTo>
                    <a:pt x="2680" y="2664"/>
                    <a:pt x="2542" y="2792"/>
                    <a:pt x="2704" y="2553"/>
                  </a:cubicBezTo>
                  <a:cubicBezTo>
                    <a:pt x="2801" y="2410"/>
                    <a:pt x="3009" y="2134"/>
                    <a:pt x="3009" y="2134"/>
                  </a:cubicBezTo>
                  <a:cubicBezTo>
                    <a:pt x="3019" y="2347"/>
                    <a:pt x="3020" y="2504"/>
                    <a:pt x="3095" y="2705"/>
                  </a:cubicBezTo>
                  <a:cubicBezTo>
                    <a:pt x="3120" y="2549"/>
                    <a:pt x="3150" y="2398"/>
                    <a:pt x="3200" y="2248"/>
                  </a:cubicBezTo>
                  <a:cubicBezTo>
                    <a:pt x="3206" y="2388"/>
                    <a:pt x="3193" y="2530"/>
                    <a:pt x="3219" y="2667"/>
                  </a:cubicBezTo>
                  <a:cubicBezTo>
                    <a:pt x="3232" y="2737"/>
                    <a:pt x="3273" y="2914"/>
                    <a:pt x="3314" y="2857"/>
                  </a:cubicBezTo>
                  <a:cubicBezTo>
                    <a:pt x="3384" y="2759"/>
                    <a:pt x="3333" y="2616"/>
                    <a:pt x="3342" y="2496"/>
                  </a:cubicBezTo>
                  <a:cubicBezTo>
                    <a:pt x="3336" y="2236"/>
                    <a:pt x="3335" y="1975"/>
                    <a:pt x="3323" y="1715"/>
                  </a:cubicBezTo>
                  <a:cubicBezTo>
                    <a:pt x="3322" y="1695"/>
                    <a:pt x="3306" y="1637"/>
                    <a:pt x="3304" y="1657"/>
                  </a:cubicBezTo>
                  <a:cubicBezTo>
                    <a:pt x="3299" y="1701"/>
                    <a:pt x="3311" y="1746"/>
                    <a:pt x="3314" y="1791"/>
                  </a:cubicBezTo>
                  <a:cubicBezTo>
                    <a:pt x="3336" y="1766"/>
                    <a:pt x="3361" y="1742"/>
                    <a:pt x="3381" y="1715"/>
                  </a:cubicBezTo>
                  <a:cubicBezTo>
                    <a:pt x="3409" y="1678"/>
                    <a:pt x="3423" y="1630"/>
                    <a:pt x="3457" y="1600"/>
                  </a:cubicBezTo>
                  <a:cubicBezTo>
                    <a:pt x="3477" y="1583"/>
                    <a:pt x="3508" y="1587"/>
                    <a:pt x="3533" y="1581"/>
                  </a:cubicBezTo>
                  <a:cubicBezTo>
                    <a:pt x="3536" y="1632"/>
                    <a:pt x="3541" y="1683"/>
                    <a:pt x="3542" y="1734"/>
                  </a:cubicBezTo>
                  <a:cubicBezTo>
                    <a:pt x="3558" y="2311"/>
                    <a:pt x="3369" y="2310"/>
                    <a:pt x="3628" y="2276"/>
                  </a:cubicBezTo>
                  <a:cubicBezTo>
                    <a:pt x="3745" y="2027"/>
                    <a:pt x="3849" y="1789"/>
                    <a:pt x="3895" y="1515"/>
                  </a:cubicBezTo>
                  <a:cubicBezTo>
                    <a:pt x="3913" y="1607"/>
                    <a:pt x="3900" y="1644"/>
                    <a:pt x="4009" y="1686"/>
                  </a:cubicBezTo>
                  <a:cubicBezTo>
                    <a:pt x="4033" y="1695"/>
                    <a:pt x="4060" y="1679"/>
                    <a:pt x="4085" y="1676"/>
                  </a:cubicBezTo>
                  <a:cubicBezTo>
                    <a:pt x="4317" y="1314"/>
                    <a:pt x="4465" y="913"/>
                    <a:pt x="4619" y="514"/>
                  </a:cubicBezTo>
                  <a:cubicBezTo>
                    <a:pt x="4808" y="531"/>
                    <a:pt x="4694" y="552"/>
                    <a:pt x="4866" y="372"/>
                  </a:cubicBezTo>
                  <a:cubicBezTo>
                    <a:pt x="4959" y="275"/>
                    <a:pt x="5152" y="86"/>
                    <a:pt x="5152" y="86"/>
                  </a:cubicBezTo>
                  <a:cubicBezTo>
                    <a:pt x="5321" y="128"/>
                    <a:pt x="5410" y="55"/>
                    <a:pt x="5571" y="10"/>
                  </a:cubicBezTo>
                  <a:cubicBezTo>
                    <a:pt x="5608" y="0"/>
                    <a:pt x="5647" y="3"/>
                    <a:pt x="5685" y="0"/>
                  </a:cubicBezTo>
                  <a:cubicBezTo>
                    <a:pt x="5710" y="237"/>
                    <a:pt x="5675" y="497"/>
                    <a:pt x="5828" y="705"/>
                  </a:cubicBezTo>
                  <a:cubicBezTo>
                    <a:pt x="5860" y="749"/>
                    <a:pt x="5929" y="743"/>
                    <a:pt x="5980" y="762"/>
                  </a:cubicBezTo>
                  <a:cubicBezTo>
                    <a:pt x="6069" y="686"/>
                    <a:pt x="6165" y="617"/>
                    <a:pt x="6247" y="533"/>
                  </a:cubicBezTo>
                  <a:cubicBezTo>
                    <a:pt x="6350" y="426"/>
                    <a:pt x="6435" y="302"/>
                    <a:pt x="6533" y="191"/>
                  </a:cubicBezTo>
                  <a:cubicBezTo>
                    <a:pt x="6581" y="137"/>
                    <a:pt x="6634" y="89"/>
                    <a:pt x="6685" y="38"/>
                  </a:cubicBezTo>
                  <a:cubicBezTo>
                    <a:pt x="6706" y="71"/>
                    <a:pt x="6695" y="59"/>
                    <a:pt x="6714" y="76"/>
                  </a:cubicBezTo>
                </a:path>
              </a:pathLst>
            </a:custGeom>
            <a:noFill/>
            <a:ln w="3175" cap="flat" cmpd="sng">
              <a:solidFill>
                <a:srgbClr val="4AEAE6"/>
              </a:solidFill>
              <a:prstDash val="solid"/>
              <a:round/>
              <a:headEnd/>
              <a:tailEnd/>
            </a:ln>
            <a:effectLst/>
          </p:spPr>
          <p:txBody>
            <a:bodyPr anchor="ctr">
              <a:spAutoFit/>
            </a:bodyPr>
            <a:lstStyle/>
            <a:p>
              <a:endParaRPr lang="en-GB"/>
            </a:p>
          </p:txBody>
        </p:sp>
        <p:grpSp>
          <p:nvGrpSpPr>
            <p:cNvPr id="3" name="Group 7"/>
            <p:cNvGrpSpPr>
              <a:grpSpLocks/>
            </p:cNvGrpSpPr>
            <p:nvPr/>
          </p:nvGrpSpPr>
          <p:grpSpPr bwMode="auto">
            <a:xfrm>
              <a:off x="1008" y="1628"/>
              <a:ext cx="6574" cy="3412"/>
              <a:chOff x="547" y="480"/>
              <a:chExt cx="6574" cy="3412"/>
            </a:xfrm>
          </p:grpSpPr>
          <p:sp>
            <p:nvSpPr>
              <p:cNvPr id="665608" name="Freeform 8"/>
              <p:cNvSpPr>
                <a:spLocks/>
              </p:cNvSpPr>
              <p:nvPr/>
            </p:nvSpPr>
            <p:spPr bwMode="auto">
              <a:xfrm>
                <a:off x="547" y="864"/>
                <a:ext cx="4848" cy="2356"/>
              </a:xfrm>
              <a:custGeom>
                <a:avLst/>
                <a:gdLst/>
                <a:ahLst/>
                <a:cxnLst>
                  <a:cxn ang="0">
                    <a:pos x="99" y="1724"/>
                  </a:cxn>
                  <a:cxn ang="0">
                    <a:pos x="156" y="1581"/>
                  </a:cxn>
                  <a:cxn ang="0">
                    <a:pos x="204" y="1810"/>
                  </a:cxn>
                  <a:cxn ang="0">
                    <a:pos x="223" y="1686"/>
                  </a:cxn>
                  <a:cxn ang="0">
                    <a:pos x="251" y="1458"/>
                  </a:cxn>
                  <a:cxn ang="0">
                    <a:pos x="308" y="1686"/>
                  </a:cxn>
                  <a:cxn ang="0">
                    <a:pos x="366" y="1553"/>
                  </a:cxn>
                  <a:cxn ang="0">
                    <a:pos x="385" y="1458"/>
                  </a:cxn>
                  <a:cxn ang="0">
                    <a:pos x="394" y="1505"/>
                  </a:cxn>
                  <a:cxn ang="0">
                    <a:pos x="413" y="1658"/>
                  </a:cxn>
                  <a:cxn ang="0">
                    <a:pos x="489" y="1886"/>
                  </a:cxn>
                  <a:cxn ang="0">
                    <a:pos x="508" y="1791"/>
                  </a:cxn>
                  <a:cxn ang="0">
                    <a:pos x="527" y="1677"/>
                  </a:cxn>
                  <a:cxn ang="0">
                    <a:pos x="556" y="1724"/>
                  </a:cxn>
                  <a:cxn ang="0">
                    <a:pos x="575" y="1781"/>
                  </a:cxn>
                  <a:cxn ang="0">
                    <a:pos x="699" y="1905"/>
                  </a:cxn>
                  <a:cxn ang="0">
                    <a:pos x="775" y="2020"/>
                  </a:cxn>
                  <a:cxn ang="0">
                    <a:pos x="832" y="1419"/>
                  </a:cxn>
                  <a:cxn ang="0">
                    <a:pos x="851" y="1534"/>
                  </a:cxn>
                  <a:cxn ang="0">
                    <a:pos x="880" y="1505"/>
                  </a:cxn>
                  <a:cxn ang="0">
                    <a:pos x="889" y="1200"/>
                  </a:cxn>
                  <a:cxn ang="0">
                    <a:pos x="1004" y="1696"/>
                  </a:cxn>
                  <a:cxn ang="0">
                    <a:pos x="1070" y="1162"/>
                  </a:cxn>
                  <a:cxn ang="0">
                    <a:pos x="1299" y="1524"/>
                  </a:cxn>
                  <a:cxn ang="0">
                    <a:pos x="1375" y="1534"/>
                  </a:cxn>
                  <a:cxn ang="0">
                    <a:pos x="1537" y="1448"/>
                  </a:cxn>
                  <a:cxn ang="0">
                    <a:pos x="1613" y="1562"/>
                  </a:cxn>
                  <a:cxn ang="0">
                    <a:pos x="1670" y="1572"/>
                  </a:cxn>
                  <a:cxn ang="0">
                    <a:pos x="1804" y="1153"/>
                  </a:cxn>
                  <a:cxn ang="0">
                    <a:pos x="1832" y="1486"/>
                  </a:cxn>
                  <a:cxn ang="0">
                    <a:pos x="1851" y="1258"/>
                  </a:cxn>
                  <a:cxn ang="0">
                    <a:pos x="1908" y="1067"/>
                  </a:cxn>
                  <a:cxn ang="0">
                    <a:pos x="1965" y="1296"/>
                  </a:cxn>
                  <a:cxn ang="0">
                    <a:pos x="2023" y="1391"/>
                  </a:cxn>
                  <a:cxn ang="0">
                    <a:pos x="2127" y="848"/>
                  </a:cxn>
                  <a:cxn ang="0">
                    <a:pos x="2137" y="1029"/>
                  </a:cxn>
                  <a:cxn ang="0">
                    <a:pos x="2156" y="1143"/>
                  </a:cxn>
                  <a:cxn ang="0">
                    <a:pos x="2223" y="1039"/>
                  </a:cxn>
                  <a:cxn ang="0">
                    <a:pos x="2413" y="658"/>
                  </a:cxn>
                  <a:cxn ang="0">
                    <a:pos x="2613" y="1077"/>
                  </a:cxn>
                  <a:cxn ang="0">
                    <a:pos x="2727" y="886"/>
                  </a:cxn>
                  <a:cxn ang="0">
                    <a:pos x="2823" y="753"/>
                  </a:cxn>
                  <a:cxn ang="0">
                    <a:pos x="2937" y="886"/>
                  </a:cxn>
                  <a:cxn ang="0">
                    <a:pos x="2994" y="1039"/>
                  </a:cxn>
                  <a:cxn ang="0">
                    <a:pos x="3051" y="1134"/>
                  </a:cxn>
                  <a:cxn ang="0">
                    <a:pos x="3070" y="1019"/>
                  </a:cxn>
                  <a:cxn ang="0">
                    <a:pos x="3184" y="772"/>
                  </a:cxn>
                  <a:cxn ang="0">
                    <a:pos x="3327" y="1039"/>
                  </a:cxn>
                  <a:cxn ang="0">
                    <a:pos x="3594" y="610"/>
                  </a:cxn>
                  <a:cxn ang="0">
                    <a:pos x="3784" y="438"/>
                  </a:cxn>
                  <a:cxn ang="0">
                    <a:pos x="3794" y="686"/>
                  </a:cxn>
                  <a:cxn ang="0">
                    <a:pos x="3813" y="800"/>
                  </a:cxn>
                  <a:cxn ang="0">
                    <a:pos x="3889" y="600"/>
                  </a:cxn>
                  <a:cxn ang="0">
                    <a:pos x="3946" y="353"/>
                  </a:cxn>
                  <a:cxn ang="0">
                    <a:pos x="4003" y="162"/>
                  </a:cxn>
                  <a:cxn ang="0">
                    <a:pos x="4051" y="600"/>
                  </a:cxn>
                  <a:cxn ang="0">
                    <a:pos x="4108" y="581"/>
                  </a:cxn>
                  <a:cxn ang="0">
                    <a:pos x="4165" y="353"/>
                  </a:cxn>
                  <a:cxn ang="0">
                    <a:pos x="4241" y="124"/>
                  </a:cxn>
                  <a:cxn ang="0">
                    <a:pos x="4537" y="400"/>
                  </a:cxn>
                  <a:cxn ang="0">
                    <a:pos x="4899" y="0"/>
                  </a:cxn>
                  <a:cxn ang="0">
                    <a:pos x="4946" y="162"/>
                  </a:cxn>
                  <a:cxn ang="0">
                    <a:pos x="4965" y="19"/>
                  </a:cxn>
                </a:cxnLst>
                <a:rect l="0" t="0" r="r" b="b"/>
                <a:pathLst>
                  <a:path w="4966" h="2020">
                    <a:moveTo>
                      <a:pt x="99" y="1724"/>
                    </a:moveTo>
                    <a:cubicBezTo>
                      <a:pt x="247" y="1989"/>
                      <a:pt x="0" y="1581"/>
                      <a:pt x="156" y="1581"/>
                    </a:cubicBezTo>
                    <a:cubicBezTo>
                      <a:pt x="234" y="1581"/>
                      <a:pt x="204" y="1810"/>
                      <a:pt x="204" y="1810"/>
                    </a:cubicBezTo>
                    <a:cubicBezTo>
                      <a:pt x="210" y="1769"/>
                      <a:pt x="217" y="1727"/>
                      <a:pt x="223" y="1686"/>
                    </a:cubicBezTo>
                    <a:cubicBezTo>
                      <a:pt x="233" y="1610"/>
                      <a:pt x="251" y="1458"/>
                      <a:pt x="251" y="1458"/>
                    </a:cubicBezTo>
                    <a:cubicBezTo>
                      <a:pt x="278" y="1719"/>
                      <a:pt x="239" y="1839"/>
                      <a:pt x="308" y="1686"/>
                    </a:cubicBezTo>
                    <a:cubicBezTo>
                      <a:pt x="328" y="1642"/>
                      <a:pt x="347" y="1597"/>
                      <a:pt x="366" y="1553"/>
                    </a:cubicBezTo>
                    <a:cubicBezTo>
                      <a:pt x="372" y="1521"/>
                      <a:pt x="369" y="1486"/>
                      <a:pt x="385" y="1458"/>
                    </a:cubicBezTo>
                    <a:cubicBezTo>
                      <a:pt x="393" y="1444"/>
                      <a:pt x="392" y="1489"/>
                      <a:pt x="394" y="1505"/>
                    </a:cubicBezTo>
                    <a:cubicBezTo>
                      <a:pt x="401" y="1556"/>
                      <a:pt x="401" y="1608"/>
                      <a:pt x="413" y="1658"/>
                    </a:cubicBezTo>
                    <a:cubicBezTo>
                      <a:pt x="432" y="1736"/>
                      <a:pt x="470" y="1808"/>
                      <a:pt x="489" y="1886"/>
                    </a:cubicBezTo>
                    <a:cubicBezTo>
                      <a:pt x="495" y="1854"/>
                      <a:pt x="502" y="1823"/>
                      <a:pt x="508" y="1791"/>
                    </a:cubicBezTo>
                    <a:cubicBezTo>
                      <a:pt x="515" y="1753"/>
                      <a:pt x="505" y="1708"/>
                      <a:pt x="527" y="1677"/>
                    </a:cubicBezTo>
                    <a:cubicBezTo>
                      <a:pt x="538" y="1662"/>
                      <a:pt x="548" y="1707"/>
                      <a:pt x="556" y="1724"/>
                    </a:cubicBezTo>
                    <a:cubicBezTo>
                      <a:pt x="564" y="1742"/>
                      <a:pt x="569" y="1762"/>
                      <a:pt x="575" y="1781"/>
                    </a:cubicBezTo>
                    <a:cubicBezTo>
                      <a:pt x="655" y="1682"/>
                      <a:pt x="597" y="1725"/>
                      <a:pt x="699" y="1905"/>
                    </a:cubicBezTo>
                    <a:cubicBezTo>
                      <a:pt x="722" y="1945"/>
                      <a:pt x="750" y="1982"/>
                      <a:pt x="775" y="2020"/>
                    </a:cubicBezTo>
                    <a:cubicBezTo>
                      <a:pt x="801" y="1819"/>
                      <a:pt x="804" y="1619"/>
                      <a:pt x="832" y="1419"/>
                    </a:cubicBezTo>
                    <a:cubicBezTo>
                      <a:pt x="838" y="1457"/>
                      <a:pt x="846" y="1495"/>
                      <a:pt x="851" y="1534"/>
                    </a:cubicBezTo>
                    <a:cubicBezTo>
                      <a:pt x="868" y="1672"/>
                      <a:pt x="852" y="1716"/>
                      <a:pt x="880" y="1505"/>
                    </a:cubicBezTo>
                    <a:cubicBezTo>
                      <a:pt x="883" y="1403"/>
                      <a:pt x="834" y="1115"/>
                      <a:pt x="889" y="1200"/>
                    </a:cubicBezTo>
                    <a:cubicBezTo>
                      <a:pt x="981" y="1342"/>
                      <a:pt x="1004" y="1696"/>
                      <a:pt x="1004" y="1696"/>
                    </a:cubicBezTo>
                    <a:cubicBezTo>
                      <a:pt x="1062" y="1522"/>
                      <a:pt x="1047" y="1343"/>
                      <a:pt x="1070" y="1162"/>
                    </a:cubicBezTo>
                    <a:cubicBezTo>
                      <a:pt x="1133" y="1288"/>
                      <a:pt x="1188" y="1428"/>
                      <a:pt x="1299" y="1524"/>
                    </a:cubicBezTo>
                    <a:cubicBezTo>
                      <a:pt x="1318" y="1541"/>
                      <a:pt x="1350" y="1531"/>
                      <a:pt x="1375" y="1534"/>
                    </a:cubicBezTo>
                    <a:cubicBezTo>
                      <a:pt x="1568" y="1284"/>
                      <a:pt x="1468" y="1316"/>
                      <a:pt x="1537" y="1448"/>
                    </a:cubicBezTo>
                    <a:cubicBezTo>
                      <a:pt x="1558" y="1488"/>
                      <a:pt x="1580" y="1531"/>
                      <a:pt x="1613" y="1562"/>
                    </a:cubicBezTo>
                    <a:cubicBezTo>
                      <a:pt x="1627" y="1575"/>
                      <a:pt x="1651" y="1569"/>
                      <a:pt x="1670" y="1572"/>
                    </a:cubicBezTo>
                    <a:cubicBezTo>
                      <a:pt x="1764" y="1447"/>
                      <a:pt x="1782" y="1305"/>
                      <a:pt x="1804" y="1153"/>
                    </a:cubicBezTo>
                    <a:cubicBezTo>
                      <a:pt x="1812" y="1264"/>
                      <a:pt x="1815" y="1376"/>
                      <a:pt x="1832" y="1486"/>
                    </a:cubicBezTo>
                    <a:cubicBezTo>
                      <a:pt x="1845" y="1411"/>
                      <a:pt x="1837" y="1333"/>
                      <a:pt x="1851" y="1258"/>
                    </a:cubicBezTo>
                    <a:cubicBezTo>
                      <a:pt x="1863" y="1193"/>
                      <a:pt x="1889" y="1131"/>
                      <a:pt x="1908" y="1067"/>
                    </a:cubicBezTo>
                    <a:cubicBezTo>
                      <a:pt x="2002" y="1208"/>
                      <a:pt x="1882" y="1010"/>
                      <a:pt x="1965" y="1296"/>
                    </a:cubicBezTo>
                    <a:cubicBezTo>
                      <a:pt x="1975" y="1332"/>
                      <a:pt x="2004" y="1359"/>
                      <a:pt x="2023" y="1391"/>
                    </a:cubicBezTo>
                    <a:cubicBezTo>
                      <a:pt x="2047" y="1205"/>
                      <a:pt x="2090" y="1031"/>
                      <a:pt x="2127" y="848"/>
                    </a:cubicBezTo>
                    <a:cubicBezTo>
                      <a:pt x="2130" y="908"/>
                      <a:pt x="2131" y="969"/>
                      <a:pt x="2137" y="1029"/>
                    </a:cubicBezTo>
                    <a:cubicBezTo>
                      <a:pt x="2141" y="1067"/>
                      <a:pt x="2118" y="1139"/>
                      <a:pt x="2156" y="1143"/>
                    </a:cubicBezTo>
                    <a:cubicBezTo>
                      <a:pt x="2197" y="1148"/>
                      <a:pt x="2206" y="1076"/>
                      <a:pt x="2223" y="1039"/>
                    </a:cubicBezTo>
                    <a:cubicBezTo>
                      <a:pt x="2402" y="649"/>
                      <a:pt x="2227" y="919"/>
                      <a:pt x="2413" y="658"/>
                    </a:cubicBezTo>
                    <a:cubicBezTo>
                      <a:pt x="2571" y="1015"/>
                      <a:pt x="2496" y="880"/>
                      <a:pt x="2613" y="1077"/>
                    </a:cubicBezTo>
                    <a:cubicBezTo>
                      <a:pt x="2651" y="1013"/>
                      <a:pt x="2687" y="948"/>
                      <a:pt x="2727" y="886"/>
                    </a:cubicBezTo>
                    <a:cubicBezTo>
                      <a:pt x="2757" y="840"/>
                      <a:pt x="2768" y="753"/>
                      <a:pt x="2823" y="753"/>
                    </a:cubicBezTo>
                    <a:cubicBezTo>
                      <a:pt x="2881" y="753"/>
                      <a:pt x="2899" y="842"/>
                      <a:pt x="2937" y="886"/>
                    </a:cubicBezTo>
                    <a:cubicBezTo>
                      <a:pt x="2956" y="937"/>
                      <a:pt x="2971" y="990"/>
                      <a:pt x="2994" y="1039"/>
                    </a:cubicBezTo>
                    <a:cubicBezTo>
                      <a:pt x="3009" y="1073"/>
                      <a:pt x="3015" y="1143"/>
                      <a:pt x="3051" y="1134"/>
                    </a:cubicBezTo>
                    <a:cubicBezTo>
                      <a:pt x="3089" y="1124"/>
                      <a:pt x="3061" y="1057"/>
                      <a:pt x="3070" y="1019"/>
                    </a:cubicBezTo>
                    <a:cubicBezTo>
                      <a:pt x="3120" y="818"/>
                      <a:pt x="3086" y="870"/>
                      <a:pt x="3184" y="772"/>
                    </a:cubicBezTo>
                    <a:cubicBezTo>
                      <a:pt x="3201" y="903"/>
                      <a:pt x="3222" y="959"/>
                      <a:pt x="3327" y="1039"/>
                    </a:cubicBezTo>
                    <a:cubicBezTo>
                      <a:pt x="3421" y="874"/>
                      <a:pt x="3478" y="765"/>
                      <a:pt x="3594" y="610"/>
                    </a:cubicBezTo>
                    <a:cubicBezTo>
                      <a:pt x="3712" y="453"/>
                      <a:pt x="3672" y="477"/>
                      <a:pt x="3784" y="438"/>
                    </a:cubicBezTo>
                    <a:cubicBezTo>
                      <a:pt x="3787" y="521"/>
                      <a:pt x="3787" y="604"/>
                      <a:pt x="3794" y="686"/>
                    </a:cubicBezTo>
                    <a:cubicBezTo>
                      <a:pt x="3797" y="724"/>
                      <a:pt x="3784" y="826"/>
                      <a:pt x="3813" y="800"/>
                    </a:cubicBezTo>
                    <a:cubicBezTo>
                      <a:pt x="3866" y="752"/>
                      <a:pt x="3869" y="668"/>
                      <a:pt x="3889" y="600"/>
                    </a:cubicBezTo>
                    <a:cubicBezTo>
                      <a:pt x="3913" y="519"/>
                      <a:pt x="3925" y="435"/>
                      <a:pt x="3946" y="353"/>
                    </a:cubicBezTo>
                    <a:cubicBezTo>
                      <a:pt x="3963" y="289"/>
                      <a:pt x="3984" y="226"/>
                      <a:pt x="4003" y="162"/>
                    </a:cubicBezTo>
                    <a:cubicBezTo>
                      <a:pt x="4014" y="309"/>
                      <a:pt x="4022" y="455"/>
                      <a:pt x="4051" y="600"/>
                    </a:cubicBezTo>
                    <a:cubicBezTo>
                      <a:pt x="4070" y="594"/>
                      <a:pt x="4100" y="599"/>
                      <a:pt x="4108" y="581"/>
                    </a:cubicBezTo>
                    <a:cubicBezTo>
                      <a:pt x="4141" y="510"/>
                      <a:pt x="4143" y="428"/>
                      <a:pt x="4165" y="353"/>
                    </a:cubicBezTo>
                    <a:cubicBezTo>
                      <a:pt x="4187" y="276"/>
                      <a:pt x="4216" y="200"/>
                      <a:pt x="4241" y="124"/>
                    </a:cubicBezTo>
                    <a:cubicBezTo>
                      <a:pt x="4435" y="364"/>
                      <a:pt x="4328" y="282"/>
                      <a:pt x="4537" y="400"/>
                    </a:cubicBezTo>
                    <a:cubicBezTo>
                      <a:pt x="4701" y="281"/>
                      <a:pt x="4832" y="201"/>
                      <a:pt x="4899" y="0"/>
                    </a:cubicBezTo>
                    <a:cubicBezTo>
                      <a:pt x="4912" y="205"/>
                      <a:pt x="4903" y="476"/>
                      <a:pt x="4946" y="162"/>
                    </a:cubicBezTo>
                    <a:cubicBezTo>
                      <a:pt x="4966" y="13"/>
                      <a:pt x="4925" y="63"/>
                      <a:pt x="4965" y="19"/>
                    </a:cubicBezTo>
                  </a:path>
                </a:pathLst>
              </a:custGeom>
              <a:noFill/>
              <a:ln w="3175" cap="flat" cmpd="sng">
                <a:solidFill>
                  <a:srgbClr val="4AEAE6"/>
                </a:solidFill>
                <a:prstDash val="solid"/>
                <a:round/>
                <a:headEnd/>
                <a:tailEnd/>
              </a:ln>
              <a:effectLst/>
            </p:spPr>
            <p:txBody>
              <a:bodyPr anchor="ctr">
                <a:spAutoFit/>
              </a:bodyPr>
              <a:lstStyle/>
              <a:p>
                <a:endParaRPr lang="en-GB"/>
              </a:p>
            </p:txBody>
          </p:sp>
          <p:sp>
            <p:nvSpPr>
              <p:cNvPr id="665609" name="Freeform 9"/>
              <p:cNvSpPr>
                <a:spLocks/>
              </p:cNvSpPr>
              <p:nvPr/>
            </p:nvSpPr>
            <p:spPr bwMode="auto">
              <a:xfrm>
                <a:off x="1939" y="2784"/>
                <a:ext cx="1293" cy="283"/>
              </a:xfrm>
              <a:custGeom>
                <a:avLst/>
                <a:gdLst/>
                <a:ahLst/>
                <a:cxnLst>
                  <a:cxn ang="0">
                    <a:pos x="0" y="172"/>
                  </a:cxn>
                  <a:cxn ang="0">
                    <a:pos x="772" y="124"/>
                  </a:cxn>
                  <a:cxn ang="0">
                    <a:pos x="1105" y="29"/>
                  </a:cxn>
                  <a:cxn ang="0">
                    <a:pos x="1229" y="10"/>
                  </a:cxn>
                  <a:cxn ang="0">
                    <a:pos x="1267" y="0"/>
                  </a:cxn>
                </a:cxnLst>
                <a:rect l="0" t="0" r="r" b="b"/>
                <a:pathLst>
                  <a:path w="1267" h="172">
                    <a:moveTo>
                      <a:pt x="0" y="172"/>
                    </a:moveTo>
                    <a:cubicBezTo>
                      <a:pt x="258" y="156"/>
                      <a:pt x="513" y="133"/>
                      <a:pt x="772" y="124"/>
                    </a:cubicBezTo>
                    <a:cubicBezTo>
                      <a:pt x="889" y="106"/>
                      <a:pt x="988" y="50"/>
                      <a:pt x="1105" y="29"/>
                    </a:cubicBezTo>
                    <a:cubicBezTo>
                      <a:pt x="1146" y="22"/>
                      <a:pt x="1189" y="21"/>
                      <a:pt x="1229" y="10"/>
                    </a:cubicBezTo>
                    <a:cubicBezTo>
                      <a:pt x="1242" y="7"/>
                      <a:pt x="1267" y="0"/>
                      <a:pt x="1267" y="0"/>
                    </a:cubicBezTo>
                  </a:path>
                </a:pathLst>
              </a:custGeom>
              <a:noFill/>
              <a:ln w="38100" cap="flat" cmpd="sng">
                <a:solidFill>
                  <a:srgbClr val="FF0066"/>
                </a:solidFill>
                <a:prstDash val="solid"/>
                <a:round/>
                <a:headEnd/>
                <a:tailEnd/>
              </a:ln>
              <a:effectLst/>
            </p:spPr>
            <p:txBody>
              <a:bodyPr anchor="ctr">
                <a:spAutoFit/>
              </a:bodyPr>
              <a:lstStyle/>
              <a:p>
                <a:endParaRPr lang="en-GB"/>
              </a:p>
            </p:txBody>
          </p:sp>
          <p:sp>
            <p:nvSpPr>
              <p:cNvPr id="665610" name="Freeform 10"/>
              <p:cNvSpPr>
                <a:spLocks/>
              </p:cNvSpPr>
              <p:nvPr/>
            </p:nvSpPr>
            <p:spPr bwMode="auto">
              <a:xfrm>
                <a:off x="3235" y="2256"/>
                <a:ext cx="1872" cy="550"/>
              </a:xfrm>
              <a:custGeom>
                <a:avLst/>
                <a:gdLst/>
                <a:ahLst/>
                <a:cxnLst>
                  <a:cxn ang="0">
                    <a:pos x="0" y="886"/>
                  </a:cxn>
                  <a:cxn ang="0">
                    <a:pos x="153" y="848"/>
                  </a:cxn>
                  <a:cxn ang="0">
                    <a:pos x="267" y="819"/>
                  </a:cxn>
                  <a:cxn ang="0">
                    <a:pos x="448" y="733"/>
                  </a:cxn>
                  <a:cxn ang="0">
                    <a:pos x="477" y="724"/>
                  </a:cxn>
                  <a:cxn ang="0">
                    <a:pos x="505" y="743"/>
                  </a:cxn>
                  <a:cxn ang="0">
                    <a:pos x="743" y="686"/>
                  </a:cxn>
                  <a:cxn ang="0">
                    <a:pos x="819" y="676"/>
                  </a:cxn>
                  <a:cxn ang="0">
                    <a:pos x="924" y="686"/>
                  </a:cxn>
                  <a:cxn ang="0">
                    <a:pos x="1172" y="657"/>
                  </a:cxn>
                  <a:cxn ang="0">
                    <a:pos x="1286" y="600"/>
                  </a:cxn>
                  <a:cxn ang="0">
                    <a:pos x="1343" y="562"/>
                  </a:cxn>
                  <a:cxn ang="0">
                    <a:pos x="1505" y="371"/>
                  </a:cxn>
                  <a:cxn ang="0">
                    <a:pos x="1534" y="343"/>
                  </a:cxn>
                  <a:cxn ang="0">
                    <a:pos x="1553" y="314"/>
                  </a:cxn>
                  <a:cxn ang="0">
                    <a:pos x="1610" y="257"/>
                  </a:cxn>
                  <a:cxn ang="0">
                    <a:pos x="1648" y="95"/>
                  </a:cxn>
                  <a:cxn ang="0">
                    <a:pos x="1667" y="29"/>
                  </a:cxn>
                  <a:cxn ang="0">
                    <a:pos x="1686" y="0"/>
                  </a:cxn>
                </a:cxnLst>
                <a:rect l="0" t="0" r="r" b="b"/>
                <a:pathLst>
                  <a:path w="1686" h="886">
                    <a:moveTo>
                      <a:pt x="0" y="886"/>
                    </a:moveTo>
                    <a:cubicBezTo>
                      <a:pt x="56" y="868"/>
                      <a:pt x="93" y="856"/>
                      <a:pt x="153" y="848"/>
                    </a:cubicBezTo>
                    <a:cubicBezTo>
                      <a:pt x="190" y="835"/>
                      <a:pt x="229" y="829"/>
                      <a:pt x="267" y="819"/>
                    </a:cubicBezTo>
                    <a:cubicBezTo>
                      <a:pt x="365" y="748"/>
                      <a:pt x="310" y="778"/>
                      <a:pt x="448" y="733"/>
                    </a:cubicBezTo>
                    <a:cubicBezTo>
                      <a:pt x="458" y="730"/>
                      <a:pt x="477" y="724"/>
                      <a:pt x="477" y="724"/>
                    </a:cubicBezTo>
                    <a:cubicBezTo>
                      <a:pt x="486" y="730"/>
                      <a:pt x="494" y="742"/>
                      <a:pt x="505" y="743"/>
                    </a:cubicBezTo>
                    <a:cubicBezTo>
                      <a:pt x="579" y="750"/>
                      <a:pt x="671" y="700"/>
                      <a:pt x="743" y="686"/>
                    </a:cubicBezTo>
                    <a:cubicBezTo>
                      <a:pt x="768" y="681"/>
                      <a:pt x="794" y="679"/>
                      <a:pt x="819" y="676"/>
                    </a:cubicBezTo>
                    <a:cubicBezTo>
                      <a:pt x="858" y="664"/>
                      <a:pt x="886" y="673"/>
                      <a:pt x="924" y="686"/>
                    </a:cubicBezTo>
                    <a:cubicBezTo>
                      <a:pt x="1018" y="670"/>
                      <a:pt x="1061" y="664"/>
                      <a:pt x="1172" y="657"/>
                    </a:cubicBezTo>
                    <a:cubicBezTo>
                      <a:pt x="1210" y="638"/>
                      <a:pt x="1256" y="630"/>
                      <a:pt x="1286" y="600"/>
                    </a:cubicBezTo>
                    <a:cubicBezTo>
                      <a:pt x="1322" y="564"/>
                      <a:pt x="1302" y="575"/>
                      <a:pt x="1343" y="562"/>
                    </a:cubicBezTo>
                    <a:cubicBezTo>
                      <a:pt x="1370" y="480"/>
                      <a:pt x="1419" y="394"/>
                      <a:pt x="1505" y="371"/>
                    </a:cubicBezTo>
                    <a:cubicBezTo>
                      <a:pt x="1515" y="362"/>
                      <a:pt x="1525" y="353"/>
                      <a:pt x="1534" y="343"/>
                    </a:cubicBezTo>
                    <a:cubicBezTo>
                      <a:pt x="1541" y="334"/>
                      <a:pt x="1545" y="323"/>
                      <a:pt x="1553" y="314"/>
                    </a:cubicBezTo>
                    <a:cubicBezTo>
                      <a:pt x="1571" y="294"/>
                      <a:pt x="1610" y="257"/>
                      <a:pt x="1610" y="257"/>
                    </a:cubicBezTo>
                    <a:cubicBezTo>
                      <a:pt x="1627" y="204"/>
                      <a:pt x="1636" y="149"/>
                      <a:pt x="1648" y="95"/>
                    </a:cubicBezTo>
                    <a:cubicBezTo>
                      <a:pt x="1653" y="73"/>
                      <a:pt x="1658" y="50"/>
                      <a:pt x="1667" y="29"/>
                    </a:cubicBezTo>
                    <a:cubicBezTo>
                      <a:pt x="1672" y="18"/>
                      <a:pt x="1686" y="0"/>
                      <a:pt x="1686" y="0"/>
                    </a:cubicBezTo>
                  </a:path>
                </a:pathLst>
              </a:custGeom>
              <a:noFill/>
              <a:ln w="38100" cap="flat" cmpd="sng">
                <a:solidFill>
                  <a:srgbClr val="FF0066"/>
                </a:solidFill>
                <a:prstDash val="solid"/>
                <a:round/>
                <a:headEnd/>
                <a:tailEnd/>
              </a:ln>
              <a:effectLst/>
            </p:spPr>
            <p:txBody>
              <a:bodyPr anchor="ctr">
                <a:spAutoFit/>
              </a:bodyPr>
              <a:lstStyle/>
              <a:p>
                <a:endParaRPr lang="en-GB"/>
              </a:p>
            </p:txBody>
          </p:sp>
          <p:grpSp>
            <p:nvGrpSpPr>
              <p:cNvPr id="4" name="Group 11"/>
              <p:cNvGrpSpPr>
                <a:grpSpLocks/>
              </p:cNvGrpSpPr>
              <p:nvPr/>
            </p:nvGrpSpPr>
            <p:grpSpPr bwMode="auto">
              <a:xfrm>
                <a:off x="715" y="1872"/>
                <a:ext cx="6262" cy="2020"/>
                <a:chOff x="744" y="1872"/>
                <a:chExt cx="6262" cy="2020"/>
              </a:xfrm>
            </p:grpSpPr>
            <p:sp>
              <p:nvSpPr>
                <p:cNvPr id="665612" name="Freeform 12"/>
                <p:cNvSpPr>
                  <a:spLocks/>
                </p:cNvSpPr>
                <p:nvPr/>
              </p:nvSpPr>
              <p:spPr bwMode="auto">
                <a:xfrm flipH="1">
                  <a:off x="744" y="1872"/>
                  <a:ext cx="4966" cy="2020"/>
                </a:xfrm>
                <a:custGeom>
                  <a:avLst/>
                  <a:gdLst/>
                  <a:ahLst/>
                  <a:cxnLst>
                    <a:cxn ang="0">
                      <a:pos x="99" y="1724"/>
                    </a:cxn>
                    <a:cxn ang="0">
                      <a:pos x="156" y="1581"/>
                    </a:cxn>
                    <a:cxn ang="0">
                      <a:pos x="204" y="1810"/>
                    </a:cxn>
                    <a:cxn ang="0">
                      <a:pos x="223" y="1686"/>
                    </a:cxn>
                    <a:cxn ang="0">
                      <a:pos x="251" y="1458"/>
                    </a:cxn>
                    <a:cxn ang="0">
                      <a:pos x="308" y="1686"/>
                    </a:cxn>
                    <a:cxn ang="0">
                      <a:pos x="366" y="1553"/>
                    </a:cxn>
                    <a:cxn ang="0">
                      <a:pos x="385" y="1458"/>
                    </a:cxn>
                    <a:cxn ang="0">
                      <a:pos x="394" y="1505"/>
                    </a:cxn>
                    <a:cxn ang="0">
                      <a:pos x="413" y="1658"/>
                    </a:cxn>
                    <a:cxn ang="0">
                      <a:pos x="489" y="1886"/>
                    </a:cxn>
                    <a:cxn ang="0">
                      <a:pos x="508" y="1791"/>
                    </a:cxn>
                    <a:cxn ang="0">
                      <a:pos x="527" y="1677"/>
                    </a:cxn>
                    <a:cxn ang="0">
                      <a:pos x="556" y="1724"/>
                    </a:cxn>
                    <a:cxn ang="0">
                      <a:pos x="575" y="1781"/>
                    </a:cxn>
                    <a:cxn ang="0">
                      <a:pos x="699" y="1905"/>
                    </a:cxn>
                    <a:cxn ang="0">
                      <a:pos x="775" y="2020"/>
                    </a:cxn>
                    <a:cxn ang="0">
                      <a:pos x="832" y="1419"/>
                    </a:cxn>
                    <a:cxn ang="0">
                      <a:pos x="851" y="1534"/>
                    </a:cxn>
                    <a:cxn ang="0">
                      <a:pos x="880" y="1505"/>
                    </a:cxn>
                    <a:cxn ang="0">
                      <a:pos x="889" y="1200"/>
                    </a:cxn>
                    <a:cxn ang="0">
                      <a:pos x="1004" y="1696"/>
                    </a:cxn>
                    <a:cxn ang="0">
                      <a:pos x="1070" y="1162"/>
                    </a:cxn>
                    <a:cxn ang="0">
                      <a:pos x="1299" y="1524"/>
                    </a:cxn>
                    <a:cxn ang="0">
                      <a:pos x="1375" y="1534"/>
                    </a:cxn>
                    <a:cxn ang="0">
                      <a:pos x="1537" y="1448"/>
                    </a:cxn>
                    <a:cxn ang="0">
                      <a:pos x="1613" y="1562"/>
                    </a:cxn>
                    <a:cxn ang="0">
                      <a:pos x="1670" y="1572"/>
                    </a:cxn>
                    <a:cxn ang="0">
                      <a:pos x="1804" y="1153"/>
                    </a:cxn>
                    <a:cxn ang="0">
                      <a:pos x="1832" y="1486"/>
                    </a:cxn>
                    <a:cxn ang="0">
                      <a:pos x="1851" y="1258"/>
                    </a:cxn>
                    <a:cxn ang="0">
                      <a:pos x="1908" y="1067"/>
                    </a:cxn>
                    <a:cxn ang="0">
                      <a:pos x="1965" y="1296"/>
                    </a:cxn>
                    <a:cxn ang="0">
                      <a:pos x="2023" y="1391"/>
                    </a:cxn>
                    <a:cxn ang="0">
                      <a:pos x="2127" y="848"/>
                    </a:cxn>
                    <a:cxn ang="0">
                      <a:pos x="2137" y="1029"/>
                    </a:cxn>
                    <a:cxn ang="0">
                      <a:pos x="2156" y="1143"/>
                    </a:cxn>
                    <a:cxn ang="0">
                      <a:pos x="2223" y="1039"/>
                    </a:cxn>
                    <a:cxn ang="0">
                      <a:pos x="2413" y="658"/>
                    </a:cxn>
                    <a:cxn ang="0">
                      <a:pos x="2613" y="1077"/>
                    </a:cxn>
                    <a:cxn ang="0">
                      <a:pos x="2727" y="886"/>
                    </a:cxn>
                    <a:cxn ang="0">
                      <a:pos x="2823" y="753"/>
                    </a:cxn>
                    <a:cxn ang="0">
                      <a:pos x="2937" y="886"/>
                    </a:cxn>
                    <a:cxn ang="0">
                      <a:pos x="2994" y="1039"/>
                    </a:cxn>
                    <a:cxn ang="0">
                      <a:pos x="3051" y="1134"/>
                    </a:cxn>
                    <a:cxn ang="0">
                      <a:pos x="3070" y="1019"/>
                    </a:cxn>
                    <a:cxn ang="0">
                      <a:pos x="3184" y="772"/>
                    </a:cxn>
                    <a:cxn ang="0">
                      <a:pos x="3327" y="1039"/>
                    </a:cxn>
                    <a:cxn ang="0">
                      <a:pos x="3594" y="610"/>
                    </a:cxn>
                    <a:cxn ang="0">
                      <a:pos x="3784" y="438"/>
                    </a:cxn>
                    <a:cxn ang="0">
                      <a:pos x="3794" y="686"/>
                    </a:cxn>
                    <a:cxn ang="0">
                      <a:pos x="3813" y="800"/>
                    </a:cxn>
                    <a:cxn ang="0">
                      <a:pos x="3889" y="600"/>
                    </a:cxn>
                    <a:cxn ang="0">
                      <a:pos x="3946" y="353"/>
                    </a:cxn>
                    <a:cxn ang="0">
                      <a:pos x="4003" y="162"/>
                    </a:cxn>
                    <a:cxn ang="0">
                      <a:pos x="4051" y="600"/>
                    </a:cxn>
                    <a:cxn ang="0">
                      <a:pos x="4108" y="581"/>
                    </a:cxn>
                    <a:cxn ang="0">
                      <a:pos x="4165" y="353"/>
                    </a:cxn>
                    <a:cxn ang="0">
                      <a:pos x="4241" y="124"/>
                    </a:cxn>
                    <a:cxn ang="0">
                      <a:pos x="4537" y="400"/>
                    </a:cxn>
                    <a:cxn ang="0">
                      <a:pos x="4899" y="0"/>
                    </a:cxn>
                    <a:cxn ang="0">
                      <a:pos x="4946" y="162"/>
                    </a:cxn>
                    <a:cxn ang="0">
                      <a:pos x="4965" y="19"/>
                    </a:cxn>
                  </a:cxnLst>
                  <a:rect l="0" t="0" r="r" b="b"/>
                  <a:pathLst>
                    <a:path w="4966" h="2020">
                      <a:moveTo>
                        <a:pt x="99" y="1724"/>
                      </a:moveTo>
                      <a:cubicBezTo>
                        <a:pt x="247" y="1989"/>
                        <a:pt x="0" y="1581"/>
                        <a:pt x="156" y="1581"/>
                      </a:cubicBezTo>
                      <a:cubicBezTo>
                        <a:pt x="234" y="1581"/>
                        <a:pt x="204" y="1810"/>
                        <a:pt x="204" y="1810"/>
                      </a:cubicBezTo>
                      <a:cubicBezTo>
                        <a:pt x="210" y="1769"/>
                        <a:pt x="217" y="1727"/>
                        <a:pt x="223" y="1686"/>
                      </a:cubicBezTo>
                      <a:cubicBezTo>
                        <a:pt x="233" y="1610"/>
                        <a:pt x="251" y="1458"/>
                        <a:pt x="251" y="1458"/>
                      </a:cubicBezTo>
                      <a:cubicBezTo>
                        <a:pt x="278" y="1719"/>
                        <a:pt x="239" y="1839"/>
                        <a:pt x="308" y="1686"/>
                      </a:cubicBezTo>
                      <a:cubicBezTo>
                        <a:pt x="328" y="1642"/>
                        <a:pt x="347" y="1597"/>
                        <a:pt x="366" y="1553"/>
                      </a:cubicBezTo>
                      <a:cubicBezTo>
                        <a:pt x="372" y="1521"/>
                        <a:pt x="369" y="1486"/>
                        <a:pt x="385" y="1458"/>
                      </a:cubicBezTo>
                      <a:cubicBezTo>
                        <a:pt x="393" y="1444"/>
                        <a:pt x="392" y="1489"/>
                        <a:pt x="394" y="1505"/>
                      </a:cubicBezTo>
                      <a:cubicBezTo>
                        <a:pt x="401" y="1556"/>
                        <a:pt x="401" y="1608"/>
                        <a:pt x="413" y="1658"/>
                      </a:cubicBezTo>
                      <a:cubicBezTo>
                        <a:pt x="432" y="1736"/>
                        <a:pt x="470" y="1808"/>
                        <a:pt x="489" y="1886"/>
                      </a:cubicBezTo>
                      <a:cubicBezTo>
                        <a:pt x="495" y="1854"/>
                        <a:pt x="502" y="1823"/>
                        <a:pt x="508" y="1791"/>
                      </a:cubicBezTo>
                      <a:cubicBezTo>
                        <a:pt x="515" y="1753"/>
                        <a:pt x="505" y="1708"/>
                        <a:pt x="527" y="1677"/>
                      </a:cubicBezTo>
                      <a:cubicBezTo>
                        <a:pt x="538" y="1662"/>
                        <a:pt x="548" y="1707"/>
                        <a:pt x="556" y="1724"/>
                      </a:cubicBezTo>
                      <a:cubicBezTo>
                        <a:pt x="564" y="1742"/>
                        <a:pt x="569" y="1762"/>
                        <a:pt x="575" y="1781"/>
                      </a:cubicBezTo>
                      <a:cubicBezTo>
                        <a:pt x="655" y="1682"/>
                        <a:pt x="597" y="1725"/>
                        <a:pt x="699" y="1905"/>
                      </a:cubicBezTo>
                      <a:cubicBezTo>
                        <a:pt x="722" y="1945"/>
                        <a:pt x="750" y="1982"/>
                        <a:pt x="775" y="2020"/>
                      </a:cubicBezTo>
                      <a:cubicBezTo>
                        <a:pt x="801" y="1819"/>
                        <a:pt x="804" y="1619"/>
                        <a:pt x="832" y="1419"/>
                      </a:cubicBezTo>
                      <a:cubicBezTo>
                        <a:pt x="838" y="1457"/>
                        <a:pt x="846" y="1495"/>
                        <a:pt x="851" y="1534"/>
                      </a:cubicBezTo>
                      <a:cubicBezTo>
                        <a:pt x="868" y="1672"/>
                        <a:pt x="852" y="1716"/>
                        <a:pt x="880" y="1505"/>
                      </a:cubicBezTo>
                      <a:cubicBezTo>
                        <a:pt x="883" y="1403"/>
                        <a:pt x="834" y="1115"/>
                        <a:pt x="889" y="1200"/>
                      </a:cubicBezTo>
                      <a:cubicBezTo>
                        <a:pt x="981" y="1342"/>
                        <a:pt x="1004" y="1696"/>
                        <a:pt x="1004" y="1696"/>
                      </a:cubicBezTo>
                      <a:cubicBezTo>
                        <a:pt x="1062" y="1522"/>
                        <a:pt x="1047" y="1343"/>
                        <a:pt x="1070" y="1162"/>
                      </a:cubicBezTo>
                      <a:cubicBezTo>
                        <a:pt x="1133" y="1288"/>
                        <a:pt x="1188" y="1428"/>
                        <a:pt x="1299" y="1524"/>
                      </a:cubicBezTo>
                      <a:cubicBezTo>
                        <a:pt x="1318" y="1541"/>
                        <a:pt x="1350" y="1531"/>
                        <a:pt x="1375" y="1534"/>
                      </a:cubicBezTo>
                      <a:cubicBezTo>
                        <a:pt x="1568" y="1284"/>
                        <a:pt x="1468" y="1316"/>
                        <a:pt x="1537" y="1448"/>
                      </a:cubicBezTo>
                      <a:cubicBezTo>
                        <a:pt x="1558" y="1488"/>
                        <a:pt x="1580" y="1531"/>
                        <a:pt x="1613" y="1562"/>
                      </a:cubicBezTo>
                      <a:cubicBezTo>
                        <a:pt x="1627" y="1575"/>
                        <a:pt x="1651" y="1569"/>
                        <a:pt x="1670" y="1572"/>
                      </a:cubicBezTo>
                      <a:cubicBezTo>
                        <a:pt x="1764" y="1447"/>
                        <a:pt x="1782" y="1305"/>
                        <a:pt x="1804" y="1153"/>
                      </a:cubicBezTo>
                      <a:cubicBezTo>
                        <a:pt x="1812" y="1264"/>
                        <a:pt x="1815" y="1376"/>
                        <a:pt x="1832" y="1486"/>
                      </a:cubicBezTo>
                      <a:cubicBezTo>
                        <a:pt x="1845" y="1411"/>
                        <a:pt x="1837" y="1333"/>
                        <a:pt x="1851" y="1258"/>
                      </a:cubicBezTo>
                      <a:cubicBezTo>
                        <a:pt x="1863" y="1193"/>
                        <a:pt x="1889" y="1131"/>
                        <a:pt x="1908" y="1067"/>
                      </a:cubicBezTo>
                      <a:cubicBezTo>
                        <a:pt x="2002" y="1208"/>
                        <a:pt x="1882" y="1010"/>
                        <a:pt x="1965" y="1296"/>
                      </a:cubicBezTo>
                      <a:cubicBezTo>
                        <a:pt x="1975" y="1332"/>
                        <a:pt x="2004" y="1359"/>
                        <a:pt x="2023" y="1391"/>
                      </a:cubicBezTo>
                      <a:cubicBezTo>
                        <a:pt x="2047" y="1205"/>
                        <a:pt x="2090" y="1031"/>
                        <a:pt x="2127" y="848"/>
                      </a:cubicBezTo>
                      <a:cubicBezTo>
                        <a:pt x="2130" y="908"/>
                        <a:pt x="2131" y="969"/>
                        <a:pt x="2137" y="1029"/>
                      </a:cubicBezTo>
                      <a:cubicBezTo>
                        <a:pt x="2141" y="1067"/>
                        <a:pt x="2118" y="1139"/>
                        <a:pt x="2156" y="1143"/>
                      </a:cubicBezTo>
                      <a:cubicBezTo>
                        <a:pt x="2197" y="1148"/>
                        <a:pt x="2206" y="1076"/>
                        <a:pt x="2223" y="1039"/>
                      </a:cubicBezTo>
                      <a:cubicBezTo>
                        <a:pt x="2402" y="649"/>
                        <a:pt x="2227" y="919"/>
                        <a:pt x="2413" y="658"/>
                      </a:cubicBezTo>
                      <a:cubicBezTo>
                        <a:pt x="2571" y="1015"/>
                        <a:pt x="2496" y="880"/>
                        <a:pt x="2613" y="1077"/>
                      </a:cubicBezTo>
                      <a:cubicBezTo>
                        <a:pt x="2651" y="1013"/>
                        <a:pt x="2687" y="948"/>
                        <a:pt x="2727" y="886"/>
                      </a:cubicBezTo>
                      <a:cubicBezTo>
                        <a:pt x="2757" y="840"/>
                        <a:pt x="2768" y="753"/>
                        <a:pt x="2823" y="753"/>
                      </a:cubicBezTo>
                      <a:cubicBezTo>
                        <a:pt x="2881" y="753"/>
                        <a:pt x="2899" y="842"/>
                        <a:pt x="2937" y="886"/>
                      </a:cubicBezTo>
                      <a:cubicBezTo>
                        <a:pt x="2956" y="937"/>
                        <a:pt x="2971" y="990"/>
                        <a:pt x="2994" y="1039"/>
                      </a:cubicBezTo>
                      <a:cubicBezTo>
                        <a:pt x="3009" y="1073"/>
                        <a:pt x="3015" y="1143"/>
                        <a:pt x="3051" y="1134"/>
                      </a:cubicBezTo>
                      <a:cubicBezTo>
                        <a:pt x="3089" y="1124"/>
                        <a:pt x="3061" y="1057"/>
                        <a:pt x="3070" y="1019"/>
                      </a:cubicBezTo>
                      <a:cubicBezTo>
                        <a:pt x="3120" y="818"/>
                        <a:pt x="3086" y="870"/>
                        <a:pt x="3184" y="772"/>
                      </a:cubicBezTo>
                      <a:cubicBezTo>
                        <a:pt x="3201" y="903"/>
                        <a:pt x="3222" y="959"/>
                        <a:pt x="3327" y="1039"/>
                      </a:cubicBezTo>
                      <a:cubicBezTo>
                        <a:pt x="3421" y="874"/>
                        <a:pt x="3478" y="765"/>
                        <a:pt x="3594" y="610"/>
                      </a:cubicBezTo>
                      <a:cubicBezTo>
                        <a:pt x="3712" y="453"/>
                        <a:pt x="3672" y="477"/>
                        <a:pt x="3784" y="438"/>
                      </a:cubicBezTo>
                      <a:cubicBezTo>
                        <a:pt x="3787" y="521"/>
                        <a:pt x="3787" y="604"/>
                        <a:pt x="3794" y="686"/>
                      </a:cubicBezTo>
                      <a:cubicBezTo>
                        <a:pt x="3797" y="724"/>
                        <a:pt x="3784" y="826"/>
                        <a:pt x="3813" y="800"/>
                      </a:cubicBezTo>
                      <a:cubicBezTo>
                        <a:pt x="3866" y="752"/>
                        <a:pt x="3869" y="668"/>
                        <a:pt x="3889" y="600"/>
                      </a:cubicBezTo>
                      <a:cubicBezTo>
                        <a:pt x="3913" y="519"/>
                        <a:pt x="3925" y="435"/>
                        <a:pt x="3946" y="353"/>
                      </a:cubicBezTo>
                      <a:cubicBezTo>
                        <a:pt x="3963" y="289"/>
                        <a:pt x="3984" y="226"/>
                        <a:pt x="4003" y="162"/>
                      </a:cubicBezTo>
                      <a:cubicBezTo>
                        <a:pt x="4014" y="309"/>
                        <a:pt x="4022" y="455"/>
                        <a:pt x="4051" y="600"/>
                      </a:cubicBezTo>
                      <a:cubicBezTo>
                        <a:pt x="4070" y="594"/>
                        <a:pt x="4100" y="599"/>
                        <a:pt x="4108" y="581"/>
                      </a:cubicBezTo>
                      <a:cubicBezTo>
                        <a:pt x="4141" y="510"/>
                        <a:pt x="4143" y="428"/>
                        <a:pt x="4165" y="353"/>
                      </a:cubicBezTo>
                      <a:cubicBezTo>
                        <a:pt x="4187" y="276"/>
                        <a:pt x="4216" y="200"/>
                        <a:pt x="4241" y="124"/>
                      </a:cubicBezTo>
                      <a:cubicBezTo>
                        <a:pt x="4435" y="364"/>
                        <a:pt x="4328" y="282"/>
                        <a:pt x="4537" y="400"/>
                      </a:cubicBezTo>
                      <a:cubicBezTo>
                        <a:pt x="4701" y="281"/>
                        <a:pt x="4832" y="201"/>
                        <a:pt x="4899" y="0"/>
                      </a:cubicBezTo>
                      <a:cubicBezTo>
                        <a:pt x="4912" y="205"/>
                        <a:pt x="4903" y="476"/>
                        <a:pt x="4946" y="162"/>
                      </a:cubicBezTo>
                      <a:cubicBezTo>
                        <a:pt x="4966" y="13"/>
                        <a:pt x="4925" y="63"/>
                        <a:pt x="4965" y="19"/>
                      </a:cubicBezTo>
                    </a:path>
                  </a:pathLst>
                </a:custGeom>
                <a:noFill/>
                <a:ln w="3175" cap="flat" cmpd="sng">
                  <a:solidFill>
                    <a:srgbClr val="4AEAE6"/>
                  </a:solidFill>
                  <a:prstDash val="solid"/>
                  <a:round/>
                  <a:headEnd/>
                  <a:tailEnd/>
                </a:ln>
                <a:effectLst/>
              </p:spPr>
              <p:txBody>
                <a:bodyPr wrap="none" anchor="ctr">
                  <a:spAutoFit/>
                </a:bodyPr>
                <a:lstStyle/>
                <a:p>
                  <a:endParaRPr lang="en-GB"/>
                </a:p>
              </p:txBody>
            </p:sp>
            <p:sp>
              <p:nvSpPr>
                <p:cNvPr id="665613" name="Text Box 13"/>
                <p:cNvSpPr txBox="1">
                  <a:spLocks noChangeArrowheads="1"/>
                </p:cNvSpPr>
                <p:nvPr/>
              </p:nvSpPr>
              <p:spPr bwMode="auto">
                <a:xfrm>
                  <a:off x="5951" y="2254"/>
                  <a:ext cx="1055" cy="436"/>
                </a:xfrm>
                <a:prstGeom prst="rect">
                  <a:avLst/>
                </a:prstGeom>
                <a:solidFill>
                  <a:schemeClr val="accent1"/>
                </a:solid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Cesium clock</a:t>
                  </a:r>
                  <a:endParaRPr lang="it-IT" sz="1700">
                    <a:solidFill>
                      <a:srgbClr val="1DD3D3"/>
                    </a:solidFill>
                    <a:latin typeface="Comic Sans MS" pitchFamily="66" charset="0"/>
                    <a:cs typeface="Times New Roman" pitchFamily="18" charset="0"/>
                  </a:endParaRPr>
                </a:p>
              </p:txBody>
            </p:sp>
          </p:grpSp>
          <p:grpSp>
            <p:nvGrpSpPr>
              <p:cNvPr id="5" name="Group 14"/>
              <p:cNvGrpSpPr>
                <a:grpSpLocks/>
              </p:cNvGrpSpPr>
              <p:nvPr/>
            </p:nvGrpSpPr>
            <p:grpSpPr bwMode="auto">
              <a:xfrm>
                <a:off x="643" y="1247"/>
                <a:ext cx="6478" cy="1946"/>
                <a:chOff x="672" y="1247"/>
                <a:chExt cx="6478" cy="1946"/>
              </a:xfrm>
            </p:grpSpPr>
            <p:sp>
              <p:nvSpPr>
                <p:cNvPr id="665615" name="Freeform 15"/>
                <p:cNvSpPr>
                  <a:spLocks/>
                </p:cNvSpPr>
                <p:nvPr/>
              </p:nvSpPr>
              <p:spPr bwMode="auto">
                <a:xfrm>
                  <a:off x="672" y="1536"/>
                  <a:ext cx="5520" cy="1657"/>
                </a:xfrm>
                <a:custGeom>
                  <a:avLst/>
                  <a:gdLst/>
                  <a:ahLst/>
                  <a:cxnLst>
                    <a:cxn ang="0">
                      <a:pos x="105" y="842"/>
                    </a:cxn>
                    <a:cxn ang="0">
                      <a:pos x="229" y="823"/>
                    </a:cxn>
                    <a:cxn ang="0">
                      <a:pos x="343" y="870"/>
                    </a:cxn>
                    <a:cxn ang="0">
                      <a:pos x="438" y="823"/>
                    </a:cxn>
                    <a:cxn ang="0">
                      <a:pos x="600" y="861"/>
                    </a:cxn>
                    <a:cxn ang="0">
                      <a:pos x="753" y="823"/>
                    </a:cxn>
                    <a:cxn ang="0">
                      <a:pos x="848" y="889"/>
                    </a:cxn>
                    <a:cxn ang="0">
                      <a:pos x="953" y="803"/>
                    </a:cxn>
                    <a:cxn ang="0">
                      <a:pos x="1181" y="851"/>
                    </a:cxn>
                    <a:cxn ang="0">
                      <a:pos x="1324" y="756"/>
                    </a:cxn>
                    <a:cxn ang="0">
                      <a:pos x="1476" y="823"/>
                    </a:cxn>
                    <a:cxn ang="0">
                      <a:pos x="1695" y="832"/>
                    </a:cxn>
                    <a:cxn ang="0">
                      <a:pos x="1991" y="508"/>
                    </a:cxn>
                    <a:cxn ang="0">
                      <a:pos x="2095" y="575"/>
                    </a:cxn>
                    <a:cxn ang="0">
                      <a:pos x="2305" y="765"/>
                    </a:cxn>
                    <a:cxn ang="0">
                      <a:pos x="2514" y="594"/>
                    </a:cxn>
                    <a:cxn ang="0">
                      <a:pos x="2600" y="765"/>
                    </a:cxn>
                    <a:cxn ang="0">
                      <a:pos x="2657" y="680"/>
                    </a:cxn>
                    <a:cxn ang="0">
                      <a:pos x="2819" y="623"/>
                    </a:cxn>
                    <a:cxn ang="0">
                      <a:pos x="3105" y="632"/>
                    </a:cxn>
                    <a:cxn ang="0">
                      <a:pos x="3352" y="632"/>
                    </a:cxn>
                    <a:cxn ang="0">
                      <a:pos x="3505" y="718"/>
                    </a:cxn>
                    <a:cxn ang="0">
                      <a:pos x="3676" y="680"/>
                    </a:cxn>
                    <a:cxn ang="0">
                      <a:pos x="3752" y="480"/>
                    </a:cxn>
                    <a:cxn ang="0">
                      <a:pos x="3933" y="670"/>
                    </a:cxn>
                    <a:cxn ang="0">
                      <a:pos x="4229" y="689"/>
                    </a:cxn>
                    <a:cxn ang="0">
                      <a:pos x="4314" y="403"/>
                    </a:cxn>
                    <a:cxn ang="0">
                      <a:pos x="4419" y="118"/>
                    </a:cxn>
                    <a:cxn ang="0">
                      <a:pos x="4581" y="175"/>
                    </a:cxn>
                    <a:cxn ang="0">
                      <a:pos x="4905" y="184"/>
                    </a:cxn>
                    <a:cxn ang="0">
                      <a:pos x="5114" y="61"/>
                    </a:cxn>
                    <a:cxn ang="0">
                      <a:pos x="5324" y="156"/>
                    </a:cxn>
                    <a:cxn ang="0">
                      <a:pos x="5514" y="51"/>
                    </a:cxn>
                  </a:cxnLst>
                  <a:rect l="0" t="0" r="r" b="b"/>
                  <a:pathLst>
                    <a:path w="5617" h="889">
                      <a:moveTo>
                        <a:pt x="0" y="832"/>
                      </a:moveTo>
                      <a:cubicBezTo>
                        <a:pt x="35" y="835"/>
                        <a:pt x="70" y="837"/>
                        <a:pt x="105" y="842"/>
                      </a:cubicBezTo>
                      <a:cubicBezTo>
                        <a:pt x="115" y="843"/>
                        <a:pt x="124" y="851"/>
                        <a:pt x="134" y="851"/>
                      </a:cubicBezTo>
                      <a:cubicBezTo>
                        <a:pt x="164" y="851"/>
                        <a:pt x="201" y="832"/>
                        <a:pt x="229" y="823"/>
                      </a:cubicBezTo>
                      <a:cubicBezTo>
                        <a:pt x="241" y="826"/>
                        <a:pt x="282" y="834"/>
                        <a:pt x="295" y="842"/>
                      </a:cubicBezTo>
                      <a:cubicBezTo>
                        <a:pt x="355" y="878"/>
                        <a:pt x="271" y="847"/>
                        <a:pt x="343" y="870"/>
                      </a:cubicBezTo>
                      <a:cubicBezTo>
                        <a:pt x="352" y="868"/>
                        <a:pt x="400" y="858"/>
                        <a:pt x="410" y="851"/>
                      </a:cubicBezTo>
                      <a:cubicBezTo>
                        <a:pt x="421" y="844"/>
                        <a:pt x="427" y="829"/>
                        <a:pt x="438" y="823"/>
                      </a:cubicBezTo>
                      <a:cubicBezTo>
                        <a:pt x="456" y="813"/>
                        <a:pt x="495" y="803"/>
                        <a:pt x="495" y="803"/>
                      </a:cubicBezTo>
                      <a:cubicBezTo>
                        <a:pt x="548" y="814"/>
                        <a:pt x="563" y="823"/>
                        <a:pt x="600" y="861"/>
                      </a:cubicBezTo>
                      <a:cubicBezTo>
                        <a:pt x="669" y="852"/>
                        <a:pt x="688" y="858"/>
                        <a:pt x="724" y="803"/>
                      </a:cubicBezTo>
                      <a:cubicBezTo>
                        <a:pt x="734" y="810"/>
                        <a:pt x="745" y="815"/>
                        <a:pt x="753" y="823"/>
                      </a:cubicBezTo>
                      <a:cubicBezTo>
                        <a:pt x="764" y="834"/>
                        <a:pt x="769" y="851"/>
                        <a:pt x="781" y="861"/>
                      </a:cubicBezTo>
                      <a:cubicBezTo>
                        <a:pt x="797" y="875"/>
                        <a:pt x="828" y="883"/>
                        <a:pt x="848" y="889"/>
                      </a:cubicBezTo>
                      <a:cubicBezTo>
                        <a:pt x="901" y="872"/>
                        <a:pt x="871" y="886"/>
                        <a:pt x="934" y="823"/>
                      </a:cubicBezTo>
                      <a:cubicBezTo>
                        <a:pt x="941" y="816"/>
                        <a:pt x="953" y="803"/>
                        <a:pt x="953" y="803"/>
                      </a:cubicBezTo>
                      <a:cubicBezTo>
                        <a:pt x="1025" y="816"/>
                        <a:pt x="1043" y="840"/>
                        <a:pt x="1105" y="861"/>
                      </a:cubicBezTo>
                      <a:cubicBezTo>
                        <a:pt x="1130" y="858"/>
                        <a:pt x="1157" y="859"/>
                        <a:pt x="1181" y="851"/>
                      </a:cubicBezTo>
                      <a:cubicBezTo>
                        <a:pt x="1218" y="839"/>
                        <a:pt x="1213" y="822"/>
                        <a:pt x="1238" y="803"/>
                      </a:cubicBezTo>
                      <a:cubicBezTo>
                        <a:pt x="1289" y="764"/>
                        <a:pt x="1279" y="770"/>
                        <a:pt x="1324" y="756"/>
                      </a:cubicBezTo>
                      <a:cubicBezTo>
                        <a:pt x="1366" y="764"/>
                        <a:pt x="1401" y="771"/>
                        <a:pt x="1438" y="794"/>
                      </a:cubicBezTo>
                      <a:cubicBezTo>
                        <a:pt x="1451" y="803"/>
                        <a:pt x="1461" y="817"/>
                        <a:pt x="1476" y="823"/>
                      </a:cubicBezTo>
                      <a:cubicBezTo>
                        <a:pt x="1509" y="837"/>
                        <a:pt x="1547" y="840"/>
                        <a:pt x="1581" y="851"/>
                      </a:cubicBezTo>
                      <a:cubicBezTo>
                        <a:pt x="1617" y="847"/>
                        <a:pt x="1661" y="850"/>
                        <a:pt x="1695" y="832"/>
                      </a:cubicBezTo>
                      <a:cubicBezTo>
                        <a:pt x="1785" y="786"/>
                        <a:pt x="1833" y="687"/>
                        <a:pt x="1914" y="632"/>
                      </a:cubicBezTo>
                      <a:cubicBezTo>
                        <a:pt x="1945" y="585"/>
                        <a:pt x="1972" y="564"/>
                        <a:pt x="1991" y="508"/>
                      </a:cubicBezTo>
                      <a:cubicBezTo>
                        <a:pt x="2007" y="511"/>
                        <a:pt x="2025" y="509"/>
                        <a:pt x="2038" y="518"/>
                      </a:cubicBezTo>
                      <a:cubicBezTo>
                        <a:pt x="2061" y="533"/>
                        <a:pt x="2076" y="556"/>
                        <a:pt x="2095" y="575"/>
                      </a:cubicBezTo>
                      <a:cubicBezTo>
                        <a:pt x="2135" y="614"/>
                        <a:pt x="2194" y="658"/>
                        <a:pt x="2229" y="699"/>
                      </a:cubicBezTo>
                      <a:cubicBezTo>
                        <a:pt x="2255" y="730"/>
                        <a:pt x="2264" y="752"/>
                        <a:pt x="2305" y="765"/>
                      </a:cubicBezTo>
                      <a:cubicBezTo>
                        <a:pt x="2342" y="728"/>
                        <a:pt x="2344" y="692"/>
                        <a:pt x="2372" y="651"/>
                      </a:cubicBezTo>
                      <a:cubicBezTo>
                        <a:pt x="2440" y="675"/>
                        <a:pt x="2463" y="629"/>
                        <a:pt x="2514" y="594"/>
                      </a:cubicBezTo>
                      <a:cubicBezTo>
                        <a:pt x="2524" y="607"/>
                        <a:pt x="2537" y="617"/>
                        <a:pt x="2543" y="632"/>
                      </a:cubicBezTo>
                      <a:cubicBezTo>
                        <a:pt x="2566" y="691"/>
                        <a:pt x="2537" y="724"/>
                        <a:pt x="2600" y="765"/>
                      </a:cubicBezTo>
                      <a:cubicBezTo>
                        <a:pt x="2613" y="756"/>
                        <a:pt x="2629" y="750"/>
                        <a:pt x="2638" y="737"/>
                      </a:cubicBezTo>
                      <a:cubicBezTo>
                        <a:pt x="2649" y="720"/>
                        <a:pt x="2647" y="697"/>
                        <a:pt x="2657" y="680"/>
                      </a:cubicBezTo>
                      <a:cubicBezTo>
                        <a:pt x="2672" y="652"/>
                        <a:pt x="2704" y="623"/>
                        <a:pt x="2733" y="613"/>
                      </a:cubicBezTo>
                      <a:cubicBezTo>
                        <a:pt x="2762" y="616"/>
                        <a:pt x="2792" y="614"/>
                        <a:pt x="2819" y="623"/>
                      </a:cubicBezTo>
                      <a:cubicBezTo>
                        <a:pt x="2875" y="642"/>
                        <a:pt x="2908" y="699"/>
                        <a:pt x="2962" y="718"/>
                      </a:cubicBezTo>
                      <a:cubicBezTo>
                        <a:pt x="3017" y="696"/>
                        <a:pt x="3052" y="662"/>
                        <a:pt x="3105" y="632"/>
                      </a:cubicBezTo>
                      <a:cubicBezTo>
                        <a:pt x="3126" y="570"/>
                        <a:pt x="3136" y="538"/>
                        <a:pt x="3200" y="518"/>
                      </a:cubicBezTo>
                      <a:cubicBezTo>
                        <a:pt x="3260" y="548"/>
                        <a:pt x="3298" y="594"/>
                        <a:pt x="3352" y="632"/>
                      </a:cubicBezTo>
                      <a:cubicBezTo>
                        <a:pt x="3388" y="658"/>
                        <a:pt x="3431" y="663"/>
                        <a:pt x="3467" y="689"/>
                      </a:cubicBezTo>
                      <a:cubicBezTo>
                        <a:pt x="3480" y="698"/>
                        <a:pt x="3490" y="712"/>
                        <a:pt x="3505" y="718"/>
                      </a:cubicBezTo>
                      <a:cubicBezTo>
                        <a:pt x="3542" y="732"/>
                        <a:pt x="3619" y="746"/>
                        <a:pt x="3619" y="746"/>
                      </a:cubicBezTo>
                      <a:cubicBezTo>
                        <a:pt x="3699" y="731"/>
                        <a:pt x="3649" y="756"/>
                        <a:pt x="3676" y="680"/>
                      </a:cubicBezTo>
                      <a:cubicBezTo>
                        <a:pt x="3685" y="653"/>
                        <a:pt x="3714" y="603"/>
                        <a:pt x="3714" y="603"/>
                      </a:cubicBezTo>
                      <a:cubicBezTo>
                        <a:pt x="3722" y="555"/>
                        <a:pt x="3725" y="520"/>
                        <a:pt x="3752" y="480"/>
                      </a:cubicBezTo>
                      <a:cubicBezTo>
                        <a:pt x="3822" y="532"/>
                        <a:pt x="3764" y="478"/>
                        <a:pt x="3809" y="565"/>
                      </a:cubicBezTo>
                      <a:cubicBezTo>
                        <a:pt x="3819" y="584"/>
                        <a:pt x="3912" y="658"/>
                        <a:pt x="3933" y="670"/>
                      </a:cubicBezTo>
                      <a:cubicBezTo>
                        <a:pt x="3984" y="699"/>
                        <a:pt x="4057" y="689"/>
                        <a:pt x="4114" y="699"/>
                      </a:cubicBezTo>
                      <a:cubicBezTo>
                        <a:pt x="4152" y="696"/>
                        <a:pt x="4193" y="701"/>
                        <a:pt x="4229" y="689"/>
                      </a:cubicBezTo>
                      <a:cubicBezTo>
                        <a:pt x="4268" y="676"/>
                        <a:pt x="4289" y="509"/>
                        <a:pt x="4295" y="480"/>
                      </a:cubicBezTo>
                      <a:cubicBezTo>
                        <a:pt x="4301" y="454"/>
                        <a:pt x="4307" y="428"/>
                        <a:pt x="4314" y="403"/>
                      </a:cubicBezTo>
                      <a:cubicBezTo>
                        <a:pt x="4319" y="384"/>
                        <a:pt x="4328" y="365"/>
                        <a:pt x="4333" y="346"/>
                      </a:cubicBezTo>
                      <a:cubicBezTo>
                        <a:pt x="4355" y="260"/>
                        <a:pt x="4354" y="183"/>
                        <a:pt x="4419" y="118"/>
                      </a:cubicBezTo>
                      <a:cubicBezTo>
                        <a:pt x="4448" y="121"/>
                        <a:pt x="4477" y="121"/>
                        <a:pt x="4505" y="127"/>
                      </a:cubicBezTo>
                      <a:cubicBezTo>
                        <a:pt x="4536" y="134"/>
                        <a:pt x="4555" y="159"/>
                        <a:pt x="4581" y="175"/>
                      </a:cubicBezTo>
                      <a:cubicBezTo>
                        <a:pt x="4610" y="193"/>
                        <a:pt x="4644" y="211"/>
                        <a:pt x="4676" y="223"/>
                      </a:cubicBezTo>
                      <a:cubicBezTo>
                        <a:pt x="4676" y="223"/>
                        <a:pt x="4870" y="203"/>
                        <a:pt x="4905" y="184"/>
                      </a:cubicBezTo>
                      <a:cubicBezTo>
                        <a:pt x="5115" y="68"/>
                        <a:pt x="4900" y="133"/>
                        <a:pt x="5076" y="89"/>
                      </a:cubicBezTo>
                      <a:cubicBezTo>
                        <a:pt x="5089" y="80"/>
                        <a:pt x="5100" y="69"/>
                        <a:pt x="5114" y="61"/>
                      </a:cubicBezTo>
                      <a:cubicBezTo>
                        <a:pt x="5172" y="28"/>
                        <a:pt x="5198" y="103"/>
                        <a:pt x="5238" y="127"/>
                      </a:cubicBezTo>
                      <a:cubicBezTo>
                        <a:pt x="5264" y="143"/>
                        <a:pt x="5324" y="156"/>
                        <a:pt x="5324" y="156"/>
                      </a:cubicBezTo>
                      <a:cubicBezTo>
                        <a:pt x="5375" y="142"/>
                        <a:pt x="5381" y="144"/>
                        <a:pt x="5438" y="108"/>
                      </a:cubicBezTo>
                      <a:cubicBezTo>
                        <a:pt x="5465" y="91"/>
                        <a:pt x="5486" y="65"/>
                        <a:pt x="5514" y="51"/>
                      </a:cubicBezTo>
                      <a:cubicBezTo>
                        <a:pt x="5617" y="0"/>
                        <a:pt x="5547" y="66"/>
                        <a:pt x="5581" y="32"/>
                      </a:cubicBezTo>
                    </a:path>
                  </a:pathLst>
                </a:custGeom>
                <a:noFill/>
                <a:ln w="57150" cap="flat" cmpd="sng">
                  <a:solidFill>
                    <a:srgbClr val="4AEAE6"/>
                  </a:solidFill>
                  <a:prstDash val="solid"/>
                  <a:round/>
                  <a:headEnd/>
                  <a:tailEnd/>
                </a:ln>
                <a:effectLst/>
              </p:spPr>
              <p:txBody>
                <a:bodyPr anchor="ctr">
                  <a:spAutoFit/>
                </a:bodyPr>
                <a:lstStyle/>
                <a:p>
                  <a:endParaRPr lang="en-GB"/>
                </a:p>
              </p:txBody>
            </p:sp>
            <p:sp>
              <p:nvSpPr>
                <p:cNvPr id="665616" name="Text Box 16"/>
                <p:cNvSpPr txBox="1">
                  <a:spLocks noChangeArrowheads="1"/>
                </p:cNvSpPr>
                <p:nvPr/>
              </p:nvSpPr>
              <p:spPr bwMode="auto">
                <a:xfrm>
                  <a:off x="5854" y="1247"/>
                  <a:ext cx="1296" cy="436"/>
                </a:xfrm>
                <a:prstGeom prst="rect">
                  <a:avLst/>
                </a:prstGeom>
                <a:solidFill>
                  <a:schemeClr val="accent1"/>
                </a:solid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Cesium average</a:t>
                  </a:r>
                  <a:endParaRPr lang="it-IT" sz="1700">
                    <a:solidFill>
                      <a:srgbClr val="1DD3D3"/>
                    </a:solidFill>
                    <a:latin typeface="Comic Sans MS" pitchFamily="66" charset="0"/>
                    <a:cs typeface="Times New Roman" pitchFamily="18" charset="0"/>
                  </a:endParaRPr>
                </a:p>
              </p:txBody>
            </p:sp>
          </p:grpSp>
          <p:grpSp>
            <p:nvGrpSpPr>
              <p:cNvPr id="6" name="Group 17"/>
              <p:cNvGrpSpPr>
                <a:grpSpLocks/>
              </p:cNvGrpSpPr>
              <p:nvPr/>
            </p:nvGrpSpPr>
            <p:grpSpPr bwMode="auto">
              <a:xfrm>
                <a:off x="547" y="480"/>
                <a:ext cx="5136" cy="2592"/>
                <a:chOff x="576" y="480"/>
                <a:chExt cx="5136" cy="2592"/>
              </a:xfrm>
            </p:grpSpPr>
            <p:grpSp>
              <p:nvGrpSpPr>
                <p:cNvPr id="7" name="Group 18"/>
                <p:cNvGrpSpPr>
                  <a:grpSpLocks/>
                </p:cNvGrpSpPr>
                <p:nvPr/>
              </p:nvGrpSpPr>
              <p:grpSpPr bwMode="auto">
                <a:xfrm>
                  <a:off x="576" y="480"/>
                  <a:ext cx="3984" cy="2592"/>
                  <a:chOff x="576" y="480"/>
                  <a:chExt cx="3984" cy="2592"/>
                </a:xfrm>
              </p:grpSpPr>
              <p:sp>
                <p:nvSpPr>
                  <p:cNvPr id="665619" name="Freeform 19"/>
                  <p:cNvSpPr>
                    <a:spLocks/>
                  </p:cNvSpPr>
                  <p:nvPr/>
                </p:nvSpPr>
                <p:spPr bwMode="auto">
                  <a:xfrm>
                    <a:off x="576" y="2880"/>
                    <a:ext cx="1392" cy="192"/>
                  </a:xfrm>
                  <a:custGeom>
                    <a:avLst/>
                    <a:gdLst/>
                    <a:ahLst/>
                    <a:cxnLst>
                      <a:cxn ang="0">
                        <a:pos x="0" y="192"/>
                      </a:cxn>
                      <a:cxn ang="0">
                        <a:pos x="672" y="144"/>
                      </a:cxn>
                      <a:cxn ang="0">
                        <a:pos x="960" y="96"/>
                      </a:cxn>
                      <a:cxn ang="0">
                        <a:pos x="1152" y="48"/>
                      </a:cxn>
                      <a:cxn ang="0">
                        <a:pos x="1392" y="0"/>
                      </a:cxn>
                    </a:cxnLst>
                    <a:rect l="0" t="0" r="r" b="b"/>
                    <a:pathLst>
                      <a:path w="1392" h="192">
                        <a:moveTo>
                          <a:pt x="0" y="192"/>
                        </a:moveTo>
                        <a:cubicBezTo>
                          <a:pt x="256" y="176"/>
                          <a:pt x="512" y="160"/>
                          <a:pt x="672" y="144"/>
                        </a:cubicBezTo>
                        <a:cubicBezTo>
                          <a:pt x="832" y="128"/>
                          <a:pt x="880" y="112"/>
                          <a:pt x="960" y="96"/>
                        </a:cubicBezTo>
                        <a:cubicBezTo>
                          <a:pt x="1040" y="80"/>
                          <a:pt x="1080" y="64"/>
                          <a:pt x="1152" y="48"/>
                        </a:cubicBezTo>
                        <a:cubicBezTo>
                          <a:pt x="1224" y="32"/>
                          <a:pt x="1308" y="16"/>
                          <a:pt x="1392"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sp>
                <p:nvSpPr>
                  <p:cNvPr id="665620" name="Freeform 20"/>
                  <p:cNvSpPr>
                    <a:spLocks/>
                  </p:cNvSpPr>
                  <p:nvPr/>
                </p:nvSpPr>
                <p:spPr bwMode="auto">
                  <a:xfrm>
                    <a:off x="1968" y="2256"/>
                    <a:ext cx="1296" cy="624"/>
                  </a:xfrm>
                  <a:custGeom>
                    <a:avLst/>
                    <a:gdLst/>
                    <a:ahLst/>
                    <a:cxnLst>
                      <a:cxn ang="0">
                        <a:pos x="0" y="624"/>
                      </a:cxn>
                      <a:cxn ang="0">
                        <a:pos x="336" y="528"/>
                      </a:cxn>
                      <a:cxn ang="0">
                        <a:pos x="576" y="384"/>
                      </a:cxn>
                      <a:cxn ang="0">
                        <a:pos x="912" y="240"/>
                      </a:cxn>
                      <a:cxn ang="0">
                        <a:pos x="1296" y="0"/>
                      </a:cxn>
                    </a:cxnLst>
                    <a:rect l="0" t="0" r="r" b="b"/>
                    <a:pathLst>
                      <a:path w="1296" h="624">
                        <a:moveTo>
                          <a:pt x="0" y="624"/>
                        </a:moveTo>
                        <a:cubicBezTo>
                          <a:pt x="120" y="596"/>
                          <a:pt x="240" y="568"/>
                          <a:pt x="336" y="528"/>
                        </a:cubicBezTo>
                        <a:cubicBezTo>
                          <a:pt x="432" y="488"/>
                          <a:pt x="480" y="432"/>
                          <a:pt x="576" y="384"/>
                        </a:cubicBezTo>
                        <a:cubicBezTo>
                          <a:pt x="672" y="336"/>
                          <a:pt x="792" y="304"/>
                          <a:pt x="912" y="240"/>
                        </a:cubicBezTo>
                        <a:cubicBezTo>
                          <a:pt x="1032" y="176"/>
                          <a:pt x="1164" y="88"/>
                          <a:pt x="1296"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sp>
                <p:nvSpPr>
                  <p:cNvPr id="665621" name="Freeform 21"/>
                  <p:cNvSpPr>
                    <a:spLocks/>
                  </p:cNvSpPr>
                  <p:nvPr/>
                </p:nvSpPr>
                <p:spPr bwMode="auto">
                  <a:xfrm>
                    <a:off x="3264" y="480"/>
                    <a:ext cx="1296" cy="1776"/>
                  </a:xfrm>
                  <a:custGeom>
                    <a:avLst/>
                    <a:gdLst/>
                    <a:ahLst/>
                    <a:cxnLst>
                      <a:cxn ang="0">
                        <a:pos x="0" y="1776"/>
                      </a:cxn>
                      <a:cxn ang="0">
                        <a:pos x="384" y="1536"/>
                      </a:cxn>
                      <a:cxn ang="0">
                        <a:pos x="672" y="1248"/>
                      </a:cxn>
                      <a:cxn ang="0">
                        <a:pos x="816" y="1104"/>
                      </a:cxn>
                      <a:cxn ang="0">
                        <a:pos x="1056" y="816"/>
                      </a:cxn>
                      <a:cxn ang="0">
                        <a:pos x="1152" y="480"/>
                      </a:cxn>
                      <a:cxn ang="0">
                        <a:pos x="1248" y="288"/>
                      </a:cxn>
                      <a:cxn ang="0">
                        <a:pos x="1296" y="0"/>
                      </a:cxn>
                    </a:cxnLst>
                    <a:rect l="0" t="0" r="r" b="b"/>
                    <a:pathLst>
                      <a:path w="1296" h="1776">
                        <a:moveTo>
                          <a:pt x="0" y="1776"/>
                        </a:moveTo>
                        <a:cubicBezTo>
                          <a:pt x="136" y="1700"/>
                          <a:pt x="272" y="1624"/>
                          <a:pt x="384" y="1536"/>
                        </a:cubicBezTo>
                        <a:cubicBezTo>
                          <a:pt x="496" y="1448"/>
                          <a:pt x="600" y="1320"/>
                          <a:pt x="672" y="1248"/>
                        </a:cubicBezTo>
                        <a:cubicBezTo>
                          <a:pt x="744" y="1176"/>
                          <a:pt x="752" y="1176"/>
                          <a:pt x="816" y="1104"/>
                        </a:cubicBezTo>
                        <a:cubicBezTo>
                          <a:pt x="880" y="1032"/>
                          <a:pt x="1000" y="920"/>
                          <a:pt x="1056" y="816"/>
                        </a:cubicBezTo>
                        <a:cubicBezTo>
                          <a:pt x="1112" y="712"/>
                          <a:pt x="1120" y="568"/>
                          <a:pt x="1152" y="480"/>
                        </a:cubicBezTo>
                        <a:cubicBezTo>
                          <a:pt x="1184" y="392"/>
                          <a:pt x="1224" y="368"/>
                          <a:pt x="1248" y="288"/>
                        </a:cubicBezTo>
                        <a:cubicBezTo>
                          <a:pt x="1272" y="208"/>
                          <a:pt x="1284" y="104"/>
                          <a:pt x="1296" y="0"/>
                        </a:cubicBezTo>
                      </a:path>
                    </a:pathLst>
                  </a:custGeom>
                  <a:noFill/>
                  <a:ln w="28575" cap="flat" cmpd="sng">
                    <a:solidFill>
                      <a:srgbClr val="FF0066"/>
                    </a:solidFill>
                    <a:prstDash val="solid"/>
                    <a:round/>
                    <a:headEnd/>
                    <a:tailEnd/>
                  </a:ln>
                  <a:effectLst/>
                </p:spPr>
                <p:txBody>
                  <a:bodyPr wrap="none" anchor="ctr">
                    <a:spAutoFit/>
                  </a:bodyPr>
                  <a:lstStyle/>
                  <a:p>
                    <a:endParaRPr lang="en-GB"/>
                  </a:p>
                </p:txBody>
              </p:sp>
            </p:grpSp>
            <p:sp>
              <p:nvSpPr>
                <p:cNvPr id="665622" name="Text Box 22"/>
                <p:cNvSpPr txBox="1">
                  <a:spLocks noChangeArrowheads="1"/>
                </p:cNvSpPr>
                <p:nvPr/>
              </p:nvSpPr>
              <p:spPr bwMode="auto">
                <a:xfrm>
                  <a:off x="4800" y="576"/>
                  <a:ext cx="912" cy="256"/>
                </a:xfrm>
                <a:prstGeom prst="rect">
                  <a:avLst/>
                </a:prstGeom>
                <a:solidFill>
                  <a:srgbClr val="FF6699"/>
                </a:solidFill>
                <a:ln w="9525">
                  <a:solidFill>
                    <a:srgbClr val="FF6699"/>
                  </a:solid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H maser</a:t>
                  </a:r>
                </a:p>
              </p:txBody>
            </p:sp>
          </p:grpSp>
          <p:grpSp>
            <p:nvGrpSpPr>
              <p:cNvPr id="8" name="Group 23"/>
              <p:cNvGrpSpPr>
                <a:grpSpLocks/>
              </p:cNvGrpSpPr>
              <p:nvPr/>
            </p:nvGrpSpPr>
            <p:grpSpPr bwMode="auto">
              <a:xfrm>
                <a:off x="547" y="3072"/>
                <a:ext cx="2874" cy="562"/>
                <a:chOff x="581" y="3048"/>
                <a:chExt cx="2874" cy="562"/>
              </a:xfrm>
            </p:grpSpPr>
            <p:sp>
              <p:nvSpPr>
                <p:cNvPr id="665624" name="Freeform 24"/>
                <p:cNvSpPr>
                  <a:spLocks/>
                </p:cNvSpPr>
                <p:nvPr/>
              </p:nvSpPr>
              <p:spPr bwMode="auto">
                <a:xfrm>
                  <a:off x="581" y="3048"/>
                  <a:ext cx="1381" cy="66"/>
                </a:xfrm>
                <a:custGeom>
                  <a:avLst/>
                  <a:gdLst/>
                  <a:ahLst/>
                  <a:cxnLst>
                    <a:cxn ang="0">
                      <a:pos x="0" y="38"/>
                    </a:cxn>
                    <a:cxn ang="0">
                      <a:pos x="647" y="38"/>
                    </a:cxn>
                    <a:cxn ang="0">
                      <a:pos x="733" y="9"/>
                    </a:cxn>
                    <a:cxn ang="0">
                      <a:pos x="857" y="66"/>
                    </a:cxn>
                    <a:cxn ang="0">
                      <a:pos x="1095" y="28"/>
                    </a:cxn>
                    <a:cxn ang="0">
                      <a:pos x="1200" y="0"/>
                    </a:cxn>
                    <a:cxn ang="0">
                      <a:pos x="1381" y="9"/>
                    </a:cxn>
                  </a:cxnLst>
                  <a:rect l="0" t="0" r="r" b="b"/>
                  <a:pathLst>
                    <a:path w="1381" h="66">
                      <a:moveTo>
                        <a:pt x="0" y="38"/>
                      </a:moveTo>
                      <a:cubicBezTo>
                        <a:pt x="220" y="59"/>
                        <a:pt x="425" y="46"/>
                        <a:pt x="647" y="38"/>
                      </a:cubicBezTo>
                      <a:cubicBezTo>
                        <a:pt x="714" y="16"/>
                        <a:pt x="686" y="26"/>
                        <a:pt x="733" y="9"/>
                      </a:cubicBezTo>
                      <a:cubicBezTo>
                        <a:pt x="798" y="20"/>
                        <a:pt x="805" y="32"/>
                        <a:pt x="857" y="66"/>
                      </a:cubicBezTo>
                      <a:cubicBezTo>
                        <a:pt x="939" y="51"/>
                        <a:pt x="1009" y="36"/>
                        <a:pt x="1095" y="28"/>
                      </a:cubicBezTo>
                      <a:cubicBezTo>
                        <a:pt x="1132" y="21"/>
                        <a:pt x="1164" y="11"/>
                        <a:pt x="1200" y="0"/>
                      </a:cubicBezTo>
                      <a:cubicBezTo>
                        <a:pt x="1260" y="3"/>
                        <a:pt x="1381" y="9"/>
                        <a:pt x="1381" y="9"/>
                      </a:cubicBezTo>
                    </a:path>
                  </a:pathLst>
                </a:custGeom>
                <a:noFill/>
                <a:ln w="38100" cap="flat" cmpd="sng">
                  <a:solidFill>
                    <a:srgbClr val="FF0066"/>
                  </a:solidFill>
                  <a:prstDash val="solid"/>
                  <a:round/>
                  <a:headEnd/>
                  <a:tailEnd/>
                </a:ln>
                <a:effectLst/>
              </p:spPr>
              <p:txBody>
                <a:bodyPr wrap="none" anchor="ctr">
                  <a:spAutoFit/>
                </a:bodyPr>
                <a:lstStyle/>
                <a:p>
                  <a:endParaRPr lang="en-GB"/>
                </a:p>
              </p:txBody>
            </p:sp>
            <p:sp>
              <p:nvSpPr>
                <p:cNvPr id="665625" name="Text Box 25"/>
                <p:cNvSpPr txBox="1">
                  <a:spLocks noChangeArrowheads="1"/>
                </p:cNvSpPr>
                <p:nvPr/>
              </p:nvSpPr>
              <p:spPr bwMode="auto">
                <a:xfrm>
                  <a:off x="2014" y="3167"/>
                  <a:ext cx="1441" cy="443"/>
                </a:xfrm>
                <a:prstGeom prst="rect">
                  <a:avLst/>
                </a:prstGeom>
                <a:solidFill>
                  <a:srgbClr val="FF6699"/>
                </a:solidFill>
                <a:ln w="9525">
                  <a:solidFill>
                    <a:srgbClr val="FF6699"/>
                  </a:solid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Steered H maser</a:t>
                  </a:r>
                </a:p>
              </p:txBody>
            </p:sp>
          </p:grpSp>
        </p:grpSp>
      </p:grpSp>
      <p:sp>
        <p:nvSpPr>
          <p:cNvPr id="665626" name="Text Box 26"/>
          <p:cNvSpPr txBox="1">
            <a:spLocks noChangeArrowheads="1"/>
          </p:cNvSpPr>
          <p:nvPr/>
        </p:nvSpPr>
        <p:spPr bwMode="auto">
          <a:xfrm>
            <a:off x="7167563" y="5291138"/>
            <a:ext cx="676275" cy="339725"/>
          </a:xfrm>
          <a:prstGeom prst="rect">
            <a:avLst/>
          </a:prstGeom>
          <a:no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time</a:t>
            </a:r>
          </a:p>
        </p:txBody>
      </p:sp>
      <p:sp>
        <p:nvSpPr>
          <p:cNvPr id="665627" name="Text Box 27"/>
          <p:cNvSpPr txBox="1">
            <a:spLocks noChangeArrowheads="1"/>
          </p:cNvSpPr>
          <p:nvPr/>
        </p:nvSpPr>
        <p:spPr bwMode="auto">
          <a:xfrm>
            <a:off x="825500" y="1044575"/>
            <a:ext cx="1292225" cy="341313"/>
          </a:xfrm>
          <a:prstGeom prst="rect">
            <a:avLst/>
          </a:prstGeom>
          <a:noFill/>
          <a:ln w="9525">
            <a:noFill/>
            <a:miter lim="800000"/>
            <a:headEnd/>
            <a:tailEnd/>
          </a:ln>
          <a:effectLst/>
        </p:spPr>
        <p:txBody>
          <a:bodyPr lIns="75749" tIns="37874" rIns="75749" bIns="37874">
            <a:spAutoFit/>
          </a:bodyPr>
          <a:lstStyle/>
          <a:p>
            <a:pPr defTabSz="631825" eaLnBrk="0" hangingPunct="0">
              <a:buFontTx/>
              <a:buNone/>
            </a:pPr>
            <a:r>
              <a:rPr lang="it-IT" sz="1700">
                <a:latin typeface="Comic Sans MS" pitchFamily="66" charset="0"/>
                <a:cs typeface="Times New Roman" pitchFamily="18" charset="0"/>
              </a:rPr>
              <a:t>Time error</a:t>
            </a:r>
          </a:p>
        </p:txBody>
      </p:sp>
      <p:grpSp>
        <p:nvGrpSpPr>
          <p:cNvPr id="9" name="Group 32"/>
          <p:cNvGrpSpPr>
            <a:grpSpLocks/>
          </p:cNvGrpSpPr>
          <p:nvPr/>
        </p:nvGrpSpPr>
        <p:grpSpPr bwMode="auto">
          <a:xfrm>
            <a:off x="701675" y="4191000"/>
            <a:ext cx="8442325" cy="922338"/>
            <a:chOff x="442" y="2640"/>
            <a:chExt cx="5318" cy="581"/>
          </a:xfrm>
        </p:grpSpPr>
        <p:sp>
          <p:nvSpPr>
            <p:cNvPr id="665629" name="Line 29"/>
            <p:cNvSpPr>
              <a:spLocks noChangeShapeType="1"/>
            </p:cNvSpPr>
            <p:nvPr/>
          </p:nvSpPr>
          <p:spPr bwMode="auto">
            <a:xfrm>
              <a:off x="442" y="3217"/>
              <a:ext cx="4770" cy="4"/>
            </a:xfrm>
            <a:prstGeom prst="line">
              <a:avLst/>
            </a:prstGeom>
            <a:noFill/>
            <a:ln w="57150">
              <a:solidFill>
                <a:srgbClr val="00FF00"/>
              </a:solidFill>
              <a:round/>
              <a:headEnd/>
              <a:tailEnd/>
            </a:ln>
            <a:effectLst/>
          </p:spPr>
          <p:txBody>
            <a:bodyPr anchor="ctr">
              <a:spAutoFit/>
            </a:bodyPr>
            <a:lstStyle/>
            <a:p>
              <a:endParaRPr lang="en-GB"/>
            </a:p>
          </p:txBody>
        </p:sp>
        <p:sp>
          <p:nvSpPr>
            <p:cNvPr id="665630" name="Text Box 30"/>
            <p:cNvSpPr txBox="1">
              <a:spLocks noChangeArrowheads="1"/>
            </p:cNvSpPr>
            <p:nvPr/>
          </p:nvSpPr>
          <p:spPr bwMode="auto">
            <a:xfrm>
              <a:off x="3789" y="2640"/>
              <a:ext cx="1971" cy="378"/>
            </a:xfrm>
            <a:prstGeom prst="rect">
              <a:avLst/>
            </a:prstGeom>
            <a:solidFill>
              <a:srgbClr val="00FF00"/>
            </a:solidFill>
            <a:ln w="9525">
              <a:noFill/>
              <a:miter lim="800000"/>
              <a:headEnd/>
              <a:tailEnd/>
            </a:ln>
            <a:effectLst/>
          </p:spPr>
          <p:txBody>
            <a:bodyPr lIns="75749" tIns="37874" rIns="75749" bIns="37874">
              <a:spAutoFit/>
            </a:bodyPr>
            <a:lstStyle/>
            <a:p>
              <a:pPr defTabSz="631825" eaLnBrk="0" hangingPunct="0">
                <a:buFontTx/>
                <a:buNone/>
              </a:pPr>
              <a:r>
                <a:rPr lang="it-IT" sz="1700" dirty="0">
                  <a:latin typeface="Comic Sans MS" pitchFamily="66" charset="0"/>
                  <a:cs typeface="Times New Roman" pitchFamily="18" charset="0"/>
                </a:rPr>
                <a:t>Calibration by a frequency standard </a:t>
              </a:r>
            </a:p>
          </p:txBody>
        </p:sp>
      </p:grpSp>
      <p:sp>
        <p:nvSpPr>
          <p:cNvPr id="665631" name="WordArt 31"/>
          <p:cNvSpPr>
            <a:spLocks noChangeArrowheads="1" noChangeShapeType="1" noTextEdit="1"/>
          </p:cNvSpPr>
          <p:nvPr/>
        </p:nvSpPr>
        <p:spPr bwMode="auto">
          <a:xfrm>
            <a:off x="152400" y="0"/>
            <a:ext cx="3981450" cy="1285875"/>
          </a:xfrm>
          <a:prstGeom prst="rect">
            <a:avLst/>
          </a:prstGeom>
        </p:spPr>
        <p:txBody>
          <a:bodyPr wrap="none" fromWordArt="1">
            <a:prstTxWarp prst="textSlantUp">
              <a:avLst>
                <a:gd name="adj" fmla="val 32056"/>
              </a:avLst>
            </a:prstTxWarp>
          </a:bodyPr>
          <a:lstStyle/>
          <a:p>
            <a:pPr algn="ctr">
              <a:buNone/>
            </a:pPr>
            <a:r>
              <a:rPr lang="en-GB"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Ensemble algorithms</a:t>
            </a:r>
          </a:p>
        </p:txBody>
      </p:sp>
    </p:spTree>
    <p:extLst>
      <p:ext uri="{BB962C8B-B14F-4D97-AF65-F5344CB8AC3E}">
        <p14:creationId xmlns:p14="http://schemas.microsoft.com/office/powerpoint/2010/main" val="3789630795"/>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Ellipse 57"/>
          <p:cNvSpPr>
            <a:spLocks noChangeArrowheads="1"/>
          </p:cNvSpPr>
          <p:nvPr/>
        </p:nvSpPr>
        <p:spPr bwMode="auto">
          <a:xfrm>
            <a:off x="7630523" y="4419419"/>
            <a:ext cx="1490256" cy="788316"/>
          </a:xfrm>
          <a:prstGeom prst="ellipse">
            <a:avLst/>
          </a:prstGeom>
          <a:solidFill>
            <a:schemeClr val="accent5">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endParaRPr lang="en-GB"/>
          </a:p>
        </p:txBody>
      </p:sp>
      <p:sp>
        <p:nvSpPr>
          <p:cNvPr id="30" name="Ellipse 29"/>
          <p:cNvSpPr>
            <a:spLocks noChangeArrowheads="1"/>
          </p:cNvSpPr>
          <p:nvPr/>
        </p:nvSpPr>
        <p:spPr bwMode="auto">
          <a:xfrm>
            <a:off x="7536373" y="3090154"/>
            <a:ext cx="1490256" cy="788316"/>
          </a:xfrm>
          <a:prstGeom prst="ellipse">
            <a:avLst/>
          </a:prstGeom>
          <a:solidFill>
            <a:schemeClr val="accent5">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endParaRPr lang="en-GB"/>
          </a:p>
        </p:txBody>
      </p:sp>
      <p:sp>
        <p:nvSpPr>
          <p:cNvPr id="2" name="Ellipse 1"/>
          <p:cNvSpPr>
            <a:spLocks noChangeArrowheads="1"/>
          </p:cNvSpPr>
          <p:nvPr/>
        </p:nvSpPr>
        <p:spPr bwMode="auto">
          <a:xfrm>
            <a:off x="7598864" y="1898221"/>
            <a:ext cx="1269579" cy="972569"/>
          </a:xfrm>
          <a:prstGeom prst="ellipse">
            <a:avLst/>
          </a:prstGeom>
          <a:solidFill>
            <a:schemeClr val="accent5">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endParaRPr lang="en-GB"/>
          </a:p>
        </p:txBody>
      </p:sp>
      <p:sp>
        <p:nvSpPr>
          <p:cNvPr id="6147" name="Text Box 2"/>
          <p:cNvSpPr txBox="1">
            <a:spLocks noChangeArrowheads="1"/>
          </p:cNvSpPr>
          <p:nvPr/>
        </p:nvSpPr>
        <p:spPr bwMode="auto">
          <a:xfrm>
            <a:off x="2438410" y="1961358"/>
            <a:ext cx="1771650" cy="507831"/>
          </a:xfrm>
          <a:prstGeom prst="rect">
            <a:avLst/>
          </a:prstGeom>
          <a:solidFill>
            <a:schemeClr val="accent5">
              <a:lumMod val="20000"/>
              <a:lumOff val="80000"/>
            </a:schemeClr>
          </a:solidFill>
          <a:ln>
            <a:headEnd/>
            <a:tailEnd/>
          </a:ln>
        </p:spPr>
        <p:style>
          <a:lnRef idx="0">
            <a:schemeClr val="dk1"/>
          </a:lnRef>
          <a:fillRef idx="3">
            <a:schemeClr val="dk1"/>
          </a:fillRef>
          <a:effectRef idx="3">
            <a:schemeClr val="dk1"/>
          </a:effectRef>
          <a:fontRef idx="minor">
            <a:schemeClr val="lt1"/>
          </a:fontRef>
        </p:style>
        <p:txBody>
          <a:bodyPr>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350" dirty="0">
                <a:latin typeface="Calibri" panose="020F0502020204030204" pitchFamily="34" charset="0"/>
                <a:sym typeface="Symbol" pitchFamily="18" charset="2"/>
              </a:rPr>
              <a:t></a:t>
            </a:r>
            <a:r>
              <a:rPr lang="en-US" sz="1350" dirty="0">
                <a:latin typeface="Calibri" panose="020F0502020204030204" pitchFamily="34" charset="0"/>
              </a:rPr>
              <a:t> 450 atomic clocks</a:t>
            </a:r>
          </a:p>
          <a:p>
            <a:pPr algn="ctr"/>
            <a:r>
              <a:rPr lang="en-US" sz="1350" dirty="0">
                <a:latin typeface="Calibri" panose="020F0502020204030204" pitchFamily="34" charset="0"/>
              </a:rPr>
              <a:t>in</a:t>
            </a:r>
            <a:r>
              <a:rPr lang="en-US" sz="1350" dirty="0">
                <a:latin typeface="Calibri" panose="020F0502020204030204" pitchFamily="34" charset="0"/>
                <a:sym typeface="Symbol" pitchFamily="18" charset="2"/>
              </a:rPr>
              <a:t> </a:t>
            </a:r>
            <a:r>
              <a:rPr lang="en-US" sz="1350" dirty="0">
                <a:latin typeface="Calibri" panose="020F0502020204030204" pitchFamily="34" charset="0"/>
              </a:rPr>
              <a:t>85 laboratories</a:t>
            </a:r>
          </a:p>
        </p:txBody>
      </p:sp>
      <p:sp>
        <p:nvSpPr>
          <p:cNvPr id="6148" name="Text Box 3"/>
          <p:cNvSpPr txBox="1">
            <a:spLocks noChangeArrowheads="1"/>
          </p:cNvSpPr>
          <p:nvPr/>
        </p:nvSpPr>
        <p:spPr bwMode="auto">
          <a:xfrm>
            <a:off x="2431198" y="3021177"/>
            <a:ext cx="1953344" cy="715581"/>
          </a:xfrm>
          <a:prstGeom prst="rect">
            <a:avLst/>
          </a:prstGeom>
          <a:solidFill>
            <a:schemeClr val="accent5">
              <a:lumMod val="20000"/>
              <a:lumOff val="80000"/>
            </a:schemeClr>
          </a:solidFill>
          <a:ln>
            <a:headEnd/>
            <a:tailEnd/>
          </a:ln>
        </p:spPr>
        <p:style>
          <a:lnRef idx="0">
            <a:schemeClr val="dk1"/>
          </a:lnRef>
          <a:fillRef idx="3">
            <a:schemeClr val="dk1"/>
          </a:fillRef>
          <a:effectRef idx="3">
            <a:schemeClr val="dk1"/>
          </a:effectRef>
          <a:fontRef idx="minor">
            <a:schemeClr val="lt1"/>
          </a:fontRef>
        </p:style>
        <p:txBody>
          <a:bodyPr wrap="square">
            <a:spAutoFit/>
          </a:bodyPr>
          <a:lstStyle>
            <a:defPPr>
              <a:defRPr lang="en-US"/>
            </a:defPPr>
            <a:lvl1pPr algn="ctr">
              <a:defRPr sz="1350">
                <a:solidFill>
                  <a:schemeClr val="tx1"/>
                </a:solidFill>
                <a:latin typeface="Calibri" panose="020F0502020204030204" pitchFamily="34"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r>
              <a:rPr lang="en-US" dirty="0">
                <a:sym typeface="Symbol" pitchFamily="18" charset="2"/>
              </a:rPr>
              <a:t> </a:t>
            </a:r>
            <a:r>
              <a:rPr lang="en-US" dirty="0"/>
              <a:t>15 primary and secondary frequency</a:t>
            </a:r>
          </a:p>
          <a:p>
            <a:r>
              <a:rPr lang="en-US" dirty="0"/>
              <a:t>standards</a:t>
            </a:r>
          </a:p>
        </p:txBody>
      </p:sp>
      <p:sp>
        <p:nvSpPr>
          <p:cNvPr id="6149" name="Text Box 4"/>
          <p:cNvSpPr txBox="1">
            <a:spLocks noChangeArrowheads="1"/>
          </p:cNvSpPr>
          <p:nvPr/>
        </p:nvSpPr>
        <p:spPr bwMode="auto">
          <a:xfrm>
            <a:off x="2438410" y="4718035"/>
            <a:ext cx="1771650" cy="507831"/>
          </a:xfrm>
          <a:prstGeom prst="rect">
            <a:avLst/>
          </a:prstGeom>
          <a:solidFill>
            <a:schemeClr val="accent5">
              <a:lumMod val="20000"/>
              <a:lumOff val="80000"/>
            </a:schemeClr>
          </a:solidFill>
          <a:ln>
            <a:headEnd/>
            <a:tailEnd/>
          </a:ln>
        </p:spPr>
        <p:style>
          <a:lnRef idx="0">
            <a:schemeClr val="dk1"/>
          </a:lnRef>
          <a:fillRef idx="3">
            <a:schemeClr val="dk1"/>
          </a:fillRef>
          <a:effectRef idx="3">
            <a:schemeClr val="dk1"/>
          </a:effectRef>
          <a:fontRef idx="minor">
            <a:schemeClr val="lt1"/>
          </a:fontRef>
        </p:style>
        <p:txBody>
          <a:bodyPr>
            <a:spAutoFit/>
          </a:bodyPr>
          <a:lstStyle>
            <a:defPPr>
              <a:defRPr lang="en-US"/>
            </a:defPPr>
            <a:lvl1pPr algn="ctr">
              <a:defRPr sz="1350">
                <a:solidFill>
                  <a:schemeClr val="tx1"/>
                </a:solidFill>
                <a:latin typeface="Calibri" panose="020F0502020204030204" pitchFamily="34"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r>
              <a:rPr lang="en-US" dirty="0">
                <a:sym typeface="Symbol" pitchFamily="18" charset="2"/>
              </a:rPr>
              <a:t>Measurement of Earth’s rotation (IERS)</a:t>
            </a:r>
            <a:endParaRPr lang="en-US" dirty="0"/>
          </a:p>
        </p:txBody>
      </p:sp>
      <p:sp>
        <p:nvSpPr>
          <p:cNvPr id="6150" name="Text Box 5"/>
          <p:cNvSpPr txBox="1">
            <a:spLocks noChangeArrowheads="1"/>
          </p:cNvSpPr>
          <p:nvPr/>
        </p:nvSpPr>
        <p:spPr bwMode="auto">
          <a:xfrm>
            <a:off x="6677755" y="2018506"/>
            <a:ext cx="59016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2100" b="1" dirty="0">
                <a:solidFill>
                  <a:srgbClr val="FF0000"/>
                </a:solidFill>
                <a:latin typeface="Calibri" panose="020F0502020204030204" pitchFamily="34" charset="0"/>
              </a:rPr>
              <a:t>EAL</a:t>
            </a:r>
          </a:p>
        </p:txBody>
      </p:sp>
      <p:sp>
        <p:nvSpPr>
          <p:cNvPr id="6151" name="Text Box 6"/>
          <p:cNvSpPr txBox="1">
            <a:spLocks noChangeArrowheads="1"/>
          </p:cNvSpPr>
          <p:nvPr/>
        </p:nvSpPr>
        <p:spPr bwMode="auto">
          <a:xfrm>
            <a:off x="6735319" y="3173658"/>
            <a:ext cx="53219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2100" b="1" dirty="0">
                <a:solidFill>
                  <a:srgbClr val="FF0000"/>
                </a:solidFill>
                <a:latin typeface="Calibri" panose="020F0502020204030204" pitchFamily="34" charset="0"/>
              </a:rPr>
              <a:t>TAI</a:t>
            </a:r>
          </a:p>
        </p:txBody>
      </p:sp>
      <p:sp>
        <p:nvSpPr>
          <p:cNvPr id="6152" name="Text Box 7"/>
          <p:cNvSpPr txBox="1">
            <a:spLocks noChangeArrowheads="1"/>
          </p:cNvSpPr>
          <p:nvPr/>
        </p:nvSpPr>
        <p:spPr bwMode="auto">
          <a:xfrm>
            <a:off x="6735319" y="4718034"/>
            <a:ext cx="63081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r>
              <a:rPr lang="en-US" sz="2100" b="1" dirty="0">
                <a:solidFill>
                  <a:srgbClr val="FF0000"/>
                </a:solidFill>
                <a:latin typeface="Calibri" panose="020F0502020204030204" pitchFamily="34" charset="0"/>
              </a:rPr>
              <a:t>UTC</a:t>
            </a:r>
          </a:p>
        </p:txBody>
      </p:sp>
      <p:sp>
        <p:nvSpPr>
          <p:cNvPr id="6153" name="Line 8"/>
          <p:cNvSpPr>
            <a:spLocks noChangeShapeType="1"/>
          </p:cNvSpPr>
          <p:nvPr/>
        </p:nvSpPr>
        <p:spPr bwMode="auto">
          <a:xfrm>
            <a:off x="4391754" y="2247106"/>
            <a:ext cx="2228850" cy="0"/>
          </a:xfrm>
          <a:prstGeom prst="line">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GB">
              <a:latin typeface="Calibri" panose="020F0502020204030204" pitchFamily="34" charset="0"/>
            </a:endParaRPr>
          </a:p>
        </p:txBody>
      </p:sp>
      <p:sp>
        <p:nvSpPr>
          <p:cNvPr id="6154" name="Text Box 9"/>
          <p:cNvSpPr txBox="1">
            <a:spLocks noChangeArrowheads="1"/>
          </p:cNvSpPr>
          <p:nvPr/>
        </p:nvSpPr>
        <p:spPr bwMode="auto">
          <a:xfrm>
            <a:off x="5426744" y="1961356"/>
            <a:ext cx="1427507"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200" dirty="0">
                <a:solidFill>
                  <a:srgbClr val="000099"/>
                </a:solidFill>
              </a:rPr>
              <a:t>  </a:t>
            </a:r>
            <a:r>
              <a:rPr lang="en-US" sz="1200" dirty="0">
                <a:latin typeface="+mn-lt"/>
              </a:rPr>
              <a:t>weighted </a:t>
            </a:r>
            <a:r>
              <a:rPr lang="en-US" sz="1350" dirty="0">
                <a:latin typeface="Calibri" panose="020F0502020204030204" pitchFamily="34" charset="0"/>
              </a:rPr>
              <a:t>average</a:t>
            </a:r>
            <a:endParaRPr lang="en-US" sz="1200" dirty="0">
              <a:solidFill>
                <a:srgbClr val="000099"/>
              </a:solidFill>
            </a:endParaRPr>
          </a:p>
        </p:txBody>
      </p:sp>
      <p:sp>
        <p:nvSpPr>
          <p:cNvPr id="6156" name="Line 11"/>
          <p:cNvSpPr>
            <a:spLocks noChangeShapeType="1"/>
          </p:cNvSpPr>
          <p:nvPr/>
        </p:nvSpPr>
        <p:spPr bwMode="auto">
          <a:xfrm>
            <a:off x="4391754" y="3332956"/>
            <a:ext cx="2286000" cy="0"/>
          </a:xfrm>
          <a:prstGeom prst="line">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endParaRPr lang="en-GB">
              <a:latin typeface="Calibri" panose="020F0502020204030204" pitchFamily="34" charset="0"/>
            </a:endParaRPr>
          </a:p>
        </p:txBody>
      </p:sp>
      <p:sp>
        <p:nvSpPr>
          <p:cNvPr id="6158" name="Line 13"/>
          <p:cNvSpPr>
            <a:spLocks noChangeShapeType="1"/>
          </p:cNvSpPr>
          <p:nvPr/>
        </p:nvSpPr>
        <p:spPr bwMode="auto">
          <a:xfrm>
            <a:off x="4363015" y="4950870"/>
            <a:ext cx="2286331" cy="0"/>
          </a:xfrm>
          <a:prstGeom prst="line">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endParaRPr lang="en-GB">
              <a:latin typeface="Calibri" panose="020F0502020204030204" pitchFamily="34" charset="0"/>
            </a:endParaRPr>
          </a:p>
        </p:txBody>
      </p:sp>
      <p:sp>
        <p:nvSpPr>
          <p:cNvPr id="6159" name="Text Box 14"/>
          <p:cNvSpPr txBox="1">
            <a:spLocks noChangeArrowheads="1"/>
          </p:cNvSpPr>
          <p:nvPr/>
        </p:nvSpPr>
        <p:spPr bwMode="auto">
          <a:xfrm>
            <a:off x="5534755" y="3047206"/>
            <a:ext cx="1414746"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200" dirty="0">
                <a:latin typeface="+mn-lt"/>
              </a:rPr>
              <a:t>frequency </a:t>
            </a:r>
            <a:r>
              <a:rPr lang="en-US" sz="1350" dirty="0">
                <a:latin typeface="Calibri" panose="020F0502020204030204" pitchFamily="34" charset="0"/>
              </a:rPr>
              <a:t>steering</a:t>
            </a:r>
            <a:endParaRPr lang="en-US" sz="1200" dirty="0">
              <a:solidFill>
                <a:srgbClr val="000099"/>
              </a:solidFill>
            </a:endParaRPr>
          </a:p>
        </p:txBody>
      </p:sp>
      <p:sp>
        <p:nvSpPr>
          <p:cNvPr id="6160" name="Text Box 15"/>
          <p:cNvSpPr txBox="1">
            <a:spLocks noChangeArrowheads="1"/>
          </p:cNvSpPr>
          <p:nvPr/>
        </p:nvSpPr>
        <p:spPr bwMode="auto">
          <a:xfrm>
            <a:off x="5506181" y="4640393"/>
            <a:ext cx="11306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200" dirty="0">
                <a:solidFill>
                  <a:srgbClr val="000099"/>
                </a:solidFill>
              </a:rPr>
              <a:t> </a:t>
            </a:r>
            <a:r>
              <a:rPr lang="en-US" sz="1350" dirty="0">
                <a:latin typeface="Calibri" panose="020F0502020204030204" pitchFamily="34" charset="0"/>
              </a:rPr>
              <a:t>leap seconds</a:t>
            </a:r>
            <a:endParaRPr lang="en-US" sz="1200" dirty="0">
              <a:solidFill>
                <a:srgbClr val="000099"/>
              </a:solidFill>
            </a:endParaRPr>
          </a:p>
        </p:txBody>
      </p:sp>
      <p:sp>
        <p:nvSpPr>
          <p:cNvPr id="6161" name="Rectangle 16"/>
          <p:cNvSpPr>
            <a:spLocks noChangeArrowheads="1"/>
          </p:cNvSpPr>
          <p:nvPr/>
        </p:nvSpPr>
        <p:spPr bwMode="auto">
          <a:xfrm>
            <a:off x="5533953" y="1776157"/>
            <a:ext cx="2010598" cy="3512126"/>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rgbClr val="CCFFCC">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6163" name="Text Box 18"/>
          <p:cNvSpPr txBox="1">
            <a:spLocks noChangeArrowheads="1"/>
          </p:cNvSpPr>
          <p:nvPr/>
        </p:nvSpPr>
        <p:spPr bwMode="auto">
          <a:xfrm>
            <a:off x="6071495" y="5386476"/>
            <a:ext cx="1402948" cy="32316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1500" b="1" dirty="0">
                <a:latin typeface="Calibri" panose="020F0502020204030204" pitchFamily="34" charset="0"/>
              </a:rPr>
              <a:t>BIPM</a:t>
            </a:r>
            <a:r>
              <a:rPr lang="en-US" sz="1500" b="1" i="1" dirty="0">
                <a:latin typeface="Calibri" panose="020F0502020204030204" pitchFamily="34" charset="0"/>
              </a:rPr>
              <a:t> Circular T</a:t>
            </a:r>
          </a:p>
        </p:txBody>
      </p:sp>
      <p:sp>
        <p:nvSpPr>
          <p:cNvPr id="6164" name="Text Box 19"/>
          <p:cNvSpPr txBox="1">
            <a:spLocks noChangeArrowheads="1"/>
          </p:cNvSpPr>
          <p:nvPr/>
        </p:nvSpPr>
        <p:spPr bwMode="auto">
          <a:xfrm>
            <a:off x="4524286" y="5291212"/>
            <a:ext cx="159011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US" sz="2100" b="1" dirty="0">
                <a:latin typeface="Calibri" panose="020F0502020204030204" pitchFamily="34" charset="0"/>
              </a:rPr>
              <a:t> </a:t>
            </a:r>
            <a:r>
              <a:rPr lang="en-US" sz="1800" b="1" dirty="0">
                <a:latin typeface="Calibri" panose="020F0502020204030204" pitchFamily="34" charset="0"/>
              </a:rPr>
              <a:t>[</a:t>
            </a:r>
            <a:r>
              <a:rPr lang="en-US" sz="1800" b="1" i="1" dirty="0">
                <a:latin typeface="Calibri" panose="020F0502020204030204" pitchFamily="34" charset="0"/>
              </a:rPr>
              <a:t>UTC</a:t>
            </a:r>
            <a:r>
              <a:rPr lang="en-US" sz="1800" b="1" dirty="0">
                <a:latin typeface="Calibri" panose="020F0502020204030204" pitchFamily="34" charset="0"/>
              </a:rPr>
              <a:t> - </a:t>
            </a:r>
            <a:r>
              <a:rPr lang="en-US" sz="1800" b="1" i="1" dirty="0">
                <a:latin typeface="Calibri" panose="020F0502020204030204" pitchFamily="34" charset="0"/>
              </a:rPr>
              <a:t>UTC</a:t>
            </a:r>
            <a:r>
              <a:rPr lang="en-US" sz="1800" b="1" dirty="0">
                <a:latin typeface="Calibri" panose="020F0502020204030204" pitchFamily="34" charset="0"/>
              </a:rPr>
              <a:t>(</a:t>
            </a:r>
            <a:r>
              <a:rPr lang="en-US" sz="1800" b="1" i="1" dirty="0">
                <a:latin typeface="Calibri" panose="020F0502020204030204" pitchFamily="34" charset="0"/>
              </a:rPr>
              <a:t>k</a:t>
            </a:r>
            <a:r>
              <a:rPr lang="en-US" sz="1800" b="1" dirty="0">
                <a:latin typeface="Calibri" panose="020F0502020204030204" pitchFamily="34" charset="0"/>
              </a:rPr>
              <a:t>)]</a:t>
            </a:r>
          </a:p>
        </p:txBody>
      </p:sp>
      <p:sp>
        <p:nvSpPr>
          <p:cNvPr id="6166" name="Text Box 21"/>
          <p:cNvSpPr txBox="1">
            <a:spLocks noChangeArrowheads="1"/>
          </p:cNvSpPr>
          <p:nvPr/>
        </p:nvSpPr>
        <p:spPr bwMode="auto">
          <a:xfrm>
            <a:off x="7517087" y="1898221"/>
            <a:ext cx="132639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400" b="1" dirty="0" err="1">
                <a:solidFill>
                  <a:srgbClr val="FF0000"/>
                </a:solidFill>
                <a:latin typeface="Calibri" panose="020F0502020204030204" pitchFamily="34" charset="0"/>
              </a:rPr>
              <a:t>Echelle</a:t>
            </a:r>
            <a:endParaRPr lang="en-US" sz="1400" b="1" dirty="0">
              <a:solidFill>
                <a:srgbClr val="FF0000"/>
              </a:solidFill>
              <a:latin typeface="Calibri" panose="020F0502020204030204" pitchFamily="34" charset="0"/>
            </a:endParaRPr>
          </a:p>
          <a:p>
            <a:pPr algn="ctr"/>
            <a:r>
              <a:rPr lang="en-US" sz="1400" b="1" dirty="0" err="1">
                <a:solidFill>
                  <a:srgbClr val="FF0000"/>
                </a:solidFill>
                <a:latin typeface="Calibri" panose="020F0502020204030204" pitchFamily="34" charset="0"/>
              </a:rPr>
              <a:t>Atomique</a:t>
            </a:r>
            <a:r>
              <a:rPr lang="en-US" sz="1400" b="1" dirty="0">
                <a:solidFill>
                  <a:srgbClr val="FF0000"/>
                </a:solidFill>
                <a:latin typeface="Calibri" panose="020F0502020204030204" pitchFamily="34" charset="0"/>
              </a:rPr>
              <a:t> </a:t>
            </a:r>
            <a:r>
              <a:rPr lang="en-US" sz="1400" b="1" dirty="0" err="1">
                <a:solidFill>
                  <a:srgbClr val="FF0000"/>
                </a:solidFill>
                <a:latin typeface="Calibri" panose="020F0502020204030204" pitchFamily="34" charset="0"/>
              </a:rPr>
              <a:t>Libre</a:t>
            </a:r>
            <a:endParaRPr lang="en-US" sz="1400" b="1" dirty="0">
              <a:solidFill>
                <a:srgbClr val="FF0000"/>
              </a:solidFill>
              <a:latin typeface="Calibri" panose="020F0502020204030204" pitchFamily="34" charset="0"/>
            </a:endParaRPr>
          </a:p>
        </p:txBody>
      </p:sp>
      <p:sp>
        <p:nvSpPr>
          <p:cNvPr id="6167" name="Text Box 22"/>
          <p:cNvSpPr txBox="1">
            <a:spLocks noChangeArrowheads="1"/>
          </p:cNvSpPr>
          <p:nvPr/>
        </p:nvSpPr>
        <p:spPr bwMode="auto">
          <a:xfrm>
            <a:off x="7687102" y="3140763"/>
            <a:ext cx="11569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400" b="1" dirty="0">
                <a:solidFill>
                  <a:srgbClr val="FF0000"/>
                </a:solidFill>
                <a:latin typeface="Calibri" panose="020F0502020204030204" pitchFamily="34" charset="0"/>
              </a:rPr>
              <a:t>International</a:t>
            </a:r>
          </a:p>
          <a:p>
            <a:pPr algn="ctr"/>
            <a:r>
              <a:rPr lang="en-US" sz="1400" b="1" dirty="0">
                <a:solidFill>
                  <a:srgbClr val="FF0000"/>
                </a:solidFill>
                <a:latin typeface="Calibri" panose="020F0502020204030204" pitchFamily="34" charset="0"/>
              </a:rPr>
              <a:t>Atomic Time</a:t>
            </a:r>
          </a:p>
        </p:txBody>
      </p:sp>
      <p:sp>
        <p:nvSpPr>
          <p:cNvPr id="6168" name="Text Box 23"/>
          <p:cNvSpPr txBox="1">
            <a:spLocks noChangeArrowheads="1"/>
          </p:cNvSpPr>
          <p:nvPr/>
        </p:nvSpPr>
        <p:spPr bwMode="auto">
          <a:xfrm>
            <a:off x="7688513" y="4556476"/>
            <a:ext cx="12917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ctr"/>
            <a:r>
              <a:rPr lang="en-US" sz="1400" b="1" dirty="0">
                <a:solidFill>
                  <a:srgbClr val="FF0000"/>
                </a:solidFill>
                <a:latin typeface="Calibri" panose="020F0502020204030204" pitchFamily="34" charset="0"/>
              </a:rPr>
              <a:t>Coordinated </a:t>
            </a:r>
          </a:p>
          <a:p>
            <a:pPr algn="ctr"/>
            <a:r>
              <a:rPr lang="en-US" sz="1400" b="1" dirty="0">
                <a:solidFill>
                  <a:srgbClr val="FF0000"/>
                </a:solidFill>
                <a:latin typeface="Calibri" panose="020F0502020204030204" pitchFamily="34" charset="0"/>
              </a:rPr>
              <a:t>Universal Time</a:t>
            </a:r>
          </a:p>
        </p:txBody>
      </p:sp>
      <p:sp>
        <p:nvSpPr>
          <p:cNvPr id="6171" name="ZoneTexte 1"/>
          <p:cNvSpPr txBox="1">
            <a:spLocks noChangeArrowheads="1"/>
          </p:cNvSpPr>
          <p:nvPr/>
        </p:nvSpPr>
        <p:spPr bwMode="auto">
          <a:xfrm>
            <a:off x="7777711" y="2335433"/>
            <a:ext cx="124891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a:solidFill>
                  <a:schemeClr val="tx1"/>
                </a:solidFill>
                <a:latin typeface="Times New Roman" pitchFamily="18" charset="0"/>
              </a:defRPr>
            </a:lvl1pPr>
            <a:lvl2pPr marL="742950" indent="-285750">
              <a:defRPr sz="2200">
                <a:solidFill>
                  <a:schemeClr val="tx1"/>
                </a:solidFill>
                <a:latin typeface="Times New Roman" pitchFamily="18" charset="0"/>
              </a:defRPr>
            </a:lvl2pPr>
            <a:lvl3pPr marL="1143000" indent="-228600">
              <a:defRPr sz="2200">
                <a:solidFill>
                  <a:schemeClr val="tx1"/>
                </a:solidFill>
                <a:latin typeface="Times New Roman" pitchFamily="18" charset="0"/>
              </a:defRPr>
            </a:lvl3pPr>
            <a:lvl4pPr marL="1600200" indent="-228600">
              <a:defRPr sz="2200">
                <a:solidFill>
                  <a:schemeClr val="tx1"/>
                </a:solidFill>
                <a:latin typeface="Times New Roman" pitchFamily="18" charset="0"/>
              </a:defRPr>
            </a:lvl4pPr>
            <a:lvl5pPr marL="2057400" indent="-228600">
              <a:defRPr sz="2200">
                <a:solidFill>
                  <a:schemeClr val="tx1"/>
                </a:solidFill>
                <a:latin typeface="Times New Roman" pitchFamily="18" charset="0"/>
              </a:defRPr>
            </a:lvl5pPr>
            <a:lvl6pPr marL="2514600" indent="-228600" algn="r" eaLnBrk="0" fontAlgn="base" hangingPunct="0">
              <a:spcBef>
                <a:spcPct val="0"/>
              </a:spcBef>
              <a:spcAft>
                <a:spcPct val="0"/>
              </a:spcAft>
              <a:defRPr sz="2200">
                <a:solidFill>
                  <a:schemeClr val="tx1"/>
                </a:solidFill>
                <a:latin typeface="Times New Roman" pitchFamily="18" charset="0"/>
              </a:defRPr>
            </a:lvl6pPr>
            <a:lvl7pPr marL="2971800" indent="-228600" algn="r" eaLnBrk="0" fontAlgn="base" hangingPunct="0">
              <a:spcBef>
                <a:spcPct val="0"/>
              </a:spcBef>
              <a:spcAft>
                <a:spcPct val="0"/>
              </a:spcAft>
              <a:defRPr sz="2200">
                <a:solidFill>
                  <a:schemeClr val="tx1"/>
                </a:solidFill>
                <a:latin typeface="Times New Roman" pitchFamily="18" charset="0"/>
              </a:defRPr>
            </a:lvl7pPr>
            <a:lvl8pPr marL="3429000" indent="-228600" algn="r" eaLnBrk="0" fontAlgn="base" hangingPunct="0">
              <a:spcBef>
                <a:spcPct val="0"/>
              </a:spcBef>
              <a:spcAft>
                <a:spcPct val="0"/>
              </a:spcAft>
              <a:defRPr sz="2200">
                <a:solidFill>
                  <a:schemeClr val="tx1"/>
                </a:solidFill>
                <a:latin typeface="Times New Roman" pitchFamily="18" charset="0"/>
              </a:defRPr>
            </a:lvl8pPr>
            <a:lvl9pPr marL="3886200" indent="-228600" algn="r" eaLnBrk="0" fontAlgn="base" hangingPunct="0">
              <a:spcBef>
                <a:spcPct val="0"/>
              </a:spcBef>
              <a:spcAft>
                <a:spcPct val="0"/>
              </a:spcAft>
              <a:defRPr sz="2200">
                <a:solidFill>
                  <a:schemeClr val="tx1"/>
                </a:solidFill>
                <a:latin typeface="Times New Roman" pitchFamily="18" charset="0"/>
              </a:defRPr>
            </a:lvl9pPr>
          </a:lstStyle>
          <a:p>
            <a:pPr algn="l"/>
            <a:r>
              <a:rPr lang="en-GB" sz="900" dirty="0" err="1">
                <a:latin typeface="Arial" charset="0"/>
              </a:rPr>
              <a:t>freq</a:t>
            </a:r>
            <a:r>
              <a:rPr lang="en-GB" sz="900" dirty="0">
                <a:latin typeface="Arial" charset="0"/>
              </a:rPr>
              <a:t> stability </a:t>
            </a:r>
          </a:p>
          <a:p>
            <a:pPr algn="l"/>
            <a:r>
              <a:rPr lang="en-GB" sz="900" dirty="0">
                <a:latin typeface="Arial" charset="0"/>
              </a:rPr>
              <a:t>3 x 10</a:t>
            </a:r>
            <a:r>
              <a:rPr lang="en-GB" sz="900" baseline="30000" dirty="0">
                <a:latin typeface="Arial" charset="0"/>
              </a:rPr>
              <a:t>-16</a:t>
            </a:r>
          </a:p>
          <a:p>
            <a:pPr algn="l"/>
            <a:r>
              <a:rPr lang="en-GB" sz="900" dirty="0">
                <a:latin typeface="Arial" charset="0"/>
              </a:rPr>
              <a:t>@ 30-40 days</a:t>
            </a:r>
            <a:endParaRPr lang="en-GB" sz="900" dirty="0"/>
          </a:p>
        </p:txBody>
      </p:sp>
      <p:sp>
        <p:nvSpPr>
          <p:cNvPr id="6172" name="Rectangle 2"/>
          <p:cNvSpPr>
            <a:spLocks noChangeArrowheads="1"/>
          </p:cNvSpPr>
          <p:nvPr/>
        </p:nvSpPr>
        <p:spPr bwMode="auto">
          <a:xfrm>
            <a:off x="7728925" y="3598604"/>
            <a:ext cx="155269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en-GB" sz="900" dirty="0" err="1">
                <a:latin typeface="Arial" charset="0"/>
              </a:rPr>
              <a:t>freq</a:t>
            </a:r>
            <a:r>
              <a:rPr lang="en-GB" sz="900" dirty="0">
                <a:latin typeface="Arial" charset="0"/>
              </a:rPr>
              <a:t> accuracy ~10</a:t>
            </a:r>
            <a:r>
              <a:rPr lang="en-GB" sz="900" baseline="30000" dirty="0">
                <a:latin typeface="Arial" charset="0"/>
              </a:rPr>
              <a:t>-16</a:t>
            </a:r>
            <a:endParaRPr lang="en-GB" sz="900" dirty="0"/>
          </a:p>
        </p:txBody>
      </p:sp>
      <p:cxnSp>
        <p:nvCxnSpPr>
          <p:cNvPr id="14" name="Connecteur droit avec flèche 13"/>
          <p:cNvCxnSpPr/>
          <p:nvPr/>
        </p:nvCxnSpPr>
        <p:spPr bwMode="auto">
          <a:xfrm>
            <a:off x="6949751" y="2449514"/>
            <a:ext cx="0" cy="597693"/>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Connecteur droit avec flèche 43"/>
          <p:cNvCxnSpPr/>
          <p:nvPr/>
        </p:nvCxnSpPr>
        <p:spPr bwMode="auto">
          <a:xfrm>
            <a:off x="6949751" y="3647724"/>
            <a:ext cx="0" cy="847655"/>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Connecteur droit 3"/>
          <p:cNvCxnSpPr/>
          <p:nvPr/>
        </p:nvCxnSpPr>
        <p:spPr>
          <a:xfrm>
            <a:off x="1840065" y="1556792"/>
            <a:ext cx="6858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10911" y="203349"/>
            <a:ext cx="5682198" cy="461665"/>
          </a:xfrm>
          <a:prstGeom prst="rect">
            <a:avLst/>
          </a:prstGeom>
        </p:spPr>
        <p:txBody>
          <a:bodyPr wrap="none">
            <a:spAutoFit/>
          </a:bodyPr>
          <a:lstStyle/>
          <a:p>
            <a:pPr algn="ctr">
              <a:spcBef>
                <a:spcPct val="50000"/>
              </a:spcBef>
            </a:pPr>
            <a:r>
              <a:rPr lang="en-US" sz="2400" b="1" dirty="0">
                <a:solidFill>
                  <a:schemeClr val="tx2"/>
                </a:solidFill>
                <a:latin typeface="+mj-lt"/>
              </a:rPr>
              <a:t>Computation of UTC (monthly) at the BIPM</a:t>
            </a:r>
          </a:p>
        </p:txBody>
      </p:sp>
      <p:cxnSp>
        <p:nvCxnSpPr>
          <p:cNvPr id="8" name="Connecteur en angle 7"/>
          <p:cNvCxnSpPr>
            <a:cxnSpLocks/>
          </p:cNvCxnSpPr>
          <p:nvPr/>
        </p:nvCxnSpPr>
        <p:spPr>
          <a:xfrm rot="10800000" flipH="1" flipV="1">
            <a:off x="2330864" y="1958427"/>
            <a:ext cx="2232248" cy="3360224"/>
          </a:xfrm>
          <a:prstGeom prst="bentConnector4">
            <a:avLst>
              <a:gd name="adj1" fmla="val -10241"/>
              <a:gd name="adj2" fmla="val 128095"/>
            </a:avLst>
          </a:prstGeom>
          <a:ln>
            <a:tailEnd type="triangle"/>
          </a:ln>
        </p:spPr>
        <p:style>
          <a:lnRef idx="1">
            <a:schemeClr val="accent1"/>
          </a:lnRef>
          <a:fillRef idx="0">
            <a:schemeClr val="accent1"/>
          </a:fillRef>
          <a:effectRef idx="0">
            <a:schemeClr val="accent1"/>
          </a:effectRef>
          <a:fontRef idx="minor">
            <a:schemeClr val="tx1"/>
          </a:fontRef>
        </p:style>
      </p:cxnSp>
      <p:pic>
        <p:nvPicPr>
          <p:cNvPr id="50" name="Picture 133" descr="http://www.vremya-ch.com/files/product/prev_ch-1003m-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4337" y="1048652"/>
            <a:ext cx="300532" cy="468119"/>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71" descr="Image result for spectratime mase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116" t="2864" r="19923" b="6215"/>
          <a:stretch/>
        </p:blipFill>
        <p:spPr bwMode="auto">
          <a:xfrm>
            <a:off x="120024" y="1242673"/>
            <a:ext cx="336751" cy="37884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0" descr="CesioHp"/>
          <p:cNvPicPr>
            <a:picLocks noChangeAspect="1" noChangeArrowheads="1"/>
          </p:cNvPicPr>
          <p:nvPr/>
        </p:nvPicPr>
        <p:blipFill>
          <a:blip r:embed="rId5" cstate="print"/>
          <a:srcRect/>
          <a:stretch>
            <a:fillRect/>
          </a:stretch>
        </p:blipFill>
        <p:spPr bwMode="auto">
          <a:xfrm>
            <a:off x="490103" y="1627887"/>
            <a:ext cx="631968" cy="440732"/>
          </a:xfrm>
          <a:prstGeom prst="rect">
            <a:avLst/>
          </a:prstGeom>
          <a:noFill/>
        </p:spPr>
      </p:pic>
      <p:graphicFrame>
        <p:nvGraphicFramePr>
          <p:cNvPr id="54" name="Object 1024"/>
          <p:cNvGraphicFramePr>
            <a:graphicFrameLocks noChangeAspect="1"/>
          </p:cNvGraphicFramePr>
          <p:nvPr/>
        </p:nvGraphicFramePr>
        <p:xfrm>
          <a:off x="122422" y="1898221"/>
          <a:ext cx="267417" cy="499590"/>
        </p:xfrm>
        <a:graphic>
          <a:graphicData uri="http://schemas.openxmlformats.org/presentationml/2006/ole">
            <mc:AlternateContent xmlns:mc="http://schemas.openxmlformats.org/markup-compatibility/2006">
              <mc:Choice xmlns:v="urn:schemas-microsoft-com:vml" Requires="v">
                <p:oleObj name="Image bitmap" r:id="rId6" imgW="2685960" imgH="5019840" progId="Paint.Picture">
                  <p:embed/>
                </p:oleObj>
              </mc:Choice>
              <mc:Fallback>
                <p:oleObj name="Image bitmap" r:id="rId6" imgW="2685960" imgH="5019840" progId="Paint.Picture">
                  <p:embed/>
                  <p:pic>
                    <p:nvPicPr>
                      <p:cNvPr id="54" name="Object 1024"/>
                      <p:cNvPicPr>
                        <a:picLocks noChangeAspect="1" noChangeArrowheads="1"/>
                      </p:cNvPicPr>
                      <p:nvPr/>
                    </p:nvPicPr>
                    <p:blipFill>
                      <a:blip r:embed="rId7"/>
                      <a:srcRect/>
                      <a:stretch>
                        <a:fillRect/>
                      </a:stretch>
                    </p:blipFill>
                    <p:spPr bwMode="auto">
                      <a:xfrm>
                        <a:off x="122422" y="1898221"/>
                        <a:ext cx="267417" cy="499590"/>
                      </a:xfrm>
                      <a:prstGeom prst="rect">
                        <a:avLst/>
                      </a:prstGeom>
                      <a:noFill/>
                    </p:spPr>
                  </p:pic>
                </p:oleObj>
              </mc:Fallback>
            </mc:AlternateContent>
          </a:graphicData>
        </a:graphic>
      </p:graphicFrame>
      <p:pic>
        <p:nvPicPr>
          <p:cNvPr id="57" name="Image 5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380" y="1323228"/>
            <a:ext cx="2016719" cy="1166360"/>
          </a:xfrm>
          <a:prstGeom prst="rect">
            <a:avLst/>
          </a:prstGeom>
        </p:spPr>
      </p:pic>
      <p:pic>
        <p:nvPicPr>
          <p:cNvPr id="49" name="Image 48"/>
          <p:cNvPicPr>
            <a:picLocks noChangeAspect="1"/>
          </p:cNvPicPr>
          <p:nvPr/>
        </p:nvPicPr>
        <p:blipFill>
          <a:blip r:embed="rId9"/>
          <a:stretch>
            <a:fillRect/>
          </a:stretch>
        </p:blipFill>
        <p:spPr>
          <a:xfrm>
            <a:off x="621743" y="4291042"/>
            <a:ext cx="1323188" cy="868241"/>
          </a:xfrm>
          <a:prstGeom prst="rect">
            <a:avLst/>
          </a:prstGeom>
        </p:spPr>
      </p:pic>
      <p:grpSp>
        <p:nvGrpSpPr>
          <p:cNvPr id="7" name="Groupe 6"/>
          <p:cNvGrpSpPr/>
          <p:nvPr/>
        </p:nvGrpSpPr>
        <p:grpSpPr>
          <a:xfrm>
            <a:off x="2290632" y="2097729"/>
            <a:ext cx="5213484" cy="3056786"/>
            <a:chOff x="1673319" y="1225209"/>
            <a:chExt cx="8938096" cy="5864940"/>
          </a:xfrm>
        </p:grpSpPr>
        <p:pic>
          <p:nvPicPr>
            <p:cNvPr id="72" name="Image 71"/>
            <p:cNvPicPr>
              <a:picLocks noChangeAspect="1"/>
            </p:cNvPicPr>
            <p:nvPr/>
          </p:nvPicPr>
          <p:blipFill>
            <a:blip r:embed="rId9"/>
            <a:stretch>
              <a:fillRect/>
            </a:stretch>
          </p:blipFill>
          <p:spPr>
            <a:xfrm>
              <a:off x="1673319" y="1225209"/>
              <a:ext cx="8938096" cy="5864940"/>
            </a:xfrm>
            <a:prstGeom prst="rect">
              <a:avLst/>
            </a:prstGeom>
          </p:spPr>
        </p:pic>
        <p:pic>
          <p:nvPicPr>
            <p:cNvPr id="55" name="Image 5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463206" y="1497242"/>
              <a:ext cx="849760" cy="1148637"/>
            </a:xfrm>
            <a:prstGeom prst="rect">
              <a:avLst/>
            </a:prstGeom>
          </p:spPr>
        </p:pic>
      </p:grpSp>
      <p:grpSp>
        <p:nvGrpSpPr>
          <p:cNvPr id="9" name="Groupe 8">
            <a:extLst>
              <a:ext uri="{FF2B5EF4-FFF2-40B4-BE49-F238E27FC236}">
                <a16:creationId xmlns:a16="http://schemas.microsoft.com/office/drawing/2014/main" id="{183E2653-D459-D4BA-B5DC-9DF04BA38CC2}"/>
              </a:ext>
            </a:extLst>
          </p:cNvPr>
          <p:cNvGrpSpPr/>
          <p:nvPr/>
        </p:nvGrpSpPr>
        <p:grpSpPr>
          <a:xfrm>
            <a:off x="2486163" y="2300954"/>
            <a:ext cx="5222549" cy="4612637"/>
            <a:chOff x="1119611" y="1063484"/>
            <a:chExt cx="5738365" cy="4458100"/>
          </a:xfrm>
        </p:grpSpPr>
        <p:grpSp>
          <p:nvGrpSpPr>
            <p:cNvPr id="74" name="Groupe 73"/>
            <p:cNvGrpSpPr/>
            <p:nvPr/>
          </p:nvGrpSpPr>
          <p:grpSpPr>
            <a:xfrm>
              <a:off x="1119611" y="3935333"/>
              <a:ext cx="5738365" cy="1586251"/>
              <a:chOff x="61208" y="3088544"/>
              <a:chExt cx="2543687" cy="835229"/>
            </a:xfrm>
          </p:grpSpPr>
          <p:pic>
            <p:nvPicPr>
              <p:cNvPr id="76" name="Image 7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1208" y="3088544"/>
                <a:ext cx="700762" cy="649552"/>
              </a:xfrm>
              <a:prstGeom prst="rect">
                <a:avLst/>
              </a:prstGeom>
            </p:spPr>
          </p:pic>
          <p:pic>
            <p:nvPicPr>
              <p:cNvPr id="77" name="Picture 3" descr="K:\fotos\fotos_prim\csf1wy.jpg"/>
              <p:cNvPicPr>
                <a:picLocks noChangeAspect="1" noChangeArrowheads="1"/>
              </p:cNvPicPr>
              <p:nvPr/>
            </p:nvPicPr>
            <p:blipFill>
              <a:blip r:embed="rId12" cstate="print"/>
              <a:srcRect/>
              <a:stretch>
                <a:fillRect/>
              </a:stretch>
            </p:blipFill>
            <p:spPr bwMode="auto">
              <a:xfrm>
                <a:off x="819166" y="3258597"/>
                <a:ext cx="748839" cy="665176"/>
              </a:xfrm>
              <a:prstGeom prst="rect">
                <a:avLst/>
              </a:prstGeom>
              <a:noFill/>
            </p:spPr>
          </p:pic>
          <p:grpSp>
            <p:nvGrpSpPr>
              <p:cNvPr id="78" name="Groupe 1"/>
              <p:cNvGrpSpPr>
                <a:grpSpLocks/>
              </p:cNvGrpSpPr>
              <p:nvPr/>
            </p:nvGrpSpPr>
            <p:grpSpPr bwMode="auto">
              <a:xfrm>
                <a:off x="1737026" y="3346900"/>
                <a:ext cx="867869" cy="451563"/>
                <a:chOff x="5004048" y="1412775"/>
                <a:chExt cx="3225685" cy="2255282"/>
              </a:xfrm>
            </p:grpSpPr>
            <p:pic>
              <p:nvPicPr>
                <p:cNvPr id="79" name="Picture 7" descr="http://science.psu.edu/alert/photos/research-photos/physics/Gibble82011NPLCsF2.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04048" y="1412776"/>
                  <a:ext cx="1691680"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4" descr="Imagefont Rb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695728" y="1412775"/>
                  <a:ext cx="1534005"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 name="Image 2" descr="Une image contenant texte, capture d’écran, diagramme&#10;&#10;Description générée automatiquement">
              <a:extLst>
                <a:ext uri="{FF2B5EF4-FFF2-40B4-BE49-F238E27FC236}">
                  <a16:creationId xmlns:a16="http://schemas.microsoft.com/office/drawing/2014/main" id="{762D7D14-6A3D-F128-6561-00B9CA2FFCBF}"/>
                </a:ext>
              </a:extLst>
            </p:cNvPr>
            <p:cNvPicPr>
              <a:picLocks noChangeAspect="1"/>
            </p:cNvPicPr>
            <p:nvPr/>
          </p:nvPicPr>
          <p:blipFill rotWithShape="1">
            <a:blip r:embed="rId15">
              <a:extLst>
                <a:ext uri="{28A0092B-C50C-407E-A947-70E740481C1C}">
                  <a14:useLocalDpi xmlns:a14="http://schemas.microsoft.com/office/drawing/2010/main" val="0"/>
                </a:ext>
              </a:extLst>
            </a:blip>
            <a:srcRect b="6858"/>
            <a:stretch/>
          </p:blipFill>
          <p:spPr>
            <a:xfrm>
              <a:off x="2419227" y="1063484"/>
              <a:ext cx="4316880" cy="3168352"/>
            </a:xfrm>
            <a:prstGeom prst="rect">
              <a:avLst/>
            </a:prstGeom>
          </p:spPr>
        </p:pic>
      </p:grpSp>
      <p:grpSp>
        <p:nvGrpSpPr>
          <p:cNvPr id="10" name="Groupe 9">
            <a:extLst>
              <a:ext uri="{FF2B5EF4-FFF2-40B4-BE49-F238E27FC236}">
                <a16:creationId xmlns:a16="http://schemas.microsoft.com/office/drawing/2014/main" id="{F89FE5FE-C3DE-6A0A-B449-635FB26F15ED}"/>
              </a:ext>
            </a:extLst>
          </p:cNvPr>
          <p:cNvGrpSpPr/>
          <p:nvPr/>
        </p:nvGrpSpPr>
        <p:grpSpPr>
          <a:xfrm>
            <a:off x="338250" y="2657701"/>
            <a:ext cx="1627678" cy="1442531"/>
            <a:chOff x="1119611" y="1063484"/>
            <a:chExt cx="5738365" cy="4458100"/>
          </a:xfrm>
        </p:grpSpPr>
        <p:grpSp>
          <p:nvGrpSpPr>
            <p:cNvPr id="11" name="Groupe 10">
              <a:extLst>
                <a:ext uri="{FF2B5EF4-FFF2-40B4-BE49-F238E27FC236}">
                  <a16:creationId xmlns:a16="http://schemas.microsoft.com/office/drawing/2014/main" id="{D959DFD3-A5B6-E8C8-2B2E-4AB531BD09DA}"/>
                </a:ext>
              </a:extLst>
            </p:cNvPr>
            <p:cNvGrpSpPr/>
            <p:nvPr/>
          </p:nvGrpSpPr>
          <p:grpSpPr>
            <a:xfrm>
              <a:off x="1119611" y="3935333"/>
              <a:ext cx="5738365" cy="1586251"/>
              <a:chOff x="61208" y="3088544"/>
              <a:chExt cx="2543687" cy="835229"/>
            </a:xfrm>
          </p:grpSpPr>
          <p:pic>
            <p:nvPicPr>
              <p:cNvPr id="13" name="Image 12">
                <a:extLst>
                  <a:ext uri="{FF2B5EF4-FFF2-40B4-BE49-F238E27FC236}">
                    <a16:creationId xmlns:a16="http://schemas.microsoft.com/office/drawing/2014/main" id="{718B419E-6881-4969-F5A3-E0921A2480E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1208" y="3088544"/>
                <a:ext cx="700762" cy="649552"/>
              </a:xfrm>
              <a:prstGeom prst="rect">
                <a:avLst/>
              </a:prstGeom>
            </p:spPr>
          </p:pic>
          <p:pic>
            <p:nvPicPr>
              <p:cNvPr id="15" name="Picture 3" descr="K:\fotos\fotos_prim\csf1wy.jpg">
                <a:extLst>
                  <a:ext uri="{FF2B5EF4-FFF2-40B4-BE49-F238E27FC236}">
                    <a16:creationId xmlns:a16="http://schemas.microsoft.com/office/drawing/2014/main" id="{B53641DC-D8B9-2D0F-B601-A54FBD4C0556}"/>
                  </a:ext>
                </a:extLst>
              </p:cNvPr>
              <p:cNvPicPr>
                <a:picLocks noChangeAspect="1" noChangeArrowheads="1"/>
              </p:cNvPicPr>
              <p:nvPr/>
            </p:nvPicPr>
            <p:blipFill>
              <a:blip r:embed="rId12" cstate="print"/>
              <a:srcRect/>
              <a:stretch>
                <a:fillRect/>
              </a:stretch>
            </p:blipFill>
            <p:spPr bwMode="auto">
              <a:xfrm>
                <a:off x="819166" y="3258597"/>
                <a:ext cx="748839" cy="665176"/>
              </a:xfrm>
              <a:prstGeom prst="rect">
                <a:avLst/>
              </a:prstGeom>
              <a:noFill/>
            </p:spPr>
          </p:pic>
          <p:grpSp>
            <p:nvGrpSpPr>
              <p:cNvPr id="16" name="Groupe 1">
                <a:extLst>
                  <a:ext uri="{FF2B5EF4-FFF2-40B4-BE49-F238E27FC236}">
                    <a16:creationId xmlns:a16="http://schemas.microsoft.com/office/drawing/2014/main" id="{0BDF540A-0B27-ADD5-56BB-2AD358B18C50}"/>
                  </a:ext>
                </a:extLst>
              </p:cNvPr>
              <p:cNvGrpSpPr>
                <a:grpSpLocks/>
              </p:cNvGrpSpPr>
              <p:nvPr/>
            </p:nvGrpSpPr>
            <p:grpSpPr bwMode="auto">
              <a:xfrm>
                <a:off x="1737026" y="3346900"/>
                <a:ext cx="867869" cy="451563"/>
                <a:chOff x="5004048" y="1412775"/>
                <a:chExt cx="3225685" cy="2255282"/>
              </a:xfrm>
            </p:grpSpPr>
            <p:pic>
              <p:nvPicPr>
                <p:cNvPr id="17" name="Picture 7" descr="http://science.psu.edu/alert/photos/research-photos/physics/Gibble82011NPLCsF2.jpg">
                  <a:extLst>
                    <a:ext uri="{FF2B5EF4-FFF2-40B4-BE49-F238E27FC236}">
                      <a16:creationId xmlns:a16="http://schemas.microsoft.com/office/drawing/2014/main" id="{827F3689-8977-B384-BE07-7078A867B549}"/>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004048" y="1412776"/>
                  <a:ext cx="1691680"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Imagefont Rb1">
                  <a:extLst>
                    <a:ext uri="{FF2B5EF4-FFF2-40B4-BE49-F238E27FC236}">
                      <a16:creationId xmlns:a16="http://schemas.microsoft.com/office/drawing/2014/main" id="{C38D91D2-4AB0-9CEC-C110-F2377565FF09}"/>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695728" y="1412775"/>
                  <a:ext cx="1534005" cy="225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2" name="Image 11" descr="Une image contenant texte, capture d’écran, diagramme&#10;&#10;Description générée automatiquement">
              <a:extLst>
                <a:ext uri="{FF2B5EF4-FFF2-40B4-BE49-F238E27FC236}">
                  <a16:creationId xmlns:a16="http://schemas.microsoft.com/office/drawing/2014/main" id="{7A6A97E1-4102-86EA-8462-E72D92232B0E}"/>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b="6858"/>
            <a:stretch/>
          </p:blipFill>
          <p:spPr>
            <a:xfrm>
              <a:off x="2419227" y="1063484"/>
              <a:ext cx="4316880" cy="3168352"/>
            </a:xfrm>
            <a:prstGeom prst="rect">
              <a:avLst/>
            </a:prstGeom>
          </p:spPr>
        </p:pic>
      </p:grpSp>
    </p:spTree>
    <p:extLst>
      <p:ext uri="{BB962C8B-B14F-4D97-AF65-F5344CB8AC3E}">
        <p14:creationId xmlns:p14="http://schemas.microsoft.com/office/powerpoint/2010/main" val="106697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1000"/>
                                        <p:tgtEl>
                                          <p:spTgt spid="6147"/>
                                        </p:tgtEl>
                                      </p:cBhvr>
                                    </p:animEffect>
                                    <p:anim calcmode="lin" valueType="num">
                                      <p:cBhvr>
                                        <p:cTn id="8" dur="1000" fill="hold"/>
                                        <p:tgtEl>
                                          <p:spTgt spid="6147"/>
                                        </p:tgtEl>
                                        <p:attrNameLst>
                                          <p:attrName>ppt_x</p:attrName>
                                        </p:attrNameLst>
                                      </p:cBhvr>
                                      <p:tavLst>
                                        <p:tav tm="0">
                                          <p:val>
                                            <p:strVal val="#ppt_x"/>
                                          </p:val>
                                        </p:tav>
                                        <p:tav tm="100000">
                                          <p:val>
                                            <p:strVal val="#ppt_x"/>
                                          </p:val>
                                        </p:tav>
                                      </p:tavLst>
                                    </p:anim>
                                    <p:anim calcmode="lin" valueType="num">
                                      <p:cBhvr>
                                        <p:cTn id="9"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153"/>
                                        </p:tgtEl>
                                        <p:attrNameLst>
                                          <p:attrName>style.visibility</p:attrName>
                                        </p:attrNameLst>
                                      </p:cBhvr>
                                      <p:to>
                                        <p:strVal val="visible"/>
                                      </p:to>
                                    </p:set>
                                    <p:anim calcmode="lin" valueType="num">
                                      <p:cBhvr>
                                        <p:cTn id="14" dur="500" fill="hold"/>
                                        <p:tgtEl>
                                          <p:spTgt spid="6153"/>
                                        </p:tgtEl>
                                        <p:attrNameLst>
                                          <p:attrName>ppt_w</p:attrName>
                                        </p:attrNameLst>
                                      </p:cBhvr>
                                      <p:tavLst>
                                        <p:tav tm="0">
                                          <p:val>
                                            <p:fltVal val="0"/>
                                          </p:val>
                                        </p:tav>
                                        <p:tav tm="100000">
                                          <p:val>
                                            <p:strVal val="#ppt_w"/>
                                          </p:val>
                                        </p:tav>
                                      </p:tavLst>
                                    </p:anim>
                                    <p:anim calcmode="lin" valueType="num">
                                      <p:cBhvr>
                                        <p:cTn id="15" dur="500" fill="hold"/>
                                        <p:tgtEl>
                                          <p:spTgt spid="6153"/>
                                        </p:tgtEl>
                                        <p:attrNameLst>
                                          <p:attrName>ppt_h</p:attrName>
                                        </p:attrNameLst>
                                      </p:cBhvr>
                                      <p:tavLst>
                                        <p:tav tm="0">
                                          <p:val>
                                            <p:fltVal val="0"/>
                                          </p:val>
                                        </p:tav>
                                        <p:tav tm="100000">
                                          <p:val>
                                            <p:strVal val="#ppt_h"/>
                                          </p:val>
                                        </p:tav>
                                      </p:tavLst>
                                    </p:anim>
                                    <p:animEffect transition="in" filter="fade">
                                      <p:cBhvr>
                                        <p:cTn id="16" dur="500"/>
                                        <p:tgtEl>
                                          <p:spTgt spid="6153"/>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6154"/>
                                        </p:tgtEl>
                                        <p:attrNameLst>
                                          <p:attrName>style.visibility</p:attrName>
                                        </p:attrNameLst>
                                      </p:cBhvr>
                                      <p:to>
                                        <p:strVal val="visible"/>
                                      </p:to>
                                    </p:set>
                                    <p:animEffect transition="in" filter="circle(in)">
                                      <p:cBhvr>
                                        <p:cTn id="21" dur="2000"/>
                                        <p:tgtEl>
                                          <p:spTgt spid="6154"/>
                                        </p:tgtEl>
                                      </p:cBhvr>
                                    </p:animEffect>
                                  </p:childTnLst>
                                </p:cTn>
                              </p:par>
                            </p:childTnLst>
                          </p:cTn>
                        </p:par>
                        <p:par>
                          <p:cTn id="22" fill="hold">
                            <p:stCondLst>
                              <p:cond delay="2000"/>
                            </p:stCondLst>
                            <p:childTnLst>
                              <p:par>
                                <p:cTn id="23" presetID="6" presetClass="entr" presetSubtype="16" fill="hold" grpId="0" nodeType="afterEffect">
                                  <p:stCondLst>
                                    <p:cond delay="0"/>
                                  </p:stCondLst>
                                  <p:childTnLst>
                                    <p:set>
                                      <p:cBhvr>
                                        <p:cTn id="24" dur="1" fill="hold">
                                          <p:stCondLst>
                                            <p:cond delay="0"/>
                                          </p:stCondLst>
                                        </p:cTn>
                                        <p:tgtEl>
                                          <p:spTgt spid="6166"/>
                                        </p:tgtEl>
                                        <p:attrNameLst>
                                          <p:attrName>style.visibility</p:attrName>
                                        </p:attrNameLst>
                                      </p:cBhvr>
                                      <p:to>
                                        <p:strVal val="visible"/>
                                      </p:to>
                                    </p:set>
                                    <p:animEffect transition="in" filter="circle(in)">
                                      <p:cBhvr>
                                        <p:cTn id="25" dur="2000"/>
                                        <p:tgtEl>
                                          <p:spTgt spid="6166"/>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6150"/>
                                        </p:tgtEl>
                                        <p:attrNameLst>
                                          <p:attrName>style.visibility</p:attrName>
                                        </p:attrNameLst>
                                      </p:cBhvr>
                                      <p:to>
                                        <p:strVal val="visible"/>
                                      </p:to>
                                    </p:set>
                                    <p:animEffect transition="in" filter="circle(in)">
                                      <p:cBhvr>
                                        <p:cTn id="28" dur="2000"/>
                                        <p:tgtEl>
                                          <p:spTgt spid="6150"/>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171"/>
                                        </p:tgtEl>
                                        <p:attrNameLst>
                                          <p:attrName>style.visibility</p:attrName>
                                        </p:attrNameLst>
                                      </p:cBhvr>
                                      <p:to>
                                        <p:strVal val="visible"/>
                                      </p:to>
                                    </p:set>
                                    <p:anim calcmode="lin" valueType="num">
                                      <p:cBhvr>
                                        <p:cTn id="38" dur="500" fill="hold"/>
                                        <p:tgtEl>
                                          <p:spTgt spid="6171"/>
                                        </p:tgtEl>
                                        <p:attrNameLst>
                                          <p:attrName>ppt_w</p:attrName>
                                        </p:attrNameLst>
                                      </p:cBhvr>
                                      <p:tavLst>
                                        <p:tav tm="0">
                                          <p:val>
                                            <p:fltVal val="0"/>
                                          </p:val>
                                        </p:tav>
                                        <p:tav tm="100000">
                                          <p:val>
                                            <p:strVal val="#ppt_w"/>
                                          </p:val>
                                        </p:tav>
                                      </p:tavLst>
                                    </p:anim>
                                    <p:anim calcmode="lin" valueType="num">
                                      <p:cBhvr>
                                        <p:cTn id="39" dur="500" fill="hold"/>
                                        <p:tgtEl>
                                          <p:spTgt spid="6171"/>
                                        </p:tgtEl>
                                        <p:attrNameLst>
                                          <p:attrName>ppt_h</p:attrName>
                                        </p:attrNameLst>
                                      </p:cBhvr>
                                      <p:tavLst>
                                        <p:tav tm="0">
                                          <p:val>
                                            <p:fltVal val="0"/>
                                          </p:val>
                                        </p:tav>
                                        <p:tav tm="100000">
                                          <p:val>
                                            <p:strVal val="#ppt_h"/>
                                          </p:val>
                                        </p:tav>
                                      </p:tavLst>
                                    </p:anim>
                                    <p:animEffect transition="in" filter="fade">
                                      <p:cBhvr>
                                        <p:cTn id="40" dur="500"/>
                                        <p:tgtEl>
                                          <p:spTgt spid="6171"/>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6148"/>
                                        </p:tgtEl>
                                        <p:attrNameLst>
                                          <p:attrName>style.visibility</p:attrName>
                                        </p:attrNameLst>
                                      </p:cBhvr>
                                      <p:to>
                                        <p:strVal val="visible"/>
                                      </p:to>
                                    </p:set>
                                    <p:animEffect transition="in" filter="fade">
                                      <p:cBhvr>
                                        <p:cTn id="45" dur="1000"/>
                                        <p:tgtEl>
                                          <p:spTgt spid="6148"/>
                                        </p:tgtEl>
                                      </p:cBhvr>
                                    </p:animEffect>
                                    <p:anim calcmode="lin" valueType="num">
                                      <p:cBhvr>
                                        <p:cTn id="46" dur="1000" fill="hold"/>
                                        <p:tgtEl>
                                          <p:spTgt spid="6148"/>
                                        </p:tgtEl>
                                        <p:attrNameLst>
                                          <p:attrName>ppt_x</p:attrName>
                                        </p:attrNameLst>
                                      </p:cBhvr>
                                      <p:tavLst>
                                        <p:tav tm="0">
                                          <p:val>
                                            <p:strVal val="#ppt_x"/>
                                          </p:val>
                                        </p:tav>
                                        <p:tav tm="100000">
                                          <p:val>
                                            <p:strVal val="#ppt_x"/>
                                          </p:val>
                                        </p:tav>
                                      </p:tavLst>
                                    </p:anim>
                                    <p:anim calcmode="lin" valueType="num">
                                      <p:cBhvr>
                                        <p:cTn id="47" dur="1000" fill="hold"/>
                                        <p:tgtEl>
                                          <p:spTgt spid="614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0"/>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0" nodeType="clickEffect">
                                  <p:stCondLst>
                                    <p:cond delay="0"/>
                                  </p:stCondLst>
                                  <p:childTnLst>
                                    <p:set>
                                      <p:cBhvr>
                                        <p:cTn id="59" dur="1" fill="hold">
                                          <p:stCondLst>
                                            <p:cond delay="0"/>
                                          </p:stCondLst>
                                        </p:cTn>
                                        <p:tgtEl>
                                          <p:spTgt spid="6156"/>
                                        </p:tgtEl>
                                        <p:attrNameLst>
                                          <p:attrName>style.visibility</p:attrName>
                                        </p:attrNameLst>
                                      </p:cBhvr>
                                      <p:to>
                                        <p:strVal val="visible"/>
                                      </p:to>
                                    </p:set>
                                    <p:anim calcmode="lin" valueType="num">
                                      <p:cBhvr>
                                        <p:cTn id="60" dur="1000" fill="hold"/>
                                        <p:tgtEl>
                                          <p:spTgt spid="6156"/>
                                        </p:tgtEl>
                                        <p:attrNameLst>
                                          <p:attrName>ppt_w</p:attrName>
                                        </p:attrNameLst>
                                      </p:cBhvr>
                                      <p:tavLst>
                                        <p:tav tm="0">
                                          <p:val>
                                            <p:strVal val="#ppt_w*0.70"/>
                                          </p:val>
                                        </p:tav>
                                        <p:tav tm="100000">
                                          <p:val>
                                            <p:strVal val="#ppt_w"/>
                                          </p:val>
                                        </p:tav>
                                      </p:tavLst>
                                    </p:anim>
                                    <p:anim calcmode="lin" valueType="num">
                                      <p:cBhvr>
                                        <p:cTn id="61" dur="1000" fill="hold"/>
                                        <p:tgtEl>
                                          <p:spTgt spid="6156"/>
                                        </p:tgtEl>
                                        <p:attrNameLst>
                                          <p:attrName>ppt_h</p:attrName>
                                        </p:attrNameLst>
                                      </p:cBhvr>
                                      <p:tavLst>
                                        <p:tav tm="0">
                                          <p:val>
                                            <p:strVal val="#ppt_h"/>
                                          </p:val>
                                        </p:tav>
                                        <p:tav tm="100000">
                                          <p:val>
                                            <p:strVal val="#ppt_h"/>
                                          </p:val>
                                        </p:tav>
                                      </p:tavLst>
                                    </p:anim>
                                    <p:animEffect transition="in" filter="fade">
                                      <p:cBhvr>
                                        <p:cTn id="62" dur="1000"/>
                                        <p:tgtEl>
                                          <p:spTgt spid="6156"/>
                                        </p:tgtEl>
                                      </p:cBhvr>
                                    </p:animEffect>
                                  </p:childTnLst>
                                </p:cTn>
                              </p:par>
                              <p:par>
                                <p:cTn id="63" presetID="55" presetClass="entr" presetSubtype="0"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1000" fill="hold"/>
                                        <p:tgtEl>
                                          <p:spTgt spid="14"/>
                                        </p:tgtEl>
                                        <p:attrNameLst>
                                          <p:attrName>ppt_w</p:attrName>
                                        </p:attrNameLst>
                                      </p:cBhvr>
                                      <p:tavLst>
                                        <p:tav tm="0">
                                          <p:val>
                                            <p:strVal val="#ppt_w*0.70"/>
                                          </p:val>
                                        </p:tav>
                                        <p:tav tm="100000">
                                          <p:val>
                                            <p:strVal val="#ppt_w"/>
                                          </p:val>
                                        </p:tav>
                                      </p:tavLst>
                                    </p:anim>
                                    <p:anim calcmode="lin" valueType="num">
                                      <p:cBhvr>
                                        <p:cTn id="66" dur="1000" fill="hold"/>
                                        <p:tgtEl>
                                          <p:spTgt spid="14"/>
                                        </p:tgtEl>
                                        <p:attrNameLst>
                                          <p:attrName>ppt_h</p:attrName>
                                        </p:attrNameLst>
                                      </p:cBhvr>
                                      <p:tavLst>
                                        <p:tav tm="0">
                                          <p:val>
                                            <p:strVal val="#ppt_h"/>
                                          </p:val>
                                        </p:tav>
                                        <p:tav tm="100000">
                                          <p:val>
                                            <p:strVal val="#ppt_h"/>
                                          </p:val>
                                        </p:tav>
                                      </p:tavLst>
                                    </p:anim>
                                    <p:animEffect transition="in" filter="fade">
                                      <p:cBhvr>
                                        <p:cTn id="67" dur="100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16" fill="hold" grpId="0" nodeType="clickEffect">
                                  <p:stCondLst>
                                    <p:cond delay="0"/>
                                  </p:stCondLst>
                                  <p:childTnLst>
                                    <p:set>
                                      <p:cBhvr>
                                        <p:cTn id="71" dur="1" fill="hold">
                                          <p:stCondLst>
                                            <p:cond delay="0"/>
                                          </p:stCondLst>
                                        </p:cTn>
                                        <p:tgtEl>
                                          <p:spTgt spid="6159"/>
                                        </p:tgtEl>
                                        <p:attrNameLst>
                                          <p:attrName>style.visibility</p:attrName>
                                        </p:attrNameLst>
                                      </p:cBhvr>
                                      <p:to>
                                        <p:strVal val="visible"/>
                                      </p:to>
                                    </p:set>
                                    <p:animEffect transition="in" filter="circle(in)">
                                      <p:cBhvr>
                                        <p:cTn id="72" dur="2000"/>
                                        <p:tgtEl>
                                          <p:spTgt spid="6159"/>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6151"/>
                                        </p:tgtEl>
                                        <p:attrNameLst>
                                          <p:attrName>style.visibility</p:attrName>
                                        </p:attrNameLst>
                                      </p:cBhvr>
                                      <p:to>
                                        <p:strVal val="visible"/>
                                      </p:to>
                                    </p:set>
                                    <p:animEffect transition="in" filter="circle(in)">
                                      <p:cBhvr>
                                        <p:cTn id="75" dur="2000"/>
                                        <p:tgtEl>
                                          <p:spTgt spid="6151"/>
                                        </p:tgtEl>
                                      </p:cBhvr>
                                    </p:animEffect>
                                  </p:childTnLst>
                                </p:cTn>
                              </p:par>
                              <p:par>
                                <p:cTn id="76" presetID="6" presetClass="entr" presetSubtype="16" fill="hold" grpId="0" nodeType="withEffect">
                                  <p:stCondLst>
                                    <p:cond delay="0"/>
                                  </p:stCondLst>
                                  <p:childTnLst>
                                    <p:set>
                                      <p:cBhvr>
                                        <p:cTn id="77" dur="1" fill="hold">
                                          <p:stCondLst>
                                            <p:cond delay="0"/>
                                          </p:stCondLst>
                                        </p:cTn>
                                        <p:tgtEl>
                                          <p:spTgt spid="6167"/>
                                        </p:tgtEl>
                                        <p:attrNameLst>
                                          <p:attrName>style.visibility</p:attrName>
                                        </p:attrNameLst>
                                      </p:cBhvr>
                                      <p:to>
                                        <p:strVal val="visible"/>
                                      </p:to>
                                    </p:set>
                                    <p:animEffect transition="in" filter="circle(in)">
                                      <p:cBhvr>
                                        <p:cTn id="78" dur="2000"/>
                                        <p:tgtEl>
                                          <p:spTgt spid="6167"/>
                                        </p:tgtEl>
                                      </p:cBhvr>
                                    </p:animEffect>
                                  </p:childTnLst>
                                </p:cTn>
                              </p:par>
                            </p:childTnLst>
                          </p:cTn>
                        </p:par>
                      </p:childTnLst>
                    </p:cTn>
                  </p:par>
                  <p:par>
                    <p:cTn id="79" fill="hold">
                      <p:stCondLst>
                        <p:cond delay="indefinite"/>
                      </p:stCondLst>
                      <p:childTnLst>
                        <p:par>
                          <p:cTn id="80" fill="hold">
                            <p:stCondLst>
                              <p:cond delay="0"/>
                            </p:stCondLst>
                            <p:childTnLst>
                              <p:par>
                                <p:cTn id="81" presetID="53" presetClass="entr" presetSubtype="16"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fltVal val="0"/>
                                          </p:val>
                                        </p:tav>
                                        <p:tav tm="100000">
                                          <p:val>
                                            <p:strVal val="#ppt_w"/>
                                          </p:val>
                                        </p:tav>
                                      </p:tavLst>
                                    </p:anim>
                                    <p:anim calcmode="lin" valueType="num">
                                      <p:cBhvr>
                                        <p:cTn id="84" dur="500" fill="hold"/>
                                        <p:tgtEl>
                                          <p:spTgt spid="30"/>
                                        </p:tgtEl>
                                        <p:attrNameLst>
                                          <p:attrName>ppt_h</p:attrName>
                                        </p:attrNameLst>
                                      </p:cBhvr>
                                      <p:tavLst>
                                        <p:tav tm="0">
                                          <p:val>
                                            <p:fltVal val="0"/>
                                          </p:val>
                                        </p:tav>
                                        <p:tav tm="100000">
                                          <p:val>
                                            <p:strVal val="#ppt_h"/>
                                          </p:val>
                                        </p:tav>
                                      </p:tavLst>
                                    </p:anim>
                                    <p:animEffect transition="in" filter="fade">
                                      <p:cBhvr>
                                        <p:cTn id="85" dur="500"/>
                                        <p:tgtEl>
                                          <p:spTgt spid="3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6172"/>
                                        </p:tgtEl>
                                        <p:attrNameLst>
                                          <p:attrName>style.visibility</p:attrName>
                                        </p:attrNameLst>
                                      </p:cBhvr>
                                      <p:to>
                                        <p:strVal val="visible"/>
                                      </p:to>
                                    </p:set>
                                    <p:anim calcmode="lin" valueType="num">
                                      <p:cBhvr>
                                        <p:cTn id="88" dur="500" fill="hold"/>
                                        <p:tgtEl>
                                          <p:spTgt spid="6172"/>
                                        </p:tgtEl>
                                        <p:attrNameLst>
                                          <p:attrName>ppt_w</p:attrName>
                                        </p:attrNameLst>
                                      </p:cBhvr>
                                      <p:tavLst>
                                        <p:tav tm="0">
                                          <p:val>
                                            <p:fltVal val="0"/>
                                          </p:val>
                                        </p:tav>
                                        <p:tav tm="100000">
                                          <p:val>
                                            <p:strVal val="#ppt_w"/>
                                          </p:val>
                                        </p:tav>
                                      </p:tavLst>
                                    </p:anim>
                                    <p:anim calcmode="lin" valueType="num">
                                      <p:cBhvr>
                                        <p:cTn id="89" dur="500" fill="hold"/>
                                        <p:tgtEl>
                                          <p:spTgt spid="6172"/>
                                        </p:tgtEl>
                                        <p:attrNameLst>
                                          <p:attrName>ppt_h</p:attrName>
                                        </p:attrNameLst>
                                      </p:cBhvr>
                                      <p:tavLst>
                                        <p:tav tm="0">
                                          <p:val>
                                            <p:fltVal val="0"/>
                                          </p:val>
                                        </p:tav>
                                        <p:tav tm="100000">
                                          <p:val>
                                            <p:strVal val="#ppt_h"/>
                                          </p:val>
                                        </p:tav>
                                      </p:tavLst>
                                    </p:anim>
                                    <p:animEffect transition="in" filter="fade">
                                      <p:cBhvr>
                                        <p:cTn id="90" dur="500"/>
                                        <p:tgtEl>
                                          <p:spTgt spid="6172"/>
                                        </p:tgtEl>
                                      </p:cBhvr>
                                    </p:animEffect>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6149"/>
                                        </p:tgtEl>
                                        <p:attrNameLst>
                                          <p:attrName>style.visibility</p:attrName>
                                        </p:attrNameLst>
                                      </p:cBhvr>
                                      <p:to>
                                        <p:strVal val="visible"/>
                                      </p:to>
                                    </p:set>
                                    <p:animEffect transition="in" filter="fade">
                                      <p:cBhvr>
                                        <p:cTn id="95" dur="1000"/>
                                        <p:tgtEl>
                                          <p:spTgt spid="6149"/>
                                        </p:tgtEl>
                                      </p:cBhvr>
                                    </p:animEffect>
                                    <p:anim calcmode="lin" valueType="num">
                                      <p:cBhvr>
                                        <p:cTn id="96" dur="1000" fill="hold"/>
                                        <p:tgtEl>
                                          <p:spTgt spid="6149"/>
                                        </p:tgtEl>
                                        <p:attrNameLst>
                                          <p:attrName>ppt_x</p:attrName>
                                        </p:attrNameLst>
                                      </p:cBhvr>
                                      <p:tavLst>
                                        <p:tav tm="0">
                                          <p:val>
                                            <p:strVal val="#ppt_x"/>
                                          </p:val>
                                        </p:tav>
                                        <p:tav tm="100000">
                                          <p:val>
                                            <p:strVal val="#ppt_x"/>
                                          </p:val>
                                        </p:tav>
                                      </p:tavLst>
                                    </p:anim>
                                    <p:anim calcmode="lin" valueType="num">
                                      <p:cBhvr>
                                        <p:cTn id="97" dur="1000" fill="hold"/>
                                        <p:tgtEl>
                                          <p:spTgt spid="6149"/>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nodeType="click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6158"/>
                                        </p:tgtEl>
                                        <p:attrNameLst>
                                          <p:attrName>style.visibility</p:attrName>
                                        </p:attrNameLst>
                                      </p:cBhvr>
                                      <p:to>
                                        <p:strVal val="visible"/>
                                      </p:to>
                                    </p:set>
                                    <p:anim calcmode="lin" valueType="num">
                                      <p:cBhvr>
                                        <p:cTn id="113" dur="500" fill="hold"/>
                                        <p:tgtEl>
                                          <p:spTgt spid="6158"/>
                                        </p:tgtEl>
                                        <p:attrNameLst>
                                          <p:attrName>ppt_w</p:attrName>
                                        </p:attrNameLst>
                                      </p:cBhvr>
                                      <p:tavLst>
                                        <p:tav tm="0">
                                          <p:val>
                                            <p:fltVal val="0"/>
                                          </p:val>
                                        </p:tav>
                                        <p:tav tm="100000">
                                          <p:val>
                                            <p:strVal val="#ppt_w"/>
                                          </p:val>
                                        </p:tav>
                                      </p:tavLst>
                                    </p:anim>
                                    <p:anim calcmode="lin" valueType="num">
                                      <p:cBhvr>
                                        <p:cTn id="114" dur="500" fill="hold"/>
                                        <p:tgtEl>
                                          <p:spTgt spid="6158"/>
                                        </p:tgtEl>
                                        <p:attrNameLst>
                                          <p:attrName>ppt_h</p:attrName>
                                        </p:attrNameLst>
                                      </p:cBhvr>
                                      <p:tavLst>
                                        <p:tav tm="0">
                                          <p:val>
                                            <p:fltVal val="0"/>
                                          </p:val>
                                        </p:tav>
                                        <p:tav tm="100000">
                                          <p:val>
                                            <p:strVal val="#ppt_h"/>
                                          </p:val>
                                        </p:tav>
                                      </p:tavLst>
                                    </p:anim>
                                    <p:animEffect transition="in" filter="fade">
                                      <p:cBhvr>
                                        <p:cTn id="115" dur="500"/>
                                        <p:tgtEl>
                                          <p:spTgt spid="6158"/>
                                        </p:tgtEl>
                                      </p:cBhvr>
                                    </p:animEffect>
                                  </p:childTnLst>
                                </p:cTn>
                              </p:par>
                              <p:par>
                                <p:cTn id="116" presetID="55" presetClass="entr" presetSubtype="0" fill="hold" nodeType="withEffect">
                                  <p:stCondLst>
                                    <p:cond delay="0"/>
                                  </p:stCondLst>
                                  <p:childTnLst>
                                    <p:set>
                                      <p:cBhvr>
                                        <p:cTn id="117" dur="1" fill="hold">
                                          <p:stCondLst>
                                            <p:cond delay="0"/>
                                          </p:stCondLst>
                                        </p:cTn>
                                        <p:tgtEl>
                                          <p:spTgt spid="44"/>
                                        </p:tgtEl>
                                        <p:attrNameLst>
                                          <p:attrName>style.visibility</p:attrName>
                                        </p:attrNameLst>
                                      </p:cBhvr>
                                      <p:to>
                                        <p:strVal val="visible"/>
                                      </p:to>
                                    </p:set>
                                    <p:anim calcmode="lin" valueType="num">
                                      <p:cBhvr>
                                        <p:cTn id="118" dur="1000" fill="hold"/>
                                        <p:tgtEl>
                                          <p:spTgt spid="44"/>
                                        </p:tgtEl>
                                        <p:attrNameLst>
                                          <p:attrName>ppt_w</p:attrName>
                                        </p:attrNameLst>
                                      </p:cBhvr>
                                      <p:tavLst>
                                        <p:tav tm="0">
                                          <p:val>
                                            <p:strVal val="#ppt_w*0.70"/>
                                          </p:val>
                                        </p:tav>
                                        <p:tav tm="100000">
                                          <p:val>
                                            <p:strVal val="#ppt_w"/>
                                          </p:val>
                                        </p:tav>
                                      </p:tavLst>
                                    </p:anim>
                                    <p:anim calcmode="lin" valueType="num">
                                      <p:cBhvr>
                                        <p:cTn id="119" dur="1000" fill="hold"/>
                                        <p:tgtEl>
                                          <p:spTgt spid="44"/>
                                        </p:tgtEl>
                                        <p:attrNameLst>
                                          <p:attrName>ppt_h</p:attrName>
                                        </p:attrNameLst>
                                      </p:cBhvr>
                                      <p:tavLst>
                                        <p:tav tm="0">
                                          <p:val>
                                            <p:strVal val="#ppt_h"/>
                                          </p:val>
                                        </p:tav>
                                        <p:tav tm="100000">
                                          <p:val>
                                            <p:strVal val="#ppt_h"/>
                                          </p:val>
                                        </p:tav>
                                      </p:tavLst>
                                    </p:anim>
                                    <p:animEffect transition="in" filter="fade">
                                      <p:cBhvr>
                                        <p:cTn id="120" dur="1000"/>
                                        <p:tgtEl>
                                          <p:spTgt spid="44"/>
                                        </p:tgtEl>
                                      </p:cBhvr>
                                    </p:animEffect>
                                  </p:childTnLst>
                                </p:cTn>
                              </p:par>
                            </p:childTnLst>
                          </p:cTn>
                        </p:par>
                      </p:childTnLst>
                    </p:cTn>
                  </p:par>
                  <p:par>
                    <p:cTn id="121" fill="hold">
                      <p:stCondLst>
                        <p:cond delay="indefinite"/>
                      </p:stCondLst>
                      <p:childTnLst>
                        <p:par>
                          <p:cTn id="122" fill="hold">
                            <p:stCondLst>
                              <p:cond delay="0"/>
                            </p:stCondLst>
                            <p:childTnLst>
                              <p:par>
                                <p:cTn id="123" presetID="6" presetClass="entr" presetSubtype="16" fill="hold" grpId="0" nodeType="clickEffect">
                                  <p:stCondLst>
                                    <p:cond delay="0"/>
                                  </p:stCondLst>
                                  <p:childTnLst>
                                    <p:set>
                                      <p:cBhvr>
                                        <p:cTn id="124" dur="1" fill="hold">
                                          <p:stCondLst>
                                            <p:cond delay="0"/>
                                          </p:stCondLst>
                                        </p:cTn>
                                        <p:tgtEl>
                                          <p:spTgt spid="6160"/>
                                        </p:tgtEl>
                                        <p:attrNameLst>
                                          <p:attrName>style.visibility</p:attrName>
                                        </p:attrNameLst>
                                      </p:cBhvr>
                                      <p:to>
                                        <p:strVal val="visible"/>
                                      </p:to>
                                    </p:set>
                                    <p:animEffect transition="in" filter="circle(in)">
                                      <p:cBhvr>
                                        <p:cTn id="125" dur="2000"/>
                                        <p:tgtEl>
                                          <p:spTgt spid="6160"/>
                                        </p:tgtEl>
                                      </p:cBhvr>
                                    </p:animEffect>
                                  </p:childTnLst>
                                </p:cTn>
                              </p:par>
                              <p:par>
                                <p:cTn id="126" presetID="6" presetClass="entr" presetSubtype="16" fill="hold" grpId="0" nodeType="withEffect">
                                  <p:stCondLst>
                                    <p:cond delay="0"/>
                                  </p:stCondLst>
                                  <p:childTnLst>
                                    <p:set>
                                      <p:cBhvr>
                                        <p:cTn id="127" dur="1" fill="hold">
                                          <p:stCondLst>
                                            <p:cond delay="0"/>
                                          </p:stCondLst>
                                        </p:cTn>
                                        <p:tgtEl>
                                          <p:spTgt spid="6152"/>
                                        </p:tgtEl>
                                        <p:attrNameLst>
                                          <p:attrName>style.visibility</p:attrName>
                                        </p:attrNameLst>
                                      </p:cBhvr>
                                      <p:to>
                                        <p:strVal val="visible"/>
                                      </p:to>
                                    </p:set>
                                    <p:animEffect transition="in" filter="circle(in)">
                                      <p:cBhvr>
                                        <p:cTn id="128" dur="2000"/>
                                        <p:tgtEl>
                                          <p:spTgt spid="6152"/>
                                        </p:tgtEl>
                                      </p:cBhvr>
                                    </p:animEffect>
                                  </p:childTnLst>
                                </p:cTn>
                              </p:par>
                            </p:childTnLst>
                          </p:cTn>
                        </p:par>
                        <p:par>
                          <p:cTn id="129" fill="hold">
                            <p:stCondLst>
                              <p:cond delay="2000"/>
                            </p:stCondLst>
                            <p:childTnLst>
                              <p:par>
                                <p:cTn id="130" presetID="6" presetClass="entr" presetSubtype="16" fill="hold" grpId="0" nodeType="afterEffect">
                                  <p:stCondLst>
                                    <p:cond delay="500"/>
                                  </p:stCondLst>
                                  <p:childTnLst>
                                    <p:set>
                                      <p:cBhvr>
                                        <p:cTn id="131" dur="1" fill="hold">
                                          <p:stCondLst>
                                            <p:cond delay="0"/>
                                          </p:stCondLst>
                                        </p:cTn>
                                        <p:tgtEl>
                                          <p:spTgt spid="6168"/>
                                        </p:tgtEl>
                                        <p:attrNameLst>
                                          <p:attrName>style.visibility</p:attrName>
                                        </p:attrNameLst>
                                      </p:cBhvr>
                                      <p:to>
                                        <p:strVal val="visible"/>
                                      </p:to>
                                    </p:set>
                                    <p:animEffect transition="in" filter="circle(in)">
                                      <p:cBhvr>
                                        <p:cTn id="132" dur="2000"/>
                                        <p:tgtEl>
                                          <p:spTgt spid="6168"/>
                                        </p:tgtEl>
                                      </p:cBhvr>
                                    </p:animEffect>
                                  </p:childTnLst>
                                </p:cTn>
                              </p:par>
                            </p:childTnLst>
                          </p:cTn>
                        </p:par>
                      </p:childTnLst>
                    </p:cTn>
                  </p:par>
                  <p:par>
                    <p:cTn id="133" fill="hold">
                      <p:stCondLst>
                        <p:cond delay="indefinite"/>
                      </p:stCondLst>
                      <p:childTnLst>
                        <p:par>
                          <p:cTn id="134" fill="hold">
                            <p:stCondLst>
                              <p:cond delay="0"/>
                            </p:stCondLst>
                            <p:childTnLst>
                              <p:par>
                                <p:cTn id="135" presetID="53" presetClass="entr" presetSubtype="16" fill="hold" grpId="0" nodeType="clickEffect">
                                  <p:stCondLst>
                                    <p:cond delay="0"/>
                                  </p:stCondLst>
                                  <p:childTnLst>
                                    <p:set>
                                      <p:cBhvr>
                                        <p:cTn id="136" dur="1" fill="hold">
                                          <p:stCondLst>
                                            <p:cond delay="0"/>
                                          </p:stCondLst>
                                        </p:cTn>
                                        <p:tgtEl>
                                          <p:spTgt spid="58"/>
                                        </p:tgtEl>
                                        <p:attrNameLst>
                                          <p:attrName>style.visibility</p:attrName>
                                        </p:attrNameLst>
                                      </p:cBhvr>
                                      <p:to>
                                        <p:strVal val="visible"/>
                                      </p:to>
                                    </p:set>
                                    <p:anim calcmode="lin" valueType="num">
                                      <p:cBhvr>
                                        <p:cTn id="137" dur="500" fill="hold"/>
                                        <p:tgtEl>
                                          <p:spTgt spid="58"/>
                                        </p:tgtEl>
                                        <p:attrNameLst>
                                          <p:attrName>ppt_w</p:attrName>
                                        </p:attrNameLst>
                                      </p:cBhvr>
                                      <p:tavLst>
                                        <p:tav tm="0">
                                          <p:val>
                                            <p:fltVal val="0"/>
                                          </p:val>
                                        </p:tav>
                                        <p:tav tm="100000">
                                          <p:val>
                                            <p:strVal val="#ppt_w"/>
                                          </p:val>
                                        </p:tav>
                                      </p:tavLst>
                                    </p:anim>
                                    <p:anim calcmode="lin" valueType="num">
                                      <p:cBhvr>
                                        <p:cTn id="138" dur="500" fill="hold"/>
                                        <p:tgtEl>
                                          <p:spTgt spid="58"/>
                                        </p:tgtEl>
                                        <p:attrNameLst>
                                          <p:attrName>ppt_h</p:attrName>
                                        </p:attrNameLst>
                                      </p:cBhvr>
                                      <p:tavLst>
                                        <p:tav tm="0">
                                          <p:val>
                                            <p:fltVal val="0"/>
                                          </p:val>
                                        </p:tav>
                                        <p:tav tm="100000">
                                          <p:val>
                                            <p:strVal val="#ppt_h"/>
                                          </p:val>
                                        </p:tav>
                                      </p:tavLst>
                                    </p:anim>
                                    <p:animEffect transition="in" filter="fade">
                                      <p:cBhvr>
                                        <p:cTn id="139" dur="500"/>
                                        <p:tgtEl>
                                          <p:spTgt spid="58"/>
                                        </p:tgtEl>
                                      </p:cBhvr>
                                    </p:animEffect>
                                  </p:childTnLst>
                                </p:cTn>
                              </p:par>
                            </p:childTnLst>
                          </p:cTn>
                        </p:par>
                      </p:childTnLst>
                    </p:cTn>
                  </p:par>
                  <p:par>
                    <p:cTn id="140" fill="hold">
                      <p:stCondLst>
                        <p:cond delay="indefinite"/>
                      </p:stCondLst>
                      <p:childTnLst>
                        <p:par>
                          <p:cTn id="141" fill="hold">
                            <p:stCondLst>
                              <p:cond delay="0"/>
                            </p:stCondLst>
                            <p:childTnLst>
                              <p:par>
                                <p:cTn id="142" presetID="1" presetClass="entr" presetSubtype="0" fill="hold" grpId="0" nodeType="clickEffect">
                                  <p:stCondLst>
                                    <p:cond delay="0"/>
                                  </p:stCondLst>
                                  <p:childTnLst>
                                    <p:set>
                                      <p:cBhvr>
                                        <p:cTn id="143" dur="1" fill="hold">
                                          <p:stCondLst>
                                            <p:cond delay="0"/>
                                          </p:stCondLst>
                                        </p:cTn>
                                        <p:tgtEl>
                                          <p:spTgt spid="6161"/>
                                        </p:tgtEl>
                                        <p:attrNameLst>
                                          <p:attrName>style.visibility</p:attrName>
                                        </p:attrNameLst>
                                      </p:cBhvr>
                                      <p:to>
                                        <p:strVal val="visible"/>
                                      </p:to>
                                    </p:set>
                                  </p:childTnLst>
                                </p:cTn>
                              </p:par>
                            </p:childTnLst>
                          </p:cTn>
                        </p:par>
                      </p:childTnLst>
                    </p:cTn>
                  </p:par>
                  <p:par>
                    <p:cTn id="144" fill="hold">
                      <p:stCondLst>
                        <p:cond delay="indefinite"/>
                      </p:stCondLst>
                      <p:childTnLst>
                        <p:par>
                          <p:cTn id="145" fill="hold">
                            <p:stCondLst>
                              <p:cond delay="0"/>
                            </p:stCondLst>
                            <p:childTnLst>
                              <p:par>
                                <p:cTn id="146" presetID="1" presetClass="entr" presetSubtype="0" fill="hold" nodeType="clickEffect">
                                  <p:stCondLst>
                                    <p:cond delay="0"/>
                                  </p:stCondLst>
                                  <p:childTnLst>
                                    <p:set>
                                      <p:cBhvr>
                                        <p:cTn id="147" dur="1" fill="hold">
                                          <p:stCondLst>
                                            <p:cond delay="0"/>
                                          </p:stCondLst>
                                        </p:cTn>
                                        <p:tgtEl>
                                          <p:spTgt spid="8"/>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22" presetClass="entr" presetSubtype="4" fill="hold" grpId="0" nodeType="clickEffect">
                                  <p:stCondLst>
                                    <p:cond delay="0"/>
                                  </p:stCondLst>
                                  <p:childTnLst>
                                    <p:set>
                                      <p:cBhvr>
                                        <p:cTn id="151" dur="1" fill="hold">
                                          <p:stCondLst>
                                            <p:cond delay="0"/>
                                          </p:stCondLst>
                                        </p:cTn>
                                        <p:tgtEl>
                                          <p:spTgt spid="6164"/>
                                        </p:tgtEl>
                                        <p:attrNameLst>
                                          <p:attrName>style.visibility</p:attrName>
                                        </p:attrNameLst>
                                      </p:cBhvr>
                                      <p:to>
                                        <p:strVal val="visible"/>
                                      </p:to>
                                    </p:set>
                                    <p:animEffect transition="in" filter="wipe(down)">
                                      <p:cBhvr>
                                        <p:cTn id="152" dur="1000"/>
                                        <p:tgtEl>
                                          <p:spTgt spid="6164"/>
                                        </p:tgtEl>
                                      </p:cBhvr>
                                    </p:animEffect>
                                  </p:childTnLst>
                                </p:cTn>
                              </p:par>
                              <p:par>
                                <p:cTn id="153" presetID="22" presetClass="entr" presetSubtype="4" fill="hold" grpId="0" nodeType="withEffect">
                                  <p:stCondLst>
                                    <p:cond delay="0"/>
                                  </p:stCondLst>
                                  <p:childTnLst>
                                    <p:set>
                                      <p:cBhvr>
                                        <p:cTn id="154" dur="1" fill="hold">
                                          <p:stCondLst>
                                            <p:cond delay="0"/>
                                          </p:stCondLst>
                                        </p:cTn>
                                        <p:tgtEl>
                                          <p:spTgt spid="6163"/>
                                        </p:tgtEl>
                                        <p:attrNameLst>
                                          <p:attrName>style.visibility</p:attrName>
                                        </p:attrNameLst>
                                      </p:cBhvr>
                                      <p:to>
                                        <p:strVal val="visible"/>
                                      </p:to>
                                    </p:set>
                                    <p:animEffect transition="in" filter="wipe(down)">
                                      <p:cBhvr>
                                        <p:cTn id="155" dur="1000"/>
                                        <p:tgtEl>
                                          <p:spTgt spid="6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0" grpId="0" animBg="1"/>
      <p:bldP spid="2" grpId="0" animBg="1"/>
      <p:bldP spid="6147" grpId="0" animBg="1"/>
      <p:bldP spid="6148" grpId="0" animBg="1"/>
      <p:bldP spid="6149" grpId="0" animBg="1"/>
      <p:bldP spid="6150" grpId="0"/>
      <p:bldP spid="6151" grpId="0"/>
      <p:bldP spid="6152" grpId="0"/>
      <p:bldP spid="6153" grpId="0" animBg="1"/>
      <p:bldP spid="6154" grpId="0"/>
      <p:bldP spid="6156" grpId="0" animBg="1"/>
      <p:bldP spid="6158" grpId="0" animBg="1"/>
      <p:bldP spid="6159" grpId="0"/>
      <p:bldP spid="6160" grpId="0"/>
      <p:bldP spid="6161" grpId="0" animBg="1"/>
      <p:bldP spid="6163" grpId="0" animBg="1"/>
      <p:bldP spid="6164" grpId="0"/>
      <p:bldP spid="6166" grpId="0"/>
      <p:bldP spid="6167" grpId="0"/>
      <p:bldP spid="6168" grpId="0"/>
      <p:bldP spid="6171" grpId="0"/>
      <p:bldP spid="617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AC994C-7C17-31BF-55DC-67E435FB8BDF}"/>
              </a:ext>
            </a:extLst>
          </p:cNvPr>
          <p:cNvSpPr/>
          <p:nvPr/>
        </p:nvSpPr>
        <p:spPr>
          <a:xfrm>
            <a:off x="16502" y="174195"/>
            <a:ext cx="9019994" cy="461665"/>
          </a:xfrm>
          <a:prstGeom prst="rect">
            <a:avLst/>
          </a:prstGeom>
        </p:spPr>
        <p:txBody>
          <a:bodyPr wrap="square">
            <a:spAutoFit/>
          </a:bodyPr>
          <a:lstStyle/>
          <a:p>
            <a:pPr defTabSz="685800" eaLnBrk="1" fontAlgn="auto" hangingPunct="1">
              <a:spcBef>
                <a:spcPts val="0"/>
              </a:spcBef>
              <a:spcAft>
                <a:spcPts val="0"/>
              </a:spcAft>
              <a:defRPr/>
            </a:pPr>
            <a:r>
              <a:rPr lang="en-US" sz="2400" dirty="0">
                <a:solidFill>
                  <a:srgbClr val="193B7F"/>
                </a:solidFill>
                <a:latin typeface="+mj-lt"/>
                <a:ea typeface="+mj-ea"/>
                <a:cs typeface="+mj-cs"/>
              </a:rPr>
              <a:t>Contribution from Primary and Secondary Frequency Standards to UTC</a:t>
            </a:r>
          </a:p>
        </p:txBody>
      </p:sp>
      <p:sp>
        <p:nvSpPr>
          <p:cNvPr id="18" name="ZoneTexte 17">
            <a:extLst>
              <a:ext uri="{FF2B5EF4-FFF2-40B4-BE49-F238E27FC236}">
                <a16:creationId xmlns:a16="http://schemas.microsoft.com/office/drawing/2014/main" id="{0F3CF8AB-017A-783B-D786-93BEF91E27AE}"/>
              </a:ext>
            </a:extLst>
          </p:cNvPr>
          <p:cNvSpPr txBox="1"/>
          <p:nvPr/>
        </p:nvSpPr>
        <p:spPr>
          <a:xfrm>
            <a:off x="5076056" y="744815"/>
            <a:ext cx="4754643" cy="253916"/>
          </a:xfrm>
          <a:prstGeom prst="rect">
            <a:avLst/>
          </a:prstGeom>
          <a:noFill/>
        </p:spPr>
        <p:txBody>
          <a:bodyPr wrap="square">
            <a:spAutoFit/>
          </a:bodyPr>
          <a:lstStyle/>
          <a:p>
            <a:pPr defTabSz="685800" eaLnBrk="1" fontAlgn="auto" hangingPunct="1">
              <a:spcBef>
                <a:spcPts val="0"/>
              </a:spcBef>
              <a:spcAft>
                <a:spcPts val="0"/>
              </a:spcAft>
              <a:defRPr/>
            </a:pPr>
            <a:r>
              <a:rPr lang="fr-FR" sz="1050" dirty="0">
                <a:solidFill>
                  <a:prstClr val="black"/>
                </a:solidFill>
                <a:latin typeface="Calibri" panose="020F0502020204030204"/>
                <a:cs typeface="+mn-cs"/>
              </a:rPr>
              <a:t>https://webtai.bipm.org/database/show_psfs.html</a:t>
            </a:r>
          </a:p>
        </p:txBody>
      </p:sp>
      <p:pic>
        <p:nvPicPr>
          <p:cNvPr id="2" name="Picture 2">
            <a:extLst>
              <a:ext uri="{FF2B5EF4-FFF2-40B4-BE49-F238E27FC236}">
                <a16:creationId xmlns:a16="http://schemas.microsoft.com/office/drawing/2014/main" id="{20E06B73-7ED1-4E38-FBB3-0D4064C4F2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2" y="1216641"/>
            <a:ext cx="9181021"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6325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2525C8F-A943-BD6A-9710-F8724D16CCC7}"/>
              </a:ext>
            </a:extLst>
          </p:cNvPr>
          <p:cNvSpPr txBox="1"/>
          <p:nvPr/>
        </p:nvSpPr>
        <p:spPr>
          <a:xfrm>
            <a:off x="488706" y="6102996"/>
            <a:ext cx="4282734" cy="507831"/>
          </a:xfrm>
          <a:prstGeom prst="rect">
            <a:avLst/>
          </a:prstGeom>
          <a:noFill/>
        </p:spPr>
        <p:txBody>
          <a:bodyPr wrap="square" rtlCol="0">
            <a:spAutoFit/>
          </a:bodyPr>
          <a:lstStyle/>
          <a:p>
            <a:pPr defTabSz="685800" eaLnBrk="1" fontAlgn="auto" hangingPunct="1">
              <a:spcBef>
                <a:spcPts val="0"/>
              </a:spcBef>
              <a:spcAft>
                <a:spcPts val="0"/>
              </a:spcAft>
            </a:pPr>
            <a:r>
              <a:rPr lang="fr-FR" sz="1350" dirty="0">
                <a:solidFill>
                  <a:prstClr val="black"/>
                </a:solidFill>
                <a:latin typeface="Calibri"/>
                <a:cs typeface="+mn-cs"/>
              </a:rPr>
              <a:t>Interactive plot</a:t>
            </a:r>
          </a:p>
          <a:p>
            <a:pPr defTabSz="685800" eaLnBrk="1" fontAlgn="auto" hangingPunct="1">
              <a:spcBef>
                <a:spcPts val="0"/>
              </a:spcBef>
              <a:spcAft>
                <a:spcPts val="0"/>
              </a:spcAft>
            </a:pPr>
            <a:r>
              <a:rPr lang="fr-FR" sz="1350" dirty="0">
                <a:solidFill>
                  <a:prstClr val="black"/>
                </a:solidFill>
                <a:latin typeface="Calibri"/>
                <a:cs typeface="+mn-cs"/>
              </a:rPr>
              <a:t>in collaboration </a:t>
            </a:r>
            <a:r>
              <a:rPr lang="fr-FR" sz="1350" dirty="0" err="1">
                <a:solidFill>
                  <a:prstClr val="black"/>
                </a:solidFill>
                <a:latin typeface="Calibri"/>
                <a:cs typeface="+mn-cs"/>
              </a:rPr>
              <a:t>with</a:t>
            </a:r>
            <a:r>
              <a:rPr lang="fr-FR" sz="1350" dirty="0">
                <a:solidFill>
                  <a:prstClr val="black"/>
                </a:solidFill>
                <a:latin typeface="Calibri"/>
                <a:cs typeface="+mn-cs"/>
              </a:rPr>
              <a:t> Nelida Diaz, </a:t>
            </a:r>
            <a:r>
              <a:rPr lang="fr-FR" sz="1350" dirty="0" err="1">
                <a:solidFill>
                  <a:prstClr val="black"/>
                </a:solidFill>
                <a:latin typeface="Calibri"/>
                <a:cs typeface="+mn-cs"/>
              </a:rPr>
              <a:t>secondee</a:t>
            </a:r>
            <a:r>
              <a:rPr lang="fr-FR" sz="1350" dirty="0">
                <a:solidFill>
                  <a:prstClr val="black"/>
                </a:solidFill>
                <a:latin typeface="Calibri"/>
                <a:cs typeface="+mn-cs"/>
              </a:rPr>
              <a:t> </a:t>
            </a:r>
            <a:r>
              <a:rPr lang="fr-FR" sz="1350" dirty="0" err="1">
                <a:solidFill>
                  <a:prstClr val="black"/>
                </a:solidFill>
                <a:latin typeface="Calibri"/>
                <a:cs typeface="+mn-cs"/>
              </a:rPr>
              <a:t>from</a:t>
            </a:r>
            <a:r>
              <a:rPr lang="fr-FR" sz="1350" dirty="0">
                <a:solidFill>
                  <a:prstClr val="black"/>
                </a:solidFill>
                <a:latin typeface="Calibri"/>
                <a:cs typeface="+mn-cs"/>
              </a:rPr>
              <a:t> CENAM</a:t>
            </a:r>
          </a:p>
        </p:txBody>
      </p:sp>
      <p:sp>
        <p:nvSpPr>
          <p:cNvPr id="5" name="ZoneTexte 4">
            <a:extLst>
              <a:ext uri="{FF2B5EF4-FFF2-40B4-BE49-F238E27FC236}">
                <a16:creationId xmlns:a16="http://schemas.microsoft.com/office/drawing/2014/main" id="{206761E5-C6C4-2BEE-E8F1-0FBD7E686E83}"/>
              </a:ext>
            </a:extLst>
          </p:cNvPr>
          <p:cNvSpPr txBox="1"/>
          <p:nvPr/>
        </p:nvSpPr>
        <p:spPr>
          <a:xfrm>
            <a:off x="6360517" y="47237"/>
            <a:ext cx="2812615" cy="253916"/>
          </a:xfrm>
          <a:prstGeom prst="rect">
            <a:avLst/>
          </a:prstGeom>
          <a:noFill/>
        </p:spPr>
        <p:txBody>
          <a:bodyPr wrap="square">
            <a:spAutoFit/>
          </a:bodyPr>
          <a:lstStyle/>
          <a:p>
            <a:pPr defTabSz="685800" eaLnBrk="1" fontAlgn="auto" hangingPunct="1">
              <a:spcBef>
                <a:spcPts val="0"/>
              </a:spcBef>
              <a:spcAft>
                <a:spcPts val="0"/>
              </a:spcAft>
            </a:pPr>
            <a:r>
              <a:rPr lang="fr-FR" sz="1050" dirty="0">
                <a:solidFill>
                  <a:prstClr val="black"/>
                </a:solidFill>
                <a:latin typeface="Calibri"/>
                <a:cs typeface="+mn-cs"/>
              </a:rPr>
              <a:t>https://webtai.bipm.org/database/d_plot.html</a:t>
            </a:r>
          </a:p>
        </p:txBody>
      </p:sp>
      <p:pic>
        <p:nvPicPr>
          <p:cNvPr id="6" name="Image 5">
            <a:extLst>
              <a:ext uri="{FF2B5EF4-FFF2-40B4-BE49-F238E27FC236}">
                <a16:creationId xmlns:a16="http://schemas.microsoft.com/office/drawing/2014/main" id="{D863CD94-93C6-FB3C-0E39-0148F23C80BE}"/>
              </a:ext>
            </a:extLst>
          </p:cNvPr>
          <p:cNvPicPr>
            <a:picLocks noChangeAspect="1"/>
          </p:cNvPicPr>
          <p:nvPr/>
        </p:nvPicPr>
        <p:blipFill>
          <a:blip r:embed="rId2"/>
          <a:stretch>
            <a:fillRect/>
          </a:stretch>
        </p:blipFill>
        <p:spPr>
          <a:xfrm>
            <a:off x="265399" y="548680"/>
            <a:ext cx="8752255" cy="5554316"/>
          </a:xfrm>
          <a:prstGeom prst="rect">
            <a:avLst/>
          </a:prstGeom>
        </p:spPr>
      </p:pic>
      <p:grpSp>
        <p:nvGrpSpPr>
          <p:cNvPr id="16" name="Groupe 15">
            <a:extLst>
              <a:ext uri="{FF2B5EF4-FFF2-40B4-BE49-F238E27FC236}">
                <a16:creationId xmlns:a16="http://schemas.microsoft.com/office/drawing/2014/main" id="{C979D9F0-145B-0D1F-81F7-B95BF1AED611}"/>
              </a:ext>
            </a:extLst>
          </p:cNvPr>
          <p:cNvGrpSpPr/>
          <p:nvPr/>
        </p:nvGrpSpPr>
        <p:grpSpPr>
          <a:xfrm>
            <a:off x="395536" y="548680"/>
            <a:ext cx="7887656" cy="5537622"/>
            <a:chOff x="696036" y="350703"/>
            <a:chExt cx="9915525" cy="6686550"/>
          </a:xfrm>
        </p:grpSpPr>
        <p:pic>
          <p:nvPicPr>
            <p:cNvPr id="12" name="Image 11">
              <a:extLst>
                <a:ext uri="{FF2B5EF4-FFF2-40B4-BE49-F238E27FC236}">
                  <a16:creationId xmlns:a16="http://schemas.microsoft.com/office/drawing/2014/main" id="{E3B0057F-CD1F-8BBA-13F6-25E78B256ADA}"/>
                </a:ext>
              </a:extLst>
            </p:cNvPr>
            <p:cNvPicPr>
              <a:picLocks noChangeAspect="1"/>
            </p:cNvPicPr>
            <p:nvPr/>
          </p:nvPicPr>
          <p:blipFill>
            <a:blip r:embed="rId3"/>
            <a:stretch>
              <a:fillRect/>
            </a:stretch>
          </p:blipFill>
          <p:spPr>
            <a:xfrm>
              <a:off x="696036" y="350703"/>
              <a:ext cx="9915525" cy="6686550"/>
            </a:xfrm>
            <a:prstGeom prst="rect">
              <a:avLst/>
            </a:prstGeom>
          </p:spPr>
        </p:pic>
        <p:sp>
          <p:nvSpPr>
            <p:cNvPr id="10" name="Flèche : haut 9">
              <a:extLst>
                <a:ext uri="{FF2B5EF4-FFF2-40B4-BE49-F238E27FC236}">
                  <a16:creationId xmlns:a16="http://schemas.microsoft.com/office/drawing/2014/main" id="{593F5797-0DEC-D445-5542-1BB25BA2FA6F}"/>
                </a:ext>
              </a:extLst>
            </p:cNvPr>
            <p:cNvSpPr/>
            <p:nvPr/>
          </p:nvSpPr>
          <p:spPr>
            <a:xfrm rot="19499053">
              <a:off x="9662432" y="915737"/>
              <a:ext cx="205439" cy="607817"/>
            </a:xfrm>
            <a:prstGeom prst="upArrow">
              <a:avLst>
                <a:gd name="adj1" fmla="val 50000"/>
                <a:gd name="adj2" fmla="val 50213"/>
              </a:avLst>
            </a:prstGeom>
            <a:solidFill>
              <a:srgbClr val="6CFC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1350">
                <a:solidFill>
                  <a:prstClr val="white"/>
                </a:solidFill>
                <a:latin typeface="Calibri"/>
              </a:endParaRPr>
            </a:p>
          </p:txBody>
        </p:sp>
      </p:grpSp>
      <p:grpSp>
        <p:nvGrpSpPr>
          <p:cNvPr id="15" name="Groupe 14">
            <a:extLst>
              <a:ext uri="{FF2B5EF4-FFF2-40B4-BE49-F238E27FC236}">
                <a16:creationId xmlns:a16="http://schemas.microsoft.com/office/drawing/2014/main" id="{41F3C9B6-9944-4E8E-6B77-DD5CC80E51F7}"/>
              </a:ext>
            </a:extLst>
          </p:cNvPr>
          <p:cNvGrpSpPr/>
          <p:nvPr/>
        </p:nvGrpSpPr>
        <p:grpSpPr>
          <a:xfrm>
            <a:off x="416020" y="548680"/>
            <a:ext cx="8546827" cy="6156582"/>
            <a:chOff x="525771" y="460240"/>
            <a:chExt cx="10048875" cy="6619875"/>
          </a:xfrm>
        </p:grpSpPr>
        <p:pic>
          <p:nvPicPr>
            <p:cNvPr id="14" name="Image 13">
              <a:extLst>
                <a:ext uri="{FF2B5EF4-FFF2-40B4-BE49-F238E27FC236}">
                  <a16:creationId xmlns:a16="http://schemas.microsoft.com/office/drawing/2014/main" id="{5ABE5C4E-9A82-042B-6C40-46AB801EF9D5}"/>
                </a:ext>
              </a:extLst>
            </p:cNvPr>
            <p:cNvPicPr>
              <a:picLocks noChangeAspect="1"/>
            </p:cNvPicPr>
            <p:nvPr/>
          </p:nvPicPr>
          <p:blipFill>
            <a:blip r:embed="rId4"/>
            <a:stretch>
              <a:fillRect/>
            </a:stretch>
          </p:blipFill>
          <p:spPr>
            <a:xfrm>
              <a:off x="525771" y="460240"/>
              <a:ext cx="10048875" cy="6619875"/>
            </a:xfrm>
            <a:prstGeom prst="rect">
              <a:avLst/>
            </a:prstGeom>
          </p:spPr>
        </p:pic>
        <p:sp>
          <p:nvSpPr>
            <p:cNvPr id="9" name="Flèche : haut 8">
              <a:extLst>
                <a:ext uri="{FF2B5EF4-FFF2-40B4-BE49-F238E27FC236}">
                  <a16:creationId xmlns:a16="http://schemas.microsoft.com/office/drawing/2014/main" id="{AB6B7197-4135-1914-4177-998EE70A4244}"/>
                </a:ext>
              </a:extLst>
            </p:cNvPr>
            <p:cNvSpPr/>
            <p:nvPr/>
          </p:nvSpPr>
          <p:spPr>
            <a:xfrm rot="19499053">
              <a:off x="9330092" y="1094658"/>
              <a:ext cx="205439" cy="607817"/>
            </a:xfrm>
            <a:prstGeom prst="upArrow">
              <a:avLst>
                <a:gd name="adj1" fmla="val 50000"/>
                <a:gd name="adj2" fmla="val 50213"/>
              </a:avLst>
            </a:prstGeom>
            <a:solidFill>
              <a:srgbClr val="6CFC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1350">
                <a:solidFill>
                  <a:prstClr val="white"/>
                </a:solidFill>
                <a:latin typeface="Calibri"/>
              </a:endParaRPr>
            </a:p>
          </p:txBody>
        </p:sp>
      </p:grpSp>
      <p:sp>
        <p:nvSpPr>
          <p:cNvPr id="2" name="Rectangle 1">
            <a:extLst>
              <a:ext uri="{FF2B5EF4-FFF2-40B4-BE49-F238E27FC236}">
                <a16:creationId xmlns:a16="http://schemas.microsoft.com/office/drawing/2014/main" id="{A23E7542-C3F0-EC18-442B-A90AECCBF25A}"/>
              </a:ext>
            </a:extLst>
          </p:cNvPr>
          <p:cNvSpPr/>
          <p:nvPr/>
        </p:nvSpPr>
        <p:spPr>
          <a:xfrm>
            <a:off x="16502" y="174195"/>
            <a:ext cx="9019994" cy="461665"/>
          </a:xfrm>
          <a:prstGeom prst="rect">
            <a:avLst/>
          </a:prstGeom>
        </p:spPr>
        <p:txBody>
          <a:bodyPr wrap="square">
            <a:spAutoFit/>
          </a:bodyPr>
          <a:lstStyle/>
          <a:p>
            <a:pPr defTabSz="685800" eaLnBrk="1" fontAlgn="auto" hangingPunct="1">
              <a:spcBef>
                <a:spcPts val="0"/>
              </a:spcBef>
              <a:spcAft>
                <a:spcPts val="0"/>
              </a:spcAft>
              <a:defRPr/>
            </a:pPr>
            <a:r>
              <a:rPr lang="en-US" sz="2400" dirty="0">
                <a:solidFill>
                  <a:srgbClr val="193B7F"/>
                </a:solidFill>
                <a:latin typeface="+mj-lt"/>
                <a:ea typeface="+mj-ea"/>
                <a:cs typeface="+mj-cs"/>
              </a:rPr>
              <a:t>Fractional deviation of the TAI scale unit versus PSFS</a:t>
            </a:r>
          </a:p>
        </p:txBody>
      </p:sp>
      <p:pic>
        <p:nvPicPr>
          <p:cNvPr id="19" name="Image 18">
            <a:extLst>
              <a:ext uri="{FF2B5EF4-FFF2-40B4-BE49-F238E27FC236}">
                <a16:creationId xmlns:a16="http://schemas.microsoft.com/office/drawing/2014/main" id="{0B6290A8-2DAD-808B-0F8B-B070BD30A5A4}"/>
              </a:ext>
            </a:extLst>
          </p:cNvPr>
          <p:cNvPicPr>
            <a:picLocks noChangeAspect="1"/>
          </p:cNvPicPr>
          <p:nvPr/>
        </p:nvPicPr>
        <p:blipFill rotWithShape="1">
          <a:blip r:embed="rId5"/>
          <a:srcRect t="31800" r="46850" b="30400"/>
          <a:stretch/>
        </p:blipFill>
        <p:spPr>
          <a:xfrm>
            <a:off x="-324544" y="1863507"/>
            <a:ext cx="10153128" cy="3890591"/>
          </a:xfrm>
          <a:prstGeom prst="rect">
            <a:avLst/>
          </a:prstGeom>
        </p:spPr>
      </p:pic>
      <p:sp>
        <p:nvSpPr>
          <p:cNvPr id="17" name="Rectangle 16">
            <a:extLst>
              <a:ext uri="{FF2B5EF4-FFF2-40B4-BE49-F238E27FC236}">
                <a16:creationId xmlns:a16="http://schemas.microsoft.com/office/drawing/2014/main" id="{0678F686-2B50-398D-E2B7-E349B942ED52}"/>
              </a:ext>
            </a:extLst>
          </p:cNvPr>
          <p:cNvSpPr/>
          <p:nvPr/>
        </p:nvSpPr>
        <p:spPr>
          <a:xfrm>
            <a:off x="6497151" y="4149080"/>
            <a:ext cx="2520503" cy="669051"/>
          </a:xfrm>
          <a:prstGeom prst="rect">
            <a:avLst/>
          </a:prstGeom>
        </p:spPr>
        <p:txBody>
          <a:bodyPr wrap="square">
            <a:spAutoFit/>
          </a:bodyPr>
          <a:lstStyle/>
          <a:p>
            <a:r>
              <a:rPr lang="en-US" altLang="fr-FR" kern="0" dirty="0"/>
              <a:t>TAI Accuracy d ≈</a:t>
            </a:r>
            <a:r>
              <a:rPr lang="en-US" altLang="fr-FR" kern="0" dirty="0">
                <a:solidFill>
                  <a:srgbClr val="FF0000"/>
                </a:solidFill>
              </a:rPr>
              <a:t> 2 x 10</a:t>
            </a:r>
            <a:r>
              <a:rPr lang="en-US" altLang="fr-FR" kern="0" baseline="30000" dirty="0">
                <a:solidFill>
                  <a:srgbClr val="FF0000"/>
                </a:solidFill>
              </a:rPr>
              <a:t>-16</a:t>
            </a:r>
            <a:r>
              <a:rPr lang="en-US" altLang="fr-FR" kern="0" dirty="0"/>
              <a:t> since 2012</a:t>
            </a:r>
            <a:endParaRPr lang="fr-FR" dirty="0"/>
          </a:p>
        </p:txBody>
      </p:sp>
    </p:spTree>
    <p:extLst>
      <p:ext uri="{BB962C8B-B14F-4D97-AF65-F5344CB8AC3E}">
        <p14:creationId xmlns:p14="http://schemas.microsoft.com/office/powerpoint/2010/main" val="203970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
          <p:cNvSpPr>
            <a:spLocks noGrp="1"/>
          </p:cNvSpPr>
          <p:nvPr>
            <p:ph type="sldNum" sz="quarter" idx="4294967295"/>
          </p:nvPr>
        </p:nvSpPr>
        <p:spPr/>
        <p:txBody>
          <a:bodyPr/>
          <a:lstStyle/>
          <a:p>
            <a:endParaRPr lang="fr-FR" altLang="en-GB" dirty="0"/>
          </a:p>
        </p:txBody>
      </p:sp>
      <p:sp>
        <p:nvSpPr>
          <p:cNvPr id="704514" name="WordArt 2"/>
          <p:cNvSpPr>
            <a:spLocks noChangeArrowheads="1" noChangeShapeType="1" noTextEdit="1"/>
          </p:cNvSpPr>
          <p:nvPr/>
        </p:nvSpPr>
        <p:spPr bwMode="auto">
          <a:xfrm>
            <a:off x="762000" y="609600"/>
            <a:ext cx="4343400" cy="609600"/>
          </a:xfrm>
          <a:prstGeom prst="rect">
            <a:avLst/>
          </a:prstGeom>
        </p:spPr>
        <p:txBody>
          <a:bodyPr wrap="none" fromWordArt="1">
            <a:prstTxWarp prst="textPlain">
              <a:avLst>
                <a:gd name="adj" fmla="val 50000"/>
              </a:avLst>
            </a:prstTxWarp>
          </a:bodyPr>
          <a:lstStyle/>
          <a:p>
            <a:pPr algn="ctr">
              <a:buNone/>
            </a:pP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Dynamic</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a:t>
            </a: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Time</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Scale</a:t>
            </a:r>
          </a:p>
        </p:txBody>
      </p:sp>
      <p:sp>
        <p:nvSpPr>
          <p:cNvPr id="704515" name="Text Box 3"/>
          <p:cNvSpPr txBox="1">
            <a:spLocks noChangeArrowheads="1"/>
          </p:cNvSpPr>
          <p:nvPr/>
        </p:nvSpPr>
        <p:spPr bwMode="auto">
          <a:xfrm>
            <a:off x="381000" y="1752600"/>
            <a:ext cx="6705600" cy="822325"/>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Time is the parameter of a mathematical equation describing the dynamics of an observable system</a:t>
            </a:r>
          </a:p>
        </p:txBody>
      </p:sp>
      <p:sp>
        <p:nvSpPr>
          <p:cNvPr id="704516" name="Text Box 4"/>
          <p:cNvSpPr txBox="1">
            <a:spLocks noChangeArrowheads="1"/>
          </p:cNvSpPr>
          <p:nvPr/>
        </p:nvSpPr>
        <p:spPr bwMode="auto">
          <a:xfrm>
            <a:off x="1828800" y="2895600"/>
            <a:ext cx="7162800" cy="822325"/>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For any configuration of the dynamical system a unique (or distinguishable) time instant is associated</a:t>
            </a:r>
          </a:p>
        </p:txBody>
      </p:sp>
      <p:sp>
        <p:nvSpPr>
          <p:cNvPr id="704517" name="Text Box 5"/>
          <p:cNvSpPr txBox="1">
            <a:spLocks noChangeArrowheads="1"/>
          </p:cNvSpPr>
          <p:nvPr/>
        </p:nvSpPr>
        <p:spPr bwMode="auto">
          <a:xfrm>
            <a:off x="381000" y="3962400"/>
            <a:ext cx="8001000" cy="822325"/>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Example: </a:t>
            </a:r>
            <a:r>
              <a:rPr lang="en-GB" sz="2400" dirty="0" err="1">
                <a:latin typeface="Times New Roman" pitchFamily="18" charset="0"/>
              </a:rPr>
              <a:t>Keplero</a:t>
            </a:r>
            <a:r>
              <a:rPr lang="en-GB" sz="2400" dirty="0">
                <a:latin typeface="Times New Roman" pitchFamily="18" charset="0"/>
              </a:rPr>
              <a:t> law gives a relation between observed positions of the Earth and particular time instants</a:t>
            </a:r>
          </a:p>
        </p:txBody>
      </p:sp>
      <p:sp>
        <p:nvSpPr>
          <p:cNvPr id="704518" name="Text Box 6"/>
          <p:cNvSpPr txBox="1">
            <a:spLocks noChangeArrowheads="1"/>
          </p:cNvSpPr>
          <p:nvPr/>
        </p:nvSpPr>
        <p:spPr bwMode="auto">
          <a:xfrm>
            <a:off x="2743200" y="4953000"/>
            <a:ext cx="5359400" cy="457200"/>
          </a:xfrm>
          <a:prstGeom prst="rect">
            <a:avLst/>
          </a:prstGeom>
          <a:noFill/>
          <a:ln w="9525">
            <a:noFill/>
            <a:miter lim="800000"/>
            <a:headEnd/>
            <a:tailEnd/>
          </a:ln>
          <a:effectLst/>
        </p:spPr>
        <p:txBody>
          <a:bodyPr wrap="none">
            <a:spAutoFit/>
          </a:bodyPr>
          <a:lstStyle/>
          <a:p>
            <a:pPr>
              <a:spcBef>
                <a:spcPct val="0"/>
              </a:spcBef>
              <a:buFontTx/>
              <a:buNone/>
            </a:pPr>
            <a:r>
              <a:rPr lang="en-GB" sz="2400" dirty="0">
                <a:latin typeface="Times New Roman" pitchFamily="18" charset="0"/>
              </a:rPr>
              <a:t>Measuring </a:t>
            </a:r>
            <a:r>
              <a:rPr lang="en-GB" sz="2400" dirty="0">
                <a:solidFill>
                  <a:schemeClr val="accent2"/>
                </a:solidFill>
                <a:latin typeface="Times New Roman" pitchFamily="18" charset="0"/>
              </a:rPr>
              <a:t>time</a:t>
            </a:r>
            <a:r>
              <a:rPr lang="en-GB" sz="2400" dirty="0">
                <a:latin typeface="Times New Roman" pitchFamily="18" charset="0"/>
              </a:rPr>
              <a:t> means measuring </a:t>
            </a:r>
            <a:r>
              <a:rPr lang="en-GB" sz="2400" dirty="0">
                <a:solidFill>
                  <a:schemeClr val="accent2"/>
                </a:solidFill>
                <a:latin typeface="Times New Roman" pitchFamily="18" charset="0"/>
              </a:rPr>
              <a:t>position</a:t>
            </a:r>
            <a:endParaRPr lang="en-GB" sz="2400" dirty="0">
              <a:solidFill>
                <a:schemeClr val="tx2"/>
              </a:solidFill>
              <a:latin typeface="Times New Roman" pitchFamily="18" charset="0"/>
            </a:endParaRPr>
          </a:p>
        </p:txBody>
      </p:sp>
      <p:sp>
        <p:nvSpPr>
          <p:cNvPr id="704519" name="Text Box 7"/>
          <p:cNvSpPr txBox="1">
            <a:spLocks noChangeArrowheads="1"/>
          </p:cNvSpPr>
          <p:nvPr/>
        </p:nvSpPr>
        <p:spPr bwMode="auto">
          <a:xfrm>
            <a:off x="2051720" y="5661248"/>
            <a:ext cx="4953000" cy="830997"/>
          </a:xfrm>
          <a:prstGeom prst="rect">
            <a:avLst/>
          </a:prstGeom>
          <a:noFill/>
          <a:ln w="9525">
            <a:noFill/>
            <a:miter lim="800000"/>
            <a:headEnd/>
            <a:tailEnd/>
          </a:ln>
          <a:effectLst/>
        </p:spPr>
        <p:txBody>
          <a:bodyPr>
            <a:spAutoFit/>
          </a:bodyPr>
          <a:lstStyle/>
          <a:p>
            <a:pPr>
              <a:spcBef>
                <a:spcPct val="0"/>
              </a:spcBef>
              <a:buFontTx/>
              <a:buNone/>
            </a:pPr>
            <a:r>
              <a:rPr lang="en-GB" sz="2400" dirty="0">
                <a:solidFill>
                  <a:schemeClr val="tx2"/>
                </a:solidFill>
                <a:latin typeface="Times New Roman" pitchFamily="18" charset="0"/>
              </a:rPr>
              <a:t>A coordinating organisation is needed, </a:t>
            </a:r>
          </a:p>
          <a:p>
            <a:pPr>
              <a:spcBef>
                <a:spcPct val="0"/>
              </a:spcBef>
              <a:buFontTx/>
              <a:buNone/>
            </a:pPr>
            <a:r>
              <a:rPr lang="en-GB" sz="2400" dirty="0">
                <a:solidFill>
                  <a:schemeClr val="tx2"/>
                </a:solidFill>
                <a:latin typeface="Times New Roman" pitchFamily="18" charset="0"/>
              </a:rPr>
              <a:t>time unit is not directly accessible</a:t>
            </a:r>
          </a:p>
        </p:txBody>
      </p:sp>
    </p:spTree>
    <p:extLst>
      <p:ext uri="{BB962C8B-B14F-4D97-AF65-F5344CB8AC3E}">
        <p14:creationId xmlns:p14="http://schemas.microsoft.com/office/powerpoint/2010/main" val="124202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80738"/>
            <a:ext cx="8229600" cy="621449"/>
          </a:xfrm>
        </p:spPr>
        <p:txBody>
          <a:bodyPr>
            <a:normAutofit fontScale="92500" lnSpcReduction="10000"/>
          </a:bodyPr>
          <a:lstStyle/>
          <a:p>
            <a:pPr marL="0" indent="0">
              <a:buNone/>
            </a:pPr>
            <a:r>
              <a:rPr lang="en-US" sz="1800" dirty="0"/>
              <a:t>Available on-demand</a:t>
            </a:r>
          </a:p>
          <a:p>
            <a:pPr marL="0" indent="0">
              <a:buNone/>
            </a:pPr>
            <a:r>
              <a:rPr lang="en-US" sz="1800" dirty="0"/>
              <a:t>dynamic plots:</a:t>
            </a:r>
          </a:p>
          <a:p>
            <a:pPr marL="0" indent="0">
              <a:buNone/>
            </a:pPr>
            <a:endParaRPr lang="en-US" sz="1800" dirty="0"/>
          </a:p>
        </p:txBody>
      </p:sp>
      <p:pic>
        <p:nvPicPr>
          <p:cNvPr id="38" name="Image 37">
            <a:extLst>
              <a:ext uri="{FF2B5EF4-FFF2-40B4-BE49-F238E27FC236}">
                <a16:creationId xmlns:a16="http://schemas.microsoft.com/office/drawing/2014/main" id="{FAFE56B8-2053-4210-A8E5-6B74F556C6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009" y="4059024"/>
            <a:ext cx="3051842" cy="1818248"/>
          </a:xfrm>
          <a:prstGeom prst="rect">
            <a:avLst/>
          </a:prstGeom>
        </p:spPr>
      </p:pic>
      <p:pic>
        <p:nvPicPr>
          <p:cNvPr id="39" name="Image 38">
            <a:extLst>
              <a:ext uri="{FF2B5EF4-FFF2-40B4-BE49-F238E27FC236}">
                <a16:creationId xmlns:a16="http://schemas.microsoft.com/office/drawing/2014/main" id="{2D3EBDBA-1746-4B57-8620-3082EB1DFA2D}"/>
              </a:ext>
            </a:extLst>
          </p:cNvPr>
          <p:cNvPicPr>
            <a:picLocks noChangeAspect="1"/>
          </p:cNvPicPr>
          <p:nvPr/>
        </p:nvPicPr>
        <p:blipFill rotWithShape="1">
          <a:blip r:embed="rId3"/>
          <a:srcRect t="13601" r="16075" b="24800"/>
          <a:stretch/>
        </p:blipFill>
        <p:spPr>
          <a:xfrm>
            <a:off x="3635897" y="1677348"/>
            <a:ext cx="3749033" cy="1851369"/>
          </a:xfrm>
          <a:prstGeom prst="rect">
            <a:avLst/>
          </a:prstGeom>
          <a:ln>
            <a:noFill/>
            <a:prstDash val="solid"/>
          </a:ln>
        </p:spPr>
      </p:pic>
      <p:pic>
        <p:nvPicPr>
          <p:cNvPr id="7" name="Image 6">
            <a:extLst>
              <a:ext uri="{FF2B5EF4-FFF2-40B4-BE49-F238E27FC236}">
                <a16:creationId xmlns:a16="http://schemas.microsoft.com/office/drawing/2014/main" id="{42AD6EE7-3A13-471B-A6EE-388DD423B1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350" y="2520146"/>
            <a:ext cx="2835004" cy="1515363"/>
          </a:xfrm>
          <a:prstGeom prst="rect">
            <a:avLst/>
          </a:prstGeom>
        </p:spPr>
      </p:pic>
      <p:pic>
        <p:nvPicPr>
          <p:cNvPr id="9" name="Image 8">
            <a:extLst>
              <a:ext uri="{FF2B5EF4-FFF2-40B4-BE49-F238E27FC236}">
                <a16:creationId xmlns:a16="http://schemas.microsoft.com/office/drawing/2014/main" id="{48C74FDE-258C-4D78-A124-C5E9B08ED97E}"/>
              </a:ext>
            </a:extLst>
          </p:cNvPr>
          <p:cNvPicPr>
            <a:picLocks noChangeAspect="1"/>
          </p:cNvPicPr>
          <p:nvPr/>
        </p:nvPicPr>
        <p:blipFill rotWithShape="1">
          <a:blip r:embed="rId5"/>
          <a:srcRect t="45544" r="7464" b="19105"/>
          <a:stretch/>
        </p:blipFill>
        <p:spPr>
          <a:xfrm>
            <a:off x="3723626" y="3549593"/>
            <a:ext cx="5036946" cy="1146339"/>
          </a:xfrm>
          <a:prstGeom prst="rect">
            <a:avLst/>
          </a:prstGeom>
        </p:spPr>
      </p:pic>
      <p:pic>
        <p:nvPicPr>
          <p:cNvPr id="11" name="Image 10">
            <a:extLst>
              <a:ext uri="{FF2B5EF4-FFF2-40B4-BE49-F238E27FC236}">
                <a16:creationId xmlns:a16="http://schemas.microsoft.com/office/drawing/2014/main" id="{47D71852-A99C-449F-91B9-8013DD1A9624}"/>
              </a:ext>
            </a:extLst>
          </p:cNvPr>
          <p:cNvPicPr>
            <a:picLocks noChangeAspect="1"/>
          </p:cNvPicPr>
          <p:nvPr/>
        </p:nvPicPr>
        <p:blipFill rotWithShape="1">
          <a:blip r:embed="rId6"/>
          <a:srcRect l="1486" t="33200" r="8299" b="34699"/>
          <a:stretch/>
        </p:blipFill>
        <p:spPr>
          <a:xfrm>
            <a:off x="3793038" y="4705037"/>
            <a:ext cx="4898123" cy="1038300"/>
          </a:xfrm>
          <a:prstGeom prst="rect">
            <a:avLst/>
          </a:prstGeom>
        </p:spPr>
      </p:pic>
      <p:pic>
        <p:nvPicPr>
          <p:cNvPr id="19" name="Image 18">
            <a:extLst>
              <a:ext uri="{FF2B5EF4-FFF2-40B4-BE49-F238E27FC236}">
                <a16:creationId xmlns:a16="http://schemas.microsoft.com/office/drawing/2014/main" id="{D6495145-C2C9-4AE2-AD51-CB0FCB3B5814}"/>
              </a:ext>
            </a:extLst>
          </p:cNvPr>
          <p:cNvPicPr>
            <a:picLocks noChangeAspect="1"/>
          </p:cNvPicPr>
          <p:nvPr/>
        </p:nvPicPr>
        <p:blipFill rotWithShape="1">
          <a:blip r:embed="rId6"/>
          <a:srcRect l="1486" t="33200" r="8299" b="34699"/>
          <a:stretch/>
        </p:blipFill>
        <p:spPr>
          <a:xfrm>
            <a:off x="3801633" y="4695931"/>
            <a:ext cx="4898123" cy="1038300"/>
          </a:xfrm>
          <a:prstGeom prst="rect">
            <a:avLst/>
          </a:prstGeom>
        </p:spPr>
      </p:pic>
      <p:sp>
        <p:nvSpPr>
          <p:cNvPr id="13" name="Rectangle 12">
            <a:extLst>
              <a:ext uri="{FF2B5EF4-FFF2-40B4-BE49-F238E27FC236}">
                <a16:creationId xmlns:a16="http://schemas.microsoft.com/office/drawing/2014/main" id="{762A55A6-55AC-475E-A73D-194F0181DAE6}"/>
              </a:ext>
            </a:extLst>
          </p:cNvPr>
          <p:cNvSpPr/>
          <p:nvPr/>
        </p:nvSpPr>
        <p:spPr>
          <a:xfrm>
            <a:off x="3635897" y="3560040"/>
            <a:ext cx="5233095" cy="231723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ZoneTexte 13">
            <a:extLst>
              <a:ext uri="{FF2B5EF4-FFF2-40B4-BE49-F238E27FC236}">
                <a16:creationId xmlns:a16="http://schemas.microsoft.com/office/drawing/2014/main" id="{5B1688D7-8AF7-41A6-84FC-0E1E39C8E746}"/>
              </a:ext>
            </a:extLst>
          </p:cNvPr>
          <p:cNvSpPr txBox="1"/>
          <p:nvPr/>
        </p:nvSpPr>
        <p:spPr>
          <a:xfrm>
            <a:off x="7373838" y="2173405"/>
            <a:ext cx="1301872" cy="615553"/>
          </a:xfrm>
          <a:prstGeom prst="rect">
            <a:avLst/>
          </a:prstGeom>
          <a:noFill/>
        </p:spPr>
        <p:txBody>
          <a:bodyPr wrap="square" rtlCol="0">
            <a:spAutoFit/>
          </a:bodyPr>
          <a:lstStyle/>
          <a:p>
            <a:r>
              <a:rPr lang="fr-FR" sz="1700" dirty="0">
                <a:solidFill>
                  <a:srgbClr val="193B7F"/>
                </a:solidFill>
              </a:rPr>
              <a:t>Calibrations </a:t>
            </a:r>
          </a:p>
          <a:p>
            <a:r>
              <a:rPr lang="fr-FR" sz="1700" dirty="0">
                <a:solidFill>
                  <a:srgbClr val="193B7F"/>
                </a:solidFill>
              </a:rPr>
              <a:t>on-</a:t>
            </a:r>
            <a:r>
              <a:rPr lang="fr-FR" sz="1700" dirty="0" err="1">
                <a:solidFill>
                  <a:srgbClr val="193B7F"/>
                </a:solidFill>
              </a:rPr>
              <a:t>going</a:t>
            </a:r>
            <a:endParaRPr lang="fr-FR" sz="1700" dirty="0">
              <a:solidFill>
                <a:srgbClr val="193B7F"/>
              </a:solidFill>
            </a:endParaRPr>
          </a:p>
        </p:txBody>
      </p:sp>
      <p:sp>
        <p:nvSpPr>
          <p:cNvPr id="22" name="ZoneTexte 21">
            <a:extLst>
              <a:ext uri="{FF2B5EF4-FFF2-40B4-BE49-F238E27FC236}">
                <a16:creationId xmlns:a16="http://schemas.microsoft.com/office/drawing/2014/main" id="{9A8B0565-7465-4C18-BE5E-1A779B2E1E39}"/>
              </a:ext>
            </a:extLst>
          </p:cNvPr>
          <p:cNvSpPr txBox="1"/>
          <p:nvPr/>
        </p:nvSpPr>
        <p:spPr>
          <a:xfrm>
            <a:off x="6660233" y="3453412"/>
            <a:ext cx="1966173" cy="353943"/>
          </a:xfrm>
          <a:prstGeom prst="rect">
            <a:avLst/>
          </a:prstGeom>
          <a:noFill/>
        </p:spPr>
        <p:txBody>
          <a:bodyPr wrap="square" rtlCol="0">
            <a:spAutoFit/>
          </a:bodyPr>
          <a:lstStyle/>
          <a:p>
            <a:r>
              <a:rPr lang="fr-FR" sz="1700" dirty="0">
                <a:solidFill>
                  <a:srgbClr val="193B7F"/>
                </a:solidFill>
              </a:rPr>
              <a:t>Calibrations </a:t>
            </a:r>
            <a:r>
              <a:rPr lang="fr-FR" sz="1700" dirty="0" err="1">
                <a:solidFill>
                  <a:srgbClr val="193B7F"/>
                </a:solidFill>
              </a:rPr>
              <a:t>results</a:t>
            </a:r>
            <a:endParaRPr lang="fr-FR" sz="1700" dirty="0">
              <a:solidFill>
                <a:srgbClr val="193B7F"/>
              </a:solidFill>
            </a:endParaRPr>
          </a:p>
        </p:txBody>
      </p:sp>
      <p:sp>
        <p:nvSpPr>
          <p:cNvPr id="23" name="Rectangle 22">
            <a:extLst>
              <a:ext uri="{FF2B5EF4-FFF2-40B4-BE49-F238E27FC236}">
                <a16:creationId xmlns:a16="http://schemas.microsoft.com/office/drawing/2014/main" id="{2D54FBEA-7C6E-446E-B1FA-296EF101BF5B}"/>
              </a:ext>
            </a:extLst>
          </p:cNvPr>
          <p:cNvSpPr/>
          <p:nvPr/>
        </p:nvSpPr>
        <p:spPr>
          <a:xfrm>
            <a:off x="107505" y="1674966"/>
            <a:ext cx="3503341" cy="4202307"/>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ZoneTexte 23">
            <a:extLst>
              <a:ext uri="{FF2B5EF4-FFF2-40B4-BE49-F238E27FC236}">
                <a16:creationId xmlns:a16="http://schemas.microsoft.com/office/drawing/2014/main" id="{4D07E305-E301-4F5C-B5DA-2DCAE80E8088}"/>
              </a:ext>
            </a:extLst>
          </p:cNvPr>
          <p:cNvSpPr txBox="1"/>
          <p:nvPr/>
        </p:nvSpPr>
        <p:spPr>
          <a:xfrm>
            <a:off x="7435729" y="2873482"/>
            <a:ext cx="2452889" cy="615553"/>
          </a:xfrm>
          <a:prstGeom prst="rect">
            <a:avLst/>
          </a:prstGeom>
          <a:noFill/>
        </p:spPr>
        <p:txBody>
          <a:bodyPr wrap="square" rtlCol="0">
            <a:spAutoFit/>
          </a:bodyPr>
          <a:lstStyle/>
          <a:p>
            <a:r>
              <a:rPr lang="fr-FR" sz="1700" dirty="0">
                <a:solidFill>
                  <a:srgbClr val="193B7F"/>
                </a:solidFill>
              </a:rPr>
              <a:t>Calibrations </a:t>
            </a:r>
          </a:p>
          <a:p>
            <a:r>
              <a:rPr lang="fr-FR" sz="1700" dirty="0">
                <a:solidFill>
                  <a:srgbClr val="193B7F"/>
                </a:solidFill>
              </a:rPr>
              <a:t>listing</a:t>
            </a:r>
          </a:p>
        </p:txBody>
      </p:sp>
      <p:sp>
        <p:nvSpPr>
          <p:cNvPr id="26" name="ZoneTexte 25">
            <a:extLst>
              <a:ext uri="{FF2B5EF4-FFF2-40B4-BE49-F238E27FC236}">
                <a16:creationId xmlns:a16="http://schemas.microsoft.com/office/drawing/2014/main" id="{3BC909FE-6C1F-42E5-BD67-E5C8F1EC4940}"/>
              </a:ext>
            </a:extLst>
          </p:cNvPr>
          <p:cNvSpPr txBox="1"/>
          <p:nvPr/>
        </p:nvSpPr>
        <p:spPr>
          <a:xfrm>
            <a:off x="4888998" y="3480090"/>
            <a:ext cx="1247963" cy="353943"/>
          </a:xfrm>
          <a:prstGeom prst="rect">
            <a:avLst/>
          </a:prstGeom>
          <a:noFill/>
        </p:spPr>
        <p:txBody>
          <a:bodyPr wrap="square">
            <a:spAutoFit/>
          </a:bodyPr>
          <a:lstStyle/>
          <a:p>
            <a:r>
              <a:rPr lang="fr-FR" sz="1700" dirty="0">
                <a:solidFill>
                  <a:srgbClr val="193B7F"/>
                </a:solidFill>
              </a:rPr>
              <a:t>GPS</a:t>
            </a:r>
          </a:p>
        </p:txBody>
      </p:sp>
      <p:sp>
        <p:nvSpPr>
          <p:cNvPr id="28" name="ZoneTexte 27">
            <a:extLst>
              <a:ext uri="{FF2B5EF4-FFF2-40B4-BE49-F238E27FC236}">
                <a16:creationId xmlns:a16="http://schemas.microsoft.com/office/drawing/2014/main" id="{0AAA776B-7A18-4A7D-8E0B-F0CC6EAC7A6E}"/>
              </a:ext>
            </a:extLst>
          </p:cNvPr>
          <p:cNvSpPr txBox="1"/>
          <p:nvPr/>
        </p:nvSpPr>
        <p:spPr>
          <a:xfrm>
            <a:off x="4758438" y="4624595"/>
            <a:ext cx="4942608" cy="353943"/>
          </a:xfrm>
          <a:prstGeom prst="rect">
            <a:avLst/>
          </a:prstGeom>
          <a:noFill/>
        </p:spPr>
        <p:txBody>
          <a:bodyPr wrap="square">
            <a:spAutoFit/>
          </a:bodyPr>
          <a:lstStyle/>
          <a:p>
            <a:r>
              <a:rPr lang="fr-FR" sz="1700" dirty="0">
                <a:solidFill>
                  <a:srgbClr val="193B7F"/>
                </a:solidFill>
              </a:rPr>
              <a:t>Galileo</a:t>
            </a:r>
          </a:p>
        </p:txBody>
      </p:sp>
      <p:sp>
        <p:nvSpPr>
          <p:cNvPr id="29" name="Rectangle 28">
            <a:extLst>
              <a:ext uri="{FF2B5EF4-FFF2-40B4-BE49-F238E27FC236}">
                <a16:creationId xmlns:a16="http://schemas.microsoft.com/office/drawing/2014/main" id="{3AB2CEB7-0597-429B-8129-5A9ECFB9DB33}"/>
              </a:ext>
            </a:extLst>
          </p:cNvPr>
          <p:cNvSpPr/>
          <p:nvPr/>
        </p:nvSpPr>
        <p:spPr>
          <a:xfrm>
            <a:off x="3635895" y="1674965"/>
            <a:ext cx="5233096" cy="187341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Title 2">
            <a:extLst>
              <a:ext uri="{FF2B5EF4-FFF2-40B4-BE49-F238E27FC236}">
                <a16:creationId xmlns:a16="http://schemas.microsoft.com/office/drawing/2014/main" id="{662946E3-4B6A-0B60-419C-6F90E34FCB5A}"/>
              </a:ext>
            </a:extLst>
          </p:cNvPr>
          <p:cNvSpPr txBox="1">
            <a:spLocks/>
          </p:cNvSpPr>
          <p:nvPr/>
        </p:nvSpPr>
        <p:spPr bwMode="auto">
          <a:xfrm>
            <a:off x="374158" y="132760"/>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0000"/>
          </a:bodyPr>
          <a:lstStyle>
            <a:lvl1pPr algn="l" rtl="0" eaLnBrk="0" fontAlgn="base" hangingPunct="0">
              <a:spcBef>
                <a:spcPct val="0"/>
              </a:spcBef>
              <a:spcAft>
                <a:spcPct val="0"/>
              </a:spcAft>
              <a:defRPr lang="en-US" sz="2800" kern="120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en-GB" dirty="0"/>
              <a:t>Results are available in the data base    </a:t>
            </a:r>
            <a:r>
              <a:rPr lang="en-GB" sz="1800" i="1" dirty="0">
                <a:hlinkClick r:id="rId7"/>
              </a:rPr>
              <a:t>http://webtai.bipm.org/database/</a:t>
            </a:r>
            <a:r>
              <a:rPr lang="en-GB" sz="1800" i="1" dirty="0"/>
              <a:t> and </a:t>
            </a:r>
            <a:r>
              <a:rPr lang="en-GB" sz="1800" i="1" dirty="0">
                <a:hlinkClick r:id="rId8"/>
              </a:rPr>
              <a:t>https://www.bipm.org/en/bipm-services/timescales/time-ftp</a:t>
            </a:r>
            <a:br>
              <a:rPr lang="en-GB" sz="1800" i="1" dirty="0"/>
            </a:br>
            <a:endParaRPr lang="en-GB" sz="1800" i="1" dirty="0"/>
          </a:p>
        </p:txBody>
      </p:sp>
      <p:sp>
        <p:nvSpPr>
          <p:cNvPr id="6" name="ZoneTexte 5">
            <a:extLst>
              <a:ext uri="{FF2B5EF4-FFF2-40B4-BE49-F238E27FC236}">
                <a16:creationId xmlns:a16="http://schemas.microsoft.com/office/drawing/2014/main" id="{588EB487-14F3-BACF-FF85-BCC438868A57}"/>
              </a:ext>
            </a:extLst>
          </p:cNvPr>
          <p:cNvSpPr txBox="1"/>
          <p:nvPr/>
        </p:nvSpPr>
        <p:spPr>
          <a:xfrm>
            <a:off x="3988982" y="1156241"/>
            <a:ext cx="6893494" cy="369332"/>
          </a:xfrm>
          <a:prstGeom prst="rect">
            <a:avLst/>
          </a:prstGeom>
          <a:noFill/>
        </p:spPr>
        <p:txBody>
          <a:bodyPr wrap="square">
            <a:spAutoFit/>
          </a:bodyPr>
          <a:lstStyle/>
          <a:p>
            <a:r>
              <a:rPr lang="en-US" sz="1700" u="sng" dirty="0">
                <a:solidFill>
                  <a:srgbClr val="193B7F"/>
                </a:solidFill>
                <a:latin typeface="+mn-lt"/>
                <a:cs typeface="+mn-cs"/>
                <a:hlinkClick r:id="rId9">
                  <a:extLst>
                    <a:ext uri="{A12FA001-AC4F-418D-AE19-62706E023703}">
                      <ahyp:hlinkClr xmlns:ahyp="http://schemas.microsoft.com/office/drawing/2018/hyperlinkcolor" val="tx"/>
                    </a:ext>
                  </a:extLst>
                </a:hlinkClick>
              </a:rPr>
              <a:t>With API under test </a:t>
            </a:r>
            <a:r>
              <a:rPr lang="en-US" dirty="0">
                <a:solidFill>
                  <a:srgbClr val="0000FF"/>
                </a:solidFill>
                <a:hlinkClick r:id="rId9">
                  <a:extLst>
                    <a:ext uri="{A12FA001-AC4F-418D-AE19-62706E023703}">
                      <ahyp:hlinkClr xmlns:ahyp="http://schemas.microsoft.com/office/drawing/2018/hyperlinkcolor" val="tx"/>
                    </a:ext>
                  </a:extLst>
                </a:hlinkClick>
              </a:rPr>
              <a:t>https://webtai.bipm.org/api</a:t>
            </a:r>
            <a:r>
              <a:rPr lang="en-US" dirty="0"/>
              <a:t> </a:t>
            </a:r>
            <a:endParaRPr lang="fr-FR" dirty="0"/>
          </a:p>
        </p:txBody>
      </p:sp>
    </p:spTree>
    <p:extLst>
      <p:ext uri="{BB962C8B-B14F-4D97-AF65-F5344CB8AC3E}">
        <p14:creationId xmlns:p14="http://schemas.microsoft.com/office/powerpoint/2010/main" val="2002678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261234"/>
            <a:ext cx="7776864" cy="723275"/>
          </a:xfrm>
          <a:prstGeom prst="rect">
            <a:avLst/>
          </a:prstGeom>
        </p:spPr>
        <p:txBody>
          <a:bodyPr wrap="square">
            <a:spAutoFit/>
          </a:bodyPr>
          <a:lstStyle/>
          <a:p>
            <a:r>
              <a:rPr lang="fr-FR" sz="2500" dirty="0" err="1">
                <a:solidFill>
                  <a:srgbClr val="193B7F"/>
                </a:solidFill>
                <a:latin typeface="+mj-lt"/>
                <a:ea typeface="+mj-ea"/>
                <a:cs typeface="+mj-cs"/>
              </a:rPr>
              <a:t>Estimate</a:t>
            </a:r>
            <a:r>
              <a:rPr lang="fr-FR" sz="2500" dirty="0">
                <a:solidFill>
                  <a:srgbClr val="193B7F"/>
                </a:solidFill>
                <a:latin typeface="+mj-lt"/>
                <a:ea typeface="+mj-ea"/>
                <a:cs typeface="+mj-cs"/>
              </a:rPr>
              <a:t> of </a:t>
            </a:r>
            <a:r>
              <a:rPr lang="fr-FR" sz="2500" dirty="0" err="1">
                <a:solidFill>
                  <a:srgbClr val="193B7F"/>
                </a:solidFill>
                <a:latin typeface="+mj-lt"/>
                <a:ea typeface="+mj-ea"/>
                <a:cs typeface="+mj-cs"/>
              </a:rPr>
              <a:t>individual</a:t>
            </a:r>
            <a:r>
              <a:rPr lang="fr-FR" sz="2500" dirty="0">
                <a:solidFill>
                  <a:srgbClr val="193B7F"/>
                </a:solidFill>
                <a:latin typeface="+mj-lt"/>
                <a:ea typeface="+mj-ea"/>
                <a:cs typeface="+mj-cs"/>
              </a:rPr>
              <a:t> PSFS </a:t>
            </a:r>
          </a:p>
          <a:p>
            <a:r>
              <a:rPr lang="fr-FR" sz="1600" i="1" dirty="0">
                <a:solidFill>
                  <a:srgbClr val="193B7F"/>
                </a:solidFill>
                <a:latin typeface="+mj-lt"/>
                <a:ea typeface="+mj-ea"/>
                <a:cs typeface="+mj-cs"/>
              </a:rPr>
              <a:t>https://webtai.bipm.org/ftp/pub/tai/other-products/taipsfs/nict_sr1-ftai</a:t>
            </a:r>
          </a:p>
        </p:txBody>
      </p:sp>
      <p:pic>
        <p:nvPicPr>
          <p:cNvPr id="3" name="Image 2">
            <a:extLst>
              <a:ext uri="{FF2B5EF4-FFF2-40B4-BE49-F238E27FC236}">
                <a16:creationId xmlns:a16="http://schemas.microsoft.com/office/drawing/2014/main" id="{D5C877FE-0599-F324-5F97-DA609762A143}"/>
              </a:ext>
            </a:extLst>
          </p:cNvPr>
          <p:cNvPicPr>
            <a:picLocks noChangeAspect="1"/>
          </p:cNvPicPr>
          <p:nvPr/>
        </p:nvPicPr>
        <p:blipFill rotWithShape="1">
          <a:blip r:embed="rId2"/>
          <a:srcRect t="10800" r="50787" b="33200"/>
          <a:stretch/>
        </p:blipFill>
        <p:spPr>
          <a:xfrm>
            <a:off x="53752" y="1196752"/>
            <a:ext cx="9036496" cy="5784010"/>
          </a:xfrm>
          <a:prstGeom prst="rect">
            <a:avLst/>
          </a:prstGeom>
        </p:spPr>
      </p:pic>
    </p:spTree>
    <p:extLst>
      <p:ext uri="{BB962C8B-B14F-4D97-AF65-F5344CB8AC3E}">
        <p14:creationId xmlns:p14="http://schemas.microsoft.com/office/powerpoint/2010/main" val="38768434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2"/>
          <p:cNvSpPr>
            <a:spLocks noGrp="1"/>
          </p:cNvSpPr>
          <p:nvPr>
            <p:ph type="sldNum" sz="quarter" idx="4294967295"/>
          </p:nvPr>
        </p:nvSpPr>
        <p:spPr/>
        <p:txBody>
          <a:bodyPr/>
          <a:lstStyle/>
          <a:p>
            <a:r>
              <a:rPr lang="fr-FR" altLang="en-GB" dirty="0"/>
              <a:t> </a:t>
            </a:r>
          </a:p>
        </p:txBody>
      </p:sp>
      <p:sp>
        <p:nvSpPr>
          <p:cNvPr id="775170" name="Rectangle 2"/>
          <p:cNvSpPr>
            <a:spLocks noGrp="1" noChangeArrowheads="1"/>
          </p:cNvSpPr>
          <p:nvPr>
            <p:ph type="title"/>
          </p:nvPr>
        </p:nvSpPr>
        <p:spPr>
          <a:xfrm>
            <a:off x="1331640" y="1779985"/>
            <a:ext cx="6741319" cy="4386263"/>
          </a:xfrm>
        </p:spPr>
        <p:txBody>
          <a:bodyPr>
            <a:normAutofit/>
          </a:bodyPr>
          <a:lstStyle/>
          <a:p>
            <a:r>
              <a:rPr lang="it-IT" dirty="0"/>
              <a:t>every week, </a:t>
            </a:r>
            <a:br>
              <a:rPr lang="it-IT" dirty="0"/>
            </a:br>
            <a:r>
              <a:rPr lang="it-IT" dirty="0"/>
              <a:t>on Wednesdays</a:t>
            </a:r>
            <a:br>
              <a:rPr lang="it-IT" dirty="0"/>
            </a:br>
            <a:br>
              <a:rPr lang="it-IT" dirty="0"/>
            </a:br>
            <a:r>
              <a:rPr lang="it-IT" dirty="0"/>
              <a:t>the results are </a:t>
            </a:r>
            <a:br>
              <a:rPr lang="it-IT" dirty="0"/>
            </a:br>
            <a:br>
              <a:rPr lang="it-IT" dirty="0"/>
            </a:br>
            <a:br>
              <a:rPr lang="it-IT" dirty="0"/>
            </a:br>
            <a:br>
              <a:rPr lang="it-IT" dirty="0"/>
            </a:br>
            <a:br>
              <a:rPr lang="it-IT" dirty="0"/>
            </a:br>
            <a:r>
              <a:rPr lang="it-IT" dirty="0"/>
              <a:t>in the previous week (Monday-Sunday)</a:t>
            </a:r>
            <a:endParaRPr lang="en-GB" dirty="0"/>
          </a:p>
        </p:txBody>
      </p:sp>
      <p:sp>
        <p:nvSpPr>
          <p:cNvPr id="775174" name="WordArt 6"/>
          <p:cNvSpPr>
            <a:spLocks noChangeArrowheads="1" noChangeShapeType="1" noTextEdit="1"/>
          </p:cNvSpPr>
          <p:nvPr/>
        </p:nvSpPr>
        <p:spPr bwMode="auto">
          <a:xfrm>
            <a:off x="3771900" y="3990052"/>
            <a:ext cx="2774156" cy="725091"/>
          </a:xfrm>
          <a:prstGeom prst="rect">
            <a:avLst/>
          </a:prstGeom>
        </p:spPr>
        <p:txBody>
          <a:bodyPr wrap="none" fromWordArt="1">
            <a:prstTxWarp prst="textPlain">
              <a:avLst>
                <a:gd name="adj" fmla="val 50000"/>
              </a:avLst>
            </a:prstTxWarp>
          </a:bodyPr>
          <a:lstStyle/>
          <a:p>
            <a:pPr algn="ctr">
              <a:buNone/>
            </a:pP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UTCr</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 UTC (k)</a:t>
            </a:r>
          </a:p>
        </p:txBody>
      </p:sp>
      <p:sp>
        <p:nvSpPr>
          <p:cNvPr id="2" name="Rectangle 1"/>
          <p:cNvSpPr/>
          <p:nvPr/>
        </p:nvSpPr>
        <p:spPr>
          <a:xfrm>
            <a:off x="107504" y="188640"/>
            <a:ext cx="7272808" cy="523220"/>
          </a:xfrm>
          <a:prstGeom prst="rect">
            <a:avLst/>
          </a:prstGeom>
        </p:spPr>
        <p:txBody>
          <a:bodyPr wrap="square">
            <a:spAutoFit/>
          </a:bodyPr>
          <a:lstStyle/>
          <a:p>
            <a:r>
              <a:rPr lang="it-IT" sz="2800" dirty="0"/>
              <a:t>Since 2013 a rapid evaluation of UTC is available</a:t>
            </a:r>
            <a:endParaRPr lang="fr-FR" sz="2800" dirty="0"/>
          </a:p>
        </p:txBody>
      </p:sp>
    </p:spTree>
    <p:extLst>
      <p:ext uri="{BB962C8B-B14F-4D97-AF65-F5344CB8AC3E}">
        <p14:creationId xmlns:p14="http://schemas.microsoft.com/office/powerpoint/2010/main" val="26689317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95536" y="2708920"/>
            <a:ext cx="8748464" cy="1527993"/>
          </a:xfrm>
        </p:spPr>
        <p:txBody>
          <a:bodyPr/>
          <a:lstStyle/>
          <a:p>
            <a:r>
              <a:rPr lang="fr-FR" dirty="0"/>
              <a:t>How </a:t>
            </a:r>
            <a:r>
              <a:rPr lang="fr-FR" dirty="0" err="1"/>
              <a:t>secondary</a:t>
            </a:r>
            <a:r>
              <a:rPr lang="fr-FR" dirty="0"/>
              <a:t> </a:t>
            </a:r>
            <a:r>
              <a:rPr lang="fr-FR" dirty="0" err="1"/>
              <a:t>frequency</a:t>
            </a:r>
            <a:r>
              <a:rPr lang="fr-FR" dirty="0"/>
              <a:t> standard  </a:t>
            </a:r>
            <a:br>
              <a:rPr lang="fr-FR" dirty="0"/>
            </a:br>
            <a:br>
              <a:rPr lang="fr-FR" dirty="0"/>
            </a:br>
            <a:r>
              <a:rPr lang="fr-FR" dirty="0"/>
              <a:t>are </a:t>
            </a:r>
            <a:r>
              <a:rPr lang="fr-FR" dirty="0" err="1"/>
              <a:t>recognized</a:t>
            </a:r>
            <a:r>
              <a:rPr lang="fr-FR" dirty="0"/>
              <a:t> by the CCTF and CIPM?</a:t>
            </a:r>
            <a:br>
              <a:rPr lang="fr-FR" dirty="0"/>
            </a:br>
            <a:br>
              <a:rPr lang="fr-FR" dirty="0"/>
            </a:br>
            <a:endParaRPr lang="fr-FR" dirty="0"/>
          </a:p>
        </p:txBody>
      </p:sp>
    </p:spTree>
    <p:extLst>
      <p:ext uri="{BB962C8B-B14F-4D97-AF65-F5344CB8AC3E}">
        <p14:creationId xmlns:p14="http://schemas.microsoft.com/office/powerpoint/2010/main" val="41935539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Espace réservé du numéro de diapositive 2"/>
          <p:cNvSpPr>
            <a:spLocks noGrp="1"/>
          </p:cNvSpPr>
          <p:nvPr>
            <p:ph type="sldNum" sz="quarter" idx="12"/>
          </p:nvPr>
        </p:nvSpPr>
        <p:spPr/>
        <p:txBody>
          <a:bodyPr/>
          <a:lstStyle>
            <a:lvl1pPr eaLnBrk="0" hangingPunct="0">
              <a:spcBef>
                <a:spcPct val="20000"/>
              </a:spcBef>
              <a:buChar char="•"/>
              <a:defRPr sz="2400">
                <a:solidFill>
                  <a:schemeClr val="tx1"/>
                </a:solidFill>
                <a:latin typeface="Times New Roman" pitchFamily="18" charset="0"/>
              </a:defRPr>
            </a:lvl1pPr>
            <a:lvl2pPr marL="742950" indent="-285750" eaLnBrk="0" hangingPunct="0">
              <a:spcBef>
                <a:spcPct val="20000"/>
              </a:spcBef>
              <a:buChar char="–"/>
              <a:defRPr sz="22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endParaRPr lang="en-US" altLang="fr-FR" sz="1400" dirty="0"/>
          </a:p>
          <a:p>
            <a:pPr>
              <a:spcBef>
                <a:spcPct val="0"/>
              </a:spcBef>
              <a:buFontTx/>
              <a:buNone/>
              <a:defRPr/>
            </a:pPr>
            <a:endParaRPr lang="en-US" altLang="fr-FR" sz="1400" dirty="0"/>
          </a:p>
        </p:txBody>
      </p:sp>
      <p:sp>
        <p:nvSpPr>
          <p:cNvPr id="13" name="Rectangle 3"/>
          <p:cNvSpPr txBox="1">
            <a:spLocks noChangeArrowheads="1"/>
          </p:cNvSpPr>
          <p:nvPr/>
        </p:nvSpPr>
        <p:spPr bwMode="auto">
          <a:xfrm>
            <a:off x="125760" y="2492896"/>
            <a:ext cx="8712968"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0" fontAlgn="base" hangingPunct="0">
              <a:spcBef>
                <a:spcPct val="20000"/>
              </a:spcBef>
              <a:spcAft>
                <a:spcPct val="0"/>
              </a:spcAft>
              <a:buChar char="»"/>
              <a:defRPr sz="1600">
                <a:solidFill>
                  <a:schemeClr val="tx1"/>
                </a:solidFill>
                <a:latin typeface="+mn-lt"/>
              </a:defRPr>
            </a:lvl6pPr>
            <a:lvl7pPr marL="2971800" indent="-228600" algn="l" rtl="0" eaLnBrk="0" fontAlgn="base" hangingPunct="0">
              <a:spcBef>
                <a:spcPct val="20000"/>
              </a:spcBef>
              <a:spcAft>
                <a:spcPct val="0"/>
              </a:spcAft>
              <a:buChar char="»"/>
              <a:defRPr sz="1600">
                <a:solidFill>
                  <a:schemeClr val="tx1"/>
                </a:solidFill>
                <a:latin typeface="+mn-lt"/>
              </a:defRPr>
            </a:lvl7pPr>
            <a:lvl8pPr marL="3429000" indent="-228600" algn="l" rtl="0" eaLnBrk="0" fontAlgn="base" hangingPunct="0">
              <a:spcBef>
                <a:spcPct val="20000"/>
              </a:spcBef>
              <a:spcAft>
                <a:spcPct val="0"/>
              </a:spcAft>
              <a:buChar char="»"/>
              <a:defRPr sz="1600">
                <a:solidFill>
                  <a:schemeClr val="tx1"/>
                </a:solidFill>
                <a:latin typeface="+mn-lt"/>
              </a:defRPr>
            </a:lvl8pPr>
            <a:lvl9pPr marL="3886200" indent="-228600" algn="l" rtl="0" eaLnBrk="0" fontAlgn="base" hangingPunct="0">
              <a:spcBef>
                <a:spcPct val="20000"/>
              </a:spcBef>
              <a:spcAft>
                <a:spcPct val="0"/>
              </a:spcAft>
              <a:buChar char="»"/>
              <a:defRPr sz="1600">
                <a:solidFill>
                  <a:schemeClr val="tx1"/>
                </a:solidFill>
                <a:latin typeface="+mn-lt"/>
              </a:defRPr>
            </a:lvl9pPr>
          </a:lstStyle>
          <a:p>
            <a:pPr marL="0" indent="0">
              <a:buNone/>
              <a:defRPr/>
            </a:pPr>
            <a:r>
              <a:rPr lang="en-GB" sz="2000" dirty="0"/>
              <a:t>Since 2001 CCL-CCTF working group on Frequency Standards: </a:t>
            </a:r>
          </a:p>
          <a:p>
            <a:pPr marL="0" indent="0">
              <a:buNone/>
              <a:defRPr/>
            </a:pPr>
            <a:r>
              <a:rPr lang="en-US" sz="2000" dirty="0"/>
              <a:t>produces and maintains a single list of </a:t>
            </a:r>
            <a:r>
              <a:rPr lang="en-US" sz="2000" i="1" dirty="0"/>
              <a:t>Recommended frequency standard values for applications including the practical realization of the </a:t>
            </a:r>
            <a:r>
              <a:rPr lang="en-US" sz="2000" i="1" dirty="0" err="1"/>
              <a:t>metre</a:t>
            </a:r>
            <a:r>
              <a:rPr lang="en-US" sz="2000" i="1" dirty="0"/>
              <a:t> and </a:t>
            </a:r>
            <a:r>
              <a:rPr lang="en-US" sz="2000" b="1" i="1" dirty="0">
                <a:solidFill>
                  <a:srgbClr val="FF0000"/>
                </a:solidFill>
              </a:rPr>
              <a:t>secondary representations of the second</a:t>
            </a:r>
            <a:r>
              <a:rPr lang="en-US" sz="2000" dirty="0"/>
              <a:t>.</a:t>
            </a:r>
          </a:p>
          <a:p>
            <a:pPr marL="457200" lvl="1" indent="0">
              <a:buNone/>
              <a:defRPr/>
            </a:pPr>
            <a:endParaRPr lang="en-US" altLang="fr-FR" sz="1800" b="0" kern="0" dirty="0">
              <a:cs typeface="+mn-cs"/>
            </a:endParaRPr>
          </a:p>
        </p:txBody>
      </p:sp>
      <p:sp>
        <p:nvSpPr>
          <p:cNvPr id="14" name="Espace réservé du contenu 2"/>
          <p:cNvSpPr txBox="1">
            <a:spLocks/>
          </p:cNvSpPr>
          <p:nvPr/>
        </p:nvSpPr>
        <p:spPr>
          <a:xfrm>
            <a:off x="0" y="0"/>
            <a:ext cx="8964488" cy="2420888"/>
          </a:xfrm>
          <a:prstGeom prst="rect">
            <a:avLst/>
          </a:prstGeom>
          <a:ln>
            <a:solidFill>
              <a:srgbClr val="993366"/>
            </a:solidFill>
          </a:ln>
        </p:spPr>
        <p:txBody>
          <a:bodyPr vert="horz" lIns="407356" tIns="203678" rIns="407356" bIns="203678" rtlCol="0">
            <a:noAutofit/>
          </a:bodyPr>
          <a:lstStyle>
            <a:lvl1pPr marL="0" indent="0" algn="ctr" defTabSz="4073561" rtl="0" eaLnBrk="1" latinLnBrk="0" hangingPunct="1">
              <a:spcBef>
                <a:spcPct val="20000"/>
              </a:spcBef>
              <a:buFont typeface="Arial" panose="020B0604020202020204" pitchFamily="34" charset="0"/>
              <a:buNone/>
              <a:defRPr sz="14300" kern="1200">
                <a:solidFill>
                  <a:schemeClr val="tx1">
                    <a:tint val="75000"/>
                  </a:schemeClr>
                </a:solidFill>
                <a:latin typeface="+mn-lt"/>
                <a:ea typeface="+mn-ea"/>
                <a:cs typeface="+mn-cs"/>
              </a:defRPr>
            </a:lvl1pPr>
            <a:lvl2pPr marL="2036780" indent="0" algn="ctr" defTabSz="4073561" rtl="0" eaLnBrk="1" latinLnBrk="0" hangingPunct="1">
              <a:spcBef>
                <a:spcPct val="20000"/>
              </a:spcBef>
              <a:buFont typeface="Arial" panose="020B0604020202020204" pitchFamily="34" charset="0"/>
              <a:buNone/>
              <a:defRPr sz="12500" kern="1200">
                <a:solidFill>
                  <a:schemeClr val="tx1">
                    <a:tint val="75000"/>
                  </a:schemeClr>
                </a:solidFill>
                <a:latin typeface="+mn-lt"/>
                <a:ea typeface="+mn-ea"/>
                <a:cs typeface="+mn-cs"/>
              </a:defRPr>
            </a:lvl2pPr>
            <a:lvl3pPr marL="4073561" indent="0" algn="ctr" defTabSz="4073561" rtl="0" eaLnBrk="1" latinLnBrk="0" hangingPunct="1">
              <a:spcBef>
                <a:spcPct val="20000"/>
              </a:spcBef>
              <a:buFont typeface="Arial" panose="020B0604020202020204" pitchFamily="34" charset="0"/>
              <a:buNone/>
              <a:defRPr sz="10700" kern="1200">
                <a:solidFill>
                  <a:schemeClr val="tx1">
                    <a:tint val="75000"/>
                  </a:schemeClr>
                </a:solidFill>
                <a:latin typeface="+mn-lt"/>
                <a:ea typeface="+mn-ea"/>
                <a:cs typeface="+mn-cs"/>
              </a:defRPr>
            </a:lvl3pPr>
            <a:lvl4pPr marL="611034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4pPr>
            <a:lvl5pPr marL="814712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5pPr>
            <a:lvl6pPr marL="10183901"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6pPr>
            <a:lvl7pPr marL="1222068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7pPr>
            <a:lvl8pPr marL="1425746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8pPr>
            <a:lvl9pPr marL="16294242" indent="0" algn="ctr" defTabSz="4073561" rtl="0" eaLnBrk="1" latinLnBrk="0" hangingPunct="1">
              <a:spcBef>
                <a:spcPct val="20000"/>
              </a:spcBef>
              <a:buFont typeface="Arial" panose="020B0604020202020204" pitchFamily="34" charset="0"/>
              <a:buNone/>
              <a:defRPr sz="8900" kern="1200">
                <a:solidFill>
                  <a:schemeClr val="tx1">
                    <a:tint val="75000"/>
                  </a:schemeClr>
                </a:solidFill>
                <a:latin typeface="+mn-lt"/>
                <a:ea typeface="+mn-ea"/>
                <a:cs typeface="+mn-cs"/>
              </a:defRPr>
            </a:lvl9pPr>
          </a:lstStyle>
          <a:p>
            <a:pPr>
              <a:spcBef>
                <a:spcPts val="0"/>
              </a:spcBef>
            </a:pPr>
            <a:r>
              <a:rPr lang="en-US" altLang="fr-FR" sz="2800" b="1" dirty="0">
                <a:solidFill>
                  <a:schemeClr val="tx1"/>
                </a:solidFill>
              </a:rPr>
              <a:t>13</a:t>
            </a:r>
            <a:r>
              <a:rPr lang="en-US" altLang="fr-FR" sz="2800" b="1" baseline="30000" dirty="0">
                <a:solidFill>
                  <a:schemeClr val="tx1"/>
                </a:solidFill>
              </a:rPr>
              <a:t>th</a:t>
            </a:r>
            <a:r>
              <a:rPr lang="en-US" altLang="fr-FR" sz="2800" b="1" dirty="0">
                <a:solidFill>
                  <a:schemeClr val="tx1"/>
                </a:solidFill>
              </a:rPr>
              <a:t> CGPM (1967)</a:t>
            </a:r>
          </a:p>
          <a:p>
            <a:pPr lvl="0" algn="just">
              <a:spcBef>
                <a:spcPts val="0"/>
              </a:spcBef>
            </a:pPr>
            <a:r>
              <a:rPr lang="en-US" altLang="fr-FR" sz="1400" b="1" dirty="0">
                <a:solidFill>
                  <a:prstClr val="black"/>
                </a:solidFill>
              </a:rPr>
              <a:t>Resolution 1</a:t>
            </a:r>
            <a:r>
              <a:rPr lang="en-US" altLang="fr-FR" sz="1400" dirty="0">
                <a:solidFill>
                  <a:prstClr val="black"/>
                </a:solidFill>
              </a:rPr>
              <a:t> </a:t>
            </a:r>
          </a:p>
          <a:p>
            <a:pPr lvl="0" algn="just">
              <a:spcBef>
                <a:spcPts val="0"/>
              </a:spcBef>
            </a:pPr>
            <a:r>
              <a:rPr lang="en-US" altLang="fr-FR" sz="1400" i="1" dirty="0">
                <a:solidFill>
                  <a:srgbClr val="000000"/>
                </a:solidFill>
              </a:rPr>
              <a:t>The second is the duration of 9 192 631 770 periods of the radiation corresponding to the transition between the two hyperfine levels of the ground state of the </a:t>
            </a:r>
            <a:r>
              <a:rPr lang="en-US" altLang="fr-FR" sz="1400" i="1" dirty="0" err="1">
                <a:solidFill>
                  <a:srgbClr val="000000"/>
                </a:solidFill>
              </a:rPr>
              <a:t>caesium</a:t>
            </a:r>
            <a:r>
              <a:rPr lang="en-US" altLang="fr-FR" sz="1400" i="1" dirty="0">
                <a:solidFill>
                  <a:srgbClr val="000000"/>
                </a:solidFill>
              </a:rPr>
              <a:t> 133 atom</a:t>
            </a:r>
            <a:r>
              <a:rPr lang="en-US" altLang="fr-FR" sz="1400" dirty="0">
                <a:solidFill>
                  <a:srgbClr val="000000"/>
                </a:solidFill>
              </a:rPr>
              <a:t>. </a:t>
            </a:r>
          </a:p>
          <a:p>
            <a:pPr algn="just"/>
            <a:r>
              <a:rPr lang="en-US" altLang="fr-FR" sz="1400" b="1" dirty="0">
                <a:solidFill>
                  <a:schemeClr val="tx1"/>
                </a:solidFill>
              </a:rPr>
              <a:t>Resolution 2</a:t>
            </a:r>
            <a:r>
              <a:rPr lang="en-US" altLang="fr-FR" sz="1400" dirty="0">
                <a:solidFill>
                  <a:schemeClr val="tx1"/>
                </a:solidFill>
              </a:rPr>
              <a:t> </a:t>
            </a:r>
          </a:p>
          <a:p>
            <a:pPr algn="just"/>
            <a:r>
              <a:rPr lang="en-US" altLang="fr-FR" sz="1400" i="1" dirty="0">
                <a:solidFill>
                  <a:srgbClr val="000000"/>
                </a:solidFill>
              </a:rPr>
              <a:t>Considering that the cesium frequency standard is still perfectible and </a:t>
            </a:r>
            <a:r>
              <a:rPr lang="en-US" altLang="fr-FR" sz="1400" i="1" dirty="0">
                <a:solidFill>
                  <a:srgbClr val="FF0000"/>
                </a:solidFill>
              </a:rPr>
              <a:t>current experiments allow the hope of producing other standards with even better qualities to define the second</a:t>
            </a:r>
            <a:r>
              <a:rPr lang="en-US" altLang="fr-FR" sz="1400" i="1" dirty="0">
                <a:solidFill>
                  <a:srgbClr val="000000"/>
                </a:solidFill>
              </a:rPr>
              <a:t>,</a:t>
            </a:r>
          </a:p>
          <a:p>
            <a:pPr algn="just"/>
            <a:r>
              <a:rPr lang="en-US" altLang="fr-FR" sz="1400" i="1" dirty="0">
                <a:solidFill>
                  <a:srgbClr val="000000"/>
                </a:solidFill>
              </a:rPr>
              <a:t>invites …. laboratories in the field of atomic frequency standards to actively pursue their studies.</a:t>
            </a:r>
            <a:endParaRPr lang="en-US" altLang="fr-FR" sz="1400" dirty="0">
              <a:solidFill>
                <a:srgbClr val="000000"/>
              </a:solidFill>
            </a:endParaRPr>
          </a:p>
        </p:txBody>
      </p:sp>
      <p:pic>
        <p:nvPicPr>
          <p:cNvPr id="1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71355"/>
            <a:ext cx="8734387"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403648" y="6536377"/>
            <a:ext cx="6912768" cy="276999"/>
          </a:xfrm>
          <a:prstGeom prst="rect">
            <a:avLst/>
          </a:prstGeom>
          <a:noFill/>
        </p:spPr>
        <p:txBody>
          <a:bodyPr wrap="square">
            <a:spAutoFit/>
          </a:bodyPr>
          <a:lstStyle/>
          <a:p>
            <a:pPr marL="0" indent="0">
              <a:buNone/>
              <a:defRPr/>
            </a:pPr>
            <a:r>
              <a:rPr lang="en-US" sz="1200" dirty="0">
                <a:hlinkClick r:id="rId4"/>
              </a:rPr>
              <a:t>See  https://www.bipm.org/en/publications/mises-en-pratique/standard-frequencies.html</a:t>
            </a:r>
            <a:endParaRPr lang="en-US" sz="1200" dirty="0"/>
          </a:p>
        </p:txBody>
      </p:sp>
    </p:spTree>
    <p:extLst>
      <p:ext uri="{BB962C8B-B14F-4D97-AF65-F5344CB8AC3E}">
        <p14:creationId xmlns:p14="http://schemas.microsoft.com/office/powerpoint/2010/main" val="57004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ChangeArrowheads="1"/>
          </p:cNvSpPr>
          <p:nvPr/>
        </p:nvSpPr>
        <p:spPr bwMode="auto">
          <a:xfrm>
            <a:off x="1143001" y="3107509"/>
            <a:ext cx="1847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fr-FR" altLang="fr-FR" sz="1350"/>
          </a:p>
        </p:txBody>
      </p:sp>
      <p:sp>
        <p:nvSpPr>
          <p:cNvPr id="7" name="Rectangle 6"/>
          <p:cNvSpPr/>
          <p:nvPr/>
        </p:nvSpPr>
        <p:spPr>
          <a:xfrm>
            <a:off x="251520" y="192530"/>
            <a:ext cx="8842442" cy="461665"/>
          </a:xfrm>
          <a:prstGeom prst="rect">
            <a:avLst/>
          </a:prstGeom>
        </p:spPr>
        <p:txBody>
          <a:bodyPr wrap="square">
            <a:spAutoFit/>
          </a:bodyPr>
          <a:lstStyle/>
          <a:p>
            <a:pPr lvl="0"/>
            <a:r>
              <a:rPr lang="fr-FR" sz="2400" b="1" dirty="0" err="1">
                <a:solidFill>
                  <a:srgbClr val="002060"/>
                </a:solidFill>
              </a:rPr>
              <a:t>Secondary</a:t>
            </a:r>
            <a:r>
              <a:rPr lang="fr-FR" sz="2400" b="1" dirty="0">
                <a:solidFill>
                  <a:srgbClr val="002060"/>
                </a:solidFill>
              </a:rPr>
              <a:t> </a:t>
            </a:r>
            <a:r>
              <a:rPr lang="fr-FR" sz="2400" b="1" dirty="0" err="1">
                <a:solidFill>
                  <a:srgbClr val="002060"/>
                </a:solidFill>
              </a:rPr>
              <a:t>representations</a:t>
            </a:r>
            <a:r>
              <a:rPr lang="fr-FR" sz="2400" b="1" dirty="0">
                <a:solidFill>
                  <a:srgbClr val="002060"/>
                </a:solidFill>
              </a:rPr>
              <a:t> of the second</a:t>
            </a:r>
          </a:p>
        </p:txBody>
      </p:sp>
      <p:sp>
        <p:nvSpPr>
          <p:cNvPr id="13" name="Forme libre 12"/>
          <p:cNvSpPr/>
          <p:nvPr/>
        </p:nvSpPr>
        <p:spPr>
          <a:xfrm>
            <a:off x="5806868" y="3895281"/>
            <a:ext cx="890899" cy="897308"/>
          </a:xfrm>
          <a:custGeom>
            <a:avLst/>
            <a:gdLst>
              <a:gd name="connsiteX0" fmla="*/ 230736 w 1187865"/>
              <a:gd name="connsiteY0" fmla="*/ 0 h 1196411"/>
              <a:gd name="connsiteX1" fmla="*/ 0 w 1187865"/>
              <a:gd name="connsiteY1" fmla="*/ 136732 h 1196411"/>
              <a:gd name="connsiteX2" fmla="*/ 76912 w 1187865"/>
              <a:gd name="connsiteY2" fmla="*/ 982766 h 1196411"/>
              <a:gd name="connsiteX3" fmla="*/ 1162228 w 1187865"/>
              <a:gd name="connsiteY3" fmla="*/ 1196411 h 1196411"/>
              <a:gd name="connsiteX4" fmla="*/ 1187865 w 1187865"/>
              <a:gd name="connsiteY4" fmla="*/ 1034041 h 1196411"/>
              <a:gd name="connsiteX5" fmla="*/ 230736 w 1187865"/>
              <a:gd name="connsiteY5" fmla="*/ 0 h 119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7865" h="1196411">
                <a:moveTo>
                  <a:pt x="230736" y="0"/>
                </a:moveTo>
                <a:lnTo>
                  <a:pt x="0" y="136732"/>
                </a:lnTo>
                <a:lnTo>
                  <a:pt x="76912" y="982766"/>
                </a:lnTo>
                <a:lnTo>
                  <a:pt x="1162228" y="1196411"/>
                </a:lnTo>
                <a:lnTo>
                  <a:pt x="1187865" y="1034041"/>
                </a:lnTo>
                <a:lnTo>
                  <a:pt x="230736"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363454" y="1135415"/>
            <a:ext cx="8379912" cy="923330"/>
          </a:xfrm>
          <a:prstGeom prst="rect">
            <a:avLst/>
          </a:prstGeom>
        </p:spPr>
        <p:txBody>
          <a:bodyPr wrap="square">
            <a:spAutoFit/>
          </a:bodyPr>
          <a:lstStyle/>
          <a:p>
            <a:r>
              <a:rPr lang="en-US" altLang="fr-FR" b="1" dirty="0">
                <a:solidFill>
                  <a:prstClr val="black"/>
                </a:solidFill>
              </a:rPr>
              <a:t>List of recommended standard frequencies (validated by CIPM, published on the BIPM website) recommended for applications including the practical realization of the </a:t>
            </a:r>
            <a:r>
              <a:rPr lang="en-US" altLang="fr-FR" b="1" dirty="0" err="1">
                <a:solidFill>
                  <a:prstClr val="black"/>
                </a:solidFill>
              </a:rPr>
              <a:t>metre</a:t>
            </a:r>
            <a:r>
              <a:rPr lang="en-US" altLang="fr-FR" b="1" dirty="0">
                <a:solidFill>
                  <a:prstClr val="black"/>
                </a:solidFill>
              </a:rPr>
              <a:t> and secondary representations of the second</a:t>
            </a:r>
          </a:p>
        </p:txBody>
      </p:sp>
      <p:pic>
        <p:nvPicPr>
          <p:cNvPr id="16" name="Image 15"/>
          <p:cNvPicPr>
            <a:picLocks noChangeAspect="1"/>
          </p:cNvPicPr>
          <p:nvPr/>
        </p:nvPicPr>
        <p:blipFill>
          <a:blip r:embed="rId2"/>
          <a:stretch>
            <a:fillRect/>
          </a:stretch>
        </p:blipFill>
        <p:spPr>
          <a:xfrm>
            <a:off x="283849" y="2543495"/>
            <a:ext cx="3963502" cy="1728191"/>
          </a:xfrm>
          <a:prstGeom prst="rect">
            <a:avLst/>
          </a:prstGeom>
        </p:spPr>
      </p:pic>
      <p:grpSp>
        <p:nvGrpSpPr>
          <p:cNvPr id="12" name="Groupe 11"/>
          <p:cNvGrpSpPr/>
          <p:nvPr/>
        </p:nvGrpSpPr>
        <p:grpSpPr>
          <a:xfrm>
            <a:off x="4520512" y="2855989"/>
            <a:ext cx="4222854" cy="3682923"/>
            <a:chOff x="7553240" y="96013"/>
            <a:chExt cx="3721113" cy="3477328"/>
          </a:xfrm>
        </p:grpSpPr>
        <p:pic>
          <p:nvPicPr>
            <p:cNvPr id="19" name="Image 18"/>
            <p:cNvPicPr>
              <a:picLocks noChangeAspect="1"/>
            </p:cNvPicPr>
            <p:nvPr/>
          </p:nvPicPr>
          <p:blipFill rotWithShape="1">
            <a:blip r:embed="rId3"/>
            <a:srcRect r="82543"/>
            <a:stretch/>
          </p:blipFill>
          <p:spPr>
            <a:xfrm>
              <a:off x="7553240" y="102589"/>
              <a:ext cx="1102245" cy="3470752"/>
            </a:xfrm>
            <a:prstGeom prst="rect">
              <a:avLst/>
            </a:prstGeom>
          </p:spPr>
        </p:pic>
        <p:pic>
          <p:nvPicPr>
            <p:cNvPr id="20" name="Image 19"/>
            <p:cNvPicPr>
              <a:picLocks noChangeAspect="1"/>
            </p:cNvPicPr>
            <p:nvPr/>
          </p:nvPicPr>
          <p:blipFill rotWithShape="1">
            <a:blip r:embed="rId3"/>
            <a:srcRect l="58126"/>
            <a:stretch/>
          </p:blipFill>
          <p:spPr>
            <a:xfrm>
              <a:off x="8630433" y="96013"/>
              <a:ext cx="2643920" cy="3470752"/>
            </a:xfrm>
            <a:prstGeom prst="rect">
              <a:avLst/>
            </a:prstGeom>
          </p:spPr>
        </p:pic>
      </p:grpSp>
      <p:sp>
        <p:nvSpPr>
          <p:cNvPr id="14" name="Espace réservé du numéro de diapositive 1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14F222-93C7-44BC-9BDA-FC7060FA32F3}" type="slidenum">
              <a:rPr lang="fr-FR" smtClean="0"/>
              <a:pPr/>
              <a:t>45</a:t>
            </a:fld>
            <a:endParaRPr lang="fr-FR"/>
          </a:p>
        </p:txBody>
      </p:sp>
      <p:cxnSp>
        <p:nvCxnSpPr>
          <p:cNvPr id="15" name="Connecteur droit 14"/>
          <p:cNvCxnSpPr/>
          <p:nvPr/>
        </p:nvCxnSpPr>
        <p:spPr>
          <a:xfrm flipV="1">
            <a:off x="0" y="836712"/>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6" name="ZoneTexte 5">
            <a:extLst>
              <a:ext uri="{FF2B5EF4-FFF2-40B4-BE49-F238E27FC236}">
                <a16:creationId xmlns:a16="http://schemas.microsoft.com/office/drawing/2014/main" id="{58684C0B-6950-AB5C-E5C8-5F4C0F6233DF}"/>
              </a:ext>
            </a:extLst>
          </p:cNvPr>
          <p:cNvSpPr txBox="1"/>
          <p:nvPr/>
        </p:nvSpPr>
        <p:spPr>
          <a:xfrm>
            <a:off x="6084168" y="135612"/>
            <a:ext cx="3383560" cy="415498"/>
          </a:xfrm>
          <a:prstGeom prst="rect">
            <a:avLst/>
          </a:prstGeom>
          <a:noFill/>
        </p:spPr>
        <p:txBody>
          <a:bodyPr wrap="square">
            <a:spAutoFit/>
          </a:bodyPr>
          <a:lstStyle/>
          <a:p>
            <a:r>
              <a:rPr lang="fr-FR" sz="1050" dirty="0"/>
              <a:t>https://www.bipm.org/en/publications/mises-en-pratique/standard-frequencies-info</a:t>
            </a:r>
          </a:p>
        </p:txBody>
      </p:sp>
      <p:grpSp>
        <p:nvGrpSpPr>
          <p:cNvPr id="9" name="Groupe 8">
            <a:extLst>
              <a:ext uri="{FF2B5EF4-FFF2-40B4-BE49-F238E27FC236}">
                <a16:creationId xmlns:a16="http://schemas.microsoft.com/office/drawing/2014/main" id="{70AF6DF5-C5AD-EFFB-C622-CFB8DC32A554}"/>
              </a:ext>
            </a:extLst>
          </p:cNvPr>
          <p:cNvGrpSpPr/>
          <p:nvPr/>
        </p:nvGrpSpPr>
        <p:grpSpPr>
          <a:xfrm>
            <a:off x="7242468" y="2204864"/>
            <a:ext cx="1908137" cy="425529"/>
            <a:chOff x="8206596" y="422261"/>
            <a:chExt cx="808007" cy="413835"/>
          </a:xfrm>
        </p:grpSpPr>
        <p:sp>
          <p:nvSpPr>
            <p:cNvPr id="10" name="Bulle narrative : ronde 9">
              <a:extLst>
                <a:ext uri="{FF2B5EF4-FFF2-40B4-BE49-F238E27FC236}">
                  <a16:creationId xmlns:a16="http://schemas.microsoft.com/office/drawing/2014/main" id="{2EF4037E-8E2F-7937-2A81-8F427FF41DCD}"/>
                </a:ext>
              </a:extLst>
            </p:cNvPr>
            <p:cNvSpPr/>
            <p:nvPr/>
          </p:nvSpPr>
          <p:spPr>
            <a:xfrm>
              <a:off x="8206596" y="422261"/>
              <a:ext cx="808007" cy="413835"/>
            </a:xfrm>
            <a:prstGeom prst="wedgeEllipseCallout">
              <a:avLst>
                <a:gd name="adj1" fmla="val 8711"/>
                <a:gd name="adj2" fmla="val 12385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7FBE77F-3459-27E4-0630-F7C33BF12B4A}"/>
                </a:ext>
              </a:extLst>
            </p:cNvPr>
            <p:cNvSpPr txBox="1"/>
            <p:nvPr/>
          </p:nvSpPr>
          <p:spPr>
            <a:xfrm>
              <a:off x="8302573" y="475233"/>
              <a:ext cx="612477" cy="359182"/>
            </a:xfrm>
            <a:prstGeom prst="rect">
              <a:avLst/>
            </a:prstGeom>
            <a:noFill/>
          </p:spPr>
          <p:txBody>
            <a:bodyPr wrap="square" rtlCol="0">
              <a:spAutoFit/>
            </a:bodyPr>
            <a:lstStyle/>
            <a:p>
              <a:r>
                <a:rPr lang="fr-FR" sz="900" dirty="0" err="1">
                  <a:solidFill>
                    <a:srgbClr val="FF0000"/>
                  </a:solidFill>
                </a:rPr>
                <a:t>Uncertainty</a:t>
              </a:r>
              <a:r>
                <a:rPr lang="fr-FR" sz="900" dirty="0">
                  <a:solidFill>
                    <a:srgbClr val="FF0000"/>
                  </a:solidFill>
                </a:rPr>
                <a:t> </a:t>
              </a:r>
              <a:r>
                <a:rPr lang="fr-FR" sz="900" dirty="0" err="1">
                  <a:solidFill>
                    <a:srgbClr val="FF0000"/>
                  </a:solidFill>
                </a:rPr>
                <a:t>limited</a:t>
              </a:r>
              <a:r>
                <a:rPr lang="fr-FR" sz="900" dirty="0">
                  <a:solidFill>
                    <a:srgbClr val="FF0000"/>
                  </a:solidFill>
                </a:rPr>
                <a:t> by the </a:t>
              </a:r>
              <a:r>
                <a:rPr lang="fr-FR" sz="900" dirty="0" err="1">
                  <a:solidFill>
                    <a:srgbClr val="FF0000"/>
                  </a:solidFill>
                </a:rPr>
                <a:t>Cesium</a:t>
              </a:r>
              <a:r>
                <a:rPr lang="fr-FR" sz="900" dirty="0">
                  <a:solidFill>
                    <a:srgbClr val="FF0000"/>
                  </a:solidFill>
                </a:rPr>
                <a:t> </a:t>
              </a:r>
              <a:r>
                <a:rPr lang="fr-FR" sz="900" dirty="0" err="1">
                  <a:solidFill>
                    <a:srgbClr val="FF0000"/>
                  </a:solidFill>
                </a:rPr>
                <a:t>primary</a:t>
              </a:r>
              <a:r>
                <a:rPr lang="fr-FR" sz="900" dirty="0">
                  <a:solidFill>
                    <a:srgbClr val="FF0000"/>
                  </a:solidFill>
                </a:rPr>
                <a:t> </a:t>
              </a:r>
              <a:r>
                <a:rPr lang="fr-FR" sz="900" dirty="0" err="1">
                  <a:solidFill>
                    <a:srgbClr val="FF0000"/>
                  </a:solidFill>
                </a:rPr>
                <a:t>realization</a:t>
              </a:r>
              <a:endParaRPr lang="fr-FR" sz="900" dirty="0">
                <a:solidFill>
                  <a:srgbClr val="FF0000"/>
                </a:solidFill>
              </a:endParaRPr>
            </a:p>
          </p:txBody>
        </p:sp>
      </p:grpSp>
      <p:sp>
        <p:nvSpPr>
          <p:cNvPr id="2" name="Rectangle 1">
            <a:extLst>
              <a:ext uri="{FF2B5EF4-FFF2-40B4-BE49-F238E27FC236}">
                <a16:creationId xmlns:a16="http://schemas.microsoft.com/office/drawing/2014/main" id="{4C945F91-7C2D-D4A0-E02C-3BD451FCA730}"/>
              </a:ext>
            </a:extLst>
          </p:cNvPr>
          <p:cNvSpPr/>
          <p:nvPr/>
        </p:nvSpPr>
        <p:spPr>
          <a:xfrm>
            <a:off x="4554525" y="5075250"/>
            <a:ext cx="482284" cy="225958"/>
          </a:xfrm>
          <a:prstGeom prst="rect">
            <a:avLst/>
          </a:prstGeom>
          <a:solidFill>
            <a:srgbClr val="FFFF00">
              <a:alpha val="47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745AD461-9F77-7198-CFF7-D51A71260138}"/>
              </a:ext>
            </a:extLst>
          </p:cNvPr>
          <p:cNvSpPr/>
          <p:nvPr/>
        </p:nvSpPr>
        <p:spPr>
          <a:xfrm>
            <a:off x="4572000" y="5538811"/>
            <a:ext cx="482284" cy="225958"/>
          </a:xfrm>
          <a:prstGeom prst="rect">
            <a:avLst/>
          </a:prstGeom>
          <a:solidFill>
            <a:srgbClr val="FFFF00">
              <a:alpha val="47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06581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F4580F9-D684-484A-A8AC-A54F0DB33A9C}"/>
              </a:ext>
            </a:extLst>
          </p:cNvPr>
          <p:cNvSpPr>
            <a:spLocks noGrp="1"/>
          </p:cNvSpPr>
          <p:nvPr>
            <p:ph type="title"/>
          </p:nvPr>
        </p:nvSpPr>
        <p:spPr>
          <a:xfrm>
            <a:off x="236867" y="354367"/>
            <a:ext cx="8670266" cy="445928"/>
          </a:xfrm>
        </p:spPr>
        <p:txBody>
          <a:bodyPr>
            <a:normAutofit fontScale="90000"/>
          </a:bodyPr>
          <a:lstStyle/>
          <a:p>
            <a:r>
              <a:rPr lang="en-US" sz="2500" b="1" dirty="0"/>
              <a:t>Values of the secondary representations of the second from a multisystem of frequency ratio measures</a:t>
            </a:r>
            <a:endParaRPr lang="en-US" sz="2600" b="1" dirty="0"/>
          </a:p>
        </p:txBody>
      </p:sp>
      <p:sp>
        <p:nvSpPr>
          <p:cNvPr id="7" name="ZoneTexte 6">
            <a:extLst>
              <a:ext uri="{FF2B5EF4-FFF2-40B4-BE49-F238E27FC236}">
                <a16:creationId xmlns:a16="http://schemas.microsoft.com/office/drawing/2014/main" id="{B19DF5EB-8052-4A1D-A4C9-0BECFF7E22B4}"/>
              </a:ext>
            </a:extLst>
          </p:cNvPr>
          <p:cNvSpPr txBox="1"/>
          <p:nvPr/>
        </p:nvSpPr>
        <p:spPr>
          <a:xfrm>
            <a:off x="174080" y="1865088"/>
            <a:ext cx="1681547" cy="3539430"/>
          </a:xfrm>
          <a:prstGeom prst="rect">
            <a:avLst/>
          </a:prstGeom>
          <a:noFill/>
        </p:spPr>
        <p:txBody>
          <a:bodyPr wrap="square">
            <a:spAutoFit/>
          </a:bodyPr>
          <a:lstStyle/>
          <a:p>
            <a:r>
              <a:rPr lang="en-US" sz="1600" dirty="0">
                <a:latin typeface="Open Sans Light" panose="020B0306030504020204" pitchFamily="34" charset="0"/>
                <a:ea typeface="Calibri" panose="020F0502020204030204" pitchFamily="34" charset="0"/>
                <a:cs typeface="Times New Roman" panose="02020603050405020304" pitchFamily="18" charset="0"/>
              </a:rPr>
              <a:t>Estimation by independent methods and software </a:t>
            </a:r>
          </a:p>
          <a:p>
            <a:endParaRPr lang="en-US" sz="1600" dirty="0">
              <a:latin typeface="Open Sans Light" panose="020B0306030504020204" pitchFamily="34" charset="0"/>
              <a:ea typeface="Calibri" panose="020F0502020204030204" pitchFamily="34" charset="0"/>
              <a:cs typeface="Times New Roman" panose="02020603050405020304" pitchFamily="18" charset="0"/>
            </a:endParaRPr>
          </a:p>
          <a:p>
            <a:r>
              <a:rPr lang="en-US" sz="1600" dirty="0">
                <a:latin typeface="Open Sans Light" panose="020B0306030504020204" pitchFamily="34" charset="0"/>
                <a:ea typeface="Calibri" panose="020F0502020204030204" pitchFamily="34" charset="0"/>
                <a:cs typeface="Times New Roman" panose="02020603050405020304" pitchFamily="18" charset="0"/>
              </a:rPr>
              <a:t>Take into account the correlation between measurements (e.g. due to their comparison to the same Cs standards</a:t>
            </a:r>
          </a:p>
        </p:txBody>
      </p:sp>
      <p:pic>
        <p:nvPicPr>
          <p:cNvPr id="9" name="Picture 5">
            <a:extLst>
              <a:ext uri="{FF2B5EF4-FFF2-40B4-BE49-F238E27FC236}">
                <a16:creationId xmlns:a16="http://schemas.microsoft.com/office/drawing/2014/main" id="{568DC9A4-9DA0-4AEE-97A6-E2B76EF3C78C}"/>
              </a:ext>
            </a:extLst>
          </p:cNvPr>
          <p:cNvPicPr>
            <a:picLocks noChangeAspect="1"/>
          </p:cNvPicPr>
          <p:nvPr/>
        </p:nvPicPr>
        <p:blipFill rotWithShape="1">
          <a:blip r:embed="rId2">
            <a:extLst>
              <a:ext uri="{28A0092B-C50C-407E-A947-70E740481C1C}">
                <a14:useLocalDpi xmlns:a14="http://schemas.microsoft.com/office/drawing/2010/main" val="0"/>
              </a:ext>
            </a:extLst>
          </a:blip>
          <a:srcRect t="15101"/>
          <a:stretch/>
        </p:blipFill>
        <p:spPr bwMode="auto">
          <a:xfrm>
            <a:off x="1316454" y="1567607"/>
            <a:ext cx="6113558" cy="3887982"/>
          </a:xfrm>
          <a:prstGeom prst="rect">
            <a:avLst/>
          </a:prstGeom>
          <a:noFill/>
          <a:ln>
            <a:noFill/>
          </a:ln>
        </p:spPr>
      </p:pic>
      <p:sp>
        <p:nvSpPr>
          <p:cNvPr id="10" name="ZoneTexte 9">
            <a:extLst>
              <a:ext uri="{FF2B5EF4-FFF2-40B4-BE49-F238E27FC236}">
                <a16:creationId xmlns:a16="http://schemas.microsoft.com/office/drawing/2014/main" id="{8E335561-2AF6-4D71-A4F9-CC8752335E06}"/>
              </a:ext>
            </a:extLst>
          </p:cNvPr>
          <p:cNvSpPr txBox="1"/>
          <p:nvPr/>
        </p:nvSpPr>
        <p:spPr>
          <a:xfrm>
            <a:off x="2394801" y="4758188"/>
            <a:ext cx="6749200" cy="1499449"/>
          </a:xfrm>
          <a:prstGeom prst="rect">
            <a:avLst/>
          </a:prstGeom>
          <a:noFill/>
        </p:spPr>
        <p:txBody>
          <a:bodyPr wrap="square">
            <a:spAutoFit/>
          </a:bodyPr>
          <a:lstStyle/>
          <a:p>
            <a:pPr algn="just">
              <a:lnSpc>
                <a:spcPct val="107000"/>
              </a:lnSpc>
              <a:spcAft>
                <a:spcPts val="800"/>
              </a:spcAft>
            </a:pPr>
            <a:r>
              <a:rPr lang="en-GB" sz="1600" dirty="0">
                <a:latin typeface="Open Sans Light" panose="020B0306030504020204" pitchFamily="34" charset="0"/>
                <a:cs typeface="Times New Roman" panose="02020603050405020304" pitchFamily="18" charset="0"/>
              </a:rPr>
              <a:t>Graphical representation of 105 frequency measures (33 optical frequency ratios and 72 absolute frequency measures vs </a:t>
            </a:r>
            <a:r>
              <a:rPr lang="en-GB" sz="1600" dirty="0" err="1">
                <a:latin typeface="Open Sans Light" panose="020B0306030504020204" pitchFamily="34" charset="0"/>
                <a:cs typeface="Times New Roman" panose="02020603050405020304" pitchFamily="18" charset="0"/>
              </a:rPr>
              <a:t>Cesium</a:t>
            </a:r>
            <a:r>
              <a:rPr lang="en-GB" sz="1600" dirty="0">
                <a:latin typeface="Open Sans Light" panose="020B0306030504020204" pitchFamily="34" charset="0"/>
                <a:cs typeface="Times New Roman" panose="02020603050405020304" pitchFamily="18" charset="0"/>
              </a:rPr>
              <a:t>) used for the calculation of 14 frequency values.</a:t>
            </a:r>
          </a:p>
          <a:p>
            <a:pPr algn="just">
              <a:lnSpc>
                <a:spcPct val="107000"/>
              </a:lnSpc>
              <a:spcAft>
                <a:spcPts val="800"/>
              </a:spcAft>
            </a:pPr>
            <a:r>
              <a:rPr lang="en-GB" sz="1600" dirty="0">
                <a:latin typeface="Open Sans Light" panose="020B0306030504020204" pitchFamily="34" charset="0"/>
                <a:cs typeface="Times New Roman" panose="02020603050405020304" pitchFamily="18" charset="0"/>
              </a:rPr>
              <a:t>The new computational mode has been able to take into account </a:t>
            </a:r>
            <a:r>
              <a:rPr lang="en-US" sz="1600" dirty="0">
                <a:latin typeface="Open Sans Light" panose="020B0306030504020204" pitchFamily="34" charset="0"/>
                <a:cs typeface="Times New Roman" panose="02020603050405020304" pitchFamily="18" charset="0"/>
              </a:rPr>
              <a:t>483 correlations </a:t>
            </a:r>
            <a:endParaRPr lang="en-GB" sz="1600" dirty="0">
              <a:latin typeface="Open Sans Light" panose="020B0306030504020204" pitchFamily="34" charset="0"/>
              <a:cs typeface="Times New Roman" panose="02020603050405020304" pitchFamily="18" charset="0"/>
            </a:endParaRPr>
          </a:p>
        </p:txBody>
      </p:sp>
      <p:sp>
        <p:nvSpPr>
          <p:cNvPr id="3" name="ZoneTexte 2">
            <a:extLst>
              <a:ext uri="{FF2B5EF4-FFF2-40B4-BE49-F238E27FC236}">
                <a16:creationId xmlns:a16="http://schemas.microsoft.com/office/drawing/2014/main" id="{9F0ACF4C-D58F-557A-110E-E2D4C07031E9}"/>
              </a:ext>
            </a:extLst>
          </p:cNvPr>
          <p:cNvSpPr txBox="1"/>
          <p:nvPr/>
        </p:nvSpPr>
        <p:spPr>
          <a:xfrm>
            <a:off x="7768625" y="3936654"/>
            <a:ext cx="1470077" cy="507831"/>
          </a:xfrm>
          <a:prstGeom prst="rect">
            <a:avLst/>
          </a:prstGeom>
          <a:noFill/>
        </p:spPr>
        <p:txBody>
          <a:bodyPr wrap="square">
            <a:spAutoFit/>
          </a:bodyPr>
          <a:lstStyle/>
          <a:p>
            <a:r>
              <a:rPr lang="en-US" sz="1350" b="1" dirty="0"/>
              <a:t>Joint CCL-CCTF WG (2020-21)</a:t>
            </a:r>
            <a:endParaRPr lang="fr-FR" dirty="0"/>
          </a:p>
        </p:txBody>
      </p:sp>
      <p:grpSp>
        <p:nvGrpSpPr>
          <p:cNvPr id="4" name="Groupe 3">
            <a:extLst>
              <a:ext uri="{FF2B5EF4-FFF2-40B4-BE49-F238E27FC236}">
                <a16:creationId xmlns:a16="http://schemas.microsoft.com/office/drawing/2014/main" id="{B72E6EA4-926B-27F2-0640-62918AAECB59}"/>
              </a:ext>
            </a:extLst>
          </p:cNvPr>
          <p:cNvGrpSpPr/>
          <p:nvPr/>
        </p:nvGrpSpPr>
        <p:grpSpPr>
          <a:xfrm>
            <a:off x="7308304" y="2420888"/>
            <a:ext cx="1598829" cy="853030"/>
            <a:chOff x="8439221" y="640881"/>
            <a:chExt cx="808007" cy="413835"/>
          </a:xfrm>
        </p:grpSpPr>
        <p:sp>
          <p:nvSpPr>
            <p:cNvPr id="6" name="Bulle narrative : ronde 5">
              <a:extLst>
                <a:ext uri="{FF2B5EF4-FFF2-40B4-BE49-F238E27FC236}">
                  <a16:creationId xmlns:a16="http://schemas.microsoft.com/office/drawing/2014/main" id="{08FAC4E9-3E3A-39BC-35F2-9101DC4C52C8}"/>
                </a:ext>
              </a:extLst>
            </p:cNvPr>
            <p:cNvSpPr/>
            <p:nvPr/>
          </p:nvSpPr>
          <p:spPr>
            <a:xfrm>
              <a:off x="8439221" y="640881"/>
              <a:ext cx="808007" cy="413835"/>
            </a:xfrm>
            <a:prstGeom prst="wedgeEllipseCallout">
              <a:avLst>
                <a:gd name="adj1" fmla="val -63062"/>
                <a:gd name="adj2" fmla="val 2927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73D0A5F7-B187-90D2-D57C-EF811D8EB13D}"/>
                </a:ext>
              </a:extLst>
            </p:cNvPr>
            <p:cNvSpPr txBox="1"/>
            <p:nvPr/>
          </p:nvSpPr>
          <p:spPr>
            <a:xfrm>
              <a:off x="8560819" y="677946"/>
              <a:ext cx="612477" cy="358352"/>
            </a:xfrm>
            <a:prstGeom prst="rect">
              <a:avLst/>
            </a:prstGeom>
            <a:noFill/>
          </p:spPr>
          <p:txBody>
            <a:bodyPr wrap="square" rtlCol="0">
              <a:spAutoFit/>
            </a:bodyPr>
            <a:lstStyle/>
            <a:p>
              <a:r>
                <a:rPr lang="fr-FR" sz="1400" dirty="0">
                  <a:solidFill>
                    <a:srgbClr val="FF0000"/>
                  </a:solidFill>
                </a:rPr>
                <a:t>All the </a:t>
              </a:r>
              <a:r>
                <a:rPr lang="fr-FR" sz="1400" dirty="0" err="1">
                  <a:solidFill>
                    <a:srgbClr val="FF0000"/>
                  </a:solidFill>
                </a:rPr>
                <a:t>estimates</a:t>
              </a:r>
              <a:r>
                <a:rPr lang="fr-FR" sz="1400" dirty="0">
                  <a:solidFill>
                    <a:srgbClr val="FF0000"/>
                  </a:solidFill>
                </a:rPr>
                <a:t> are </a:t>
              </a:r>
              <a:r>
                <a:rPr lang="fr-FR" sz="1400" dirty="0" err="1">
                  <a:solidFill>
                    <a:srgbClr val="FF0000"/>
                  </a:solidFill>
                </a:rPr>
                <a:t>interrelated</a:t>
              </a:r>
              <a:endParaRPr lang="fr-FR" sz="1400" dirty="0">
                <a:solidFill>
                  <a:srgbClr val="FF0000"/>
                </a:solidFill>
              </a:endParaRPr>
            </a:p>
          </p:txBody>
        </p:sp>
      </p:grpSp>
      <p:sp>
        <p:nvSpPr>
          <p:cNvPr id="2" name="ZoneTexte 1">
            <a:extLst>
              <a:ext uri="{FF2B5EF4-FFF2-40B4-BE49-F238E27FC236}">
                <a16:creationId xmlns:a16="http://schemas.microsoft.com/office/drawing/2014/main" id="{FF9E7E5E-303B-C67C-DFA6-69A66AEEF47F}"/>
              </a:ext>
            </a:extLst>
          </p:cNvPr>
          <p:cNvSpPr txBox="1"/>
          <p:nvPr/>
        </p:nvSpPr>
        <p:spPr>
          <a:xfrm>
            <a:off x="35496" y="6457817"/>
            <a:ext cx="2902911" cy="369332"/>
          </a:xfrm>
          <a:prstGeom prst="rect">
            <a:avLst/>
          </a:prstGeom>
          <a:noFill/>
        </p:spPr>
        <p:txBody>
          <a:bodyPr wrap="none" rtlCol="0">
            <a:spAutoFit/>
          </a:bodyPr>
          <a:lstStyle/>
          <a:p>
            <a:r>
              <a:rPr lang="fr-FR" dirty="0"/>
              <a:t>Metrologia </a:t>
            </a:r>
            <a:r>
              <a:rPr lang="fr-FR" dirty="0" err="1"/>
              <a:t>paper</a:t>
            </a:r>
            <a:r>
              <a:rPr lang="fr-FR" dirty="0"/>
              <a:t> in </a:t>
            </a:r>
            <a:r>
              <a:rPr lang="fr-FR" dirty="0" err="1"/>
              <a:t>progress</a:t>
            </a:r>
            <a:endParaRPr lang="en-GB" dirty="0"/>
          </a:p>
        </p:txBody>
      </p:sp>
    </p:spTree>
    <p:extLst>
      <p:ext uri="{BB962C8B-B14F-4D97-AF65-F5344CB8AC3E}">
        <p14:creationId xmlns:p14="http://schemas.microsoft.com/office/powerpoint/2010/main" val="15040092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diagramme, ligne, Parallèle&#10;&#10;Description générée automatiquement">
            <a:extLst>
              <a:ext uri="{FF2B5EF4-FFF2-40B4-BE49-F238E27FC236}">
                <a16:creationId xmlns:a16="http://schemas.microsoft.com/office/drawing/2014/main" id="{05596336-3B4B-AB81-6EF3-88999295A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34" y="1484784"/>
            <a:ext cx="9024938" cy="4813300"/>
          </a:xfrm>
          <a:prstGeom prst="rect">
            <a:avLst/>
          </a:prstGeom>
        </p:spPr>
      </p:pic>
      <p:sp>
        <p:nvSpPr>
          <p:cNvPr id="4" name="ZoneTexte 3">
            <a:extLst>
              <a:ext uri="{FF2B5EF4-FFF2-40B4-BE49-F238E27FC236}">
                <a16:creationId xmlns:a16="http://schemas.microsoft.com/office/drawing/2014/main" id="{C6D7885D-2513-1770-3CCB-2044E21200F5}"/>
              </a:ext>
            </a:extLst>
          </p:cNvPr>
          <p:cNvSpPr txBox="1"/>
          <p:nvPr/>
        </p:nvSpPr>
        <p:spPr>
          <a:xfrm>
            <a:off x="6588224" y="1196752"/>
            <a:ext cx="2664296" cy="2862322"/>
          </a:xfrm>
          <a:prstGeom prst="rect">
            <a:avLst/>
          </a:prstGeom>
          <a:noFill/>
        </p:spPr>
        <p:txBody>
          <a:bodyPr wrap="square">
            <a:spAutoFit/>
          </a:bodyPr>
          <a:lstStyle/>
          <a:p>
            <a:r>
              <a:rPr lang="en-GB" sz="900" dirty="0"/>
              <a:t>1       874.000000      1.1         [Boyd2007]</a:t>
            </a:r>
          </a:p>
          <a:p>
            <a:r>
              <a:rPr lang="en-GB" sz="900" dirty="0"/>
              <a:t>2       873.650000      0.37        [Campbell2008]</a:t>
            </a:r>
          </a:p>
          <a:p>
            <a:r>
              <a:rPr lang="en-GB" sz="900" dirty="0"/>
              <a:t>3       873.600000      1.1         [Baillard2008]</a:t>
            </a:r>
          </a:p>
          <a:p>
            <a:r>
              <a:rPr lang="en-GB" sz="900" dirty="0"/>
              <a:t>4       874.100000      2.4         [Hong2009]</a:t>
            </a:r>
          </a:p>
          <a:p>
            <a:r>
              <a:rPr lang="en-GB" sz="900" dirty="0"/>
              <a:t>5       872.900000      0.5         [Falke2011]</a:t>
            </a:r>
          </a:p>
          <a:p>
            <a:r>
              <a:rPr lang="en-GB" sz="900" dirty="0"/>
              <a:t>6       873.900000      1.4         [Yamaguchi2012]</a:t>
            </a:r>
          </a:p>
          <a:p>
            <a:r>
              <a:rPr lang="en-GB" sz="900" dirty="0"/>
              <a:t>7       872.000000      1.6         [Akamatsu2014b]</a:t>
            </a:r>
          </a:p>
          <a:p>
            <a:r>
              <a:rPr lang="en-GB" sz="900" dirty="0"/>
              <a:t>8       873.560000      0.49        [Tanabe2015]</a:t>
            </a:r>
          </a:p>
          <a:p>
            <a:r>
              <a:rPr lang="en-GB" sz="900" dirty="0"/>
              <a:t>9       873.700000      1.4         [Lin2015]</a:t>
            </a:r>
          </a:p>
          <a:p>
            <a:r>
              <a:rPr lang="en-GB" sz="900" dirty="0"/>
              <a:t>10      873.130000      0.17        [Falke2014]</a:t>
            </a:r>
          </a:p>
          <a:p>
            <a:r>
              <a:rPr lang="en-GB" sz="900" dirty="0"/>
              <a:t>11      873.100000      0.13        [LeTargat2013]</a:t>
            </a:r>
          </a:p>
          <a:p>
            <a:r>
              <a:rPr lang="en-GB" sz="900" dirty="0"/>
              <a:t>12      872.920000      0.12        [Lodewyck2016]</a:t>
            </a:r>
          </a:p>
          <a:p>
            <a:r>
              <a:rPr lang="en-GB" sz="900" dirty="0"/>
              <a:t>13      872.970000      0.16        [Grebing2016(Oct14)]</a:t>
            </a:r>
          </a:p>
          <a:p>
            <a:r>
              <a:rPr lang="en-GB" sz="900" dirty="0"/>
              <a:t>14      873.040000      0.11        [Grebing2016(Jun15)]</a:t>
            </a:r>
          </a:p>
          <a:p>
            <a:r>
              <a:rPr lang="en-GB" sz="900" dirty="0"/>
              <a:t>15      872.970000      0.4         [Hachisu2017]</a:t>
            </a:r>
          </a:p>
          <a:p>
            <a:r>
              <a:rPr lang="en-GB" sz="900" dirty="0"/>
              <a:t>16      873.100000      0.429       [Hobson2020]</a:t>
            </a:r>
          </a:p>
          <a:p>
            <a:r>
              <a:rPr lang="en-GB" sz="900" dirty="0"/>
              <a:t>17      873.000000      0.0708      [Schwarz2020]</a:t>
            </a:r>
          </a:p>
          <a:p>
            <a:r>
              <a:rPr lang="en-GB" sz="900" dirty="0"/>
              <a:t>18      873.082000      0.0773      [Nemitz2020]</a:t>
            </a:r>
          </a:p>
          <a:p>
            <a:r>
              <a:rPr lang="en-GB" sz="900" dirty="0"/>
              <a:t>19      873.130000      0.4         [Grotti2018]</a:t>
            </a:r>
          </a:p>
          <a:p>
            <a:r>
              <a:rPr lang="en-GB" sz="900" dirty="0"/>
              <a:t>20      873.190000      0.15        [Leopardi2020]</a:t>
            </a:r>
          </a:p>
        </p:txBody>
      </p:sp>
      <p:graphicFrame>
        <p:nvGraphicFramePr>
          <p:cNvPr id="7" name="Tableau 6">
            <a:extLst>
              <a:ext uri="{FF2B5EF4-FFF2-40B4-BE49-F238E27FC236}">
                <a16:creationId xmlns:a16="http://schemas.microsoft.com/office/drawing/2014/main" id="{62A75616-C5F0-E13E-054A-8389206C8A07}"/>
              </a:ext>
            </a:extLst>
          </p:cNvPr>
          <p:cNvGraphicFramePr>
            <a:graphicFrameLocks noGrp="1"/>
          </p:cNvGraphicFramePr>
          <p:nvPr>
            <p:extLst>
              <p:ext uri="{D42A27DB-BD31-4B8C-83A1-F6EECF244321}">
                <p14:modId xmlns:p14="http://schemas.microsoft.com/office/powerpoint/2010/main" val="2651051401"/>
              </p:ext>
            </p:extLst>
          </p:nvPr>
        </p:nvGraphicFramePr>
        <p:xfrm>
          <a:off x="467544" y="361806"/>
          <a:ext cx="6480719" cy="436309"/>
        </p:xfrm>
        <a:graphic>
          <a:graphicData uri="http://schemas.openxmlformats.org/drawingml/2006/table">
            <a:tbl>
              <a:tblPr firstRow="1" firstCol="1" bandRow="1">
                <a:tableStyleId>{5C22544A-7EE6-4342-B048-85BDC9FD1C3A}</a:tableStyleId>
              </a:tblPr>
              <a:tblGrid>
                <a:gridCol w="860030">
                  <a:extLst>
                    <a:ext uri="{9D8B030D-6E8A-4147-A177-3AD203B41FA5}">
                      <a16:colId xmlns:a16="http://schemas.microsoft.com/office/drawing/2014/main" val="190554605"/>
                    </a:ext>
                  </a:extLst>
                </a:gridCol>
                <a:gridCol w="3861637">
                  <a:extLst>
                    <a:ext uri="{9D8B030D-6E8A-4147-A177-3AD203B41FA5}">
                      <a16:colId xmlns:a16="http://schemas.microsoft.com/office/drawing/2014/main" val="1231552212"/>
                    </a:ext>
                  </a:extLst>
                </a:gridCol>
                <a:gridCol w="1759052">
                  <a:extLst>
                    <a:ext uri="{9D8B030D-6E8A-4147-A177-3AD203B41FA5}">
                      <a16:colId xmlns:a16="http://schemas.microsoft.com/office/drawing/2014/main" val="1602653358"/>
                    </a:ext>
                  </a:extLst>
                </a:gridCol>
              </a:tblGrid>
              <a:tr h="182245">
                <a:tc>
                  <a:txBody>
                    <a:bodyPr/>
                    <a:lstStyle/>
                    <a:p>
                      <a:pPr>
                        <a:lnSpc>
                          <a:spcPct val="107000"/>
                        </a:lnSpc>
                        <a:spcAft>
                          <a:spcPts val="800"/>
                        </a:spcAft>
                      </a:pPr>
                      <a:r>
                        <a:rPr lang="fr-FR" sz="2800" kern="1200" dirty="0">
                          <a:solidFill>
                            <a:srgbClr val="193B7F"/>
                          </a:solidFill>
                          <a:latin typeface="+mj-lt"/>
                          <a:ea typeface="+mj-ea"/>
                          <a:cs typeface="+mj-cs"/>
                        </a:rPr>
                        <a:t>87Sr</a:t>
                      </a:r>
                    </a:p>
                  </a:txBody>
                  <a:tcPr marL="44450" marR="44450" marT="0" marB="0" anchor="b"/>
                </a:tc>
                <a:tc>
                  <a:txBody>
                    <a:bodyPr/>
                    <a:lstStyle/>
                    <a:p>
                      <a:pPr>
                        <a:lnSpc>
                          <a:spcPct val="107000"/>
                        </a:lnSpc>
                        <a:spcAft>
                          <a:spcPts val="800"/>
                        </a:spcAft>
                      </a:pPr>
                      <a:r>
                        <a:rPr lang="fr-FR" sz="2800" kern="1200" dirty="0">
                          <a:solidFill>
                            <a:srgbClr val="193B7F"/>
                          </a:solidFill>
                          <a:latin typeface="+mj-lt"/>
                          <a:ea typeface="+mj-ea"/>
                          <a:cs typeface="+mj-cs"/>
                        </a:rPr>
                        <a:t>429228004229872.99</a:t>
                      </a:r>
                    </a:p>
                  </a:txBody>
                  <a:tcPr marL="44450" marR="44450" marT="0" marB="0" anchor="b"/>
                </a:tc>
                <a:tc>
                  <a:txBody>
                    <a:bodyPr/>
                    <a:lstStyle/>
                    <a:p>
                      <a:pPr algn="r">
                        <a:lnSpc>
                          <a:spcPct val="107000"/>
                        </a:lnSpc>
                        <a:spcAft>
                          <a:spcPts val="800"/>
                        </a:spcAft>
                      </a:pPr>
                      <a:r>
                        <a:rPr lang="fr-FR" sz="2800" kern="1200" dirty="0">
                          <a:solidFill>
                            <a:srgbClr val="193B7F"/>
                          </a:solidFill>
                          <a:latin typeface="+mj-lt"/>
                          <a:ea typeface="+mj-ea"/>
                          <a:cs typeface="+mj-cs"/>
                        </a:rPr>
                        <a:t>1.9 E-16</a:t>
                      </a:r>
                    </a:p>
                  </a:txBody>
                  <a:tcPr marL="44450" marR="44450" marT="0" marB="0" anchor="b"/>
                </a:tc>
                <a:extLst>
                  <a:ext uri="{0D108BD9-81ED-4DB2-BD59-A6C34878D82A}">
                    <a16:rowId xmlns:a16="http://schemas.microsoft.com/office/drawing/2014/main" val="3708878072"/>
                  </a:ext>
                </a:extLst>
              </a:tr>
            </a:tbl>
          </a:graphicData>
        </a:graphic>
      </p:graphicFrame>
    </p:spTree>
    <p:extLst>
      <p:ext uri="{BB962C8B-B14F-4D97-AF65-F5344CB8AC3E}">
        <p14:creationId xmlns:p14="http://schemas.microsoft.com/office/powerpoint/2010/main" val="13700201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26">
            <a:extLst>
              <a:ext uri="{FF2B5EF4-FFF2-40B4-BE49-F238E27FC236}">
                <a16:creationId xmlns:a16="http://schemas.microsoft.com/office/drawing/2014/main" id="{FBD6C20B-9202-7E5F-42BA-19C33F9B9AF1}"/>
              </a:ext>
            </a:extLst>
          </p:cNvPr>
          <p:cNvPicPr>
            <a:picLocks noChangeAspect="1"/>
          </p:cNvPicPr>
          <p:nvPr/>
        </p:nvPicPr>
        <p:blipFill rotWithShape="1">
          <a:blip r:embed="rId3"/>
          <a:srcRect l="21262" t="17704" r="22743" b="17368"/>
          <a:stretch/>
        </p:blipFill>
        <p:spPr>
          <a:xfrm>
            <a:off x="39738" y="2638698"/>
            <a:ext cx="5233597" cy="3287162"/>
          </a:xfrm>
          <a:prstGeom prst="rect">
            <a:avLst/>
          </a:prstGeom>
          <a:ln>
            <a:noFill/>
          </a:ln>
          <a:effectLst>
            <a:outerShdw blurRad="292100" dist="139700" dir="2700000" algn="tl" rotWithShape="0">
              <a:srgbClr val="333333">
                <a:alpha val="65000"/>
              </a:srgbClr>
            </a:outerShdw>
          </a:effectLst>
        </p:spPr>
      </p:pic>
      <p:pic>
        <p:nvPicPr>
          <p:cNvPr id="41" name="Picture 3">
            <a:extLst>
              <a:ext uri="{FF2B5EF4-FFF2-40B4-BE49-F238E27FC236}">
                <a16:creationId xmlns:a16="http://schemas.microsoft.com/office/drawing/2014/main" id="{FF332638-290A-03C0-3124-7059BF2259AA}"/>
              </a:ext>
            </a:extLst>
          </p:cNvPr>
          <p:cNvPicPr>
            <a:picLocks noChangeAspect="1"/>
          </p:cNvPicPr>
          <p:nvPr/>
        </p:nvPicPr>
        <p:blipFill rotWithShape="1">
          <a:blip r:embed="rId4"/>
          <a:srcRect l="988" b="22312"/>
          <a:stretch/>
        </p:blipFill>
        <p:spPr>
          <a:xfrm>
            <a:off x="5167265" y="2398834"/>
            <a:ext cx="3957421" cy="2524845"/>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E0ADC261-8AE1-B1EC-EF18-8056D8F8532A}"/>
              </a:ext>
            </a:extLst>
          </p:cNvPr>
          <p:cNvSpPr>
            <a:spLocks noGrp="1"/>
          </p:cNvSpPr>
          <p:nvPr>
            <p:ph type="title"/>
          </p:nvPr>
        </p:nvSpPr>
        <p:spPr>
          <a:xfrm>
            <a:off x="286380" y="113226"/>
            <a:ext cx="8229600" cy="768096"/>
          </a:xfrm>
        </p:spPr>
        <p:txBody>
          <a:bodyPr/>
          <a:lstStyle/>
          <a:p>
            <a:r>
              <a:rPr lang="en-US" dirty="0"/>
              <a:t>Need for digitalization</a:t>
            </a:r>
          </a:p>
        </p:txBody>
      </p:sp>
      <p:sp>
        <p:nvSpPr>
          <p:cNvPr id="16" name="ZoneTexte 15">
            <a:extLst>
              <a:ext uri="{FF2B5EF4-FFF2-40B4-BE49-F238E27FC236}">
                <a16:creationId xmlns:a16="http://schemas.microsoft.com/office/drawing/2014/main" id="{909D5EC4-7113-7930-0FBE-621699E4D3CC}"/>
              </a:ext>
            </a:extLst>
          </p:cNvPr>
          <p:cNvSpPr txBox="1"/>
          <p:nvPr/>
        </p:nvSpPr>
        <p:spPr>
          <a:xfrm>
            <a:off x="251520" y="1298500"/>
            <a:ext cx="8454383" cy="646331"/>
          </a:xfrm>
          <a:prstGeom prst="rect">
            <a:avLst/>
          </a:prstGeom>
          <a:noFill/>
        </p:spPr>
        <p:txBody>
          <a:bodyPr wrap="square">
            <a:spAutoFit/>
          </a:bodyPr>
          <a:lstStyle/>
          <a:p>
            <a:r>
              <a:rPr lang="fr-FR" b="1" i="1" dirty="0" err="1"/>
              <a:t>Now</a:t>
            </a:r>
            <a:r>
              <a:rPr lang="fr-FR" dirty="0"/>
              <a:t> : </a:t>
            </a:r>
            <a:r>
              <a:rPr lang="fr-FR" dirty="0" err="1"/>
              <a:t>access</a:t>
            </a:r>
            <a:r>
              <a:rPr lang="fr-FR" dirty="0"/>
              <a:t> to </a:t>
            </a:r>
            <a:r>
              <a:rPr lang="en-US" dirty="0"/>
              <a:t>« Recommended values of standard frequencies » </a:t>
            </a:r>
          </a:p>
          <a:p>
            <a:r>
              <a:rPr lang="en-US" dirty="0"/>
              <a:t>and « mises </a:t>
            </a:r>
            <a:r>
              <a:rPr lang="en-US" dirty="0" err="1"/>
              <a:t>en</a:t>
            </a:r>
            <a:r>
              <a:rPr lang="en-US" dirty="0"/>
              <a:t> pratique » </a:t>
            </a:r>
            <a:r>
              <a:rPr lang="fr-FR" dirty="0"/>
              <a:t> PDF files via BIPM </a:t>
            </a:r>
            <a:r>
              <a:rPr lang="fr-FR" dirty="0" err="1"/>
              <a:t>website</a:t>
            </a:r>
            <a:r>
              <a:rPr lang="fr-FR" dirty="0"/>
              <a:t> </a:t>
            </a:r>
          </a:p>
        </p:txBody>
      </p:sp>
      <p:sp>
        <p:nvSpPr>
          <p:cNvPr id="33" name="Rectangle : coins arrondis 32">
            <a:extLst>
              <a:ext uri="{FF2B5EF4-FFF2-40B4-BE49-F238E27FC236}">
                <a16:creationId xmlns:a16="http://schemas.microsoft.com/office/drawing/2014/main" id="{231392D3-0A73-056A-0C57-99ABEE02B566}"/>
              </a:ext>
            </a:extLst>
          </p:cNvPr>
          <p:cNvSpPr/>
          <p:nvPr/>
        </p:nvSpPr>
        <p:spPr>
          <a:xfrm>
            <a:off x="5825817" y="3420249"/>
            <a:ext cx="1138562" cy="106739"/>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822ABCE8-3F16-BCD6-9CF2-1B6A1ABF36FE}"/>
              </a:ext>
            </a:extLst>
          </p:cNvPr>
          <p:cNvSpPr/>
          <p:nvPr/>
        </p:nvSpPr>
        <p:spPr>
          <a:xfrm>
            <a:off x="5607666" y="3605692"/>
            <a:ext cx="1356713" cy="106739"/>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 coins arrondis 35">
            <a:extLst>
              <a:ext uri="{FF2B5EF4-FFF2-40B4-BE49-F238E27FC236}">
                <a16:creationId xmlns:a16="http://schemas.microsoft.com/office/drawing/2014/main" id="{798A7879-1720-E063-1311-177E10642EC1}"/>
              </a:ext>
            </a:extLst>
          </p:cNvPr>
          <p:cNvSpPr/>
          <p:nvPr/>
        </p:nvSpPr>
        <p:spPr>
          <a:xfrm>
            <a:off x="5825817" y="3526988"/>
            <a:ext cx="1138562" cy="82028"/>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ZoneTexte 36">
            <a:extLst>
              <a:ext uri="{FF2B5EF4-FFF2-40B4-BE49-F238E27FC236}">
                <a16:creationId xmlns:a16="http://schemas.microsoft.com/office/drawing/2014/main" id="{3F531FE7-3AC3-8C83-E60D-DE4333D59569}"/>
              </a:ext>
            </a:extLst>
          </p:cNvPr>
          <p:cNvSpPr txBox="1"/>
          <p:nvPr/>
        </p:nvSpPr>
        <p:spPr>
          <a:xfrm>
            <a:off x="5580490" y="5116449"/>
            <a:ext cx="3300960"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marL="214313" indent="-214313">
              <a:buFont typeface="Wingdings" panose="05000000000000000000" pitchFamily="2" charset="2"/>
              <a:buChar char="è"/>
            </a:pPr>
            <a:r>
              <a:rPr lang="fr-FR" err="1"/>
              <a:t>Traceability</a:t>
            </a:r>
            <a:r>
              <a:rPr lang="fr-FR"/>
              <a:t> informations are </a:t>
            </a:r>
            <a:r>
              <a:rPr lang="fr-FR" err="1"/>
              <a:t>required</a:t>
            </a:r>
            <a:r>
              <a:rPr lang="fr-FR"/>
              <a:t> </a:t>
            </a:r>
          </a:p>
          <a:p>
            <a:r>
              <a:rPr lang="fr-FR"/>
              <a:t>to </a:t>
            </a:r>
            <a:r>
              <a:rPr lang="fr-FR" err="1"/>
              <a:t>generate</a:t>
            </a:r>
            <a:r>
              <a:rPr lang="fr-FR"/>
              <a:t> digital </a:t>
            </a:r>
            <a:r>
              <a:rPr lang="fr-FR" err="1"/>
              <a:t>certificates</a:t>
            </a:r>
            <a:r>
              <a:rPr lang="fr-FR"/>
              <a:t> …</a:t>
            </a:r>
          </a:p>
        </p:txBody>
      </p:sp>
      <p:cxnSp>
        <p:nvCxnSpPr>
          <p:cNvPr id="40" name="Connecteur droit avec flèche 39">
            <a:extLst>
              <a:ext uri="{FF2B5EF4-FFF2-40B4-BE49-F238E27FC236}">
                <a16:creationId xmlns:a16="http://schemas.microsoft.com/office/drawing/2014/main" id="{B403528A-F113-4319-90E2-7051111E1994}"/>
              </a:ext>
            </a:extLst>
          </p:cNvPr>
          <p:cNvCxnSpPr>
            <a:cxnSpLocks/>
          </p:cNvCxnSpPr>
          <p:nvPr/>
        </p:nvCxnSpPr>
        <p:spPr>
          <a:xfrm flipV="1">
            <a:off x="5221587" y="3605692"/>
            <a:ext cx="202819" cy="106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ctangle : coins arrondis 41">
            <a:extLst>
              <a:ext uri="{FF2B5EF4-FFF2-40B4-BE49-F238E27FC236}">
                <a16:creationId xmlns:a16="http://schemas.microsoft.com/office/drawing/2014/main" id="{B774CCA6-7743-774D-EECC-7007BEE8598F}"/>
              </a:ext>
            </a:extLst>
          </p:cNvPr>
          <p:cNvSpPr/>
          <p:nvPr/>
        </p:nvSpPr>
        <p:spPr>
          <a:xfrm>
            <a:off x="5508606" y="3840006"/>
            <a:ext cx="3531879" cy="591024"/>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9A34AE4B-80CD-EA2A-5643-DAC2F7DC262B}"/>
              </a:ext>
            </a:extLst>
          </p:cNvPr>
          <p:cNvSpPr txBox="1"/>
          <p:nvPr/>
        </p:nvSpPr>
        <p:spPr>
          <a:xfrm rot="21244162">
            <a:off x="5220060" y="1985399"/>
            <a:ext cx="4580877" cy="230832"/>
          </a:xfrm>
          <a:prstGeom prst="rect">
            <a:avLst/>
          </a:prstGeom>
          <a:noFill/>
        </p:spPr>
        <p:txBody>
          <a:bodyPr wrap="square">
            <a:spAutoFit/>
          </a:bodyPr>
          <a:lstStyle/>
          <a:p>
            <a:r>
              <a:rPr lang="fr-FR" sz="900"/>
              <a:t>https://www.bipm.org/en/publications/mises-en-pratique/standard-frequencies</a:t>
            </a:r>
          </a:p>
        </p:txBody>
      </p:sp>
    </p:spTree>
    <p:extLst>
      <p:ext uri="{BB962C8B-B14F-4D97-AF65-F5344CB8AC3E}">
        <p14:creationId xmlns:p14="http://schemas.microsoft.com/office/powerpoint/2010/main" val="2812012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3" grpId="0" animBg="1"/>
      <p:bldP spid="35" grpId="0" animBg="1"/>
      <p:bldP spid="36" grpId="0" animBg="1"/>
      <p:bldP spid="37" grpId="0" animBg="1"/>
      <p:bldP spid="42" grpId="0" animBg="1"/>
      <p:bldP spid="2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B0269B2-D83A-185C-15C0-A1CEE8C60649}"/>
              </a:ext>
            </a:extLst>
          </p:cNvPr>
          <p:cNvPicPr>
            <a:picLocks noChangeAspect="1"/>
          </p:cNvPicPr>
          <p:nvPr/>
        </p:nvPicPr>
        <p:blipFill rotWithShape="1">
          <a:blip r:embed="rId3"/>
          <a:srcRect l="50000" t="9493" r="34029" b="43333"/>
          <a:stretch/>
        </p:blipFill>
        <p:spPr>
          <a:xfrm>
            <a:off x="144262" y="1782747"/>
            <a:ext cx="3591317" cy="298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itle 1">
            <a:extLst>
              <a:ext uri="{FF2B5EF4-FFF2-40B4-BE49-F238E27FC236}">
                <a16:creationId xmlns:a16="http://schemas.microsoft.com/office/drawing/2014/main" id="{E0ADC261-8AE1-B1EC-EF18-8056D8F8532A}"/>
              </a:ext>
            </a:extLst>
          </p:cNvPr>
          <p:cNvSpPr>
            <a:spLocks noGrp="1"/>
          </p:cNvSpPr>
          <p:nvPr>
            <p:ph type="title"/>
          </p:nvPr>
        </p:nvSpPr>
        <p:spPr>
          <a:xfrm>
            <a:off x="241050" y="125931"/>
            <a:ext cx="8229600" cy="768096"/>
          </a:xfrm>
        </p:spPr>
        <p:txBody>
          <a:bodyPr/>
          <a:lstStyle/>
          <a:p>
            <a:r>
              <a:rPr lang="en-US" dirty="0"/>
              <a:t>Database and API were developed</a:t>
            </a:r>
          </a:p>
        </p:txBody>
      </p:sp>
      <p:pic>
        <p:nvPicPr>
          <p:cNvPr id="4" name="Image 3">
            <a:extLst>
              <a:ext uri="{FF2B5EF4-FFF2-40B4-BE49-F238E27FC236}">
                <a16:creationId xmlns:a16="http://schemas.microsoft.com/office/drawing/2014/main" id="{823EFBBF-2E24-ABF8-D6AD-EEC266E7265E}"/>
              </a:ext>
            </a:extLst>
          </p:cNvPr>
          <p:cNvPicPr>
            <a:picLocks noChangeAspect="1"/>
          </p:cNvPicPr>
          <p:nvPr/>
        </p:nvPicPr>
        <p:blipFill rotWithShape="1">
          <a:blip r:embed="rId4"/>
          <a:srcRect l="50000" t="9547" b="13043"/>
          <a:stretch/>
        </p:blipFill>
        <p:spPr>
          <a:xfrm>
            <a:off x="1101952" y="2421939"/>
            <a:ext cx="7897787" cy="3438988"/>
          </a:xfrm>
          <a:prstGeom prst="rect">
            <a:avLst/>
          </a:prstGeom>
          <a:ln>
            <a:noFill/>
          </a:ln>
          <a:effectLst>
            <a:outerShdw blurRad="190500" algn="tl" rotWithShape="0">
              <a:srgbClr val="000000">
                <a:alpha val="70000"/>
              </a:srgbClr>
            </a:outerShdw>
          </a:effectLst>
        </p:spPr>
      </p:pic>
      <p:sp>
        <p:nvSpPr>
          <p:cNvPr id="13" name="Ellipse 12">
            <a:extLst>
              <a:ext uri="{FF2B5EF4-FFF2-40B4-BE49-F238E27FC236}">
                <a16:creationId xmlns:a16="http://schemas.microsoft.com/office/drawing/2014/main" id="{89B990A3-9712-3E6D-9DA7-D80F11D505D4}"/>
              </a:ext>
            </a:extLst>
          </p:cNvPr>
          <p:cNvSpPr/>
          <p:nvPr/>
        </p:nvSpPr>
        <p:spPr>
          <a:xfrm>
            <a:off x="193750" y="3032971"/>
            <a:ext cx="618558" cy="279647"/>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avec flèche 13">
            <a:extLst>
              <a:ext uri="{FF2B5EF4-FFF2-40B4-BE49-F238E27FC236}">
                <a16:creationId xmlns:a16="http://schemas.microsoft.com/office/drawing/2014/main" id="{D426EEAC-095E-BB3E-08C3-5B7FC98B7FA7}"/>
              </a:ext>
            </a:extLst>
          </p:cNvPr>
          <p:cNvCxnSpPr>
            <a:cxnSpLocks/>
            <a:stCxn id="13" idx="4"/>
          </p:cNvCxnSpPr>
          <p:nvPr/>
        </p:nvCxnSpPr>
        <p:spPr>
          <a:xfrm>
            <a:off x="503029" y="3312618"/>
            <a:ext cx="598922" cy="23276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9" name="Accolade fermante 18">
            <a:extLst>
              <a:ext uri="{FF2B5EF4-FFF2-40B4-BE49-F238E27FC236}">
                <a16:creationId xmlns:a16="http://schemas.microsoft.com/office/drawing/2014/main" id="{4BC92731-A615-4798-2637-A409D42677BB}"/>
              </a:ext>
            </a:extLst>
          </p:cNvPr>
          <p:cNvSpPr/>
          <p:nvPr/>
        </p:nvSpPr>
        <p:spPr>
          <a:xfrm rot="5400000">
            <a:off x="1435775" y="3623699"/>
            <a:ext cx="170322" cy="837969"/>
          </a:xfrm>
          <a:prstGeom prst="rightBrace">
            <a:avLst>
              <a:gd name="adj1" fmla="val 8333"/>
              <a:gd name="adj2" fmla="val 552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3" name="Accolade fermante 22">
            <a:extLst>
              <a:ext uri="{FF2B5EF4-FFF2-40B4-BE49-F238E27FC236}">
                <a16:creationId xmlns:a16="http://schemas.microsoft.com/office/drawing/2014/main" id="{B7432ECE-44DE-1BF2-0BC8-1B0959496548}"/>
              </a:ext>
            </a:extLst>
          </p:cNvPr>
          <p:cNvSpPr/>
          <p:nvPr/>
        </p:nvSpPr>
        <p:spPr>
          <a:xfrm rot="5400000">
            <a:off x="2894669" y="3002775"/>
            <a:ext cx="170322" cy="2079818"/>
          </a:xfrm>
          <a:prstGeom prst="rightBrace">
            <a:avLst>
              <a:gd name="adj1" fmla="val 8333"/>
              <a:gd name="adj2" fmla="val 552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4" name="Accolade fermante 23">
            <a:extLst>
              <a:ext uri="{FF2B5EF4-FFF2-40B4-BE49-F238E27FC236}">
                <a16:creationId xmlns:a16="http://schemas.microsoft.com/office/drawing/2014/main" id="{9AAA481A-3FB9-3AEB-9784-8A113E94C34B}"/>
              </a:ext>
            </a:extLst>
          </p:cNvPr>
          <p:cNvSpPr/>
          <p:nvPr/>
        </p:nvSpPr>
        <p:spPr>
          <a:xfrm rot="5400000">
            <a:off x="4280873" y="3696389"/>
            <a:ext cx="170322" cy="692590"/>
          </a:xfrm>
          <a:prstGeom prst="rightBrace">
            <a:avLst>
              <a:gd name="adj1" fmla="val 8333"/>
              <a:gd name="adj2" fmla="val 552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Accolade fermante 24">
            <a:extLst>
              <a:ext uri="{FF2B5EF4-FFF2-40B4-BE49-F238E27FC236}">
                <a16:creationId xmlns:a16="http://schemas.microsoft.com/office/drawing/2014/main" id="{99BBE851-62FF-B094-79E1-A3FCE0608398}"/>
              </a:ext>
            </a:extLst>
          </p:cNvPr>
          <p:cNvSpPr/>
          <p:nvPr/>
        </p:nvSpPr>
        <p:spPr>
          <a:xfrm rot="5400000">
            <a:off x="6742284" y="1927568"/>
            <a:ext cx="170322" cy="4230231"/>
          </a:xfrm>
          <a:prstGeom prst="rightBrace">
            <a:avLst>
              <a:gd name="adj1" fmla="val 8333"/>
              <a:gd name="adj2" fmla="val 552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6" name="ZoneTexte 25">
            <a:extLst>
              <a:ext uri="{FF2B5EF4-FFF2-40B4-BE49-F238E27FC236}">
                <a16:creationId xmlns:a16="http://schemas.microsoft.com/office/drawing/2014/main" id="{060D7B6A-2A9D-6F04-1787-CF9B4928F99F}"/>
              </a:ext>
            </a:extLst>
          </p:cNvPr>
          <p:cNvSpPr txBox="1"/>
          <p:nvPr/>
        </p:nvSpPr>
        <p:spPr>
          <a:xfrm>
            <a:off x="1127823" y="3842106"/>
            <a:ext cx="784189" cy="253916"/>
          </a:xfrm>
          <a:prstGeom prst="rect">
            <a:avLst/>
          </a:prstGeom>
          <a:noFill/>
        </p:spPr>
        <p:txBody>
          <a:bodyPr wrap="none" rtlCol="0">
            <a:spAutoFit/>
          </a:bodyPr>
          <a:lstStyle/>
          <a:p>
            <a:r>
              <a:rPr lang="fr-FR" sz="1050" i="1">
                <a:solidFill>
                  <a:schemeClr val="accent1"/>
                </a:solidFill>
              </a:rPr>
              <a:t>Transitions</a:t>
            </a:r>
          </a:p>
        </p:txBody>
      </p:sp>
      <p:sp>
        <p:nvSpPr>
          <p:cNvPr id="27" name="ZoneTexte 26">
            <a:extLst>
              <a:ext uri="{FF2B5EF4-FFF2-40B4-BE49-F238E27FC236}">
                <a16:creationId xmlns:a16="http://schemas.microsoft.com/office/drawing/2014/main" id="{FA52FBAD-9AF5-F7CC-5F72-268754E54AEE}"/>
              </a:ext>
            </a:extLst>
          </p:cNvPr>
          <p:cNvSpPr txBox="1"/>
          <p:nvPr/>
        </p:nvSpPr>
        <p:spPr>
          <a:xfrm>
            <a:off x="2556000" y="3829973"/>
            <a:ext cx="546945" cy="253916"/>
          </a:xfrm>
          <a:prstGeom prst="rect">
            <a:avLst/>
          </a:prstGeom>
          <a:noFill/>
        </p:spPr>
        <p:txBody>
          <a:bodyPr wrap="none" rtlCol="0">
            <a:spAutoFit/>
          </a:bodyPr>
          <a:lstStyle/>
          <a:p>
            <a:r>
              <a:rPr lang="fr-FR" sz="1050" i="1">
                <a:solidFill>
                  <a:schemeClr val="accent1"/>
                </a:solidFill>
              </a:rPr>
              <a:t>Values</a:t>
            </a:r>
          </a:p>
        </p:txBody>
      </p:sp>
      <p:sp>
        <p:nvSpPr>
          <p:cNvPr id="28" name="ZoneTexte 27">
            <a:extLst>
              <a:ext uri="{FF2B5EF4-FFF2-40B4-BE49-F238E27FC236}">
                <a16:creationId xmlns:a16="http://schemas.microsoft.com/office/drawing/2014/main" id="{4087C250-0B38-6408-EEC5-C03CF42DE6D6}"/>
              </a:ext>
            </a:extLst>
          </p:cNvPr>
          <p:cNvSpPr txBox="1"/>
          <p:nvPr/>
        </p:nvSpPr>
        <p:spPr>
          <a:xfrm>
            <a:off x="4055803" y="3815837"/>
            <a:ext cx="697627" cy="253916"/>
          </a:xfrm>
          <a:prstGeom prst="rect">
            <a:avLst/>
          </a:prstGeom>
          <a:noFill/>
        </p:spPr>
        <p:txBody>
          <a:bodyPr wrap="none" rtlCol="0">
            <a:spAutoFit/>
          </a:bodyPr>
          <a:lstStyle/>
          <a:p>
            <a:r>
              <a:rPr lang="fr-FR" sz="1050" i="1" err="1">
                <a:solidFill>
                  <a:schemeClr val="accent1"/>
                </a:solidFill>
              </a:rPr>
              <a:t>Authority</a:t>
            </a:r>
            <a:endParaRPr lang="fr-FR" sz="1050" i="1">
              <a:solidFill>
                <a:schemeClr val="accent1"/>
              </a:solidFill>
            </a:endParaRPr>
          </a:p>
        </p:txBody>
      </p:sp>
      <p:sp>
        <p:nvSpPr>
          <p:cNvPr id="29" name="ZoneTexte 28">
            <a:extLst>
              <a:ext uri="{FF2B5EF4-FFF2-40B4-BE49-F238E27FC236}">
                <a16:creationId xmlns:a16="http://schemas.microsoft.com/office/drawing/2014/main" id="{4B6A5590-B153-E8D9-8F33-F38E8CD53563}"/>
              </a:ext>
            </a:extLst>
          </p:cNvPr>
          <p:cNvSpPr txBox="1"/>
          <p:nvPr/>
        </p:nvSpPr>
        <p:spPr>
          <a:xfrm>
            <a:off x="6073227" y="4060805"/>
            <a:ext cx="1117614" cy="253916"/>
          </a:xfrm>
          <a:prstGeom prst="rect">
            <a:avLst/>
          </a:prstGeom>
          <a:noFill/>
        </p:spPr>
        <p:txBody>
          <a:bodyPr wrap="none" rtlCol="0">
            <a:spAutoFit/>
          </a:bodyPr>
          <a:lstStyle/>
          <a:p>
            <a:r>
              <a:rPr lang="fr-FR" sz="1050" i="1" err="1">
                <a:solidFill>
                  <a:schemeClr val="accent1"/>
                </a:solidFill>
              </a:rPr>
              <a:t>Complement</a:t>
            </a:r>
            <a:r>
              <a:rPr lang="fr-FR" sz="1050" i="1">
                <a:solidFill>
                  <a:schemeClr val="accent1"/>
                </a:solidFill>
              </a:rPr>
              <a:t> info</a:t>
            </a:r>
          </a:p>
        </p:txBody>
      </p:sp>
      <p:sp>
        <p:nvSpPr>
          <p:cNvPr id="36" name="ZoneTexte 35">
            <a:extLst>
              <a:ext uri="{FF2B5EF4-FFF2-40B4-BE49-F238E27FC236}">
                <a16:creationId xmlns:a16="http://schemas.microsoft.com/office/drawing/2014/main" id="{59B79C27-9B10-B07F-DB86-4C6F6F2B3A3E}"/>
              </a:ext>
            </a:extLst>
          </p:cNvPr>
          <p:cNvSpPr txBox="1"/>
          <p:nvPr/>
        </p:nvSpPr>
        <p:spPr>
          <a:xfrm rot="19483778">
            <a:off x="7743528" y="5036412"/>
            <a:ext cx="1454244" cy="253916"/>
          </a:xfrm>
          <a:prstGeom prst="rect">
            <a:avLst/>
          </a:prstGeom>
          <a:noFill/>
        </p:spPr>
        <p:txBody>
          <a:bodyPr wrap="none" rtlCol="0">
            <a:spAutoFit/>
          </a:bodyPr>
          <a:lstStyle/>
          <a:p>
            <a:r>
              <a:rPr lang="fr-FR" sz="1050" i="1">
                <a:solidFill>
                  <a:schemeClr val="accent1"/>
                </a:solidFill>
              </a:rPr>
              <a:t>Calculation </a:t>
            </a:r>
            <a:r>
              <a:rPr lang="fr-FR" sz="1050" i="1" err="1">
                <a:solidFill>
                  <a:schemeClr val="accent1"/>
                </a:solidFill>
              </a:rPr>
              <a:t>parameters</a:t>
            </a:r>
            <a:endParaRPr lang="fr-FR" sz="1050" i="1">
              <a:solidFill>
                <a:schemeClr val="accent1"/>
              </a:solidFill>
            </a:endParaRPr>
          </a:p>
        </p:txBody>
      </p:sp>
      <p:sp>
        <p:nvSpPr>
          <p:cNvPr id="3" name="ZoneTexte 2">
            <a:extLst>
              <a:ext uri="{FF2B5EF4-FFF2-40B4-BE49-F238E27FC236}">
                <a16:creationId xmlns:a16="http://schemas.microsoft.com/office/drawing/2014/main" id="{68E20FC7-3911-57F7-BFA2-E6CA6502D21C}"/>
              </a:ext>
            </a:extLst>
          </p:cNvPr>
          <p:cNvSpPr txBox="1"/>
          <p:nvPr/>
        </p:nvSpPr>
        <p:spPr>
          <a:xfrm>
            <a:off x="4499992" y="651038"/>
            <a:ext cx="4596062" cy="369332"/>
          </a:xfrm>
          <a:prstGeom prst="rect">
            <a:avLst/>
          </a:prstGeom>
          <a:noFill/>
        </p:spPr>
        <p:txBody>
          <a:bodyPr wrap="square">
            <a:spAutoFit/>
          </a:bodyPr>
          <a:lstStyle/>
          <a:p>
            <a:r>
              <a:rPr lang="en-US" dirty="0">
                <a:hlinkClick r:id="rId5"/>
              </a:rPr>
              <a:t>https://webtai.bipm.org/webdb/api/ccl-cctf/</a:t>
            </a:r>
            <a:endParaRPr lang="en-US" dirty="0"/>
          </a:p>
        </p:txBody>
      </p:sp>
    </p:spTree>
    <p:extLst>
      <p:ext uri="{BB962C8B-B14F-4D97-AF65-F5344CB8AC3E}">
        <p14:creationId xmlns:p14="http://schemas.microsoft.com/office/powerpoint/2010/main" val="399537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3" grpId="0" animBg="1"/>
      <p:bldP spid="24" grpId="0" animBg="1"/>
      <p:bldP spid="25" grpId="0" animBg="1"/>
      <p:bldP spid="26" grpId="0"/>
      <p:bldP spid="27" grpId="0"/>
      <p:bldP spid="28" grpId="0"/>
      <p:bldP spid="29"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1"/>
          <p:cNvSpPr>
            <a:spLocks noGrp="1"/>
          </p:cNvSpPr>
          <p:nvPr>
            <p:ph type="sldNum" sz="quarter" idx="4294967295"/>
          </p:nvPr>
        </p:nvSpPr>
        <p:spPr/>
        <p:txBody>
          <a:bodyPr/>
          <a:lstStyle/>
          <a:p>
            <a:endParaRPr lang="fr-FR" altLang="en-GB" dirty="0"/>
          </a:p>
        </p:txBody>
      </p:sp>
      <p:sp>
        <p:nvSpPr>
          <p:cNvPr id="705538" name="WordArt 2"/>
          <p:cNvSpPr>
            <a:spLocks noChangeArrowheads="1" noChangeShapeType="1" noTextEdit="1"/>
          </p:cNvSpPr>
          <p:nvPr/>
        </p:nvSpPr>
        <p:spPr bwMode="auto">
          <a:xfrm>
            <a:off x="609600" y="533400"/>
            <a:ext cx="6698704" cy="1285875"/>
          </a:xfrm>
          <a:prstGeom prst="rect">
            <a:avLst/>
          </a:prstGeom>
        </p:spPr>
        <p:txBody>
          <a:bodyPr wrap="none" fromWordArt="1">
            <a:prstTxWarp prst="textSlantUp">
              <a:avLst>
                <a:gd name="adj" fmla="val 32056"/>
              </a:avLst>
            </a:prstTxWarp>
          </a:bodyPr>
          <a:lstStyle/>
          <a:p>
            <a:pPr algn="ctr">
              <a:buNone/>
            </a:pPr>
            <a:r>
              <a:rPr lang="en-US"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Error of the Dynamic Time Scale</a:t>
            </a:r>
            <a:endPar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endParaRPr>
          </a:p>
        </p:txBody>
      </p:sp>
      <p:sp>
        <p:nvSpPr>
          <p:cNvPr id="705539" name="Text Box 3"/>
          <p:cNvSpPr txBox="1">
            <a:spLocks noChangeArrowheads="1"/>
          </p:cNvSpPr>
          <p:nvPr/>
        </p:nvSpPr>
        <p:spPr bwMode="auto">
          <a:xfrm>
            <a:off x="1524000" y="2209800"/>
            <a:ext cx="3048000" cy="457200"/>
          </a:xfrm>
          <a:prstGeom prst="rect">
            <a:avLst/>
          </a:prstGeom>
          <a:noFill/>
          <a:ln w="9525">
            <a:noFill/>
            <a:miter lim="800000"/>
            <a:headEnd/>
            <a:tailEnd/>
          </a:ln>
          <a:effectLst/>
        </p:spPr>
        <p:txBody>
          <a:bodyPr>
            <a:spAutoFit/>
          </a:bodyPr>
          <a:lstStyle/>
          <a:p>
            <a:pPr>
              <a:buFontTx/>
              <a:buNone/>
            </a:pPr>
            <a:r>
              <a:rPr lang="en-GB" sz="2400" b="1" dirty="0">
                <a:solidFill>
                  <a:srgbClr val="9966FF"/>
                </a:solidFill>
                <a:latin typeface="Times New Roman" pitchFamily="18" charset="0"/>
              </a:rPr>
              <a:t>Observation errors</a:t>
            </a:r>
            <a:endParaRPr lang="en-GB" sz="2400" b="1" dirty="0">
              <a:solidFill>
                <a:schemeClr val="accent2"/>
              </a:solidFill>
              <a:latin typeface="Times New Roman" pitchFamily="18" charset="0"/>
            </a:endParaRPr>
          </a:p>
        </p:txBody>
      </p:sp>
      <p:sp>
        <p:nvSpPr>
          <p:cNvPr id="705540" name="Text Box 4"/>
          <p:cNvSpPr txBox="1">
            <a:spLocks noChangeArrowheads="1"/>
          </p:cNvSpPr>
          <p:nvPr/>
        </p:nvSpPr>
        <p:spPr bwMode="auto">
          <a:xfrm>
            <a:off x="3048000" y="2819400"/>
            <a:ext cx="4800600" cy="457200"/>
          </a:xfrm>
          <a:prstGeom prst="rect">
            <a:avLst/>
          </a:prstGeom>
          <a:noFill/>
          <a:ln w="9525">
            <a:noFill/>
            <a:miter lim="800000"/>
            <a:headEnd/>
            <a:tailEnd/>
          </a:ln>
          <a:effectLst/>
        </p:spPr>
        <p:txBody>
          <a:bodyPr>
            <a:spAutoFit/>
          </a:bodyPr>
          <a:lstStyle/>
          <a:p>
            <a:pPr>
              <a:buFontTx/>
              <a:buChar char="•"/>
            </a:pPr>
            <a:r>
              <a:rPr lang="en-GB" sz="2400" dirty="0">
                <a:latin typeface="Times New Roman" pitchFamily="18" charset="0"/>
              </a:rPr>
              <a:t>Decrease as technology improves</a:t>
            </a:r>
          </a:p>
        </p:txBody>
      </p:sp>
      <p:sp>
        <p:nvSpPr>
          <p:cNvPr id="705541" name="Text Box 5"/>
          <p:cNvSpPr txBox="1">
            <a:spLocks noChangeArrowheads="1"/>
          </p:cNvSpPr>
          <p:nvPr/>
        </p:nvSpPr>
        <p:spPr bwMode="auto">
          <a:xfrm>
            <a:off x="1524000" y="3733800"/>
            <a:ext cx="3048000" cy="457200"/>
          </a:xfrm>
          <a:prstGeom prst="rect">
            <a:avLst/>
          </a:prstGeom>
          <a:noFill/>
          <a:ln w="9525">
            <a:noFill/>
            <a:miter lim="800000"/>
            <a:headEnd/>
            <a:tailEnd/>
          </a:ln>
          <a:effectLst/>
        </p:spPr>
        <p:txBody>
          <a:bodyPr>
            <a:spAutoFit/>
          </a:bodyPr>
          <a:lstStyle/>
          <a:p>
            <a:pPr>
              <a:buFontTx/>
              <a:buNone/>
            </a:pPr>
            <a:r>
              <a:rPr lang="en-GB" sz="2400" b="1">
                <a:solidFill>
                  <a:srgbClr val="9966FF"/>
                </a:solidFill>
                <a:latin typeface="Times New Roman" pitchFamily="18" charset="0"/>
              </a:rPr>
              <a:t>Definition errors</a:t>
            </a:r>
            <a:endParaRPr lang="en-GB" sz="2400" b="1">
              <a:solidFill>
                <a:schemeClr val="accent2"/>
              </a:solidFill>
              <a:latin typeface="Times New Roman" pitchFamily="18" charset="0"/>
            </a:endParaRPr>
          </a:p>
        </p:txBody>
      </p:sp>
      <p:sp>
        <p:nvSpPr>
          <p:cNvPr id="705542" name="Text Box 6"/>
          <p:cNvSpPr txBox="1">
            <a:spLocks noChangeArrowheads="1"/>
          </p:cNvSpPr>
          <p:nvPr/>
        </p:nvSpPr>
        <p:spPr bwMode="auto">
          <a:xfrm>
            <a:off x="3048000" y="4343400"/>
            <a:ext cx="6096000" cy="1552575"/>
          </a:xfrm>
          <a:prstGeom prst="rect">
            <a:avLst/>
          </a:prstGeom>
          <a:noFill/>
          <a:ln w="9525">
            <a:noFill/>
            <a:miter lim="800000"/>
            <a:headEnd/>
            <a:tailEnd/>
          </a:ln>
          <a:effectLst/>
        </p:spPr>
        <p:txBody>
          <a:bodyPr>
            <a:spAutoFit/>
          </a:bodyPr>
          <a:lstStyle/>
          <a:p>
            <a:pPr>
              <a:buFontTx/>
              <a:buChar char="•"/>
            </a:pPr>
            <a:r>
              <a:rPr lang="en-GB" sz="2400" dirty="0">
                <a:latin typeface="Times New Roman" pitchFamily="18" charset="0"/>
              </a:rPr>
              <a:t> in the mathematical equations</a:t>
            </a:r>
          </a:p>
          <a:p>
            <a:pPr>
              <a:buFontTx/>
              <a:buChar char="•"/>
            </a:pPr>
            <a:r>
              <a:rPr lang="en-GB" sz="2400" dirty="0">
                <a:latin typeface="Times New Roman" pitchFamily="18" charset="0"/>
              </a:rPr>
              <a:t> in the knowledge of initial conditions</a:t>
            </a:r>
          </a:p>
          <a:p>
            <a:pPr>
              <a:buFontTx/>
              <a:buChar char="•"/>
            </a:pPr>
            <a:r>
              <a:rPr lang="en-GB" sz="2400" dirty="0">
                <a:latin typeface="Times New Roman" pitchFamily="18" charset="0"/>
              </a:rPr>
              <a:t> imperfect knowledge of influencing factors</a:t>
            </a:r>
          </a:p>
        </p:txBody>
      </p:sp>
      <p:sp>
        <p:nvSpPr>
          <p:cNvPr id="705543" name="WordArt 7"/>
          <p:cNvSpPr>
            <a:spLocks noChangeArrowheads="1" noChangeShapeType="1" noTextEdit="1"/>
          </p:cNvSpPr>
          <p:nvPr/>
        </p:nvSpPr>
        <p:spPr bwMode="auto">
          <a:xfrm>
            <a:off x="838200" y="2895600"/>
            <a:ext cx="609600" cy="261938"/>
          </a:xfrm>
          <a:prstGeom prst="rect">
            <a:avLst/>
          </a:prstGeom>
        </p:spPr>
        <p:txBody>
          <a:bodyPr wrap="none" fromWordArt="1">
            <a:prstTxWarp prst="textSlantUp">
              <a:avLst>
                <a:gd name="adj" fmla="val 32056"/>
              </a:avLst>
            </a:prstTxWarp>
          </a:bodyPr>
          <a:lstStyle/>
          <a:p>
            <a:pPr algn="ctr">
              <a:buNone/>
            </a:pPr>
            <a:r>
              <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a:t>
            </a:r>
          </a:p>
        </p:txBody>
      </p:sp>
      <p:sp>
        <p:nvSpPr>
          <p:cNvPr id="705544" name="WordArt 8"/>
          <p:cNvSpPr>
            <a:spLocks noChangeArrowheads="1" noChangeShapeType="1" noTextEdit="1"/>
          </p:cNvSpPr>
          <p:nvPr/>
        </p:nvSpPr>
        <p:spPr bwMode="auto">
          <a:xfrm>
            <a:off x="914400" y="4572000"/>
            <a:ext cx="609600" cy="685800"/>
          </a:xfrm>
          <a:prstGeom prst="rect">
            <a:avLst/>
          </a:prstGeom>
        </p:spPr>
        <p:txBody>
          <a:bodyPr wrap="none" fromWordArt="1">
            <a:prstTxWarp prst="textSlantUp">
              <a:avLst>
                <a:gd name="adj" fmla="val 32056"/>
              </a:avLst>
            </a:prstTxWarp>
          </a:bodyPr>
          <a:lstStyle/>
          <a:p>
            <a:pPr algn="ctr">
              <a:buNone/>
            </a:pPr>
            <a:r>
              <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a:t>
            </a:r>
          </a:p>
        </p:txBody>
      </p:sp>
    </p:spTree>
    <p:extLst>
      <p:ext uri="{BB962C8B-B14F-4D97-AF65-F5344CB8AC3E}">
        <p14:creationId xmlns:p14="http://schemas.microsoft.com/office/powerpoint/2010/main" val="37077850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ChangeArrowheads="1"/>
          </p:cNvSpPr>
          <p:nvPr/>
        </p:nvSpPr>
        <p:spPr bwMode="auto">
          <a:xfrm>
            <a:off x="1143001" y="3107509"/>
            <a:ext cx="1847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fr-FR" altLang="fr-FR" sz="1350"/>
          </a:p>
        </p:txBody>
      </p:sp>
      <p:sp>
        <p:nvSpPr>
          <p:cNvPr id="7" name="Rectangle 6"/>
          <p:cNvSpPr/>
          <p:nvPr/>
        </p:nvSpPr>
        <p:spPr>
          <a:xfrm>
            <a:off x="107504" y="284783"/>
            <a:ext cx="8842442" cy="461665"/>
          </a:xfrm>
          <a:prstGeom prst="rect">
            <a:avLst/>
          </a:prstGeom>
        </p:spPr>
        <p:txBody>
          <a:bodyPr wrap="square">
            <a:spAutoFit/>
          </a:bodyPr>
          <a:lstStyle/>
          <a:p>
            <a:pPr lvl="0"/>
            <a:r>
              <a:rPr lang="fr-FR" sz="2400" b="1" dirty="0">
                <a:solidFill>
                  <a:srgbClr val="002060"/>
                </a:solidFill>
              </a:rPr>
              <a:t>The </a:t>
            </a:r>
            <a:r>
              <a:rPr lang="fr-FR" sz="2400" b="1" dirty="0" err="1">
                <a:solidFill>
                  <a:srgbClr val="002060"/>
                </a:solidFill>
              </a:rPr>
              <a:t>era</a:t>
            </a:r>
            <a:r>
              <a:rPr lang="fr-FR" sz="2400" b="1" dirty="0">
                <a:solidFill>
                  <a:srgbClr val="002060"/>
                </a:solidFill>
              </a:rPr>
              <a:t> of </a:t>
            </a:r>
            <a:r>
              <a:rPr lang="fr-FR" sz="2400" b="1" dirty="0" err="1">
                <a:solidFill>
                  <a:srgbClr val="002060"/>
                </a:solidFill>
              </a:rPr>
              <a:t>optical</a:t>
            </a:r>
            <a:r>
              <a:rPr lang="fr-FR" sz="2400" b="1" dirty="0">
                <a:solidFill>
                  <a:srgbClr val="002060"/>
                </a:solidFill>
              </a:rPr>
              <a:t> </a:t>
            </a:r>
            <a:r>
              <a:rPr lang="fr-FR" sz="2400" b="1" dirty="0" err="1">
                <a:solidFill>
                  <a:srgbClr val="002060"/>
                </a:solidFill>
              </a:rPr>
              <a:t>frequency</a:t>
            </a:r>
            <a:r>
              <a:rPr lang="fr-FR" sz="2400" b="1" dirty="0">
                <a:solidFill>
                  <a:srgbClr val="002060"/>
                </a:solidFill>
              </a:rPr>
              <a:t> metrology</a:t>
            </a:r>
          </a:p>
        </p:txBody>
      </p:sp>
      <p:sp>
        <p:nvSpPr>
          <p:cNvPr id="12" name="ZoneTexte 11"/>
          <p:cNvSpPr txBox="1"/>
          <p:nvPr/>
        </p:nvSpPr>
        <p:spPr>
          <a:xfrm>
            <a:off x="5101225" y="5541601"/>
            <a:ext cx="3895994" cy="369332"/>
          </a:xfrm>
          <a:prstGeom prst="rect">
            <a:avLst/>
          </a:prstGeom>
          <a:solidFill>
            <a:srgbClr val="FFFF00"/>
          </a:solidFill>
        </p:spPr>
        <p:txBody>
          <a:bodyPr wrap="square" rtlCol="0">
            <a:spAutoFit/>
          </a:bodyPr>
          <a:lstStyle/>
          <a:p>
            <a:pPr algn="ctr"/>
            <a:r>
              <a:rPr lang="fr-FR" b="1" dirty="0">
                <a:sym typeface="Wingdings" panose="05000000000000000000" pitchFamily="2" charset="2"/>
              </a:rPr>
              <a:t> </a:t>
            </a:r>
            <a:r>
              <a:rPr lang="fr-FR" b="1" dirty="0"/>
              <a:t>Time to change the </a:t>
            </a:r>
            <a:r>
              <a:rPr lang="fr-FR" b="1" dirty="0" err="1"/>
              <a:t>definition</a:t>
            </a:r>
            <a:r>
              <a:rPr lang="fr-FR" b="1" dirty="0"/>
              <a:t>?</a:t>
            </a:r>
          </a:p>
        </p:txBody>
      </p:sp>
      <p:sp>
        <p:nvSpPr>
          <p:cNvPr id="13" name="ZoneTexte 12"/>
          <p:cNvSpPr txBox="1"/>
          <p:nvPr/>
        </p:nvSpPr>
        <p:spPr>
          <a:xfrm>
            <a:off x="6869462" y="4095176"/>
            <a:ext cx="2160318" cy="1384995"/>
          </a:xfrm>
          <a:prstGeom prst="rect">
            <a:avLst/>
          </a:prstGeom>
          <a:noFill/>
        </p:spPr>
        <p:txBody>
          <a:bodyPr wrap="square" rtlCol="0">
            <a:spAutoFit/>
          </a:bodyPr>
          <a:lstStyle/>
          <a:p>
            <a:pPr algn="ctr"/>
            <a:r>
              <a:rPr lang="fr-FR" dirty="0">
                <a:solidFill>
                  <a:srgbClr val="FF0000"/>
                </a:solidFill>
              </a:rPr>
              <a:t>Optical </a:t>
            </a:r>
            <a:r>
              <a:rPr lang="fr-FR" dirty="0" err="1">
                <a:solidFill>
                  <a:srgbClr val="FF0000"/>
                </a:solidFill>
              </a:rPr>
              <a:t>Frequency</a:t>
            </a:r>
            <a:r>
              <a:rPr lang="fr-FR" dirty="0">
                <a:solidFill>
                  <a:srgbClr val="FF0000"/>
                </a:solidFill>
              </a:rPr>
              <a:t> Standards (Sr, Yb, Yb+, Al+, Ca+, …) at 10</a:t>
            </a:r>
            <a:r>
              <a:rPr lang="fr-FR" baseline="30000" dirty="0">
                <a:solidFill>
                  <a:srgbClr val="FF0000"/>
                </a:solidFill>
              </a:rPr>
              <a:t>-18</a:t>
            </a:r>
            <a:r>
              <a:rPr lang="fr-FR" dirty="0">
                <a:solidFill>
                  <a:srgbClr val="FF0000"/>
                </a:solidFill>
              </a:rPr>
              <a:t> </a:t>
            </a:r>
            <a:r>
              <a:rPr lang="fr-FR" dirty="0" err="1">
                <a:solidFill>
                  <a:srgbClr val="FF0000"/>
                </a:solidFill>
              </a:rPr>
              <a:t>level</a:t>
            </a:r>
            <a:endParaRPr lang="fr-FR" dirty="0">
              <a:solidFill>
                <a:srgbClr val="FF0000"/>
              </a:solidFill>
            </a:endParaRPr>
          </a:p>
          <a:p>
            <a:pPr algn="ctr"/>
            <a:endParaRPr lang="fr-FR" baseline="30000" dirty="0">
              <a:solidFill>
                <a:srgbClr val="FF0000"/>
              </a:solidFill>
            </a:endParaRPr>
          </a:p>
        </p:txBody>
      </p:sp>
      <p:sp>
        <p:nvSpPr>
          <p:cNvPr id="16" name="Rectangle 3"/>
          <p:cNvSpPr>
            <a:spLocks noChangeArrowheads="1"/>
          </p:cNvSpPr>
          <p:nvPr/>
        </p:nvSpPr>
        <p:spPr bwMode="auto">
          <a:xfrm>
            <a:off x="1143001" y="3107509"/>
            <a:ext cx="1847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fr-FR" altLang="fr-FR" sz="1350"/>
          </a:p>
        </p:txBody>
      </p:sp>
      <p:grpSp>
        <p:nvGrpSpPr>
          <p:cNvPr id="9" name="Groupe 8"/>
          <p:cNvGrpSpPr/>
          <p:nvPr/>
        </p:nvGrpSpPr>
        <p:grpSpPr>
          <a:xfrm>
            <a:off x="1651797" y="1862691"/>
            <a:ext cx="5250226" cy="3677309"/>
            <a:chOff x="2202396" y="1340588"/>
            <a:chExt cx="7000301" cy="4903078"/>
          </a:xfrm>
        </p:grpSpPr>
        <p:pic>
          <p:nvPicPr>
            <p:cNvPr id="17" name="Image 16"/>
            <p:cNvPicPr/>
            <p:nvPr/>
          </p:nvPicPr>
          <p:blipFill>
            <a:blip r:embed="rId2"/>
            <a:stretch>
              <a:fillRect/>
            </a:stretch>
          </p:blipFill>
          <p:spPr>
            <a:xfrm>
              <a:off x="2202396" y="1340588"/>
              <a:ext cx="7000301" cy="4903078"/>
            </a:xfrm>
            <a:prstGeom prst="rect">
              <a:avLst/>
            </a:prstGeom>
          </p:spPr>
        </p:pic>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2674" y="4035213"/>
              <a:ext cx="164559" cy="164559"/>
            </a:xfrm>
            <a:prstGeom prst="rect">
              <a:avLst/>
            </a:prstGeom>
          </p:spPr>
        </p:pic>
        <p:pic>
          <p:nvPicPr>
            <p:cNvPr id="19" name="Imag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52224" y="4035213"/>
              <a:ext cx="164559" cy="164559"/>
            </a:xfrm>
            <a:prstGeom prst="rect">
              <a:avLst/>
            </a:prstGeom>
          </p:spPr>
        </p:pic>
      </p:grpSp>
      <p:sp>
        <p:nvSpPr>
          <p:cNvPr id="14" name="Espace réservé du numéro de diapositive 1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14F222-93C7-44BC-9BDA-FC7060FA32F3}" type="slidenum">
              <a:rPr lang="fr-FR" smtClean="0"/>
              <a:pPr/>
              <a:t>50</a:t>
            </a:fld>
            <a:endParaRPr lang="fr-FR"/>
          </a:p>
        </p:txBody>
      </p:sp>
      <p:cxnSp>
        <p:nvCxnSpPr>
          <p:cNvPr id="15" name="Connecteur droit 14"/>
          <p:cNvCxnSpPr/>
          <p:nvPr/>
        </p:nvCxnSpPr>
        <p:spPr>
          <a:xfrm flipV="1">
            <a:off x="107504" y="836712"/>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748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13A18FC-03B3-BDE5-4485-7191F63EF686}"/>
              </a:ext>
            </a:extLst>
          </p:cNvPr>
          <p:cNvSpPr>
            <a:spLocks noGrp="1"/>
          </p:cNvSpPr>
          <p:nvPr>
            <p:ph type="subTitle" idx="1"/>
          </p:nvPr>
        </p:nvSpPr>
        <p:spPr>
          <a:xfrm>
            <a:off x="29183" y="2467178"/>
            <a:ext cx="9144000" cy="3765085"/>
          </a:xfrm>
        </p:spPr>
        <p:txBody>
          <a:bodyPr>
            <a:normAutofit/>
          </a:bodyPr>
          <a:lstStyle/>
          <a:p>
            <a:pPr marL="333375"/>
            <a:r>
              <a:rPr lang="en-US" sz="2100" b="1" dirty="0">
                <a:solidFill>
                  <a:srgbClr val="1E3C7A"/>
                </a:solidFill>
              </a:rPr>
              <a:t>encourages</a:t>
            </a:r>
            <a:r>
              <a:rPr lang="en-US" sz="2100" dirty="0">
                <a:solidFill>
                  <a:srgbClr val="1E3C7A"/>
                </a:solidFill>
              </a:rPr>
              <a:t> the International Committee for Weights and Measures (CIPM) </a:t>
            </a:r>
          </a:p>
          <a:p>
            <a:pPr marL="676275" indent="-342900">
              <a:buFont typeface="Times New Roman" panose="02020603050405020304" pitchFamily="18" charset="0"/>
              <a:buChar char="−"/>
            </a:pPr>
            <a:r>
              <a:rPr lang="en-US" sz="2100" dirty="0">
                <a:solidFill>
                  <a:srgbClr val="1E3C7A"/>
                </a:solidFill>
              </a:rPr>
              <a:t>to promote the importance of achieving the objectives in the roadmap for the redefinition of the second, </a:t>
            </a:r>
          </a:p>
          <a:p>
            <a:pPr marL="676275" indent="-342900">
              <a:buFont typeface="Times New Roman" panose="02020603050405020304" pitchFamily="18" charset="0"/>
              <a:buChar char="−"/>
            </a:pPr>
            <a:r>
              <a:rPr lang="en-US" sz="2100" dirty="0">
                <a:solidFill>
                  <a:srgbClr val="1E3C7A"/>
                </a:solidFill>
              </a:rPr>
              <a:t>to bring proposals to the 28th meeting of the CGPM (2026) for the </a:t>
            </a:r>
            <a:r>
              <a:rPr lang="en-US" sz="2100" dirty="0">
                <a:solidFill>
                  <a:srgbClr val="FF0000"/>
                </a:solidFill>
              </a:rPr>
              <a:t>choice of the preferred species</a:t>
            </a:r>
            <a:r>
              <a:rPr lang="en-US" sz="2100" dirty="0">
                <a:solidFill>
                  <a:srgbClr val="1E3C7A"/>
                </a:solidFill>
              </a:rPr>
              <a:t>, or </a:t>
            </a:r>
            <a:r>
              <a:rPr lang="en-US" sz="2100" dirty="0">
                <a:solidFill>
                  <a:srgbClr val="FF0000"/>
                </a:solidFill>
              </a:rPr>
              <a:t>ensemble of species</a:t>
            </a:r>
            <a:r>
              <a:rPr lang="en-US" sz="2100" dirty="0">
                <a:solidFill>
                  <a:srgbClr val="1E3C7A"/>
                </a:solidFill>
              </a:rPr>
              <a:t> for a new definition of the second, and for the </a:t>
            </a:r>
            <a:r>
              <a:rPr lang="en-US" sz="2100" dirty="0">
                <a:solidFill>
                  <a:srgbClr val="FF0000"/>
                </a:solidFill>
              </a:rPr>
              <a:t>further steps </a:t>
            </a:r>
            <a:r>
              <a:rPr lang="en-US" sz="2100" dirty="0">
                <a:solidFill>
                  <a:srgbClr val="1E3C7A"/>
                </a:solidFill>
              </a:rPr>
              <a:t>that must be taken for a new definition to be adopted at the 29th meeting of the CGPM (2030), </a:t>
            </a:r>
          </a:p>
          <a:p>
            <a:pPr marL="333375"/>
            <a:r>
              <a:rPr lang="en-US" sz="2100" dirty="0">
                <a:solidFill>
                  <a:srgbClr val="1E3C7A"/>
                </a:solidFill>
              </a:rPr>
              <a:t>and </a:t>
            </a:r>
            <a:r>
              <a:rPr lang="en-US" sz="2100" b="1" dirty="0">
                <a:solidFill>
                  <a:srgbClr val="1E3C7A"/>
                </a:solidFill>
              </a:rPr>
              <a:t>invites </a:t>
            </a:r>
            <a:r>
              <a:rPr lang="en-US" sz="2100" dirty="0">
                <a:solidFill>
                  <a:srgbClr val="1E3C7A"/>
                </a:solidFill>
              </a:rPr>
              <a:t>Member States to support research activities, and the development of national and international infrastructures, to allow progress towards the adoption of a new definition of the second. </a:t>
            </a:r>
          </a:p>
        </p:txBody>
      </p:sp>
      <p:sp>
        <p:nvSpPr>
          <p:cNvPr id="9" name="Slide Number Placeholder 8">
            <a:extLst>
              <a:ext uri="{FF2B5EF4-FFF2-40B4-BE49-F238E27FC236}">
                <a16:creationId xmlns:a16="http://schemas.microsoft.com/office/drawing/2014/main" id="{033EE5B9-BB24-01C6-3992-BD127539105E}"/>
              </a:ext>
            </a:extLst>
          </p:cNvPr>
          <p:cNvSpPr>
            <a:spLocks noGrp="1"/>
          </p:cNvSpPr>
          <p:nvPr>
            <p:ph type="sldNum" sz="quarter" idx="12"/>
          </p:nvPr>
        </p:nvSpPr>
        <p:spPr>
          <a:xfrm>
            <a:off x="64008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eaLnBrk="1" fontAlgn="auto" hangingPunct="1">
              <a:spcBef>
                <a:spcPts val="0"/>
              </a:spcBef>
              <a:spcAft>
                <a:spcPts val="0"/>
              </a:spcAft>
              <a:defRPr/>
            </a:pPr>
            <a:fld id="{2EDDA900-3F01-4843-8F9A-0528F813A317}" type="slidenum">
              <a:rPr lang="en-GB" smtClean="0"/>
              <a:pPr algn="ctr" defTabSz="685800" eaLnBrk="1" fontAlgn="auto" hangingPunct="1">
                <a:spcBef>
                  <a:spcPts val="0"/>
                </a:spcBef>
                <a:spcAft>
                  <a:spcPts val="0"/>
                </a:spcAft>
                <a:defRPr/>
              </a:pPr>
              <a:t>51</a:t>
            </a:fld>
            <a:endParaRPr lang="en-GB" sz="900" dirty="0">
              <a:solidFill>
                <a:prstClr val="black">
                  <a:tint val="75000"/>
                </a:prstClr>
              </a:solidFill>
              <a:latin typeface="Calibri" panose="020F0502020204030204"/>
              <a:cs typeface="+mn-cs"/>
            </a:endParaRPr>
          </a:p>
        </p:txBody>
      </p:sp>
      <p:sp>
        <p:nvSpPr>
          <p:cNvPr id="5" name="Rectangle 4">
            <a:extLst>
              <a:ext uri="{FF2B5EF4-FFF2-40B4-BE49-F238E27FC236}">
                <a16:creationId xmlns:a16="http://schemas.microsoft.com/office/drawing/2014/main" id="{F675CAEA-8931-442C-8696-6EA5CECF3D0E}"/>
              </a:ext>
            </a:extLst>
          </p:cNvPr>
          <p:cNvSpPr/>
          <p:nvPr/>
        </p:nvSpPr>
        <p:spPr>
          <a:xfrm>
            <a:off x="87550" y="1639013"/>
            <a:ext cx="8842442" cy="461665"/>
          </a:xfrm>
          <a:prstGeom prst="rect">
            <a:avLst/>
          </a:prstGeom>
        </p:spPr>
        <p:txBody>
          <a:bodyPr wrap="square">
            <a:spAutoFit/>
          </a:bodyPr>
          <a:lstStyle/>
          <a:p>
            <a:pPr defTabSz="685800" eaLnBrk="1" fontAlgn="auto" hangingPunct="1">
              <a:spcBef>
                <a:spcPts val="0"/>
              </a:spcBef>
              <a:spcAft>
                <a:spcPts val="0"/>
              </a:spcAft>
              <a:defRPr/>
            </a:pPr>
            <a:r>
              <a:rPr lang="fr-FR" sz="2400" b="1" dirty="0">
                <a:solidFill>
                  <a:srgbClr val="002060"/>
                </a:solidFill>
                <a:latin typeface="Calibri" panose="020F0502020204030204"/>
                <a:cs typeface="+mn-cs"/>
              </a:rPr>
              <a:t>CGPM 2022 </a:t>
            </a:r>
            <a:r>
              <a:rPr lang="fr-FR" sz="2400" b="1" dirty="0" err="1">
                <a:solidFill>
                  <a:srgbClr val="002060"/>
                </a:solidFill>
                <a:latin typeface="Calibri" panose="020F0502020204030204"/>
                <a:cs typeface="+mn-cs"/>
              </a:rPr>
              <a:t>Resolution</a:t>
            </a:r>
            <a:r>
              <a:rPr lang="fr-FR" sz="2400" b="1" dirty="0">
                <a:solidFill>
                  <a:srgbClr val="002060"/>
                </a:solidFill>
                <a:latin typeface="Calibri" panose="020F0502020204030204"/>
                <a:cs typeface="+mn-cs"/>
              </a:rPr>
              <a:t> 5 - </a:t>
            </a:r>
            <a:r>
              <a:rPr lang="en-US" sz="2400" b="1" dirty="0">
                <a:solidFill>
                  <a:srgbClr val="002060"/>
                </a:solidFill>
                <a:latin typeface="Calibri" panose="020F0502020204030204"/>
                <a:cs typeface="+mn-cs"/>
              </a:rPr>
              <a:t>On the future redefinition of the second</a:t>
            </a:r>
            <a:endParaRPr lang="fr-FR" sz="2400" b="1" dirty="0">
              <a:solidFill>
                <a:srgbClr val="002060"/>
              </a:solidFill>
              <a:latin typeface="Calibri" panose="020F0502020204030204"/>
              <a:cs typeface="+mn-cs"/>
            </a:endParaRPr>
          </a:p>
        </p:txBody>
      </p:sp>
      <p:cxnSp>
        <p:nvCxnSpPr>
          <p:cNvPr id="6" name="Connecteur droit 5">
            <a:extLst>
              <a:ext uri="{FF2B5EF4-FFF2-40B4-BE49-F238E27FC236}">
                <a16:creationId xmlns:a16="http://schemas.microsoft.com/office/drawing/2014/main" id="{C3944DDF-2E49-4C86-B912-E03CCA4A2E96}"/>
              </a:ext>
            </a:extLst>
          </p:cNvPr>
          <p:cNvCxnSpPr/>
          <p:nvPr/>
        </p:nvCxnSpPr>
        <p:spPr>
          <a:xfrm flipV="1">
            <a:off x="0" y="1484784"/>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A973D4A5-42B1-DF9D-FAC2-4FBEE19F509A}"/>
              </a:ext>
            </a:extLst>
          </p:cNvPr>
          <p:cNvPicPr>
            <a:picLocks noChangeAspect="1"/>
          </p:cNvPicPr>
          <p:nvPr/>
        </p:nvPicPr>
        <p:blipFill rotWithShape="1">
          <a:blip r:embed="rId4"/>
          <a:srcRect l="20367" t="10816" r="37618" b="70375"/>
          <a:stretch/>
        </p:blipFill>
        <p:spPr>
          <a:xfrm>
            <a:off x="0" y="866966"/>
            <a:ext cx="2636196" cy="638022"/>
          </a:xfrm>
          <a:prstGeom prst="rect">
            <a:avLst/>
          </a:prstGeom>
        </p:spPr>
      </p:pic>
    </p:spTree>
    <p:extLst>
      <p:ext uri="{BB962C8B-B14F-4D97-AF65-F5344CB8AC3E}">
        <p14:creationId xmlns:p14="http://schemas.microsoft.com/office/powerpoint/2010/main" val="226402353"/>
      </p:ext>
    </p:extLst>
  </p:cSld>
  <p:clrMapOvr>
    <a:overrideClrMapping bg1="lt1" tx1="dk1" bg2="lt2" tx2="dk2" accent1="accent1" accent2="accent2" accent3="accent3" accent4="accent4" accent5="accent5" accent6="accent6" hlink="hlink" folHlink="folHlink"/>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6EAB0A-3A9E-7E70-7E0C-B6D54777B623}"/>
              </a:ext>
            </a:extLst>
          </p:cNvPr>
          <p:cNvSpPr>
            <a:spLocks noGrp="1"/>
          </p:cNvSpPr>
          <p:nvPr>
            <p:ph type="title"/>
          </p:nvPr>
        </p:nvSpPr>
        <p:spPr/>
        <p:txBody>
          <a:bodyPr/>
          <a:lstStyle/>
          <a:p>
            <a:endParaRPr lang="en-GB"/>
          </a:p>
        </p:txBody>
      </p:sp>
      <p:sp>
        <p:nvSpPr>
          <p:cNvPr id="6" name="Titre 2">
            <a:extLst>
              <a:ext uri="{FF2B5EF4-FFF2-40B4-BE49-F238E27FC236}">
                <a16:creationId xmlns:a16="http://schemas.microsoft.com/office/drawing/2014/main" id="{5642411B-E02F-825D-51FC-739D6F49D774}"/>
              </a:ext>
            </a:extLst>
          </p:cNvPr>
          <p:cNvSpPr txBox="1">
            <a:spLocks/>
          </p:cNvSpPr>
          <p:nvPr/>
        </p:nvSpPr>
        <p:spPr bwMode="auto">
          <a:xfrm>
            <a:off x="827584" y="2852936"/>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lang="en-US" sz="2800" kern="120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fr-FR"/>
              <a:t>How primary and secondary frequency standard PSFS can better enter in UTC?</a:t>
            </a:r>
            <a:endParaRPr lang="fr-FR" dirty="0"/>
          </a:p>
        </p:txBody>
      </p:sp>
    </p:spTree>
    <p:extLst>
      <p:ext uri="{BB962C8B-B14F-4D97-AF65-F5344CB8AC3E}">
        <p14:creationId xmlns:p14="http://schemas.microsoft.com/office/powerpoint/2010/main" val="15595428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idx="1"/>
          </p:nvPr>
        </p:nvSpPr>
        <p:spPr>
          <a:xfrm>
            <a:off x="107727" y="1484784"/>
            <a:ext cx="8928546" cy="4104456"/>
          </a:xfrm>
        </p:spPr>
        <p:txBody>
          <a:bodyPr/>
          <a:lstStyle/>
          <a:p>
            <a:pPr>
              <a:defRPr/>
            </a:pPr>
            <a:r>
              <a:rPr lang="en-GB" sz="1800" dirty="0"/>
              <a:t>By comparing against a primary </a:t>
            </a:r>
            <a:r>
              <a:rPr lang="en-GB" sz="1800" dirty="0" err="1"/>
              <a:t>freq</a:t>
            </a:r>
            <a:r>
              <a:rPr lang="en-GB" sz="1800" dirty="0"/>
              <a:t> standard, like a CS fountain, connected by a short cable or a long fibre</a:t>
            </a:r>
          </a:p>
          <a:p>
            <a:pPr>
              <a:defRPr/>
            </a:pPr>
            <a:r>
              <a:rPr lang="en-GB" sz="1800" dirty="0"/>
              <a:t>By measuring SFS with respect to a UTC(k) time scale or an individual clock entering in UTC</a:t>
            </a:r>
          </a:p>
          <a:p>
            <a:pPr lvl="1">
              <a:defRPr/>
            </a:pPr>
            <a:r>
              <a:rPr lang="en-US" sz="1400" dirty="0"/>
              <a:t>Using Circular T monthly estimation of </a:t>
            </a:r>
            <a:r>
              <a:rPr lang="en-US" sz="1400" dirty="0" err="1"/>
              <a:t>d</a:t>
            </a:r>
            <a:r>
              <a:rPr lang="en-US" sz="1400" baseline="-25000" dirty="0" err="1"/>
              <a:t>TAI</a:t>
            </a:r>
            <a:endParaRPr lang="en-US" sz="1400" baseline="-25000" dirty="0"/>
          </a:p>
          <a:p>
            <a:pPr lvl="1">
              <a:defRPr/>
            </a:pPr>
            <a:r>
              <a:rPr lang="en-US" sz="1400" dirty="0"/>
              <a:t>Comparison to the best estimate of an ensemble of PFS ( a </a:t>
            </a:r>
            <a:r>
              <a:rPr lang="en-US" sz="1400" dirty="0" err="1"/>
              <a:t>d</a:t>
            </a:r>
            <a:r>
              <a:rPr lang="en-US" sz="1400" baseline="-25000" dirty="0" err="1"/>
              <a:t>TAI</a:t>
            </a:r>
            <a:r>
              <a:rPr lang="en-US" sz="1400" dirty="0"/>
              <a:t> estimation on demand)</a:t>
            </a:r>
          </a:p>
          <a:p>
            <a:pPr marL="0" indent="0">
              <a:buNone/>
              <a:defRPr/>
            </a:pPr>
            <a:endParaRPr lang="en-US" altLang="fr-FR" sz="1800" dirty="0"/>
          </a:p>
          <a:p>
            <a:pPr marL="0" indent="0">
              <a:buNone/>
              <a:defRPr/>
            </a:pPr>
            <a:r>
              <a:rPr lang="en-US" altLang="fr-FR" sz="1800" dirty="0"/>
              <a:t>If the SFS is in Lab, not producing a UTC(k) time scale and not part of UTC?</a:t>
            </a:r>
          </a:p>
          <a:p>
            <a:pPr marL="0" indent="0">
              <a:buNone/>
              <a:defRPr/>
            </a:pPr>
            <a:endParaRPr lang="en-US" altLang="fr-FR" sz="1800" dirty="0"/>
          </a:p>
          <a:p>
            <a:pPr>
              <a:buFont typeface="Arial" panose="020B0604020202020204" pitchFamily="34" charset="0"/>
              <a:buChar char="•"/>
              <a:defRPr/>
            </a:pPr>
            <a:r>
              <a:rPr lang="en-US" altLang="fr-FR" sz="1800" dirty="0"/>
              <a:t>Any laboratory can be considered as a virtual “additional laboratory” that can be included in BIPM computation if it is equipped for example with a GNSS (Global Navigation Satellite System) receiver. </a:t>
            </a:r>
          </a:p>
          <a:p>
            <a:pPr lvl="1"/>
            <a:r>
              <a:rPr lang="en-US" altLang="fr-FR" sz="1400" dirty="0"/>
              <a:t>This evaluation will be limited by frequency transfer uncertainty, the TAI </a:t>
            </a:r>
            <a:r>
              <a:rPr lang="en-US" altLang="fr-FR" sz="1400" dirty="0" err="1"/>
              <a:t>deadtime</a:t>
            </a:r>
            <a:r>
              <a:rPr lang="en-US" altLang="fr-FR" sz="1400" dirty="0"/>
              <a:t> (if the measurement is shorter than 1 month), and by the accuracy of PFS/SFS, as for a UTC laboratory.</a:t>
            </a:r>
          </a:p>
          <a:p>
            <a:pPr>
              <a:buFont typeface="Arial" panose="020B0604020202020204" pitchFamily="34" charset="0"/>
              <a:buChar char="•"/>
              <a:defRPr/>
            </a:pPr>
            <a:endParaRPr lang="en-US" altLang="fr-FR" sz="1800" dirty="0"/>
          </a:p>
          <a:p>
            <a:pPr>
              <a:defRPr/>
            </a:pPr>
            <a:endParaRPr lang="en-US" sz="1800" dirty="0"/>
          </a:p>
          <a:p>
            <a:pPr>
              <a:defRPr/>
            </a:pPr>
            <a:endParaRPr lang="en-US" sz="1800" baseline="-25000" dirty="0"/>
          </a:p>
          <a:p>
            <a:pPr>
              <a:defRPr/>
            </a:pPr>
            <a:endParaRPr lang="en-GB" sz="1800" dirty="0"/>
          </a:p>
          <a:p>
            <a:pPr>
              <a:defRPr/>
            </a:pPr>
            <a:endParaRPr lang="en-GB" sz="1800" dirty="0"/>
          </a:p>
          <a:p>
            <a:pPr marL="0" indent="0">
              <a:buNone/>
              <a:defRPr/>
            </a:pPr>
            <a:endParaRPr lang="en-US" sz="1800" dirty="0"/>
          </a:p>
          <a:p>
            <a:pPr>
              <a:defRPr/>
            </a:pPr>
            <a:endParaRPr lang="en-US" sz="1800" dirty="0"/>
          </a:p>
          <a:p>
            <a:pPr>
              <a:defRPr/>
            </a:pPr>
            <a:endParaRPr lang="en-US" sz="1800" dirty="0"/>
          </a:p>
          <a:p>
            <a:pPr>
              <a:defRPr/>
            </a:pPr>
            <a:endParaRPr lang="en-US" sz="1800" dirty="0"/>
          </a:p>
          <a:p>
            <a:pPr marL="0" indent="0">
              <a:buFontTx/>
              <a:buNone/>
              <a:defRPr/>
            </a:pPr>
            <a:endParaRPr lang="en-US" sz="1800" dirty="0"/>
          </a:p>
          <a:p>
            <a:pPr>
              <a:defRPr/>
            </a:pPr>
            <a:endParaRPr lang="en-US" sz="1800" dirty="0"/>
          </a:p>
          <a:p>
            <a:pPr>
              <a:defRPr/>
            </a:pPr>
            <a:endParaRPr lang="en-US" sz="1800" dirty="0"/>
          </a:p>
          <a:p>
            <a:pPr>
              <a:defRPr/>
            </a:pPr>
            <a:endParaRPr lang="en-US" sz="1800" dirty="0"/>
          </a:p>
          <a:p>
            <a:pPr>
              <a:defRPr/>
            </a:pPr>
            <a:endParaRPr lang="en-US" sz="1800" dirty="0"/>
          </a:p>
          <a:p>
            <a:pPr>
              <a:defRPr/>
            </a:pPr>
            <a:endParaRPr lang="en-US" sz="1800" dirty="0"/>
          </a:p>
          <a:p>
            <a:pPr>
              <a:defRPr/>
            </a:pPr>
            <a:endParaRPr lang="en-US" sz="1800" dirty="0"/>
          </a:p>
          <a:p>
            <a:pPr marL="0" indent="0">
              <a:buNone/>
              <a:defRPr/>
            </a:pPr>
            <a:endParaRPr lang="en-US" sz="1200" dirty="0"/>
          </a:p>
        </p:txBody>
      </p:sp>
      <p:sp>
        <p:nvSpPr>
          <p:cNvPr id="87043" name="Rectangle 2"/>
          <p:cNvSpPr>
            <a:spLocks noGrp="1" noChangeArrowheads="1"/>
          </p:cNvSpPr>
          <p:nvPr>
            <p:ph type="title"/>
          </p:nvPr>
        </p:nvSpPr>
        <p:spPr>
          <a:xfrm>
            <a:off x="457200" y="100807"/>
            <a:ext cx="8229600" cy="1023937"/>
          </a:xfrm>
        </p:spPr>
        <p:txBody>
          <a:bodyPr/>
          <a:lstStyle/>
          <a:p>
            <a:r>
              <a:rPr altLang="fr-FR" sz="2400" dirty="0"/>
              <a:t>How a </a:t>
            </a:r>
            <a:r>
              <a:rPr lang="fr-FR" altLang="fr-FR" sz="2400" dirty="0" err="1"/>
              <a:t>Secondary</a:t>
            </a:r>
            <a:r>
              <a:rPr lang="fr-FR" altLang="fr-FR" sz="2400" dirty="0"/>
              <a:t> </a:t>
            </a:r>
            <a:r>
              <a:rPr lang="fr-FR" altLang="fr-FR" sz="2400" dirty="0" err="1"/>
              <a:t>Frequency</a:t>
            </a:r>
            <a:r>
              <a:rPr lang="fr-FR" altLang="fr-FR" sz="2400" dirty="0"/>
              <a:t> Standard  </a:t>
            </a:r>
            <a:r>
              <a:rPr lang="fr-FR" altLang="fr-FR" sz="2400" dirty="0" err="1"/>
              <a:t>can</a:t>
            </a:r>
            <a:r>
              <a:rPr lang="fr-FR" altLang="fr-FR" sz="2400" dirty="0"/>
              <a:t> </a:t>
            </a:r>
            <a:r>
              <a:rPr lang="fr-FR" altLang="fr-FR" sz="2400" dirty="0" err="1"/>
              <a:t>be</a:t>
            </a:r>
            <a:r>
              <a:rPr lang="fr-FR" altLang="fr-FR" sz="2400" dirty="0"/>
              <a:t> </a:t>
            </a:r>
            <a:r>
              <a:rPr lang="fr-FR" altLang="fr-FR" sz="2400" dirty="0" err="1"/>
              <a:t>ev</a:t>
            </a:r>
            <a:r>
              <a:rPr altLang="fr-FR" sz="2400" dirty="0" err="1"/>
              <a:t>aluated</a:t>
            </a:r>
            <a:r>
              <a:rPr altLang="fr-FR" sz="2400" dirty="0"/>
              <a:t> with respect to the SI second?</a:t>
            </a:r>
          </a:p>
        </p:txBody>
      </p:sp>
      <p:sp>
        <p:nvSpPr>
          <p:cNvPr id="4" name="Rectangle 3"/>
          <p:cNvSpPr/>
          <p:nvPr/>
        </p:nvSpPr>
        <p:spPr>
          <a:xfrm>
            <a:off x="121737" y="6209929"/>
            <a:ext cx="6480720" cy="648071"/>
          </a:xfrm>
          <a:prstGeom prst="rect">
            <a:avLst/>
          </a:prstGeom>
          <a:solidFill>
            <a:schemeClr val="bg1"/>
          </a:solidFill>
        </p:spPr>
        <p:txBody>
          <a:bodyPr wrap="square">
            <a:spAutoFit/>
          </a:bodyPr>
          <a:lstStyle/>
          <a:p>
            <a:r>
              <a:rPr lang="en-US" altLang="fr-FR" dirty="0"/>
              <a:t>See </a:t>
            </a:r>
            <a:r>
              <a:rPr lang="en-US" altLang="fr-FR" dirty="0" err="1"/>
              <a:t>G.Petit</a:t>
            </a:r>
            <a:r>
              <a:rPr lang="en-US" altLang="fr-FR" dirty="0"/>
              <a:t>, </a:t>
            </a:r>
            <a:r>
              <a:rPr lang="en-US" altLang="fr-FR" dirty="0" err="1"/>
              <a:t>G.Panfilo</a:t>
            </a:r>
            <a:r>
              <a:rPr lang="en-US" altLang="fr-FR" dirty="0"/>
              <a:t>, “Optimal traceability to the SI second through TAI” Proceedings of the EFTF 2018</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46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460">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460">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marL="0" indent="0">
              <a:buNone/>
            </a:pPr>
            <a:r>
              <a:rPr lang="fr-FR" dirty="0"/>
              <a:t>UTC </a:t>
            </a:r>
            <a:r>
              <a:rPr lang="fr-FR" dirty="0" err="1"/>
              <a:t>is</a:t>
            </a:r>
            <a:r>
              <a:rPr lang="fr-FR" dirty="0"/>
              <a:t> a </a:t>
            </a:r>
            <a:r>
              <a:rPr lang="fr-FR" dirty="0" err="1"/>
              <a:t>weighted</a:t>
            </a:r>
            <a:r>
              <a:rPr lang="fr-FR" dirty="0"/>
              <a:t> </a:t>
            </a:r>
            <a:r>
              <a:rPr lang="fr-FR" dirty="0" err="1"/>
              <a:t>average</a:t>
            </a:r>
            <a:r>
              <a:rPr lang="fr-FR" dirty="0"/>
              <a:t> of </a:t>
            </a:r>
            <a:r>
              <a:rPr lang="fr-FR" dirty="0" err="1"/>
              <a:t>clock</a:t>
            </a:r>
            <a:r>
              <a:rPr lang="fr-FR" dirty="0"/>
              <a:t> </a:t>
            </a:r>
            <a:r>
              <a:rPr lang="fr-FR" dirty="0" err="1"/>
              <a:t>reading</a:t>
            </a:r>
            <a:r>
              <a:rPr lang="fr-FR" dirty="0"/>
              <a:t> </a:t>
            </a:r>
            <a:r>
              <a:rPr lang="fr-FR" dirty="0" err="1"/>
              <a:t>based</a:t>
            </a:r>
            <a:r>
              <a:rPr lang="fr-FR" dirty="0"/>
              <a:t> on </a:t>
            </a:r>
            <a:r>
              <a:rPr lang="fr-FR" dirty="0" err="1"/>
              <a:t>clock</a:t>
            </a:r>
            <a:r>
              <a:rPr lang="fr-FR" dirty="0"/>
              <a:t> time </a:t>
            </a:r>
            <a:r>
              <a:rPr lang="fr-FR" dirty="0" err="1"/>
              <a:t>comparison</a:t>
            </a:r>
            <a:endParaRPr lang="fr-FR" dirty="0"/>
          </a:p>
          <a:p>
            <a:pPr marL="0" indent="0">
              <a:buNone/>
            </a:pPr>
            <a:r>
              <a:rPr lang="fr-FR" dirty="0"/>
              <a:t>The PSFS are </a:t>
            </a:r>
            <a:r>
              <a:rPr lang="fr-FR" dirty="0" err="1"/>
              <a:t>frequency</a:t>
            </a:r>
            <a:r>
              <a:rPr lang="fr-FR" dirty="0"/>
              <a:t> calibrations </a:t>
            </a:r>
            <a:r>
              <a:rPr lang="fr-FR" dirty="0" err="1"/>
              <a:t>usually</a:t>
            </a:r>
            <a:r>
              <a:rPr lang="fr-FR" dirty="0"/>
              <a:t> of a « </a:t>
            </a:r>
            <a:r>
              <a:rPr lang="fr-FR" dirty="0" err="1"/>
              <a:t>clock</a:t>
            </a:r>
            <a:r>
              <a:rPr lang="fr-FR" dirty="0"/>
              <a:t> » </a:t>
            </a:r>
            <a:r>
              <a:rPr lang="fr-FR" dirty="0" err="1"/>
              <a:t>participating</a:t>
            </a:r>
            <a:r>
              <a:rPr lang="fr-FR" dirty="0"/>
              <a:t> to UTC</a:t>
            </a:r>
          </a:p>
        </p:txBody>
      </p:sp>
      <p:sp>
        <p:nvSpPr>
          <p:cNvPr id="3" name="Titre 2"/>
          <p:cNvSpPr>
            <a:spLocks noGrp="1"/>
          </p:cNvSpPr>
          <p:nvPr>
            <p:ph type="title"/>
          </p:nvPr>
        </p:nvSpPr>
        <p:spPr>
          <a:xfrm>
            <a:off x="475989" y="-18073"/>
            <a:ext cx="8229600" cy="1023937"/>
          </a:xfrm>
        </p:spPr>
        <p:txBody>
          <a:bodyPr/>
          <a:lstStyle/>
          <a:p>
            <a:r>
              <a:rPr lang="fr-FR" dirty="0"/>
              <a:t>How </a:t>
            </a:r>
            <a:r>
              <a:rPr lang="fr-FR" dirty="0" err="1"/>
              <a:t>primary</a:t>
            </a:r>
            <a:r>
              <a:rPr lang="fr-FR" dirty="0"/>
              <a:t> and </a:t>
            </a:r>
            <a:r>
              <a:rPr lang="fr-FR" dirty="0" err="1"/>
              <a:t>secondary</a:t>
            </a:r>
            <a:r>
              <a:rPr lang="fr-FR" dirty="0"/>
              <a:t> </a:t>
            </a:r>
            <a:r>
              <a:rPr lang="fr-FR" dirty="0" err="1"/>
              <a:t>frequency</a:t>
            </a:r>
            <a:r>
              <a:rPr lang="fr-FR" dirty="0"/>
              <a:t> standard PSFS </a:t>
            </a:r>
            <a:r>
              <a:rPr lang="fr-FR" dirty="0" err="1"/>
              <a:t>can</a:t>
            </a:r>
            <a:r>
              <a:rPr lang="fr-FR" dirty="0"/>
              <a:t> </a:t>
            </a:r>
            <a:r>
              <a:rPr lang="fr-FR" dirty="0" err="1"/>
              <a:t>better</a:t>
            </a:r>
            <a:r>
              <a:rPr lang="fr-FR" dirty="0"/>
              <a:t> enter in UTC?</a:t>
            </a:r>
          </a:p>
        </p:txBody>
      </p:sp>
      <p:sp>
        <p:nvSpPr>
          <p:cNvPr id="4" name="ZoneTexte 3"/>
          <p:cNvSpPr txBox="1"/>
          <p:nvPr/>
        </p:nvSpPr>
        <p:spPr bwMode="auto">
          <a:xfrm>
            <a:off x="1115616" y="3553576"/>
            <a:ext cx="2232248" cy="523496"/>
          </a:xfrm>
          <a:prstGeom prst="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ctr" eaLnBrk="1" hangingPunct="1">
              <a:defRPr sz="1600">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sz="2800" dirty="0" err="1">
                <a:solidFill>
                  <a:schemeClr val="tx1"/>
                </a:solidFill>
              </a:rPr>
              <a:t>y</a:t>
            </a:r>
            <a:r>
              <a:rPr lang="en-US" sz="2800" baseline="-25000" dirty="0" err="1">
                <a:solidFill>
                  <a:schemeClr val="tx1"/>
                </a:solidFill>
              </a:rPr>
              <a:t>TAI</a:t>
            </a:r>
            <a:r>
              <a:rPr lang="en-US" sz="2800" dirty="0" err="1">
                <a:solidFill>
                  <a:schemeClr val="tx1"/>
                </a:solidFill>
              </a:rPr>
              <a:t>-y</a:t>
            </a:r>
            <a:r>
              <a:rPr lang="en-US" sz="2800" baseline="-25000" dirty="0" err="1">
                <a:solidFill>
                  <a:schemeClr val="tx1"/>
                </a:solidFill>
              </a:rPr>
              <a:t>PSFS</a:t>
            </a:r>
            <a:r>
              <a:rPr lang="en-US" sz="2800" dirty="0">
                <a:solidFill>
                  <a:schemeClr val="tx1"/>
                </a:solidFill>
              </a:rPr>
              <a:t> =</a:t>
            </a:r>
          </a:p>
        </p:txBody>
      </p:sp>
      <p:sp>
        <p:nvSpPr>
          <p:cNvPr id="5" name="Rectangle 4"/>
          <p:cNvSpPr/>
          <p:nvPr/>
        </p:nvSpPr>
        <p:spPr bwMode="auto">
          <a:xfrm>
            <a:off x="3574232" y="3429000"/>
            <a:ext cx="4057873" cy="720080"/>
          </a:xfrm>
          <a:prstGeom prst="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800" dirty="0">
                <a:solidFill>
                  <a:schemeClr val="tx1"/>
                </a:solidFill>
              </a:rPr>
              <a:t>(</a:t>
            </a:r>
            <a:r>
              <a:rPr lang="en-US" sz="2800" dirty="0" err="1">
                <a:solidFill>
                  <a:schemeClr val="tx1"/>
                </a:solidFill>
              </a:rPr>
              <a:t>y</a:t>
            </a:r>
            <a:r>
              <a:rPr lang="en-US" sz="2800" baseline="-25000" dirty="0" err="1">
                <a:solidFill>
                  <a:schemeClr val="tx1"/>
                </a:solidFill>
              </a:rPr>
              <a:t>TAI</a:t>
            </a:r>
            <a:r>
              <a:rPr lang="en-US" sz="2800" dirty="0" err="1">
                <a:solidFill>
                  <a:schemeClr val="tx1"/>
                </a:solidFill>
              </a:rPr>
              <a:t>-y</a:t>
            </a:r>
            <a:r>
              <a:rPr lang="en-US" sz="2800" baseline="-25000" dirty="0" err="1">
                <a:solidFill>
                  <a:schemeClr val="tx1"/>
                </a:solidFill>
              </a:rPr>
              <a:t>clock</a:t>
            </a:r>
            <a:r>
              <a:rPr lang="en-US" sz="2800" dirty="0">
                <a:solidFill>
                  <a:schemeClr val="tx1"/>
                </a:solidFill>
              </a:rPr>
              <a:t>)+  (</a:t>
            </a:r>
            <a:r>
              <a:rPr lang="en-US" sz="2800" dirty="0" err="1">
                <a:solidFill>
                  <a:schemeClr val="tx1"/>
                </a:solidFill>
              </a:rPr>
              <a:t>y</a:t>
            </a:r>
            <a:r>
              <a:rPr lang="en-US" sz="2800" baseline="-25000" dirty="0" err="1">
                <a:solidFill>
                  <a:schemeClr val="tx1"/>
                </a:solidFill>
              </a:rPr>
              <a:t>clock</a:t>
            </a:r>
            <a:r>
              <a:rPr lang="en-US" sz="2800" baseline="-25000" dirty="0">
                <a:solidFill>
                  <a:schemeClr val="tx1"/>
                </a:solidFill>
              </a:rPr>
              <a:t> </a:t>
            </a:r>
            <a:r>
              <a:rPr lang="en-US" sz="2800" dirty="0">
                <a:solidFill>
                  <a:schemeClr val="tx1"/>
                </a:solidFill>
              </a:rPr>
              <a:t>- </a:t>
            </a:r>
            <a:r>
              <a:rPr lang="en-US" sz="2800" dirty="0" err="1">
                <a:solidFill>
                  <a:schemeClr val="tx1"/>
                </a:solidFill>
              </a:rPr>
              <a:t>y</a:t>
            </a:r>
            <a:r>
              <a:rPr lang="en-US" sz="2800" baseline="-25000" dirty="0" err="1">
                <a:solidFill>
                  <a:schemeClr val="tx1"/>
                </a:solidFill>
              </a:rPr>
              <a:t>PSFS</a:t>
            </a:r>
            <a:r>
              <a:rPr lang="en-US" sz="2800" dirty="0">
                <a:solidFill>
                  <a:schemeClr val="tx1"/>
                </a:solidFill>
              </a:rPr>
              <a:t>)</a:t>
            </a:r>
          </a:p>
        </p:txBody>
      </p:sp>
      <p:sp>
        <p:nvSpPr>
          <p:cNvPr id="7" name="Bulle ronde 6"/>
          <p:cNvSpPr/>
          <p:nvPr/>
        </p:nvSpPr>
        <p:spPr>
          <a:xfrm>
            <a:off x="1979712" y="4365104"/>
            <a:ext cx="2232248" cy="1224136"/>
          </a:xfrm>
          <a:prstGeom prst="wedgeEllipseCallout">
            <a:avLst>
              <a:gd name="adj1" fmla="val 60597"/>
              <a:gd name="adj2" fmla="val -71899"/>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Bulle ronde 7"/>
          <p:cNvSpPr/>
          <p:nvPr/>
        </p:nvSpPr>
        <p:spPr>
          <a:xfrm>
            <a:off x="6516216" y="4365104"/>
            <a:ext cx="2016224" cy="1656184"/>
          </a:xfrm>
          <a:prstGeom prst="wedgeEllipseCallout">
            <a:avLst>
              <a:gd name="adj1" fmla="val -56108"/>
              <a:gd name="adj2" fmla="val -7536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2303748" y="4518705"/>
            <a:ext cx="1584176" cy="1015663"/>
          </a:xfrm>
          <a:prstGeom prst="rect">
            <a:avLst/>
          </a:prstGeom>
          <a:noFill/>
        </p:spPr>
        <p:txBody>
          <a:bodyPr wrap="square" rtlCol="0">
            <a:spAutoFit/>
          </a:bodyPr>
          <a:lstStyle/>
          <a:p>
            <a:r>
              <a:rPr lang="fr-FR" sz="2000" dirty="0" err="1"/>
              <a:t>From</a:t>
            </a:r>
            <a:r>
              <a:rPr lang="fr-FR" sz="2000" dirty="0"/>
              <a:t> UTC </a:t>
            </a:r>
            <a:r>
              <a:rPr lang="fr-FR" sz="2000" dirty="0" err="1">
                <a:solidFill>
                  <a:srgbClr val="FF0000"/>
                </a:solidFill>
              </a:rPr>
              <a:t>monthly</a:t>
            </a:r>
            <a:r>
              <a:rPr lang="fr-FR" sz="2000" dirty="0"/>
              <a:t>  computation</a:t>
            </a:r>
          </a:p>
        </p:txBody>
      </p:sp>
      <p:sp>
        <p:nvSpPr>
          <p:cNvPr id="10" name="ZoneTexte 9"/>
          <p:cNvSpPr txBox="1"/>
          <p:nvPr/>
        </p:nvSpPr>
        <p:spPr>
          <a:xfrm>
            <a:off x="6732240" y="4518705"/>
            <a:ext cx="1584176" cy="1323439"/>
          </a:xfrm>
          <a:prstGeom prst="rect">
            <a:avLst/>
          </a:prstGeom>
          <a:noFill/>
        </p:spPr>
        <p:txBody>
          <a:bodyPr wrap="square" rtlCol="0">
            <a:spAutoFit/>
          </a:bodyPr>
          <a:lstStyle/>
          <a:p>
            <a:r>
              <a:rPr lang="fr-FR" sz="2000" dirty="0" err="1"/>
              <a:t>From</a:t>
            </a:r>
            <a:r>
              <a:rPr lang="fr-FR" sz="2000" dirty="0"/>
              <a:t> PSFS calibration</a:t>
            </a:r>
          </a:p>
          <a:p>
            <a:r>
              <a:rPr lang="fr-FR" sz="2000" dirty="0">
                <a:solidFill>
                  <a:srgbClr val="FF0000"/>
                </a:solidFill>
              </a:rPr>
              <a:t>Lasting one </a:t>
            </a:r>
            <a:r>
              <a:rPr lang="fr-FR" sz="2000" dirty="0" err="1">
                <a:solidFill>
                  <a:srgbClr val="FF0000"/>
                </a:solidFill>
              </a:rPr>
              <a:t>month</a:t>
            </a:r>
            <a:r>
              <a:rPr lang="fr-FR" sz="2000" dirty="0">
                <a:solidFill>
                  <a:srgbClr val="FF0000"/>
                </a:solidFill>
              </a:rPr>
              <a:t>?</a:t>
            </a:r>
          </a:p>
        </p:txBody>
      </p:sp>
    </p:spTree>
    <p:extLst>
      <p:ext uri="{BB962C8B-B14F-4D97-AF65-F5344CB8AC3E}">
        <p14:creationId xmlns:p14="http://schemas.microsoft.com/office/powerpoint/2010/main" val="1318300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1500" y="653613"/>
            <a:ext cx="9001000" cy="1369837"/>
          </a:xfrm>
        </p:spPr>
        <p:txBody>
          <a:bodyPr/>
          <a:lstStyle/>
          <a:p>
            <a:pPr marL="0" indent="0" algn="just">
              <a:buNone/>
            </a:pPr>
            <a:r>
              <a:rPr lang="en-US" sz="2000" dirty="0">
                <a:latin typeface="+mn-lt"/>
              </a:rPr>
              <a:t>Study case: a PSFS is used as reference to measure the frequency of a H maser, whose frequency deviation evolution can be modeled as a straight line affected by </a:t>
            </a:r>
            <a:r>
              <a:rPr lang="en-US" sz="2000" i="1" dirty="0">
                <a:latin typeface="+mn-lt"/>
              </a:rPr>
              <a:t>white frequency noise</a:t>
            </a:r>
            <a:r>
              <a:rPr lang="en-US" sz="2000" dirty="0">
                <a:latin typeface="+mn-lt"/>
              </a:rPr>
              <a:t>. PSFS measures are available only a few days during the month </a:t>
            </a:r>
          </a:p>
          <a:p>
            <a:pPr marL="0" indent="0" algn="just">
              <a:buNone/>
            </a:pPr>
            <a:endParaRPr lang="it-IT" sz="1600" dirty="0">
              <a:latin typeface="+mn-lt"/>
            </a:endParaRPr>
          </a:p>
        </p:txBody>
      </p:sp>
      <p:grpSp>
        <p:nvGrpSpPr>
          <p:cNvPr id="15" name="Gruppo 14"/>
          <p:cNvGrpSpPr/>
          <p:nvPr/>
        </p:nvGrpSpPr>
        <p:grpSpPr>
          <a:xfrm>
            <a:off x="1475656" y="1993280"/>
            <a:ext cx="6120680" cy="4536504"/>
            <a:chOff x="1691680" y="1951456"/>
            <a:chExt cx="5904656" cy="4485096"/>
          </a:xfrm>
        </p:grpSpPr>
        <p:pic>
          <p:nvPicPr>
            <p:cNvPr id="2050" name="Picture 2" descr="C:\Users\admin\Desktop\LAVORO\1_progetti\ITOC\parigi sett 2015\freq_TAI_standards5.png"/>
            <p:cNvPicPr>
              <a:picLocks noChangeAspect="1" noChangeArrowheads="1"/>
            </p:cNvPicPr>
            <p:nvPr/>
          </p:nvPicPr>
          <p:blipFill>
            <a:blip r:embed="rId3" cstate="print"/>
            <a:srcRect l="10033" t="3492" r="7967" b="4365"/>
            <a:stretch>
              <a:fillRect/>
            </a:stretch>
          </p:blipFill>
          <p:spPr bwMode="auto">
            <a:xfrm>
              <a:off x="1691680" y="1951456"/>
              <a:ext cx="5904656" cy="4485096"/>
            </a:xfrm>
            <a:prstGeom prst="rect">
              <a:avLst/>
            </a:prstGeom>
            <a:noFill/>
          </p:spPr>
        </p:pic>
        <p:grpSp>
          <p:nvGrpSpPr>
            <p:cNvPr id="6" name="Gruppo 11"/>
            <p:cNvGrpSpPr/>
            <p:nvPr/>
          </p:nvGrpSpPr>
          <p:grpSpPr>
            <a:xfrm>
              <a:off x="1820004" y="2564904"/>
              <a:ext cx="5704324" cy="2984084"/>
              <a:chOff x="-1399761" y="5031116"/>
              <a:chExt cx="6264696" cy="4325587"/>
            </a:xfrm>
          </p:grpSpPr>
          <p:cxnSp>
            <p:nvCxnSpPr>
              <p:cNvPr id="9" name="Connettore 2 8"/>
              <p:cNvCxnSpPr/>
              <p:nvPr/>
            </p:nvCxnSpPr>
            <p:spPr>
              <a:xfrm>
                <a:off x="-435383" y="5738091"/>
                <a:ext cx="547790" cy="2232247"/>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0" name="Rettangolo 9"/>
              <p:cNvSpPr/>
              <p:nvPr/>
            </p:nvSpPr>
            <p:spPr>
              <a:xfrm>
                <a:off x="-1399761" y="5031116"/>
                <a:ext cx="2808313" cy="1363310"/>
              </a:xfrm>
              <a:prstGeom prst="rect">
                <a:avLst/>
              </a:prstGeom>
            </p:spPr>
            <p:txBody>
              <a:bodyPr wrap="square">
                <a:spAutoFit/>
              </a:bodyPr>
              <a:lstStyle/>
              <a:p>
                <a:pPr algn="ctr"/>
                <a:r>
                  <a:rPr lang="en-US" dirty="0">
                    <a:solidFill>
                      <a:srgbClr val="0070C0"/>
                    </a:solidFill>
                    <a:latin typeface="+mn-lt"/>
                  </a:rPr>
                  <a:t>True Frequency behavior of a Hydrogen maser </a:t>
                </a:r>
              </a:p>
            </p:txBody>
          </p:sp>
          <p:cxnSp>
            <p:nvCxnSpPr>
              <p:cNvPr id="11" name="Connettore 2 10"/>
              <p:cNvCxnSpPr>
                <a:stCxn id="12" idx="0"/>
                <a:endCxn id="13" idx="5"/>
              </p:cNvCxnSpPr>
              <p:nvPr/>
            </p:nvCxnSpPr>
            <p:spPr>
              <a:xfrm flipH="1" flipV="1">
                <a:off x="1615684" y="7643588"/>
                <a:ext cx="2016160" cy="758797"/>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12" name="Rettangolo 11"/>
              <p:cNvSpPr/>
              <p:nvPr/>
            </p:nvSpPr>
            <p:spPr>
              <a:xfrm>
                <a:off x="2398752" y="8402386"/>
                <a:ext cx="2466183" cy="954317"/>
              </a:xfrm>
              <a:prstGeom prst="rect">
                <a:avLst/>
              </a:prstGeom>
            </p:spPr>
            <p:txBody>
              <a:bodyPr wrap="square">
                <a:spAutoFit/>
              </a:bodyPr>
              <a:lstStyle/>
              <a:p>
                <a:pPr algn="ctr"/>
                <a:r>
                  <a:rPr lang="en-US" dirty="0">
                    <a:solidFill>
                      <a:srgbClr val="FF0000"/>
                    </a:solidFill>
                    <a:latin typeface="+mn-lt"/>
                  </a:rPr>
                  <a:t>Available measures versus PFS </a:t>
                </a:r>
              </a:p>
            </p:txBody>
          </p:sp>
          <p:sp>
            <p:nvSpPr>
              <p:cNvPr id="13" name="Ovale 12"/>
              <p:cNvSpPr/>
              <p:nvPr/>
            </p:nvSpPr>
            <p:spPr>
              <a:xfrm>
                <a:off x="724475" y="6998230"/>
                <a:ext cx="1044116" cy="756084"/>
              </a:xfrm>
              <a:prstGeom prst="ellipse">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6" name="Titre 2"/>
          <p:cNvSpPr>
            <a:spLocks noGrp="1"/>
          </p:cNvSpPr>
          <p:nvPr>
            <p:ph type="title"/>
          </p:nvPr>
        </p:nvSpPr>
        <p:spPr>
          <a:xfrm>
            <a:off x="421196" y="-142074"/>
            <a:ext cx="8229600" cy="1023937"/>
          </a:xfrm>
        </p:spPr>
        <p:txBody>
          <a:bodyPr/>
          <a:lstStyle/>
          <a:p>
            <a:r>
              <a:rPr lang="fr-FR" dirty="0"/>
              <a:t>How </a:t>
            </a:r>
            <a:r>
              <a:rPr lang="fr-FR" dirty="0" err="1"/>
              <a:t>deadtime</a:t>
            </a:r>
            <a:r>
              <a:rPr lang="fr-FR" dirty="0"/>
              <a:t> </a:t>
            </a:r>
            <a:r>
              <a:rPr lang="fr-FR" dirty="0" err="1"/>
              <a:t>can</a:t>
            </a:r>
            <a:r>
              <a:rPr lang="fr-FR" dirty="0"/>
              <a:t> affect the estimation?</a:t>
            </a:r>
          </a:p>
        </p:txBody>
      </p:sp>
    </p:spTree>
    <p:extLst>
      <p:ext uri="{BB962C8B-B14F-4D97-AF65-F5344CB8AC3E}">
        <p14:creationId xmlns:p14="http://schemas.microsoft.com/office/powerpoint/2010/main" val="2592564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340768"/>
            <a:ext cx="8856984" cy="2232248"/>
          </a:xfrm>
        </p:spPr>
        <p:txBody>
          <a:bodyPr/>
          <a:lstStyle/>
          <a:p>
            <a:pPr marL="0" indent="0" algn="just">
              <a:buNone/>
            </a:pPr>
            <a:r>
              <a:rPr lang="en-GB" sz="2000" dirty="0">
                <a:latin typeface="+mn-lt"/>
              </a:rPr>
              <a:t> We estimate the effect of </a:t>
            </a:r>
            <a:r>
              <a:rPr lang="en-GB" sz="2000" dirty="0" err="1">
                <a:latin typeface="+mn-lt"/>
              </a:rPr>
              <a:t>deadtime</a:t>
            </a:r>
            <a:r>
              <a:rPr lang="en-GB" sz="2000" dirty="0">
                <a:latin typeface="+mn-lt"/>
              </a:rPr>
              <a:t> on the least square estimation of a straight </a:t>
            </a:r>
            <a:r>
              <a:rPr lang="en-GB" sz="2000" dirty="0"/>
              <a:t>line</a:t>
            </a:r>
          </a:p>
          <a:p>
            <a:pPr marL="400050" lvl="1" indent="0" algn="just"/>
            <a:endParaRPr lang="en-GB" sz="1400" dirty="0">
              <a:latin typeface="+mn-lt"/>
            </a:endParaRPr>
          </a:p>
          <a:p>
            <a:pPr marL="0" indent="0" algn="just">
              <a:buNone/>
            </a:pPr>
            <a:r>
              <a:rPr lang="en-US" sz="2000" dirty="0"/>
              <a:t>For easy visualization we use a</a:t>
            </a:r>
            <a:r>
              <a:rPr lang="en-US" sz="2000" dirty="0">
                <a:latin typeface="+mn-lt"/>
              </a:rPr>
              <a:t> </a:t>
            </a:r>
            <a:r>
              <a:rPr lang="en-US" sz="2000" i="1" dirty="0" err="1">
                <a:latin typeface="+mn-lt"/>
              </a:rPr>
              <a:t>barycentre</a:t>
            </a:r>
            <a:r>
              <a:rPr lang="en-US" sz="2000" i="1" dirty="0">
                <a:latin typeface="+mn-lt"/>
              </a:rPr>
              <a:t> coordinate </a:t>
            </a:r>
            <a:r>
              <a:rPr lang="en-US" sz="2000" dirty="0">
                <a:latin typeface="+mn-lt"/>
                <a:sym typeface="Wingdings" pitchFamily="2" charset="2"/>
              </a:rPr>
              <a:t> </a:t>
            </a:r>
            <a:r>
              <a:rPr lang="en-US" sz="2000" dirty="0">
                <a:latin typeface="+mn-lt"/>
              </a:rPr>
              <a:t>the origin of the new time coordinate is placed in the center of the available measures epochs</a:t>
            </a:r>
          </a:p>
          <a:p>
            <a:pPr marL="400050" lvl="1" indent="0" algn="r">
              <a:buNone/>
            </a:pPr>
            <a:endParaRPr lang="en-GB" sz="1400" dirty="0">
              <a:latin typeface="+mn-lt"/>
            </a:endParaRPr>
          </a:p>
          <a:p>
            <a:pPr marL="0" indent="0" algn="just"/>
            <a:endParaRPr lang="en-US" sz="800" dirty="0">
              <a:latin typeface="+mn-lt"/>
            </a:endParaRPr>
          </a:p>
        </p:txBody>
      </p:sp>
      <p:sp>
        <p:nvSpPr>
          <p:cNvPr id="5" name="Segnaposto piè di pagina 4"/>
          <p:cNvSpPr>
            <a:spLocks noGrp="1"/>
          </p:cNvSpPr>
          <p:nvPr>
            <p:ph type="ftr" sz="quarter" idx="4294967295"/>
          </p:nvPr>
        </p:nvSpPr>
        <p:spPr/>
        <p:txBody>
          <a:bodyPr/>
          <a:lstStyle/>
          <a:p>
            <a:endParaRPr lang="en-US" dirty="0"/>
          </a:p>
          <a:p>
            <a:r>
              <a:rPr lang="en-US" dirty="0"/>
              <a:t> </a:t>
            </a:r>
            <a:endParaRPr lang="it-IT" dirty="0"/>
          </a:p>
          <a:p>
            <a:endParaRPr lang="it-IT" dirty="0"/>
          </a:p>
        </p:txBody>
      </p:sp>
      <p:sp>
        <p:nvSpPr>
          <p:cNvPr id="39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4301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43015" name="Rectangle 7"/>
          <p:cNvSpPr>
            <a:spLocks noChangeArrowheads="1"/>
          </p:cNvSpPr>
          <p:nvPr/>
        </p:nvSpPr>
        <p:spPr bwMode="auto">
          <a:xfrm>
            <a:off x="0" y="762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p:sp>
        <p:nvSpPr>
          <p:cNvPr id="4301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43018" name="Rectangle 10"/>
          <p:cNvSpPr>
            <a:spLocks noChangeArrowheads="1"/>
          </p:cNvSpPr>
          <p:nvPr/>
        </p:nvSpPr>
        <p:spPr bwMode="auto">
          <a:xfrm>
            <a:off x="0" y="83671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4" name="CasellaDiTesto 3"/>
              <p:cNvSpPr txBox="1"/>
              <p:nvPr/>
            </p:nvSpPr>
            <p:spPr>
              <a:xfrm>
                <a:off x="5868144" y="5085184"/>
                <a:ext cx="1512168" cy="115390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rPr>
                          </m:ctrlPr>
                        </m:sSubSupPr>
                        <m:e>
                          <m:r>
                            <a:rPr lang="en-US" i="1">
                              <a:latin typeface="Cambria Math"/>
                            </a:rPr>
                            <m:t>𝑡</m:t>
                          </m:r>
                        </m:e>
                        <m:sub>
                          <m:r>
                            <a:rPr lang="en-US" i="1">
                              <a:latin typeface="Cambria Math"/>
                            </a:rPr>
                            <m:t>𝑖</m:t>
                          </m:r>
                        </m:sub>
                        <m:sup>
                          <m:r>
                            <a:rPr lang="en-US" i="1">
                              <a:latin typeface="Cambria Math"/>
                            </a:rPr>
                            <m:t>′</m:t>
                          </m:r>
                        </m:sup>
                      </m:sSubSup>
                      <m:r>
                        <a:rPr lang="en-US" i="1">
                          <a:latin typeface="Cambria Math"/>
                        </a:rPr>
                        <m:t>=</m:t>
                      </m:r>
                      <m:sSub>
                        <m:sSubPr>
                          <m:ctrlPr>
                            <a:rPr lang="en-GB" i="1">
                              <a:latin typeface="Cambria Math" panose="02040503050406030204" pitchFamily="18" charset="0"/>
                            </a:rPr>
                          </m:ctrlPr>
                        </m:sSubPr>
                        <m:e>
                          <m:r>
                            <a:rPr lang="en-US" i="1">
                              <a:latin typeface="Cambria Math"/>
                            </a:rPr>
                            <m:t>𝑡</m:t>
                          </m:r>
                        </m:e>
                        <m:sub>
                          <m:r>
                            <a:rPr lang="en-US" i="1">
                              <a:latin typeface="Cambria Math"/>
                            </a:rPr>
                            <m:t>𝑖</m:t>
                          </m:r>
                        </m:sub>
                      </m:sSub>
                      <m:r>
                        <a:rPr lang="en-US" i="1">
                          <a:latin typeface="Cambria Math"/>
                        </a:rPr>
                        <m:t>− </m:t>
                      </m:r>
                      <m:sSub>
                        <m:sSubPr>
                          <m:ctrlPr>
                            <a:rPr lang="en-GB" i="1">
                              <a:latin typeface="Cambria Math" panose="02040503050406030204" pitchFamily="18" charset="0"/>
                            </a:rPr>
                          </m:ctrlPr>
                        </m:sSubPr>
                        <m:e>
                          <m:r>
                            <a:rPr lang="en-US" i="1">
                              <a:latin typeface="Cambria Math"/>
                            </a:rPr>
                            <m:t>𝑡</m:t>
                          </m:r>
                        </m:e>
                        <m:sub>
                          <m:r>
                            <a:rPr lang="en-US" i="1">
                              <a:latin typeface="Cambria Math"/>
                            </a:rPr>
                            <m:t>𝐵</m:t>
                          </m:r>
                        </m:sub>
                      </m:sSub>
                    </m:oMath>
                  </m:oMathPara>
                </a14:m>
                <a:endParaRPr lang="en-GB" dirty="0"/>
              </a:p>
              <a:p>
                <a:pPr/>
                <a14:m>
                  <m:oMathPara xmlns:m="http://schemas.openxmlformats.org/officeDocument/2006/math">
                    <m:oMathParaPr>
                      <m:jc m:val="centerGroup"/>
                    </m:oMathParaPr>
                    <m:oMath xmlns:m="http://schemas.openxmlformats.org/officeDocument/2006/math">
                      <m:nary>
                        <m:naryPr>
                          <m:chr m:val="∑"/>
                          <m:limLoc m:val="undOvr"/>
                          <m:ctrlPr>
                            <a:rPr lang="en-GB" i="1">
                              <a:latin typeface="Cambria Math" panose="02040503050406030204" pitchFamily="18" charset="0"/>
                            </a:rPr>
                          </m:ctrlPr>
                        </m:naryPr>
                        <m:sub>
                          <m:r>
                            <a:rPr lang="en-US" i="1">
                              <a:latin typeface="Cambria Math"/>
                            </a:rPr>
                            <m:t>𝑖</m:t>
                          </m:r>
                          <m:r>
                            <a:rPr lang="en-US" i="1">
                              <a:latin typeface="Cambria Math"/>
                            </a:rPr>
                            <m:t>=1</m:t>
                          </m:r>
                        </m:sub>
                        <m:sup>
                          <m:r>
                            <a:rPr lang="en-US" i="1">
                              <a:latin typeface="Cambria Math"/>
                            </a:rPr>
                            <m:t>𝑁</m:t>
                          </m:r>
                        </m:sup>
                        <m:e>
                          <m:sSubSup>
                            <m:sSubSupPr>
                              <m:ctrlPr>
                                <a:rPr lang="en-GB" i="1">
                                  <a:latin typeface="Cambria Math" panose="02040503050406030204" pitchFamily="18" charset="0"/>
                                </a:rPr>
                              </m:ctrlPr>
                            </m:sSubSupPr>
                            <m:e>
                              <m:r>
                                <a:rPr lang="en-US" i="1">
                                  <a:latin typeface="Cambria Math"/>
                                </a:rPr>
                                <m:t>𝑡</m:t>
                              </m:r>
                            </m:e>
                            <m:sub>
                              <m:r>
                                <a:rPr lang="en-US" i="1">
                                  <a:latin typeface="Cambria Math"/>
                                </a:rPr>
                                <m:t>𝑖</m:t>
                              </m:r>
                            </m:sub>
                            <m:sup>
                              <m:r>
                                <a:rPr lang="en-US" i="1">
                                  <a:latin typeface="Cambria Math"/>
                                </a:rPr>
                                <m:t>′</m:t>
                              </m:r>
                            </m:sup>
                          </m:sSubSup>
                          <m:r>
                            <a:rPr lang="en-US" i="1">
                              <a:latin typeface="Cambria Math"/>
                            </a:rPr>
                            <m:t>=0</m:t>
                          </m:r>
                        </m:e>
                      </m:nary>
                    </m:oMath>
                  </m:oMathPara>
                </a14:m>
                <a:endParaRPr lang="en-GB"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5868144" y="5085184"/>
                <a:ext cx="1512168" cy="1153906"/>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ttangolo 6"/>
              <p:cNvSpPr/>
              <p:nvPr/>
            </p:nvSpPr>
            <p:spPr>
              <a:xfrm>
                <a:off x="4860032" y="4005804"/>
                <a:ext cx="3096344" cy="707886"/>
              </a:xfrm>
              <a:prstGeom prst="rect">
                <a:avLst/>
              </a:prstGeom>
            </p:spPr>
            <p:txBody>
              <a:bodyPr wrap="square">
                <a:spAutoFit/>
              </a:bodyPr>
              <a:lstStyle/>
              <a:p>
                <a:pPr>
                  <a:buNone/>
                </a:pPr>
                <a14:m>
                  <m:oMathPara xmlns:m="http://schemas.openxmlformats.org/officeDocument/2006/math">
                    <m:oMathParaPr>
                      <m:jc m:val="centerGroup"/>
                    </m:oMathParaPr>
                    <m:oMath xmlns:m="http://schemas.openxmlformats.org/officeDocument/2006/math">
                      <m:r>
                        <m:rPr>
                          <m:sty m:val="p"/>
                        </m:rPr>
                        <a:rPr lang="it-IT" sz="2000" b="0" i="0" smtClean="0">
                          <a:latin typeface="Cambria Math"/>
                        </a:rPr>
                        <m:t>y</m:t>
                      </m:r>
                      <m:d>
                        <m:dPr>
                          <m:ctrlPr>
                            <a:rPr lang="it-IT" sz="2000" b="0" i="1" smtClean="0">
                              <a:latin typeface="Cambria Math" panose="02040503050406030204" pitchFamily="18" charset="0"/>
                            </a:rPr>
                          </m:ctrlPr>
                        </m:dPr>
                        <m:e>
                          <m:r>
                            <m:rPr>
                              <m:sty m:val="p"/>
                            </m:rPr>
                            <a:rPr lang="it-IT" sz="2000" b="0" i="0" smtClean="0">
                              <a:latin typeface="Cambria Math"/>
                            </a:rPr>
                            <m:t>t</m:t>
                          </m:r>
                        </m:e>
                      </m:d>
                      <m:r>
                        <a:rPr lang="it-IT" sz="2000" b="0" i="0" smtClean="0">
                          <a:latin typeface="Cambria Math"/>
                        </a:rPr>
                        <m:t>=</m:t>
                      </m:r>
                      <m:sSub>
                        <m:sSubPr>
                          <m:ctrlPr>
                            <a:rPr lang="en-GB" sz="2000" i="1" smtClean="0">
                              <a:latin typeface="Cambria Math" panose="02040503050406030204" pitchFamily="18" charset="0"/>
                            </a:rPr>
                          </m:ctrlPr>
                        </m:sSubPr>
                        <m:e>
                          <m:r>
                            <m:rPr>
                              <m:sty m:val="p"/>
                            </m:rPr>
                            <a:rPr lang="it-IT" sz="2000" b="0" i="0" smtClean="0">
                              <a:latin typeface="Cambria Math"/>
                            </a:rPr>
                            <m:t>y</m:t>
                          </m:r>
                        </m:e>
                        <m:sub>
                          <m:r>
                            <a:rPr lang="it-IT" sz="2000" b="0" i="1" smtClean="0">
                              <a:latin typeface="Cambria Math"/>
                            </a:rPr>
                            <m:t>𝑡</m:t>
                          </m:r>
                          <m:r>
                            <a:rPr lang="it-IT" sz="2000" i="1">
                              <a:latin typeface="Cambria Math"/>
                            </a:rPr>
                            <m:t>𝑏</m:t>
                          </m:r>
                        </m:sub>
                      </m:sSub>
                      <m:r>
                        <a:rPr lang="it-IT" sz="2000" b="0" i="1" smtClean="0">
                          <a:latin typeface="Cambria Math"/>
                        </a:rPr>
                        <m:t> − </m:t>
                      </m:r>
                      <m:r>
                        <m:rPr>
                          <m:sty m:val="p"/>
                        </m:rPr>
                        <a:rPr lang="it-IT" sz="2000" b="0" i="0" smtClean="0">
                          <a:latin typeface="Cambria Math"/>
                        </a:rPr>
                        <m:t>d</m:t>
                      </m:r>
                      <m:r>
                        <a:rPr lang="it-IT" sz="2000" b="0" i="0" smtClean="0">
                          <a:latin typeface="Cambria Math"/>
                        </a:rPr>
                        <m:t>(</m:t>
                      </m:r>
                      <m:r>
                        <m:rPr>
                          <m:sty m:val="p"/>
                        </m:rPr>
                        <a:rPr lang="it-IT" sz="2000" b="0" i="0" smtClean="0">
                          <a:latin typeface="Cambria Math"/>
                        </a:rPr>
                        <m:t>t</m:t>
                      </m:r>
                      <m:r>
                        <a:rPr lang="it-IT" sz="2000" b="0" i="0" smtClean="0">
                          <a:latin typeface="Cambria Math"/>
                        </a:rPr>
                        <m:t>−</m:t>
                      </m:r>
                      <m:sSub>
                        <m:sSubPr>
                          <m:ctrlPr>
                            <a:rPr lang="en-GB" sz="2000" i="1" smtClean="0">
                              <a:latin typeface="Cambria Math" panose="02040503050406030204" pitchFamily="18" charset="0"/>
                            </a:rPr>
                          </m:ctrlPr>
                        </m:sSubPr>
                        <m:e>
                          <m:r>
                            <m:rPr>
                              <m:sty m:val="p"/>
                            </m:rPr>
                            <a:rPr lang="en-US" sz="2000">
                              <a:latin typeface="Cambria Math"/>
                            </a:rPr>
                            <m:t>t</m:t>
                          </m:r>
                        </m:e>
                        <m:sub>
                          <m:r>
                            <a:rPr lang="it-IT" sz="2000" b="0" i="1" smtClean="0">
                              <a:latin typeface="Cambria Math"/>
                            </a:rPr>
                            <m:t>𝐵</m:t>
                          </m:r>
                        </m:sub>
                      </m:sSub>
                      <m:r>
                        <a:rPr lang="it-IT" sz="2000" b="0" i="1" smtClean="0">
                          <a:latin typeface="Cambria Math"/>
                        </a:rPr>
                        <m:t>)</m:t>
                      </m:r>
                    </m:oMath>
                  </m:oMathPara>
                </a14:m>
                <a:endParaRPr lang="it-IT" sz="2000" dirty="0"/>
              </a:p>
              <a:p>
                <a:pPr>
                  <a:buNone/>
                </a:pPr>
                <a:r>
                  <a:rPr lang="en-US" sz="2000" dirty="0"/>
                  <a:t>  </a:t>
                </a:r>
              </a:p>
            </p:txBody>
          </p:sp>
        </mc:Choice>
        <mc:Fallback xmlns="">
          <p:sp>
            <p:nvSpPr>
              <p:cNvPr id="7" name="Rettangolo 6"/>
              <p:cNvSpPr>
                <a:spLocks noRot="1" noChangeAspect="1" noMove="1" noResize="1" noEditPoints="1" noAdjustHandles="1" noChangeArrowheads="1" noChangeShapeType="1" noTextEdit="1"/>
              </p:cNvSpPr>
              <p:nvPr/>
            </p:nvSpPr>
            <p:spPr>
              <a:xfrm>
                <a:off x="4860032" y="4005804"/>
                <a:ext cx="3096344" cy="707886"/>
              </a:xfrm>
              <a:prstGeom prst="rect">
                <a:avLst/>
              </a:prstGeom>
              <a:blipFill rotWithShape="1">
                <a:blip r:embed="rId5"/>
                <a:stretch>
                  <a:fillRect/>
                </a:stretch>
              </a:blipFill>
            </p:spPr>
            <p:txBody>
              <a:bodyPr/>
              <a:lstStyle/>
              <a:p>
                <a:r>
                  <a:rPr lang="en-GB">
                    <a:noFill/>
                  </a:rPr>
                  <a:t> </a:t>
                </a:r>
              </a:p>
            </p:txBody>
          </p:sp>
        </mc:Fallback>
      </mc:AlternateContent>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1140" y="3654896"/>
            <a:ext cx="33909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itolo 1"/>
          <p:cNvSpPr>
            <a:spLocks noGrp="1"/>
          </p:cNvSpPr>
          <p:nvPr>
            <p:ph type="title"/>
          </p:nvPr>
        </p:nvSpPr>
        <p:spPr>
          <a:xfrm>
            <a:off x="899592" y="-15124"/>
            <a:ext cx="6851104" cy="1143000"/>
          </a:xfrm>
        </p:spPr>
        <p:txBody>
          <a:bodyPr/>
          <a:lstStyle/>
          <a:p>
            <a:pPr algn="l"/>
            <a:r>
              <a:rPr lang="it-IT" dirty="0">
                <a:latin typeface="+mj-lt"/>
              </a:rPr>
              <a:t>Deadtime on a Least Square linear fit</a:t>
            </a:r>
            <a:endParaRPr lang="en-US" dirty="0">
              <a:latin typeface="+mj-lt"/>
            </a:endParaRPr>
          </a:p>
        </p:txBody>
      </p:sp>
    </p:spTree>
    <p:extLst>
      <p:ext uri="{BB962C8B-B14F-4D97-AF65-F5344CB8AC3E}">
        <p14:creationId xmlns:p14="http://schemas.microsoft.com/office/powerpoint/2010/main" val="24354842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604130" y="4797152"/>
                <a:ext cx="8363272" cy="720080"/>
              </a:xfrm>
            </p:spPr>
            <p:txBody>
              <a:bodyPr/>
              <a:lstStyle/>
              <a:p>
                <a:pPr marL="0" indent="0" algn="just">
                  <a:buNone/>
                </a:pPr>
                <a14:m>
                  <m:oMath xmlns:m="http://schemas.openxmlformats.org/officeDocument/2006/math">
                    <m:sSub>
                      <m:sSubPr>
                        <m:ctrlPr>
                          <a:rPr lang="en-GB" sz="1800" i="1">
                            <a:latin typeface="Cambria Math" panose="02040503050406030204" pitchFamily="18" charset="0"/>
                          </a:rPr>
                        </m:ctrlPr>
                      </m:sSubPr>
                      <m:e>
                        <m:r>
                          <m:rPr>
                            <m:sty m:val="p"/>
                          </m:rPr>
                          <a:rPr lang="en-US" sz="1800">
                            <a:latin typeface="Cambria Math"/>
                          </a:rPr>
                          <m:t>Σ</m:t>
                        </m:r>
                      </m:e>
                      <m:sub>
                        <m:acc>
                          <m:accPr>
                            <m:chr m:val="̂"/>
                            <m:ctrlPr>
                              <a:rPr lang="en-GB" sz="1800" i="1">
                                <a:latin typeface="Cambria Math" panose="02040503050406030204" pitchFamily="18" charset="0"/>
                              </a:rPr>
                            </m:ctrlPr>
                          </m:accPr>
                          <m:e>
                            <m:sSub>
                              <m:sSubPr>
                                <m:ctrlPr>
                                  <a:rPr lang="en-GB" sz="1800" i="1">
                                    <a:latin typeface="Cambria Math" panose="02040503050406030204" pitchFamily="18" charset="0"/>
                                  </a:rPr>
                                </m:ctrlPr>
                              </m:sSubPr>
                              <m:e>
                                <m:r>
                                  <m:rPr>
                                    <m:sty m:val="p"/>
                                  </m:rPr>
                                  <a:rPr lang="en-US" sz="1800">
                                    <a:latin typeface="Cambria Math"/>
                                  </a:rPr>
                                  <m:t>y</m:t>
                                </m:r>
                              </m:e>
                              <m:sub>
                                <m:r>
                                  <m:rPr>
                                    <m:sty m:val="p"/>
                                  </m:rPr>
                                  <a:rPr lang="en-US" sz="1800">
                                    <a:latin typeface="Cambria Math"/>
                                  </a:rPr>
                                  <m:t>b</m:t>
                                </m:r>
                              </m:sub>
                            </m:sSub>
                          </m:e>
                        </m:acc>
                      </m:sub>
                    </m:sSub>
                    <m:r>
                      <a:rPr lang="it-IT" sz="1800">
                        <a:latin typeface="Cambria Math"/>
                      </a:rPr>
                      <m:t> </m:t>
                    </m:r>
                  </m:oMath>
                </a14:m>
                <a:r>
                  <a:rPr lang="en-US" sz="1800" dirty="0">
                    <a:latin typeface="+mn-lt"/>
                  </a:rPr>
                  <a:t>depends only on the number of measures and the uncertainty of each of them</a:t>
                </a:r>
                <a:endParaRPr lang="en-GB" sz="1800"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604130" y="4797152"/>
                <a:ext cx="8363272" cy="720080"/>
              </a:xfrm>
              <a:blipFill>
                <a:blip r:embed="rId3"/>
                <a:stretch>
                  <a:fillRect t="-4237"/>
                </a:stretch>
              </a:blipFill>
            </p:spPr>
            <p:txBody>
              <a:bodyPr/>
              <a:lstStyle/>
              <a:p>
                <a:r>
                  <a:rPr lang="fr-FR">
                    <a:noFill/>
                  </a:rPr>
                  <a:t> </a:t>
                </a:r>
              </a:p>
            </p:txBody>
          </p:sp>
        </mc:Fallback>
      </mc:AlternateContent>
      <p:sp>
        <p:nvSpPr>
          <p:cNvPr id="6" name="Titolo 1"/>
          <p:cNvSpPr>
            <a:spLocks noGrp="1"/>
          </p:cNvSpPr>
          <p:nvPr>
            <p:ph type="title"/>
          </p:nvPr>
        </p:nvSpPr>
        <p:spPr>
          <a:xfrm>
            <a:off x="313684" y="13184"/>
            <a:ext cx="6851104" cy="1143000"/>
          </a:xfrm>
        </p:spPr>
        <p:txBody>
          <a:bodyPr/>
          <a:lstStyle/>
          <a:p>
            <a:pPr algn="l"/>
            <a:r>
              <a:rPr lang="it-IT" dirty="0" err="1">
                <a:latin typeface="+mj-lt"/>
              </a:rPr>
              <a:t>Least</a:t>
            </a:r>
            <a:r>
              <a:rPr lang="it-IT" dirty="0">
                <a:latin typeface="+mj-lt"/>
              </a:rPr>
              <a:t> </a:t>
            </a:r>
            <a:r>
              <a:rPr lang="it-IT" dirty="0" err="1">
                <a:latin typeface="+mj-lt"/>
              </a:rPr>
              <a:t>Square</a:t>
            </a:r>
            <a:r>
              <a:rPr lang="it-IT" dirty="0">
                <a:latin typeface="+mj-lt"/>
              </a:rPr>
              <a:t> </a:t>
            </a:r>
            <a:r>
              <a:rPr lang="it-IT" dirty="0" err="1">
                <a:latin typeface="+mj-lt"/>
              </a:rPr>
              <a:t>approach</a:t>
            </a:r>
            <a:endParaRPr lang="en-US" dirty="0">
              <a:latin typeface="+mj-lt"/>
            </a:endParaRPr>
          </a:p>
        </p:txBody>
      </p:sp>
      <mc:AlternateContent xmlns:mc="http://schemas.openxmlformats.org/markup-compatibility/2006" xmlns:a14="http://schemas.microsoft.com/office/drawing/2010/main">
        <mc:Choice Requires="a14">
          <p:sp>
            <p:nvSpPr>
              <p:cNvPr id="7" name="CasellaDiTesto 6"/>
              <p:cNvSpPr txBox="1"/>
              <p:nvPr/>
            </p:nvSpPr>
            <p:spPr>
              <a:xfrm>
                <a:off x="2771800" y="1260730"/>
                <a:ext cx="3384376" cy="3736087"/>
              </a:xfrm>
              <a:prstGeom prst="rect">
                <a:avLst/>
              </a:prstGeom>
              <a:noFill/>
            </p:spPr>
            <p:txBody>
              <a:bodyPr wrap="square" rtlCol="0">
                <a:spAutoFit/>
              </a:bodyPr>
              <a:lstStyle/>
              <a:p>
                <a:pPr marL="0" indent="0">
                  <a:buNone/>
                </a:pPr>
                <a14:m>
                  <m:oMathPara xmlns:m="http://schemas.openxmlformats.org/officeDocument/2006/math">
                    <m:oMathParaPr>
                      <m:jc m:val="left"/>
                    </m:oMathParaPr>
                    <m:oMath xmlns:m="http://schemas.openxmlformats.org/officeDocument/2006/math">
                      <m:acc>
                        <m:accPr>
                          <m:chr m:val="̂"/>
                          <m:ctrlPr>
                            <a:rPr lang="en-GB" i="1">
                              <a:latin typeface="Cambria Math" panose="02040503050406030204" pitchFamily="18" charset="0"/>
                            </a:rPr>
                          </m:ctrlPr>
                        </m:accPr>
                        <m:e>
                          <m:r>
                            <a:rPr lang="en-GB" i="1">
                              <a:latin typeface="Cambria Math"/>
                            </a:rPr>
                            <m:t>𝑋</m:t>
                          </m:r>
                        </m:e>
                      </m:acc>
                      <m:r>
                        <a:rPr lang="en-US" i="1">
                          <a:latin typeface="Cambria Math"/>
                        </a:rPr>
                        <m:t>=</m:t>
                      </m:r>
                      <m:d>
                        <m:dPr>
                          <m:begChr m:val="|"/>
                          <m:endChr m:val="|"/>
                          <m:ctrlPr>
                            <a:rPr lang="en-GB" i="1">
                              <a:latin typeface="Cambria Math" panose="02040503050406030204" pitchFamily="18" charset="0"/>
                            </a:rPr>
                          </m:ctrlPr>
                        </m:dPr>
                        <m:e>
                          <m:m>
                            <m:mPr>
                              <m:mcs>
                                <m:mc>
                                  <m:mcPr>
                                    <m:count m:val="1"/>
                                    <m:mcJc m:val="center"/>
                                  </m:mcPr>
                                </m:mc>
                              </m:mcs>
                              <m:ctrlPr>
                                <a:rPr lang="en-GB" i="1">
                                  <a:latin typeface="Cambria Math" panose="02040503050406030204" pitchFamily="18" charset="0"/>
                                </a:rPr>
                              </m:ctrlPr>
                            </m:mPr>
                            <m:mr>
                              <m:e>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GB" i="1">
                                            <a:latin typeface="Cambria Math"/>
                                          </a:rPr>
                                          <m:t>𝑦</m:t>
                                        </m:r>
                                      </m:e>
                                      <m:sub>
                                        <m:r>
                                          <a:rPr lang="en-GB" i="1">
                                            <a:latin typeface="Cambria Math"/>
                                          </a:rPr>
                                          <m:t>𝑏</m:t>
                                        </m:r>
                                      </m:sub>
                                    </m:sSub>
                                  </m:e>
                                </m:acc>
                              </m:e>
                            </m:mr>
                            <m:mr>
                              <m:e>
                                <m:acc>
                                  <m:accPr>
                                    <m:chr m:val="̂"/>
                                    <m:ctrlPr>
                                      <a:rPr lang="en-GB" i="1">
                                        <a:latin typeface="Cambria Math" panose="02040503050406030204" pitchFamily="18" charset="0"/>
                                      </a:rPr>
                                    </m:ctrlPr>
                                  </m:accPr>
                                  <m:e>
                                    <m:r>
                                      <a:rPr lang="en-GB" i="1">
                                        <a:latin typeface="Cambria Math"/>
                                      </a:rPr>
                                      <m:t>𝑑</m:t>
                                    </m:r>
                                  </m:e>
                                </m:acc>
                              </m:e>
                            </m:mr>
                          </m:m>
                        </m:e>
                      </m:d>
                      <m:r>
                        <a:rPr lang="en-US" i="1">
                          <a:latin typeface="Cambria Math"/>
                        </a:rPr>
                        <m:t>= </m:t>
                      </m:r>
                      <m:d>
                        <m:dPr>
                          <m:begChr m:val="["/>
                          <m:endChr m:val="]"/>
                          <m:ctrlPr>
                            <a:rPr lang="en-GB" i="1">
                              <a:latin typeface="Cambria Math" panose="02040503050406030204" pitchFamily="18" charset="0"/>
                            </a:rPr>
                          </m:ctrlPr>
                        </m:dPr>
                        <m:e>
                          <m:m>
                            <m:mPr>
                              <m:mcs>
                                <m:mc>
                                  <m:mcPr>
                                    <m:count m:val="1"/>
                                    <m:mcJc m:val="center"/>
                                  </m:mcPr>
                                </m:mc>
                              </m:mcs>
                              <m:ctrlPr>
                                <a:rPr lang="en-GB" i="1">
                                  <a:latin typeface="Cambria Math" panose="02040503050406030204" pitchFamily="18" charset="0"/>
                                </a:rPr>
                              </m:ctrlPr>
                            </m:mPr>
                            <m:mr>
                              <m:e>
                                <m:f>
                                  <m:fPr>
                                    <m:ctrlPr>
                                      <a:rPr lang="en-GB" i="1">
                                        <a:latin typeface="Cambria Math" panose="02040503050406030204" pitchFamily="18" charset="0"/>
                                      </a:rPr>
                                    </m:ctrlPr>
                                  </m:fPr>
                                  <m:num>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b>
                                          <m:sSubPr>
                                            <m:ctrlPr>
                                              <a:rPr lang="en-GB" i="1">
                                                <a:latin typeface="Cambria Math" panose="02040503050406030204" pitchFamily="18" charset="0"/>
                                              </a:rPr>
                                            </m:ctrlPr>
                                          </m:sSubPr>
                                          <m:e>
                                            <m:r>
                                              <m:rPr>
                                                <m:sty m:val="p"/>
                                              </m:rPr>
                                              <a:rPr lang="en-US">
                                                <a:latin typeface="Cambria Math"/>
                                              </a:rPr>
                                              <m:t>y</m:t>
                                            </m:r>
                                          </m:e>
                                          <m:sub>
                                            <m:r>
                                              <m:rPr>
                                                <m:sty m:val="p"/>
                                              </m:rPr>
                                              <a:rPr lang="en-US">
                                                <a:latin typeface="Cambria Math"/>
                                              </a:rPr>
                                              <m:t>i</m:t>
                                            </m:r>
                                          </m:sub>
                                        </m:sSub>
                                      </m:e>
                                    </m:nary>
                                  </m:num>
                                  <m:den>
                                    <m:r>
                                      <m:rPr>
                                        <m:sty m:val="p"/>
                                      </m:rPr>
                                      <a:rPr lang="en-US">
                                        <a:latin typeface="Cambria Math"/>
                                      </a:rPr>
                                      <m:t>N</m:t>
                                    </m:r>
                                  </m:den>
                                </m:f>
                              </m:e>
                            </m:mr>
                            <m:mr>
                              <m:e>
                                <m:f>
                                  <m:fPr>
                                    <m:ctrlPr>
                                      <a:rPr lang="en-GB" i="1">
                                        <a:latin typeface="Cambria Math" panose="02040503050406030204" pitchFamily="18" charset="0"/>
                                      </a:rPr>
                                    </m:ctrlPr>
                                  </m:fPr>
                                  <m:num>
                                    <m:d>
                                      <m:dPr>
                                        <m:ctrlPr>
                                          <a:rPr lang="en-GB" i="1">
                                            <a:latin typeface="Cambria Math" panose="02040503050406030204" pitchFamily="18" charset="0"/>
                                          </a:rPr>
                                        </m:ctrlPr>
                                      </m:dPr>
                                      <m:e>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i</m:t>
                                                    </m:r>
                                                  </m:sub>
                                                </m:sSub>
                                              </m:e>
                                              <m:sup>
                                                <m:r>
                                                  <a:rPr lang="en-US" i="1">
                                                    <a:latin typeface="Cambria Math"/>
                                                  </a:rPr>
                                                  <m:t>′</m:t>
                                                </m:r>
                                              </m:sup>
                                            </m:sSup>
                                            <m:sSub>
                                              <m:sSubPr>
                                                <m:ctrlPr>
                                                  <a:rPr lang="en-GB" i="1">
                                                    <a:latin typeface="Cambria Math" panose="02040503050406030204" pitchFamily="18" charset="0"/>
                                                  </a:rPr>
                                                </m:ctrlPr>
                                              </m:sSubPr>
                                              <m:e>
                                                <m:r>
                                                  <m:rPr>
                                                    <m:sty m:val="p"/>
                                                  </m:rPr>
                                                  <a:rPr lang="en-US">
                                                    <a:latin typeface="Cambria Math"/>
                                                  </a:rPr>
                                                  <m:t>y</m:t>
                                                </m:r>
                                              </m:e>
                                              <m:sub>
                                                <m:r>
                                                  <m:rPr>
                                                    <m:sty m:val="p"/>
                                                  </m:rPr>
                                                  <a:rPr lang="en-US">
                                                    <a:latin typeface="Cambria Math"/>
                                                  </a:rPr>
                                                  <m:t>i</m:t>
                                                </m:r>
                                              </m:sub>
                                            </m:sSub>
                                          </m:e>
                                        </m:nary>
                                      </m:e>
                                    </m:d>
                                  </m:num>
                                  <m:den>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p>
                                          <m:sSupPr>
                                            <m:ctrlPr>
                                              <a:rPr lang="en-GB" i="1">
                                                <a:latin typeface="Cambria Math" panose="02040503050406030204" pitchFamily="18" charset="0"/>
                                              </a:rPr>
                                            </m:ctrlPr>
                                          </m:sSupPr>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i</m:t>
                                                    </m:r>
                                                  </m:sub>
                                                </m:sSub>
                                              </m:e>
                                              <m:sup>
                                                <m:r>
                                                  <a:rPr lang="en-US" i="1">
                                                    <a:latin typeface="Cambria Math"/>
                                                  </a:rPr>
                                                  <m:t>′</m:t>
                                                </m:r>
                                              </m:sup>
                                            </m:sSup>
                                          </m:e>
                                          <m:sup>
                                            <m:r>
                                              <a:rPr lang="en-US">
                                                <a:latin typeface="Cambria Math"/>
                                              </a:rPr>
                                              <m:t>2</m:t>
                                            </m:r>
                                          </m:sup>
                                        </m:sSup>
                                      </m:e>
                                    </m:nary>
                                  </m:den>
                                </m:f>
                              </m:e>
                            </m:mr>
                          </m:m>
                        </m:e>
                      </m:d>
                    </m:oMath>
                  </m:oMathPara>
                </a14:m>
                <a:endParaRPr lang="it-IT" i="1" dirty="0"/>
              </a:p>
              <a:p>
                <a:pPr marL="0" indent="0">
                  <a:buNone/>
                </a:pPr>
                <a14:m>
                  <m:oMathPara xmlns:m="http://schemas.openxmlformats.org/officeDocument/2006/math">
                    <m:oMathParaPr>
                      <m:jc m:val="left"/>
                    </m:oMathParaPr>
                    <m:oMath xmlns:m="http://schemas.openxmlformats.org/officeDocument/2006/math">
                      <m:sSub>
                        <m:sSubPr>
                          <m:ctrlPr>
                            <a:rPr lang="en-GB" sz="2400" i="1">
                              <a:latin typeface="Cambria Math" panose="02040503050406030204" pitchFamily="18" charset="0"/>
                            </a:rPr>
                          </m:ctrlPr>
                        </m:sSubPr>
                        <m:e>
                          <m:r>
                            <m:rPr>
                              <m:sty m:val="p"/>
                            </m:rPr>
                            <a:rPr lang="en-US" sz="2400">
                              <a:latin typeface="Cambria Math"/>
                            </a:rPr>
                            <m:t>Σ</m:t>
                          </m:r>
                        </m:e>
                        <m:sub>
                          <m:acc>
                            <m:accPr>
                              <m:chr m:val="̂"/>
                              <m:ctrlPr>
                                <a:rPr lang="en-GB" sz="2400" i="1">
                                  <a:latin typeface="Cambria Math" panose="02040503050406030204" pitchFamily="18" charset="0"/>
                                </a:rPr>
                              </m:ctrlPr>
                            </m:accPr>
                            <m:e>
                              <m:sSub>
                                <m:sSubPr>
                                  <m:ctrlPr>
                                    <a:rPr lang="en-GB" sz="2400" i="1">
                                      <a:latin typeface="Cambria Math" panose="02040503050406030204" pitchFamily="18" charset="0"/>
                                    </a:rPr>
                                  </m:ctrlPr>
                                </m:sSubPr>
                                <m:e>
                                  <m:r>
                                    <m:rPr>
                                      <m:sty m:val="p"/>
                                    </m:rPr>
                                    <a:rPr lang="en-US" sz="2400">
                                      <a:latin typeface="Cambria Math"/>
                                    </a:rPr>
                                    <m:t>y</m:t>
                                  </m:r>
                                </m:e>
                                <m:sub>
                                  <m:r>
                                    <m:rPr>
                                      <m:sty m:val="p"/>
                                    </m:rPr>
                                    <a:rPr lang="en-US" sz="2400">
                                      <a:latin typeface="Cambria Math"/>
                                    </a:rPr>
                                    <m:t>b</m:t>
                                  </m:r>
                                </m:sub>
                              </m:sSub>
                            </m:e>
                          </m:acc>
                        </m:sub>
                      </m:sSub>
                      <m:r>
                        <a:rPr lang="en-US" sz="2400">
                          <a:latin typeface="Cambria Math"/>
                        </a:rPr>
                        <m:t>= </m:t>
                      </m:r>
                      <m:f>
                        <m:fPr>
                          <m:ctrlPr>
                            <a:rPr lang="en-GB" sz="2400" i="1">
                              <a:latin typeface="Cambria Math" panose="02040503050406030204" pitchFamily="18" charset="0"/>
                            </a:rPr>
                          </m:ctrlPr>
                        </m:fPr>
                        <m:num>
                          <m:sSup>
                            <m:sSupPr>
                              <m:ctrlPr>
                                <a:rPr lang="en-GB" sz="2400" i="1">
                                  <a:latin typeface="Cambria Math" panose="02040503050406030204" pitchFamily="18" charset="0"/>
                                </a:rPr>
                              </m:ctrlPr>
                            </m:sSupPr>
                            <m:e>
                              <m:r>
                                <m:rPr>
                                  <m:sty m:val="p"/>
                                </m:rPr>
                                <a:rPr lang="en-US" sz="2400">
                                  <a:latin typeface="Cambria Math"/>
                                </a:rPr>
                                <m:t>σ</m:t>
                              </m:r>
                            </m:e>
                            <m:sup>
                              <m:r>
                                <a:rPr lang="en-US" sz="2400">
                                  <a:latin typeface="Cambria Math"/>
                                </a:rPr>
                                <m:t>2</m:t>
                              </m:r>
                            </m:sup>
                          </m:sSup>
                        </m:num>
                        <m:den>
                          <m:r>
                            <m:rPr>
                              <m:sty m:val="p"/>
                            </m:rPr>
                            <a:rPr lang="en-US" sz="2400">
                              <a:latin typeface="Cambria Math"/>
                            </a:rPr>
                            <m:t>N</m:t>
                          </m:r>
                        </m:den>
                      </m:f>
                    </m:oMath>
                  </m:oMathPara>
                </a14:m>
                <a:endParaRPr lang="en-GB" sz="2400" dirty="0"/>
              </a:p>
              <a:p>
                <a:pPr marL="0" indent="0">
                  <a:buNone/>
                </a:pPr>
                <a:endParaRPr lang="en-GB" sz="2400" dirty="0"/>
              </a:p>
              <a:p>
                <a:pPr>
                  <a:buNone/>
                </a:pPr>
                <a14:m>
                  <m:oMath xmlns:m="http://schemas.openxmlformats.org/officeDocument/2006/math">
                    <m:sSub>
                      <m:sSubPr>
                        <m:ctrlPr>
                          <a:rPr lang="en-GB" sz="2400" i="1">
                            <a:latin typeface="Cambria Math" panose="02040503050406030204" pitchFamily="18" charset="0"/>
                          </a:rPr>
                        </m:ctrlPr>
                      </m:sSubPr>
                      <m:e>
                        <m:r>
                          <m:rPr>
                            <m:sty m:val="p"/>
                          </m:rPr>
                          <a:rPr lang="en-US" sz="2400">
                            <a:latin typeface="Cambria Math"/>
                          </a:rPr>
                          <m:t>Σ</m:t>
                        </m:r>
                      </m:e>
                      <m:sub>
                        <m:acc>
                          <m:accPr>
                            <m:chr m:val="̂"/>
                            <m:ctrlPr>
                              <a:rPr lang="en-GB" sz="2400" i="1">
                                <a:latin typeface="Cambria Math" panose="02040503050406030204" pitchFamily="18" charset="0"/>
                              </a:rPr>
                            </m:ctrlPr>
                          </m:accPr>
                          <m:e>
                            <m:r>
                              <m:rPr>
                                <m:sty m:val="p"/>
                              </m:rPr>
                              <a:rPr lang="en-US" sz="2400">
                                <a:latin typeface="Cambria Math"/>
                              </a:rPr>
                              <m:t>d</m:t>
                            </m:r>
                          </m:e>
                        </m:acc>
                      </m:sub>
                    </m:sSub>
                    <m:r>
                      <a:rPr lang="en-US" sz="2400">
                        <a:latin typeface="Cambria Math"/>
                      </a:rPr>
                      <m:t>= </m:t>
                    </m:r>
                    <m:f>
                      <m:fPr>
                        <m:ctrlPr>
                          <a:rPr lang="en-GB" sz="2400" i="1">
                            <a:latin typeface="Cambria Math" panose="02040503050406030204" pitchFamily="18" charset="0"/>
                          </a:rPr>
                        </m:ctrlPr>
                      </m:fPr>
                      <m:num>
                        <m:sSup>
                          <m:sSupPr>
                            <m:ctrlPr>
                              <a:rPr lang="en-GB" sz="2400" i="1">
                                <a:latin typeface="Cambria Math" panose="02040503050406030204" pitchFamily="18" charset="0"/>
                              </a:rPr>
                            </m:ctrlPr>
                          </m:sSupPr>
                          <m:e>
                            <m:r>
                              <m:rPr>
                                <m:sty m:val="p"/>
                              </m:rPr>
                              <a:rPr lang="en-US" sz="2400">
                                <a:latin typeface="Cambria Math"/>
                              </a:rPr>
                              <m:t>σ</m:t>
                            </m:r>
                          </m:e>
                          <m:sup>
                            <m:r>
                              <a:rPr lang="en-US" sz="2400">
                                <a:latin typeface="Cambria Math"/>
                              </a:rPr>
                              <m:t>2</m:t>
                            </m:r>
                          </m:sup>
                        </m:sSup>
                      </m:num>
                      <m:den>
                        <m:nary>
                          <m:naryPr>
                            <m:chr m:val="∑"/>
                            <m:limLoc m:val="undOvr"/>
                            <m:ctrlPr>
                              <a:rPr lang="en-GB" sz="2400" i="1">
                                <a:latin typeface="Cambria Math" panose="02040503050406030204" pitchFamily="18" charset="0"/>
                              </a:rPr>
                            </m:ctrlPr>
                          </m:naryPr>
                          <m:sub>
                            <m:r>
                              <m:rPr>
                                <m:sty m:val="p"/>
                              </m:rPr>
                              <a:rPr lang="en-US" sz="2400">
                                <a:latin typeface="Cambria Math"/>
                              </a:rPr>
                              <m:t>i</m:t>
                            </m:r>
                            <m:r>
                              <a:rPr lang="en-US" sz="2400">
                                <a:latin typeface="Cambria Math"/>
                              </a:rPr>
                              <m:t>=1</m:t>
                            </m:r>
                          </m:sub>
                          <m:sup>
                            <m:r>
                              <m:rPr>
                                <m:sty m:val="p"/>
                              </m:rPr>
                              <a:rPr lang="en-US" sz="2400">
                                <a:latin typeface="Cambria Math"/>
                              </a:rPr>
                              <m:t>N</m:t>
                            </m:r>
                          </m:sup>
                          <m:e>
                            <m:sSup>
                              <m:sSupPr>
                                <m:ctrlPr>
                                  <a:rPr lang="en-GB" sz="2400" i="1">
                                    <a:latin typeface="Cambria Math" panose="02040503050406030204" pitchFamily="18" charset="0"/>
                                  </a:rPr>
                                </m:ctrlPr>
                              </m:sSupPr>
                              <m:e>
                                <m:sSup>
                                  <m:sSupPr>
                                    <m:ctrlPr>
                                      <a:rPr lang="en-GB" sz="2400" i="1">
                                        <a:latin typeface="Cambria Math" panose="02040503050406030204" pitchFamily="18" charset="0"/>
                                      </a:rPr>
                                    </m:ctrlPr>
                                  </m:sSupPr>
                                  <m:e>
                                    <m:sSub>
                                      <m:sSubPr>
                                        <m:ctrlPr>
                                          <a:rPr lang="en-GB" sz="2400" i="1">
                                            <a:latin typeface="Cambria Math" panose="02040503050406030204" pitchFamily="18" charset="0"/>
                                          </a:rPr>
                                        </m:ctrlPr>
                                      </m:sSubPr>
                                      <m:e>
                                        <m:r>
                                          <m:rPr>
                                            <m:sty m:val="p"/>
                                          </m:rPr>
                                          <a:rPr lang="en-US" sz="2400">
                                            <a:latin typeface="Cambria Math"/>
                                          </a:rPr>
                                          <m:t>t</m:t>
                                        </m:r>
                                      </m:e>
                                      <m:sub>
                                        <m:r>
                                          <m:rPr>
                                            <m:sty m:val="p"/>
                                          </m:rPr>
                                          <a:rPr lang="en-US" sz="2400">
                                            <a:latin typeface="Cambria Math"/>
                                          </a:rPr>
                                          <m:t>i</m:t>
                                        </m:r>
                                      </m:sub>
                                    </m:sSub>
                                  </m:e>
                                  <m:sup>
                                    <m:r>
                                      <a:rPr lang="en-US" sz="2400" i="1">
                                        <a:latin typeface="Cambria Math"/>
                                      </a:rPr>
                                      <m:t>′</m:t>
                                    </m:r>
                                  </m:sup>
                                </m:sSup>
                              </m:e>
                              <m:sup>
                                <m:r>
                                  <a:rPr lang="en-US" sz="2400">
                                    <a:latin typeface="Cambria Math"/>
                                  </a:rPr>
                                  <m:t>2</m:t>
                                </m:r>
                              </m:sup>
                            </m:sSup>
                          </m:e>
                        </m:nary>
                      </m:den>
                    </m:f>
                  </m:oMath>
                </a14:m>
                <a:r>
                  <a:rPr lang="en-US" sz="2400" dirty="0"/>
                  <a:t>   </a:t>
                </a:r>
              </a:p>
              <a:p>
                <a:pPr>
                  <a:buNone/>
                </a:pPr>
                <a:endParaRPr lang="en-US" dirty="0"/>
              </a:p>
              <a:p>
                <a:endParaRPr lang="en-GB" dirty="0"/>
              </a:p>
            </p:txBody>
          </p:sp>
        </mc:Choice>
        <mc:Fallback xmlns="">
          <p:sp>
            <p:nvSpPr>
              <p:cNvPr id="7" name="CasellaDiTesto 6"/>
              <p:cNvSpPr txBox="1">
                <a:spLocks noRot="1" noChangeAspect="1" noMove="1" noResize="1" noEditPoints="1" noAdjustHandles="1" noChangeArrowheads="1" noChangeShapeType="1" noTextEdit="1"/>
              </p:cNvSpPr>
              <p:nvPr/>
            </p:nvSpPr>
            <p:spPr>
              <a:xfrm>
                <a:off x="2771800" y="1260730"/>
                <a:ext cx="3384376" cy="3736087"/>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CasellaDiTesto 7"/>
              <p:cNvSpPr txBox="1"/>
              <p:nvPr/>
            </p:nvSpPr>
            <p:spPr>
              <a:xfrm>
                <a:off x="7164288" y="1484784"/>
                <a:ext cx="151216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rPr>
                          </m:ctrlPr>
                        </m:sSubSupPr>
                        <m:e>
                          <m:r>
                            <a:rPr lang="en-US" i="1">
                              <a:latin typeface="Cambria Math"/>
                            </a:rPr>
                            <m:t>𝑡</m:t>
                          </m:r>
                        </m:e>
                        <m:sub>
                          <m:r>
                            <a:rPr lang="en-US" i="1">
                              <a:latin typeface="Cambria Math"/>
                            </a:rPr>
                            <m:t>𝑖</m:t>
                          </m:r>
                        </m:sub>
                        <m:sup>
                          <m:r>
                            <a:rPr lang="en-US" i="1">
                              <a:latin typeface="Cambria Math"/>
                            </a:rPr>
                            <m:t>′</m:t>
                          </m:r>
                        </m:sup>
                      </m:sSubSup>
                      <m:r>
                        <a:rPr lang="en-US" i="1">
                          <a:latin typeface="Cambria Math"/>
                        </a:rPr>
                        <m:t>=</m:t>
                      </m:r>
                      <m:sSub>
                        <m:sSubPr>
                          <m:ctrlPr>
                            <a:rPr lang="en-GB" i="1">
                              <a:latin typeface="Cambria Math" panose="02040503050406030204" pitchFamily="18" charset="0"/>
                            </a:rPr>
                          </m:ctrlPr>
                        </m:sSubPr>
                        <m:e>
                          <m:r>
                            <a:rPr lang="en-US" i="1">
                              <a:latin typeface="Cambria Math"/>
                            </a:rPr>
                            <m:t>𝑡</m:t>
                          </m:r>
                        </m:e>
                        <m:sub>
                          <m:r>
                            <a:rPr lang="en-US" i="1">
                              <a:latin typeface="Cambria Math"/>
                            </a:rPr>
                            <m:t>𝑖</m:t>
                          </m:r>
                        </m:sub>
                      </m:sSub>
                      <m:r>
                        <a:rPr lang="en-US" i="1">
                          <a:latin typeface="Cambria Math"/>
                        </a:rPr>
                        <m:t>− </m:t>
                      </m:r>
                      <m:sSub>
                        <m:sSubPr>
                          <m:ctrlPr>
                            <a:rPr lang="en-GB" i="1">
                              <a:latin typeface="Cambria Math" panose="02040503050406030204" pitchFamily="18" charset="0"/>
                            </a:rPr>
                          </m:ctrlPr>
                        </m:sSubPr>
                        <m:e>
                          <m:r>
                            <a:rPr lang="en-US" i="1">
                              <a:latin typeface="Cambria Math"/>
                            </a:rPr>
                            <m:t>𝑡</m:t>
                          </m:r>
                        </m:e>
                        <m:sub>
                          <m:r>
                            <a:rPr lang="en-US" i="1">
                              <a:latin typeface="Cambria Math"/>
                            </a:rPr>
                            <m:t>𝐵</m:t>
                          </m:r>
                        </m:sub>
                      </m:sSub>
                    </m:oMath>
                  </m:oMathPara>
                </a14:m>
                <a:endParaRPr lang="en-GB" dirty="0"/>
              </a:p>
            </p:txBody>
          </p:sp>
        </mc:Choice>
        <mc:Fallback xmlns="">
          <p:sp>
            <p:nvSpPr>
              <p:cNvPr id="8" name="CasellaDiTesto 7"/>
              <p:cNvSpPr txBox="1">
                <a:spLocks noRot="1" noChangeAspect="1" noMove="1" noResize="1" noEditPoints="1" noAdjustHandles="1" noChangeArrowheads="1" noChangeShapeType="1" noTextEdit="1"/>
              </p:cNvSpPr>
              <p:nvPr/>
            </p:nvSpPr>
            <p:spPr>
              <a:xfrm>
                <a:off x="7164288" y="1484784"/>
                <a:ext cx="1512168" cy="369332"/>
              </a:xfrm>
              <a:prstGeom prst="rect">
                <a:avLst/>
              </a:prstGeom>
              <a:blipFill rotWithShape="1">
                <a:blip r:embed="rId5"/>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ttangolo 8"/>
              <p:cNvSpPr/>
              <p:nvPr/>
            </p:nvSpPr>
            <p:spPr>
              <a:xfrm>
                <a:off x="5796136" y="1052736"/>
                <a:ext cx="3096344" cy="707886"/>
              </a:xfrm>
              <a:prstGeom prst="rect">
                <a:avLst/>
              </a:prstGeom>
            </p:spPr>
            <p:txBody>
              <a:bodyPr wrap="square">
                <a:spAutoFit/>
              </a:bodyPr>
              <a:lstStyle/>
              <a:p>
                <a:pPr>
                  <a:buNone/>
                </a:pPr>
                <a14:m>
                  <m:oMathPara xmlns:m="http://schemas.openxmlformats.org/officeDocument/2006/math">
                    <m:oMathParaPr>
                      <m:jc m:val="centerGroup"/>
                    </m:oMathParaPr>
                    <m:oMath xmlns:m="http://schemas.openxmlformats.org/officeDocument/2006/math">
                      <m:r>
                        <m:rPr>
                          <m:sty m:val="p"/>
                        </m:rPr>
                        <a:rPr lang="it-IT" sz="2000" b="0" i="0" smtClean="0">
                          <a:latin typeface="Cambria Math"/>
                        </a:rPr>
                        <m:t>y</m:t>
                      </m:r>
                      <m:d>
                        <m:dPr>
                          <m:ctrlPr>
                            <a:rPr lang="it-IT" sz="2000" b="0" i="1" smtClean="0">
                              <a:latin typeface="Cambria Math" panose="02040503050406030204" pitchFamily="18" charset="0"/>
                            </a:rPr>
                          </m:ctrlPr>
                        </m:dPr>
                        <m:e>
                          <m:r>
                            <m:rPr>
                              <m:sty m:val="p"/>
                            </m:rPr>
                            <a:rPr lang="it-IT" sz="2000" b="0" i="0" smtClean="0">
                              <a:latin typeface="Cambria Math"/>
                            </a:rPr>
                            <m:t>t</m:t>
                          </m:r>
                        </m:e>
                      </m:d>
                      <m:r>
                        <a:rPr lang="it-IT" sz="2000" b="0" i="0" smtClean="0">
                          <a:latin typeface="Cambria Math"/>
                        </a:rPr>
                        <m:t>=</m:t>
                      </m:r>
                      <m:sSub>
                        <m:sSubPr>
                          <m:ctrlPr>
                            <a:rPr lang="en-GB" sz="2000" i="1" smtClean="0">
                              <a:latin typeface="Cambria Math" panose="02040503050406030204" pitchFamily="18" charset="0"/>
                            </a:rPr>
                          </m:ctrlPr>
                        </m:sSubPr>
                        <m:e>
                          <m:r>
                            <m:rPr>
                              <m:sty m:val="p"/>
                            </m:rPr>
                            <a:rPr lang="it-IT" sz="2000" b="0" i="0" smtClean="0">
                              <a:latin typeface="Cambria Math"/>
                            </a:rPr>
                            <m:t>y</m:t>
                          </m:r>
                        </m:e>
                        <m:sub>
                          <m:r>
                            <a:rPr lang="it-IT" sz="2000" b="0" i="1" smtClean="0">
                              <a:latin typeface="Cambria Math"/>
                            </a:rPr>
                            <m:t>𝑡</m:t>
                          </m:r>
                          <m:r>
                            <a:rPr lang="it-IT" sz="2000" i="1">
                              <a:latin typeface="Cambria Math"/>
                            </a:rPr>
                            <m:t>𝑏</m:t>
                          </m:r>
                        </m:sub>
                      </m:sSub>
                      <m:r>
                        <a:rPr lang="it-IT" sz="2000" b="0" i="1" smtClean="0">
                          <a:latin typeface="Cambria Math"/>
                        </a:rPr>
                        <m:t> − </m:t>
                      </m:r>
                      <m:r>
                        <m:rPr>
                          <m:sty m:val="p"/>
                        </m:rPr>
                        <a:rPr lang="it-IT" sz="2000" b="0" i="0" smtClean="0">
                          <a:latin typeface="Cambria Math"/>
                        </a:rPr>
                        <m:t>d</m:t>
                      </m:r>
                      <m:r>
                        <a:rPr lang="it-IT" sz="2000" b="0" i="0" smtClean="0">
                          <a:latin typeface="Cambria Math"/>
                        </a:rPr>
                        <m:t>(</m:t>
                      </m:r>
                      <m:r>
                        <m:rPr>
                          <m:sty m:val="p"/>
                        </m:rPr>
                        <a:rPr lang="it-IT" sz="2000" b="0" i="0" smtClean="0">
                          <a:latin typeface="Cambria Math"/>
                        </a:rPr>
                        <m:t>t</m:t>
                      </m:r>
                      <m:r>
                        <a:rPr lang="it-IT" sz="2000" b="0" i="0" smtClean="0">
                          <a:latin typeface="Cambria Math"/>
                        </a:rPr>
                        <m:t>−</m:t>
                      </m:r>
                      <m:sSub>
                        <m:sSubPr>
                          <m:ctrlPr>
                            <a:rPr lang="en-GB" sz="2000" i="1" smtClean="0">
                              <a:latin typeface="Cambria Math" panose="02040503050406030204" pitchFamily="18" charset="0"/>
                            </a:rPr>
                          </m:ctrlPr>
                        </m:sSubPr>
                        <m:e>
                          <m:r>
                            <m:rPr>
                              <m:sty m:val="p"/>
                            </m:rPr>
                            <a:rPr lang="en-US" sz="2000">
                              <a:latin typeface="Cambria Math"/>
                            </a:rPr>
                            <m:t>t</m:t>
                          </m:r>
                        </m:e>
                        <m:sub>
                          <m:r>
                            <a:rPr lang="it-IT" sz="2000" b="0" i="1" smtClean="0">
                              <a:latin typeface="Cambria Math"/>
                            </a:rPr>
                            <m:t>𝐵</m:t>
                          </m:r>
                        </m:sub>
                      </m:sSub>
                      <m:r>
                        <a:rPr lang="it-IT" sz="2000" b="0" i="1" smtClean="0">
                          <a:latin typeface="Cambria Math"/>
                        </a:rPr>
                        <m:t>)</m:t>
                      </m:r>
                    </m:oMath>
                  </m:oMathPara>
                </a14:m>
                <a:endParaRPr lang="it-IT" sz="2000" dirty="0"/>
              </a:p>
              <a:p>
                <a:pPr>
                  <a:buNone/>
                </a:pPr>
                <a:r>
                  <a:rPr lang="en-US" sz="2000" dirty="0"/>
                  <a:t>  </a:t>
                </a:r>
              </a:p>
            </p:txBody>
          </p:sp>
        </mc:Choice>
        <mc:Fallback xmlns="">
          <p:sp>
            <p:nvSpPr>
              <p:cNvPr id="9" name="Rettangolo 8"/>
              <p:cNvSpPr>
                <a:spLocks noRot="1" noChangeAspect="1" noMove="1" noResize="1" noEditPoints="1" noAdjustHandles="1" noChangeArrowheads="1" noChangeShapeType="1" noTextEdit="1"/>
              </p:cNvSpPr>
              <p:nvPr/>
            </p:nvSpPr>
            <p:spPr>
              <a:xfrm>
                <a:off x="5796136" y="1052736"/>
                <a:ext cx="3096344" cy="707886"/>
              </a:xfrm>
              <a:prstGeom prst="rect">
                <a:avLst/>
              </a:prstGeom>
              <a:blipFill rotWithShape="1">
                <a:blip r:embed="rId6"/>
                <a:stretch>
                  <a:fillRect/>
                </a:stretch>
              </a:blipFill>
            </p:spPr>
            <p:txBody>
              <a:bodyPr/>
              <a:lstStyle/>
              <a:p>
                <a:r>
                  <a:rPr lang="en-GB">
                    <a:noFill/>
                  </a:rPr>
                  <a:t> </a:t>
                </a:r>
              </a:p>
            </p:txBody>
          </p:sp>
        </mc:Fallback>
      </mc:AlternateContent>
      <p:sp>
        <p:nvSpPr>
          <p:cNvPr id="2" name="Ovale 1"/>
          <p:cNvSpPr/>
          <p:nvPr/>
        </p:nvSpPr>
        <p:spPr>
          <a:xfrm>
            <a:off x="2771800" y="2492896"/>
            <a:ext cx="1692188"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e 9"/>
          <p:cNvSpPr/>
          <p:nvPr/>
        </p:nvSpPr>
        <p:spPr>
          <a:xfrm>
            <a:off x="2771800" y="3573016"/>
            <a:ext cx="1872208" cy="1008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 name="Rettangolo 4"/>
              <p:cNvSpPr/>
              <p:nvPr/>
            </p:nvSpPr>
            <p:spPr>
              <a:xfrm>
                <a:off x="645306" y="5589240"/>
                <a:ext cx="8280920" cy="657681"/>
              </a:xfrm>
              <a:prstGeom prst="rect">
                <a:avLst/>
              </a:prstGeom>
            </p:spPr>
            <p:txBody>
              <a:bodyPr wrap="square">
                <a:spAutoFit/>
              </a:bodyPr>
              <a:lstStyle/>
              <a:p>
                <a:pPr marL="0" lvl="0" indent="0" algn="just"/>
                <a14:m>
                  <m:oMath xmlns:m="http://schemas.openxmlformats.org/officeDocument/2006/math">
                    <m:r>
                      <a:rPr lang="it-IT" i="1">
                        <a:solidFill>
                          <a:srgbClr val="000000"/>
                        </a:solidFill>
                        <a:latin typeface="Cambria Math"/>
                      </a:rPr>
                      <m:t> </m:t>
                    </m:r>
                    <m:sSub>
                      <m:sSubPr>
                        <m:ctrlPr>
                          <a:rPr lang="en-GB" i="1">
                            <a:solidFill>
                              <a:srgbClr val="000000"/>
                            </a:solidFill>
                            <a:latin typeface="Cambria Math" panose="02040503050406030204" pitchFamily="18" charset="0"/>
                          </a:rPr>
                        </m:ctrlPr>
                      </m:sSubPr>
                      <m:e>
                        <m:r>
                          <m:rPr>
                            <m:sty m:val="p"/>
                          </m:rPr>
                          <a:rPr lang="en-US">
                            <a:solidFill>
                              <a:srgbClr val="000000"/>
                            </a:solidFill>
                            <a:latin typeface="Cambria Math"/>
                          </a:rPr>
                          <m:t>Σ</m:t>
                        </m:r>
                      </m:e>
                      <m:sub>
                        <m:acc>
                          <m:accPr>
                            <m:chr m:val="̂"/>
                            <m:ctrlPr>
                              <a:rPr lang="en-GB" i="1">
                                <a:solidFill>
                                  <a:srgbClr val="000000"/>
                                </a:solidFill>
                                <a:latin typeface="Cambria Math" panose="02040503050406030204" pitchFamily="18" charset="0"/>
                              </a:rPr>
                            </m:ctrlPr>
                          </m:accPr>
                          <m:e>
                            <m:r>
                              <m:rPr>
                                <m:sty m:val="p"/>
                              </m:rPr>
                              <a:rPr lang="en-US">
                                <a:solidFill>
                                  <a:srgbClr val="000000"/>
                                </a:solidFill>
                                <a:latin typeface="Cambria Math"/>
                              </a:rPr>
                              <m:t>d</m:t>
                            </m:r>
                          </m:e>
                        </m:acc>
                      </m:sub>
                    </m:sSub>
                  </m:oMath>
                </a14:m>
                <a:r>
                  <a:rPr lang="en-US" dirty="0">
                    <a:solidFill>
                      <a:srgbClr val="000000"/>
                    </a:solidFill>
                    <a:latin typeface="Arial"/>
                  </a:rPr>
                  <a:t> depends on the uncertainty σ of the measures and on the sum of the distance between all measurement epoch </a:t>
                </a:r>
                <a:r>
                  <a:rPr lang="en-US" i="1" dirty="0" err="1">
                    <a:solidFill>
                      <a:srgbClr val="000000"/>
                    </a:solidFill>
                    <a:latin typeface="Arial"/>
                  </a:rPr>
                  <a:t>t</a:t>
                </a:r>
                <a:r>
                  <a:rPr lang="en-US" i="1" baseline="-25000" dirty="0" err="1">
                    <a:solidFill>
                      <a:srgbClr val="000000"/>
                    </a:solidFill>
                    <a:latin typeface="Arial"/>
                  </a:rPr>
                  <a:t>i</a:t>
                </a:r>
                <a:r>
                  <a:rPr lang="en-US" dirty="0">
                    <a:solidFill>
                      <a:srgbClr val="000000"/>
                    </a:solidFill>
                    <a:latin typeface="Arial"/>
                  </a:rPr>
                  <a:t> and the </a:t>
                </a:r>
                <a:r>
                  <a:rPr lang="en-US" dirty="0" err="1">
                    <a:solidFill>
                      <a:srgbClr val="000000"/>
                    </a:solidFill>
                    <a:latin typeface="Arial"/>
                  </a:rPr>
                  <a:t>baricentre</a:t>
                </a:r>
                <a:r>
                  <a:rPr lang="en-US" dirty="0">
                    <a:solidFill>
                      <a:srgbClr val="000000"/>
                    </a:solidFill>
                    <a:latin typeface="Arial"/>
                  </a:rPr>
                  <a:t> time </a:t>
                </a:r>
                <a:r>
                  <a:rPr lang="en-US" i="1" dirty="0" err="1">
                    <a:solidFill>
                      <a:srgbClr val="000000"/>
                    </a:solidFill>
                    <a:latin typeface="Arial"/>
                  </a:rPr>
                  <a:t>t</a:t>
                </a:r>
                <a:r>
                  <a:rPr lang="en-US" i="1" baseline="-25000" dirty="0" err="1">
                    <a:solidFill>
                      <a:srgbClr val="000000"/>
                    </a:solidFill>
                    <a:latin typeface="Arial"/>
                  </a:rPr>
                  <a:t>B</a:t>
                </a:r>
                <a:endParaRPr lang="en-US" dirty="0">
                  <a:solidFill>
                    <a:srgbClr val="000000"/>
                  </a:solidFill>
                  <a:latin typeface="Arial"/>
                </a:endParaRPr>
              </a:p>
            </p:txBody>
          </p:sp>
        </mc:Choice>
        <mc:Fallback xmlns="">
          <p:sp>
            <p:nvSpPr>
              <p:cNvPr id="5" name="Rettangolo 4"/>
              <p:cNvSpPr>
                <a:spLocks noRot="1" noChangeAspect="1" noMove="1" noResize="1" noEditPoints="1" noAdjustHandles="1" noChangeArrowheads="1" noChangeShapeType="1" noTextEdit="1"/>
              </p:cNvSpPr>
              <p:nvPr/>
            </p:nvSpPr>
            <p:spPr>
              <a:xfrm>
                <a:off x="645306" y="5589240"/>
                <a:ext cx="8280920" cy="657681"/>
              </a:xfrm>
              <a:prstGeom prst="rect">
                <a:avLst/>
              </a:prstGeom>
              <a:blipFill rotWithShape="1">
                <a:blip r:embed="rId7"/>
                <a:stretch>
                  <a:fillRect l="-663" t="-4630" r="-589" b="-13889"/>
                </a:stretch>
              </a:blipFill>
            </p:spPr>
            <p:txBody>
              <a:bodyPr/>
              <a:lstStyle/>
              <a:p>
                <a:r>
                  <a:rPr lang="en-GB">
                    <a:noFill/>
                  </a:rPr>
                  <a:t> </a:t>
                </a:r>
              </a:p>
            </p:txBody>
          </p:sp>
        </mc:Fallback>
      </mc:AlternateContent>
      <p:sp>
        <p:nvSpPr>
          <p:cNvPr id="11" name="Bulle ronde 10"/>
          <p:cNvSpPr/>
          <p:nvPr/>
        </p:nvSpPr>
        <p:spPr>
          <a:xfrm>
            <a:off x="35496" y="1057382"/>
            <a:ext cx="2232248" cy="1224136"/>
          </a:xfrm>
          <a:prstGeom prst="wedgeEllipseCallout">
            <a:avLst>
              <a:gd name="adj1" fmla="val 93704"/>
              <a:gd name="adj2" fmla="val 535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467544" y="1237436"/>
            <a:ext cx="1584176" cy="1015663"/>
          </a:xfrm>
          <a:prstGeom prst="rect">
            <a:avLst/>
          </a:prstGeom>
          <a:noFill/>
        </p:spPr>
        <p:txBody>
          <a:bodyPr wrap="square" rtlCol="0">
            <a:spAutoFit/>
          </a:bodyPr>
          <a:lstStyle/>
          <a:p>
            <a:r>
              <a:rPr lang="fr-FR" sz="2000" dirty="0" err="1"/>
              <a:t>Estimate</a:t>
            </a:r>
            <a:r>
              <a:rPr lang="fr-FR" sz="2000" dirty="0"/>
              <a:t> of the </a:t>
            </a:r>
            <a:r>
              <a:rPr lang="fr-FR" sz="2000" dirty="0" err="1"/>
              <a:t>mean</a:t>
            </a:r>
            <a:r>
              <a:rPr lang="fr-FR" sz="2000" dirty="0"/>
              <a:t> </a:t>
            </a:r>
            <a:r>
              <a:rPr lang="fr-FR" sz="2000" dirty="0" err="1"/>
              <a:t>frequency</a:t>
            </a:r>
            <a:endParaRPr lang="fr-FR" sz="2000" dirty="0"/>
          </a:p>
        </p:txBody>
      </p:sp>
      <p:sp>
        <p:nvSpPr>
          <p:cNvPr id="13" name="Bulle ronde 12"/>
          <p:cNvSpPr/>
          <p:nvPr/>
        </p:nvSpPr>
        <p:spPr>
          <a:xfrm>
            <a:off x="-151462" y="2289069"/>
            <a:ext cx="2232248" cy="1224136"/>
          </a:xfrm>
          <a:prstGeom prst="wedgeEllipseCallout">
            <a:avLst>
              <a:gd name="adj1" fmla="val 109697"/>
              <a:gd name="adj2" fmla="val -57573"/>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280586" y="2469123"/>
            <a:ext cx="1584176" cy="1015663"/>
          </a:xfrm>
          <a:prstGeom prst="rect">
            <a:avLst/>
          </a:prstGeom>
          <a:noFill/>
        </p:spPr>
        <p:txBody>
          <a:bodyPr wrap="square" rtlCol="0">
            <a:spAutoFit/>
          </a:bodyPr>
          <a:lstStyle/>
          <a:p>
            <a:r>
              <a:rPr lang="fr-FR" sz="2000" dirty="0" err="1"/>
              <a:t>Estimate</a:t>
            </a:r>
            <a:r>
              <a:rPr lang="fr-FR" sz="2000" dirty="0"/>
              <a:t> of the </a:t>
            </a:r>
            <a:r>
              <a:rPr lang="fr-FR" sz="2000" dirty="0" err="1"/>
              <a:t>linear</a:t>
            </a:r>
            <a:r>
              <a:rPr lang="fr-FR" sz="2000" dirty="0"/>
              <a:t> drift</a:t>
            </a:r>
          </a:p>
        </p:txBody>
      </p:sp>
    </p:spTree>
    <p:extLst>
      <p:ext uri="{BB962C8B-B14F-4D97-AF65-F5344CB8AC3E}">
        <p14:creationId xmlns:p14="http://schemas.microsoft.com/office/powerpoint/2010/main" val="261899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2"/>
                                        </p:tgtEl>
                                        <p:attrNameLst>
                                          <p:attrName>ppt_x</p:attrName>
                                        </p:attrNameLst>
                                      </p:cBhvr>
                                      <p:tavLst>
                                        <p:tav tm="0">
                                          <p:val>
                                            <p:strVal val="ppt_x"/>
                                          </p:val>
                                        </p:tav>
                                        <p:tav tm="100000">
                                          <p:val>
                                            <p:strVal val="ppt_x"/>
                                          </p:val>
                                        </p:tav>
                                      </p:tavLst>
                                    </p:anim>
                                    <p:anim calcmode="lin" valueType="num">
                                      <p:cBhvr additive="base">
                                        <p:cTn id="17" dur="500"/>
                                        <p:tgtEl>
                                          <p:spTgt spid="2"/>
                                        </p:tgtEl>
                                        <p:attrNameLst>
                                          <p:attrName>ppt_y</p:attrName>
                                        </p:attrNameLst>
                                      </p:cBhvr>
                                      <p:tavLst>
                                        <p:tav tm="0">
                                          <p:val>
                                            <p:strVal val="ppt_y"/>
                                          </p:val>
                                        </p:tav>
                                        <p:tav tm="100000">
                                          <p:val>
                                            <p:strVal val="1+ppt_h/2"/>
                                          </p:val>
                                        </p:tav>
                                      </p:tavLst>
                                    </p:anim>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2" grpId="1" animBg="1"/>
      <p:bldP spid="10" grpId="0" animBg="1"/>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 (general)"/>
          <p:cNvPicPr/>
          <p:nvPr/>
        </p:nvPicPr>
        <p:blipFill rotWithShape="1">
          <a:blip r:embed="rId3" cstate="print"/>
          <a:srcRect l="3319" t="2777" r="4022" b="4534"/>
          <a:stretch/>
        </p:blipFill>
        <p:spPr bwMode="auto">
          <a:xfrm>
            <a:off x="4110735" y="1268760"/>
            <a:ext cx="4961257" cy="3794435"/>
          </a:xfrm>
          <a:prstGeom prst="rect">
            <a:avLst/>
          </a:prstGeom>
          <a:noFill/>
          <a:ln w="9525">
            <a:noFill/>
            <a:miter lim="800000"/>
            <a:headEnd/>
            <a:tailEnd/>
          </a:ln>
        </p:spPr>
      </p:pic>
      <p:sp>
        <p:nvSpPr>
          <p:cNvPr id="11" name="Titolo 1"/>
          <p:cNvSpPr txBox="1">
            <a:spLocks/>
          </p:cNvSpPr>
          <p:nvPr/>
        </p:nvSpPr>
        <p:spPr bwMode="auto">
          <a:xfrm>
            <a:off x="86172" y="170892"/>
            <a:ext cx="9057828" cy="92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sng" strike="noStrike" kern="0" cap="none" spc="0" normalizeH="0" baseline="0" noProof="0" dirty="0">
                <a:ln>
                  <a:noFill/>
                </a:ln>
                <a:solidFill>
                  <a:schemeClr val="tx2"/>
                </a:solidFill>
                <a:effectLst/>
                <a:uLnTx/>
                <a:uFillTx/>
                <a:latin typeface="+mn-lt"/>
                <a:ea typeface="+mj-ea"/>
                <a:cs typeface="+mj-cs"/>
              </a:rPr>
              <a:t>Study case: H maser participating to UTC measured versus PSFS</a:t>
            </a:r>
          </a:p>
        </p:txBody>
      </p:sp>
      <p:sp>
        <p:nvSpPr>
          <p:cNvPr id="20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mc:AlternateContent xmlns:mc="http://schemas.openxmlformats.org/markup-compatibility/2006" xmlns:a14="http://schemas.microsoft.com/office/drawing/2010/main">
        <mc:Choice Requires="a14">
          <p:sp>
            <p:nvSpPr>
              <p:cNvPr id="5" name="Rettangolo 4"/>
              <p:cNvSpPr/>
              <p:nvPr/>
            </p:nvSpPr>
            <p:spPr>
              <a:xfrm>
                <a:off x="86172" y="1291276"/>
                <a:ext cx="3955635" cy="1292662"/>
              </a:xfrm>
              <a:prstGeom prst="rect">
                <a:avLst/>
              </a:prstGeom>
            </p:spPr>
            <p:txBody>
              <a:bodyPr wrap="none">
                <a:spAutoFit/>
              </a:bodyPr>
              <a:lstStyle/>
              <a:p>
                <a:r>
                  <a:rPr lang="en-US" dirty="0"/>
                  <a:t>We want to estimate the </a:t>
                </a:r>
              </a:p>
              <a:p>
                <a:r>
                  <a:rPr lang="en-US" dirty="0"/>
                  <a:t>mean frequency of the H Maser vs PSFS </a:t>
                </a:r>
              </a:p>
              <a:p>
                <a:r>
                  <a:rPr lang="en-US" dirty="0"/>
                  <a:t>in </a:t>
                </a:r>
                <a14:m>
                  <m:oMath xmlns:m="http://schemas.openxmlformats.org/officeDocument/2006/math">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r>
                      <a:rPr lang="it-IT" b="0" i="0" smtClean="0">
                        <a:latin typeface="Cambria Math"/>
                      </a:rPr>
                      <m:t> </m:t>
                    </m:r>
                  </m:oMath>
                </a14:m>
                <a:r>
                  <a:rPr lang="en-US" dirty="0"/>
                  <a:t>the center of the previous month</a:t>
                </a:r>
              </a:p>
              <a:p>
                <a:endParaRPr lang="en-US" sz="600" dirty="0"/>
              </a:p>
              <a:p>
                <a:endParaRPr lang="en-GB" dirty="0"/>
              </a:p>
            </p:txBody>
          </p:sp>
        </mc:Choice>
        <mc:Fallback xmlns="">
          <p:sp>
            <p:nvSpPr>
              <p:cNvPr id="5" name="Rettangolo 4"/>
              <p:cNvSpPr>
                <a:spLocks noRot="1" noChangeAspect="1" noMove="1" noResize="1" noEditPoints="1" noAdjustHandles="1" noChangeArrowheads="1" noChangeShapeType="1" noTextEdit="1"/>
              </p:cNvSpPr>
              <p:nvPr/>
            </p:nvSpPr>
            <p:spPr>
              <a:xfrm>
                <a:off x="86172" y="1291276"/>
                <a:ext cx="3955635" cy="1292662"/>
              </a:xfrm>
              <a:prstGeom prst="rect">
                <a:avLst/>
              </a:prstGeom>
              <a:blipFill>
                <a:blip r:embed="rId4"/>
                <a:stretch>
                  <a:fillRect l="-1233" t="-2830" r="-46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Rettangolo 5"/>
              <p:cNvSpPr/>
              <p:nvPr/>
            </p:nvSpPr>
            <p:spPr>
              <a:xfrm>
                <a:off x="395536" y="4581128"/>
                <a:ext cx="2922788" cy="8950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eqArr>
                        <m:eqArrPr>
                          <m:ctrlPr>
                            <a:rPr lang="en-GB" i="1">
                              <a:latin typeface="Cambria Math" panose="02040503050406030204" pitchFamily="18" charset="0"/>
                            </a:rPr>
                          </m:ctrlPr>
                        </m:eqArrPr>
                        <m:e>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a:rPr>
                                    <m:t>𝑦</m:t>
                                  </m:r>
                                </m:e>
                              </m:acc>
                            </m:e>
                            <m:sub>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sub>
                          </m:sSub>
                          <m:r>
                            <a:rPr lang="en-US" i="1">
                              <a:latin typeface="Cambria Math"/>
                            </a:rPr>
                            <m:t>= </m:t>
                          </m:r>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US" i="1">
                                      <a:latin typeface="Cambria Math"/>
                                    </a:rPr>
                                    <m:t>𝑦</m:t>
                                  </m:r>
                                </m:e>
                                <m:sub>
                                  <m:r>
                                    <a:rPr lang="en-US" i="1">
                                      <a:latin typeface="Cambria Math"/>
                                    </a:rPr>
                                    <m:t>𝑏</m:t>
                                  </m:r>
                                </m:sub>
                              </m:sSub>
                            </m:e>
                          </m:acc>
                          <m:r>
                            <a:rPr lang="en-US" i="1">
                              <a:latin typeface="Cambria Math"/>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a:rPr>
                                    <m:t>𝑑</m:t>
                                  </m:r>
                                </m:e>
                              </m:acc>
                              <m:r>
                                <a:rPr lang="en-US" i="1">
                                  <a:latin typeface="Cambria Math"/>
                                </a:rPr>
                                <m:t>(</m:t>
                              </m:r>
                              <m:r>
                                <a:rPr lang="en-US" i="1">
                                  <a:latin typeface="Cambria Math"/>
                                </a:rPr>
                                <m:t>𝑡</m:t>
                              </m:r>
                            </m:e>
                            <m:sub>
                              <m:r>
                                <a:rPr lang="en-US" i="1">
                                  <a:latin typeface="Cambria Math"/>
                                </a:rPr>
                                <m:t>𝐵</m:t>
                              </m:r>
                            </m:sub>
                          </m:sSub>
                          <m:r>
                            <a:rPr lang="en-US" i="1">
                              <a:latin typeface="Cambria Math"/>
                            </a:rPr>
                            <m:t>−</m:t>
                          </m:r>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r>
                            <a:rPr lang="en-US" i="1">
                              <a:latin typeface="Cambria Math"/>
                            </a:rPr>
                            <m:t>)</m:t>
                          </m:r>
                        </m:e>
                        <m:e>
                          <m:sSubSup>
                            <m:sSubSupPr>
                              <m:ctrlPr>
                                <a:rPr lang="en-GB" i="1">
                                  <a:latin typeface="Cambria Math" panose="02040503050406030204" pitchFamily="18" charset="0"/>
                                </a:rPr>
                              </m:ctrlPr>
                            </m:sSubSupPr>
                            <m:e>
                              <m:r>
                                <a:rPr lang="en-US" i="1">
                                  <a:latin typeface="Cambria Math"/>
                                </a:rPr>
                                <m:t>𝑢</m:t>
                              </m:r>
                            </m:e>
                            <m:sub>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a:rPr>
                                        <m:t>𝑦</m:t>
                                      </m:r>
                                    </m:e>
                                  </m:acc>
                                </m:e>
                                <m:sub>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sub>
                              </m:sSub>
                            </m:sub>
                            <m:sup>
                              <m:r>
                                <a:rPr lang="en-US" i="1">
                                  <a:latin typeface="Cambria Math"/>
                                </a:rPr>
                                <m:t>2</m:t>
                              </m:r>
                            </m:sup>
                          </m:sSubSup>
                          <m:r>
                            <a:rPr lang="en-US" i="1">
                              <a:latin typeface="Cambria Math"/>
                            </a:rPr>
                            <m:t>= </m:t>
                          </m:r>
                          <m:sSubSup>
                            <m:sSubSupPr>
                              <m:ctrlPr>
                                <a:rPr lang="en-GB" i="1">
                                  <a:latin typeface="Cambria Math" panose="02040503050406030204" pitchFamily="18" charset="0"/>
                                </a:rPr>
                              </m:ctrlPr>
                            </m:sSubSupPr>
                            <m:e>
                              <m:r>
                                <a:rPr lang="en-US" i="1">
                                  <a:latin typeface="Cambria Math"/>
                                </a:rPr>
                                <m:t>𝑢</m:t>
                              </m:r>
                            </m:e>
                            <m:sub>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US" i="1">
                                          <a:latin typeface="Cambria Math"/>
                                        </a:rPr>
                                        <m:t>𝑦</m:t>
                                      </m:r>
                                    </m:e>
                                  </m:acc>
                                </m:e>
                                <m:sub>
                                  <m:r>
                                    <a:rPr lang="en-US" i="1">
                                      <a:latin typeface="Cambria Math"/>
                                    </a:rPr>
                                    <m:t>𝑏</m:t>
                                  </m:r>
                                </m:sub>
                              </m:sSub>
                            </m:sub>
                            <m:sup>
                              <m:r>
                                <a:rPr lang="en-US" i="1">
                                  <a:latin typeface="Cambria Math"/>
                                </a:rPr>
                                <m:t>2</m:t>
                              </m:r>
                            </m:sup>
                          </m:sSubSup>
                          <m:r>
                            <a:rPr lang="en-US" i="1">
                              <a:latin typeface="Cambria Math"/>
                            </a:rPr>
                            <m:t>+ </m:t>
                          </m:r>
                          <m:sSub>
                            <m:sSubPr>
                              <m:ctrlPr>
                                <a:rPr lang="en-GB" i="1">
                                  <a:latin typeface="Cambria Math" panose="02040503050406030204" pitchFamily="18" charset="0"/>
                                </a:rPr>
                              </m:ctrlPr>
                            </m:sSubPr>
                            <m:e>
                              <m:sSubSup>
                                <m:sSubSupPr>
                                  <m:ctrlPr>
                                    <a:rPr lang="en-GB" i="1">
                                      <a:latin typeface="Cambria Math" panose="02040503050406030204" pitchFamily="18" charset="0"/>
                                    </a:rPr>
                                  </m:ctrlPr>
                                </m:sSubSupPr>
                                <m:e>
                                  <m:r>
                                    <a:rPr lang="en-US" i="1">
                                      <a:latin typeface="Cambria Math"/>
                                    </a:rPr>
                                    <m:t>𝑢</m:t>
                                  </m:r>
                                </m:e>
                                <m:sub>
                                  <m:r>
                                    <a:rPr lang="en-US" i="1">
                                      <a:latin typeface="Cambria Math"/>
                                    </a:rPr>
                                    <m:t>𝑑</m:t>
                                  </m:r>
                                  <m:r>
                                    <a:rPr lang="en-US" i="1">
                                      <a:latin typeface="Cambria Math"/>
                                    </a:rPr>
                                    <m:t> </m:t>
                                  </m:r>
                                </m:sub>
                                <m:sup>
                                  <m:r>
                                    <a:rPr lang="en-US" i="1">
                                      <a:latin typeface="Cambria Math"/>
                                    </a:rPr>
                                    <m:t>2</m:t>
                                  </m:r>
                                </m:sup>
                              </m:sSubSup>
                              <m:r>
                                <a:rPr lang="en-US" i="1">
                                  <a:latin typeface="Cambria Math"/>
                                </a:rPr>
                                <m:t>(</m:t>
                              </m:r>
                              <m:r>
                                <a:rPr lang="en-US" i="1">
                                  <a:latin typeface="Cambria Math"/>
                                </a:rPr>
                                <m:t>𝑡</m:t>
                              </m:r>
                            </m:e>
                            <m:sub>
                              <m:r>
                                <a:rPr lang="en-US" i="1">
                                  <a:latin typeface="Cambria Math"/>
                                </a:rPr>
                                <m:t>𝐵</m:t>
                              </m:r>
                            </m:sub>
                          </m:sSub>
                          <m:r>
                            <a:rPr lang="en-US" i="1">
                              <a:latin typeface="Cambria Math"/>
                            </a:rPr>
                            <m:t>−</m:t>
                          </m:r>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r>
                            <a:rPr lang="en-US" i="1">
                              <a:latin typeface="Cambria Math"/>
                            </a:rPr>
                            <m:t>) </m:t>
                          </m:r>
                        </m:e>
                      </m:eqArr>
                    </m:oMath>
                  </m:oMathPara>
                </a14:m>
                <a:endParaRPr lang="en-GB" dirty="0"/>
              </a:p>
            </p:txBody>
          </p:sp>
        </mc:Choice>
        <mc:Fallback xmlns="">
          <p:sp>
            <p:nvSpPr>
              <p:cNvPr id="6" name="Rettangolo 5"/>
              <p:cNvSpPr>
                <a:spLocks noRot="1" noChangeAspect="1" noMove="1" noResize="1" noEditPoints="1" noAdjustHandles="1" noChangeArrowheads="1" noChangeShapeType="1" noTextEdit="1"/>
              </p:cNvSpPr>
              <p:nvPr/>
            </p:nvSpPr>
            <p:spPr>
              <a:xfrm>
                <a:off x="395536" y="4581128"/>
                <a:ext cx="2922788" cy="895053"/>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Rettangolo 1"/>
              <p:cNvSpPr/>
              <p:nvPr/>
            </p:nvSpPr>
            <p:spPr>
              <a:xfrm>
                <a:off x="251520" y="3212976"/>
                <a:ext cx="4572000" cy="923330"/>
              </a:xfrm>
              <a:prstGeom prst="rect">
                <a:avLst/>
              </a:prstGeom>
            </p:spPr>
            <p:txBody>
              <a:bodyPr>
                <a:spAutoFit/>
              </a:bodyPr>
              <a:lstStyle/>
              <a:p>
                <a:r>
                  <a:rPr lang="en-US" dirty="0"/>
                  <a:t>In presence of dead time </a:t>
                </a:r>
              </a:p>
              <a:p>
                <a:r>
                  <a:rPr lang="en-US" dirty="0"/>
                  <a:t>the estimation time </a:t>
                </a:r>
                <a14:m>
                  <m:oMath xmlns:m="http://schemas.openxmlformats.org/officeDocument/2006/math">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oMath>
                </a14:m>
                <a:r>
                  <a:rPr lang="en-US" dirty="0"/>
                  <a:t>could be </a:t>
                </a:r>
              </a:p>
              <a:p>
                <a:r>
                  <a:rPr lang="en-US" dirty="0"/>
                  <a:t>different from the </a:t>
                </a:r>
                <a:r>
                  <a:rPr lang="en-US" dirty="0" err="1"/>
                  <a:t>barycentre</a:t>
                </a:r>
                <a:r>
                  <a:rPr lang="en-US" dirty="0"/>
                  <a:t> </a:t>
                </a:r>
                <a14:m>
                  <m:oMath xmlns:m="http://schemas.openxmlformats.org/officeDocument/2006/math">
                    <m:sSub>
                      <m:sSubPr>
                        <m:ctrlPr>
                          <a:rPr lang="en-GB" i="1">
                            <a:latin typeface="Cambria Math" panose="02040503050406030204" pitchFamily="18" charset="0"/>
                          </a:rPr>
                        </m:ctrlPr>
                      </m:sSubPr>
                      <m:e>
                        <m:r>
                          <a:rPr lang="en-US" i="1">
                            <a:latin typeface="Cambria Math"/>
                          </a:rPr>
                          <m:t>𝑡</m:t>
                        </m:r>
                      </m:e>
                      <m:sub>
                        <m:r>
                          <a:rPr lang="en-US" i="1">
                            <a:latin typeface="Cambria Math"/>
                          </a:rPr>
                          <m:t>𝑀</m:t>
                        </m:r>
                      </m:sub>
                    </m:sSub>
                    <m:r>
                      <a:rPr lang="en-US" i="1">
                        <a:latin typeface="Cambria Math"/>
                        <a:ea typeface="Cambria Math"/>
                      </a:rPr>
                      <m:t>≠</m:t>
                    </m:r>
                    <m:r>
                      <a:rPr lang="en-US">
                        <a:latin typeface="Cambria Math"/>
                      </a:rPr>
                      <m:t> </m:t>
                    </m:r>
                    <m:sSub>
                      <m:sSubPr>
                        <m:ctrlPr>
                          <a:rPr lang="en-GB" i="1">
                            <a:latin typeface="Cambria Math" panose="02040503050406030204" pitchFamily="18" charset="0"/>
                          </a:rPr>
                        </m:ctrlPr>
                      </m:sSubPr>
                      <m:e>
                        <m:r>
                          <a:rPr lang="en-US" i="1">
                            <a:latin typeface="Cambria Math"/>
                          </a:rPr>
                          <m:t>𝑡</m:t>
                        </m:r>
                      </m:e>
                      <m:sub>
                        <m:r>
                          <a:rPr lang="en-US" i="1">
                            <a:latin typeface="Cambria Math"/>
                          </a:rPr>
                          <m:t>𝐵</m:t>
                        </m:r>
                      </m:sub>
                    </m:sSub>
                  </m:oMath>
                </a14:m>
                <a:r>
                  <a:rPr lang="en-US" dirty="0"/>
                  <a:t>.</a:t>
                </a:r>
                <a:endParaRPr lang="en-GB" dirty="0"/>
              </a:p>
            </p:txBody>
          </p:sp>
        </mc:Choice>
        <mc:Fallback xmlns="">
          <p:sp>
            <p:nvSpPr>
              <p:cNvPr id="2" name="Rettangolo 1"/>
              <p:cNvSpPr>
                <a:spLocks noRot="1" noChangeAspect="1" noMove="1" noResize="1" noEditPoints="1" noAdjustHandles="1" noChangeArrowheads="1" noChangeShapeType="1" noTextEdit="1"/>
              </p:cNvSpPr>
              <p:nvPr/>
            </p:nvSpPr>
            <p:spPr>
              <a:xfrm>
                <a:off x="251520" y="3212976"/>
                <a:ext cx="4572000" cy="923330"/>
              </a:xfrm>
              <a:prstGeom prst="rect">
                <a:avLst/>
              </a:prstGeom>
              <a:blipFill>
                <a:blip r:embed="rId6"/>
                <a:stretch>
                  <a:fillRect l="-1067" t="-3289" b="-9211"/>
                </a:stretch>
              </a:blipFill>
            </p:spPr>
            <p:txBody>
              <a:bodyPr/>
              <a:lstStyle/>
              <a:p>
                <a:r>
                  <a:rPr lang="fr-FR">
                    <a:noFill/>
                  </a:rPr>
                  <a:t> </a:t>
                </a:r>
              </a:p>
            </p:txBody>
          </p:sp>
        </mc:Fallback>
      </mc:AlternateContent>
      <p:cxnSp>
        <p:nvCxnSpPr>
          <p:cNvPr id="10" name="Connettore 2 9"/>
          <p:cNvCxnSpPr>
            <a:stCxn id="5" idx="3"/>
          </p:cNvCxnSpPr>
          <p:nvPr/>
        </p:nvCxnSpPr>
        <p:spPr>
          <a:xfrm>
            <a:off x="4041807" y="1937607"/>
            <a:ext cx="2517973" cy="2211473"/>
          </a:xfrm>
          <a:prstGeom prst="straightConnector1">
            <a:avLst/>
          </a:prstGeom>
          <a:ln w="38100">
            <a:solidFill>
              <a:srgbClr val="92D050"/>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82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2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mc:AlternateContent xmlns:mc="http://schemas.openxmlformats.org/markup-compatibility/2006" xmlns:a14="http://schemas.microsoft.com/office/drawing/2010/main">
        <mc:Choice Requires="a14">
          <p:sp>
            <p:nvSpPr>
              <p:cNvPr id="8" name="Rettangolo 7"/>
              <p:cNvSpPr/>
              <p:nvPr/>
            </p:nvSpPr>
            <p:spPr>
              <a:xfrm>
                <a:off x="4792890" y="21216"/>
                <a:ext cx="3667542" cy="15907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sSub>
                                <m:sSubPr>
                                  <m:ctrlPr>
                                    <a:rPr lang="en-GB" i="1">
                                      <a:latin typeface="Cambria Math" panose="02040503050406030204" pitchFamily="18" charset="0"/>
                                    </a:rPr>
                                  </m:ctrlPr>
                                </m:sSubPr>
                                <m:e>
                                  <m:r>
                                    <m:rPr>
                                      <m:sty m:val="p"/>
                                    </m:rPr>
                                    <a:rPr lang="en-US">
                                      <a:latin typeface="Cambria Math"/>
                                    </a:rPr>
                                    <m:t>y</m:t>
                                  </m:r>
                                </m:e>
                                <m:sub>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M</m:t>
                                      </m:r>
                                    </m:sub>
                                  </m:sSub>
                                </m:sub>
                              </m:sSub>
                              <m:r>
                                <a:rPr lang="en-US">
                                  <a:latin typeface="Cambria Math"/>
                                </a:rPr>
                                <m:t>= </m:t>
                              </m:r>
                              <m:f>
                                <m:fPr>
                                  <m:ctrlPr>
                                    <a:rPr lang="en-GB" i="1">
                                      <a:latin typeface="Cambria Math" panose="02040503050406030204" pitchFamily="18" charset="0"/>
                                    </a:rPr>
                                  </m:ctrlPr>
                                </m:fPr>
                                <m:num>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b>
                                        <m:sSubPr>
                                          <m:ctrlPr>
                                            <a:rPr lang="en-GB" i="1">
                                              <a:latin typeface="Cambria Math" panose="02040503050406030204" pitchFamily="18" charset="0"/>
                                            </a:rPr>
                                          </m:ctrlPr>
                                        </m:sSubPr>
                                        <m:e>
                                          <m:r>
                                            <m:rPr>
                                              <m:sty m:val="p"/>
                                            </m:rPr>
                                            <a:rPr lang="en-US">
                                              <a:latin typeface="Cambria Math"/>
                                            </a:rPr>
                                            <m:t>y</m:t>
                                          </m:r>
                                        </m:e>
                                        <m:sub>
                                          <m:r>
                                            <m:rPr>
                                              <m:sty m:val="p"/>
                                            </m:rPr>
                                            <a:rPr lang="en-US">
                                              <a:latin typeface="Cambria Math"/>
                                            </a:rPr>
                                            <m:t>i</m:t>
                                          </m:r>
                                        </m:sub>
                                      </m:sSub>
                                    </m:e>
                                  </m:nary>
                                </m:num>
                                <m:den>
                                  <m:r>
                                    <m:rPr>
                                      <m:sty m:val="p"/>
                                    </m:rPr>
                                    <a:rPr lang="en-US">
                                      <a:latin typeface="Cambria Math"/>
                                    </a:rPr>
                                    <m:t>N</m:t>
                                  </m:r>
                                </m:den>
                              </m:f>
                              <m:r>
                                <a:rPr lang="en-US">
                                  <a:latin typeface="Cambria Math"/>
                                </a:rPr>
                                <m:t>+</m:t>
                              </m:r>
                              <m:f>
                                <m:fPr>
                                  <m:ctrlPr>
                                    <a:rPr lang="en-GB" i="1">
                                      <a:latin typeface="Cambria Math" panose="02040503050406030204" pitchFamily="18" charset="0"/>
                                    </a:rPr>
                                  </m:ctrlPr>
                                </m:fPr>
                                <m:num>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i</m:t>
                                              </m:r>
                                            </m:sub>
                                          </m:sSub>
                                        </m:e>
                                        <m:sup>
                                          <m:r>
                                            <a:rPr lang="en-US" i="1">
                                              <a:latin typeface="Cambria Math"/>
                                            </a:rPr>
                                            <m:t>′</m:t>
                                          </m:r>
                                        </m:sup>
                                      </m:sSup>
                                    </m:e>
                                  </m:nary>
                                  <m:sSub>
                                    <m:sSubPr>
                                      <m:ctrlPr>
                                        <a:rPr lang="en-GB" i="1">
                                          <a:latin typeface="Cambria Math" panose="02040503050406030204" pitchFamily="18" charset="0"/>
                                        </a:rPr>
                                      </m:ctrlPr>
                                    </m:sSubPr>
                                    <m:e>
                                      <m:r>
                                        <m:rPr>
                                          <m:sty m:val="p"/>
                                        </m:rPr>
                                        <a:rPr lang="en-US">
                                          <a:latin typeface="Cambria Math"/>
                                        </a:rPr>
                                        <m:t>y</m:t>
                                      </m:r>
                                    </m:e>
                                    <m:sub>
                                      <m:r>
                                        <m:rPr>
                                          <m:sty m:val="p"/>
                                        </m:rPr>
                                        <a:rPr lang="en-US">
                                          <a:latin typeface="Cambria Math"/>
                                        </a:rPr>
                                        <m:t>i</m:t>
                                      </m:r>
                                    </m:sub>
                                  </m:sSub>
                                </m:num>
                                <m:den>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p>
                                        <m:sSupPr>
                                          <m:ctrlPr>
                                            <a:rPr lang="en-GB" i="1">
                                              <a:latin typeface="Cambria Math" panose="02040503050406030204" pitchFamily="18" charset="0"/>
                                            </a:rPr>
                                          </m:ctrlPr>
                                        </m:sSupPr>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i</m:t>
                                                  </m:r>
                                                </m:sub>
                                              </m:sSub>
                                            </m:e>
                                            <m:sup>
                                              <m:r>
                                                <a:rPr lang="en-US" i="1">
                                                  <a:latin typeface="Cambria Math"/>
                                                </a:rPr>
                                                <m:t>′</m:t>
                                              </m:r>
                                            </m:sup>
                                          </m:sSup>
                                        </m:e>
                                        <m:sup>
                                          <m:r>
                                            <a:rPr lang="en-US">
                                              <a:latin typeface="Cambria Math"/>
                                            </a:rPr>
                                            <m:t>2</m:t>
                                          </m:r>
                                        </m:sup>
                                      </m:sSup>
                                    </m:e>
                                  </m:nary>
                                </m:den>
                              </m:f>
                              <m:sSub>
                                <m:sSubPr>
                                  <m:ctrlPr>
                                    <a:rPr lang="en-GB" i="1">
                                      <a:latin typeface="Cambria Math" panose="02040503050406030204" pitchFamily="18" charset="0"/>
                                    </a:rPr>
                                  </m:ctrlPr>
                                </m:sSubPr>
                                <m:e>
                                  <m:r>
                                    <a:rPr lang="en-US">
                                      <a:latin typeface="Cambria Math"/>
                                    </a:rPr>
                                    <m:t>(</m:t>
                                  </m:r>
                                  <m:r>
                                    <m:rPr>
                                      <m:sty m:val="p"/>
                                    </m:rPr>
                                    <a:rPr lang="en-US">
                                      <a:latin typeface="Cambria Math"/>
                                    </a:rPr>
                                    <m:t>t</m:t>
                                  </m:r>
                                </m:e>
                                <m:sub>
                                  <m:r>
                                    <m:rPr>
                                      <m:sty m:val="p"/>
                                    </m:rPr>
                                    <a:rPr lang="en-US">
                                      <a:latin typeface="Cambria Math"/>
                                    </a:rPr>
                                    <m:t>B</m:t>
                                  </m:r>
                                </m:sub>
                              </m:sSub>
                              <m:r>
                                <a:rPr lang="en-US" i="1">
                                  <a:latin typeface="Cambria Math"/>
                                </a:rPr>
                                <m:t>−</m:t>
                              </m:r>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M</m:t>
                                  </m:r>
                                </m:sub>
                              </m:sSub>
                              <m:r>
                                <a:rPr lang="en-US">
                                  <a:latin typeface="Cambria Math"/>
                                </a:rPr>
                                <m:t>)</m:t>
                              </m:r>
                            </m:e>
                            <m:e>
                              <m:sSubSup>
                                <m:sSubSupPr>
                                  <m:ctrlPr>
                                    <a:rPr lang="en-GB" i="1">
                                      <a:latin typeface="Cambria Math" panose="02040503050406030204" pitchFamily="18" charset="0"/>
                                    </a:rPr>
                                  </m:ctrlPr>
                                </m:sSubSupPr>
                                <m:e>
                                  <m:r>
                                    <m:rPr>
                                      <m:sty m:val="p"/>
                                    </m:rPr>
                                    <a:rPr lang="en-US">
                                      <a:latin typeface="Cambria Math"/>
                                    </a:rPr>
                                    <m:t>u</m:t>
                                  </m:r>
                                </m:e>
                                <m:sub>
                                  <m:sSub>
                                    <m:sSubPr>
                                      <m:ctrlPr>
                                        <a:rPr lang="en-GB" i="1">
                                          <a:latin typeface="Cambria Math" panose="02040503050406030204" pitchFamily="18" charset="0"/>
                                        </a:rPr>
                                      </m:ctrlPr>
                                    </m:sSubPr>
                                    <m:e>
                                      <m:r>
                                        <m:rPr>
                                          <m:sty m:val="p"/>
                                        </m:rPr>
                                        <a:rPr lang="en-US">
                                          <a:latin typeface="Cambria Math"/>
                                        </a:rPr>
                                        <m:t>y</m:t>
                                      </m:r>
                                    </m:e>
                                    <m:sub>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M</m:t>
                                          </m:r>
                                        </m:sub>
                                      </m:sSub>
                                    </m:sub>
                                  </m:sSub>
                                </m:sub>
                                <m:sup>
                                  <m:r>
                                    <a:rPr lang="en-US">
                                      <a:latin typeface="Cambria Math"/>
                                    </a:rPr>
                                    <m:t>2</m:t>
                                  </m:r>
                                </m:sup>
                              </m:sSubSup>
                              <m:r>
                                <a:rPr lang="en-US">
                                  <a:latin typeface="Cambria Math"/>
                                </a:rPr>
                                <m:t>= </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m:rPr>
                                          <m:sty m:val="p"/>
                                        </m:rPr>
                                        <a:rPr lang="en-US">
                                          <a:latin typeface="Cambria Math"/>
                                        </a:rPr>
                                        <m:t>σ</m:t>
                                      </m:r>
                                    </m:e>
                                    <m:sup>
                                      <m:r>
                                        <a:rPr lang="en-US">
                                          <a:latin typeface="Cambria Math"/>
                                        </a:rPr>
                                        <m:t>2</m:t>
                                      </m:r>
                                    </m:sup>
                                  </m:sSup>
                                </m:num>
                                <m:den>
                                  <m:r>
                                    <m:rPr>
                                      <m:sty m:val="p"/>
                                    </m:rPr>
                                    <a:rPr lang="en-US">
                                      <a:latin typeface="Cambria Math"/>
                                    </a:rPr>
                                    <m:t>N</m:t>
                                  </m:r>
                                </m:den>
                              </m:f>
                              <m:r>
                                <a:rPr lang="en-US">
                                  <a:latin typeface="Cambria Math"/>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m:rPr>
                                          <m:sty m:val="p"/>
                                        </m:rPr>
                                        <a:rPr lang="en-US">
                                          <a:latin typeface="Cambria Math"/>
                                        </a:rPr>
                                        <m:t>σ</m:t>
                                      </m:r>
                                    </m:e>
                                    <m:sup>
                                      <m:r>
                                        <a:rPr lang="en-US">
                                          <a:latin typeface="Cambria Math"/>
                                        </a:rPr>
                                        <m:t>2</m:t>
                                      </m:r>
                                    </m:sup>
                                  </m:sSup>
                                </m:num>
                                <m:den>
                                  <m:nary>
                                    <m:naryPr>
                                      <m:chr m:val="∑"/>
                                      <m:limLoc m:val="undOvr"/>
                                      <m:ctrlPr>
                                        <a:rPr lang="en-GB" i="1">
                                          <a:latin typeface="Cambria Math" panose="02040503050406030204" pitchFamily="18" charset="0"/>
                                        </a:rPr>
                                      </m:ctrlPr>
                                    </m:naryPr>
                                    <m:sub>
                                      <m:r>
                                        <m:rPr>
                                          <m:sty m:val="p"/>
                                        </m:rPr>
                                        <a:rPr lang="en-US">
                                          <a:latin typeface="Cambria Math"/>
                                        </a:rPr>
                                        <m:t>i</m:t>
                                      </m:r>
                                      <m:r>
                                        <a:rPr lang="en-US">
                                          <a:latin typeface="Cambria Math"/>
                                        </a:rPr>
                                        <m:t>=1</m:t>
                                      </m:r>
                                    </m:sub>
                                    <m:sup>
                                      <m:r>
                                        <m:rPr>
                                          <m:sty m:val="p"/>
                                        </m:rPr>
                                        <a:rPr lang="en-US">
                                          <a:latin typeface="Cambria Math"/>
                                        </a:rPr>
                                        <m:t>N</m:t>
                                      </m:r>
                                    </m:sup>
                                    <m:e>
                                      <m:sSup>
                                        <m:sSupPr>
                                          <m:ctrlPr>
                                            <a:rPr lang="en-GB" i="1">
                                              <a:latin typeface="Cambria Math" panose="02040503050406030204" pitchFamily="18" charset="0"/>
                                            </a:rPr>
                                          </m:ctrlPr>
                                        </m:sSupPr>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i</m:t>
                                                  </m:r>
                                                </m:sub>
                                              </m:sSub>
                                            </m:e>
                                            <m:sup>
                                              <m:r>
                                                <a:rPr lang="en-US" i="1">
                                                  <a:latin typeface="Cambria Math"/>
                                                </a:rPr>
                                                <m:t>′</m:t>
                                              </m:r>
                                            </m:sup>
                                          </m:sSup>
                                        </m:e>
                                        <m:sup>
                                          <m:r>
                                            <a:rPr lang="en-US">
                                              <a:latin typeface="Cambria Math"/>
                                            </a:rPr>
                                            <m:t>2</m:t>
                                          </m:r>
                                        </m:sup>
                                      </m:sSup>
                                    </m:e>
                                  </m:nary>
                                </m:den>
                              </m:f>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US">
                                          <a:latin typeface="Cambria Math"/>
                                        </a:rPr>
                                        <m:t>(</m:t>
                                      </m:r>
                                      <m:r>
                                        <m:rPr>
                                          <m:sty m:val="p"/>
                                        </m:rPr>
                                        <a:rPr lang="en-US">
                                          <a:latin typeface="Cambria Math"/>
                                        </a:rPr>
                                        <m:t>t</m:t>
                                      </m:r>
                                    </m:e>
                                    <m:sub>
                                      <m:r>
                                        <m:rPr>
                                          <m:sty m:val="p"/>
                                        </m:rPr>
                                        <a:rPr lang="en-US">
                                          <a:latin typeface="Cambria Math"/>
                                        </a:rPr>
                                        <m:t>B</m:t>
                                      </m:r>
                                    </m:sub>
                                  </m:sSub>
                                  <m:r>
                                    <a:rPr lang="en-US" i="1">
                                      <a:latin typeface="Cambria Math"/>
                                    </a:rPr>
                                    <m:t>−</m:t>
                                  </m:r>
                                  <m:sSub>
                                    <m:sSubPr>
                                      <m:ctrlPr>
                                        <a:rPr lang="en-GB" i="1">
                                          <a:latin typeface="Cambria Math" panose="02040503050406030204" pitchFamily="18" charset="0"/>
                                        </a:rPr>
                                      </m:ctrlPr>
                                    </m:sSubPr>
                                    <m:e>
                                      <m:r>
                                        <m:rPr>
                                          <m:sty m:val="p"/>
                                        </m:rPr>
                                        <a:rPr lang="en-US">
                                          <a:latin typeface="Cambria Math"/>
                                        </a:rPr>
                                        <m:t>t</m:t>
                                      </m:r>
                                    </m:e>
                                    <m:sub>
                                      <m:r>
                                        <m:rPr>
                                          <m:sty m:val="p"/>
                                        </m:rPr>
                                        <a:rPr lang="en-US">
                                          <a:latin typeface="Cambria Math"/>
                                        </a:rPr>
                                        <m:t>M</m:t>
                                      </m:r>
                                    </m:sub>
                                  </m:sSub>
                                  <m:r>
                                    <a:rPr lang="en-US">
                                      <a:latin typeface="Cambria Math"/>
                                    </a:rPr>
                                    <m:t>)</m:t>
                                  </m:r>
                                </m:e>
                                <m:sup>
                                  <m:r>
                                    <a:rPr lang="en-US">
                                      <a:latin typeface="Cambria Math"/>
                                    </a:rPr>
                                    <m:t>2</m:t>
                                  </m:r>
                                </m:sup>
                              </m:sSup>
                              <m:r>
                                <a:rPr lang="en-US">
                                  <a:latin typeface="Cambria Math"/>
                                </a:rPr>
                                <m:t> </m:t>
                              </m:r>
                            </m:e>
                          </m:eqArr>
                        </m:e>
                      </m:d>
                    </m:oMath>
                  </m:oMathPara>
                </a14:m>
                <a:endParaRPr lang="en-GB" dirty="0"/>
              </a:p>
            </p:txBody>
          </p:sp>
        </mc:Choice>
        <mc:Fallback xmlns="">
          <p:sp>
            <p:nvSpPr>
              <p:cNvPr id="8" name="Rettangolo 7"/>
              <p:cNvSpPr>
                <a:spLocks noRot="1" noChangeAspect="1" noMove="1" noResize="1" noEditPoints="1" noAdjustHandles="1" noChangeArrowheads="1" noChangeShapeType="1" noTextEdit="1"/>
              </p:cNvSpPr>
              <p:nvPr/>
            </p:nvSpPr>
            <p:spPr>
              <a:xfrm>
                <a:off x="4792890" y="21216"/>
                <a:ext cx="3667542" cy="1590756"/>
              </a:xfrm>
              <a:prstGeom prst="rect">
                <a:avLst/>
              </a:prstGeom>
              <a:blipFill rotWithShape="1">
                <a:blip r:embed="rId3"/>
                <a:stretch>
                  <a:fillRect/>
                </a:stretch>
              </a:blipFill>
            </p:spPr>
            <p:txBody>
              <a:bodyPr/>
              <a:lstStyle/>
              <a:p>
                <a:r>
                  <a:rPr lang="en-GB">
                    <a:noFill/>
                  </a:rPr>
                  <a:t> </a:t>
                </a:r>
              </a:p>
            </p:txBody>
          </p:sp>
        </mc:Fallback>
      </mc:AlternateContent>
      <p:pic>
        <p:nvPicPr>
          <p:cNvPr id="12" name="Immagine 11" descr="C:\patrizia\Nuovi allegati Eudora\2 (symmetric).png"/>
          <p:cNvPicPr/>
          <p:nvPr/>
        </p:nvPicPr>
        <p:blipFill rotWithShape="1">
          <a:blip r:embed="rId4" cstate="print"/>
          <a:srcRect l="6716" t="4846" r="5072" b="4846"/>
          <a:stretch/>
        </p:blipFill>
        <p:spPr bwMode="auto">
          <a:xfrm>
            <a:off x="-4870" y="3000692"/>
            <a:ext cx="4608512" cy="3380636"/>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3" name="Rettangolo 2"/>
              <p:cNvSpPr/>
              <p:nvPr/>
            </p:nvSpPr>
            <p:spPr>
              <a:xfrm>
                <a:off x="117403" y="1844824"/>
                <a:ext cx="4572000" cy="947119"/>
              </a:xfrm>
              <a:prstGeom prst="rect">
                <a:avLst/>
              </a:prstGeom>
            </p:spPr>
            <p:txBody>
              <a:bodyPr>
                <a:spAutoFit/>
              </a:bodyPr>
              <a:lstStyle/>
              <a:p>
                <a:r>
                  <a:rPr lang="en-US" b="1" dirty="0"/>
                  <a:t>the best case with lower uncertainty on the estimate of </a:t>
                </a:r>
                <a14:m>
                  <m:oMath xmlns:m="http://schemas.openxmlformats.org/officeDocument/2006/math">
                    <m:sSub>
                      <m:sSubPr>
                        <m:ctrlPr>
                          <a:rPr lang="en-GB" b="1" i="1">
                            <a:latin typeface="Cambria Math" panose="02040503050406030204" pitchFamily="18" charset="0"/>
                          </a:rPr>
                        </m:ctrlPr>
                      </m:sSubPr>
                      <m:e>
                        <m:acc>
                          <m:accPr>
                            <m:chr m:val="̂"/>
                            <m:ctrlPr>
                              <a:rPr lang="en-GB" b="1" i="1">
                                <a:latin typeface="Cambria Math" panose="02040503050406030204" pitchFamily="18" charset="0"/>
                              </a:rPr>
                            </m:ctrlPr>
                          </m:accPr>
                          <m:e>
                            <m:r>
                              <a:rPr lang="en-US" b="1" i="1">
                                <a:latin typeface="Cambria Math"/>
                              </a:rPr>
                              <m:t>𝒚</m:t>
                            </m:r>
                          </m:e>
                        </m:acc>
                      </m:e>
                      <m:sub>
                        <m:sSub>
                          <m:sSubPr>
                            <m:ctrlPr>
                              <a:rPr lang="en-GB" b="1" i="1">
                                <a:latin typeface="Cambria Math" panose="02040503050406030204" pitchFamily="18" charset="0"/>
                              </a:rPr>
                            </m:ctrlPr>
                          </m:sSubPr>
                          <m:e>
                            <m:r>
                              <a:rPr lang="en-US" b="1" i="1">
                                <a:latin typeface="Cambria Math"/>
                              </a:rPr>
                              <m:t>𝒕</m:t>
                            </m:r>
                          </m:e>
                          <m:sub>
                            <m:r>
                              <a:rPr lang="en-US" b="1" i="1">
                                <a:latin typeface="Cambria Math"/>
                              </a:rPr>
                              <m:t>𝑴</m:t>
                            </m:r>
                          </m:sub>
                        </m:sSub>
                      </m:sub>
                    </m:sSub>
                    <m:r>
                      <a:rPr lang="en-US" b="1">
                        <a:latin typeface="Cambria Math"/>
                      </a:rPr>
                      <m:t> </m:t>
                    </m:r>
                  </m:oMath>
                </a14:m>
                <a:r>
                  <a:rPr lang="en-US" b="1" dirty="0"/>
                  <a:t>corresponds </a:t>
                </a:r>
              </a:p>
              <a:p>
                <a:r>
                  <a:rPr lang="en-US" b="1" dirty="0"/>
                  <a:t>to the case </a:t>
                </a:r>
                <a14:m>
                  <m:oMath xmlns:m="http://schemas.openxmlformats.org/officeDocument/2006/math">
                    <m:sSub>
                      <m:sSubPr>
                        <m:ctrlPr>
                          <a:rPr lang="en-GB" b="1" i="1">
                            <a:latin typeface="Cambria Math" panose="02040503050406030204" pitchFamily="18" charset="0"/>
                          </a:rPr>
                        </m:ctrlPr>
                      </m:sSubPr>
                      <m:e>
                        <m:r>
                          <a:rPr lang="en-US" b="1" i="1">
                            <a:latin typeface="Cambria Math"/>
                          </a:rPr>
                          <m:t>𝒕</m:t>
                        </m:r>
                      </m:e>
                      <m:sub>
                        <m:r>
                          <a:rPr lang="en-US" b="1" i="1">
                            <a:latin typeface="Cambria Math"/>
                          </a:rPr>
                          <m:t>𝑩</m:t>
                        </m:r>
                      </m:sub>
                    </m:sSub>
                    <m:r>
                      <a:rPr lang="en-US" b="1" i="1">
                        <a:latin typeface="Cambria Math"/>
                      </a:rPr>
                      <m:t>=</m:t>
                    </m:r>
                    <m:sSub>
                      <m:sSubPr>
                        <m:ctrlPr>
                          <a:rPr lang="en-GB" b="1" i="1">
                            <a:latin typeface="Cambria Math" panose="02040503050406030204" pitchFamily="18" charset="0"/>
                          </a:rPr>
                        </m:ctrlPr>
                      </m:sSubPr>
                      <m:e>
                        <m:r>
                          <a:rPr lang="en-US" b="1" i="1">
                            <a:latin typeface="Cambria Math"/>
                          </a:rPr>
                          <m:t>𝒕</m:t>
                        </m:r>
                      </m:e>
                      <m:sub>
                        <m:r>
                          <a:rPr lang="en-US" b="1" i="1">
                            <a:latin typeface="Cambria Math"/>
                          </a:rPr>
                          <m:t>𝑴</m:t>
                        </m:r>
                      </m:sub>
                    </m:sSub>
                  </m:oMath>
                </a14:m>
                <a:r>
                  <a:rPr lang="en-US" b="1" dirty="0"/>
                  <a:t>, </a:t>
                </a:r>
              </a:p>
            </p:txBody>
          </p:sp>
        </mc:Choice>
        <mc:Fallback xmlns="">
          <p:sp>
            <p:nvSpPr>
              <p:cNvPr id="3" name="Rettangolo 2"/>
              <p:cNvSpPr>
                <a:spLocks noRot="1" noChangeAspect="1" noMove="1" noResize="1" noEditPoints="1" noAdjustHandles="1" noChangeArrowheads="1" noChangeShapeType="1" noTextEdit="1"/>
              </p:cNvSpPr>
              <p:nvPr/>
            </p:nvSpPr>
            <p:spPr>
              <a:xfrm>
                <a:off x="117403" y="1844824"/>
                <a:ext cx="4572000" cy="947119"/>
              </a:xfrm>
              <a:prstGeom prst="rect">
                <a:avLst/>
              </a:prstGeom>
              <a:blipFill rotWithShape="1">
                <a:blip r:embed="rId5" cstate="print"/>
                <a:stretch>
                  <a:fillRect l="-1067" t="-3226" b="-967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ttangolo 8"/>
              <p:cNvSpPr/>
              <p:nvPr/>
            </p:nvSpPr>
            <p:spPr>
              <a:xfrm>
                <a:off x="4689403" y="1842681"/>
                <a:ext cx="4268837" cy="923330"/>
              </a:xfrm>
              <a:prstGeom prst="rect">
                <a:avLst/>
              </a:prstGeom>
            </p:spPr>
            <p:txBody>
              <a:bodyPr wrap="square">
                <a:spAutoFit/>
              </a:bodyPr>
              <a:lstStyle/>
              <a:p>
                <a:r>
                  <a:rPr lang="en-US" b="1" dirty="0"/>
                  <a:t>the worst case is when </a:t>
                </a:r>
                <a14:m>
                  <m:oMath xmlns:m="http://schemas.openxmlformats.org/officeDocument/2006/math">
                    <m:sSub>
                      <m:sSubPr>
                        <m:ctrlPr>
                          <a:rPr lang="en-GB" b="1" i="1">
                            <a:latin typeface="Cambria Math" panose="02040503050406030204" pitchFamily="18" charset="0"/>
                          </a:rPr>
                        </m:ctrlPr>
                      </m:sSubPr>
                      <m:e>
                        <m:r>
                          <a:rPr lang="en-US" b="1" i="1">
                            <a:latin typeface="Cambria Math"/>
                          </a:rPr>
                          <m:t>𝒕</m:t>
                        </m:r>
                      </m:e>
                      <m:sub>
                        <m:r>
                          <a:rPr lang="en-US" b="1" i="1">
                            <a:latin typeface="Cambria Math"/>
                          </a:rPr>
                          <m:t>𝑩</m:t>
                        </m:r>
                      </m:sub>
                    </m:sSub>
                    <m:r>
                      <a:rPr lang="en-US" b="1">
                        <a:latin typeface="Cambria Math"/>
                      </a:rPr>
                      <m:t>  </m:t>
                    </m:r>
                  </m:oMath>
                </a14:m>
                <a:r>
                  <a:rPr lang="en-US" b="1" dirty="0"/>
                  <a:t>is very distant from </a:t>
                </a:r>
                <a14:m>
                  <m:oMath xmlns:m="http://schemas.openxmlformats.org/officeDocument/2006/math">
                    <m:sSub>
                      <m:sSubPr>
                        <m:ctrlPr>
                          <a:rPr lang="en-GB" b="1" i="1">
                            <a:latin typeface="Cambria Math" panose="02040503050406030204" pitchFamily="18" charset="0"/>
                          </a:rPr>
                        </m:ctrlPr>
                      </m:sSubPr>
                      <m:e>
                        <m:r>
                          <a:rPr lang="en-US" b="1" i="1">
                            <a:latin typeface="Cambria Math"/>
                          </a:rPr>
                          <m:t>𝒕</m:t>
                        </m:r>
                      </m:e>
                      <m:sub>
                        <m:r>
                          <a:rPr lang="en-US" b="1" i="1">
                            <a:latin typeface="Cambria Math"/>
                          </a:rPr>
                          <m:t>𝑴</m:t>
                        </m:r>
                      </m:sub>
                    </m:sSub>
                    <m:r>
                      <a:rPr lang="en-US" b="1">
                        <a:latin typeface="Cambria Math"/>
                      </a:rPr>
                      <m:t> </m:t>
                    </m:r>
                  </m:oMath>
                </a14:m>
                <a:r>
                  <a:rPr lang="en-US" b="1" dirty="0"/>
                  <a:t>and the measures are very close to each other</a:t>
                </a:r>
                <a:endParaRPr lang="en-GB" b="1" dirty="0"/>
              </a:p>
            </p:txBody>
          </p:sp>
        </mc:Choice>
        <mc:Fallback xmlns="">
          <p:sp>
            <p:nvSpPr>
              <p:cNvPr id="9" name="Rettangolo 8"/>
              <p:cNvSpPr>
                <a:spLocks noRot="1" noChangeAspect="1" noMove="1" noResize="1" noEditPoints="1" noAdjustHandles="1" noChangeArrowheads="1" noChangeShapeType="1" noTextEdit="1"/>
              </p:cNvSpPr>
              <p:nvPr/>
            </p:nvSpPr>
            <p:spPr>
              <a:xfrm>
                <a:off x="4689403" y="1842681"/>
                <a:ext cx="4268837" cy="923330"/>
              </a:xfrm>
              <a:prstGeom prst="rect">
                <a:avLst/>
              </a:prstGeom>
              <a:blipFill rotWithShape="1">
                <a:blip r:embed="rId6" cstate="print"/>
                <a:stretch>
                  <a:fillRect l="-1141" t="-3289" r="-1712" b="-9211"/>
                </a:stretch>
              </a:blipFill>
            </p:spPr>
            <p:txBody>
              <a:bodyPr/>
              <a:lstStyle/>
              <a:p>
                <a:r>
                  <a:rPr lang="en-GB">
                    <a:noFill/>
                  </a:rPr>
                  <a:t> </a:t>
                </a:r>
              </a:p>
            </p:txBody>
          </p:sp>
        </mc:Fallback>
      </mc:AlternateContent>
      <p:pic>
        <p:nvPicPr>
          <p:cNvPr id="14" name="Immagine 13" descr="C:\patrizia\Nuovi allegati Eudora\3 (asymmetric).png"/>
          <p:cNvPicPr/>
          <p:nvPr/>
        </p:nvPicPr>
        <p:blipFill rotWithShape="1">
          <a:blip r:embed="rId7" cstate="print"/>
          <a:srcRect l="6935" t="3231" r="5933" b="4038"/>
          <a:stretch/>
        </p:blipFill>
        <p:spPr bwMode="auto">
          <a:xfrm>
            <a:off x="4713256" y="2996952"/>
            <a:ext cx="4244984" cy="3312368"/>
          </a:xfrm>
          <a:prstGeom prst="rect">
            <a:avLst/>
          </a:prstGeom>
          <a:noFill/>
          <a:ln w="9525">
            <a:noFill/>
            <a:miter lim="800000"/>
            <a:headEnd/>
            <a:tailEnd/>
          </a:ln>
        </p:spPr>
      </p:pic>
      <p:sp>
        <p:nvSpPr>
          <p:cNvPr id="2" name="Rettangolo 1"/>
          <p:cNvSpPr/>
          <p:nvPr/>
        </p:nvSpPr>
        <p:spPr>
          <a:xfrm>
            <a:off x="6372200" y="764704"/>
            <a:ext cx="2088232"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itolo 1"/>
          <p:cNvSpPr txBox="1">
            <a:spLocks/>
          </p:cNvSpPr>
          <p:nvPr/>
        </p:nvSpPr>
        <p:spPr bwMode="auto">
          <a:xfrm>
            <a:off x="86172" y="170892"/>
            <a:ext cx="4269804" cy="809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u="sng" kern="0" dirty="0">
                <a:solidFill>
                  <a:schemeClr val="tx2"/>
                </a:solidFill>
                <a:latin typeface="+mn-lt"/>
                <a:ea typeface="+mj-ea"/>
                <a:cs typeface="+mj-cs"/>
              </a:rPr>
              <a:t>H ma</a:t>
            </a:r>
            <a:r>
              <a:rPr kumimoji="0" lang="en-US" sz="2000" b="1" i="0" u="sng" strike="noStrike" kern="0" cap="none" spc="0" normalizeH="0" baseline="0" noProof="0" dirty="0" err="1">
                <a:ln>
                  <a:noFill/>
                </a:ln>
                <a:solidFill>
                  <a:schemeClr val="tx2"/>
                </a:solidFill>
                <a:effectLst/>
                <a:uLnTx/>
                <a:uFillTx/>
                <a:latin typeface="+mn-lt"/>
                <a:ea typeface="+mj-ea"/>
                <a:cs typeface="+mj-cs"/>
              </a:rPr>
              <a:t>ser</a:t>
            </a:r>
            <a:r>
              <a:rPr kumimoji="0" lang="en-US" sz="2000" b="1" i="0" u="sng" strike="noStrike" kern="0" cap="none" spc="0" normalizeH="0" baseline="0" noProof="0" dirty="0">
                <a:ln>
                  <a:noFill/>
                </a:ln>
                <a:solidFill>
                  <a:schemeClr val="tx2"/>
                </a:solidFill>
                <a:effectLst/>
                <a:uLnTx/>
                <a:uFillTx/>
                <a:latin typeface="+mn-lt"/>
                <a:ea typeface="+mj-ea"/>
                <a:cs typeface="+mj-cs"/>
              </a:rPr>
              <a:t> participating to UTC measured versus PSFS</a:t>
            </a:r>
          </a:p>
        </p:txBody>
      </p:sp>
      <mc:AlternateContent xmlns:mc="http://schemas.openxmlformats.org/markup-compatibility/2006" xmlns:a14="http://schemas.microsoft.com/office/drawing/2010/main">
        <mc:Choice Requires="a14">
          <p:sp>
            <p:nvSpPr>
              <p:cNvPr id="16" name="Rettangolo 8"/>
              <p:cNvSpPr/>
              <p:nvPr/>
            </p:nvSpPr>
            <p:spPr>
              <a:xfrm>
                <a:off x="127081" y="938355"/>
                <a:ext cx="3528392" cy="426527"/>
              </a:xfrm>
              <a:prstGeom prst="rect">
                <a:avLst/>
              </a:prstGeom>
            </p:spPr>
            <p:txBody>
              <a:bodyPr wrap="square">
                <a:spAutoFit/>
              </a:bodyPr>
              <a:lstStyle/>
              <a:p>
                <a:pPr algn="ctr"/>
                <a:r>
                  <a:rPr lang="en-US" sz="2000" i="1" dirty="0">
                    <a:latin typeface="+mn-lt"/>
                  </a:rPr>
                  <a:t>Estimate of </a:t>
                </a:r>
                <a14:m>
                  <m:oMath xmlns:m="http://schemas.openxmlformats.org/officeDocument/2006/math">
                    <m:sSub>
                      <m:sSubPr>
                        <m:ctrlPr>
                          <a:rPr lang="en-GB" sz="2000" i="1">
                            <a:latin typeface="Cambria Math" panose="02040503050406030204" pitchFamily="18" charset="0"/>
                          </a:rPr>
                        </m:ctrlPr>
                      </m:sSubPr>
                      <m:e>
                        <m:acc>
                          <m:accPr>
                            <m:chr m:val="̂"/>
                            <m:ctrlPr>
                              <a:rPr lang="en-GB" sz="2000" i="1">
                                <a:latin typeface="Cambria Math" panose="02040503050406030204" pitchFamily="18" charset="0"/>
                              </a:rPr>
                            </m:ctrlPr>
                          </m:accPr>
                          <m:e>
                            <m:r>
                              <a:rPr lang="en-US" sz="2000" i="1">
                                <a:latin typeface="Cambria Math"/>
                              </a:rPr>
                              <m:t>𝑦</m:t>
                            </m:r>
                          </m:e>
                        </m:acc>
                      </m:e>
                      <m:sub>
                        <m:sSub>
                          <m:sSubPr>
                            <m:ctrlPr>
                              <a:rPr lang="en-GB" sz="2000" i="1">
                                <a:latin typeface="Cambria Math" panose="02040503050406030204" pitchFamily="18" charset="0"/>
                              </a:rPr>
                            </m:ctrlPr>
                          </m:sSubPr>
                          <m:e>
                            <m:r>
                              <a:rPr lang="en-US" sz="2000" i="1">
                                <a:latin typeface="Cambria Math"/>
                              </a:rPr>
                              <m:t>𝑡</m:t>
                            </m:r>
                          </m:e>
                          <m:sub>
                            <m:r>
                              <a:rPr lang="en-US" sz="2000" i="1">
                                <a:latin typeface="Cambria Math"/>
                              </a:rPr>
                              <m:t>𝑀</m:t>
                            </m:r>
                          </m:sub>
                        </m:sSub>
                      </m:sub>
                    </m:sSub>
                  </m:oMath>
                </a14:m>
                <a:r>
                  <a:rPr lang="en-US" sz="2000" i="1" dirty="0">
                    <a:latin typeface="+mn-lt"/>
                  </a:rPr>
                  <a:t> is always good</a:t>
                </a:r>
              </a:p>
            </p:txBody>
          </p:sp>
        </mc:Choice>
        <mc:Fallback xmlns="">
          <p:sp>
            <p:nvSpPr>
              <p:cNvPr id="16" name="Rettangolo 8"/>
              <p:cNvSpPr>
                <a:spLocks noRot="1" noChangeAspect="1" noMove="1" noResize="1" noEditPoints="1" noAdjustHandles="1" noChangeArrowheads="1" noChangeShapeType="1" noTextEdit="1"/>
              </p:cNvSpPr>
              <p:nvPr/>
            </p:nvSpPr>
            <p:spPr>
              <a:xfrm>
                <a:off x="127081" y="938355"/>
                <a:ext cx="3528392" cy="426527"/>
              </a:xfrm>
              <a:prstGeom prst="rect">
                <a:avLst/>
              </a:prstGeom>
              <a:blipFill>
                <a:blip r:embed="rId8"/>
                <a:stretch>
                  <a:fillRect t="-7143" b="-20000"/>
                </a:stretch>
              </a:blipFill>
            </p:spPr>
            <p:txBody>
              <a:bodyPr/>
              <a:lstStyle/>
              <a:p>
                <a:r>
                  <a:rPr lang="fr-FR">
                    <a:noFill/>
                  </a:rPr>
                  <a:t> </a:t>
                </a:r>
              </a:p>
            </p:txBody>
          </p:sp>
        </mc:Fallback>
      </mc:AlternateContent>
    </p:spTree>
    <p:extLst>
      <p:ext uri="{BB962C8B-B14F-4D97-AF65-F5344CB8AC3E}">
        <p14:creationId xmlns:p14="http://schemas.microsoft.com/office/powerpoint/2010/main" val="286184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1"/>
          <p:cNvSpPr>
            <a:spLocks noGrp="1"/>
          </p:cNvSpPr>
          <p:nvPr>
            <p:ph type="sldNum" sz="quarter" idx="4294967295"/>
          </p:nvPr>
        </p:nvSpPr>
        <p:spPr/>
        <p:txBody>
          <a:bodyPr/>
          <a:lstStyle/>
          <a:p>
            <a:endParaRPr lang="fr-FR" altLang="en-GB" dirty="0"/>
          </a:p>
        </p:txBody>
      </p:sp>
      <p:sp>
        <p:nvSpPr>
          <p:cNvPr id="706562" name="WordArt 2"/>
          <p:cNvSpPr>
            <a:spLocks noChangeArrowheads="1" noChangeShapeType="1" noTextEdit="1"/>
          </p:cNvSpPr>
          <p:nvPr/>
        </p:nvSpPr>
        <p:spPr bwMode="auto">
          <a:xfrm>
            <a:off x="762000" y="609600"/>
            <a:ext cx="4343400" cy="609600"/>
          </a:xfrm>
          <a:prstGeom prst="rect">
            <a:avLst/>
          </a:prstGeom>
        </p:spPr>
        <p:txBody>
          <a:bodyPr wrap="none" fromWordArt="1">
            <a:prstTxWarp prst="textPlain">
              <a:avLst>
                <a:gd name="adj" fmla="val 50000"/>
              </a:avLst>
            </a:prstTxWarp>
          </a:bodyPr>
          <a:lstStyle/>
          <a:p>
            <a:pPr algn="ctr">
              <a:buNone/>
            </a:pP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Integrated</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a:t>
            </a:r>
            <a:r>
              <a:rPr lang="it-IT" sz="3600" kern="10" dirty="0" err="1">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Time</a:t>
            </a:r>
            <a:r>
              <a:rPr lang="it-IT" sz="3600" kern="10" dirty="0">
                <a:ln w="9525">
                  <a:noFill/>
                  <a:round/>
                  <a:headEnd/>
                  <a:tailEnd/>
                </a:ln>
                <a:gradFill rotWithShape="0">
                  <a:gsLst>
                    <a:gs pos="0">
                      <a:srgbClr val="66CCFF"/>
                    </a:gs>
                    <a:gs pos="100000">
                      <a:schemeClr val="accent2"/>
                    </a:gs>
                  </a:gsLst>
                  <a:path path="rect">
                    <a:fillToRect l="50000" t="50000" r="50000" b="50000"/>
                  </a:path>
                </a:gradFill>
                <a:effectLst>
                  <a:outerShdw dist="35921" dir="2700000" algn="ctr" rotWithShape="0">
                    <a:srgbClr val="C0C0C0"/>
                  </a:outerShdw>
                </a:effectLst>
                <a:latin typeface="Impact"/>
              </a:rPr>
              <a:t> Scale</a:t>
            </a:r>
          </a:p>
        </p:txBody>
      </p:sp>
      <p:sp>
        <p:nvSpPr>
          <p:cNvPr id="706563" name="Text Box 3"/>
          <p:cNvSpPr txBox="1">
            <a:spLocks noChangeArrowheads="1"/>
          </p:cNvSpPr>
          <p:nvPr/>
        </p:nvSpPr>
        <p:spPr bwMode="auto">
          <a:xfrm>
            <a:off x="381000" y="1752600"/>
            <a:ext cx="6999312" cy="1200329"/>
          </a:xfrm>
          <a:prstGeom prst="rect">
            <a:avLst/>
          </a:prstGeom>
          <a:noFill/>
          <a:ln w="9525">
            <a:noFill/>
            <a:miter lim="800000"/>
            <a:headEnd/>
            <a:tailEnd/>
          </a:ln>
          <a:effectLst/>
        </p:spPr>
        <p:txBody>
          <a:bodyPr wrap="square">
            <a:spAutoFit/>
          </a:bodyPr>
          <a:lstStyle/>
          <a:p>
            <a:pPr>
              <a:buFontTx/>
              <a:buNone/>
            </a:pPr>
            <a:r>
              <a:rPr lang="en-GB" sz="2400" dirty="0">
                <a:latin typeface="Times New Roman" pitchFamily="18" charset="0"/>
              </a:rPr>
              <a:t>Let’s take a physical system that presents repetitively two identifiable different states. If the time interval between the two states is constant </a:t>
            </a:r>
          </a:p>
        </p:txBody>
      </p:sp>
      <p:sp>
        <p:nvSpPr>
          <p:cNvPr id="706564" name="Text Box 4"/>
          <p:cNvSpPr txBox="1">
            <a:spLocks noChangeArrowheads="1"/>
          </p:cNvSpPr>
          <p:nvPr/>
        </p:nvSpPr>
        <p:spPr bwMode="auto">
          <a:xfrm>
            <a:off x="3048000" y="3048000"/>
            <a:ext cx="4267200" cy="457200"/>
          </a:xfrm>
          <a:prstGeom prst="rect">
            <a:avLst/>
          </a:prstGeom>
          <a:noFill/>
          <a:ln w="9525">
            <a:noFill/>
            <a:miter lim="800000"/>
            <a:headEnd/>
            <a:tailEnd/>
          </a:ln>
          <a:effectLst/>
        </p:spPr>
        <p:txBody>
          <a:bodyPr>
            <a:spAutoFit/>
          </a:bodyPr>
          <a:lstStyle/>
          <a:p>
            <a:pPr>
              <a:buFontTx/>
              <a:buNone/>
            </a:pPr>
            <a:r>
              <a:rPr lang="en-GB" sz="2400">
                <a:latin typeface="Times New Roman" pitchFamily="18" charset="0"/>
              </a:rPr>
              <a:t>we can define a unit of time</a:t>
            </a:r>
          </a:p>
        </p:txBody>
      </p:sp>
      <p:sp>
        <p:nvSpPr>
          <p:cNvPr id="706565" name="Text Box 5"/>
          <p:cNvSpPr txBox="1">
            <a:spLocks noChangeArrowheads="1"/>
          </p:cNvSpPr>
          <p:nvPr/>
        </p:nvSpPr>
        <p:spPr bwMode="auto">
          <a:xfrm>
            <a:off x="381000" y="3657600"/>
            <a:ext cx="8001000" cy="822325"/>
          </a:xfrm>
          <a:prstGeom prst="rect">
            <a:avLst/>
          </a:prstGeom>
          <a:noFill/>
          <a:ln w="9525">
            <a:noFill/>
            <a:miter lim="800000"/>
            <a:headEnd/>
            <a:tailEnd/>
          </a:ln>
          <a:effectLst/>
        </p:spPr>
        <p:txBody>
          <a:bodyPr>
            <a:spAutoFit/>
          </a:bodyPr>
          <a:lstStyle/>
          <a:p>
            <a:pPr>
              <a:buFontTx/>
              <a:buNone/>
            </a:pPr>
            <a:r>
              <a:rPr lang="en-GB" sz="2400" dirty="0">
                <a:latin typeface="Times New Roman" pitchFamily="18" charset="0"/>
              </a:rPr>
              <a:t>Choosing arbitrarily an origin and summing up successive time units (without dead time)</a:t>
            </a:r>
          </a:p>
        </p:txBody>
      </p:sp>
      <p:sp>
        <p:nvSpPr>
          <p:cNvPr id="706566" name="Text Box 6"/>
          <p:cNvSpPr txBox="1">
            <a:spLocks noChangeArrowheads="1"/>
          </p:cNvSpPr>
          <p:nvPr/>
        </p:nvSpPr>
        <p:spPr bwMode="auto">
          <a:xfrm>
            <a:off x="3352800" y="4495800"/>
            <a:ext cx="3286125" cy="457200"/>
          </a:xfrm>
          <a:prstGeom prst="rect">
            <a:avLst/>
          </a:prstGeom>
          <a:noFill/>
          <a:ln w="9525">
            <a:noFill/>
            <a:miter lim="800000"/>
            <a:headEnd/>
            <a:tailEnd/>
          </a:ln>
          <a:effectLst/>
        </p:spPr>
        <p:txBody>
          <a:bodyPr wrap="none">
            <a:spAutoFit/>
          </a:bodyPr>
          <a:lstStyle/>
          <a:p>
            <a:pPr>
              <a:spcBef>
                <a:spcPct val="0"/>
              </a:spcBef>
              <a:buFontTx/>
              <a:buNone/>
            </a:pPr>
            <a:r>
              <a:rPr lang="en-GB" sz="2400">
                <a:latin typeface="Times New Roman" pitchFamily="18" charset="0"/>
              </a:rPr>
              <a:t>we build up a time scale. </a:t>
            </a:r>
            <a:endParaRPr lang="en-GB" sz="2400">
              <a:solidFill>
                <a:schemeClr val="tx2"/>
              </a:solidFill>
              <a:latin typeface="Times New Roman" pitchFamily="18" charset="0"/>
            </a:endParaRPr>
          </a:p>
        </p:txBody>
      </p:sp>
      <p:sp>
        <p:nvSpPr>
          <p:cNvPr id="706567" name="AutoShape 7"/>
          <p:cNvSpPr>
            <a:spLocks noChangeArrowheads="1"/>
          </p:cNvSpPr>
          <p:nvPr/>
        </p:nvSpPr>
        <p:spPr bwMode="auto">
          <a:xfrm>
            <a:off x="2057400" y="2895600"/>
            <a:ext cx="381000" cy="533400"/>
          </a:xfrm>
          <a:prstGeom prst="curvedRightArrow">
            <a:avLst>
              <a:gd name="adj1" fmla="val 28000"/>
              <a:gd name="adj2" fmla="val 56000"/>
              <a:gd name="adj3" fmla="val 33333"/>
            </a:avLst>
          </a:prstGeom>
          <a:solidFill>
            <a:schemeClr val="accent2"/>
          </a:solidFill>
          <a:ln w="9525">
            <a:solidFill>
              <a:schemeClr val="tx1"/>
            </a:solidFill>
            <a:miter lim="800000"/>
            <a:headEnd/>
            <a:tailEnd/>
          </a:ln>
          <a:effectLst/>
        </p:spPr>
        <p:txBody>
          <a:bodyPr wrap="none" anchor="ctr"/>
          <a:lstStyle/>
          <a:p>
            <a:endParaRPr lang="it-IT"/>
          </a:p>
        </p:txBody>
      </p:sp>
      <p:sp>
        <p:nvSpPr>
          <p:cNvPr id="706568" name="Text Box 8"/>
          <p:cNvSpPr txBox="1">
            <a:spLocks noChangeArrowheads="1"/>
          </p:cNvSpPr>
          <p:nvPr/>
        </p:nvSpPr>
        <p:spPr bwMode="auto">
          <a:xfrm>
            <a:off x="762000" y="5334000"/>
            <a:ext cx="1676400" cy="1004888"/>
          </a:xfrm>
          <a:prstGeom prst="rect">
            <a:avLst/>
          </a:prstGeom>
          <a:noFill/>
          <a:ln w="9525">
            <a:noFill/>
            <a:miter lim="800000"/>
            <a:headEnd/>
            <a:tailEnd/>
          </a:ln>
          <a:effectLst/>
        </p:spPr>
        <p:txBody>
          <a:bodyPr>
            <a:spAutoFit/>
          </a:bodyPr>
          <a:lstStyle/>
          <a:p>
            <a:pPr>
              <a:buFontTx/>
              <a:buNone/>
            </a:pPr>
            <a:endParaRPr lang="en-GB" sz="2400">
              <a:latin typeface="Times New Roman" pitchFamily="18" charset="0"/>
            </a:endParaRPr>
          </a:p>
          <a:p>
            <a:pPr>
              <a:buFontTx/>
              <a:buNone/>
            </a:pPr>
            <a:endParaRPr lang="en-GB" sz="2400">
              <a:latin typeface="Times New Roman" pitchFamily="18" charset="0"/>
            </a:endParaRPr>
          </a:p>
        </p:txBody>
      </p:sp>
      <p:sp>
        <p:nvSpPr>
          <p:cNvPr id="706569" name="Text Box 9"/>
          <p:cNvSpPr txBox="1">
            <a:spLocks noChangeArrowheads="1"/>
          </p:cNvSpPr>
          <p:nvPr/>
        </p:nvSpPr>
        <p:spPr bwMode="auto">
          <a:xfrm>
            <a:off x="746125" y="5527675"/>
            <a:ext cx="184150" cy="457200"/>
          </a:xfrm>
          <a:prstGeom prst="rect">
            <a:avLst/>
          </a:prstGeom>
          <a:noFill/>
          <a:ln w="9525">
            <a:noFill/>
            <a:miter lim="800000"/>
            <a:headEnd/>
            <a:tailEnd/>
          </a:ln>
          <a:effectLst/>
        </p:spPr>
        <p:txBody>
          <a:bodyPr wrap="none">
            <a:spAutoFit/>
          </a:bodyPr>
          <a:lstStyle/>
          <a:p>
            <a:pPr>
              <a:spcBef>
                <a:spcPct val="0"/>
              </a:spcBef>
              <a:buFontTx/>
              <a:buNone/>
            </a:pPr>
            <a:endParaRPr lang="en-GB" sz="2400">
              <a:latin typeface="Times New Roman" pitchFamily="18" charset="0"/>
            </a:endParaRPr>
          </a:p>
        </p:txBody>
      </p:sp>
      <p:sp>
        <p:nvSpPr>
          <p:cNvPr id="706570" name="Text Box 10"/>
          <p:cNvSpPr txBox="1">
            <a:spLocks noChangeArrowheads="1"/>
          </p:cNvSpPr>
          <p:nvPr/>
        </p:nvSpPr>
        <p:spPr bwMode="auto">
          <a:xfrm>
            <a:off x="1447800" y="5321559"/>
            <a:ext cx="7467600" cy="822325"/>
          </a:xfrm>
          <a:prstGeom prst="rect">
            <a:avLst/>
          </a:prstGeom>
          <a:noFill/>
          <a:ln w="9525">
            <a:noFill/>
            <a:miter lim="800000"/>
            <a:headEnd/>
            <a:tailEnd/>
          </a:ln>
          <a:effectLst/>
        </p:spPr>
        <p:txBody>
          <a:bodyPr>
            <a:spAutoFit/>
          </a:bodyPr>
          <a:lstStyle/>
          <a:p>
            <a:pPr>
              <a:spcBef>
                <a:spcPct val="0"/>
              </a:spcBef>
              <a:buFontTx/>
              <a:buNone/>
            </a:pPr>
            <a:r>
              <a:rPr lang="en-GB" sz="2400" dirty="0">
                <a:solidFill>
                  <a:schemeClr val="tx2"/>
                </a:solidFill>
                <a:latin typeface="Times New Roman" pitchFamily="18" charset="0"/>
              </a:rPr>
              <a:t>Any time interval is easily measured as difference between final and initial dates,  the time unit is easily accessible</a:t>
            </a:r>
            <a:endParaRPr lang="en-GB" sz="2400" dirty="0">
              <a:latin typeface="Times New Roman" pitchFamily="18" charset="0"/>
            </a:endParaRPr>
          </a:p>
        </p:txBody>
      </p:sp>
      <p:sp>
        <p:nvSpPr>
          <p:cNvPr id="706571" name="AutoShape 11"/>
          <p:cNvSpPr>
            <a:spLocks noChangeArrowheads="1"/>
          </p:cNvSpPr>
          <p:nvPr/>
        </p:nvSpPr>
        <p:spPr bwMode="auto">
          <a:xfrm>
            <a:off x="2133600" y="4495800"/>
            <a:ext cx="381000" cy="533400"/>
          </a:xfrm>
          <a:prstGeom prst="curvedRightArrow">
            <a:avLst>
              <a:gd name="adj1" fmla="val 28000"/>
              <a:gd name="adj2" fmla="val 56000"/>
              <a:gd name="adj3" fmla="val 33333"/>
            </a:avLst>
          </a:prstGeom>
          <a:solidFill>
            <a:schemeClr val="accent2"/>
          </a:solidFill>
          <a:ln w="9525">
            <a:solidFill>
              <a:schemeClr val="tx1"/>
            </a:solidFill>
            <a:miter lim="800000"/>
            <a:headEnd/>
            <a:tailEnd/>
          </a:ln>
          <a:effectLst/>
        </p:spPr>
        <p:txBody>
          <a:bodyPr wrap="none" anchor="ctr"/>
          <a:lstStyle/>
          <a:p>
            <a:endParaRPr lang="it-IT"/>
          </a:p>
        </p:txBody>
      </p:sp>
    </p:spTree>
    <p:extLst>
      <p:ext uri="{BB962C8B-B14F-4D97-AF65-F5344CB8AC3E}">
        <p14:creationId xmlns:p14="http://schemas.microsoft.com/office/powerpoint/2010/main" val="36515479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contenuto 9" descr="C:\patrizia\Nuovi allegati Eudora\4 (distant measures).png"/>
          <p:cNvPicPr>
            <a:picLocks noGrp="1"/>
          </p:cNvPicPr>
          <p:nvPr>
            <p:ph sz="half" idx="2"/>
          </p:nvPr>
        </p:nvPicPr>
        <p:blipFill>
          <a:blip r:embed="rId2" cstate="print"/>
          <a:srcRect/>
          <a:stretch>
            <a:fillRect/>
          </a:stretch>
        </p:blipFill>
        <p:spPr bwMode="auto">
          <a:xfrm>
            <a:off x="107504" y="2466184"/>
            <a:ext cx="4608512" cy="3645024"/>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11" name="Segnaposto testo 10"/>
              <p:cNvSpPr>
                <a:spLocks noGrp="1"/>
              </p:cNvSpPr>
              <p:nvPr>
                <p:ph type="body" idx="1"/>
              </p:nvPr>
            </p:nvSpPr>
            <p:spPr>
              <a:xfrm>
                <a:off x="457199" y="1279859"/>
                <a:ext cx="8579296" cy="772707"/>
              </a:xfrm>
            </p:spPr>
            <p:txBody>
              <a:bodyPr/>
              <a:lstStyle/>
              <a:p>
                <a:pPr algn="ctr"/>
                <a:r>
                  <a:rPr lang="en-US" b="0" dirty="0">
                    <a:latin typeface="+mn-lt"/>
                  </a:rPr>
                  <a:t>When  </a:t>
                </a:r>
                <a14:m>
                  <m:oMath xmlns:m="http://schemas.openxmlformats.org/officeDocument/2006/math">
                    <m:sSub>
                      <m:sSubPr>
                        <m:ctrlPr>
                          <a:rPr lang="en-GB" b="0" i="1">
                            <a:latin typeface="Cambria Math" panose="02040503050406030204" pitchFamily="18" charset="0"/>
                          </a:rPr>
                        </m:ctrlPr>
                      </m:sSubPr>
                      <m:e>
                        <m:r>
                          <a:rPr lang="en-US" b="0" i="1">
                            <a:latin typeface="Cambria Math"/>
                          </a:rPr>
                          <m:t>𝑡</m:t>
                        </m:r>
                      </m:e>
                      <m:sub>
                        <m:r>
                          <a:rPr lang="en-US" b="0" i="1">
                            <a:latin typeface="Cambria Math"/>
                          </a:rPr>
                          <m:t>𝐵</m:t>
                        </m:r>
                      </m:sub>
                    </m:sSub>
                    <m:r>
                      <a:rPr lang="en-US" b="0" i="1" smtClean="0">
                        <a:latin typeface="Cambria Math"/>
                        <a:ea typeface="Cambria Math"/>
                      </a:rPr>
                      <m:t>≠</m:t>
                    </m:r>
                    <m:sSub>
                      <m:sSubPr>
                        <m:ctrlPr>
                          <a:rPr lang="en-GB" b="0" i="1">
                            <a:latin typeface="Cambria Math" panose="02040503050406030204" pitchFamily="18" charset="0"/>
                          </a:rPr>
                        </m:ctrlPr>
                      </m:sSubPr>
                      <m:e>
                        <m:r>
                          <a:rPr lang="en-US" b="0" i="1">
                            <a:latin typeface="Cambria Math"/>
                          </a:rPr>
                          <m:t>𝑡</m:t>
                        </m:r>
                      </m:e>
                      <m:sub>
                        <m:r>
                          <a:rPr lang="en-US" b="0" i="1">
                            <a:latin typeface="Cambria Math"/>
                          </a:rPr>
                          <m:t>𝑀</m:t>
                        </m:r>
                      </m:sub>
                    </m:sSub>
                  </m:oMath>
                </a14:m>
                <a:r>
                  <a:rPr lang="en-US" b="0" dirty="0">
                    <a:latin typeface="+mn-lt"/>
                  </a:rPr>
                  <a:t> the uncertainty depends on the distance among the measures and between </a:t>
                </a:r>
                <a14:m>
                  <m:oMath xmlns:m="http://schemas.openxmlformats.org/officeDocument/2006/math">
                    <m:sSub>
                      <m:sSubPr>
                        <m:ctrlPr>
                          <a:rPr lang="en-GB" sz="2000" b="0" i="1">
                            <a:latin typeface="Cambria Math" panose="02040503050406030204" pitchFamily="18" charset="0"/>
                          </a:rPr>
                        </m:ctrlPr>
                      </m:sSubPr>
                      <m:e>
                        <m:r>
                          <a:rPr lang="en-US" sz="2000" b="0">
                            <a:latin typeface="Cambria Math"/>
                          </a:rPr>
                          <m:t>𝑡</m:t>
                        </m:r>
                      </m:e>
                      <m:sub>
                        <m:r>
                          <a:rPr lang="en-US" sz="2000" b="0">
                            <a:latin typeface="Cambria Math"/>
                          </a:rPr>
                          <m:t>𝐵</m:t>
                        </m:r>
                      </m:sub>
                    </m:sSub>
                    <m:r>
                      <m:rPr>
                        <m:nor/>
                      </m:rPr>
                      <a:rPr lang="it-IT" sz="2000" b="0">
                        <a:latin typeface="+mn-lt"/>
                      </a:rPr>
                      <m:t> </m:t>
                    </m:r>
                    <m:r>
                      <m:rPr>
                        <m:nor/>
                      </m:rPr>
                      <a:rPr lang="en-US" sz="2000" b="0" dirty="0">
                        <a:latin typeface="+mn-lt"/>
                      </a:rPr>
                      <m:t>and</m:t>
                    </m:r>
                    <m:r>
                      <a:rPr lang="it-IT" sz="2000" b="0" dirty="0">
                        <a:latin typeface="Cambria Math"/>
                      </a:rPr>
                      <m:t>  </m:t>
                    </m:r>
                    <m:sSub>
                      <m:sSubPr>
                        <m:ctrlPr>
                          <a:rPr lang="en-GB" sz="2000" b="0" i="1">
                            <a:latin typeface="Cambria Math" panose="02040503050406030204" pitchFamily="18" charset="0"/>
                          </a:rPr>
                        </m:ctrlPr>
                      </m:sSubPr>
                      <m:e>
                        <m:r>
                          <a:rPr lang="en-US" sz="2000" b="0">
                            <a:latin typeface="Cambria Math"/>
                          </a:rPr>
                          <m:t>𝑡</m:t>
                        </m:r>
                      </m:e>
                      <m:sub>
                        <m:r>
                          <a:rPr lang="en-US" sz="2000" b="0">
                            <a:latin typeface="Cambria Math"/>
                          </a:rPr>
                          <m:t>𝑀</m:t>
                        </m:r>
                      </m:sub>
                    </m:sSub>
                  </m:oMath>
                </a14:m>
                <a:r>
                  <a:rPr lang="en-US" b="0" dirty="0"/>
                  <a:t> </a:t>
                </a:r>
                <a:endParaRPr lang="en-US" b="0" dirty="0">
                  <a:latin typeface="+mn-lt"/>
                </a:endParaRPr>
              </a:p>
            </p:txBody>
          </p:sp>
        </mc:Choice>
        <mc:Fallback xmlns="">
          <p:sp>
            <p:nvSpPr>
              <p:cNvPr id="11" name="Segnaposto testo 10"/>
              <p:cNvSpPr>
                <a:spLocks noGrp="1" noRot="1" noChangeAspect="1" noMove="1" noResize="1" noEditPoints="1" noAdjustHandles="1" noChangeArrowheads="1" noChangeShapeType="1" noTextEdit="1"/>
              </p:cNvSpPr>
              <p:nvPr>
                <p:ph type="body" idx="1"/>
              </p:nvPr>
            </p:nvSpPr>
            <p:spPr>
              <a:xfrm>
                <a:off x="457199" y="1279859"/>
                <a:ext cx="8579296" cy="772707"/>
              </a:xfrm>
              <a:blipFill>
                <a:blip r:embed="rId3"/>
                <a:stretch>
                  <a:fillRect b="-14173"/>
                </a:stretch>
              </a:blipFill>
            </p:spPr>
            <p:txBody>
              <a:bodyPr/>
              <a:lstStyle/>
              <a:p>
                <a:r>
                  <a:rPr lang="fr-FR">
                    <a:noFill/>
                  </a:rPr>
                  <a:t> </a:t>
                </a:r>
              </a:p>
            </p:txBody>
          </p:sp>
        </mc:Fallback>
      </mc:AlternateContent>
      <p:sp>
        <p:nvSpPr>
          <p:cNvPr id="13" name="Rettangolo 12"/>
          <p:cNvSpPr/>
          <p:nvPr/>
        </p:nvSpPr>
        <p:spPr>
          <a:xfrm>
            <a:off x="1475656" y="2132856"/>
            <a:ext cx="1067921" cy="369332"/>
          </a:xfrm>
          <a:prstGeom prst="rect">
            <a:avLst/>
          </a:prstGeom>
        </p:spPr>
        <p:txBody>
          <a:bodyPr wrap="none">
            <a:spAutoFit/>
          </a:bodyPr>
          <a:lstStyle/>
          <a:p>
            <a:r>
              <a:rPr lang="en-US" b="1" dirty="0">
                <a:latin typeface="Comic Sans MS" panose="030F0702030302020204" pitchFamily="66" charset="0"/>
              </a:rPr>
              <a:t>CASE A</a:t>
            </a:r>
          </a:p>
        </p:txBody>
      </p:sp>
      <p:sp>
        <p:nvSpPr>
          <p:cNvPr id="15" name="Rettangolo 14"/>
          <p:cNvSpPr/>
          <p:nvPr/>
        </p:nvSpPr>
        <p:spPr>
          <a:xfrm>
            <a:off x="6228184" y="2052566"/>
            <a:ext cx="1045479" cy="369332"/>
          </a:xfrm>
          <a:prstGeom prst="rect">
            <a:avLst/>
          </a:prstGeom>
        </p:spPr>
        <p:txBody>
          <a:bodyPr wrap="none">
            <a:spAutoFit/>
          </a:bodyPr>
          <a:lstStyle/>
          <a:p>
            <a:r>
              <a:rPr lang="en-US" b="1" dirty="0">
                <a:latin typeface="Comic Sans MS" panose="030F0702030302020204" pitchFamily="66" charset="0"/>
              </a:rPr>
              <a:t>CASE B</a:t>
            </a:r>
          </a:p>
        </p:txBody>
      </p:sp>
      <p:pic>
        <p:nvPicPr>
          <p:cNvPr id="12" name="Immagine 11" descr="C:\patrizia\Nuovi allegati Eudora\5 (contiguous measures).png"/>
          <p:cNvPicPr/>
          <p:nvPr/>
        </p:nvPicPr>
        <p:blipFill>
          <a:blip r:embed="rId4" cstate="print"/>
          <a:srcRect/>
          <a:stretch>
            <a:fillRect/>
          </a:stretch>
        </p:blipFill>
        <p:spPr bwMode="auto">
          <a:xfrm>
            <a:off x="4661248" y="2502188"/>
            <a:ext cx="4591272" cy="3600400"/>
          </a:xfrm>
          <a:prstGeom prst="rect">
            <a:avLst/>
          </a:prstGeom>
          <a:noFill/>
          <a:ln w="9525">
            <a:noFill/>
            <a:miter lim="800000"/>
            <a:headEnd/>
            <a:tailEnd/>
          </a:ln>
        </p:spPr>
      </p:pic>
      <p:sp>
        <p:nvSpPr>
          <p:cNvPr id="16" name="Titolo 1"/>
          <p:cNvSpPr txBox="1">
            <a:spLocks/>
          </p:cNvSpPr>
          <p:nvPr/>
        </p:nvSpPr>
        <p:spPr bwMode="auto">
          <a:xfrm>
            <a:off x="86172" y="170892"/>
            <a:ext cx="4269804" cy="809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u="sng" kern="0" dirty="0">
                <a:solidFill>
                  <a:schemeClr val="tx2"/>
                </a:solidFill>
                <a:latin typeface="+mn-lt"/>
                <a:ea typeface="+mj-ea"/>
                <a:cs typeface="+mj-cs"/>
              </a:rPr>
              <a:t>H ma</a:t>
            </a:r>
            <a:r>
              <a:rPr kumimoji="0" lang="en-US" sz="2000" b="1" i="0" u="sng" strike="noStrike" kern="0" cap="none" spc="0" normalizeH="0" baseline="0" noProof="0" dirty="0" err="1">
                <a:ln>
                  <a:noFill/>
                </a:ln>
                <a:solidFill>
                  <a:schemeClr val="tx2"/>
                </a:solidFill>
                <a:effectLst/>
                <a:uLnTx/>
                <a:uFillTx/>
                <a:latin typeface="+mn-lt"/>
                <a:ea typeface="+mj-ea"/>
                <a:cs typeface="+mj-cs"/>
              </a:rPr>
              <a:t>ser</a:t>
            </a:r>
            <a:r>
              <a:rPr kumimoji="0" lang="en-US" sz="2000" b="1" i="0" u="sng" strike="noStrike" kern="0" cap="none" spc="0" normalizeH="0" baseline="0" noProof="0" dirty="0">
                <a:ln>
                  <a:noFill/>
                </a:ln>
                <a:solidFill>
                  <a:schemeClr val="tx2"/>
                </a:solidFill>
                <a:effectLst/>
                <a:uLnTx/>
                <a:uFillTx/>
                <a:latin typeface="+mn-lt"/>
                <a:ea typeface="+mj-ea"/>
                <a:cs typeface="+mj-cs"/>
              </a:rPr>
              <a:t> participating to UTC measured versus PSFS</a:t>
            </a:r>
          </a:p>
        </p:txBody>
      </p:sp>
      <p:sp>
        <p:nvSpPr>
          <p:cNvPr id="17" name="Bulle ronde 16"/>
          <p:cNvSpPr/>
          <p:nvPr/>
        </p:nvSpPr>
        <p:spPr>
          <a:xfrm>
            <a:off x="3276639" y="5642291"/>
            <a:ext cx="1836204" cy="743364"/>
          </a:xfrm>
          <a:prstGeom prst="wedgeEllipseCallout">
            <a:avLst>
              <a:gd name="adj1" fmla="val -53034"/>
              <a:gd name="adj2" fmla="val -5603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3671900" y="5813918"/>
            <a:ext cx="1584176" cy="400110"/>
          </a:xfrm>
          <a:prstGeom prst="rect">
            <a:avLst/>
          </a:prstGeom>
          <a:noFill/>
        </p:spPr>
        <p:txBody>
          <a:bodyPr wrap="square" rtlCol="0">
            <a:spAutoFit/>
          </a:bodyPr>
          <a:lstStyle/>
          <a:p>
            <a:r>
              <a:rPr lang="fr-FR" sz="2000" dirty="0"/>
              <a:t>Best case</a:t>
            </a:r>
          </a:p>
        </p:txBody>
      </p:sp>
      <p:sp>
        <p:nvSpPr>
          <p:cNvPr id="19" name="Bulle ronde 18"/>
          <p:cNvSpPr/>
          <p:nvPr/>
        </p:nvSpPr>
        <p:spPr>
          <a:xfrm>
            <a:off x="7273663" y="5949280"/>
            <a:ext cx="1836204" cy="743364"/>
          </a:xfrm>
          <a:prstGeom prst="wedgeEllipseCallout">
            <a:avLst>
              <a:gd name="adj1" fmla="val -53034"/>
              <a:gd name="adj2" fmla="val -5603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7514176" y="6120907"/>
            <a:ext cx="1584176" cy="400110"/>
          </a:xfrm>
          <a:prstGeom prst="rect">
            <a:avLst/>
          </a:prstGeom>
          <a:noFill/>
        </p:spPr>
        <p:txBody>
          <a:bodyPr wrap="square" rtlCol="0">
            <a:spAutoFit/>
          </a:bodyPr>
          <a:lstStyle/>
          <a:p>
            <a:r>
              <a:rPr lang="fr-FR" sz="2000" dirty="0" err="1"/>
              <a:t>Worst</a:t>
            </a:r>
            <a:r>
              <a:rPr lang="fr-FR" sz="2000" dirty="0"/>
              <a:t> case</a:t>
            </a:r>
          </a:p>
        </p:txBody>
      </p:sp>
    </p:spTree>
    <p:extLst>
      <p:ext uri="{BB962C8B-B14F-4D97-AF65-F5344CB8AC3E}">
        <p14:creationId xmlns:p14="http://schemas.microsoft.com/office/powerpoint/2010/main" val="424013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par>
                                <p:cTn id="16" presetID="16" presetClass="entr" presetSubtype="21"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inVertic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animBg="1"/>
      <p:bldP spid="18" grpId="0"/>
      <p:bldP spid="19" grpId="0" animBg="1"/>
      <p:bldP spid="2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1166018"/>
            <a:ext cx="6419056" cy="4525963"/>
          </a:xfrm>
        </p:spPr>
        <p:txBody>
          <a:bodyPr/>
          <a:lstStyle/>
          <a:p>
            <a:r>
              <a:rPr lang="en-GB" sz="2800" dirty="0"/>
              <a:t>The estimate of the frequency offset does not depends on dead times and it is always correct (under these assumptions)</a:t>
            </a:r>
          </a:p>
          <a:p>
            <a:endParaRPr lang="en-GB" sz="2800" dirty="0"/>
          </a:p>
          <a:p>
            <a:r>
              <a:rPr lang="en-GB" sz="2800" dirty="0"/>
              <a:t>Minimum uncertainty is obtained when the measures are symmetric with respect to the </a:t>
            </a:r>
            <a:r>
              <a:rPr lang="en-GB" sz="2800" dirty="0" err="1"/>
              <a:t>center</a:t>
            </a:r>
            <a:r>
              <a:rPr lang="en-GB" sz="2800" dirty="0"/>
              <a:t> of the month</a:t>
            </a:r>
          </a:p>
          <a:p>
            <a:pPr marL="0" indent="0">
              <a:buNone/>
            </a:pPr>
            <a:endParaRPr lang="en-GB" sz="2800" dirty="0"/>
          </a:p>
          <a:p>
            <a:r>
              <a:rPr lang="en-GB" sz="2800" dirty="0"/>
              <a:t>Measures not symmetric and very close to each other leads to the worst case </a:t>
            </a:r>
          </a:p>
        </p:txBody>
      </p:sp>
      <p:sp>
        <p:nvSpPr>
          <p:cNvPr id="6" name="Titolo 1"/>
          <p:cNvSpPr txBox="1">
            <a:spLocks/>
          </p:cNvSpPr>
          <p:nvPr/>
        </p:nvSpPr>
        <p:spPr bwMode="auto">
          <a:xfrm>
            <a:off x="86172" y="170892"/>
            <a:ext cx="7870204" cy="809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400" b="1" u="sng" kern="0" dirty="0">
                <a:solidFill>
                  <a:schemeClr val="tx2"/>
                </a:solidFill>
                <a:latin typeface="+mn-lt"/>
                <a:ea typeface="+mj-ea"/>
                <a:cs typeface="+mj-cs"/>
              </a:rPr>
              <a:t>H ma</a:t>
            </a:r>
            <a:r>
              <a:rPr kumimoji="0" lang="en-US" sz="2400" b="1" i="0" u="sng" strike="noStrike" kern="0" cap="none" spc="0" normalizeH="0" baseline="0" noProof="0" dirty="0" err="1">
                <a:ln>
                  <a:noFill/>
                </a:ln>
                <a:solidFill>
                  <a:schemeClr val="tx2"/>
                </a:solidFill>
                <a:effectLst/>
                <a:uLnTx/>
                <a:uFillTx/>
                <a:latin typeface="+mn-lt"/>
                <a:ea typeface="+mj-ea"/>
                <a:cs typeface="+mj-cs"/>
              </a:rPr>
              <a:t>ser</a:t>
            </a:r>
            <a:r>
              <a:rPr kumimoji="0" lang="en-US" sz="2400" b="1" i="0" u="sng" strike="noStrike" kern="0" cap="none" spc="0" normalizeH="0" baseline="0" noProof="0" dirty="0">
                <a:ln>
                  <a:noFill/>
                </a:ln>
                <a:solidFill>
                  <a:schemeClr val="tx2"/>
                </a:solidFill>
                <a:effectLst/>
                <a:uLnTx/>
                <a:uFillTx/>
                <a:latin typeface="+mn-lt"/>
                <a:ea typeface="+mj-ea"/>
                <a:cs typeface="+mj-cs"/>
              </a:rPr>
              <a:t> participating to UTC measured versus PSFS</a:t>
            </a:r>
          </a:p>
        </p:txBody>
      </p:sp>
      <p:pic>
        <p:nvPicPr>
          <p:cNvPr id="2" name="Immagine 3" descr="1 (general)">
            <a:extLst>
              <a:ext uri="{FF2B5EF4-FFF2-40B4-BE49-F238E27FC236}">
                <a16:creationId xmlns:a16="http://schemas.microsoft.com/office/drawing/2014/main" id="{548BEFB6-3B31-77E1-560F-AC95012C686C}"/>
              </a:ext>
            </a:extLst>
          </p:cNvPr>
          <p:cNvPicPr/>
          <p:nvPr/>
        </p:nvPicPr>
        <p:blipFill rotWithShape="1">
          <a:blip r:embed="rId2" cstate="print"/>
          <a:srcRect l="3319" t="2777" r="4022" b="4534"/>
          <a:stretch/>
        </p:blipFill>
        <p:spPr bwMode="auto">
          <a:xfrm>
            <a:off x="6287108" y="2636912"/>
            <a:ext cx="2987824" cy="1922227"/>
          </a:xfrm>
          <a:prstGeom prst="rect">
            <a:avLst/>
          </a:prstGeom>
          <a:noFill/>
          <a:ln w="9525">
            <a:noFill/>
            <a:miter lim="800000"/>
            <a:headEnd/>
            <a:tailEnd/>
          </a:ln>
        </p:spPr>
      </p:pic>
      <p:pic>
        <p:nvPicPr>
          <p:cNvPr id="4" name="Immagine 11" descr="C:\patrizia\Nuovi allegati Eudora\5 (contiguous measures).png">
            <a:extLst>
              <a:ext uri="{FF2B5EF4-FFF2-40B4-BE49-F238E27FC236}">
                <a16:creationId xmlns:a16="http://schemas.microsoft.com/office/drawing/2014/main" id="{CD936347-E209-D326-29AD-5F37C8C4E390}"/>
              </a:ext>
            </a:extLst>
          </p:cNvPr>
          <p:cNvPicPr/>
          <p:nvPr/>
        </p:nvPicPr>
        <p:blipFill rotWithShape="1">
          <a:blip r:embed="rId3" cstate="print"/>
          <a:srcRect t="12971"/>
          <a:stretch/>
        </p:blipFill>
        <p:spPr bwMode="auto">
          <a:xfrm>
            <a:off x="6444208" y="4869160"/>
            <a:ext cx="3901516" cy="1665476"/>
          </a:xfrm>
          <a:prstGeom prst="rect">
            <a:avLst/>
          </a:prstGeom>
          <a:noFill/>
          <a:ln w="9525">
            <a:noFill/>
            <a:miter lim="800000"/>
            <a:headEnd/>
            <a:tailEnd/>
          </a:ln>
        </p:spPr>
      </p:pic>
    </p:spTree>
    <p:extLst>
      <p:ext uri="{BB962C8B-B14F-4D97-AF65-F5344CB8AC3E}">
        <p14:creationId xmlns:p14="http://schemas.microsoft.com/office/powerpoint/2010/main" val="413690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1520" y="1124744"/>
            <a:ext cx="7848872" cy="2160240"/>
          </a:xfrm>
        </p:spPr>
        <p:txBody>
          <a:bodyPr>
            <a:normAutofit/>
          </a:bodyPr>
          <a:lstStyle/>
          <a:p>
            <a:r>
              <a:rPr lang="en-US" altLang="it-IT" dirty="0"/>
              <a:t>Which are the affecting noises and are them stationary?</a:t>
            </a:r>
          </a:p>
        </p:txBody>
      </p:sp>
      <p:sp>
        <p:nvSpPr>
          <p:cNvPr id="8195" name="Rectangle 3"/>
          <p:cNvSpPr>
            <a:spLocks noGrp="1" noChangeArrowheads="1"/>
          </p:cNvSpPr>
          <p:nvPr>
            <p:ph idx="1"/>
          </p:nvPr>
        </p:nvSpPr>
        <p:spPr>
          <a:xfrm>
            <a:off x="1547664" y="4043876"/>
            <a:ext cx="5829300" cy="1458162"/>
          </a:xfrm>
        </p:spPr>
        <p:txBody>
          <a:bodyPr>
            <a:normAutofit fontScale="92500"/>
          </a:bodyPr>
          <a:lstStyle/>
          <a:p>
            <a:pPr indent="28575" algn="ctr">
              <a:buNone/>
            </a:pPr>
            <a:r>
              <a:rPr lang="en-US" altLang="it-IT" dirty="0"/>
              <a:t>Not only estimating </a:t>
            </a:r>
            <a:r>
              <a:rPr lang="en-US" altLang="it-IT" dirty="0">
                <a:solidFill>
                  <a:schemeClr val="accent2"/>
                </a:solidFill>
              </a:rPr>
              <a:t>which</a:t>
            </a:r>
            <a:r>
              <a:rPr lang="en-US" altLang="it-IT" dirty="0"/>
              <a:t> frequencies existed</a:t>
            </a:r>
          </a:p>
          <a:p>
            <a:pPr indent="28575" algn="ctr">
              <a:buNone/>
            </a:pPr>
            <a:endParaRPr lang="en-US" altLang="it-IT" dirty="0"/>
          </a:p>
          <a:p>
            <a:pPr indent="28575" algn="ctr">
              <a:buNone/>
            </a:pPr>
            <a:r>
              <a:rPr lang="en-US" altLang="it-IT" dirty="0"/>
              <a:t>But also estimating </a:t>
            </a:r>
            <a:r>
              <a:rPr lang="en-US" altLang="it-IT" dirty="0">
                <a:solidFill>
                  <a:schemeClr val="accent2"/>
                </a:solidFill>
              </a:rPr>
              <a:t>when</a:t>
            </a:r>
            <a:r>
              <a:rPr lang="en-US" altLang="it-IT" dirty="0"/>
              <a:t> they existed</a:t>
            </a:r>
          </a:p>
        </p:txBody>
      </p:sp>
      <p:sp>
        <p:nvSpPr>
          <p:cNvPr id="6" name="Segnaposto numero diapositiva 5"/>
          <p:cNvSpPr>
            <a:spLocks noGrp="1"/>
          </p:cNvSpPr>
          <p:nvPr>
            <p:ph type="sldNum" sz="quarter" idx="4294967295"/>
          </p:nvPr>
        </p:nvSpPr>
        <p:spPr/>
        <p:txBody>
          <a:bodyPr/>
          <a:lstStyle/>
          <a:p>
            <a:endParaRPr lang="en-US" altLang="it-IT" dirty="0"/>
          </a:p>
        </p:txBody>
      </p:sp>
      <p:sp>
        <p:nvSpPr>
          <p:cNvPr id="3" name="Rectangle 2"/>
          <p:cNvSpPr/>
          <p:nvPr/>
        </p:nvSpPr>
        <p:spPr>
          <a:xfrm>
            <a:off x="1125960" y="2996952"/>
            <a:ext cx="6480720" cy="830997"/>
          </a:xfrm>
          <a:prstGeom prst="rect">
            <a:avLst/>
          </a:prstGeom>
        </p:spPr>
        <p:txBody>
          <a:bodyPr wrap="square">
            <a:spAutoFit/>
          </a:bodyPr>
          <a:lstStyle/>
          <a:p>
            <a:r>
              <a:rPr lang="en-US" altLang="it-IT" sz="2400" b="1" dirty="0">
                <a:solidFill>
                  <a:schemeClr val="accent2"/>
                </a:solidFill>
                <a:latin typeface="Comic Sans MS" pitchFamily="66" charset="0"/>
              </a:rPr>
              <a:t>Time and Frequency spectral analysis </a:t>
            </a:r>
            <a:br>
              <a:rPr lang="en-US" altLang="it-IT" sz="2400" b="1" dirty="0">
                <a:solidFill>
                  <a:schemeClr val="accent2"/>
                </a:solidFill>
                <a:latin typeface="Comic Sans MS" pitchFamily="66" charset="0"/>
              </a:rPr>
            </a:br>
            <a:r>
              <a:rPr lang="en-US" altLang="it-IT" sz="2400" dirty="0"/>
              <a:t>is a useful tool</a:t>
            </a:r>
            <a:endParaRPr lang="fr-FR" sz="2400" dirty="0"/>
          </a:p>
        </p:txBody>
      </p:sp>
      <p:sp>
        <p:nvSpPr>
          <p:cNvPr id="10" name="Titre 2"/>
          <p:cNvSpPr txBox="1">
            <a:spLocks/>
          </p:cNvSpPr>
          <p:nvPr/>
        </p:nvSpPr>
        <p:spPr bwMode="auto">
          <a:xfrm>
            <a:off x="251520" y="387706"/>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lang="en-US" sz="2800" kern="1200" dirty="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fr-FR" dirty="0"/>
              <a:t>How </a:t>
            </a:r>
            <a:r>
              <a:rPr lang="fr-FR" dirty="0" err="1"/>
              <a:t>primary</a:t>
            </a:r>
            <a:r>
              <a:rPr lang="fr-FR" dirty="0"/>
              <a:t> and </a:t>
            </a:r>
            <a:r>
              <a:rPr lang="fr-FR" dirty="0" err="1"/>
              <a:t>secondary</a:t>
            </a:r>
            <a:r>
              <a:rPr lang="fr-FR" dirty="0"/>
              <a:t> </a:t>
            </a:r>
            <a:r>
              <a:rPr lang="fr-FR" dirty="0" err="1"/>
              <a:t>frequency</a:t>
            </a:r>
            <a:r>
              <a:rPr lang="fr-FR" dirty="0"/>
              <a:t> standard PSFS </a:t>
            </a:r>
            <a:r>
              <a:rPr lang="fr-FR" dirty="0" err="1"/>
              <a:t>can</a:t>
            </a:r>
            <a:r>
              <a:rPr lang="fr-FR" dirty="0"/>
              <a:t> </a:t>
            </a:r>
            <a:r>
              <a:rPr lang="fr-FR" dirty="0" err="1"/>
              <a:t>better</a:t>
            </a:r>
            <a:r>
              <a:rPr lang="fr-FR" dirty="0"/>
              <a:t> enter in UTC?</a:t>
            </a:r>
          </a:p>
        </p:txBody>
      </p:sp>
    </p:spTree>
    <p:extLst>
      <p:ext uri="{BB962C8B-B14F-4D97-AF65-F5344CB8AC3E}">
        <p14:creationId xmlns:p14="http://schemas.microsoft.com/office/powerpoint/2010/main" val="328859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42418" y="273620"/>
            <a:ext cx="6172200" cy="475562"/>
          </a:xfrm>
        </p:spPr>
        <p:txBody>
          <a:bodyPr>
            <a:noAutofit/>
          </a:bodyPr>
          <a:lstStyle/>
          <a:p>
            <a:r>
              <a:rPr lang="en-US" b="1" kern="1200" dirty="0">
                <a:solidFill>
                  <a:schemeClr val="accent2"/>
                </a:solidFill>
                <a:latin typeface="Comic Sans MS" pitchFamily="66" charset="0"/>
                <a:ea typeface="+mn-ea"/>
                <a:cs typeface="+mn-cs"/>
              </a:rPr>
              <a:t>Time-frequency analysis</a:t>
            </a:r>
          </a:p>
        </p:txBody>
      </p:sp>
      <p:sp>
        <p:nvSpPr>
          <p:cNvPr id="5" name="TextBox 4"/>
          <p:cNvSpPr txBox="1"/>
          <p:nvPr/>
        </p:nvSpPr>
        <p:spPr>
          <a:xfrm>
            <a:off x="1925707" y="1599227"/>
            <a:ext cx="6606733" cy="400110"/>
          </a:xfrm>
          <a:prstGeom prst="rect">
            <a:avLst/>
          </a:prstGeom>
          <a:noFill/>
        </p:spPr>
        <p:txBody>
          <a:bodyPr wrap="square" rtlCol="0">
            <a:spAutoFit/>
          </a:bodyPr>
          <a:lstStyle/>
          <a:p>
            <a:r>
              <a:rPr lang="en-US" sz="2000" dirty="0"/>
              <a:t>It describes </a:t>
            </a:r>
            <a:r>
              <a:rPr lang="en-US" sz="2000" dirty="0">
                <a:solidFill>
                  <a:srgbClr val="FF0000"/>
                </a:solidFill>
              </a:rPr>
              <a:t>how the frequencies</a:t>
            </a:r>
            <a:r>
              <a:rPr lang="en-US" sz="2000" dirty="0"/>
              <a:t> of a signal </a:t>
            </a:r>
            <a:r>
              <a:rPr lang="en-US" sz="2000" dirty="0">
                <a:solidFill>
                  <a:srgbClr val="FF0000"/>
                </a:solidFill>
              </a:rPr>
              <a:t>change with time</a:t>
            </a:r>
          </a:p>
        </p:txBody>
      </p:sp>
      <p:pic>
        <p:nvPicPr>
          <p:cNvPr id="1026" name="Picture 2" descr="D:\Lorenzo\Varie\Patrizia\Varenna2016\time frequency analysis Cohen.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2330730"/>
            <a:ext cx="5112568" cy="37629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128518" y="2070504"/>
            <a:ext cx="1782198" cy="300082"/>
          </a:xfrm>
          <a:prstGeom prst="rect">
            <a:avLst/>
          </a:prstGeom>
          <a:noFill/>
        </p:spPr>
        <p:txBody>
          <a:bodyPr wrap="square" rtlCol="0">
            <a:spAutoFit/>
          </a:bodyPr>
          <a:lstStyle/>
          <a:p>
            <a:pPr algn="ctr"/>
            <a:r>
              <a:rPr lang="en-US" sz="1350" dirty="0"/>
              <a:t>Bowhead whale</a:t>
            </a:r>
          </a:p>
        </p:txBody>
      </p:sp>
      <p:sp>
        <p:nvSpPr>
          <p:cNvPr id="8" name="TextBox 7"/>
          <p:cNvSpPr txBox="1"/>
          <p:nvPr/>
        </p:nvSpPr>
        <p:spPr>
          <a:xfrm>
            <a:off x="2246466" y="6381328"/>
            <a:ext cx="4626690" cy="261610"/>
          </a:xfrm>
          <a:prstGeom prst="rect">
            <a:avLst/>
          </a:prstGeom>
          <a:noFill/>
          <a:ln>
            <a:solidFill>
              <a:schemeClr val="tx1"/>
            </a:solidFill>
          </a:ln>
        </p:spPr>
        <p:txBody>
          <a:bodyPr wrap="square" rtlCol="0">
            <a:spAutoFit/>
          </a:bodyPr>
          <a:lstStyle/>
          <a:p>
            <a:pPr algn="ctr"/>
            <a:r>
              <a:rPr lang="en-US" sz="1100" dirty="0"/>
              <a:t>L. Cohen, </a:t>
            </a:r>
            <a:r>
              <a:rPr lang="en-US" sz="1100" i="1" dirty="0"/>
              <a:t>Time-frequency analysis</a:t>
            </a:r>
            <a:r>
              <a:rPr lang="en-US" sz="1100" dirty="0"/>
              <a:t>, Prentice-Hall, 1995</a:t>
            </a:r>
          </a:p>
        </p:txBody>
      </p:sp>
    </p:spTree>
    <p:extLst>
      <p:ext uri="{BB962C8B-B14F-4D97-AF65-F5344CB8AC3E}">
        <p14:creationId xmlns:p14="http://schemas.microsoft.com/office/powerpoint/2010/main" val="12156943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1" name="Rectangle 3"/>
          <p:cNvSpPr>
            <a:spLocks noGrp="1" noChangeArrowheads="1"/>
          </p:cNvSpPr>
          <p:nvPr>
            <p:ph type="body" idx="4294967295"/>
          </p:nvPr>
        </p:nvSpPr>
        <p:spPr>
          <a:xfrm>
            <a:off x="1223034" y="1646803"/>
            <a:ext cx="6600825" cy="805737"/>
          </a:xfrm>
        </p:spPr>
        <p:txBody>
          <a:bodyPr/>
          <a:lstStyle/>
          <a:p>
            <a:pPr algn="ctr" eaLnBrk="1" hangingPunct="1">
              <a:lnSpc>
                <a:spcPct val="90000"/>
              </a:lnSpc>
              <a:buFontTx/>
              <a:buNone/>
              <a:defRPr/>
            </a:pPr>
            <a:r>
              <a:rPr lang="it-IT" dirty="0" err="1">
                <a:solidFill>
                  <a:schemeClr val="accent2"/>
                </a:solidFill>
                <a:effectLst>
                  <a:outerShdw blurRad="38100" dist="38100" dir="2700000" algn="tl">
                    <a:srgbClr val="C0C0C0"/>
                  </a:outerShdw>
                </a:effectLst>
              </a:rPr>
              <a:t>sliding</a:t>
            </a:r>
            <a:r>
              <a:rPr lang="it-IT" dirty="0">
                <a:solidFill>
                  <a:schemeClr val="accent2"/>
                </a:solidFill>
                <a:effectLst>
                  <a:outerShdw blurRad="38100" dist="38100" dir="2700000" algn="tl">
                    <a:srgbClr val="C0C0C0"/>
                  </a:outerShdw>
                </a:effectLst>
              </a:rPr>
              <a:t> the Allan </a:t>
            </a:r>
            <a:r>
              <a:rPr lang="it-IT" dirty="0" err="1">
                <a:solidFill>
                  <a:schemeClr val="accent2"/>
                </a:solidFill>
                <a:effectLst>
                  <a:outerShdw blurRad="38100" dist="38100" dir="2700000" algn="tl">
                    <a:srgbClr val="C0C0C0"/>
                  </a:outerShdw>
                </a:effectLst>
              </a:rPr>
              <a:t>variance</a:t>
            </a:r>
            <a:r>
              <a:rPr lang="it-IT" dirty="0">
                <a:effectLst>
                  <a:outerShdw blurRad="38100" dist="38100" dir="2700000" algn="tl">
                    <a:srgbClr val="C0C0C0"/>
                  </a:outerShdw>
                </a:effectLst>
              </a:rPr>
              <a:t> </a:t>
            </a:r>
            <a:r>
              <a:rPr lang="it-IT" dirty="0" err="1">
                <a:effectLst>
                  <a:outerShdw blurRad="38100" dist="38100" dir="2700000" algn="tl">
                    <a:srgbClr val="C0C0C0"/>
                  </a:outerShdw>
                </a:effectLst>
              </a:rPr>
              <a:t>estimator</a:t>
            </a:r>
            <a:r>
              <a:rPr lang="it-IT" dirty="0">
                <a:effectLst>
                  <a:outerShdw blurRad="38100" dist="38100" dir="2700000" algn="tl">
                    <a:srgbClr val="C0C0C0"/>
                  </a:outerShdw>
                </a:effectLst>
              </a:rPr>
              <a:t> on the data </a:t>
            </a:r>
          </a:p>
        </p:txBody>
      </p:sp>
      <p:grpSp>
        <p:nvGrpSpPr>
          <p:cNvPr id="2" name="Group 4"/>
          <p:cNvGrpSpPr>
            <a:grpSpLocks/>
          </p:cNvGrpSpPr>
          <p:nvPr/>
        </p:nvGrpSpPr>
        <p:grpSpPr bwMode="auto">
          <a:xfrm>
            <a:off x="2951820" y="2240868"/>
            <a:ext cx="4171950" cy="3676650"/>
            <a:chOff x="1488" y="1104"/>
            <a:chExt cx="3504" cy="3088"/>
          </a:xfrm>
        </p:grpSpPr>
        <p:pic>
          <p:nvPicPr>
            <p:cNvPr id="38920" name="Picture 4" descr="White_Revised_N101"/>
            <p:cNvPicPr>
              <a:picLocks noChangeAspect="1" noChangeArrowheads="1"/>
            </p:cNvPicPr>
            <p:nvPr/>
          </p:nvPicPr>
          <p:blipFill>
            <a:blip r:embed="rId3" cstate="print"/>
            <a:srcRect/>
            <a:stretch>
              <a:fillRect/>
            </a:stretch>
          </p:blipFill>
          <p:spPr bwMode="auto">
            <a:xfrm>
              <a:off x="1488" y="1200"/>
              <a:ext cx="2640" cy="2020"/>
            </a:xfrm>
            <a:prstGeom prst="rect">
              <a:avLst/>
            </a:prstGeom>
            <a:noFill/>
            <a:ln w="9525">
              <a:noFill/>
              <a:miter lim="800000"/>
              <a:headEnd/>
              <a:tailEnd/>
            </a:ln>
          </p:spPr>
        </p:pic>
        <p:sp>
          <p:nvSpPr>
            <p:cNvPr id="38921" name="Line 8"/>
            <p:cNvSpPr>
              <a:spLocks noChangeShapeType="1"/>
            </p:cNvSpPr>
            <p:nvPr/>
          </p:nvSpPr>
          <p:spPr bwMode="auto">
            <a:xfrm>
              <a:off x="2016" y="3456"/>
              <a:ext cx="480" cy="0"/>
            </a:xfrm>
            <a:prstGeom prst="line">
              <a:avLst/>
            </a:prstGeom>
            <a:noFill/>
            <a:ln w="9525">
              <a:solidFill>
                <a:schemeClr val="tx1"/>
              </a:solidFill>
              <a:round/>
              <a:headEnd/>
              <a:tailEnd/>
            </a:ln>
          </p:spPr>
          <p:txBody>
            <a:bodyPr/>
            <a:lstStyle/>
            <a:p>
              <a:endParaRPr lang="it-IT" sz="1350"/>
            </a:p>
          </p:txBody>
        </p:sp>
        <p:sp>
          <p:nvSpPr>
            <p:cNvPr id="38922" name="Line 9"/>
            <p:cNvSpPr>
              <a:spLocks noChangeShapeType="1"/>
            </p:cNvSpPr>
            <p:nvPr/>
          </p:nvSpPr>
          <p:spPr bwMode="auto">
            <a:xfrm>
              <a:off x="2016" y="3408"/>
              <a:ext cx="0" cy="96"/>
            </a:xfrm>
            <a:prstGeom prst="line">
              <a:avLst/>
            </a:prstGeom>
            <a:noFill/>
            <a:ln w="9525">
              <a:solidFill>
                <a:schemeClr val="tx1"/>
              </a:solidFill>
              <a:round/>
              <a:headEnd/>
              <a:tailEnd/>
            </a:ln>
          </p:spPr>
          <p:txBody>
            <a:bodyPr/>
            <a:lstStyle/>
            <a:p>
              <a:endParaRPr lang="it-IT" sz="1350"/>
            </a:p>
          </p:txBody>
        </p:sp>
        <p:sp>
          <p:nvSpPr>
            <p:cNvPr id="38923" name="Line 10"/>
            <p:cNvSpPr>
              <a:spLocks noChangeShapeType="1"/>
            </p:cNvSpPr>
            <p:nvPr/>
          </p:nvSpPr>
          <p:spPr bwMode="auto">
            <a:xfrm>
              <a:off x="2496" y="3408"/>
              <a:ext cx="0" cy="96"/>
            </a:xfrm>
            <a:prstGeom prst="line">
              <a:avLst/>
            </a:prstGeom>
            <a:noFill/>
            <a:ln w="9525">
              <a:solidFill>
                <a:schemeClr val="tx1"/>
              </a:solidFill>
              <a:round/>
              <a:headEnd/>
              <a:tailEnd/>
            </a:ln>
          </p:spPr>
          <p:txBody>
            <a:bodyPr/>
            <a:lstStyle/>
            <a:p>
              <a:endParaRPr lang="it-IT" sz="1350"/>
            </a:p>
          </p:txBody>
        </p:sp>
        <p:sp>
          <p:nvSpPr>
            <p:cNvPr id="38924" name="Text Box 11"/>
            <p:cNvSpPr txBox="1">
              <a:spLocks noChangeArrowheads="1"/>
            </p:cNvSpPr>
            <p:nvPr/>
          </p:nvSpPr>
          <p:spPr bwMode="auto">
            <a:xfrm>
              <a:off x="2160" y="3408"/>
              <a:ext cx="240" cy="401"/>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it-IT" sz="1500" i="1">
                  <a:latin typeface="Helvetica" pitchFamily="34" charset="0"/>
                </a:rPr>
                <a:t>t</a:t>
              </a:r>
              <a:r>
                <a:rPr lang="it-IT" sz="1500" baseline="-25000">
                  <a:latin typeface="Helvetica" pitchFamily="34" charset="0"/>
                </a:rPr>
                <a:t>1</a:t>
              </a:r>
            </a:p>
          </p:txBody>
        </p:sp>
        <p:sp>
          <p:nvSpPr>
            <p:cNvPr id="38925" name="AutoShape 12"/>
            <p:cNvSpPr>
              <a:spLocks noChangeArrowheads="1"/>
            </p:cNvSpPr>
            <p:nvPr/>
          </p:nvSpPr>
          <p:spPr bwMode="auto">
            <a:xfrm>
              <a:off x="2160" y="3696"/>
              <a:ext cx="192" cy="144"/>
            </a:xfrm>
            <a:prstGeom prst="downArrow">
              <a:avLst>
                <a:gd name="adj1" fmla="val 50000"/>
                <a:gd name="adj2" fmla="val 25000"/>
              </a:avLst>
            </a:prstGeom>
            <a:solidFill>
              <a:srgbClr val="FFFF00"/>
            </a:solidFill>
            <a:ln w="9525">
              <a:solidFill>
                <a:schemeClr val="tx1"/>
              </a:solidFill>
              <a:miter lim="800000"/>
              <a:headEnd/>
              <a:tailEnd/>
            </a:ln>
          </p:spPr>
          <p:txBody>
            <a:bodyPr vert="eaVert" wrap="none" anchor="ctr"/>
            <a:lstStyle/>
            <a:p>
              <a:pPr>
                <a:spcBef>
                  <a:spcPct val="50000"/>
                </a:spcBef>
                <a:buFont typeface="Wingdings" pitchFamily="2" charset="2"/>
                <a:buChar char="q"/>
              </a:pPr>
              <a:endParaRPr lang="en-US" sz="1500">
                <a:latin typeface="Helvetica" pitchFamily="34" charset="0"/>
              </a:endParaRPr>
            </a:p>
          </p:txBody>
        </p:sp>
        <p:graphicFrame>
          <p:nvGraphicFramePr>
            <p:cNvPr id="38914" name="Object 2"/>
            <p:cNvGraphicFramePr>
              <a:graphicFrameLocks noChangeAspect="1"/>
            </p:cNvGraphicFramePr>
            <p:nvPr/>
          </p:nvGraphicFramePr>
          <p:xfrm>
            <a:off x="1920" y="3888"/>
            <a:ext cx="672" cy="304"/>
          </p:xfrm>
          <a:graphic>
            <a:graphicData uri="http://schemas.openxmlformats.org/presentationml/2006/ole">
              <mc:AlternateContent xmlns:mc="http://schemas.openxmlformats.org/markup-compatibility/2006">
                <mc:Choice xmlns:v="urn:schemas-microsoft-com:vml" Requires="v">
                  <p:oleObj name="Equation" r:id="rId4" imgW="533169" imgH="241195" progId="Equation.3">
                    <p:embed/>
                  </p:oleObj>
                </mc:Choice>
                <mc:Fallback>
                  <p:oleObj name="Equation" r:id="rId4" imgW="533169" imgH="241195" progId="Equation.3">
                    <p:embed/>
                    <p:pic>
                      <p:nvPicPr>
                        <p:cNvPr id="3891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0" y="3888"/>
                          <a:ext cx="672" cy="3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926" name="Rectangle 14" descr="Griglia tratteggiata"/>
            <p:cNvSpPr>
              <a:spLocks noChangeArrowheads="1"/>
            </p:cNvSpPr>
            <p:nvPr/>
          </p:nvSpPr>
          <p:spPr bwMode="auto">
            <a:xfrm>
              <a:off x="2880" y="1104"/>
              <a:ext cx="480" cy="2160"/>
            </a:xfrm>
            <a:prstGeom prst="rect">
              <a:avLst/>
            </a:prstGeom>
            <a:noFill/>
            <a:ln w="38100">
              <a:solidFill>
                <a:srgbClr val="FF3300"/>
              </a:solidFill>
              <a:miter lim="800000"/>
              <a:headEnd/>
              <a:tailEnd/>
            </a:ln>
          </p:spPr>
          <p:txBody>
            <a:bodyPr wrap="none" anchor="ctr"/>
            <a:lstStyle/>
            <a:p>
              <a:pPr>
                <a:spcBef>
                  <a:spcPct val="50000"/>
                </a:spcBef>
                <a:buFont typeface="Wingdings" pitchFamily="2" charset="2"/>
                <a:buChar char="q"/>
              </a:pPr>
              <a:endParaRPr lang="en-US" sz="1500">
                <a:latin typeface="Helvetica" pitchFamily="34" charset="0"/>
              </a:endParaRPr>
            </a:p>
          </p:txBody>
        </p:sp>
        <p:sp>
          <p:nvSpPr>
            <p:cNvPr id="38927" name="Line 16"/>
            <p:cNvSpPr>
              <a:spLocks noChangeShapeType="1"/>
            </p:cNvSpPr>
            <p:nvPr/>
          </p:nvSpPr>
          <p:spPr bwMode="auto">
            <a:xfrm>
              <a:off x="2880" y="3456"/>
              <a:ext cx="480" cy="0"/>
            </a:xfrm>
            <a:prstGeom prst="line">
              <a:avLst/>
            </a:prstGeom>
            <a:noFill/>
            <a:ln w="9525">
              <a:solidFill>
                <a:schemeClr val="tx1"/>
              </a:solidFill>
              <a:round/>
              <a:headEnd/>
              <a:tailEnd/>
            </a:ln>
          </p:spPr>
          <p:txBody>
            <a:bodyPr/>
            <a:lstStyle/>
            <a:p>
              <a:endParaRPr lang="it-IT" sz="1350"/>
            </a:p>
          </p:txBody>
        </p:sp>
        <p:sp>
          <p:nvSpPr>
            <p:cNvPr id="38928" name="Line 17"/>
            <p:cNvSpPr>
              <a:spLocks noChangeShapeType="1"/>
            </p:cNvSpPr>
            <p:nvPr/>
          </p:nvSpPr>
          <p:spPr bwMode="auto">
            <a:xfrm>
              <a:off x="2880" y="3408"/>
              <a:ext cx="0" cy="96"/>
            </a:xfrm>
            <a:prstGeom prst="line">
              <a:avLst/>
            </a:prstGeom>
            <a:noFill/>
            <a:ln w="9525">
              <a:solidFill>
                <a:schemeClr val="tx1"/>
              </a:solidFill>
              <a:round/>
              <a:headEnd/>
              <a:tailEnd/>
            </a:ln>
          </p:spPr>
          <p:txBody>
            <a:bodyPr/>
            <a:lstStyle/>
            <a:p>
              <a:endParaRPr lang="it-IT" sz="1350"/>
            </a:p>
          </p:txBody>
        </p:sp>
        <p:sp>
          <p:nvSpPr>
            <p:cNvPr id="38929" name="Line 18"/>
            <p:cNvSpPr>
              <a:spLocks noChangeShapeType="1"/>
            </p:cNvSpPr>
            <p:nvPr/>
          </p:nvSpPr>
          <p:spPr bwMode="auto">
            <a:xfrm>
              <a:off x="3360" y="3408"/>
              <a:ext cx="0" cy="96"/>
            </a:xfrm>
            <a:prstGeom prst="line">
              <a:avLst/>
            </a:prstGeom>
            <a:noFill/>
            <a:ln w="9525">
              <a:solidFill>
                <a:schemeClr val="tx1"/>
              </a:solidFill>
              <a:round/>
              <a:headEnd/>
              <a:tailEnd/>
            </a:ln>
          </p:spPr>
          <p:txBody>
            <a:bodyPr/>
            <a:lstStyle/>
            <a:p>
              <a:endParaRPr lang="it-IT" sz="1350"/>
            </a:p>
          </p:txBody>
        </p:sp>
        <p:sp>
          <p:nvSpPr>
            <p:cNvPr id="38930" name="Text Box 19"/>
            <p:cNvSpPr txBox="1">
              <a:spLocks noChangeArrowheads="1"/>
            </p:cNvSpPr>
            <p:nvPr/>
          </p:nvSpPr>
          <p:spPr bwMode="auto">
            <a:xfrm>
              <a:off x="3024" y="3408"/>
              <a:ext cx="240" cy="401"/>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it-IT" sz="1500" i="1">
                  <a:latin typeface="Helvetica" pitchFamily="34" charset="0"/>
                </a:rPr>
                <a:t>t</a:t>
              </a:r>
              <a:r>
                <a:rPr lang="it-IT" sz="1500" baseline="-25000">
                  <a:latin typeface="Helvetica" pitchFamily="34" charset="0"/>
                </a:rPr>
                <a:t>2</a:t>
              </a:r>
            </a:p>
          </p:txBody>
        </p:sp>
        <p:sp>
          <p:nvSpPr>
            <p:cNvPr id="38931" name="AutoShape 20"/>
            <p:cNvSpPr>
              <a:spLocks noChangeArrowheads="1"/>
            </p:cNvSpPr>
            <p:nvPr/>
          </p:nvSpPr>
          <p:spPr bwMode="auto">
            <a:xfrm>
              <a:off x="3024" y="3696"/>
              <a:ext cx="192" cy="144"/>
            </a:xfrm>
            <a:prstGeom prst="downArrow">
              <a:avLst>
                <a:gd name="adj1" fmla="val 50000"/>
                <a:gd name="adj2" fmla="val 25000"/>
              </a:avLst>
            </a:prstGeom>
            <a:solidFill>
              <a:srgbClr val="FFFF00"/>
            </a:solidFill>
            <a:ln w="9525">
              <a:solidFill>
                <a:schemeClr val="tx1"/>
              </a:solidFill>
              <a:miter lim="800000"/>
              <a:headEnd/>
              <a:tailEnd/>
            </a:ln>
          </p:spPr>
          <p:txBody>
            <a:bodyPr vert="eaVert" wrap="none" anchor="ctr"/>
            <a:lstStyle/>
            <a:p>
              <a:pPr>
                <a:spcBef>
                  <a:spcPct val="50000"/>
                </a:spcBef>
                <a:buFont typeface="Wingdings" pitchFamily="2" charset="2"/>
                <a:buChar char="q"/>
              </a:pPr>
              <a:endParaRPr lang="en-US" sz="1500">
                <a:latin typeface="Helvetica" pitchFamily="34" charset="0"/>
              </a:endParaRPr>
            </a:p>
          </p:txBody>
        </p:sp>
        <p:graphicFrame>
          <p:nvGraphicFramePr>
            <p:cNvPr id="38915" name="Object 3"/>
            <p:cNvGraphicFramePr>
              <a:graphicFrameLocks noChangeAspect="1"/>
            </p:cNvGraphicFramePr>
            <p:nvPr/>
          </p:nvGraphicFramePr>
          <p:xfrm>
            <a:off x="2776" y="3888"/>
            <a:ext cx="688" cy="304"/>
          </p:xfrm>
          <a:graphic>
            <a:graphicData uri="http://schemas.openxmlformats.org/presentationml/2006/ole">
              <mc:AlternateContent xmlns:mc="http://schemas.openxmlformats.org/markup-compatibility/2006">
                <mc:Choice xmlns:v="urn:schemas-microsoft-com:vml" Requires="v">
                  <p:oleObj name="Equation" r:id="rId6" imgW="545863" imgH="241195" progId="Equation.3">
                    <p:embed/>
                  </p:oleObj>
                </mc:Choice>
                <mc:Fallback>
                  <p:oleObj name="Equation" r:id="rId6" imgW="545863" imgH="241195" progId="Equation.3">
                    <p:embed/>
                    <p:pic>
                      <p:nvPicPr>
                        <p:cNvPr id="3891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6" y="3888"/>
                          <a:ext cx="688" cy="3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932" name="Text Box 22"/>
            <p:cNvSpPr txBox="1">
              <a:spLocks noChangeArrowheads="1"/>
            </p:cNvSpPr>
            <p:nvPr/>
          </p:nvSpPr>
          <p:spPr bwMode="auto">
            <a:xfrm>
              <a:off x="3600" y="3552"/>
              <a:ext cx="384" cy="271"/>
            </a:xfrm>
            <a:prstGeom prst="rect">
              <a:avLst/>
            </a:prstGeom>
            <a:noFill/>
            <a:ln w="9525">
              <a:noFill/>
              <a:miter lim="800000"/>
              <a:headEnd/>
              <a:tailEnd/>
            </a:ln>
          </p:spPr>
          <p:txBody>
            <a:bodyPr>
              <a:spAutoFit/>
            </a:bodyPr>
            <a:lstStyle/>
            <a:p>
              <a:pPr algn="ctr">
                <a:spcBef>
                  <a:spcPct val="50000"/>
                </a:spcBef>
                <a:buFont typeface="Wingdings" pitchFamily="2" charset="2"/>
                <a:buNone/>
              </a:pPr>
              <a:r>
                <a:rPr lang="it-IT" sz="1500" b="1">
                  <a:latin typeface="Helvetica" pitchFamily="34" charset="0"/>
                </a:rPr>
                <a:t>...</a:t>
              </a:r>
            </a:p>
          </p:txBody>
        </p:sp>
        <p:sp>
          <p:nvSpPr>
            <p:cNvPr id="38933" name="AutoShape 23"/>
            <p:cNvSpPr>
              <a:spLocks noChangeArrowheads="1"/>
            </p:cNvSpPr>
            <p:nvPr/>
          </p:nvSpPr>
          <p:spPr bwMode="auto">
            <a:xfrm>
              <a:off x="4032" y="3648"/>
              <a:ext cx="192" cy="192"/>
            </a:xfrm>
            <a:prstGeom prst="rightArrow">
              <a:avLst>
                <a:gd name="adj1" fmla="val 50000"/>
                <a:gd name="adj2" fmla="val 25000"/>
              </a:avLst>
            </a:prstGeom>
            <a:solidFill>
              <a:srgbClr val="FFFF00"/>
            </a:solidFill>
            <a:ln w="9525">
              <a:solidFill>
                <a:schemeClr val="tx1"/>
              </a:solidFill>
              <a:miter lim="800000"/>
              <a:headEnd/>
              <a:tailEnd/>
            </a:ln>
          </p:spPr>
          <p:txBody>
            <a:bodyPr wrap="none" anchor="ctr"/>
            <a:lstStyle/>
            <a:p>
              <a:pPr>
                <a:spcBef>
                  <a:spcPct val="50000"/>
                </a:spcBef>
                <a:buFont typeface="Wingdings" pitchFamily="2" charset="2"/>
                <a:buChar char="q"/>
              </a:pPr>
              <a:endParaRPr lang="en-US" sz="1500">
                <a:latin typeface="Helvetica" pitchFamily="34" charset="0"/>
              </a:endParaRPr>
            </a:p>
          </p:txBody>
        </p:sp>
        <p:graphicFrame>
          <p:nvGraphicFramePr>
            <p:cNvPr id="38916" name="Object 4"/>
            <p:cNvGraphicFramePr>
              <a:graphicFrameLocks noChangeAspect="1"/>
            </p:cNvGraphicFramePr>
            <p:nvPr/>
          </p:nvGraphicFramePr>
          <p:xfrm>
            <a:off x="4368" y="3600"/>
            <a:ext cx="624" cy="304"/>
          </p:xfrm>
          <a:graphic>
            <a:graphicData uri="http://schemas.openxmlformats.org/presentationml/2006/ole">
              <mc:AlternateContent xmlns:mc="http://schemas.openxmlformats.org/markup-compatibility/2006">
                <mc:Choice xmlns:v="urn:schemas-microsoft-com:vml" Requires="v">
                  <p:oleObj name="Equation" r:id="rId8" imgW="495085" imgH="241195" progId="Equation.3">
                    <p:embed/>
                  </p:oleObj>
                </mc:Choice>
                <mc:Fallback>
                  <p:oleObj name="Equation" r:id="rId8" imgW="495085" imgH="241195" progId="Equation.3">
                    <p:embed/>
                    <p:pic>
                      <p:nvPicPr>
                        <p:cNvPr id="38916"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68" y="3600"/>
                          <a:ext cx="624" cy="3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934" name="Rectangle 14" descr="Griglia tratteggiata"/>
            <p:cNvSpPr>
              <a:spLocks noChangeArrowheads="1"/>
            </p:cNvSpPr>
            <p:nvPr/>
          </p:nvSpPr>
          <p:spPr bwMode="auto">
            <a:xfrm>
              <a:off x="2008" y="1104"/>
              <a:ext cx="480" cy="2160"/>
            </a:xfrm>
            <a:prstGeom prst="rect">
              <a:avLst/>
            </a:prstGeom>
            <a:noFill/>
            <a:ln w="38100">
              <a:solidFill>
                <a:srgbClr val="FF3300"/>
              </a:solidFill>
              <a:miter lim="800000"/>
              <a:headEnd/>
              <a:tailEnd/>
            </a:ln>
          </p:spPr>
          <p:txBody>
            <a:bodyPr wrap="none" anchor="ctr"/>
            <a:lstStyle/>
            <a:p>
              <a:pPr>
                <a:spcBef>
                  <a:spcPct val="50000"/>
                </a:spcBef>
                <a:buFont typeface="Wingdings" pitchFamily="2" charset="2"/>
                <a:buChar char="q"/>
              </a:pPr>
              <a:endParaRPr lang="en-US" sz="1500">
                <a:latin typeface="Helvetica" pitchFamily="34" charset="0"/>
              </a:endParaRPr>
            </a:p>
          </p:txBody>
        </p:sp>
      </p:grpSp>
      <p:sp>
        <p:nvSpPr>
          <p:cNvPr id="23" name="Titolo 1"/>
          <p:cNvSpPr txBox="1">
            <a:spLocks/>
          </p:cNvSpPr>
          <p:nvPr/>
        </p:nvSpPr>
        <p:spPr bwMode="auto">
          <a:xfrm>
            <a:off x="646864" y="303220"/>
            <a:ext cx="4509120" cy="972108"/>
          </a:xfrm>
          <a:prstGeom prst="rect">
            <a:avLst/>
          </a:prstGeom>
          <a:noFill/>
          <a:ln w="9525">
            <a:noFill/>
            <a:round/>
            <a:headEnd/>
            <a:tailEnd/>
          </a:ln>
        </p:spPr>
        <p:txBody>
          <a:bodyPr vert="horz" wrap="square" lIns="67500" tIns="35100" rIns="67500" bIns="35100" numCol="1" anchor="ctr" anchorCtr="0" compatLnSpc="1">
            <a:prstTxWarp prst="textNoShape">
              <a:avLst/>
            </a:prstTxWarp>
          </a:bodyPr>
          <a:lstStyle/>
          <a:p>
            <a:pPr algn="ctr" defTabSz="336947">
              <a:buClr>
                <a:srgbClr val="000000"/>
              </a:buClr>
              <a:buSzPct val="100000"/>
              <a:defRPr/>
            </a:pPr>
            <a:endParaRPr lang="en-GB" sz="2400" kern="0" dirty="0">
              <a:solidFill>
                <a:srgbClr val="000000"/>
              </a:solidFill>
              <a:latin typeface="+mj-lt"/>
              <a:ea typeface="+mj-ea"/>
              <a:cs typeface="+mj-cs"/>
            </a:endParaRPr>
          </a:p>
        </p:txBody>
      </p:sp>
      <p:sp>
        <p:nvSpPr>
          <p:cNvPr id="24" name="Rectangle 3"/>
          <p:cNvSpPr txBox="1">
            <a:spLocks noChangeArrowheads="1"/>
          </p:cNvSpPr>
          <p:nvPr/>
        </p:nvSpPr>
        <p:spPr bwMode="auto">
          <a:xfrm>
            <a:off x="1064940" y="631972"/>
            <a:ext cx="6155010" cy="486054"/>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marL="342900" indent="-342900" algn="l" rtl="0" fontAlgn="base">
              <a:spcBef>
                <a:spcPct val="20000"/>
              </a:spcBef>
              <a:spcAft>
                <a:spcPct val="0"/>
              </a:spcAft>
              <a:buChar char="•"/>
              <a:defRPr sz="2800">
                <a:solidFill>
                  <a:schemeClr val="tx1"/>
                </a:solidFill>
                <a:effectLst>
                  <a:outerShdw blurRad="38100" dist="38100" dir="2700000" algn="tl">
                    <a:srgbClr val="C0C0C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C0C0C0"/>
                  </a:outerShdw>
                </a:effectLst>
                <a:latin typeface="+mn-lt"/>
              </a:defRPr>
            </a:lvl2pPr>
            <a:lvl3pPr marL="1143000" indent="-228600" algn="l" rtl="0" fontAlgn="base">
              <a:spcBef>
                <a:spcPct val="20000"/>
              </a:spcBef>
              <a:spcAft>
                <a:spcPct val="0"/>
              </a:spcAft>
              <a:buChar char="•"/>
              <a:defRPr sz="2400">
                <a:solidFill>
                  <a:schemeClr val="tx1"/>
                </a:solidFill>
                <a:effectLst>
                  <a:outerShdw blurRad="38100" dist="38100" dir="2700000" algn="tl">
                    <a:srgbClr val="C0C0C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4pPr>
            <a:lvl5pPr marL="20574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9pPr>
          </a:lstStyle>
          <a:p>
            <a:pPr>
              <a:spcBef>
                <a:spcPct val="0"/>
              </a:spcBef>
              <a:buFontTx/>
              <a:buNone/>
              <a:defRPr/>
            </a:pPr>
            <a:r>
              <a:rPr lang="it-IT" sz="2400" b="1" i="1" dirty="0">
                <a:solidFill>
                  <a:schemeClr val="accent2"/>
                </a:solidFill>
                <a:latin typeface="Comic Sans MS" pitchFamily="66" charset="0"/>
              </a:rPr>
              <a:t>A </a:t>
            </a:r>
            <a:r>
              <a:rPr lang="it-IT" sz="2400" b="1" i="1" dirty="0" err="1">
                <a:solidFill>
                  <a:schemeClr val="accent2"/>
                </a:solidFill>
                <a:latin typeface="Comic Sans MS" pitchFamily="66" charset="0"/>
              </a:rPr>
              <a:t>Dynamic</a:t>
            </a:r>
            <a:r>
              <a:rPr lang="it-IT" sz="2400" b="1" i="1" dirty="0">
                <a:solidFill>
                  <a:schemeClr val="accent2"/>
                </a:solidFill>
                <a:latin typeface="Comic Sans MS" pitchFamily="66" charset="0"/>
              </a:rPr>
              <a:t> Allan </a:t>
            </a:r>
            <a:r>
              <a:rPr lang="it-IT" sz="2400" b="1" i="1" dirty="0" err="1">
                <a:solidFill>
                  <a:schemeClr val="accent2"/>
                </a:solidFill>
                <a:latin typeface="Comic Sans MS" pitchFamily="66" charset="0"/>
              </a:rPr>
              <a:t>variance</a:t>
            </a:r>
            <a:endParaRPr lang="it-IT" sz="2100" kern="0" dirty="0"/>
          </a:p>
          <a:p>
            <a:pPr>
              <a:buFontTx/>
              <a:buNone/>
              <a:defRPr/>
            </a:pPr>
            <a:endParaRPr lang="it-IT" sz="2100" kern="0" dirty="0"/>
          </a:p>
        </p:txBody>
      </p:sp>
    </p:spTree>
    <p:extLst>
      <p:ext uri="{BB962C8B-B14F-4D97-AF65-F5344CB8AC3E}">
        <p14:creationId xmlns:p14="http://schemas.microsoft.com/office/powerpoint/2010/main" val="21256516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idx="4294967295"/>
          </p:nvPr>
        </p:nvSpPr>
        <p:spPr>
          <a:xfrm>
            <a:off x="1979712" y="6381328"/>
            <a:ext cx="6561348" cy="376014"/>
          </a:xfrm>
        </p:spPr>
        <p:txBody>
          <a:bodyPr>
            <a:noAutofit/>
          </a:bodyPr>
          <a:lstStyle/>
          <a:p>
            <a:r>
              <a:rPr lang="en-GB" sz="700" dirty="0"/>
              <a:t>L. </a:t>
            </a:r>
            <a:r>
              <a:rPr lang="en-GB" sz="700" dirty="0" err="1"/>
              <a:t>Galleani</a:t>
            </a:r>
            <a:r>
              <a:rPr lang="en-GB" sz="700" dirty="0"/>
              <a:t>, P. </a:t>
            </a:r>
            <a:r>
              <a:rPr lang="en-GB" sz="700" dirty="0" err="1"/>
              <a:t>Tavella</a:t>
            </a:r>
            <a:r>
              <a:rPr lang="en-GB" sz="700" dirty="0"/>
              <a:t>, “Dynamic Allan variance” , IEEE Transactions on </a:t>
            </a:r>
            <a:r>
              <a:rPr lang="en-GB" sz="700" dirty="0" err="1"/>
              <a:t>Ultrasonics</a:t>
            </a:r>
            <a:r>
              <a:rPr lang="en-GB" sz="700" dirty="0"/>
              <a:t>, Ferroelectrics, and Frequency Control, UFFC, vol. 56, no. 3, March 2009, pp450-464</a:t>
            </a:r>
            <a:br>
              <a:rPr lang="en-GB" sz="700" dirty="0"/>
            </a:br>
            <a:r>
              <a:rPr lang="en-US" sz="700" dirty="0">
                <a:hlinkClick r:id="rId3"/>
              </a:rPr>
              <a:t>L. Galleani</a:t>
            </a:r>
            <a:r>
              <a:rPr lang="en-US" sz="700" dirty="0"/>
              <a:t>, </a:t>
            </a:r>
            <a:r>
              <a:rPr lang="en-US" sz="700" dirty="0">
                <a:hlinkClick r:id="rId4"/>
              </a:rPr>
              <a:t>P. </a:t>
            </a:r>
            <a:r>
              <a:rPr lang="en-US" sz="700" dirty="0" err="1">
                <a:hlinkClick r:id="rId4"/>
              </a:rPr>
              <a:t>Tavella</a:t>
            </a:r>
            <a:r>
              <a:rPr lang="en-US" sz="700" dirty="0"/>
              <a:t>, “</a:t>
            </a:r>
            <a:r>
              <a:rPr lang="en-US" sz="700" dirty="0">
                <a:hlinkClick r:id="rId5"/>
              </a:rPr>
              <a:t>The Dynamic Allan Variance V: Recent Advances in Dynamic Stability Analysis”, EEE Transactions on </a:t>
            </a:r>
            <a:r>
              <a:rPr lang="en-US" sz="700" dirty="0" err="1">
                <a:hlinkClick r:id="rId5"/>
              </a:rPr>
              <a:t>Ultrasonics</a:t>
            </a:r>
            <a:r>
              <a:rPr lang="en-US" sz="700" dirty="0">
                <a:hlinkClick r:id="rId5"/>
              </a:rPr>
              <a:t>, Ferroelectrics, and Frequency Control, Vol. 63, No. 4, </a:t>
            </a:r>
            <a:r>
              <a:rPr lang="en-US" sz="700" dirty="0" err="1">
                <a:hlinkClick r:id="rId5"/>
              </a:rPr>
              <a:t>Pag</a:t>
            </a:r>
            <a:r>
              <a:rPr lang="en-US" sz="700" dirty="0">
                <a:hlinkClick r:id="rId5"/>
              </a:rPr>
              <a:t>  624 - 635, April 2016</a:t>
            </a:r>
            <a:br>
              <a:rPr lang="it-IT" sz="700" dirty="0"/>
            </a:br>
            <a:r>
              <a:rPr lang="en-US" sz="700" dirty="0">
                <a:hlinkClick r:id="rId5"/>
              </a:rPr>
              <a:t> </a:t>
            </a:r>
            <a:endParaRPr lang="it-IT" sz="700" dirty="0"/>
          </a:p>
        </p:txBody>
      </p:sp>
      <p:sp>
        <p:nvSpPr>
          <p:cNvPr id="239619" name="Rectangle 3"/>
          <p:cNvSpPr>
            <a:spLocks noGrp="1" noChangeArrowheads="1"/>
          </p:cNvSpPr>
          <p:nvPr>
            <p:ph type="body" idx="4294967295"/>
          </p:nvPr>
        </p:nvSpPr>
        <p:spPr>
          <a:xfrm>
            <a:off x="1331640" y="1106742"/>
            <a:ext cx="6669360" cy="918102"/>
          </a:xfrm>
        </p:spPr>
        <p:txBody>
          <a:bodyPr>
            <a:normAutofit fontScale="92500"/>
          </a:bodyPr>
          <a:lstStyle/>
          <a:p>
            <a:pPr eaLnBrk="1" hangingPunct="1">
              <a:spcBef>
                <a:spcPct val="0"/>
              </a:spcBef>
              <a:buFontTx/>
              <a:buNone/>
              <a:defRPr/>
            </a:pPr>
            <a:r>
              <a:rPr lang="it-IT" b="1" i="1" dirty="0">
                <a:solidFill>
                  <a:schemeClr val="accent2"/>
                </a:solidFill>
                <a:latin typeface="Comic Sans MS" pitchFamily="66" charset="0"/>
              </a:rPr>
              <a:t>The </a:t>
            </a:r>
            <a:r>
              <a:rPr lang="it-IT" b="1" i="1" dirty="0" err="1">
                <a:solidFill>
                  <a:schemeClr val="accent2"/>
                </a:solidFill>
                <a:latin typeface="Comic Sans MS" pitchFamily="66" charset="0"/>
              </a:rPr>
              <a:t>Dynamic</a:t>
            </a:r>
            <a:r>
              <a:rPr lang="it-IT" b="1" i="1" dirty="0">
                <a:solidFill>
                  <a:schemeClr val="accent2"/>
                </a:solidFill>
                <a:latin typeface="Comic Sans MS" pitchFamily="66" charset="0"/>
              </a:rPr>
              <a:t> Allan </a:t>
            </a:r>
            <a:r>
              <a:rPr lang="it-IT" b="1" i="1" dirty="0" err="1">
                <a:solidFill>
                  <a:schemeClr val="accent2"/>
                </a:solidFill>
                <a:latin typeface="Comic Sans MS" pitchFamily="66" charset="0"/>
              </a:rPr>
              <a:t>variance</a:t>
            </a:r>
            <a:endParaRPr lang="it-IT" b="1" i="1" dirty="0">
              <a:solidFill>
                <a:schemeClr val="accent2"/>
              </a:solidFill>
              <a:latin typeface="Comic Sans MS" pitchFamily="66" charset="0"/>
            </a:endParaRPr>
          </a:p>
          <a:p>
            <a:pPr eaLnBrk="1" hangingPunct="1">
              <a:buFontTx/>
              <a:buNone/>
              <a:defRPr/>
            </a:pPr>
            <a:r>
              <a:rPr lang="it-IT" dirty="0">
                <a:effectLst>
                  <a:outerShdw blurRad="38100" dist="38100" dir="2700000" algn="tl">
                    <a:srgbClr val="C0C0C0"/>
                  </a:outerShdw>
                </a:effectLst>
              </a:rPr>
              <a:t>Discrete </a:t>
            </a:r>
            <a:r>
              <a:rPr lang="it-IT" dirty="0" err="1">
                <a:effectLst>
                  <a:outerShdw blurRad="38100" dist="38100" dir="2700000" algn="tl">
                    <a:srgbClr val="C0C0C0"/>
                  </a:outerShdw>
                </a:effectLst>
              </a:rPr>
              <a:t>time</a:t>
            </a:r>
            <a:r>
              <a:rPr lang="it-IT" dirty="0">
                <a:effectLst>
                  <a:outerShdw blurRad="38100" dist="38100" dir="2700000" algn="tl">
                    <a:srgbClr val="C0C0C0"/>
                  </a:outerShdw>
                </a:effectLst>
              </a:rPr>
              <a:t> </a:t>
            </a:r>
            <a:r>
              <a:rPr lang="it-IT" dirty="0" err="1">
                <a:effectLst>
                  <a:outerShdw blurRad="38100" dist="38100" dir="2700000" algn="tl">
                    <a:srgbClr val="C0C0C0"/>
                  </a:outerShdw>
                </a:effectLst>
              </a:rPr>
              <a:t>formulation</a:t>
            </a:r>
            <a:r>
              <a:rPr lang="it-IT" dirty="0">
                <a:effectLst>
                  <a:outerShdw blurRad="38100" dist="38100" dir="2700000" algn="tl">
                    <a:srgbClr val="C0C0C0"/>
                  </a:outerShdw>
                </a:effectLst>
              </a:rPr>
              <a:t> </a:t>
            </a:r>
            <a:r>
              <a:rPr lang="it-IT" dirty="0" err="1">
                <a:effectLst>
                  <a:outerShdw blurRad="38100" dist="38100" dir="2700000" algn="tl">
                    <a:srgbClr val="C0C0C0"/>
                  </a:outerShdw>
                </a:effectLst>
              </a:rPr>
              <a:t>from</a:t>
            </a:r>
            <a:r>
              <a:rPr lang="it-IT" dirty="0">
                <a:effectLst>
                  <a:outerShdw blurRad="38100" dist="38100" dir="2700000" algn="tl">
                    <a:srgbClr val="C0C0C0"/>
                  </a:outerShdw>
                </a:effectLst>
              </a:rPr>
              <a:t> the </a:t>
            </a:r>
            <a:r>
              <a:rPr lang="it-IT" dirty="0" err="1">
                <a:effectLst>
                  <a:outerShdw blurRad="38100" dist="38100" dir="2700000" algn="tl">
                    <a:srgbClr val="C0C0C0"/>
                  </a:outerShdw>
                </a:effectLst>
              </a:rPr>
              <a:t>phase</a:t>
            </a:r>
            <a:r>
              <a:rPr lang="it-IT" dirty="0">
                <a:effectLst>
                  <a:outerShdw blurRad="38100" dist="38100" dir="2700000" algn="tl">
                    <a:srgbClr val="C0C0C0"/>
                  </a:outerShdw>
                </a:effectLst>
              </a:rPr>
              <a:t> </a:t>
            </a:r>
            <a:r>
              <a:rPr lang="it-IT" dirty="0" err="1">
                <a:effectLst>
                  <a:outerShdw blurRad="38100" dist="38100" dir="2700000" algn="tl">
                    <a:srgbClr val="C0C0C0"/>
                  </a:outerShdw>
                </a:effectLst>
              </a:rPr>
              <a:t>samples</a:t>
            </a:r>
            <a:r>
              <a:rPr lang="it-IT" dirty="0">
                <a:effectLst>
                  <a:outerShdw blurRad="38100" dist="38100" dir="2700000" algn="tl">
                    <a:srgbClr val="C0C0C0"/>
                  </a:outerShdw>
                </a:effectLst>
              </a:rPr>
              <a:t> </a:t>
            </a:r>
            <a:r>
              <a:rPr lang="it-IT" i="1" dirty="0">
                <a:effectLst>
                  <a:outerShdw blurRad="38100" dist="38100" dir="2700000" algn="tl">
                    <a:srgbClr val="C0C0C0"/>
                  </a:outerShdw>
                </a:effectLst>
              </a:rPr>
              <a:t>x</a:t>
            </a:r>
            <a:r>
              <a:rPr lang="it-IT" dirty="0">
                <a:effectLst>
                  <a:outerShdw blurRad="38100" dist="38100" dir="2700000" algn="tl">
                    <a:srgbClr val="C0C0C0"/>
                  </a:outerShdw>
                </a:effectLst>
              </a:rPr>
              <a:t>[</a:t>
            </a:r>
            <a:r>
              <a:rPr lang="it-IT" i="1" dirty="0">
                <a:effectLst>
                  <a:outerShdw blurRad="38100" dist="38100" dir="2700000" algn="tl">
                    <a:srgbClr val="C0C0C0"/>
                  </a:outerShdw>
                </a:effectLst>
              </a:rPr>
              <a:t>n</a:t>
            </a:r>
            <a:r>
              <a:rPr lang="it-IT" dirty="0">
                <a:effectLst>
                  <a:outerShdw blurRad="38100" dist="38100" dir="2700000" algn="tl">
                    <a:srgbClr val="C0C0C0"/>
                  </a:outerShdw>
                </a:effectLst>
              </a:rPr>
              <a:t>]</a:t>
            </a:r>
          </a:p>
          <a:p>
            <a:pPr eaLnBrk="1" hangingPunct="1">
              <a:buFontTx/>
              <a:buNone/>
              <a:defRPr/>
            </a:pPr>
            <a:endParaRPr lang="it-IT" dirty="0">
              <a:effectLst>
                <a:outerShdw blurRad="38100" dist="38100" dir="2700000" algn="tl">
                  <a:srgbClr val="C0C0C0"/>
                </a:outerShdw>
              </a:effectLst>
            </a:endParaRPr>
          </a:p>
          <a:p>
            <a:pPr eaLnBrk="1" hangingPunct="1">
              <a:buFontTx/>
              <a:buNone/>
              <a:defRPr/>
            </a:pPr>
            <a:endParaRPr lang="it-IT" dirty="0">
              <a:effectLst>
                <a:outerShdw blurRad="38100" dist="38100" dir="2700000" algn="tl">
                  <a:srgbClr val="C0C0C0"/>
                </a:outerShdw>
              </a:effectLst>
            </a:endParaRPr>
          </a:p>
        </p:txBody>
      </p:sp>
      <p:graphicFrame>
        <p:nvGraphicFramePr>
          <p:cNvPr id="39938" name="Object 2"/>
          <p:cNvGraphicFramePr>
            <a:graphicFrameLocks noChangeAspect="1"/>
          </p:cNvGraphicFramePr>
          <p:nvPr/>
        </p:nvGraphicFramePr>
        <p:xfrm>
          <a:off x="1631094" y="2294875"/>
          <a:ext cx="5874544" cy="614363"/>
        </p:xfrm>
        <a:graphic>
          <a:graphicData uri="http://schemas.openxmlformats.org/presentationml/2006/ole">
            <mc:AlternateContent xmlns:mc="http://schemas.openxmlformats.org/markup-compatibility/2006">
              <mc:Choice xmlns:v="urn:schemas-microsoft-com:vml" Requires="v">
                <p:oleObj name="Equazione" r:id="rId6" imgW="4368800" imgH="457200" progId="Equation.3">
                  <p:embed/>
                </p:oleObj>
              </mc:Choice>
              <mc:Fallback>
                <p:oleObj name="Equazione" r:id="rId6" imgW="4368800" imgH="457200" progId="Equation.3">
                  <p:embed/>
                  <p:pic>
                    <p:nvPicPr>
                      <p:cNvPr id="39938"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1094" y="2294875"/>
                        <a:ext cx="5874544"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1" name="Rectangle 5"/>
          <p:cNvSpPr>
            <a:spLocks noChangeArrowheads="1"/>
          </p:cNvSpPr>
          <p:nvPr/>
        </p:nvSpPr>
        <p:spPr bwMode="auto">
          <a:xfrm>
            <a:off x="1609725" y="3362325"/>
            <a:ext cx="5886450" cy="1771650"/>
          </a:xfrm>
          <a:prstGeom prst="rect">
            <a:avLst/>
          </a:prstGeom>
          <a:noFill/>
          <a:ln w="9525">
            <a:noFill/>
            <a:miter lim="800000"/>
            <a:headEnd/>
            <a:tailEnd/>
          </a:ln>
        </p:spPr>
        <p:txBody>
          <a:bodyPr/>
          <a:lstStyle/>
          <a:p>
            <a:pPr marL="257175" indent="-257175">
              <a:spcBef>
                <a:spcPct val="20000"/>
              </a:spcBef>
            </a:pPr>
            <a:r>
              <a:rPr lang="it-IT" sz="2100" dirty="0" err="1">
                <a:solidFill>
                  <a:srgbClr val="7030A0"/>
                </a:solidFill>
                <a:latin typeface="Helvetica" pitchFamily="34" charset="0"/>
              </a:rPr>
              <a:t>where</a:t>
            </a:r>
            <a:r>
              <a:rPr lang="it-IT" sz="2100" dirty="0">
                <a:solidFill>
                  <a:srgbClr val="7030A0"/>
                </a:solidFill>
                <a:latin typeface="Helvetica" pitchFamily="34" charset="0"/>
              </a:rPr>
              <a:t>:</a:t>
            </a:r>
          </a:p>
          <a:p>
            <a:pPr marL="557213" lvl="1" indent="-214313">
              <a:spcBef>
                <a:spcPct val="20000"/>
              </a:spcBef>
              <a:buSzPct val="60000"/>
              <a:buFont typeface="Times New Roman" pitchFamily="18" charset="0"/>
              <a:buChar char="►"/>
            </a:pPr>
            <a:r>
              <a:rPr lang="it-IT" sz="1500" i="1" dirty="0">
                <a:solidFill>
                  <a:srgbClr val="7030A0"/>
                </a:solidFill>
                <a:latin typeface="Helvetica" pitchFamily="34" charset="0"/>
              </a:rPr>
              <a:t>Nw</a:t>
            </a:r>
            <a:r>
              <a:rPr lang="it-IT" sz="1500" dirty="0">
                <a:solidFill>
                  <a:srgbClr val="7030A0"/>
                </a:solidFill>
                <a:latin typeface="Helvetica" pitchFamily="34" charset="0"/>
              </a:rPr>
              <a:t> is the window length</a:t>
            </a:r>
          </a:p>
          <a:p>
            <a:pPr marL="557213" lvl="1" indent="-214313">
              <a:spcBef>
                <a:spcPct val="20000"/>
              </a:spcBef>
              <a:buSzPct val="60000"/>
              <a:buFont typeface="Times New Roman" pitchFamily="18" charset="0"/>
              <a:buChar char="►"/>
            </a:pPr>
            <a:r>
              <a:rPr lang="it-IT" sz="1500" i="1" dirty="0">
                <a:solidFill>
                  <a:srgbClr val="7030A0"/>
                </a:solidFill>
                <a:latin typeface="Helvetica" pitchFamily="34" charset="0"/>
              </a:rPr>
              <a:t>x</a:t>
            </a:r>
            <a:r>
              <a:rPr lang="it-IT" sz="1500" i="1" baseline="-25000" dirty="0">
                <a:solidFill>
                  <a:srgbClr val="7030A0"/>
                </a:solidFill>
                <a:latin typeface="Helvetica" pitchFamily="34" charset="0"/>
              </a:rPr>
              <a:t>N</a:t>
            </a:r>
            <a:r>
              <a:rPr lang="it-IT" sz="1500" dirty="0">
                <a:solidFill>
                  <a:srgbClr val="7030A0"/>
                </a:solidFill>
                <a:latin typeface="Helvetica" pitchFamily="34" charset="0"/>
              </a:rPr>
              <a:t> is the phase signal in the window </a:t>
            </a:r>
            <a:r>
              <a:rPr lang="it-IT" sz="1500" i="1" dirty="0">
                <a:solidFill>
                  <a:srgbClr val="7030A0"/>
                </a:solidFill>
                <a:latin typeface="Helvetica" pitchFamily="34" charset="0"/>
              </a:rPr>
              <a:t>Nw</a:t>
            </a:r>
            <a:endParaRPr lang="it-IT" sz="1500" dirty="0">
              <a:solidFill>
                <a:srgbClr val="7030A0"/>
              </a:solidFill>
              <a:latin typeface="Helvetica" pitchFamily="34" charset="0"/>
            </a:endParaRPr>
          </a:p>
          <a:p>
            <a:pPr marL="557213" lvl="1" indent="-214313">
              <a:spcBef>
                <a:spcPct val="20000"/>
              </a:spcBef>
              <a:buSzPct val="60000"/>
              <a:buFont typeface="Times New Roman" pitchFamily="18" charset="0"/>
              <a:buChar char="►"/>
            </a:pPr>
            <a:r>
              <a:rPr lang="it-IT" sz="1500" i="1" dirty="0">
                <a:solidFill>
                  <a:srgbClr val="7030A0"/>
                </a:solidFill>
                <a:latin typeface="Symbol" pitchFamily="18" charset="2"/>
                <a:cs typeface="Times New Roman" pitchFamily="18" charset="0"/>
              </a:rPr>
              <a:t>t</a:t>
            </a:r>
            <a:r>
              <a:rPr lang="el-GR" sz="1500" baseline="-25000" dirty="0">
                <a:solidFill>
                  <a:srgbClr val="7030A0"/>
                </a:solidFill>
                <a:latin typeface="Helvetica" pitchFamily="34" charset="0"/>
                <a:cs typeface="Times New Roman" pitchFamily="18" charset="0"/>
              </a:rPr>
              <a:t>0</a:t>
            </a:r>
            <a:r>
              <a:rPr lang="it-IT" sz="1500" dirty="0">
                <a:solidFill>
                  <a:srgbClr val="7030A0"/>
                </a:solidFill>
                <a:latin typeface="Helvetica" pitchFamily="34" charset="0"/>
                <a:cs typeface="Times New Roman" pitchFamily="18" charset="0"/>
              </a:rPr>
              <a:t> </a:t>
            </a:r>
            <a:r>
              <a:rPr lang="it-IT" sz="1500" dirty="0" err="1">
                <a:solidFill>
                  <a:srgbClr val="7030A0"/>
                </a:solidFill>
                <a:latin typeface="Helvetica" pitchFamily="34" charset="0"/>
                <a:cs typeface="Times New Roman" pitchFamily="18" charset="0"/>
              </a:rPr>
              <a:t>is</a:t>
            </a:r>
            <a:r>
              <a:rPr lang="it-IT" sz="1500" dirty="0">
                <a:solidFill>
                  <a:srgbClr val="7030A0"/>
                </a:solidFill>
                <a:latin typeface="Helvetica" pitchFamily="34" charset="0"/>
                <a:cs typeface="Times New Roman" pitchFamily="18" charset="0"/>
              </a:rPr>
              <a:t> the </a:t>
            </a:r>
            <a:r>
              <a:rPr lang="it-IT" sz="1500" dirty="0" err="1">
                <a:solidFill>
                  <a:srgbClr val="7030A0"/>
                </a:solidFill>
                <a:latin typeface="Helvetica" pitchFamily="34" charset="0"/>
                <a:cs typeface="Times New Roman" pitchFamily="18" charset="0"/>
              </a:rPr>
              <a:t>sampling</a:t>
            </a:r>
            <a:r>
              <a:rPr lang="it-IT" sz="1500" dirty="0">
                <a:solidFill>
                  <a:srgbClr val="7030A0"/>
                </a:solidFill>
                <a:latin typeface="Helvetica" pitchFamily="34" charset="0"/>
                <a:cs typeface="Times New Roman" pitchFamily="18" charset="0"/>
              </a:rPr>
              <a:t> </a:t>
            </a:r>
            <a:r>
              <a:rPr lang="it-IT" sz="1500" dirty="0" err="1">
                <a:solidFill>
                  <a:srgbClr val="7030A0"/>
                </a:solidFill>
                <a:latin typeface="Helvetica" pitchFamily="34" charset="0"/>
                <a:cs typeface="Times New Roman" pitchFamily="18" charset="0"/>
              </a:rPr>
              <a:t>time</a:t>
            </a:r>
            <a:endParaRPr lang="it-IT" sz="1500" dirty="0">
              <a:solidFill>
                <a:srgbClr val="7030A0"/>
              </a:solidFill>
              <a:latin typeface="Helvetica" pitchFamily="34" charset="0"/>
            </a:endParaRPr>
          </a:p>
        </p:txBody>
      </p:sp>
      <p:sp>
        <p:nvSpPr>
          <p:cNvPr id="39942" name="Rettangolo 7"/>
          <p:cNvSpPr>
            <a:spLocks noChangeArrowheads="1"/>
          </p:cNvSpPr>
          <p:nvPr/>
        </p:nvSpPr>
        <p:spPr bwMode="auto">
          <a:xfrm>
            <a:off x="1277634" y="4725144"/>
            <a:ext cx="6457950" cy="600164"/>
          </a:xfrm>
          <a:prstGeom prst="rect">
            <a:avLst/>
          </a:prstGeom>
          <a:noFill/>
          <a:ln w="9525">
            <a:noFill/>
            <a:miter lim="800000"/>
            <a:headEnd/>
            <a:tailEnd/>
          </a:ln>
        </p:spPr>
        <p:txBody>
          <a:bodyPr>
            <a:spAutoFit/>
          </a:bodyPr>
          <a:lstStyle/>
          <a:p>
            <a:pPr marL="257175" indent="-257175">
              <a:spcBef>
                <a:spcPct val="20000"/>
              </a:spcBef>
            </a:pPr>
            <a:r>
              <a:rPr lang="it-IT" sz="1500" dirty="0">
                <a:solidFill>
                  <a:srgbClr val="7030A0"/>
                </a:solidFill>
                <a:latin typeface="Helvetica" pitchFamily="34" charset="0"/>
              </a:rPr>
              <a:t>the DAVAR </a:t>
            </a:r>
            <a:r>
              <a:rPr lang="it-IT" sz="1500" dirty="0" err="1">
                <a:solidFill>
                  <a:srgbClr val="7030A0"/>
                </a:solidFill>
                <a:latin typeface="Helvetica" pitchFamily="34" charset="0"/>
              </a:rPr>
              <a:t>estimator</a:t>
            </a:r>
            <a:endParaRPr lang="it-IT" sz="1500" dirty="0">
              <a:solidFill>
                <a:srgbClr val="7030A0"/>
              </a:solidFill>
              <a:latin typeface="Helvetica" pitchFamily="34" charset="0"/>
            </a:endParaRPr>
          </a:p>
          <a:p>
            <a:pPr marL="257175" indent="-257175">
              <a:spcBef>
                <a:spcPct val="20000"/>
              </a:spcBef>
            </a:pPr>
            <a:r>
              <a:rPr lang="it-IT" sz="1500" dirty="0" err="1">
                <a:solidFill>
                  <a:srgbClr val="7030A0"/>
                </a:solidFill>
                <a:latin typeface="Helvetica" pitchFamily="34" charset="0"/>
              </a:rPr>
              <a:t>has</a:t>
            </a:r>
            <a:r>
              <a:rPr lang="it-IT" sz="1500" dirty="0">
                <a:solidFill>
                  <a:srgbClr val="7030A0"/>
                </a:solidFill>
                <a:latin typeface="Helvetica" pitchFamily="34" charset="0"/>
              </a:rPr>
              <a:t> no </a:t>
            </a:r>
            <a:r>
              <a:rPr lang="it-IT" sz="1500" dirty="0" err="1">
                <a:solidFill>
                  <a:srgbClr val="7030A0"/>
                </a:solidFill>
                <a:latin typeface="Helvetica" pitchFamily="34" charset="0"/>
              </a:rPr>
              <a:t>expectation</a:t>
            </a:r>
            <a:r>
              <a:rPr lang="it-IT" sz="1500" dirty="0">
                <a:solidFill>
                  <a:srgbClr val="7030A0"/>
                </a:solidFill>
                <a:latin typeface="Helvetica" pitchFamily="34" charset="0"/>
              </a:rPr>
              <a:t> </a:t>
            </a:r>
            <a:r>
              <a:rPr lang="it-IT" sz="1500" dirty="0" err="1">
                <a:solidFill>
                  <a:srgbClr val="7030A0"/>
                </a:solidFill>
                <a:latin typeface="Helvetica" pitchFamily="34" charset="0"/>
              </a:rPr>
              <a:t>value</a:t>
            </a:r>
            <a:r>
              <a:rPr lang="it-IT" sz="1500" dirty="0">
                <a:solidFill>
                  <a:srgbClr val="7030A0"/>
                </a:solidFill>
                <a:latin typeface="Helvetica" pitchFamily="34" charset="0"/>
              </a:rPr>
              <a:t> </a:t>
            </a:r>
            <a:r>
              <a:rPr lang="it-IT" sz="1500" i="1" dirty="0">
                <a:solidFill>
                  <a:srgbClr val="7030A0"/>
                </a:solidFill>
                <a:latin typeface="Helvetica" pitchFamily="34" charset="0"/>
              </a:rPr>
              <a:t>E</a:t>
            </a:r>
            <a:r>
              <a:rPr lang="it-IT" sz="1500" dirty="0">
                <a:solidFill>
                  <a:srgbClr val="7030A0"/>
                </a:solidFill>
                <a:latin typeface="Helvetica" pitchFamily="34" charset="0"/>
              </a:rPr>
              <a:t> </a:t>
            </a:r>
            <a:r>
              <a:rPr lang="it-IT" sz="1500" dirty="0" err="1">
                <a:solidFill>
                  <a:srgbClr val="7030A0"/>
                </a:solidFill>
                <a:latin typeface="Helvetica" pitchFamily="34" charset="0"/>
              </a:rPr>
              <a:t>because</a:t>
            </a:r>
            <a:r>
              <a:rPr lang="it-IT" sz="1500" dirty="0">
                <a:solidFill>
                  <a:srgbClr val="7030A0"/>
                </a:solidFill>
                <a:latin typeface="Helvetica" pitchFamily="34" charset="0"/>
              </a:rPr>
              <a:t> </a:t>
            </a:r>
            <a:r>
              <a:rPr lang="it-IT" sz="1500" dirty="0" err="1">
                <a:solidFill>
                  <a:srgbClr val="7030A0"/>
                </a:solidFill>
                <a:latin typeface="Helvetica" pitchFamily="34" charset="0"/>
              </a:rPr>
              <a:t>we</a:t>
            </a:r>
            <a:r>
              <a:rPr lang="it-IT" sz="1500" dirty="0">
                <a:solidFill>
                  <a:srgbClr val="7030A0"/>
                </a:solidFill>
                <a:latin typeface="Helvetica" pitchFamily="34" charset="0"/>
              </a:rPr>
              <a:t> </a:t>
            </a:r>
            <a:r>
              <a:rPr lang="it-IT" sz="1500" dirty="0" err="1">
                <a:solidFill>
                  <a:srgbClr val="7030A0"/>
                </a:solidFill>
                <a:latin typeface="Helvetica" pitchFamily="34" charset="0"/>
              </a:rPr>
              <a:t>have</a:t>
            </a:r>
            <a:r>
              <a:rPr lang="it-IT" sz="1500" dirty="0">
                <a:solidFill>
                  <a:srgbClr val="7030A0"/>
                </a:solidFill>
                <a:latin typeface="Helvetica" pitchFamily="34" charset="0"/>
              </a:rPr>
              <a:t> </a:t>
            </a:r>
            <a:r>
              <a:rPr lang="it-IT" sz="1500" dirty="0" err="1">
                <a:solidFill>
                  <a:srgbClr val="7030A0"/>
                </a:solidFill>
                <a:latin typeface="Helvetica" pitchFamily="34" charset="0"/>
              </a:rPr>
              <a:t>one</a:t>
            </a:r>
            <a:r>
              <a:rPr lang="it-IT" sz="1500" dirty="0">
                <a:solidFill>
                  <a:srgbClr val="7030A0"/>
                </a:solidFill>
                <a:latin typeface="Helvetica" pitchFamily="34" charset="0"/>
              </a:rPr>
              <a:t> </a:t>
            </a:r>
            <a:r>
              <a:rPr lang="it-IT" sz="1500" dirty="0" err="1">
                <a:solidFill>
                  <a:srgbClr val="7030A0"/>
                </a:solidFill>
                <a:latin typeface="Helvetica" pitchFamily="34" charset="0"/>
              </a:rPr>
              <a:t>realization</a:t>
            </a:r>
            <a:r>
              <a:rPr lang="it-IT" sz="1500" dirty="0">
                <a:solidFill>
                  <a:srgbClr val="7030A0"/>
                </a:solidFill>
                <a:latin typeface="Helvetica" pitchFamily="34" charset="0"/>
              </a:rPr>
              <a:t> </a:t>
            </a:r>
            <a:r>
              <a:rPr lang="it-IT" sz="1500" dirty="0" err="1">
                <a:solidFill>
                  <a:srgbClr val="7030A0"/>
                </a:solidFill>
                <a:latin typeface="Helvetica" pitchFamily="34" charset="0"/>
              </a:rPr>
              <a:t>only</a:t>
            </a:r>
            <a:endParaRPr lang="it-IT" sz="1500" dirty="0">
              <a:solidFill>
                <a:srgbClr val="7030A0"/>
              </a:solidFill>
              <a:latin typeface="Helvetica" pitchFamily="34" charset="0"/>
            </a:endParaRPr>
          </a:p>
        </p:txBody>
      </p:sp>
    </p:spTree>
    <p:extLst>
      <p:ext uri="{BB962C8B-B14F-4D97-AF65-F5344CB8AC3E}">
        <p14:creationId xmlns:p14="http://schemas.microsoft.com/office/powerpoint/2010/main" val="21315385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egnaposto numero diapositiva 5"/>
          <p:cNvSpPr>
            <a:spLocks noGrp="1"/>
          </p:cNvSpPr>
          <p:nvPr>
            <p:ph type="sldNum" sz="quarter" idx="10"/>
          </p:nvPr>
        </p:nvSpPr>
        <p:spPr>
          <a:xfrm>
            <a:off x="65532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eaLnBrk="1" hangingPunct="1"/>
            <a:fld id="{2CD5FD81-01DB-468E-A657-80940DC25310}" type="slidenum">
              <a:rPr lang="en-US" altLang="it-IT" sz="1800" b="0" smtClean="0">
                <a:solidFill>
                  <a:schemeClr val="tx1"/>
                </a:solidFill>
              </a:rPr>
              <a:pPr eaLnBrk="1" hangingPunct="1"/>
              <a:t>66</a:t>
            </a:fld>
            <a:endParaRPr lang="en-US" altLang="it-IT" sz="1800" b="0">
              <a:solidFill>
                <a:schemeClr val="tx1"/>
              </a:solidFill>
            </a:endParaRPr>
          </a:p>
        </p:txBody>
      </p:sp>
      <p:sp>
        <p:nvSpPr>
          <p:cNvPr id="24581" name="Rectangle 2"/>
          <p:cNvSpPr>
            <a:spLocks noGrp="1" noChangeArrowheads="1"/>
          </p:cNvSpPr>
          <p:nvPr>
            <p:ph type="title"/>
          </p:nvPr>
        </p:nvSpPr>
        <p:spPr>
          <a:xfrm>
            <a:off x="609600" y="228600"/>
            <a:ext cx="7772400" cy="685800"/>
          </a:xfrm>
        </p:spPr>
        <p:txBody>
          <a:bodyPr/>
          <a:lstStyle/>
          <a:p>
            <a:r>
              <a:rPr lang="it-IT" altLang="it-IT" sz="3600"/>
              <a:t>Simulation results : </a:t>
            </a:r>
            <a:r>
              <a:rPr lang="it-IT" altLang="it-IT" sz="3600">
                <a:solidFill>
                  <a:schemeClr val="accent2"/>
                </a:solidFill>
              </a:rPr>
              <a:t>Bump</a:t>
            </a:r>
          </a:p>
        </p:txBody>
      </p:sp>
      <p:sp>
        <p:nvSpPr>
          <p:cNvPr id="24582" name="Text Box 6"/>
          <p:cNvSpPr txBox="1">
            <a:spLocks noChangeArrowheads="1"/>
          </p:cNvSpPr>
          <p:nvPr/>
        </p:nvSpPr>
        <p:spPr bwMode="auto">
          <a:xfrm>
            <a:off x="2819400" y="3429000"/>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algn="ctr" eaLnBrk="1" hangingPunct="1">
              <a:buNone/>
            </a:pPr>
            <a:r>
              <a:rPr lang="it-IT" altLang="it-IT" sz="1800" i="1"/>
              <a:t>t</a:t>
            </a:r>
          </a:p>
        </p:txBody>
      </p:sp>
      <p:sp>
        <p:nvSpPr>
          <p:cNvPr id="245771" name="Line 11"/>
          <p:cNvSpPr>
            <a:spLocks noChangeShapeType="1"/>
          </p:cNvSpPr>
          <p:nvPr/>
        </p:nvSpPr>
        <p:spPr bwMode="auto">
          <a:xfrm flipH="1">
            <a:off x="3352800" y="6248400"/>
            <a:ext cx="533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buNone/>
            </a:pPr>
            <a:endParaRPr lang="it-IT"/>
          </a:p>
        </p:txBody>
      </p:sp>
      <p:pic>
        <p:nvPicPr>
          <p:cNvPr id="24584" name="Picture 13" descr="Bump_Revised_N1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1" y="1219201"/>
            <a:ext cx="295275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74" name="Picture 14" descr="AVAR_Bump_Revised_N1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9200" y="1219200"/>
            <a:ext cx="2963008"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75" name="Picture 15" descr="SAVAR_Bump_Revised_N1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1600" y="3962401"/>
            <a:ext cx="3125666"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70" name="Line 10"/>
          <p:cNvSpPr>
            <a:spLocks noChangeShapeType="1"/>
          </p:cNvSpPr>
          <p:nvPr/>
        </p:nvSpPr>
        <p:spPr bwMode="auto">
          <a:xfrm>
            <a:off x="1447800" y="6019800"/>
            <a:ext cx="4572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buNone/>
            </a:pPr>
            <a:endParaRPr lang="it-IT"/>
          </a:p>
        </p:txBody>
      </p:sp>
      <p:pic>
        <p:nvPicPr>
          <p:cNvPr id="245776" name="Picture 16" descr="E_SAVAR_Bump_Revised_N1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3000" y="3962401"/>
            <a:ext cx="3125666"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777" name="Object 2"/>
          <p:cNvGraphicFramePr>
            <a:graphicFrameLocks noChangeAspect="1"/>
          </p:cNvGraphicFramePr>
          <p:nvPr/>
        </p:nvGraphicFramePr>
        <p:xfrm>
          <a:off x="914400" y="4038601"/>
          <a:ext cx="762000" cy="371475"/>
        </p:xfrm>
        <a:graphic>
          <a:graphicData uri="http://schemas.openxmlformats.org/presentationml/2006/ole">
            <mc:AlternateContent xmlns:mc="http://schemas.openxmlformats.org/markup-compatibility/2006">
              <mc:Choice xmlns:v="urn:schemas-microsoft-com:vml" Requires="v">
                <p:oleObj name="Equation" r:id="rId7" imgW="495000" imgH="241200" progId="Equation.3">
                  <p:embed/>
                </p:oleObj>
              </mc:Choice>
              <mc:Fallback>
                <p:oleObj name="Equation" r:id="rId7" imgW="495000" imgH="241200" progId="Equation.3">
                  <p:embed/>
                  <p:pic>
                    <p:nvPicPr>
                      <p:cNvPr id="245777"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4038601"/>
                        <a:ext cx="7620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778" name="Object 3"/>
          <p:cNvGraphicFramePr>
            <a:graphicFrameLocks noChangeAspect="1"/>
          </p:cNvGraphicFramePr>
          <p:nvPr/>
        </p:nvGraphicFramePr>
        <p:xfrm>
          <a:off x="4572000" y="4038601"/>
          <a:ext cx="762000" cy="371475"/>
        </p:xfrm>
        <a:graphic>
          <a:graphicData uri="http://schemas.openxmlformats.org/presentationml/2006/ole">
            <mc:AlternateContent xmlns:mc="http://schemas.openxmlformats.org/markup-compatibility/2006">
              <mc:Choice xmlns:v="urn:schemas-microsoft-com:vml" Requires="v">
                <p:oleObj name="Equation" r:id="rId9" imgW="495085" imgH="241195" progId="Equation.3">
                  <p:embed/>
                </p:oleObj>
              </mc:Choice>
              <mc:Fallback>
                <p:oleObj name="Equation" r:id="rId9" imgW="495085" imgH="241195" progId="Equation.3">
                  <p:embed/>
                  <p:pic>
                    <p:nvPicPr>
                      <p:cNvPr id="245778"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4038601"/>
                        <a:ext cx="7620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 Box 11"/>
          <p:cNvSpPr txBox="1">
            <a:spLocks noChangeArrowheads="1"/>
          </p:cNvSpPr>
          <p:nvPr/>
        </p:nvSpPr>
        <p:spPr bwMode="auto">
          <a:xfrm>
            <a:off x="6477000" y="3429000"/>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algn="ctr" eaLnBrk="1" hangingPunct="1">
              <a:buNone/>
            </a:pPr>
            <a:r>
              <a:rPr lang="it-IT" altLang="it-IT" sz="1800" i="1">
                <a:latin typeface="Symbol" pitchFamily="18" charset="2"/>
                <a:cs typeface="Times New Roman" pitchFamily="18" charset="0"/>
              </a:rPr>
              <a:t>t</a:t>
            </a:r>
            <a:endParaRPr lang="el-GR" altLang="it-IT" sz="1800" i="1">
              <a:cs typeface="Times New Roman" pitchFamily="18" charset="0"/>
            </a:endParaRPr>
          </a:p>
        </p:txBody>
      </p:sp>
      <p:sp>
        <p:nvSpPr>
          <p:cNvPr id="245763" name="Text Box 3"/>
          <p:cNvSpPr txBox="1">
            <a:spLocks noChangeArrowheads="1"/>
          </p:cNvSpPr>
          <p:nvPr/>
        </p:nvSpPr>
        <p:spPr bwMode="auto">
          <a:xfrm>
            <a:off x="1295400" y="6096000"/>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algn="ctr" eaLnBrk="1" hangingPunct="1">
              <a:buNone/>
            </a:pPr>
            <a:r>
              <a:rPr lang="it-IT" altLang="it-IT" sz="1800" i="1"/>
              <a:t>t</a:t>
            </a:r>
          </a:p>
        </p:txBody>
      </p:sp>
      <p:sp>
        <p:nvSpPr>
          <p:cNvPr id="18" name="Text Box 11"/>
          <p:cNvSpPr txBox="1">
            <a:spLocks noChangeArrowheads="1"/>
          </p:cNvSpPr>
          <p:nvPr/>
        </p:nvSpPr>
        <p:spPr bwMode="auto">
          <a:xfrm>
            <a:off x="3975589" y="5956300"/>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700" b="1">
                <a:solidFill>
                  <a:srgbClr val="0066CC"/>
                </a:solidFill>
                <a:latin typeface="Arial" pitchFamily="34" charset="0"/>
              </a:defRPr>
            </a:lvl1pPr>
            <a:lvl2pPr marL="742950" indent="-285750" eaLnBrk="0" hangingPunct="0">
              <a:defRPr sz="4700" b="1">
                <a:solidFill>
                  <a:srgbClr val="0066CC"/>
                </a:solidFill>
                <a:latin typeface="Arial" pitchFamily="34" charset="0"/>
              </a:defRPr>
            </a:lvl2pPr>
            <a:lvl3pPr marL="1143000" indent="-228600" eaLnBrk="0" hangingPunct="0">
              <a:defRPr sz="4700" b="1">
                <a:solidFill>
                  <a:srgbClr val="0066CC"/>
                </a:solidFill>
                <a:latin typeface="Arial" pitchFamily="34" charset="0"/>
              </a:defRPr>
            </a:lvl3pPr>
            <a:lvl4pPr marL="1600200" indent="-228600" eaLnBrk="0" hangingPunct="0">
              <a:defRPr sz="4700" b="1">
                <a:solidFill>
                  <a:srgbClr val="0066CC"/>
                </a:solidFill>
                <a:latin typeface="Arial" pitchFamily="34" charset="0"/>
              </a:defRPr>
            </a:lvl4pPr>
            <a:lvl5pPr marL="2057400" indent="-228600" eaLnBrk="0" hangingPunct="0">
              <a:defRPr sz="4700" b="1">
                <a:solidFill>
                  <a:srgbClr val="0066CC"/>
                </a:solidFill>
                <a:latin typeface="Arial" pitchFamily="34" charset="0"/>
              </a:defRPr>
            </a:lvl5pPr>
            <a:lvl6pPr marL="2514600" indent="-228600" eaLnBrk="0" fontAlgn="base" hangingPunct="0">
              <a:spcBef>
                <a:spcPct val="0"/>
              </a:spcBef>
              <a:spcAft>
                <a:spcPct val="0"/>
              </a:spcAft>
              <a:defRPr sz="4700" b="1">
                <a:solidFill>
                  <a:srgbClr val="0066CC"/>
                </a:solidFill>
                <a:latin typeface="Arial" pitchFamily="34" charset="0"/>
              </a:defRPr>
            </a:lvl6pPr>
            <a:lvl7pPr marL="2971800" indent="-228600" eaLnBrk="0" fontAlgn="base" hangingPunct="0">
              <a:spcBef>
                <a:spcPct val="0"/>
              </a:spcBef>
              <a:spcAft>
                <a:spcPct val="0"/>
              </a:spcAft>
              <a:defRPr sz="4700" b="1">
                <a:solidFill>
                  <a:srgbClr val="0066CC"/>
                </a:solidFill>
                <a:latin typeface="Arial" pitchFamily="34" charset="0"/>
              </a:defRPr>
            </a:lvl7pPr>
            <a:lvl8pPr marL="3429000" indent="-228600" eaLnBrk="0" fontAlgn="base" hangingPunct="0">
              <a:spcBef>
                <a:spcPct val="0"/>
              </a:spcBef>
              <a:spcAft>
                <a:spcPct val="0"/>
              </a:spcAft>
              <a:defRPr sz="4700" b="1">
                <a:solidFill>
                  <a:srgbClr val="0066CC"/>
                </a:solidFill>
                <a:latin typeface="Arial" pitchFamily="34" charset="0"/>
              </a:defRPr>
            </a:lvl8pPr>
            <a:lvl9pPr marL="3886200" indent="-228600" eaLnBrk="0" fontAlgn="base" hangingPunct="0">
              <a:spcBef>
                <a:spcPct val="0"/>
              </a:spcBef>
              <a:spcAft>
                <a:spcPct val="0"/>
              </a:spcAft>
              <a:defRPr sz="4700" b="1">
                <a:solidFill>
                  <a:srgbClr val="0066CC"/>
                </a:solidFill>
                <a:latin typeface="Arial" pitchFamily="34" charset="0"/>
              </a:defRPr>
            </a:lvl9pPr>
          </a:lstStyle>
          <a:p>
            <a:pPr algn="ctr" eaLnBrk="1" hangingPunct="1">
              <a:buNone/>
            </a:pPr>
            <a:r>
              <a:rPr lang="it-IT" altLang="it-IT" sz="1800" i="1">
                <a:latin typeface="Symbol" pitchFamily="18" charset="2"/>
                <a:cs typeface="Times New Roman" pitchFamily="18" charset="0"/>
              </a:rPr>
              <a:t>t</a:t>
            </a:r>
            <a:endParaRPr lang="el-GR" altLang="it-IT" sz="1800" i="1">
              <a:cs typeface="Times New Roman" pitchFamily="18" charset="0"/>
            </a:endParaRPr>
          </a:p>
        </p:txBody>
      </p:sp>
    </p:spTree>
    <p:extLst>
      <p:ext uri="{BB962C8B-B14F-4D97-AF65-F5344CB8AC3E}">
        <p14:creationId xmlns:p14="http://schemas.microsoft.com/office/powerpoint/2010/main" val="1955475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74"/>
                                        </p:tgtEl>
                                        <p:attrNameLst>
                                          <p:attrName>style.visibility</p:attrName>
                                        </p:attrNameLst>
                                      </p:cBhvr>
                                      <p:to>
                                        <p:strVal val="visible"/>
                                      </p:to>
                                    </p:set>
                                    <p:animEffect transition="in" filter="blinds(horizontal)">
                                      <p:cBhvr>
                                        <p:cTn id="7" dur="500"/>
                                        <p:tgtEl>
                                          <p:spTgt spid="2457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5775"/>
                                        </p:tgtEl>
                                        <p:attrNameLst>
                                          <p:attrName>style.visibility</p:attrName>
                                        </p:attrNameLst>
                                      </p:cBhvr>
                                      <p:to>
                                        <p:strVal val="visible"/>
                                      </p:to>
                                    </p:set>
                                    <p:animEffect transition="in" filter="blinds(horizontal)">
                                      <p:cBhvr>
                                        <p:cTn id="12" dur="500"/>
                                        <p:tgtEl>
                                          <p:spTgt spid="24577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45770"/>
                                        </p:tgtEl>
                                        <p:attrNameLst>
                                          <p:attrName>style.visibility</p:attrName>
                                        </p:attrNameLst>
                                      </p:cBhvr>
                                      <p:to>
                                        <p:strVal val="visible"/>
                                      </p:to>
                                    </p:set>
                                    <p:animEffect transition="in" filter="blinds(horizontal)">
                                      <p:cBhvr>
                                        <p:cTn id="15" dur="500"/>
                                        <p:tgtEl>
                                          <p:spTgt spid="24577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45763"/>
                                        </p:tgtEl>
                                        <p:attrNameLst>
                                          <p:attrName>style.visibility</p:attrName>
                                        </p:attrNameLst>
                                      </p:cBhvr>
                                      <p:to>
                                        <p:strVal val="visible"/>
                                      </p:to>
                                    </p:set>
                                    <p:animEffect transition="in" filter="blinds(horizontal)">
                                      <p:cBhvr>
                                        <p:cTn id="18" dur="500"/>
                                        <p:tgtEl>
                                          <p:spTgt spid="24576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45771"/>
                                        </p:tgtEl>
                                        <p:attrNameLst>
                                          <p:attrName>style.visibility</p:attrName>
                                        </p:attrNameLst>
                                      </p:cBhvr>
                                      <p:to>
                                        <p:strVal val="visible"/>
                                      </p:to>
                                    </p:set>
                                    <p:animEffect transition="in" filter="blinds(horizontal)">
                                      <p:cBhvr>
                                        <p:cTn id="21" dur="500"/>
                                        <p:tgtEl>
                                          <p:spTgt spid="245771"/>
                                        </p:tgtEl>
                                      </p:cBhvr>
                                    </p:animEffect>
                                  </p:childTnLst>
                                </p:cTn>
                              </p:par>
                              <p:par>
                                <p:cTn id="22" presetID="3" presetClass="entr" presetSubtype="10" fill="hold" nodeType="withEffect">
                                  <p:stCondLst>
                                    <p:cond delay="0"/>
                                  </p:stCondLst>
                                  <p:childTnLst>
                                    <p:set>
                                      <p:cBhvr>
                                        <p:cTn id="23" dur="1" fill="hold">
                                          <p:stCondLst>
                                            <p:cond delay="0"/>
                                          </p:stCondLst>
                                        </p:cTn>
                                        <p:tgtEl>
                                          <p:spTgt spid="245777"/>
                                        </p:tgtEl>
                                        <p:attrNameLst>
                                          <p:attrName>style.visibility</p:attrName>
                                        </p:attrNameLst>
                                      </p:cBhvr>
                                      <p:to>
                                        <p:strVal val="visible"/>
                                      </p:to>
                                    </p:set>
                                    <p:animEffect transition="in" filter="blinds(horizontal)">
                                      <p:cBhvr>
                                        <p:cTn id="24" dur="500"/>
                                        <p:tgtEl>
                                          <p:spTgt spid="24577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245776"/>
                                        </p:tgtEl>
                                        <p:attrNameLst>
                                          <p:attrName>style.visibility</p:attrName>
                                        </p:attrNameLst>
                                      </p:cBhvr>
                                      <p:to>
                                        <p:strVal val="visible"/>
                                      </p:to>
                                    </p:set>
                                    <p:animEffect transition="in" filter="blinds(horizontal)">
                                      <p:cBhvr>
                                        <p:cTn id="29" dur="500"/>
                                        <p:tgtEl>
                                          <p:spTgt spid="245776"/>
                                        </p:tgtEl>
                                      </p:cBhvr>
                                    </p:animEffect>
                                  </p:childTnLst>
                                </p:cTn>
                              </p:par>
                              <p:par>
                                <p:cTn id="30" presetID="3" presetClass="entr" presetSubtype="10" fill="hold" nodeType="withEffect">
                                  <p:stCondLst>
                                    <p:cond delay="0"/>
                                  </p:stCondLst>
                                  <p:childTnLst>
                                    <p:set>
                                      <p:cBhvr>
                                        <p:cTn id="31" dur="1" fill="hold">
                                          <p:stCondLst>
                                            <p:cond delay="0"/>
                                          </p:stCondLst>
                                        </p:cTn>
                                        <p:tgtEl>
                                          <p:spTgt spid="245777"/>
                                        </p:tgtEl>
                                        <p:attrNameLst>
                                          <p:attrName>style.visibility</p:attrName>
                                        </p:attrNameLst>
                                      </p:cBhvr>
                                      <p:to>
                                        <p:strVal val="visible"/>
                                      </p:to>
                                    </p:set>
                                    <p:animEffect transition="in" filter="blinds(horizontal)">
                                      <p:cBhvr>
                                        <p:cTn id="32" dur="500"/>
                                        <p:tgtEl>
                                          <p:spTgt spid="245777"/>
                                        </p:tgtEl>
                                      </p:cBhvr>
                                    </p:animEffect>
                                  </p:childTnLst>
                                </p:cTn>
                              </p:par>
                              <p:par>
                                <p:cTn id="33" presetID="3" presetClass="entr" presetSubtype="10" fill="hold" nodeType="withEffect">
                                  <p:stCondLst>
                                    <p:cond delay="0"/>
                                  </p:stCondLst>
                                  <p:childTnLst>
                                    <p:set>
                                      <p:cBhvr>
                                        <p:cTn id="34" dur="1" fill="hold">
                                          <p:stCondLst>
                                            <p:cond delay="0"/>
                                          </p:stCondLst>
                                        </p:cTn>
                                        <p:tgtEl>
                                          <p:spTgt spid="245777"/>
                                        </p:tgtEl>
                                        <p:attrNameLst>
                                          <p:attrName>style.visibility</p:attrName>
                                        </p:attrNameLst>
                                      </p:cBhvr>
                                      <p:to>
                                        <p:strVal val="visible"/>
                                      </p:to>
                                    </p:set>
                                    <p:animEffect transition="in" filter="blinds(horizontal)">
                                      <p:cBhvr>
                                        <p:cTn id="35" dur="500"/>
                                        <p:tgtEl>
                                          <p:spTgt spid="245777"/>
                                        </p:tgtEl>
                                      </p:cBhvr>
                                    </p:animEffect>
                                  </p:childTnLst>
                                </p:cTn>
                              </p:par>
                              <p:par>
                                <p:cTn id="36" presetID="3" presetClass="entr" presetSubtype="10" fill="hold" nodeType="withEffect">
                                  <p:stCondLst>
                                    <p:cond delay="0"/>
                                  </p:stCondLst>
                                  <p:childTnLst>
                                    <p:set>
                                      <p:cBhvr>
                                        <p:cTn id="37" dur="1" fill="hold">
                                          <p:stCondLst>
                                            <p:cond delay="0"/>
                                          </p:stCondLst>
                                        </p:cTn>
                                        <p:tgtEl>
                                          <p:spTgt spid="245778"/>
                                        </p:tgtEl>
                                        <p:attrNameLst>
                                          <p:attrName>style.visibility</p:attrName>
                                        </p:attrNameLst>
                                      </p:cBhvr>
                                      <p:to>
                                        <p:strVal val="visible"/>
                                      </p:to>
                                    </p:set>
                                    <p:animEffect transition="in" filter="blinds(horizontal)">
                                      <p:cBhvr>
                                        <p:cTn id="38" dur="500"/>
                                        <p:tgtEl>
                                          <p:spTgt spid="245778"/>
                                        </p:tgtEl>
                                      </p:cBhvr>
                                    </p:animEffect>
                                  </p:childTnLst>
                                </p:cTn>
                              </p:par>
                              <p:par>
                                <p:cTn id="39" presetID="3" presetClass="entr" presetSubtype="10" fill="hold" nodeType="withEffect">
                                  <p:stCondLst>
                                    <p:cond delay="0"/>
                                  </p:stCondLst>
                                  <p:childTnLst>
                                    <p:set>
                                      <p:cBhvr>
                                        <p:cTn id="40" dur="1" fill="hold">
                                          <p:stCondLst>
                                            <p:cond delay="0"/>
                                          </p:stCondLst>
                                        </p:cTn>
                                        <p:tgtEl>
                                          <p:spTgt spid="245778"/>
                                        </p:tgtEl>
                                        <p:attrNameLst>
                                          <p:attrName>style.visibility</p:attrName>
                                        </p:attrNameLst>
                                      </p:cBhvr>
                                      <p:to>
                                        <p:strVal val="visible"/>
                                      </p:to>
                                    </p:set>
                                    <p:animEffect transition="in" filter="blinds(horizontal)">
                                      <p:cBhvr>
                                        <p:cTn id="41" dur="500"/>
                                        <p:tgtEl>
                                          <p:spTgt spid="245778"/>
                                        </p:tgtEl>
                                      </p:cBhvr>
                                    </p:animEffect>
                                  </p:childTnLst>
                                </p:cTn>
                              </p:par>
                              <p:par>
                                <p:cTn id="42" presetID="3" presetClass="entr" presetSubtype="10" fill="hold" nodeType="withEffect">
                                  <p:stCondLst>
                                    <p:cond delay="0"/>
                                  </p:stCondLst>
                                  <p:childTnLst>
                                    <p:set>
                                      <p:cBhvr>
                                        <p:cTn id="43" dur="1" fill="hold">
                                          <p:stCondLst>
                                            <p:cond delay="0"/>
                                          </p:stCondLst>
                                        </p:cTn>
                                        <p:tgtEl>
                                          <p:spTgt spid="245778"/>
                                        </p:tgtEl>
                                        <p:attrNameLst>
                                          <p:attrName>style.visibility</p:attrName>
                                        </p:attrNameLst>
                                      </p:cBhvr>
                                      <p:to>
                                        <p:strVal val="visible"/>
                                      </p:to>
                                    </p:set>
                                    <p:animEffect transition="in" filter="blinds(horizontal)">
                                      <p:cBhvr>
                                        <p:cTn id="44" dur="500"/>
                                        <p:tgtEl>
                                          <p:spTgt spid="245778"/>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linds(horizontal)">
                                      <p:cBhvr>
                                        <p:cTn id="47" dur="500"/>
                                        <p:tgtEl>
                                          <p:spTgt spid="17"/>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blinds(horizontal)">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1" grpId="0" animBg="1"/>
      <p:bldP spid="245770" grpId="0" animBg="1"/>
      <p:bldP spid="17" grpId="0"/>
      <p:bldP spid="245763" grpId="0"/>
      <p:bldP spid="1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4" name="Segnaposto numero diapositiva 3"/>
          <p:cNvSpPr>
            <a:spLocks noGrp="1"/>
          </p:cNvSpPr>
          <p:nvPr>
            <p:ph type="sldNum" sz="quarter" idx="10"/>
          </p:nvPr>
        </p:nvSpPr>
        <p:spPr/>
        <p:txBody>
          <a:bodyPr/>
          <a:lstStyle/>
          <a:p>
            <a:r>
              <a:rPr lang="fr-FR" altLang="en-GB" dirty="0"/>
              <a:t> </a:t>
            </a:r>
          </a:p>
        </p:txBody>
      </p:sp>
      <p:pic>
        <p:nvPicPr>
          <p:cNvPr id="7" name="Picture 151" descr="TIME_TpvsSatGstFreqOffset_20100901000000_20121016164014_G25-vs-GPSTime-RAFSA-true-GRP-MAD3"/>
          <p:cNvPicPr>
            <a:picLocks noGrp="1" noChangeAspect="1" noChangeArrowheads="1"/>
          </p:cNvPicPr>
          <p:nvPr>
            <p:ph idx="1"/>
          </p:nvPr>
        </p:nvPicPr>
        <p:blipFill>
          <a:blip r:embed="rId2" cstate="print"/>
          <a:srcRect/>
          <a:stretch>
            <a:fillRect/>
          </a:stretch>
        </p:blipFill>
        <p:spPr bwMode="auto">
          <a:xfrm>
            <a:off x="0" y="203200"/>
            <a:ext cx="5062963" cy="2569029"/>
          </a:xfrm>
          <a:prstGeom prst="rect">
            <a:avLst/>
          </a:prstGeom>
          <a:noFill/>
          <a:ln w="9525">
            <a:noFill/>
            <a:miter lim="800000"/>
            <a:headEnd/>
            <a:tailEnd/>
          </a:ln>
        </p:spPr>
      </p:pic>
      <p:pic>
        <p:nvPicPr>
          <p:cNvPr id="8" name="Picture 152" descr="TIME_TpvsSatGstDavar_20100901000000_20120724112639_G25-vs-GPSTime-RAFSA-true-GRP--MAD3"/>
          <p:cNvPicPr>
            <a:picLocks noChangeAspect="1" noChangeArrowheads="1"/>
          </p:cNvPicPr>
          <p:nvPr/>
        </p:nvPicPr>
        <p:blipFill>
          <a:blip r:embed="rId3" cstate="print"/>
          <a:srcRect/>
          <a:stretch>
            <a:fillRect/>
          </a:stretch>
        </p:blipFill>
        <p:spPr bwMode="auto">
          <a:xfrm>
            <a:off x="4593019" y="478971"/>
            <a:ext cx="4518097" cy="2293257"/>
          </a:xfrm>
          <a:prstGeom prst="rect">
            <a:avLst/>
          </a:prstGeom>
          <a:noFill/>
          <a:ln w="9525">
            <a:noFill/>
            <a:miter lim="800000"/>
            <a:headEnd/>
            <a:tailEnd/>
          </a:ln>
        </p:spPr>
      </p:pic>
      <p:pic>
        <p:nvPicPr>
          <p:cNvPr id="9" name="Picture 146" descr="TIME_TpvsSatGstFreqOffset_20080201000000_20130620155813_G10-vs-GPSTime-CSA-true-GRP-MAD3"/>
          <p:cNvPicPr>
            <a:picLocks noChangeAspect="1" noChangeArrowheads="1"/>
          </p:cNvPicPr>
          <p:nvPr/>
        </p:nvPicPr>
        <p:blipFill>
          <a:blip r:embed="rId4" cstate="print"/>
          <a:srcRect/>
          <a:stretch>
            <a:fillRect/>
          </a:stretch>
        </p:blipFill>
        <p:spPr bwMode="auto">
          <a:xfrm>
            <a:off x="0" y="3051174"/>
            <a:ext cx="6440487" cy="3162300"/>
          </a:xfrm>
          <a:prstGeom prst="rect">
            <a:avLst/>
          </a:prstGeom>
          <a:noFill/>
          <a:ln w="9525">
            <a:noFill/>
            <a:miter lim="800000"/>
            <a:headEnd/>
            <a:tailEnd/>
          </a:ln>
        </p:spPr>
      </p:pic>
      <p:pic>
        <p:nvPicPr>
          <p:cNvPr id="10" name="Picture 147" descr="TIME_TpvsSatGstDavar_20080201000000_20130620153850_G10-vs-GPSTime-RAFSA-true-GRP-"/>
          <p:cNvPicPr>
            <a:picLocks noChangeAspect="1" noChangeArrowheads="1"/>
          </p:cNvPicPr>
          <p:nvPr/>
        </p:nvPicPr>
        <p:blipFill>
          <a:blip r:embed="rId5" cstate="print"/>
          <a:srcRect/>
          <a:stretch>
            <a:fillRect/>
          </a:stretch>
        </p:blipFill>
        <p:spPr bwMode="auto">
          <a:xfrm>
            <a:off x="4945407" y="3338286"/>
            <a:ext cx="4127495" cy="3097437"/>
          </a:xfrm>
          <a:prstGeom prst="rect">
            <a:avLst/>
          </a:prstGeom>
          <a:noFill/>
          <a:ln w="9525">
            <a:noFill/>
            <a:miter lim="800000"/>
            <a:headEnd/>
            <a:tailEnd/>
          </a:ln>
        </p:spPr>
      </p:pic>
      <p:sp>
        <p:nvSpPr>
          <p:cNvPr id="11" name="Rectangle 3"/>
          <p:cNvSpPr txBox="1">
            <a:spLocks noChangeArrowheads="1"/>
          </p:cNvSpPr>
          <p:nvPr/>
        </p:nvSpPr>
        <p:spPr bwMode="auto">
          <a:xfrm>
            <a:off x="915987" y="6299322"/>
            <a:ext cx="5524500" cy="272802"/>
          </a:xfrm>
          <a:prstGeom prst="rect">
            <a:avLst/>
          </a:prstGeom>
          <a:noFill/>
          <a:ln w="9525">
            <a:noFill/>
            <a:miter lim="800000"/>
            <a:headEnd/>
            <a:tailEnd/>
          </a:ln>
          <a:effectLst/>
        </p:spPr>
        <p:txBody>
          <a:bodyPr/>
          <a:lstStyle/>
          <a:p>
            <a:pPr marL="257175" indent="-257175">
              <a:spcBef>
                <a:spcPct val="20000"/>
              </a:spcBef>
              <a:defRPr/>
            </a:pPr>
            <a:r>
              <a:rPr lang="it-IT" sz="1100" kern="0" dirty="0">
                <a:effectLst>
                  <a:outerShdw blurRad="38100" dist="38100" dir="2700000" algn="tl">
                    <a:srgbClr val="C0C0C0"/>
                  </a:outerShdw>
                </a:effectLst>
              </a:rPr>
              <a:t>CANVAS by NRL @ </a:t>
            </a:r>
            <a:r>
              <a:rPr lang="en-US" sz="1100" b="1" dirty="0">
                <a:latin typeface="Arial" charset="0"/>
              </a:rPr>
              <a:t>https://goby.nrl.navy.mil/canvas/download/</a:t>
            </a:r>
            <a:endParaRPr lang="it-IT" sz="1100" kern="0" dirty="0">
              <a:effectLst>
                <a:outerShdw blurRad="38100" dist="38100" dir="2700000" algn="tl">
                  <a:srgbClr val="C0C0C0"/>
                </a:outerShdw>
              </a:effectLst>
            </a:endParaRPr>
          </a:p>
          <a:p>
            <a:pPr marL="257175" indent="-257175">
              <a:spcBef>
                <a:spcPct val="20000"/>
              </a:spcBef>
              <a:defRPr/>
            </a:pPr>
            <a:r>
              <a:rPr lang="it-IT" sz="1100" kern="0" dirty="0">
                <a:effectLst>
                  <a:outerShdw blurRad="38100" dist="38100" dir="2700000" algn="tl">
                    <a:srgbClr val="C0C0C0"/>
                  </a:outerShdw>
                </a:effectLst>
              </a:rPr>
              <a:t>STABLE 32 version 1.5</a:t>
            </a:r>
          </a:p>
        </p:txBody>
      </p:sp>
    </p:spTree>
    <p:extLst>
      <p:ext uri="{BB962C8B-B14F-4D97-AF65-F5344CB8AC3E}">
        <p14:creationId xmlns:p14="http://schemas.microsoft.com/office/powerpoint/2010/main" val="24053720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r>
              <a:rPr lang="fr-FR" altLang="en-GB" dirty="0"/>
              <a:t> </a:t>
            </a:r>
          </a:p>
        </p:txBody>
      </p:sp>
      <p:sp>
        <p:nvSpPr>
          <p:cNvPr id="5" name="Titolo 1"/>
          <p:cNvSpPr txBox="1">
            <a:spLocks/>
          </p:cNvSpPr>
          <p:nvPr/>
        </p:nvSpPr>
        <p:spPr bwMode="auto">
          <a:xfrm>
            <a:off x="6859222" y="3140968"/>
            <a:ext cx="1310321" cy="747896"/>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normAutofit lnSpcReduction="10000"/>
          </a:bodyPr>
          <a:lstStyle>
            <a:lvl1pPr algn="l" rtl="0" fontAlgn="base">
              <a:spcBef>
                <a:spcPct val="0"/>
              </a:spcBef>
              <a:spcAft>
                <a:spcPct val="0"/>
              </a:spcAft>
              <a:defRPr sz="3200" i="1">
                <a:solidFill>
                  <a:schemeClr val="tx2"/>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2pPr>
            <a:lvl3pPr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3pPr>
            <a:lvl4pPr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4pPr>
            <a:lvl5pPr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5pPr>
            <a:lvl6pPr marL="457200"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6pPr>
            <a:lvl7pPr marL="914400"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7pPr>
            <a:lvl8pPr marL="1371600"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8pPr>
            <a:lvl9pPr marL="1828800" algn="l" rtl="0" fontAlgn="base">
              <a:spcBef>
                <a:spcPct val="0"/>
              </a:spcBef>
              <a:spcAft>
                <a:spcPct val="0"/>
              </a:spcAft>
              <a:defRPr sz="3200" i="1">
                <a:solidFill>
                  <a:schemeClr val="tx2"/>
                </a:solidFill>
                <a:effectLst>
                  <a:outerShdw blurRad="38100" dist="38100" dir="2700000" algn="tl">
                    <a:srgbClr val="C0C0C0"/>
                  </a:outerShdw>
                </a:effectLst>
                <a:latin typeface="Helvetica" pitchFamily="34" charset="0"/>
              </a:defRPr>
            </a:lvl9pPr>
          </a:lstStyle>
          <a:p>
            <a:r>
              <a:rPr lang="en-US" sz="1500" b="1" kern="0" dirty="0"/>
              <a:t>LIGO Sees First Gravitational Waves</a:t>
            </a:r>
            <a:endParaRPr lang="it-IT" sz="1500" b="1" kern="0" dirty="0"/>
          </a:p>
        </p:txBody>
      </p:sp>
      <p:pic>
        <p:nvPicPr>
          <p:cNvPr id="6" name="Picture 15" descr="http://www.slate.com/content/dam/slate/blogs/bad_astronomy/2016/02/10/ligo_gravwave_detection.jpg.CROP.original-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132856"/>
            <a:ext cx="5187212" cy="4177406"/>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55"/>
          <p:cNvSpPr txBox="1">
            <a:spLocks noChangeArrowheads="1"/>
          </p:cNvSpPr>
          <p:nvPr/>
        </p:nvSpPr>
        <p:spPr bwMode="auto">
          <a:xfrm>
            <a:off x="3410610" y="1196752"/>
            <a:ext cx="5733390" cy="50783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lvl="0">
              <a:spcBef>
                <a:spcPct val="50000"/>
              </a:spcBef>
            </a:pPr>
            <a:r>
              <a:rPr lang="it-IT" sz="2700" b="1" dirty="0" err="1">
                <a:solidFill>
                  <a:schemeClr val="accent2"/>
                </a:solidFill>
                <a:latin typeface="Comic Sans MS" pitchFamily="66" charset="0"/>
              </a:rPr>
              <a:t>issues</a:t>
            </a:r>
            <a:r>
              <a:rPr lang="it-IT" sz="2700" b="1" dirty="0">
                <a:solidFill>
                  <a:schemeClr val="accent2"/>
                </a:solidFill>
                <a:latin typeface="Comic Sans MS" pitchFamily="66" charset="0"/>
              </a:rPr>
              <a:t> or new </a:t>
            </a:r>
            <a:r>
              <a:rPr lang="it-IT" sz="2700" b="1" dirty="0" err="1">
                <a:solidFill>
                  <a:schemeClr val="accent2"/>
                </a:solidFill>
                <a:latin typeface="Comic Sans MS" pitchFamily="66" charset="0"/>
              </a:rPr>
              <a:t>physics</a:t>
            </a:r>
            <a:endParaRPr lang="it-IT" sz="2700" b="1" dirty="0">
              <a:solidFill>
                <a:schemeClr val="accent2"/>
              </a:solidFill>
              <a:latin typeface="Comic Sans MS" pitchFamily="66" charset="0"/>
            </a:endParaRPr>
          </a:p>
        </p:txBody>
      </p:sp>
      <p:sp>
        <p:nvSpPr>
          <p:cNvPr id="3" name="ZoneTexte 2">
            <a:extLst>
              <a:ext uri="{FF2B5EF4-FFF2-40B4-BE49-F238E27FC236}">
                <a16:creationId xmlns:a16="http://schemas.microsoft.com/office/drawing/2014/main" id="{16D7208B-FF82-2C13-6968-B23861C9DA70}"/>
              </a:ext>
            </a:extLst>
          </p:cNvPr>
          <p:cNvSpPr txBox="1"/>
          <p:nvPr/>
        </p:nvSpPr>
        <p:spPr>
          <a:xfrm>
            <a:off x="755576" y="337155"/>
            <a:ext cx="7488832" cy="646331"/>
          </a:xfrm>
          <a:prstGeom prst="rect">
            <a:avLst/>
          </a:prstGeom>
          <a:noFill/>
        </p:spPr>
        <p:txBody>
          <a:bodyPr wrap="square">
            <a:spAutoFit/>
          </a:bodyPr>
          <a:lstStyle/>
          <a:p>
            <a:pPr>
              <a:spcBef>
                <a:spcPct val="50000"/>
              </a:spcBef>
            </a:pPr>
            <a:r>
              <a:rPr lang="it-IT" sz="1800" b="1" dirty="0" err="1">
                <a:solidFill>
                  <a:schemeClr val="accent2"/>
                </a:solidFill>
                <a:latin typeface="Comic Sans MS" pitchFamily="66" charset="0"/>
              </a:rPr>
              <a:t>Repeated</a:t>
            </a:r>
            <a:r>
              <a:rPr lang="it-IT" sz="1800" b="1" dirty="0">
                <a:solidFill>
                  <a:schemeClr val="accent2"/>
                </a:solidFill>
                <a:latin typeface="Comic Sans MS" pitchFamily="66" charset="0"/>
              </a:rPr>
              <a:t> </a:t>
            </a:r>
            <a:r>
              <a:rPr lang="it-IT" sz="1800" b="1" dirty="0" err="1">
                <a:solidFill>
                  <a:schemeClr val="accent2"/>
                </a:solidFill>
                <a:latin typeface="Comic Sans MS" pitchFamily="66" charset="0"/>
              </a:rPr>
              <a:t>measurements</a:t>
            </a:r>
            <a:r>
              <a:rPr lang="it-IT" sz="1800" b="1" dirty="0">
                <a:solidFill>
                  <a:schemeClr val="accent2"/>
                </a:solidFill>
                <a:latin typeface="Comic Sans MS" pitchFamily="66" charset="0"/>
              </a:rPr>
              <a:t> and the </a:t>
            </a:r>
            <a:r>
              <a:rPr lang="it-IT" sz="1800" b="1" dirty="0" err="1">
                <a:solidFill>
                  <a:schemeClr val="accent2"/>
                </a:solidFill>
                <a:latin typeface="Comic Sans MS" pitchFamily="66" charset="0"/>
              </a:rPr>
              <a:t>analysis</a:t>
            </a:r>
            <a:r>
              <a:rPr lang="it-IT" sz="1800" b="1" dirty="0">
                <a:solidFill>
                  <a:schemeClr val="accent2"/>
                </a:solidFill>
                <a:latin typeface="Comic Sans MS" pitchFamily="66" charset="0"/>
              </a:rPr>
              <a:t> of </a:t>
            </a:r>
            <a:r>
              <a:rPr lang="it-IT" sz="1800" b="1" dirty="0" err="1">
                <a:solidFill>
                  <a:schemeClr val="accent2"/>
                </a:solidFill>
                <a:latin typeface="Comic Sans MS" pitchFamily="66" charset="0"/>
              </a:rPr>
              <a:t>stationarity</a:t>
            </a:r>
            <a:r>
              <a:rPr lang="it-IT" sz="1800" b="1" dirty="0">
                <a:solidFill>
                  <a:schemeClr val="accent2"/>
                </a:solidFill>
                <a:latin typeface="Comic Sans MS" pitchFamily="66" charset="0"/>
              </a:rPr>
              <a:t> </a:t>
            </a:r>
            <a:r>
              <a:rPr lang="it-IT" sz="1800" b="1" dirty="0" err="1">
                <a:solidFill>
                  <a:schemeClr val="accent2"/>
                </a:solidFill>
                <a:latin typeface="Comic Sans MS" pitchFamily="66" charset="0"/>
              </a:rPr>
              <a:t>reveal</a:t>
            </a:r>
            <a:r>
              <a:rPr lang="it-IT" sz="1800" b="1" dirty="0">
                <a:solidFill>
                  <a:schemeClr val="accent2"/>
                </a:solidFill>
                <a:latin typeface="Comic Sans MS" pitchFamily="66" charset="0"/>
              </a:rPr>
              <a:t> </a:t>
            </a:r>
            <a:r>
              <a:rPr lang="it-IT" sz="1800" b="1" dirty="0" err="1">
                <a:solidFill>
                  <a:schemeClr val="accent2"/>
                </a:solidFill>
                <a:latin typeface="Comic Sans MS" pitchFamily="66" charset="0"/>
              </a:rPr>
              <a:t>always</a:t>
            </a:r>
            <a:r>
              <a:rPr lang="it-IT" sz="1800" b="1" dirty="0">
                <a:solidFill>
                  <a:schemeClr val="accent2"/>
                </a:solidFill>
                <a:latin typeface="Comic Sans MS" pitchFamily="66" charset="0"/>
              </a:rPr>
              <a:t> </a:t>
            </a:r>
            <a:r>
              <a:rPr lang="it-IT" sz="1800" b="1" dirty="0" err="1">
                <a:solidFill>
                  <a:schemeClr val="accent2"/>
                </a:solidFill>
                <a:latin typeface="Comic Sans MS" pitchFamily="66" charset="0"/>
              </a:rPr>
              <a:t>something</a:t>
            </a:r>
            <a:endParaRPr lang="it-IT" altLang="it-IT" sz="1800" b="1" dirty="0">
              <a:solidFill>
                <a:schemeClr val="accent2"/>
              </a:solidFill>
              <a:latin typeface="Comic Sans MS" pitchFamily="66" charset="0"/>
            </a:endParaRPr>
          </a:p>
        </p:txBody>
      </p:sp>
    </p:spTree>
    <p:extLst>
      <p:ext uri="{BB962C8B-B14F-4D97-AF65-F5344CB8AC3E}">
        <p14:creationId xmlns:p14="http://schemas.microsoft.com/office/powerpoint/2010/main" val="17950706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6EAB0A-3A9E-7E70-7E0C-B6D54777B623}"/>
              </a:ext>
            </a:extLst>
          </p:cNvPr>
          <p:cNvSpPr>
            <a:spLocks noGrp="1"/>
          </p:cNvSpPr>
          <p:nvPr>
            <p:ph type="title"/>
          </p:nvPr>
        </p:nvSpPr>
        <p:spPr/>
        <p:txBody>
          <a:bodyPr/>
          <a:lstStyle/>
          <a:p>
            <a:endParaRPr lang="en-GB"/>
          </a:p>
        </p:txBody>
      </p:sp>
      <p:sp>
        <p:nvSpPr>
          <p:cNvPr id="6" name="Titre 2">
            <a:extLst>
              <a:ext uri="{FF2B5EF4-FFF2-40B4-BE49-F238E27FC236}">
                <a16:creationId xmlns:a16="http://schemas.microsoft.com/office/drawing/2014/main" id="{5642411B-E02F-825D-51FC-739D6F49D774}"/>
              </a:ext>
            </a:extLst>
          </p:cNvPr>
          <p:cNvSpPr txBox="1">
            <a:spLocks/>
          </p:cNvSpPr>
          <p:nvPr/>
        </p:nvSpPr>
        <p:spPr bwMode="auto">
          <a:xfrm>
            <a:off x="827584" y="2852936"/>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lang="en-US" sz="2800" kern="120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fr-FR" dirty="0" err="1"/>
              <a:t>Towards</a:t>
            </a:r>
            <a:r>
              <a:rPr lang="fr-FR" dirty="0"/>
              <a:t> a </a:t>
            </a:r>
            <a:r>
              <a:rPr lang="fr-FR" dirty="0" err="1"/>
              <a:t>continuous</a:t>
            </a:r>
            <a:r>
              <a:rPr lang="fr-FR" dirty="0"/>
              <a:t> UTC</a:t>
            </a:r>
          </a:p>
        </p:txBody>
      </p:sp>
    </p:spTree>
    <p:extLst>
      <p:ext uri="{BB962C8B-B14F-4D97-AF65-F5344CB8AC3E}">
        <p14:creationId xmlns:p14="http://schemas.microsoft.com/office/powerpoint/2010/main" val="2608197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1"/>
          <p:cNvSpPr>
            <a:spLocks noGrp="1"/>
          </p:cNvSpPr>
          <p:nvPr>
            <p:ph type="sldNum" sz="quarter" idx="4294967295"/>
          </p:nvPr>
        </p:nvSpPr>
        <p:spPr/>
        <p:txBody>
          <a:bodyPr/>
          <a:lstStyle/>
          <a:p>
            <a:r>
              <a:rPr lang="fr-FR" altLang="en-GB" dirty="0"/>
              <a:t> </a:t>
            </a:r>
          </a:p>
        </p:txBody>
      </p:sp>
      <p:sp>
        <p:nvSpPr>
          <p:cNvPr id="707586" name="WordArt 2"/>
          <p:cNvSpPr>
            <a:spLocks noChangeArrowheads="1" noChangeShapeType="1" noTextEdit="1"/>
          </p:cNvSpPr>
          <p:nvPr/>
        </p:nvSpPr>
        <p:spPr bwMode="auto">
          <a:xfrm>
            <a:off x="604838" y="533401"/>
            <a:ext cx="7063506" cy="1023938"/>
          </a:xfrm>
          <a:prstGeom prst="rect">
            <a:avLst/>
          </a:prstGeom>
        </p:spPr>
        <p:txBody>
          <a:bodyPr wrap="none" fromWordArt="1">
            <a:prstTxWarp prst="textSlantUp">
              <a:avLst>
                <a:gd name="adj" fmla="val 32056"/>
              </a:avLst>
            </a:prstTxWarp>
          </a:bodyPr>
          <a:lstStyle/>
          <a:p>
            <a:pPr algn="ctr">
              <a:buNone/>
            </a:pPr>
            <a:r>
              <a:rPr lang="en-US"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Error of the Integrated Time Scale</a:t>
            </a:r>
            <a:endPar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endParaRPr>
          </a:p>
        </p:txBody>
      </p:sp>
      <p:sp>
        <p:nvSpPr>
          <p:cNvPr id="707587" name="Text Box 3"/>
          <p:cNvSpPr txBox="1">
            <a:spLocks noChangeArrowheads="1"/>
          </p:cNvSpPr>
          <p:nvPr/>
        </p:nvSpPr>
        <p:spPr bwMode="auto">
          <a:xfrm>
            <a:off x="1447800" y="3429000"/>
            <a:ext cx="3048000" cy="457200"/>
          </a:xfrm>
          <a:prstGeom prst="rect">
            <a:avLst/>
          </a:prstGeom>
          <a:noFill/>
          <a:ln w="9525">
            <a:noFill/>
            <a:miter lim="800000"/>
            <a:headEnd/>
            <a:tailEnd/>
          </a:ln>
          <a:effectLst/>
        </p:spPr>
        <p:txBody>
          <a:bodyPr>
            <a:spAutoFit/>
          </a:bodyPr>
          <a:lstStyle/>
          <a:p>
            <a:pPr>
              <a:buFontTx/>
              <a:buNone/>
            </a:pPr>
            <a:r>
              <a:rPr lang="en-GB" sz="2400" b="1">
                <a:solidFill>
                  <a:srgbClr val="9966FF"/>
                </a:solidFill>
                <a:latin typeface="Times New Roman" pitchFamily="18" charset="0"/>
              </a:rPr>
              <a:t>Realisation errors</a:t>
            </a:r>
            <a:endParaRPr lang="en-GB" sz="2400" b="1">
              <a:solidFill>
                <a:schemeClr val="accent2"/>
              </a:solidFill>
              <a:latin typeface="Times New Roman" pitchFamily="18" charset="0"/>
            </a:endParaRPr>
          </a:p>
        </p:txBody>
      </p:sp>
      <p:sp>
        <p:nvSpPr>
          <p:cNvPr id="707588" name="Text Box 4"/>
          <p:cNvSpPr txBox="1">
            <a:spLocks noChangeArrowheads="1"/>
          </p:cNvSpPr>
          <p:nvPr/>
        </p:nvSpPr>
        <p:spPr bwMode="auto">
          <a:xfrm>
            <a:off x="1905000" y="2514600"/>
            <a:ext cx="6858000" cy="457200"/>
          </a:xfrm>
          <a:prstGeom prst="rect">
            <a:avLst/>
          </a:prstGeom>
          <a:noFill/>
          <a:ln w="9525">
            <a:noFill/>
            <a:miter lim="800000"/>
            <a:headEnd/>
            <a:tailEnd/>
          </a:ln>
          <a:effectLst/>
        </p:spPr>
        <p:txBody>
          <a:bodyPr>
            <a:spAutoFit/>
          </a:bodyPr>
          <a:lstStyle/>
          <a:p>
            <a:pPr>
              <a:buFontTx/>
              <a:buChar char="•"/>
            </a:pPr>
            <a:r>
              <a:rPr lang="en-GB" sz="2400" dirty="0">
                <a:latin typeface="Times New Roman" pitchFamily="18" charset="0"/>
              </a:rPr>
              <a:t> the origin has not a unique definition</a:t>
            </a:r>
          </a:p>
        </p:txBody>
      </p:sp>
      <p:sp>
        <p:nvSpPr>
          <p:cNvPr id="707589" name="Text Box 5"/>
          <p:cNvSpPr txBox="1">
            <a:spLocks noChangeArrowheads="1"/>
          </p:cNvSpPr>
          <p:nvPr/>
        </p:nvSpPr>
        <p:spPr bwMode="auto">
          <a:xfrm>
            <a:off x="1371600" y="2057400"/>
            <a:ext cx="3048000" cy="457200"/>
          </a:xfrm>
          <a:prstGeom prst="rect">
            <a:avLst/>
          </a:prstGeom>
          <a:noFill/>
          <a:ln w="9525">
            <a:noFill/>
            <a:miter lim="800000"/>
            <a:headEnd/>
            <a:tailEnd/>
          </a:ln>
          <a:effectLst/>
        </p:spPr>
        <p:txBody>
          <a:bodyPr>
            <a:spAutoFit/>
          </a:bodyPr>
          <a:lstStyle/>
          <a:p>
            <a:pPr>
              <a:buFontTx/>
              <a:buNone/>
            </a:pPr>
            <a:r>
              <a:rPr lang="en-GB" sz="2400" b="1">
                <a:solidFill>
                  <a:srgbClr val="9966FF"/>
                </a:solidFill>
                <a:latin typeface="Times New Roman" pitchFamily="18" charset="0"/>
              </a:rPr>
              <a:t>Definition errors</a:t>
            </a:r>
            <a:endParaRPr lang="en-GB" sz="2400" b="1">
              <a:solidFill>
                <a:schemeClr val="accent2"/>
              </a:solidFill>
              <a:latin typeface="Times New Roman" pitchFamily="18" charset="0"/>
            </a:endParaRPr>
          </a:p>
        </p:txBody>
      </p:sp>
      <p:sp>
        <p:nvSpPr>
          <p:cNvPr id="707590" name="Text Box 6"/>
          <p:cNvSpPr txBox="1">
            <a:spLocks noChangeArrowheads="1"/>
          </p:cNvSpPr>
          <p:nvPr/>
        </p:nvSpPr>
        <p:spPr bwMode="auto">
          <a:xfrm>
            <a:off x="1981200" y="4038600"/>
            <a:ext cx="6934200" cy="1938992"/>
          </a:xfrm>
          <a:prstGeom prst="rect">
            <a:avLst/>
          </a:prstGeom>
          <a:noFill/>
          <a:ln w="9525">
            <a:noFill/>
            <a:miter lim="800000"/>
            <a:headEnd/>
            <a:tailEnd/>
          </a:ln>
          <a:effectLst/>
        </p:spPr>
        <p:txBody>
          <a:bodyPr>
            <a:spAutoFit/>
          </a:bodyPr>
          <a:lstStyle/>
          <a:p>
            <a:pPr>
              <a:buFontTx/>
              <a:buChar char="•"/>
            </a:pPr>
            <a:r>
              <a:rPr lang="en-GB" sz="2400" dirty="0">
                <a:latin typeface="Times New Roman" pitchFamily="18" charset="0"/>
              </a:rPr>
              <a:t> difficult to reproduce the time unit always in same conditions</a:t>
            </a:r>
          </a:p>
          <a:p>
            <a:pPr>
              <a:buFontTx/>
              <a:buChar char="•"/>
            </a:pPr>
            <a:r>
              <a:rPr lang="en-GB" sz="2400" dirty="0">
                <a:latin typeface="Times New Roman" pitchFamily="18" charset="0"/>
              </a:rPr>
              <a:t> if the time unit realisation differs from the definition, the error accumulates and the realised time scale diverges from the definition</a:t>
            </a:r>
          </a:p>
        </p:txBody>
      </p:sp>
      <p:sp>
        <p:nvSpPr>
          <p:cNvPr id="707591" name="WordArt 7"/>
          <p:cNvSpPr>
            <a:spLocks noChangeArrowheads="1" noChangeShapeType="1" noTextEdit="1"/>
          </p:cNvSpPr>
          <p:nvPr/>
        </p:nvSpPr>
        <p:spPr bwMode="auto">
          <a:xfrm>
            <a:off x="838200" y="2667000"/>
            <a:ext cx="609600" cy="261938"/>
          </a:xfrm>
          <a:prstGeom prst="rect">
            <a:avLst/>
          </a:prstGeom>
        </p:spPr>
        <p:txBody>
          <a:bodyPr wrap="none" fromWordArt="1">
            <a:prstTxWarp prst="textSlantUp">
              <a:avLst>
                <a:gd name="adj" fmla="val 32056"/>
              </a:avLst>
            </a:prstTxWarp>
          </a:bodyPr>
          <a:lstStyle/>
          <a:p>
            <a:pPr algn="ctr">
              <a:buNone/>
            </a:pPr>
            <a:r>
              <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a:t>
            </a:r>
          </a:p>
        </p:txBody>
      </p:sp>
      <p:sp>
        <p:nvSpPr>
          <p:cNvPr id="707592" name="WordArt 8"/>
          <p:cNvSpPr>
            <a:spLocks noChangeArrowheads="1" noChangeShapeType="1" noTextEdit="1"/>
          </p:cNvSpPr>
          <p:nvPr/>
        </p:nvSpPr>
        <p:spPr bwMode="auto">
          <a:xfrm>
            <a:off x="838200" y="4267200"/>
            <a:ext cx="609600" cy="685800"/>
          </a:xfrm>
          <a:prstGeom prst="rect">
            <a:avLst/>
          </a:prstGeom>
        </p:spPr>
        <p:txBody>
          <a:bodyPr wrap="none" fromWordArt="1">
            <a:prstTxWarp prst="textSlantUp">
              <a:avLst>
                <a:gd name="adj" fmla="val 32056"/>
              </a:avLst>
            </a:prstTxWarp>
          </a:bodyPr>
          <a:lstStyle/>
          <a:p>
            <a:pPr algn="ctr">
              <a:buNone/>
            </a:pPr>
            <a:r>
              <a:rPr lang="it-IT" sz="3600" kern="10" dirty="0">
                <a:ln w="9525">
                  <a:solidFill>
                    <a:srgbClr val="CC99FF"/>
                  </a:solidFill>
                  <a:round/>
                  <a:headEnd/>
                  <a:tailEnd/>
                </a:ln>
                <a:gradFill rotWithShape="0">
                  <a:gsLst>
                    <a:gs pos="0">
                      <a:srgbClr val="6600CC"/>
                    </a:gs>
                    <a:gs pos="100000">
                      <a:srgbClr val="9966FF"/>
                    </a:gs>
                  </a:gsLst>
                  <a:lin ang="5400000" scaled="1"/>
                </a:gradFill>
                <a:effectLst>
                  <a:outerShdw dist="53882" dir="2700000" algn="ctr" rotWithShape="0">
                    <a:srgbClr val="9999FF"/>
                  </a:outerShdw>
                </a:effectLst>
                <a:latin typeface="Impact"/>
              </a:rPr>
              <a:t>+</a:t>
            </a:r>
          </a:p>
        </p:txBody>
      </p:sp>
    </p:spTree>
    <p:extLst>
      <p:ext uri="{BB962C8B-B14F-4D97-AF65-F5344CB8AC3E}">
        <p14:creationId xmlns:p14="http://schemas.microsoft.com/office/powerpoint/2010/main" val="1273914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4DA5EB8-ED7B-4891-978B-7AE97742A9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94" y="4022995"/>
            <a:ext cx="2129080" cy="2129080"/>
          </a:xfrm>
          <a:prstGeom prst="rect">
            <a:avLst/>
          </a:prstGeom>
        </p:spPr>
      </p:pic>
      <p:pic>
        <p:nvPicPr>
          <p:cNvPr id="5" name="Image 4">
            <a:extLst>
              <a:ext uri="{FF2B5EF4-FFF2-40B4-BE49-F238E27FC236}">
                <a16:creationId xmlns:a16="http://schemas.microsoft.com/office/drawing/2014/main" id="{AB50BE4A-0372-42B6-A667-C0FC46DC8459}"/>
              </a:ext>
            </a:extLst>
          </p:cNvPr>
          <p:cNvPicPr>
            <a:picLocks noChangeAspect="1"/>
          </p:cNvPicPr>
          <p:nvPr/>
        </p:nvPicPr>
        <p:blipFill>
          <a:blip r:embed="rId3"/>
          <a:stretch>
            <a:fillRect/>
          </a:stretch>
        </p:blipFill>
        <p:spPr>
          <a:xfrm>
            <a:off x="3946012" y="2132856"/>
            <a:ext cx="5053260" cy="3315813"/>
          </a:xfrm>
          <a:prstGeom prst="rect">
            <a:avLst/>
          </a:prstGeom>
        </p:spPr>
      </p:pic>
      <p:grpSp>
        <p:nvGrpSpPr>
          <p:cNvPr id="6" name="Gruppo 11">
            <a:extLst>
              <a:ext uri="{FF2B5EF4-FFF2-40B4-BE49-F238E27FC236}">
                <a16:creationId xmlns:a16="http://schemas.microsoft.com/office/drawing/2014/main" id="{8FB60C83-F200-4965-BDBF-1E4ADDC5394C}"/>
              </a:ext>
            </a:extLst>
          </p:cNvPr>
          <p:cNvGrpSpPr/>
          <p:nvPr/>
        </p:nvGrpSpPr>
        <p:grpSpPr>
          <a:xfrm>
            <a:off x="419690" y="173542"/>
            <a:ext cx="8724310" cy="4081114"/>
            <a:chOff x="-7456843" y="-2572924"/>
            <a:chExt cx="15509882" cy="7255312"/>
          </a:xfrm>
        </p:grpSpPr>
        <p:sp>
          <p:nvSpPr>
            <p:cNvPr id="7" name="Text Box 3">
              <a:extLst>
                <a:ext uri="{FF2B5EF4-FFF2-40B4-BE49-F238E27FC236}">
                  <a16:creationId xmlns:a16="http://schemas.microsoft.com/office/drawing/2014/main" id="{97AF5DDD-5AEA-42FD-A901-AAFC0A40D605}"/>
                </a:ext>
              </a:extLst>
            </p:cNvPr>
            <p:cNvSpPr txBox="1">
              <a:spLocks noChangeArrowheads="1"/>
            </p:cNvSpPr>
            <p:nvPr/>
          </p:nvSpPr>
          <p:spPr bwMode="auto">
            <a:xfrm>
              <a:off x="-7456843" y="-2572924"/>
              <a:ext cx="13891127" cy="1313180"/>
            </a:xfrm>
            <a:prstGeom prst="rect">
              <a:avLst/>
            </a:prstGeom>
            <a:noFill/>
            <a:ln w="9525">
              <a:noFill/>
              <a:miter lim="800000"/>
              <a:headEnd/>
              <a:tailEnd/>
            </a:ln>
            <a:effectLst/>
          </p:spPr>
          <p:txBody>
            <a:bodyPr wrap="square">
              <a:spAutoFit/>
            </a:bodyPr>
            <a:lstStyle/>
            <a:p>
              <a:pPr defTabSz="685800" eaLnBrk="1" fontAlgn="auto" hangingPunct="1">
                <a:spcBef>
                  <a:spcPts val="0"/>
                </a:spcBef>
                <a:spcAft>
                  <a:spcPts val="0"/>
                </a:spcAft>
                <a:defRPr/>
              </a:pPr>
              <a:r>
                <a:rPr lang="en-GB" sz="2100" dirty="0">
                  <a:solidFill>
                    <a:srgbClr val="193B7F"/>
                  </a:solidFill>
                  <a:latin typeface="Calibri"/>
                  <a:cs typeface="+mn-cs"/>
                </a:rPr>
                <a:t>Coordinated Universal Time UTC is </a:t>
              </a:r>
            </a:p>
            <a:p>
              <a:pPr defTabSz="685800" eaLnBrk="1" fontAlgn="auto" hangingPunct="1">
                <a:spcBef>
                  <a:spcPts val="0"/>
                </a:spcBef>
                <a:spcAft>
                  <a:spcPts val="0"/>
                </a:spcAft>
                <a:defRPr/>
              </a:pPr>
              <a:r>
                <a:rPr lang="en-GB" sz="2100" dirty="0">
                  <a:solidFill>
                    <a:srgbClr val="193B7F"/>
                  </a:solidFill>
                  <a:latin typeface="Calibri"/>
                  <a:cs typeface="+mn-cs"/>
                </a:rPr>
                <a:t>in agreement with the rotational angle of the Earth  UT1</a:t>
              </a:r>
            </a:p>
          </p:txBody>
        </p:sp>
        <p:grpSp>
          <p:nvGrpSpPr>
            <p:cNvPr id="8" name="Gruppo 10">
              <a:extLst>
                <a:ext uri="{FF2B5EF4-FFF2-40B4-BE49-F238E27FC236}">
                  <a16:creationId xmlns:a16="http://schemas.microsoft.com/office/drawing/2014/main" id="{21E19FF7-218D-47F1-ABBE-BE19A597609F}"/>
                </a:ext>
              </a:extLst>
            </p:cNvPr>
            <p:cNvGrpSpPr/>
            <p:nvPr/>
          </p:nvGrpSpPr>
          <p:grpSpPr>
            <a:xfrm>
              <a:off x="6136629" y="3397640"/>
              <a:ext cx="1916410" cy="1284748"/>
              <a:chOff x="6191058" y="3375869"/>
              <a:chExt cx="1916410" cy="1284748"/>
            </a:xfrm>
          </p:grpSpPr>
          <p:sp>
            <p:nvSpPr>
              <p:cNvPr id="11" name="Oval 4">
                <a:extLst>
                  <a:ext uri="{FF2B5EF4-FFF2-40B4-BE49-F238E27FC236}">
                    <a16:creationId xmlns:a16="http://schemas.microsoft.com/office/drawing/2014/main" id="{EBCF0346-B555-4C3B-827A-EA4E6FD27F9E}"/>
                  </a:ext>
                </a:extLst>
              </p:cNvPr>
              <p:cNvSpPr>
                <a:spLocks noChangeArrowheads="1"/>
              </p:cNvSpPr>
              <p:nvPr/>
            </p:nvSpPr>
            <p:spPr bwMode="auto">
              <a:xfrm>
                <a:off x="6191058" y="3375869"/>
                <a:ext cx="1836352" cy="1284748"/>
              </a:xfrm>
              <a:prstGeom prst="ellipse">
                <a:avLst/>
              </a:prstGeom>
              <a:solidFill>
                <a:schemeClr val="accent6">
                  <a:lumMod val="20000"/>
                  <a:lumOff val="80000"/>
                  <a:alpha val="50000"/>
                </a:schemeClr>
              </a:solid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sp>
            <p:nvSpPr>
              <p:cNvPr id="12" name="Text Box 5">
                <a:extLst>
                  <a:ext uri="{FF2B5EF4-FFF2-40B4-BE49-F238E27FC236}">
                    <a16:creationId xmlns:a16="http://schemas.microsoft.com/office/drawing/2014/main" id="{088F711C-6E82-4E93-B761-F1EA30D0126F}"/>
                  </a:ext>
                </a:extLst>
              </p:cNvPr>
              <p:cNvSpPr txBox="1">
                <a:spLocks noChangeArrowheads="1"/>
              </p:cNvSpPr>
              <p:nvPr/>
            </p:nvSpPr>
            <p:spPr bwMode="auto">
              <a:xfrm>
                <a:off x="6202470" y="3737597"/>
                <a:ext cx="1904998" cy="656590"/>
              </a:xfrm>
              <a:prstGeom prst="rect">
                <a:avLst/>
              </a:prstGeom>
              <a:solidFill>
                <a:schemeClr val="accent1">
                  <a:lumMod val="20000"/>
                  <a:lumOff val="80000"/>
                  <a:alpha val="80000"/>
                </a:schemeClr>
              </a:solidFill>
              <a:ln w="9525">
                <a:noFill/>
                <a:miter lim="800000"/>
                <a:headEnd/>
                <a:tailEnd/>
              </a:ln>
              <a:effectLst/>
            </p:spPr>
            <p:txBody>
              <a:bodyPr wrap="square">
                <a:spAutoFit/>
              </a:bodyPr>
              <a:lstStyle>
                <a:defPPr>
                  <a:defRPr lang="en-US"/>
                </a:defPPr>
                <a:lvl1pPr>
                  <a:buFontTx/>
                  <a:buNone/>
                  <a:defRPr sz="1200">
                    <a:latin typeface="Times New Roman" pitchFamily="18" charset="0"/>
                  </a:defRPr>
                </a:lvl1pPr>
              </a:lstStyle>
              <a:p>
                <a:pPr defTabSz="685800" eaLnBrk="1" fontAlgn="auto" hangingPunct="1">
                  <a:spcBef>
                    <a:spcPts val="0"/>
                  </a:spcBef>
                  <a:spcAft>
                    <a:spcPts val="0"/>
                  </a:spcAft>
                  <a:defRPr/>
                </a:pPr>
                <a:r>
                  <a:rPr lang="en-GB" sz="900" dirty="0">
                    <a:solidFill>
                      <a:prstClr val="black"/>
                    </a:solidFill>
                    <a:cs typeface="+mn-cs"/>
                  </a:rPr>
                  <a:t>Today </a:t>
                </a:r>
              </a:p>
              <a:p>
                <a:pPr defTabSz="685800" eaLnBrk="1" fontAlgn="auto" hangingPunct="1">
                  <a:spcBef>
                    <a:spcPts val="0"/>
                  </a:spcBef>
                  <a:spcAft>
                    <a:spcPts val="0"/>
                  </a:spcAft>
                  <a:defRPr/>
                </a:pPr>
                <a:r>
                  <a:rPr lang="en-GB" sz="900" dirty="0">
                    <a:solidFill>
                      <a:prstClr val="black"/>
                    </a:solidFill>
                    <a:cs typeface="+mn-cs"/>
                  </a:rPr>
                  <a:t>TAI - UTC = 3</a:t>
                </a:r>
                <a:r>
                  <a:rPr lang="it-IT" sz="900" dirty="0">
                    <a:solidFill>
                      <a:prstClr val="black"/>
                    </a:solidFill>
                    <a:cs typeface="+mn-cs"/>
                  </a:rPr>
                  <a:t>7</a:t>
                </a:r>
                <a:r>
                  <a:rPr lang="en-GB" sz="900" dirty="0">
                    <a:solidFill>
                      <a:prstClr val="black"/>
                    </a:solidFill>
                    <a:cs typeface="+mn-cs"/>
                  </a:rPr>
                  <a:t> s</a:t>
                </a:r>
              </a:p>
            </p:txBody>
          </p:sp>
        </p:grpSp>
        <p:sp>
          <p:nvSpPr>
            <p:cNvPr id="9" name="Oval 7">
              <a:extLst>
                <a:ext uri="{FF2B5EF4-FFF2-40B4-BE49-F238E27FC236}">
                  <a16:creationId xmlns:a16="http://schemas.microsoft.com/office/drawing/2014/main" id="{D68C11C6-380C-4B07-998F-7A4D0EBDBE91}"/>
                </a:ext>
              </a:extLst>
            </p:cNvPr>
            <p:cNvSpPr>
              <a:spLocks noChangeArrowheads="1"/>
            </p:cNvSpPr>
            <p:nvPr/>
          </p:nvSpPr>
          <p:spPr bwMode="auto">
            <a:xfrm>
              <a:off x="5128230" y="1497635"/>
              <a:ext cx="1972311" cy="1088440"/>
            </a:xfrm>
            <a:prstGeom prst="ellipse">
              <a:avLst/>
            </a:prstGeom>
            <a:solidFill>
              <a:schemeClr val="accent6">
                <a:lumMod val="20000"/>
                <a:lumOff val="80000"/>
                <a:alpha val="50000"/>
              </a:schemeClr>
            </a:solid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sp>
          <p:nvSpPr>
            <p:cNvPr id="10" name="Text Box 9">
              <a:extLst>
                <a:ext uri="{FF2B5EF4-FFF2-40B4-BE49-F238E27FC236}">
                  <a16:creationId xmlns:a16="http://schemas.microsoft.com/office/drawing/2014/main" id="{00CC76E1-666F-4D84-989D-F5527F984810}"/>
                </a:ext>
              </a:extLst>
            </p:cNvPr>
            <p:cNvSpPr txBox="1">
              <a:spLocks noChangeArrowheads="1"/>
            </p:cNvSpPr>
            <p:nvPr/>
          </p:nvSpPr>
          <p:spPr bwMode="auto">
            <a:xfrm>
              <a:off x="5295208" y="1711169"/>
              <a:ext cx="1682842" cy="902810"/>
            </a:xfrm>
            <a:prstGeom prst="rect">
              <a:avLst/>
            </a:prstGeom>
            <a:solidFill>
              <a:schemeClr val="accent1">
                <a:lumMod val="20000"/>
                <a:lumOff val="80000"/>
                <a:alpha val="80000"/>
              </a:schemeClr>
            </a:solidFill>
            <a:ln w="9525">
              <a:noFill/>
              <a:miter lim="800000"/>
              <a:headEnd/>
              <a:tailEnd/>
            </a:ln>
            <a:effectLst/>
          </p:spPr>
          <p:txBody>
            <a:bodyPr wrap="square">
              <a:spAutoFit/>
            </a:bodyPr>
            <a:lstStyle/>
            <a:p>
              <a:pPr defTabSz="685800" eaLnBrk="1" fontAlgn="auto" hangingPunct="1">
                <a:spcBef>
                  <a:spcPts val="0"/>
                </a:spcBef>
                <a:spcAft>
                  <a:spcPts val="0"/>
                </a:spcAft>
                <a:defRPr/>
              </a:pPr>
              <a:r>
                <a:rPr lang="it-IT" sz="900" dirty="0">
                  <a:solidFill>
                    <a:prstClr val="black"/>
                  </a:solidFill>
                  <a:latin typeface="Times New Roman" pitchFamily="18" charset="0"/>
                  <a:cs typeface="+mn-cs"/>
                </a:rPr>
                <a:t>Last  </a:t>
              </a:r>
              <a:r>
                <a:rPr lang="it-IT" sz="900" dirty="0" err="1">
                  <a:solidFill>
                    <a:prstClr val="black"/>
                  </a:solidFill>
                  <a:latin typeface="Times New Roman" pitchFamily="18" charset="0"/>
                  <a:cs typeface="+mn-cs"/>
                </a:rPr>
                <a:t>leap</a:t>
              </a:r>
              <a:r>
                <a:rPr lang="it-IT" sz="900" dirty="0">
                  <a:solidFill>
                    <a:prstClr val="black"/>
                  </a:solidFill>
                  <a:latin typeface="Times New Roman" pitchFamily="18" charset="0"/>
                  <a:cs typeface="+mn-cs"/>
                </a:rPr>
                <a:t> </a:t>
              </a:r>
              <a:r>
                <a:rPr lang="it-IT" sz="900" dirty="0" err="1">
                  <a:solidFill>
                    <a:prstClr val="black"/>
                  </a:solidFill>
                  <a:latin typeface="Times New Roman" pitchFamily="18" charset="0"/>
                  <a:cs typeface="+mn-cs"/>
                </a:rPr>
                <a:t>second</a:t>
              </a:r>
              <a:endParaRPr lang="it-IT" sz="900" dirty="0">
                <a:solidFill>
                  <a:prstClr val="black"/>
                </a:solidFill>
                <a:latin typeface="Times New Roman" pitchFamily="18" charset="0"/>
                <a:cs typeface="+mn-cs"/>
              </a:endParaRPr>
            </a:p>
            <a:p>
              <a:pPr defTabSz="685800" eaLnBrk="1" fontAlgn="auto" hangingPunct="1">
                <a:spcBef>
                  <a:spcPts val="0"/>
                </a:spcBef>
                <a:spcAft>
                  <a:spcPts val="0"/>
                </a:spcAft>
                <a:defRPr/>
              </a:pPr>
              <a:r>
                <a:rPr lang="it-IT" sz="900" dirty="0" err="1">
                  <a:solidFill>
                    <a:prstClr val="black"/>
                  </a:solidFill>
                  <a:latin typeface="Times New Roman" pitchFamily="18" charset="0"/>
                  <a:cs typeface="+mn-cs"/>
                </a:rPr>
                <a:t>Dec</a:t>
              </a:r>
              <a:r>
                <a:rPr lang="it-IT" sz="900" dirty="0">
                  <a:solidFill>
                    <a:prstClr val="black"/>
                  </a:solidFill>
                  <a:latin typeface="Times New Roman" pitchFamily="18" charset="0"/>
                  <a:cs typeface="+mn-cs"/>
                </a:rPr>
                <a:t> 31, 2016</a:t>
              </a:r>
            </a:p>
          </p:txBody>
        </p:sp>
      </p:grpSp>
      <p:sp>
        <p:nvSpPr>
          <p:cNvPr id="13" name="Text Box 473">
            <a:extLst>
              <a:ext uri="{FF2B5EF4-FFF2-40B4-BE49-F238E27FC236}">
                <a16:creationId xmlns:a16="http://schemas.microsoft.com/office/drawing/2014/main" id="{C4502424-50F6-4555-9F01-CE77BE83D138}"/>
              </a:ext>
            </a:extLst>
          </p:cNvPr>
          <p:cNvSpPr txBox="1">
            <a:spLocks noChangeArrowheads="1"/>
          </p:cNvSpPr>
          <p:nvPr/>
        </p:nvSpPr>
        <p:spPr bwMode="auto">
          <a:xfrm>
            <a:off x="198620" y="1137575"/>
            <a:ext cx="3510405"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har char="•"/>
              <a:defRPr sz="2400">
                <a:solidFill>
                  <a:schemeClr val="tx1"/>
                </a:solidFill>
                <a:latin typeface="Times New Roman" pitchFamily="18" charset="0"/>
              </a:defRPr>
            </a:lvl1pPr>
            <a:lvl2pPr marL="1085850" indent="-342900" eaLnBrk="0" hangingPunct="0">
              <a:spcBef>
                <a:spcPct val="20000"/>
              </a:spcBef>
              <a:buChar char="–"/>
              <a:defRPr sz="22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defTabSz="685800" fontAlgn="auto">
              <a:spcBef>
                <a:spcPct val="50000"/>
              </a:spcBef>
              <a:spcAft>
                <a:spcPts val="0"/>
              </a:spcAft>
              <a:buNone/>
              <a:defRPr/>
            </a:pPr>
            <a:r>
              <a:rPr lang="fr-FR" altLang="fr-FR" sz="1400" dirty="0" err="1">
                <a:solidFill>
                  <a:srgbClr val="193B7F"/>
                </a:solidFill>
                <a:latin typeface="Calibri"/>
                <a:cs typeface="Times New Roman"/>
              </a:rPr>
              <a:t>Timekeeping</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related</a:t>
            </a:r>
            <a:r>
              <a:rPr lang="fr-FR" altLang="fr-FR" sz="1400" dirty="0">
                <a:solidFill>
                  <a:srgbClr val="193B7F"/>
                </a:solidFill>
                <a:latin typeface="Calibri"/>
                <a:cs typeface="Times New Roman"/>
              </a:rPr>
              <a:t> to the rotation of the </a:t>
            </a:r>
            <a:r>
              <a:rPr lang="fr-FR" altLang="fr-FR" sz="1400" dirty="0" err="1">
                <a:solidFill>
                  <a:srgbClr val="193B7F"/>
                </a:solidFill>
                <a:latin typeface="Calibri"/>
                <a:cs typeface="Times New Roman"/>
              </a:rPr>
              <a:t>Earth</a:t>
            </a:r>
            <a:r>
              <a:rPr lang="fr-FR" altLang="fr-FR" sz="1400" dirty="0">
                <a:solidFill>
                  <a:srgbClr val="193B7F"/>
                </a:solidFill>
                <a:latin typeface="Calibri"/>
                <a:cs typeface="Times New Roman"/>
              </a:rPr>
              <a:t>.</a:t>
            </a:r>
          </a:p>
          <a:p>
            <a:pPr marL="0" indent="0" defTabSz="685800" fontAlgn="auto">
              <a:spcBef>
                <a:spcPct val="50000"/>
              </a:spcBef>
              <a:spcAft>
                <a:spcPts val="0"/>
              </a:spcAft>
              <a:buNone/>
              <a:defRPr/>
            </a:pPr>
            <a:r>
              <a:rPr lang="fr-FR" altLang="fr-FR" sz="1400" dirty="0">
                <a:solidFill>
                  <a:srgbClr val="193B7F"/>
                </a:solidFill>
                <a:latin typeface="Calibri"/>
                <a:cs typeface="Times New Roman"/>
              </a:rPr>
              <a:t>The real time </a:t>
            </a:r>
            <a:r>
              <a:rPr lang="fr-FR" altLang="fr-FR" sz="1400" dirty="0" err="1">
                <a:solidFill>
                  <a:srgbClr val="193B7F"/>
                </a:solidFill>
                <a:latin typeface="Calibri"/>
                <a:cs typeface="Times New Roman"/>
              </a:rPr>
              <a:t>timekeeping</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based</a:t>
            </a:r>
            <a:r>
              <a:rPr lang="fr-FR" altLang="fr-FR" sz="1400" dirty="0">
                <a:solidFill>
                  <a:srgbClr val="193B7F"/>
                </a:solidFill>
                <a:latin typeface="Calibri"/>
                <a:cs typeface="Times New Roman"/>
              </a:rPr>
              <a:t> on </a:t>
            </a:r>
            <a:r>
              <a:rPr lang="fr-FR" altLang="fr-FR" sz="1400" dirty="0" err="1">
                <a:solidFill>
                  <a:srgbClr val="193B7F"/>
                </a:solidFill>
                <a:latin typeface="Calibri"/>
                <a:cs typeface="Times New Roman"/>
              </a:rPr>
              <a:t>atomic</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clocks</a:t>
            </a:r>
            <a:r>
              <a:rPr lang="fr-FR" altLang="fr-FR" sz="1400" dirty="0">
                <a:solidFill>
                  <a:srgbClr val="193B7F"/>
                </a:solidFill>
                <a:latin typeface="Calibri"/>
                <a:cs typeface="Times New Roman"/>
              </a:rPr>
              <a:t> and, </a:t>
            </a:r>
            <a:r>
              <a:rPr lang="fr-FR" altLang="fr-FR" sz="1400" dirty="0" err="1">
                <a:solidFill>
                  <a:srgbClr val="193B7F"/>
                </a:solidFill>
                <a:latin typeface="Calibri"/>
                <a:cs typeface="Times New Roman"/>
              </a:rPr>
              <a:t>since</a:t>
            </a:r>
            <a:r>
              <a:rPr lang="fr-FR" altLang="fr-FR" sz="1400" dirty="0">
                <a:solidFill>
                  <a:srgbClr val="193B7F"/>
                </a:solidFill>
                <a:latin typeface="Calibri"/>
                <a:cs typeface="Times New Roman"/>
              </a:rPr>
              <a:t> 1972, UTC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obtained</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from</a:t>
            </a:r>
            <a:r>
              <a:rPr lang="fr-FR" altLang="fr-FR" sz="1400" dirty="0">
                <a:solidFill>
                  <a:srgbClr val="193B7F"/>
                </a:solidFill>
                <a:latin typeface="Calibri"/>
                <a:cs typeface="Times New Roman"/>
              </a:rPr>
              <a:t> the International Atomic Time (TAI) plus </a:t>
            </a:r>
            <a:r>
              <a:rPr lang="fr-FR" altLang="fr-FR" sz="1400" dirty="0" err="1">
                <a:solidFill>
                  <a:srgbClr val="193B7F"/>
                </a:solidFill>
                <a:latin typeface="Calibri"/>
                <a:cs typeface="Times New Roman"/>
              </a:rPr>
              <a:t>leap</a:t>
            </a:r>
            <a:r>
              <a:rPr lang="fr-FR" altLang="fr-FR" sz="1400" dirty="0">
                <a:solidFill>
                  <a:srgbClr val="193B7F"/>
                </a:solidFill>
                <a:latin typeface="Calibri"/>
                <a:cs typeface="Times New Roman"/>
              </a:rPr>
              <a:t> seconds. </a:t>
            </a:r>
          </a:p>
          <a:p>
            <a:pPr marL="0" indent="0" defTabSz="685800" fontAlgn="auto">
              <a:spcBef>
                <a:spcPct val="50000"/>
              </a:spcBef>
              <a:spcAft>
                <a:spcPts val="0"/>
              </a:spcAft>
              <a:buNone/>
              <a:defRPr/>
            </a:pPr>
            <a:r>
              <a:rPr lang="fr-FR" altLang="fr-FR" sz="1400" dirty="0" err="1">
                <a:solidFill>
                  <a:srgbClr val="193B7F"/>
                </a:solidFill>
                <a:latin typeface="Calibri"/>
                <a:cs typeface="Times New Roman"/>
              </a:rPr>
              <a:t>When</a:t>
            </a:r>
            <a:r>
              <a:rPr lang="fr-FR" altLang="fr-FR" sz="1400" dirty="0">
                <a:solidFill>
                  <a:srgbClr val="193B7F"/>
                </a:solidFill>
                <a:latin typeface="Calibri"/>
                <a:cs typeface="Times New Roman"/>
              </a:rPr>
              <a:t> the </a:t>
            </a:r>
            <a:r>
              <a:rPr lang="fr-FR" altLang="fr-FR" sz="1400" dirty="0" err="1">
                <a:solidFill>
                  <a:srgbClr val="193B7F"/>
                </a:solidFill>
                <a:latin typeface="Calibri"/>
                <a:cs typeface="Times New Roman"/>
              </a:rPr>
              <a:t>difference</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between</a:t>
            </a:r>
            <a:r>
              <a:rPr lang="fr-FR" altLang="fr-FR" sz="1400" dirty="0">
                <a:solidFill>
                  <a:srgbClr val="193B7F"/>
                </a:solidFill>
                <a:latin typeface="Calibri"/>
                <a:cs typeface="Times New Roman"/>
              </a:rPr>
              <a:t> the </a:t>
            </a:r>
            <a:r>
              <a:rPr lang="fr-FR" altLang="fr-FR" sz="1400" dirty="0" err="1">
                <a:solidFill>
                  <a:srgbClr val="193B7F"/>
                </a:solidFill>
                <a:latin typeface="Calibri"/>
                <a:cs typeface="Times New Roman"/>
              </a:rPr>
              <a:t>Earth</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rotational</a:t>
            </a:r>
            <a:r>
              <a:rPr lang="fr-FR" altLang="fr-FR" sz="1400" dirty="0">
                <a:solidFill>
                  <a:srgbClr val="193B7F"/>
                </a:solidFill>
                <a:latin typeface="Calibri"/>
                <a:cs typeface="Times New Roman"/>
              </a:rPr>
              <a:t> angle UT1 time </a:t>
            </a:r>
            <a:r>
              <a:rPr lang="fr-FR" altLang="fr-FR" sz="1400" dirty="0" err="1">
                <a:solidFill>
                  <a:srgbClr val="193B7F"/>
                </a:solidFill>
                <a:latin typeface="Calibri"/>
                <a:cs typeface="Times New Roman"/>
              </a:rPr>
              <a:t>scale</a:t>
            </a:r>
            <a:r>
              <a:rPr lang="fr-FR" altLang="fr-FR" sz="1400" dirty="0">
                <a:solidFill>
                  <a:srgbClr val="193B7F"/>
                </a:solidFill>
                <a:latin typeface="Calibri"/>
                <a:cs typeface="Times New Roman"/>
              </a:rPr>
              <a:t> and UTC </a:t>
            </a:r>
            <a:r>
              <a:rPr lang="fr-FR" altLang="fr-FR" sz="1400" dirty="0" err="1">
                <a:solidFill>
                  <a:srgbClr val="193B7F"/>
                </a:solidFill>
                <a:latin typeface="Calibri"/>
                <a:cs typeface="Times New Roman"/>
              </a:rPr>
              <a:t>reaches</a:t>
            </a:r>
            <a:r>
              <a:rPr lang="fr-FR" altLang="fr-FR" sz="1400" dirty="0">
                <a:solidFill>
                  <a:srgbClr val="193B7F"/>
                </a:solidFill>
                <a:latin typeface="Calibri"/>
                <a:cs typeface="Times New Roman"/>
              </a:rPr>
              <a:t> 0.9 second, an </a:t>
            </a:r>
            <a:r>
              <a:rPr lang="fr-FR" altLang="fr-FR" sz="1400" dirty="0" err="1">
                <a:solidFill>
                  <a:srgbClr val="193B7F"/>
                </a:solidFill>
                <a:latin typeface="Calibri"/>
                <a:cs typeface="Times New Roman"/>
              </a:rPr>
              <a:t>integer</a:t>
            </a:r>
            <a:r>
              <a:rPr lang="fr-FR" altLang="fr-FR" sz="1400" dirty="0">
                <a:solidFill>
                  <a:srgbClr val="193B7F"/>
                </a:solidFill>
                <a:latin typeface="Calibri"/>
                <a:cs typeface="Times New Roman"/>
              </a:rPr>
              <a:t> second </a:t>
            </a:r>
            <a:r>
              <a:rPr lang="fr-FR" altLang="fr-FR" sz="1400" dirty="0" err="1">
                <a:solidFill>
                  <a:srgbClr val="193B7F"/>
                </a:solidFill>
                <a:latin typeface="Calibri"/>
                <a:cs typeface="Times New Roman"/>
              </a:rPr>
              <a:t>is</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inserted</a:t>
            </a:r>
            <a:r>
              <a:rPr lang="fr-FR" altLang="fr-FR" sz="1400" dirty="0">
                <a:solidFill>
                  <a:srgbClr val="193B7F"/>
                </a:solidFill>
                <a:latin typeface="Calibri"/>
                <a:cs typeface="Times New Roman"/>
              </a:rPr>
              <a:t> to UTC to </a:t>
            </a:r>
            <a:r>
              <a:rPr lang="fr-FR" altLang="fr-FR" sz="1400" dirty="0" err="1">
                <a:solidFill>
                  <a:srgbClr val="193B7F"/>
                </a:solidFill>
                <a:latin typeface="Calibri"/>
                <a:cs typeface="Times New Roman"/>
              </a:rPr>
              <a:t>keep</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it</a:t>
            </a:r>
            <a:r>
              <a:rPr lang="fr-FR" altLang="fr-FR" sz="1400" dirty="0">
                <a:solidFill>
                  <a:srgbClr val="193B7F"/>
                </a:solidFill>
                <a:latin typeface="Calibri"/>
                <a:cs typeface="Times New Roman"/>
              </a:rPr>
              <a:t> </a:t>
            </a:r>
            <a:r>
              <a:rPr lang="fr-FR" altLang="fr-FR" sz="1400" dirty="0" err="1">
                <a:solidFill>
                  <a:srgbClr val="193B7F"/>
                </a:solidFill>
                <a:latin typeface="Calibri"/>
                <a:cs typeface="Times New Roman"/>
              </a:rPr>
              <a:t>within</a:t>
            </a:r>
            <a:r>
              <a:rPr lang="fr-FR" altLang="fr-FR" sz="1400" dirty="0">
                <a:solidFill>
                  <a:srgbClr val="193B7F"/>
                </a:solidFill>
                <a:latin typeface="Calibri"/>
                <a:cs typeface="Times New Roman"/>
              </a:rPr>
              <a:t> 1 s of UT1. </a:t>
            </a:r>
          </a:p>
        </p:txBody>
      </p:sp>
      <p:sp>
        <p:nvSpPr>
          <p:cNvPr id="14" name="Rectangle 13">
            <a:extLst>
              <a:ext uri="{FF2B5EF4-FFF2-40B4-BE49-F238E27FC236}">
                <a16:creationId xmlns:a16="http://schemas.microsoft.com/office/drawing/2014/main" id="{E5B0BBAD-61EB-4F4F-9B5A-F95F43F178C9}"/>
              </a:ext>
            </a:extLst>
          </p:cNvPr>
          <p:cNvSpPr/>
          <p:nvPr/>
        </p:nvSpPr>
        <p:spPr>
          <a:xfrm>
            <a:off x="4801207" y="5087535"/>
            <a:ext cx="2160241" cy="323165"/>
          </a:xfrm>
          <a:prstGeom prst="rect">
            <a:avLst/>
          </a:prstGeom>
        </p:spPr>
        <p:txBody>
          <a:bodyPr wrap="square">
            <a:spAutoFit/>
          </a:bodyPr>
          <a:lstStyle/>
          <a:p>
            <a:pPr defTabSz="685800" eaLnBrk="1" fontAlgn="auto" hangingPunct="1">
              <a:spcBef>
                <a:spcPts val="0"/>
              </a:spcBef>
              <a:spcAft>
                <a:spcPts val="0"/>
              </a:spcAft>
              <a:defRPr/>
            </a:pPr>
            <a:r>
              <a:rPr lang="en-GB" sz="1500" b="1" dirty="0">
                <a:ln>
                  <a:solidFill>
                    <a:srgbClr val="0244AE"/>
                  </a:solidFill>
                </a:ln>
                <a:solidFill>
                  <a:srgbClr val="FF0000"/>
                </a:solidFill>
                <a:cs typeface="+mn-cs"/>
              </a:rPr>
              <a:t>UTC = TAI + leap seconds</a:t>
            </a:r>
          </a:p>
        </p:txBody>
      </p:sp>
      <p:sp>
        <p:nvSpPr>
          <p:cNvPr id="15" name="AutoShape 2" descr="time lord GIF">
            <a:extLst>
              <a:ext uri="{FF2B5EF4-FFF2-40B4-BE49-F238E27FC236}">
                <a16:creationId xmlns:a16="http://schemas.microsoft.com/office/drawing/2014/main" id="{D1D372CE-3664-4F5E-A13B-0C7A95857542}"/>
              </a:ext>
            </a:extLst>
          </p:cNvPr>
          <p:cNvSpPr>
            <a:spLocks noChangeAspect="1" noChangeArrowheads="1"/>
          </p:cNvSpPr>
          <p:nvPr/>
        </p:nvSpPr>
        <p:spPr bwMode="auto">
          <a:xfrm>
            <a:off x="1245683" y="1638986"/>
            <a:ext cx="201163" cy="2011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1435" tIns="25718" rIns="51435" bIns="25718" numCol="1" anchor="t" anchorCtr="0" compatLnSpc="1">
            <a:prstTxWarp prst="textNoShape">
              <a:avLst/>
            </a:prstTxWarp>
          </a:bodyPr>
          <a:lstStyle/>
          <a:p>
            <a:pPr defTabSz="685800" eaLnBrk="1" fontAlgn="auto" hangingPunct="1">
              <a:spcBef>
                <a:spcPts val="0"/>
              </a:spcBef>
              <a:spcAft>
                <a:spcPts val="0"/>
              </a:spcAft>
              <a:defRPr/>
            </a:pPr>
            <a:endParaRPr lang="fr-FR" sz="1350">
              <a:solidFill>
                <a:prstClr val="black"/>
              </a:solidFill>
              <a:latin typeface="Calibri"/>
              <a:cs typeface="+mn-cs"/>
            </a:endParaRPr>
          </a:p>
        </p:txBody>
      </p:sp>
      <p:sp>
        <p:nvSpPr>
          <p:cNvPr id="16" name="AutoShape 4" descr="time lord GIF">
            <a:extLst>
              <a:ext uri="{FF2B5EF4-FFF2-40B4-BE49-F238E27FC236}">
                <a16:creationId xmlns:a16="http://schemas.microsoft.com/office/drawing/2014/main" id="{9080A486-9406-4FAE-B698-CC5A89EA1717}"/>
              </a:ext>
            </a:extLst>
          </p:cNvPr>
          <p:cNvSpPr>
            <a:spLocks noChangeAspect="1" noChangeArrowheads="1"/>
          </p:cNvSpPr>
          <p:nvPr/>
        </p:nvSpPr>
        <p:spPr bwMode="auto">
          <a:xfrm>
            <a:off x="1919943" y="2720311"/>
            <a:ext cx="201163" cy="2011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1435" tIns="25718" rIns="51435" bIns="25718" numCol="1" anchor="t" anchorCtr="0" compatLnSpc="1">
            <a:prstTxWarp prst="textNoShape">
              <a:avLst/>
            </a:prstTxWarp>
          </a:bodyPr>
          <a:lstStyle/>
          <a:p>
            <a:pPr defTabSz="685800" eaLnBrk="1" fontAlgn="auto" hangingPunct="1">
              <a:spcBef>
                <a:spcPts val="0"/>
              </a:spcBef>
              <a:spcAft>
                <a:spcPts val="0"/>
              </a:spcAft>
              <a:defRPr/>
            </a:pPr>
            <a:endParaRPr lang="fr-FR" sz="1350">
              <a:solidFill>
                <a:prstClr val="black"/>
              </a:solidFill>
              <a:latin typeface="Calibri"/>
              <a:cs typeface="+mn-cs"/>
            </a:endParaRPr>
          </a:p>
        </p:txBody>
      </p:sp>
      <p:sp>
        <p:nvSpPr>
          <p:cNvPr id="17" name="Rectangle 16">
            <a:extLst>
              <a:ext uri="{FF2B5EF4-FFF2-40B4-BE49-F238E27FC236}">
                <a16:creationId xmlns:a16="http://schemas.microsoft.com/office/drawing/2014/main" id="{CAB6389E-3654-444F-A37C-0B1101A0EE66}"/>
              </a:ext>
            </a:extLst>
          </p:cNvPr>
          <p:cNvSpPr/>
          <p:nvPr/>
        </p:nvSpPr>
        <p:spPr>
          <a:xfrm>
            <a:off x="30985" y="5824848"/>
            <a:ext cx="1787473" cy="309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fr-FR" sz="1350">
              <a:solidFill>
                <a:prstClr val="white"/>
              </a:solidFill>
              <a:latin typeface="Calibri"/>
            </a:endParaRPr>
          </a:p>
        </p:txBody>
      </p:sp>
      <p:sp>
        <p:nvSpPr>
          <p:cNvPr id="18" name="Rectangle 17">
            <a:extLst>
              <a:ext uri="{FF2B5EF4-FFF2-40B4-BE49-F238E27FC236}">
                <a16:creationId xmlns:a16="http://schemas.microsoft.com/office/drawing/2014/main" id="{A3116264-A255-48C7-A4C9-D574F063303A}"/>
              </a:ext>
            </a:extLst>
          </p:cNvPr>
          <p:cNvSpPr/>
          <p:nvPr/>
        </p:nvSpPr>
        <p:spPr>
          <a:xfrm>
            <a:off x="2022724" y="3396167"/>
            <a:ext cx="1864454" cy="680956"/>
          </a:xfrm>
          <a:prstGeom prst="rect">
            <a:avLst/>
          </a:prstGeom>
        </p:spPr>
        <p:txBody>
          <a:bodyPr wrap="square">
            <a:spAutoFit/>
          </a:bodyPr>
          <a:lstStyle/>
          <a:p>
            <a:pPr defTabSz="685800" eaLnBrk="1" fontAlgn="auto" hangingPunct="1">
              <a:spcBef>
                <a:spcPts val="0"/>
              </a:spcBef>
              <a:spcAft>
                <a:spcPts val="0"/>
              </a:spcAft>
              <a:defRPr/>
            </a:pPr>
            <a:r>
              <a:rPr lang="fr-FR" altLang="fr-FR" sz="1275" dirty="0">
                <a:solidFill>
                  <a:srgbClr val="193B7F"/>
                </a:solidFill>
                <a:latin typeface="Calibri"/>
                <a:cs typeface="Times New Roman"/>
              </a:rPr>
              <a:t> </a:t>
            </a:r>
          </a:p>
          <a:p>
            <a:pPr defTabSz="685800" eaLnBrk="1" fontAlgn="auto" hangingPunct="1">
              <a:spcBef>
                <a:spcPts val="0"/>
              </a:spcBef>
              <a:spcAft>
                <a:spcPts val="0"/>
              </a:spcAft>
              <a:defRPr/>
            </a:pPr>
            <a:r>
              <a:rPr lang="fr-FR" altLang="fr-FR" sz="1275" dirty="0">
                <a:solidFill>
                  <a:srgbClr val="193B7F"/>
                </a:solidFill>
                <a:latin typeface="Calibri"/>
                <a:cs typeface="Times New Roman"/>
              </a:rPr>
              <a:t> </a:t>
            </a:r>
          </a:p>
          <a:p>
            <a:pPr defTabSz="685800" eaLnBrk="1" fontAlgn="auto" hangingPunct="1">
              <a:spcBef>
                <a:spcPts val="0"/>
              </a:spcBef>
              <a:spcAft>
                <a:spcPts val="0"/>
              </a:spcAft>
              <a:defRPr/>
            </a:pPr>
            <a:r>
              <a:rPr lang="fr-FR" altLang="fr-FR" sz="1275" dirty="0">
                <a:solidFill>
                  <a:srgbClr val="193B7F"/>
                </a:solidFill>
                <a:latin typeface="Calibri"/>
                <a:cs typeface="Times New Roman"/>
              </a:rPr>
              <a:t>|UTC - UT1| &lt; 1 second </a:t>
            </a:r>
            <a:endParaRPr lang="fr-FR" sz="1275" dirty="0">
              <a:solidFill>
                <a:srgbClr val="193B7F"/>
              </a:solidFill>
              <a:latin typeface="Calibri"/>
              <a:cs typeface="Times New Roman"/>
            </a:endParaRPr>
          </a:p>
        </p:txBody>
      </p:sp>
      <p:sp>
        <p:nvSpPr>
          <p:cNvPr id="19" name="ZoneTexte 18">
            <a:extLst>
              <a:ext uri="{FF2B5EF4-FFF2-40B4-BE49-F238E27FC236}">
                <a16:creationId xmlns:a16="http://schemas.microsoft.com/office/drawing/2014/main" id="{DC3914E9-7B38-47FF-9D60-2F1FE8199AB5}"/>
              </a:ext>
            </a:extLst>
          </p:cNvPr>
          <p:cNvSpPr txBox="1"/>
          <p:nvPr/>
        </p:nvSpPr>
        <p:spPr>
          <a:xfrm>
            <a:off x="2200959" y="5103777"/>
            <a:ext cx="1306849" cy="819455"/>
          </a:xfrm>
          <a:prstGeom prst="rect">
            <a:avLst/>
          </a:prstGeom>
          <a:solidFill>
            <a:schemeClr val="tx1"/>
          </a:solidFill>
        </p:spPr>
        <p:txBody>
          <a:bodyPr wrap="square" rtlCol="0">
            <a:spAutoFit/>
          </a:bodyPr>
          <a:lstStyle/>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23:59:59</a:t>
            </a:r>
          </a:p>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23:59:60</a:t>
            </a:r>
          </a:p>
          <a:p>
            <a:pPr defTabSz="685800" eaLnBrk="1" fontAlgn="auto" hangingPunct="1">
              <a:spcBef>
                <a:spcPts val="0"/>
              </a:spcBef>
              <a:spcAft>
                <a:spcPts val="0"/>
              </a:spcAft>
              <a:defRPr/>
            </a:pPr>
            <a:r>
              <a:rPr lang="fr-FR" sz="1575" b="1" dirty="0">
                <a:solidFill>
                  <a:srgbClr val="FF0000"/>
                </a:solidFill>
                <a:latin typeface="Verdana" panose="020B0604030504040204" pitchFamily="34" charset="0"/>
                <a:ea typeface="Verdana" panose="020B0604030504040204" pitchFamily="34" charset="0"/>
                <a:cs typeface="+mn-cs"/>
              </a:rPr>
              <a:t>00:00:00</a:t>
            </a:r>
          </a:p>
        </p:txBody>
      </p:sp>
      <p:pic>
        <p:nvPicPr>
          <p:cNvPr id="20" name="Image 19">
            <a:extLst>
              <a:ext uri="{FF2B5EF4-FFF2-40B4-BE49-F238E27FC236}">
                <a16:creationId xmlns:a16="http://schemas.microsoft.com/office/drawing/2014/main" id="{6D1D90DA-7ACC-4883-8358-6DF32BA744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3369" y="1364330"/>
            <a:ext cx="2342873" cy="658933"/>
          </a:xfrm>
          <a:prstGeom prst="rect">
            <a:avLst/>
          </a:prstGeom>
        </p:spPr>
      </p:pic>
      <p:sp>
        <p:nvSpPr>
          <p:cNvPr id="21" name="Rectangle 20">
            <a:extLst>
              <a:ext uri="{FF2B5EF4-FFF2-40B4-BE49-F238E27FC236}">
                <a16:creationId xmlns:a16="http://schemas.microsoft.com/office/drawing/2014/main" id="{8DC5B2CB-A06A-4C0A-8CFE-AB772C466EBB}"/>
              </a:ext>
            </a:extLst>
          </p:cNvPr>
          <p:cNvSpPr/>
          <p:nvPr/>
        </p:nvSpPr>
        <p:spPr>
          <a:xfrm>
            <a:off x="4836809" y="6066045"/>
            <a:ext cx="4284149" cy="430887"/>
          </a:xfrm>
          <a:prstGeom prst="rect">
            <a:avLst/>
          </a:prstGeom>
        </p:spPr>
        <p:txBody>
          <a:bodyPr wrap="square">
            <a:spAutoFit/>
          </a:bodyPr>
          <a:lstStyle/>
          <a:p>
            <a:pPr defTabSz="685800" fontAlgn="auto">
              <a:spcBef>
                <a:spcPct val="50000"/>
              </a:spcBef>
              <a:spcAft>
                <a:spcPts val="0"/>
              </a:spcAft>
              <a:defRPr/>
            </a:pPr>
            <a:r>
              <a:rPr lang="fr-FR" altLang="fr-FR" sz="1100" dirty="0">
                <a:solidFill>
                  <a:srgbClr val="193B7F"/>
                </a:solidFill>
                <a:latin typeface="Calibri"/>
                <a:cs typeface="Times New Roman"/>
              </a:rPr>
              <a:t>The process to insert the </a:t>
            </a:r>
            <a:r>
              <a:rPr lang="fr-FR" altLang="fr-FR" sz="1100" dirty="0" err="1">
                <a:solidFill>
                  <a:srgbClr val="193B7F"/>
                </a:solidFill>
                <a:latin typeface="Calibri"/>
                <a:cs typeface="Times New Roman"/>
              </a:rPr>
              <a:t>leap</a:t>
            </a:r>
            <a:r>
              <a:rPr lang="fr-FR" altLang="fr-FR" sz="1100" dirty="0">
                <a:solidFill>
                  <a:srgbClr val="193B7F"/>
                </a:solidFill>
                <a:latin typeface="Calibri"/>
                <a:cs typeface="Times New Roman"/>
              </a:rPr>
              <a:t> second and the code to transmit DUT1= UT1-UTC are </a:t>
            </a:r>
            <a:r>
              <a:rPr lang="fr-FR" altLang="fr-FR" sz="1100" dirty="0" err="1">
                <a:solidFill>
                  <a:srgbClr val="193B7F"/>
                </a:solidFill>
                <a:latin typeface="Calibri"/>
                <a:cs typeface="Times New Roman"/>
              </a:rPr>
              <a:t>described</a:t>
            </a:r>
            <a:r>
              <a:rPr lang="fr-FR" altLang="fr-FR" sz="1100" dirty="0">
                <a:solidFill>
                  <a:srgbClr val="193B7F"/>
                </a:solidFill>
                <a:latin typeface="Calibri"/>
                <a:cs typeface="Times New Roman"/>
              </a:rPr>
              <a:t> in </a:t>
            </a:r>
            <a:r>
              <a:rPr lang="en-US" sz="1100" dirty="0">
                <a:solidFill>
                  <a:srgbClr val="193B7F"/>
                </a:solidFill>
                <a:latin typeface="Calibri"/>
                <a:cs typeface="Times New Roman"/>
              </a:rPr>
              <a:t>Rec ITU-R TF 460-6 </a:t>
            </a:r>
            <a:endParaRPr lang="fr-FR" sz="1100" dirty="0">
              <a:solidFill>
                <a:srgbClr val="193B7F"/>
              </a:solidFill>
              <a:latin typeface="Calibri"/>
              <a:cs typeface="Times New Roman"/>
            </a:endParaRPr>
          </a:p>
        </p:txBody>
      </p:sp>
      <p:sp>
        <p:nvSpPr>
          <p:cNvPr id="22" name="ZoneTexte 21">
            <a:extLst>
              <a:ext uri="{FF2B5EF4-FFF2-40B4-BE49-F238E27FC236}">
                <a16:creationId xmlns:a16="http://schemas.microsoft.com/office/drawing/2014/main" id="{EE307F03-DE7B-42CF-A32C-D88EAF030364}"/>
              </a:ext>
            </a:extLst>
          </p:cNvPr>
          <p:cNvSpPr txBox="1"/>
          <p:nvPr/>
        </p:nvSpPr>
        <p:spPr>
          <a:xfrm>
            <a:off x="2062961" y="4104615"/>
            <a:ext cx="4580627" cy="300082"/>
          </a:xfrm>
          <a:prstGeom prst="rect">
            <a:avLst/>
          </a:prstGeom>
          <a:noFill/>
        </p:spPr>
        <p:txBody>
          <a:bodyPr wrap="square">
            <a:spAutoFit/>
          </a:bodyPr>
          <a:lstStyle/>
          <a:p>
            <a:pPr defTabSz="685800" eaLnBrk="1" fontAlgn="auto" hangingPunct="1">
              <a:spcBef>
                <a:spcPts val="0"/>
              </a:spcBef>
              <a:spcAft>
                <a:spcPts val="0"/>
              </a:spcAft>
              <a:defRPr/>
            </a:pPr>
            <a:r>
              <a:rPr lang="fr-FR" altLang="fr-FR" sz="1350" dirty="0">
                <a:solidFill>
                  <a:srgbClr val="193B7F"/>
                </a:solidFill>
                <a:latin typeface="Calibri"/>
                <a:cs typeface="Times New Roman"/>
              </a:rPr>
              <a:t>UTC = TAI + n seconds</a:t>
            </a:r>
            <a:endParaRPr lang="fr-FR" sz="1350" dirty="0">
              <a:solidFill>
                <a:prstClr val="black"/>
              </a:solidFill>
              <a:latin typeface="Calibri"/>
              <a:cs typeface="+mn-cs"/>
            </a:endParaRPr>
          </a:p>
        </p:txBody>
      </p:sp>
      <p:grpSp>
        <p:nvGrpSpPr>
          <p:cNvPr id="2" name="Groupe 1">
            <a:extLst>
              <a:ext uri="{FF2B5EF4-FFF2-40B4-BE49-F238E27FC236}">
                <a16:creationId xmlns:a16="http://schemas.microsoft.com/office/drawing/2014/main" id="{C180BE52-7031-494C-B61F-CB4849113BC0}"/>
              </a:ext>
            </a:extLst>
          </p:cNvPr>
          <p:cNvGrpSpPr/>
          <p:nvPr/>
        </p:nvGrpSpPr>
        <p:grpSpPr>
          <a:xfrm>
            <a:off x="5580241" y="2513946"/>
            <a:ext cx="1054916" cy="478877"/>
            <a:chOff x="7450598" y="2667737"/>
            <a:chExt cx="1377263" cy="794226"/>
          </a:xfrm>
        </p:grpSpPr>
        <p:sp>
          <p:nvSpPr>
            <p:cNvPr id="25" name="Text Box 9">
              <a:extLst>
                <a:ext uri="{FF2B5EF4-FFF2-40B4-BE49-F238E27FC236}">
                  <a16:creationId xmlns:a16="http://schemas.microsoft.com/office/drawing/2014/main" id="{6BD4B08A-C044-4721-B2C8-6CD618ECB122}"/>
                </a:ext>
              </a:extLst>
            </p:cNvPr>
            <p:cNvSpPr txBox="1">
              <a:spLocks noChangeArrowheads="1"/>
            </p:cNvSpPr>
            <p:nvPr/>
          </p:nvSpPr>
          <p:spPr bwMode="auto">
            <a:xfrm>
              <a:off x="7501639" y="2734567"/>
              <a:ext cx="1326222" cy="727396"/>
            </a:xfrm>
            <a:prstGeom prst="rect">
              <a:avLst/>
            </a:prstGeom>
            <a:solidFill>
              <a:schemeClr val="accent1">
                <a:lumMod val="20000"/>
                <a:lumOff val="80000"/>
                <a:alpha val="80000"/>
              </a:schemeClr>
            </a:solidFill>
            <a:ln w="9525">
              <a:noFill/>
              <a:miter lim="800000"/>
              <a:headEnd/>
              <a:tailEnd/>
            </a:ln>
            <a:effectLst/>
          </p:spPr>
          <p:txBody>
            <a:bodyPr wrap="square">
              <a:spAutoFit/>
            </a:bodyPr>
            <a:lstStyle/>
            <a:p>
              <a:pPr defTabSz="685800" eaLnBrk="1" fontAlgn="auto" hangingPunct="1">
                <a:spcBef>
                  <a:spcPts val="0"/>
                </a:spcBef>
                <a:spcAft>
                  <a:spcPts val="0"/>
                </a:spcAft>
                <a:defRPr/>
              </a:pPr>
              <a:r>
                <a:rPr lang="it-IT" sz="750" dirty="0" err="1">
                  <a:solidFill>
                    <a:prstClr val="black"/>
                  </a:solidFill>
                  <a:latin typeface="Times New Roman" pitchFamily="18" charset="0"/>
                  <a:cs typeface="+mn-cs"/>
                </a:rPr>
                <a:t>Before</a:t>
              </a:r>
              <a:r>
                <a:rPr lang="it-IT" sz="750" dirty="0">
                  <a:solidFill>
                    <a:prstClr val="black"/>
                  </a:solidFill>
                  <a:latin typeface="Times New Roman" pitchFamily="18" charset="0"/>
                  <a:cs typeface="+mn-cs"/>
                </a:rPr>
                <a:t> 1972, UTC was </a:t>
              </a:r>
              <a:r>
                <a:rPr lang="it-IT" sz="750" dirty="0" err="1">
                  <a:solidFill>
                    <a:prstClr val="black"/>
                  </a:solidFill>
                  <a:latin typeface="Times New Roman" pitchFamily="18" charset="0"/>
                  <a:cs typeface="+mn-cs"/>
                </a:rPr>
                <a:t>corrected</a:t>
              </a:r>
              <a:r>
                <a:rPr lang="it-IT" sz="750" dirty="0">
                  <a:solidFill>
                    <a:prstClr val="black"/>
                  </a:solidFill>
                  <a:latin typeface="Times New Roman" pitchFamily="18" charset="0"/>
                  <a:cs typeface="+mn-cs"/>
                </a:rPr>
                <a:t> by small </a:t>
              </a:r>
              <a:r>
                <a:rPr lang="it-IT" sz="750" dirty="0" err="1">
                  <a:solidFill>
                    <a:prstClr val="black"/>
                  </a:solidFill>
                  <a:latin typeface="Times New Roman" pitchFamily="18" charset="0"/>
                  <a:cs typeface="+mn-cs"/>
                </a:rPr>
                <a:t>frequency</a:t>
              </a:r>
              <a:r>
                <a:rPr lang="it-IT" sz="750" dirty="0">
                  <a:solidFill>
                    <a:prstClr val="black"/>
                  </a:solidFill>
                  <a:latin typeface="Times New Roman" pitchFamily="18" charset="0"/>
                  <a:cs typeface="+mn-cs"/>
                </a:rPr>
                <a:t> </a:t>
              </a:r>
              <a:r>
                <a:rPr lang="it-IT" sz="750" dirty="0" err="1">
                  <a:solidFill>
                    <a:prstClr val="black"/>
                  </a:solidFill>
                  <a:latin typeface="Times New Roman" pitchFamily="18" charset="0"/>
                  <a:cs typeface="+mn-cs"/>
                </a:rPr>
                <a:t>steps</a:t>
              </a:r>
              <a:endParaRPr lang="it-IT" sz="750" dirty="0">
                <a:solidFill>
                  <a:prstClr val="black"/>
                </a:solidFill>
                <a:latin typeface="Times New Roman" pitchFamily="18" charset="0"/>
                <a:cs typeface="+mn-cs"/>
              </a:endParaRPr>
            </a:p>
          </p:txBody>
        </p:sp>
        <p:sp>
          <p:nvSpPr>
            <p:cNvPr id="23" name="Oval 7">
              <a:extLst>
                <a:ext uri="{FF2B5EF4-FFF2-40B4-BE49-F238E27FC236}">
                  <a16:creationId xmlns:a16="http://schemas.microsoft.com/office/drawing/2014/main" id="{98CD5B3C-2CE3-4CB3-8BD2-6CA222915B23}"/>
                </a:ext>
              </a:extLst>
            </p:cNvPr>
            <p:cNvSpPr>
              <a:spLocks noChangeArrowheads="1"/>
            </p:cNvSpPr>
            <p:nvPr/>
          </p:nvSpPr>
          <p:spPr bwMode="auto">
            <a:xfrm>
              <a:off x="7450598" y="2667737"/>
              <a:ext cx="1377263" cy="738231"/>
            </a:xfrm>
            <a:prstGeom prst="ellipse">
              <a:avLst/>
            </a:prstGeom>
            <a:noFill/>
            <a:ln w="9525">
              <a:solidFill>
                <a:srgbClr val="6666FF"/>
              </a:solidFill>
              <a:round/>
              <a:headEnd/>
              <a:tailEnd/>
            </a:ln>
            <a:effectLst/>
          </p:spPr>
          <p:txBody>
            <a:bodyPr wrap="none" anchor="ctr"/>
            <a:lstStyle/>
            <a:p>
              <a:pPr defTabSz="685800" eaLnBrk="1" fontAlgn="auto" hangingPunct="1">
                <a:spcBef>
                  <a:spcPts val="0"/>
                </a:spcBef>
                <a:spcAft>
                  <a:spcPts val="0"/>
                </a:spcAft>
                <a:defRPr/>
              </a:pPr>
              <a:endParaRPr lang="it-IT" sz="1350">
                <a:solidFill>
                  <a:prstClr val="black"/>
                </a:solidFill>
                <a:latin typeface="Calibri"/>
                <a:cs typeface="+mn-cs"/>
              </a:endParaRPr>
            </a:p>
          </p:txBody>
        </p:sp>
      </p:grpSp>
    </p:spTree>
    <p:extLst>
      <p:ext uri="{BB962C8B-B14F-4D97-AF65-F5344CB8AC3E}">
        <p14:creationId xmlns:p14="http://schemas.microsoft.com/office/powerpoint/2010/main" val="114259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831FF0-A8AA-4653-9F3B-67E348D3FACC}"/>
              </a:ext>
            </a:extLst>
          </p:cNvPr>
          <p:cNvSpPr>
            <a:spLocks noGrp="1"/>
          </p:cNvSpPr>
          <p:nvPr>
            <p:ph idx="1"/>
          </p:nvPr>
        </p:nvSpPr>
        <p:spPr>
          <a:xfrm>
            <a:off x="179512" y="1122438"/>
            <a:ext cx="8045518" cy="4203005"/>
          </a:xfrm>
          <a:solidFill>
            <a:schemeClr val="bg1"/>
          </a:solidFill>
        </p:spPr>
        <p:txBody>
          <a:bodyPr>
            <a:noAutofit/>
          </a:bodyPr>
          <a:lstStyle/>
          <a:p>
            <a:pPr marL="0" indent="0">
              <a:buNone/>
            </a:pPr>
            <a:r>
              <a:rPr lang="en-US" sz="1500" dirty="0"/>
              <a:t>UTC is supported by the work of:</a:t>
            </a:r>
          </a:p>
          <a:p>
            <a:pPr>
              <a:buFont typeface="Arial" panose="020B0604020202020204" pitchFamily="34" charset="0"/>
              <a:buChar char="•"/>
            </a:pPr>
            <a:r>
              <a:rPr lang="en-US" sz="1500" b="1" dirty="0"/>
              <a:t>BIPM</a:t>
            </a:r>
            <a:r>
              <a:rPr lang="en-US" sz="1500" dirty="0"/>
              <a:t> and the 85 time laboratories providing data and realizing real-time traceability </a:t>
            </a:r>
          </a:p>
          <a:p>
            <a:pPr marL="342900" lvl="1" indent="0">
              <a:buNone/>
            </a:pPr>
            <a:r>
              <a:rPr lang="en-US" sz="1500" dirty="0"/>
              <a:t>under the authority of the General Conference of Weights and Measures, </a:t>
            </a:r>
          </a:p>
          <a:p>
            <a:pPr marL="342900" lvl="1" indent="0">
              <a:buNone/>
            </a:pPr>
            <a:r>
              <a:rPr lang="en-US" sz="1500" dirty="0"/>
              <a:t>where all states are represented</a:t>
            </a:r>
          </a:p>
          <a:p>
            <a:r>
              <a:rPr lang="en-US" sz="1500" dirty="0"/>
              <a:t>the International Earth Rotation and Reference Systems Service - </a:t>
            </a:r>
            <a:r>
              <a:rPr lang="en-US" sz="1500" b="1" dirty="0"/>
              <a:t>IERS</a:t>
            </a:r>
            <a:r>
              <a:rPr lang="en-US" sz="1500" dirty="0"/>
              <a:t> </a:t>
            </a:r>
          </a:p>
          <a:p>
            <a:pPr marL="342892" lvl="1" indent="0">
              <a:buNone/>
            </a:pPr>
            <a:r>
              <a:rPr lang="en-US" sz="1500" dirty="0"/>
              <a:t>computing and publishing the difference versus the Earth rotation angle UT1-UTC, and announcing leap seconds</a:t>
            </a:r>
          </a:p>
          <a:p>
            <a:r>
              <a:rPr lang="en-US" sz="1500" dirty="0"/>
              <a:t>the International Telecommunication Union,</a:t>
            </a:r>
            <a:r>
              <a:rPr lang="en-US" sz="1500" b="1" dirty="0">
                <a:solidFill>
                  <a:srgbClr val="1E3C7A"/>
                </a:solidFill>
              </a:rPr>
              <a:t> ITU-R</a:t>
            </a:r>
            <a:r>
              <a:rPr lang="en-US" sz="1500" dirty="0"/>
              <a:t>, to ensure it is used and correctly transmitted   </a:t>
            </a:r>
          </a:p>
          <a:p>
            <a:pPr marL="342892" lvl="1" indent="0">
              <a:buNone/>
            </a:pPr>
            <a:r>
              <a:rPr lang="en-US" sz="1500" dirty="0"/>
              <a:t>(ITU-R TF.460-6 (2002): </a:t>
            </a:r>
            <a:r>
              <a:rPr lang="fr-FR" sz="1500" i="1" dirty="0">
                <a:latin typeface="TimesNewRomanPS-BoldMT"/>
              </a:rPr>
              <a:t>Standard-</a:t>
            </a:r>
            <a:r>
              <a:rPr lang="fr-FR" sz="1500" i="1" dirty="0" err="1">
                <a:latin typeface="TimesNewRomanPS-BoldMT"/>
              </a:rPr>
              <a:t>frequency</a:t>
            </a:r>
            <a:r>
              <a:rPr lang="fr-FR" sz="1500" i="1" dirty="0">
                <a:latin typeface="TimesNewRomanPS-BoldMT"/>
              </a:rPr>
              <a:t> and time-signal </a:t>
            </a:r>
            <a:r>
              <a:rPr lang="fr-FR" sz="1500" i="1" dirty="0" err="1">
                <a:latin typeface="TimesNewRomanPS-BoldMT"/>
              </a:rPr>
              <a:t>emissions</a:t>
            </a:r>
            <a:r>
              <a:rPr lang="fr-FR" sz="1500" i="1" dirty="0">
                <a:latin typeface="TimesNewRomanPS-BoldMT"/>
              </a:rPr>
              <a:t>)</a:t>
            </a:r>
          </a:p>
          <a:p>
            <a:pPr marL="342892" lvl="1" indent="0">
              <a:buNone/>
            </a:pPr>
            <a:endParaRPr lang="fr-FR" sz="1500" i="1" dirty="0">
              <a:latin typeface="Times New Roman" panose="02020603050405020304" pitchFamily="18" charset="0"/>
            </a:endParaRPr>
          </a:p>
          <a:p>
            <a:pPr marL="0" indent="0">
              <a:buNone/>
            </a:pPr>
            <a:r>
              <a:rPr lang="en-US" sz="1500" b="1" dirty="0">
                <a:solidFill>
                  <a:srgbClr val="FF0000"/>
                </a:solidFill>
                <a:sym typeface="Wingdings" panose="05000000000000000000" pitchFamily="2" charset="2"/>
              </a:rPr>
              <a:t> </a:t>
            </a:r>
            <a:r>
              <a:rPr lang="en-US" sz="1500" b="1" dirty="0">
                <a:solidFill>
                  <a:srgbClr val="FF0000"/>
                </a:solidFill>
              </a:rPr>
              <a:t>But, users underpinning critical infrastructures, need a continuous and unique timescale. Increasingly UTC is not being used by:</a:t>
            </a:r>
          </a:p>
          <a:p>
            <a:pPr lvl="1"/>
            <a:r>
              <a:rPr lang="en-US" sz="1500" b="1" dirty="0">
                <a:solidFill>
                  <a:srgbClr val="FF0000"/>
                </a:solidFill>
              </a:rPr>
              <a:t>most of the GNSSs, </a:t>
            </a:r>
          </a:p>
          <a:p>
            <a:pPr lvl="1"/>
            <a:r>
              <a:rPr lang="en-US" sz="1500" b="1" dirty="0">
                <a:solidFill>
                  <a:srgbClr val="FF0000"/>
                </a:solidFill>
              </a:rPr>
              <a:t>the digital network giants (</a:t>
            </a:r>
            <a:r>
              <a:rPr lang="en-US" sz="1500" b="1" dirty="0" err="1">
                <a:solidFill>
                  <a:srgbClr val="FF0000"/>
                </a:solidFill>
              </a:rPr>
              <a:t>eg</a:t>
            </a:r>
            <a:r>
              <a:rPr lang="en-US" sz="1500" b="1" dirty="0">
                <a:solidFill>
                  <a:srgbClr val="FF0000"/>
                </a:solidFill>
              </a:rPr>
              <a:t> GAFA and Alibaba), </a:t>
            </a:r>
          </a:p>
          <a:p>
            <a:pPr lvl="1"/>
            <a:r>
              <a:rPr lang="en-US" sz="1500" b="1" dirty="0">
                <a:solidFill>
                  <a:srgbClr val="FF0000"/>
                </a:solidFill>
              </a:rPr>
              <a:t>the most widely used Internet time synchronization protocols as NTP and PTP</a:t>
            </a:r>
          </a:p>
          <a:p>
            <a:pPr marL="0" indent="0">
              <a:buNone/>
            </a:pPr>
            <a:endParaRPr lang="en-US" sz="1500" dirty="0"/>
          </a:p>
          <a:p>
            <a:pPr marL="0" indent="0">
              <a:buNone/>
            </a:pPr>
            <a:endParaRPr lang="en-US" sz="1500" dirty="0"/>
          </a:p>
        </p:txBody>
      </p:sp>
      <p:pic>
        <p:nvPicPr>
          <p:cNvPr id="5" name="Image 4">
            <a:extLst>
              <a:ext uri="{FF2B5EF4-FFF2-40B4-BE49-F238E27FC236}">
                <a16:creationId xmlns:a16="http://schemas.microsoft.com/office/drawing/2014/main" id="{6142D036-065B-28FF-4FEF-1049810DFFA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8757"/>
          <a:stretch/>
        </p:blipFill>
        <p:spPr>
          <a:xfrm>
            <a:off x="7041710" y="1788469"/>
            <a:ext cx="2020421" cy="1302908"/>
          </a:xfrm>
          <a:prstGeom prst="rect">
            <a:avLst/>
          </a:prstGeom>
        </p:spPr>
      </p:pic>
      <p:sp>
        <p:nvSpPr>
          <p:cNvPr id="6" name="Title 1">
            <a:extLst>
              <a:ext uri="{FF2B5EF4-FFF2-40B4-BE49-F238E27FC236}">
                <a16:creationId xmlns:a16="http://schemas.microsoft.com/office/drawing/2014/main" id="{A0B6D818-3AD0-4028-8816-7091F1A2DED7}"/>
              </a:ext>
            </a:extLst>
          </p:cNvPr>
          <p:cNvSpPr txBox="1">
            <a:spLocks/>
          </p:cNvSpPr>
          <p:nvPr/>
        </p:nvSpPr>
        <p:spPr>
          <a:xfrm>
            <a:off x="-81869" y="157300"/>
            <a:ext cx="9144000" cy="773349"/>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33375" fontAlgn="auto">
              <a:spcAft>
                <a:spcPts val="0"/>
              </a:spcAft>
            </a:pPr>
            <a:r>
              <a:rPr lang="en-US" sz="2400" b="1" dirty="0">
                <a:solidFill>
                  <a:srgbClr val="1E3C7A"/>
                </a:solidFill>
                <a:latin typeface="Calibri" panose="020F0502020204030204"/>
              </a:rPr>
              <a:t>Coordinated Universal Time UTC is the international time standard</a:t>
            </a:r>
          </a:p>
        </p:txBody>
      </p:sp>
      <p:sp>
        <p:nvSpPr>
          <p:cNvPr id="3" name="Title 1">
            <a:extLst>
              <a:ext uri="{FF2B5EF4-FFF2-40B4-BE49-F238E27FC236}">
                <a16:creationId xmlns:a16="http://schemas.microsoft.com/office/drawing/2014/main" id="{E121EB2C-938B-D94F-7439-FCA5AB6BCE46}"/>
              </a:ext>
            </a:extLst>
          </p:cNvPr>
          <p:cNvSpPr txBox="1">
            <a:spLocks/>
          </p:cNvSpPr>
          <p:nvPr/>
        </p:nvSpPr>
        <p:spPr>
          <a:xfrm>
            <a:off x="2195736" y="5868938"/>
            <a:ext cx="7257833" cy="6286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lang="en-US" sz="2800" b="0" kern="1200" dirty="0">
                <a:solidFill>
                  <a:srgbClr val="193B7F"/>
                </a:solidFill>
                <a:latin typeface="+mj-lt"/>
                <a:ea typeface="+mj-ea"/>
                <a:cs typeface="+mj-cs"/>
              </a:defRPr>
            </a:lvl1pPr>
          </a:lstStyle>
          <a:p>
            <a:pPr fontAlgn="auto">
              <a:spcAft>
                <a:spcPts val="0"/>
              </a:spcAft>
            </a:pPr>
            <a:r>
              <a:rPr lang="en-GB" sz="2400" dirty="0">
                <a:latin typeface="Calibri Light" panose="020F0302020204030204"/>
              </a:rPr>
              <a:t>The leap second process in UTC needs to be revised</a:t>
            </a:r>
            <a:endParaRPr lang="en-US" sz="2400" dirty="0">
              <a:solidFill>
                <a:srgbClr val="FF0000"/>
              </a:solidFill>
              <a:latin typeface="Calibri Light" panose="020F0302020204030204"/>
            </a:endParaRPr>
          </a:p>
        </p:txBody>
      </p:sp>
    </p:spTree>
    <p:extLst>
      <p:ext uri="{BB962C8B-B14F-4D97-AF65-F5344CB8AC3E}">
        <p14:creationId xmlns:p14="http://schemas.microsoft.com/office/powerpoint/2010/main" val="155384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5" name="Rectangle 5"/>
          <p:cNvSpPr>
            <a:spLocks noChangeArrowheads="1"/>
          </p:cNvSpPr>
          <p:nvPr/>
        </p:nvSpPr>
        <p:spPr bwMode="auto">
          <a:xfrm>
            <a:off x="251520" y="1196752"/>
            <a:ext cx="7861986" cy="1077218"/>
          </a:xfrm>
          <a:prstGeom prst="rect">
            <a:avLst/>
          </a:prstGeom>
          <a:noFill/>
          <a:ln w="9525">
            <a:noFill/>
            <a:miter lim="800000"/>
            <a:headEnd/>
            <a:tailEnd/>
          </a:ln>
          <a:effectLst/>
        </p:spPr>
        <p:txBody>
          <a:bodyPr wrap="square">
            <a:spAutoFit/>
          </a:bodyPr>
          <a:lstStyle/>
          <a:p>
            <a:pPr defTabSz="685800" eaLnBrk="1" fontAlgn="auto" hangingPunct="1">
              <a:spcBef>
                <a:spcPts val="0"/>
              </a:spcBef>
              <a:spcAft>
                <a:spcPts val="0"/>
              </a:spcAft>
              <a:defRPr/>
            </a:pPr>
            <a:r>
              <a:rPr lang="it-IT" sz="1600" dirty="0">
                <a:solidFill>
                  <a:prstClr val="black"/>
                </a:solidFill>
                <a:latin typeface="Calibri Light" panose="020F0302020204030204" pitchFamily="34" charset="0"/>
                <a:cs typeface="Calibri Light" panose="020F0302020204030204" pitchFamily="34" charset="0"/>
              </a:rPr>
              <a:t>Navigation using GNSS signals prefers a continuous time scale, and the GNSS system time does not use leap seconds (except GLONASS which applies leap seconds).  These time scales </a:t>
            </a:r>
            <a:r>
              <a:rPr lang="it-IT" sz="1600" dirty="0">
                <a:solidFill>
                  <a:srgbClr val="FF0000"/>
                </a:solidFill>
                <a:latin typeface="Calibri Light" panose="020F0302020204030204" pitchFamily="34" charset="0"/>
                <a:cs typeface="Calibri Light" panose="020F0302020204030204" pitchFamily="34" charset="0"/>
              </a:rPr>
              <a:t>are easily available all over the world, are commonly used as time and frequency references,  and </a:t>
            </a:r>
            <a:r>
              <a:rPr lang="it-IT" sz="1600" dirty="0">
                <a:solidFill>
                  <a:prstClr val="black"/>
                </a:solidFill>
                <a:latin typeface="Calibri Light" panose="020F0302020204030204" pitchFamily="34" charset="0"/>
                <a:cs typeface="Calibri Light" panose="020F0302020204030204" pitchFamily="34" charset="0"/>
              </a:rPr>
              <a:t>differ from each other and from UTC by </a:t>
            </a:r>
            <a:r>
              <a:rPr lang="it-IT" sz="1600" dirty="0" err="1">
                <a:solidFill>
                  <a:prstClr val="black"/>
                </a:solidFill>
                <a:latin typeface="Calibri Light" panose="020F0302020204030204" pitchFamily="34" charset="0"/>
                <a:cs typeface="Calibri Light" panose="020F0302020204030204" pitchFamily="34" charset="0"/>
              </a:rPr>
              <a:t>several</a:t>
            </a:r>
            <a:r>
              <a:rPr lang="it-IT" sz="1600" dirty="0">
                <a:solidFill>
                  <a:prstClr val="black"/>
                </a:solidFill>
                <a:latin typeface="Calibri Light" panose="020F0302020204030204" pitchFamily="34" charset="0"/>
                <a:cs typeface="Calibri Light" panose="020F0302020204030204" pitchFamily="34" charset="0"/>
              </a:rPr>
              <a:t> </a:t>
            </a:r>
            <a:r>
              <a:rPr lang="it-IT" sz="1600" dirty="0" err="1">
                <a:solidFill>
                  <a:prstClr val="black"/>
                </a:solidFill>
                <a:latin typeface="Calibri Light" panose="020F0302020204030204" pitchFamily="34" charset="0"/>
                <a:cs typeface="Calibri Light" panose="020F0302020204030204" pitchFamily="34" charset="0"/>
              </a:rPr>
              <a:t>seconds</a:t>
            </a:r>
            <a:endParaRPr lang="en-GB" sz="1600" dirty="0">
              <a:solidFill>
                <a:prstClr val="black"/>
              </a:solidFill>
              <a:latin typeface="Calibri Light" panose="020F0302020204030204" pitchFamily="34" charset="0"/>
              <a:cs typeface="Calibri Light" panose="020F0302020204030204" pitchFamily="34" charset="0"/>
            </a:endParaRPr>
          </a:p>
        </p:txBody>
      </p:sp>
      <p:pic>
        <p:nvPicPr>
          <p:cNvPr id="2" name="Image 1">
            <a:extLst>
              <a:ext uri="{FF2B5EF4-FFF2-40B4-BE49-F238E27FC236}">
                <a16:creationId xmlns:a16="http://schemas.microsoft.com/office/drawing/2014/main" id="{47AA9AB0-844C-BA23-D7CF-7F0C3A9B8E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044" y="2852936"/>
            <a:ext cx="2375844" cy="1781883"/>
          </a:xfrm>
          <a:prstGeom prst="rect">
            <a:avLst/>
          </a:prstGeom>
        </p:spPr>
      </p:pic>
      <p:pic>
        <p:nvPicPr>
          <p:cNvPr id="4" name="Image 3">
            <a:extLst>
              <a:ext uri="{FF2B5EF4-FFF2-40B4-BE49-F238E27FC236}">
                <a16:creationId xmlns:a16="http://schemas.microsoft.com/office/drawing/2014/main" id="{757E7814-A018-9CF5-7C1D-9837CBB61055}"/>
              </a:ext>
            </a:extLst>
          </p:cNvPr>
          <p:cNvPicPr>
            <a:picLocks noChangeAspect="1"/>
          </p:cNvPicPr>
          <p:nvPr/>
        </p:nvPicPr>
        <p:blipFill>
          <a:blip r:embed="rId4"/>
          <a:stretch>
            <a:fillRect/>
          </a:stretch>
        </p:blipFill>
        <p:spPr>
          <a:xfrm>
            <a:off x="3030068" y="2348880"/>
            <a:ext cx="6057609" cy="3960440"/>
          </a:xfrm>
          <a:prstGeom prst="rect">
            <a:avLst/>
          </a:prstGeom>
        </p:spPr>
      </p:pic>
      <p:sp>
        <p:nvSpPr>
          <p:cNvPr id="3" name="Rettangolo 17">
            <a:extLst>
              <a:ext uri="{FF2B5EF4-FFF2-40B4-BE49-F238E27FC236}">
                <a16:creationId xmlns:a16="http://schemas.microsoft.com/office/drawing/2014/main" id="{47201B01-4D8C-667C-73AE-D42AB395A4EB}"/>
              </a:ext>
            </a:extLst>
          </p:cNvPr>
          <p:cNvSpPr/>
          <p:nvPr/>
        </p:nvSpPr>
        <p:spPr>
          <a:xfrm>
            <a:off x="184789" y="404664"/>
            <a:ext cx="8970278" cy="400110"/>
          </a:xfrm>
          <a:prstGeom prst="rect">
            <a:avLst/>
          </a:prstGeom>
        </p:spPr>
        <p:txBody>
          <a:bodyPr wrap="square">
            <a:spAutoFit/>
          </a:bodyPr>
          <a:lstStyle/>
          <a:p>
            <a:pPr defTabSz="685800" eaLnBrk="1" fontAlgn="auto" hangingPunct="1">
              <a:spcBef>
                <a:spcPts val="0"/>
              </a:spcBef>
              <a:spcAft>
                <a:spcPts val="0"/>
              </a:spcAft>
              <a:defRPr/>
            </a:pPr>
            <a:r>
              <a:rPr lang="en-US" sz="2000" dirty="0">
                <a:solidFill>
                  <a:srgbClr val="FF3300"/>
                </a:solidFill>
                <a:effectLst>
                  <a:outerShdw blurRad="38100" dist="38100" dir="2700000" algn="tl">
                    <a:srgbClr val="C0C0C0"/>
                  </a:outerShdw>
                </a:effectLst>
                <a:latin typeface="Arial" charset="0"/>
                <a:cs typeface="+mn-cs"/>
              </a:rPr>
              <a:t>Global Navigation Satellite System need a continuous time scale</a:t>
            </a:r>
          </a:p>
        </p:txBody>
      </p:sp>
    </p:spTree>
    <p:extLst>
      <p:ext uri="{BB962C8B-B14F-4D97-AF65-F5344CB8AC3E}">
        <p14:creationId xmlns:p14="http://schemas.microsoft.com/office/powerpoint/2010/main" val="10211254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rotWithShape="1">
          <a:blip r:embed="rId3"/>
          <a:srcRect l="11695" t="9233" r="25011" b="53360"/>
          <a:stretch/>
        </p:blipFill>
        <p:spPr>
          <a:xfrm>
            <a:off x="3719254" y="4714670"/>
            <a:ext cx="4924998" cy="1576624"/>
          </a:xfrm>
          <a:prstGeom prst="rect">
            <a:avLst/>
          </a:prstGeom>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074" y="1268760"/>
            <a:ext cx="2675853" cy="1851474"/>
          </a:xfrm>
          <a:prstGeom prst="rect">
            <a:avLst/>
          </a:prstGeom>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255732"/>
            <a:ext cx="4108791" cy="1684350"/>
          </a:xfrm>
          <a:prstGeom prst="rect">
            <a:avLst/>
          </a:prstGeom>
        </p:spPr>
      </p:pic>
      <p:sp>
        <p:nvSpPr>
          <p:cNvPr id="13" name="Rettangolo 6"/>
          <p:cNvSpPr/>
          <p:nvPr/>
        </p:nvSpPr>
        <p:spPr>
          <a:xfrm>
            <a:off x="314920" y="5127879"/>
            <a:ext cx="3399083" cy="750205"/>
          </a:xfrm>
          <a:prstGeom prst="rect">
            <a:avLst/>
          </a:prstGeom>
          <a:solidFill>
            <a:srgbClr val="FBFBFB"/>
          </a:solidFill>
          <a:ln w="38100">
            <a:solidFill>
              <a:schemeClr val="accent1"/>
            </a:solidFill>
          </a:ln>
        </p:spPr>
        <p:txBody>
          <a:bodyPr wrap="square">
            <a:spAutoFit/>
          </a:bodyPr>
          <a:lstStyle/>
          <a:p>
            <a:pPr defTabSz="685800" eaLnBrk="1" fontAlgn="auto" hangingPunct="1">
              <a:spcBef>
                <a:spcPts val="0"/>
              </a:spcBef>
              <a:spcAft>
                <a:spcPts val="0"/>
              </a:spcAft>
              <a:defRPr/>
            </a:pPr>
            <a:r>
              <a:rPr lang="en-GB" sz="1575" b="1" u="sng" dirty="0">
                <a:solidFill>
                  <a:srgbClr val="1F497D"/>
                </a:solidFill>
                <a:latin typeface="Calibri"/>
                <a:cs typeface="+mn-cs"/>
              </a:rPr>
              <a:t>Time travels on the network</a:t>
            </a:r>
          </a:p>
          <a:p>
            <a:pPr defTabSz="685800" eaLnBrk="1" fontAlgn="auto" hangingPunct="1">
              <a:spcBef>
                <a:spcPts val="0"/>
              </a:spcBef>
              <a:spcAft>
                <a:spcPts val="0"/>
              </a:spcAft>
              <a:defRPr/>
            </a:pPr>
            <a:r>
              <a:rPr lang="en-GB" sz="1350" dirty="0">
                <a:solidFill>
                  <a:srgbClr val="1F497D"/>
                </a:solidFill>
                <a:latin typeface="Arimo"/>
                <a:cs typeface="+mn-cs"/>
              </a:rPr>
              <a:t>Computer o</a:t>
            </a:r>
            <a:r>
              <a:rPr lang="en-US" sz="1350" dirty="0" err="1">
                <a:solidFill>
                  <a:srgbClr val="1F497D"/>
                </a:solidFill>
                <a:latin typeface="Arimo"/>
                <a:cs typeface="+mn-cs"/>
              </a:rPr>
              <a:t>perating</a:t>
            </a:r>
            <a:r>
              <a:rPr lang="en-US" sz="1350" dirty="0">
                <a:solidFill>
                  <a:srgbClr val="1F497D"/>
                </a:solidFill>
                <a:latin typeface="Arimo"/>
                <a:cs typeface="+mn-cs"/>
              </a:rPr>
              <a:t> systems are not easily able to handle a minute with 61 seconds</a:t>
            </a:r>
            <a:endParaRPr lang="it-IT" sz="1350" u="sng" dirty="0">
              <a:solidFill>
                <a:srgbClr val="1F497D"/>
              </a:solidFill>
              <a:latin typeface="Calibri"/>
              <a:cs typeface="+mn-cs"/>
            </a:endParaRPr>
          </a:p>
        </p:txBody>
      </p:sp>
      <p:grpSp>
        <p:nvGrpSpPr>
          <p:cNvPr id="7" name="Groupe 6"/>
          <p:cNvGrpSpPr/>
          <p:nvPr/>
        </p:nvGrpSpPr>
        <p:grpSpPr>
          <a:xfrm>
            <a:off x="3809663" y="3227630"/>
            <a:ext cx="4326067" cy="1150774"/>
            <a:chOff x="1727999" y="986117"/>
            <a:chExt cx="8142142" cy="1994147"/>
          </a:xfrm>
        </p:grpSpPr>
        <p:pic>
          <p:nvPicPr>
            <p:cNvPr id="6" name="Image 5"/>
            <p:cNvPicPr>
              <a:picLocks noChangeAspect="1"/>
            </p:cNvPicPr>
            <p:nvPr/>
          </p:nvPicPr>
          <p:blipFill rotWithShape="1">
            <a:blip r:embed="rId6"/>
            <a:srcRect l="10782" t="10073" r="11475" b="79655"/>
            <a:stretch/>
          </p:blipFill>
          <p:spPr>
            <a:xfrm>
              <a:off x="1727999" y="986117"/>
              <a:ext cx="8142142" cy="582707"/>
            </a:xfrm>
            <a:prstGeom prst="rect">
              <a:avLst/>
            </a:prstGeom>
          </p:spPr>
        </p:pic>
        <p:pic>
          <p:nvPicPr>
            <p:cNvPr id="9" name="Image 8"/>
            <p:cNvPicPr>
              <a:picLocks noChangeAspect="1"/>
            </p:cNvPicPr>
            <p:nvPr/>
          </p:nvPicPr>
          <p:blipFill rotWithShape="1">
            <a:blip r:embed="rId6"/>
            <a:srcRect l="13799" t="49023" r="25770" b="27191"/>
            <a:stretch/>
          </p:blipFill>
          <p:spPr>
            <a:xfrm>
              <a:off x="1923274" y="1568823"/>
              <a:ext cx="6620092" cy="1411441"/>
            </a:xfrm>
            <a:prstGeom prst="rect">
              <a:avLst/>
            </a:prstGeom>
          </p:spPr>
        </p:pic>
      </p:grpSp>
      <p:sp>
        <p:nvSpPr>
          <p:cNvPr id="11" name="Rectangle 10"/>
          <p:cNvSpPr/>
          <p:nvPr/>
        </p:nvSpPr>
        <p:spPr>
          <a:xfrm>
            <a:off x="99917" y="227633"/>
            <a:ext cx="8990168" cy="461665"/>
          </a:xfrm>
          <a:prstGeom prst="rect">
            <a:avLst/>
          </a:prstGeom>
        </p:spPr>
        <p:txBody>
          <a:bodyPr wrap="square">
            <a:spAutoFit/>
          </a:bodyPr>
          <a:lstStyle/>
          <a:p>
            <a:pPr defTabSz="685800" eaLnBrk="1" fontAlgn="auto" hangingPunct="1">
              <a:spcBef>
                <a:spcPts val="0"/>
              </a:spcBef>
              <a:spcAft>
                <a:spcPts val="0"/>
              </a:spcAft>
              <a:defRPr/>
            </a:pPr>
            <a:r>
              <a:rPr lang="en-US" altLang="en-US" sz="2400" b="1" dirty="0">
                <a:solidFill>
                  <a:srgbClr val="193B7F"/>
                </a:solidFill>
                <a:latin typeface="Calibri"/>
                <a:cs typeface="+mn-cs"/>
              </a:rPr>
              <a:t>The digital networks cannot cope with unpredictable leap seconds</a:t>
            </a:r>
          </a:p>
        </p:txBody>
      </p:sp>
      <p:sp>
        <p:nvSpPr>
          <p:cNvPr id="3" name="TextBox 2">
            <a:extLst>
              <a:ext uri="{FF2B5EF4-FFF2-40B4-BE49-F238E27FC236}">
                <a16:creationId xmlns:a16="http://schemas.microsoft.com/office/drawing/2014/main" id="{ED680870-E346-4827-9912-8B59276725FA}"/>
              </a:ext>
            </a:extLst>
          </p:cNvPr>
          <p:cNvSpPr txBox="1"/>
          <p:nvPr/>
        </p:nvSpPr>
        <p:spPr>
          <a:xfrm>
            <a:off x="5499023" y="1296685"/>
            <a:ext cx="3827967" cy="1858201"/>
          </a:xfrm>
          <a:prstGeom prst="rect">
            <a:avLst/>
          </a:prstGeom>
          <a:solidFill>
            <a:srgbClr val="FBFBFB"/>
          </a:solidFill>
          <a:ln w="38100">
            <a:solidFill>
              <a:schemeClr val="accent1"/>
            </a:solidFill>
          </a:ln>
        </p:spPr>
        <p:txBody>
          <a:bodyPr wrap="square">
            <a:spAutoFit/>
          </a:bodyPr>
          <a:lstStyle>
            <a:defPPr>
              <a:defRPr lang="en-US"/>
            </a:defPPr>
            <a:lvl1pPr>
              <a:defRPr sz="2100" b="1" u="sng">
                <a:solidFill>
                  <a:schemeClr val="tx2"/>
                </a:solidFill>
              </a:defRPr>
            </a:lvl1pPr>
          </a:lstStyle>
          <a:p>
            <a:pPr defTabSz="685800" eaLnBrk="1" fontAlgn="auto" hangingPunct="1">
              <a:spcBef>
                <a:spcPts val="0"/>
              </a:spcBef>
              <a:spcAft>
                <a:spcPts val="0"/>
              </a:spcAft>
              <a:defRPr/>
            </a:pPr>
            <a:r>
              <a:rPr lang="en-US" sz="1575" i="1" u="none" dirty="0">
                <a:solidFill>
                  <a:srgbClr val="1F497D"/>
                </a:solidFill>
                <a:latin typeface="Calibri"/>
                <a:cs typeface="+mn-cs"/>
              </a:rPr>
              <a:t>Consultative Committee on Time and Frequency User Survey (2021)</a:t>
            </a:r>
          </a:p>
          <a:p>
            <a:pPr defTabSz="685800" eaLnBrk="1" fontAlgn="auto" hangingPunct="1">
              <a:spcBef>
                <a:spcPts val="0"/>
              </a:spcBef>
              <a:spcAft>
                <a:spcPts val="0"/>
              </a:spcAft>
              <a:defRPr/>
            </a:pPr>
            <a:endParaRPr lang="en-US" sz="1575" b="0" i="1" u="none" dirty="0">
              <a:solidFill>
                <a:srgbClr val="1F497D"/>
              </a:solidFill>
              <a:latin typeface="Calibri"/>
              <a:cs typeface="+mn-cs"/>
            </a:endParaRPr>
          </a:p>
          <a:p>
            <a:pPr marL="214313" indent="-214313" defTabSz="685800" eaLnBrk="1" fontAlgn="auto" hangingPunct="1">
              <a:spcBef>
                <a:spcPts val="0"/>
              </a:spcBef>
              <a:spcAft>
                <a:spcPts val="0"/>
              </a:spcAft>
              <a:buFont typeface="Arial" panose="020B0604020202020204" pitchFamily="34" charset="0"/>
              <a:buChar char="•"/>
              <a:defRPr/>
            </a:pPr>
            <a:r>
              <a:rPr lang="en-US" sz="1350" b="0" u="none" dirty="0">
                <a:solidFill>
                  <a:srgbClr val="1F497D"/>
                </a:solidFill>
                <a:latin typeface="Arimo"/>
                <a:cs typeface="+mn-cs"/>
              </a:rPr>
              <a:t>&gt; 200 answers</a:t>
            </a:r>
          </a:p>
          <a:p>
            <a:pPr marL="214313" indent="-214313" defTabSz="685800" eaLnBrk="1" fontAlgn="auto" hangingPunct="1">
              <a:spcBef>
                <a:spcPts val="0"/>
              </a:spcBef>
              <a:spcAft>
                <a:spcPts val="0"/>
              </a:spcAft>
              <a:buFont typeface="Arial" panose="020B0604020202020204" pitchFamily="34" charset="0"/>
              <a:buChar char="•"/>
              <a:defRPr/>
            </a:pPr>
            <a:r>
              <a:rPr lang="en-US" sz="1350" b="0" u="none" dirty="0">
                <a:solidFill>
                  <a:srgbClr val="1F497D"/>
                </a:solidFill>
                <a:latin typeface="Arimo"/>
                <a:cs typeface="+mn-cs"/>
              </a:rPr>
              <a:t>The large majority asks to get rid of  discontinuities in UTC</a:t>
            </a:r>
          </a:p>
          <a:p>
            <a:pPr marL="214313" indent="-214313" defTabSz="685800" eaLnBrk="1" fontAlgn="auto" hangingPunct="1">
              <a:spcBef>
                <a:spcPts val="0"/>
              </a:spcBef>
              <a:spcAft>
                <a:spcPts val="0"/>
              </a:spcAft>
              <a:buFont typeface="Arial" panose="020B0604020202020204" pitchFamily="34" charset="0"/>
              <a:buChar char="•"/>
              <a:defRPr/>
            </a:pPr>
            <a:r>
              <a:rPr lang="en-US" sz="1350" b="0" u="none" dirty="0">
                <a:solidFill>
                  <a:srgbClr val="1F497D"/>
                </a:solidFill>
                <a:latin typeface="Arimo"/>
                <a:cs typeface="+mn-cs"/>
              </a:rPr>
              <a:t>GPS time and TAI are used, instead of UTC, as continuous time scales</a:t>
            </a:r>
          </a:p>
        </p:txBody>
      </p:sp>
      <p:grpSp>
        <p:nvGrpSpPr>
          <p:cNvPr id="12" name="Groupe 11">
            <a:extLst>
              <a:ext uri="{FF2B5EF4-FFF2-40B4-BE49-F238E27FC236}">
                <a16:creationId xmlns:a16="http://schemas.microsoft.com/office/drawing/2014/main" id="{ECD0B03F-F501-45E6-AE26-96E891E127B1}"/>
              </a:ext>
            </a:extLst>
          </p:cNvPr>
          <p:cNvGrpSpPr/>
          <p:nvPr/>
        </p:nvGrpSpPr>
        <p:grpSpPr>
          <a:xfrm>
            <a:off x="2810927" y="1389481"/>
            <a:ext cx="3273655" cy="1645490"/>
            <a:chOff x="2044700" y="1985243"/>
            <a:chExt cx="4578350" cy="1507257"/>
          </a:xfrm>
        </p:grpSpPr>
        <p:pic>
          <p:nvPicPr>
            <p:cNvPr id="14" name="Image 13">
              <a:extLst>
                <a:ext uri="{FF2B5EF4-FFF2-40B4-BE49-F238E27FC236}">
                  <a16:creationId xmlns:a16="http://schemas.microsoft.com/office/drawing/2014/main" id="{1757ECB5-5208-4E18-8E55-792016AE5D95}"/>
                </a:ext>
              </a:extLst>
            </p:cNvPr>
            <p:cNvPicPr>
              <a:picLocks noChangeAspect="1"/>
            </p:cNvPicPr>
            <p:nvPr/>
          </p:nvPicPr>
          <p:blipFill rotWithShape="1">
            <a:blip r:embed="rId7"/>
            <a:srcRect l="15541" t="54126" r="34502" b="19341"/>
            <a:stretch/>
          </p:blipFill>
          <p:spPr>
            <a:xfrm>
              <a:off x="2044700" y="2438399"/>
              <a:ext cx="3663950" cy="1054101"/>
            </a:xfrm>
            <a:prstGeom prst="rect">
              <a:avLst/>
            </a:prstGeom>
          </p:spPr>
        </p:pic>
        <p:pic>
          <p:nvPicPr>
            <p:cNvPr id="15" name="Picture 2" descr="Liberty Times">
              <a:extLst>
                <a:ext uri="{FF2B5EF4-FFF2-40B4-BE49-F238E27FC236}">
                  <a16:creationId xmlns:a16="http://schemas.microsoft.com/office/drawing/2014/main" id="{C487E070-2D3A-4883-A932-F417902517F5}"/>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2127250" y="1985243"/>
              <a:ext cx="881063" cy="392831"/>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89888609-9A83-45E9-91EA-ECA42C79B408}"/>
                </a:ext>
              </a:extLst>
            </p:cNvPr>
            <p:cNvSpPr txBox="1"/>
            <p:nvPr/>
          </p:nvSpPr>
          <p:spPr>
            <a:xfrm>
              <a:off x="2044700" y="2300515"/>
              <a:ext cx="4578350" cy="201410"/>
            </a:xfrm>
            <a:prstGeom prst="rect">
              <a:avLst/>
            </a:prstGeom>
            <a:noFill/>
          </p:spPr>
          <p:txBody>
            <a:bodyPr wrap="square">
              <a:spAutoFit/>
            </a:bodyPr>
            <a:lstStyle/>
            <a:p>
              <a:pPr defTabSz="685800" eaLnBrk="1" fontAlgn="auto" hangingPunct="1">
                <a:spcBef>
                  <a:spcPts val="0"/>
                </a:spcBef>
                <a:spcAft>
                  <a:spcPts val="0"/>
                </a:spcAft>
                <a:defRPr/>
              </a:pPr>
              <a:r>
                <a:rPr lang="fr-FR" sz="600" dirty="0">
                  <a:solidFill>
                    <a:prstClr val="black"/>
                  </a:solidFill>
                  <a:latin typeface="Calibri"/>
                  <a:cs typeface="+mn-cs"/>
                </a:rPr>
                <a:t>https://3c.ltn.com.tw/news/18985/2</a:t>
              </a:r>
            </a:p>
          </p:txBody>
        </p:sp>
      </p:grpSp>
    </p:spTree>
    <p:extLst>
      <p:ext uri="{BB962C8B-B14F-4D97-AF65-F5344CB8AC3E}">
        <p14:creationId xmlns:p14="http://schemas.microsoft.com/office/powerpoint/2010/main" val="51409326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2" descr="time lord GIF">
            <a:extLst>
              <a:ext uri="{FF2B5EF4-FFF2-40B4-BE49-F238E27FC236}">
                <a16:creationId xmlns:a16="http://schemas.microsoft.com/office/drawing/2014/main" id="{6E0D26B3-E766-402A-A7D4-69A37EAFD4D0}"/>
              </a:ext>
            </a:extLst>
          </p:cNvPr>
          <p:cNvSpPr>
            <a:spLocks noChangeAspect="1" noChangeArrowheads="1"/>
          </p:cNvSpPr>
          <p:nvPr/>
        </p:nvSpPr>
        <p:spPr bwMode="auto">
          <a:xfrm>
            <a:off x="1230511" y="1418930"/>
            <a:ext cx="171450" cy="171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1435" tIns="25718" rIns="51435" bIns="25718" numCol="1" anchor="t" anchorCtr="0" compatLnSpc="1">
            <a:prstTxWarp prst="textNoShape">
              <a:avLst/>
            </a:prstTxWarp>
          </a:bodyPr>
          <a:lstStyle/>
          <a:p>
            <a:pPr eaLnBrk="1" fontAlgn="auto" hangingPunct="1">
              <a:spcBef>
                <a:spcPts val="0"/>
              </a:spcBef>
              <a:spcAft>
                <a:spcPts val="0"/>
              </a:spcAft>
            </a:pPr>
            <a:endParaRPr lang="fr-FR" sz="1350">
              <a:solidFill>
                <a:srgbClr val="000000"/>
              </a:solidFill>
              <a:latin typeface="Calibri" panose="020F0502020204030204"/>
              <a:cs typeface="+mn-cs"/>
            </a:endParaRPr>
          </a:p>
        </p:txBody>
      </p:sp>
      <p:sp>
        <p:nvSpPr>
          <p:cNvPr id="7" name="Title 1">
            <a:extLst>
              <a:ext uri="{FF2B5EF4-FFF2-40B4-BE49-F238E27FC236}">
                <a16:creationId xmlns:a16="http://schemas.microsoft.com/office/drawing/2014/main" id="{4AC1590A-DA73-437C-BDFE-6CE40E43D817}"/>
              </a:ext>
            </a:extLst>
          </p:cNvPr>
          <p:cNvSpPr txBox="1">
            <a:spLocks/>
          </p:cNvSpPr>
          <p:nvPr/>
        </p:nvSpPr>
        <p:spPr>
          <a:xfrm>
            <a:off x="118366" y="176286"/>
            <a:ext cx="9051113" cy="8044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n-US" sz="2100" b="1" dirty="0">
                <a:solidFill>
                  <a:srgbClr val="000000"/>
                </a:solidFill>
                <a:latin typeface="Calibri Light" panose="020F0302020204030204"/>
              </a:rPr>
              <a:t>Systems underpinning critical infrastructures, need a continuous timescale</a:t>
            </a:r>
          </a:p>
          <a:p>
            <a:pPr fontAlgn="auto">
              <a:spcAft>
                <a:spcPts val="0"/>
              </a:spcAft>
            </a:pPr>
            <a:r>
              <a:rPr lang="en-US" sz="2100" b="1" dirty="0">
                <a:solidFill>
                  <a:srgbClr val="000000"/>
                </a:solidFill>
                <a:latin typeface="Calibri Light" panose="020F0302020204030204"/>
              </a:rPr>
              <a:t>Several “ah hoc” methods have been developed to avoid leap seconds</a:t>
            </a:r>
          </a:p>
        </p:txBody>
      </p:sp>
      <p:sp>
        <p:nvSpPr>
          <p:cNvPr id="8" name="Content Placeholder 2">
            <a:extLst>
              <a:ext uri="{FF2B5EF4-FFF2-40B4-BE49-F238E27FC236}">
                <a16:creationId xmlns:a16="http://schemas.microsoft.com/office/drawing/2014/main" id="{3CB42222-6336-4EDD-A0F6-DE1CF19FBEB5}"/>
              </a:ext>
            </a:extLst>
          </p:cNvPr>
          <p:cNvSpPr txBox="1">
            <a:spLocks/>
          </p:cNvSpPr>
          <p:nvPr/>
        </p:nvSpPr>
        <p:spPr>
          <a:xfrm>
            <a:off x="323528" y="1200317"/>
            <a:ext cx="7777356" cy="2795708"/>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rgbClr val="000000"/>
                </a:solidFill>
                <a:latin typeface="Calibri" panose="020F0502020204030204"/>
              </a:rPr>
              <a:t>Ignore leap seconds after an initial synchronization</a:t>
            </a:r>
          </a:p>
          <a:p>
            <a:pPr lvl="1" fontAlgn="auto">
              <a:spcAft>
                <a:spcPts val="0"/>
              </a:spcAft>
            </a:pPr>
            <a:r>
              <a:rPr lang="en-US" sz="1600" dirty="0">
                <a:solidFill>
                  <a:srgbClr val="000000"/>
                </a:solidFill>
                <a:latin typeface="Calibri" panose="020F0502020204030204"/>
              </a:rPr>
              <a:t>GPS, Galileo, </a:t>
            </a:r>
            <a:r>
              <a:rPr lang="en-US" sz="1600" dirty="0" err="1">
                <a:solidFill>
                  <a:srgbClr val="000000"/>
                </a:solidFill>
                <a:latin typeface="Calibri" panose="020F0502020204030204"/>
              </a:rPr>
              <a:t>BeiDou</a:t>
            </a:r>
            <a:r>
              <a:rPr lang="en-US" sz="1600" dirty="0">
                <a:solidFill>
                  <a:srgbClr val="000000"/>
                </a:solidFill>
                <a:latin typeface="Calibri" panose="020F0502020204030204"/>
              </a:rPr>
              <a:t> system times. </a:t>
            </a:r>
          </a:p>
          <a:p>
            <a:pPr lvl="1" fontAlgn="auto">
              <a:spcAft>
                <a:spcPts val="0"/>
              </a:spcAft>
            </a:pPr>
            <a:r>
              <a:rPr lang="en-US" sz="1600" dirty="0">
                <a:solidFill>
                  <a:srgbClr val="000000"/>
                </a:solidFill>
                <a:latin typeface="Calibri" panose="020F0502020204030204"/>
              </a:rPr>
              <a:t>Most current versions of Windows (till next synchronization)</a:t>
            </a:r>
          </a:p>
          <a:p>
            <a:pPr fontAlgn="auto">
              <a:spcAft>
                <a:spcPts val="0"/>
              </a:spcAft>
            </a:pPr>
            <a:r>
              <a:rPr lang="en-US" sz="1600" dirty="0">
                <a:solidFill>
                  <a:srgbClr val="000000"/>
                </a:solidFill>
                <a:latin typeface="Calibri" panose="020F0502020204030204"/>
              </a:rPr>
              <a:t>Stop clock for 2 seconds at 23:59:59 or 00:00:00</a:t>
            </a:r>
          </a:p>
          <a:p>
            <a:pPr lvl="1" fontAlgn="auto">
              <a:spcAft>
                <a:spcPts val="0"/>
              </a:spcAft>
            </a:pPr>
            <a:r>
              <a:rPr lang="en-US" sz="1600" dirty="0">
                <a:solidFill>
                  <a:srgbClr val="000000"/>
                </a:solidFill>
                <a:latin typeface="Calibri" panose="020F0502020204030204"/>
              </a:rPr>
              <a:t>Network Time Protocol, </a:t>
            </a:r>
            <a:r>
              <a:rPr lang="en-US" sz="1600" dirty="0" err="1">
                <a:solidFill>
                  <a:srgbClr val="000000"/>
                </a:solidFill>
                <a:latin typeface="Calibri" panose="020F0502020204030204"/>
              </a:rPr>
              <a:t>Posix</a:t>
            </a:r>
            <a:r>
              <a:rPr lang="en-US" sz="1600" dirty="0">
                <a:solidFill>
                  <a:srgbClr val="000000"/>
                </a:solidFill>
                <a:latin typeface="Calibri" panose="020F0502020204030204"/>
              </a:rPr>
              <a:t> time on many computers</a:t>
            </a:r>
          </a:p>
          <a:p>
            <a:pPr lvl="1" fontAlgn="auto">
              <a:spcAft>
                <a:spcPts val="0"/>
              </a:spcAft>
            </a:pPr>
            <a:r>
              <a:rPr lang="en-US" sz="1600" dirty="0">
                <a:solidFill>
                  <a:srgbClr val="000000"/>
                </a:solidFill>
                <a:latin typeface="Calibri" panose="020F0502020204030204"/>
              </a:rPr>
              <a:t>Two seconds have same name</a:t>
            </a:r>
          </a:p>
          <a:p>
            <a:pPr lvl="1" fontAlgn="auto">
              <a:spcAft>
                <a:spcPts val="0"/>
              </a:spcAft>
            </a:pPr>
            <a:r>
              <a:rPr lang="en-US" sz="1600" dirty="0">
                <a:solidFill>
                  <a:srgbClr val="000000"/>
                </a:solidFill>
                <a:latin typeface="Calibri" panose="020F0502020204030204"/>
              </a:rPr>
              <a:t>Problems with causality, time ordering, time intervals</a:t>
            </a:r>
          </a:p>
          <a:p>
            <a:pPr lvl="1" fontAlgn="auto">
              <a:spcAft>
                <a:spcPts val="0"/>
              </a:spcAft>
            </a:pPr>
            <a:r>
              <a:rPr lang="en-US" sz="1600" dirty="0">
                <a:solidFill>
                  <a:srgbClr val="000000"/>
                </a:solidFill>
                <a:latin typeface="Calibri" panose="020F0502020204030204"/>
              </a:rPr>
              <a:t>Leap second has no indicator</a:t>
            </a:r>
          </a:p>
          <a:p>
            <a:pPr fontAlgn="auto">
              <a:spcAft>
                <a:spcPts val="0"/>
              </a:spcAft>
            </a:pPr>
            <a:r>
              <a:rPr lang="en-US" sz="1600" dirty="0">
                <a:solidFill>
                  <a:srgbClr val="000000"/>
                </a:solidFill>
                <a:latin typeface="Calibri" panose="020F0502020204030204"/>
              </a:rPr>
              <a:t>Reduce frequency of clock over some interval</a:t>
            </a:r>
          </a:p>
          <a:p>
            <a:pPr lvl="1" fontAlgn="auto">
              <a:spcAft>
                <a:spcPts val="0"/>
              </a:spcAft>
            </a:pPr>
            <a:r>
              <a:rPr lang="en-US" sz="1600" dirty="0">
                <a:solidFill>
                  <a:srgbClr val="000000"/>
                </a:solidFill>
                <a:latin typeface="Calibri" panose="020F0502020204030204"/>
              </a:rPr>
              <a:t>Google (24 h before), Microsoft, Facebook (18 h after), Alibaba (12 h before – 12 h after) … </a:t>
            </a:r>
          </a:p>
        </p:txBody>
      </p:sp>
      <p:sp>
        <p:nvSpPr>
          <p:cNvPr id="9" name="ZoneTexte 8">
            <a:extLst>
              <a:ext uri="{FF2B5EF4-FFF2-40B4-BE49-F238E27FC236}">
                <a16:creationId xmlns:a16="http://schemas.microsoft.com/office/drawing/2014/main" id="{49259AB3-AF93-4B68-AD83-B30BAB9C191F}"/>
              </a:ext>
            </a:extLst>
          </p:cNvPr>
          <p:cNvSpPr txBox="1"/>
          <p:nvPr/>
        </p:nvSpPr>
        <p:spPr>
          <a:xfrm>
            <a:off x="62436" y="4629072"/>
            <a:ext cx="9081564" cy="646331"/>
          </a:xfrm>
          <a:prstGeom prst="rect">
            <a:avLst/>
          </a:prstGeom>
          <a:solidFill>
            <a:schemeClr val="bg1"/>
          </a:solidFill>
        </p:spPr>
        <p:txBody>
          <a:bodyPr wrap="square" rtlCol="0">
            <a:spAutoFit/>
          </a:bodyPr>
          <a:lstStyle/>
          <a:p>
            <a:pPr eaLnBrk="1" fontAlgn="auto" hangingPunct="1">
              <a:spcBef>
                <a:spcPts val="0"/>
              </a:spcBef>
              <a:spcAft>
                <a:spcPts val="0"/>
              </a:spcAft>
            </a:pPr>
            <a:r>
              <a:rPr lang="fr-FR" dirty="0">
                <a:solidFill>
                  <a:srgbClr val="FF0000"/>
                </a:solidFill>
                <a:latin typeface="Calibri" panose="020F0502020204030204"/>
                <a:cs typeface="+mn-cs"/>
              </a:rPr>
              <a:t>All of </a:t>
            </a:r>
            <a:r>
              <a:rPr lang="fr-FR" dirty="0" err="1">
                <a:solidFill>
                  <a:srgbClr val="FF0000"/>
                </a:solidFill>
                <a:latin typeface="Calibri" panose="020F0502020204030204"/>
                <a:cs typeface="+mn-cs"/>
              </a:rPr>
              <a:t>these</a:t>
            </a:r>
            <a:r>
              <a:rPr lang="fr-FR" dirty="0">
                <a:solidFill>
                  <a:srgbClr val="FF0000"/>
                </a:solidFill>
                <a:latin typeface="Calibri" panose="020F0502020204030204"/>
                <a:cs typeface="+mn-cs"/>
              </a:rPr>
              <a:t> </a:t>
            </a:r>
            <a:r>
              <a:rPr lang="fr-FR" dirty="0" err="1">
                <a:solidFill>
                  <a:srgbClr val="FF0000"/>
                </a:solidFill>
                <a:latin typeface="Calibri" panose="020F0502020204030204"/>
                <a:cs typeface="+mn-cs"/>
              </a:rPr>
              <a:t>methods</a:t>
            </a:r>
            <a:r>
              <a:rPr lang="fr-FR" dirty="0">
                <a:solidFill>
                  <a:srgbClr val="FF0000"/>
                </a:solidFill>
                <a:latin typeface="Calibri" panose="020F0502020204030204"/>
                <a:cs typeface="+mn-cs"/>
              </a:rPr>
              <a:t> are not in agreement </a:t>
            </a:r>
            <a:r>
              <a:rPr lang="fr-FR" dirty="0" err="1">
                <a:solidFill>
                  <a:srgbClr val="FF0000"/>
                </a:solidFill>
                <a:latin typeface="Calibri" panose="020F0502020204030204"/>
                <a:cs typeface="+mn-cs"/>
              </a:rPr>
              <a:t>with</a:t>
            </a:r>
            <a:r>
              <a:rPr lang="fr-FR" dirty="0">
                <a:solidFill>
                  <a:srgbClr val="FF0000"/>
                </a:solidFill>
                <a:latin typeface="Calibri" panose="020F0502020204030204"/>
                <a:cs typeface="+mn-cs"/>
              </a:rPr>
              <a:t> UTC on the </a:t>
            </a:r>
            <a:r>
              <a:rPr lang="fr-FR" dirty="0" err="1">
                <a:solidFill>
                  <a:srgbClr val="FF0000"/>
                </a:solidFill>
                <a:latin typeface="Calibri" panose="020F0502020204030204"/>
                <a:cs typeface="+mn-cs"/>
              </a:rPr>
              <a:t>leap</a:t>
            </a:r>
            <a:r>
              <a:rPr lang="fr-FR" dirty="0">
                <a:solidFill>
                  <a:srgbClr val="FF0000"/>
                </a:solidFill>
                <a:latin typeface="Calibri" panose="020F0502020204030204"/>
                <a:cs typeface="+mn-cs"/>
              </a:rPr>
              <a:t> second </a:t>
            </a:r>
            <a:r>
              <a:rPr lang="fr-FR" dirty="0" err="1">
                <a:solidFill>
                  <a:srgbClr val="FF0000"/>
                </a:solidFill>
                <a:latin typeface="Calibri" panose="020F0502020204030204"/>
                <a:cs typeface="+mn-cs"/>
              </a:rPr>
              <a:t>day</a:t>
            </a:r>
            <a:r>
              <a:rPr lang="fr-FR" dirty="0">
                <a:solidFill>
                  <a:srgbClr val="FF0000"/>
                </a:solidFill>
                <a:latin typeface="Calibri" panose="020F0502020204030204"/>
                <a:cs typeface="+mn-cs"/>
              </a:rPr>
              <a:t>, and </a:t>
            </a:r>
            <a:r>
              <a:rPr lang="fr-FR" dirty="0" err="1">
                <a:solidFill>
                  <a:srgbClr val="FF0000"/>
                </a:solidFill>
                <a:latin typeface="Calibri" panose="020F0502020204030204"/>
                <a:cs typeface="+mn-cs"/>
              </a:rPr>
              <a:t>many</a:t>
            </a:r>
            <a:r>
              <a:rPr lang="fr-FR" dirty="0">
                <a:solidFill>
                  <a:srgbClr val="FF0000"/>
                </a:solidFill>
                <a:latin typeface="Calibri" panose="020F0502020204030204"/>
                <a:cs typeface="+mn-cs"/>
              </a:rPr>
              <a:t> </a:t>
            </a:r>
            <a:r>
              <a:rPr lang="fr-FR" dirty="0" err="1">
                <a:solidFill>
                  <a:srgbClr val="FF0000"/>
                </a:solidFill>
                <a:latin typeface="Calibri" panose="020F0502020204030204"/>
                <a:cs typeface="+mn-cs"/>
              </a:rPr>
              <a:t>disagree</a:t>
            </a:r>
            <a:r>
              <a:rPr lang="fr-FR" dirty="0">
                <a:solidFill>
                  <a:srgbClr val="FF0000"/>
                </a:solidFill>
                <a:latin typeface="Calibri" panose="020F0502020204030204"/>
                <a:cs typeface="+mn-cs"/>
              </a:rPr>
              <a:t> </a:t>
            </a:r>
            <a:r>
              <a:rPr lang="fr-FR" dirty="0" err="1">
                <a:solidFill>
                  <a:srgbClr val="FF0000"/>
                </a:solidFill>
                <a:latin typeface="Calibri" panose="020F0502020204030204"/>
                <a:cs typeface="+mn-cs"/>
              </a:rPr>
              <a:t>with</a:t>
            </a:r>
            <a:r>
              <a:rPr lang="fr-FR" dirty="0">
                <a:solidFill>
                  <a:srgbClr val="FF0000"/>
                </a:solidFill>
                <a:latin typeface="Calibri" panose="020F0502020204030204"/>
                <a:cs typeface="+mn-cs"/>
              </a:rPr>
              <a:t> </a:t>
            </a:r>
            <a:r>
              <a:rPr lang="fr-FR" dirty="0" err="1">
                <a:solidFill>
                  <a:srgbClr val="FF0000"/>
                </a:solidFill>
                <a:latin typeface="Calibri" panose="020F0502020204030204"/>
                <a:cs typeface="+mn-cs"/>
              </a:rPr>
              <a:t>each</a:t>
            </a:r>
            <a:r>
              <a:rPr lang="fr-FR" dirty="0">
                <a:solidFill>
                  <a:srgbClr val="FF0000"/>
                </a:solidFill>
                <a:latin typeface="Calibri" panose="020F0502020204030204"/>
                <a:cs typeface="+mn-cs"/>
              </a:rPr>
              <a:t> </a:t>
            </a:r>
            <a:r>
              <a:rPr lang="fr-FR" dirty="0" err="1">
                <a:solidFill>
                  <a:srgbClr val="FF0000"/>
                </a:solidFill>
                <a:latin typeface="Calibri" panose="020F0502020204030204"/>
                <a:cs typeface="+mn-cs"/>
              </a:rPr>
              <a:t>other</a:t>
            </a:r>
            <a:endParaRPr lang="fr-FR" dirty="0">
              <a:solidFill>
                <a:srgbClr val="FF0000"/>
              </a:solidFill>
              <a:latin typeface="Calibri" panose="020F0502020204030204"/>
              <a:cs typeface="+mn-cs"/>
            </a:endParaRPr>
          </a:p>
        </p:txBody>
      </p:sp>
      <p:sp>
        <p:nvSpPr>
          <p:cNvPr id="10" name="TextBox 4">
            <a:extLst>
              <a:ext uri="{FF2B5EF4-FFF2-40B4-BE49-F238E27FC236}">
                <a16:creationId xmlns:a16="http://schemas.microsoft.com/office/drawing/2014/main" id="{3FFAF653-4E48-48FF-9102-81F0A3645DFE}"/>
              </a:ext>
            </a:extLst>
          </p:cNvPr>
          <p:cNvSpPr txBox="1"/>
          <p:nvPr/>
        </p:nvSpPr>
        <p:spPr>
          <a:xfrm>
            <a:off x="37865" y="5205838"/>
            <a:ext cx="7606570" cy="369332"/>
          </a:xfrm>
          <a:prstGeom prst="rect">
            <a:avLst/>
          </a:prstGeom>
          <a:solidFill>
            <a:schemeClr val="bg1"/>
          </a:solidFill>
        </p:spPr>
        <p:txBody>
          <a:bodyPr wrap="none" rtlCol="0">
            <a:spAutoFit/>
          </a:bodyPr>
          <a:lstStyle/>
          <a:p>
            <a:pPr eaLnBrk="1" fontAlgn="auto" hangingPunct="1">
              <a:spcBef>
                <a:spcPts val="0"/>
              </a:spcBef>
              <a:spcAft>
                <a:spcPts val="0"/>
              </a:spcAft>
            </a:pPr>
            <a:r>
              <a:rPr lang="en-US" dirty="0">
                <a:solidFill>
                  <a:srgbClr val="FF0000"/>
                </a:solidFill>
                <a:latin typeface="Calibri" panose="020F0502020204030204"/>
                <a:cs typeface="+mn-cs"/>
              </a:rPr>
              <a:t>Users cannot tell which method is used by a time source, especially a posteriori</a:t>
            </a:r>
          </a:p>
        </p:txBody>
      </p:sp>
      <p:sp>
        <p:nvSpPr>
          <p:cNvPr id="11" name="TextBox 4">
            <a:extLst>
              <a:ext uri="{FF2B5EF4-FFF2-40B4-BE49-F238E27FC236}">
                <a16:creationId xmlns:a16="http://schemas.microsoft.com/office/drawing/2014/main" id="{D6D63369-DA6F-48DB-B6D6-E0E6F0A14DAC}"/>
              </a:ext>
            </a:extLst>
          </p:cNvPr>
          <p:cNvSpPr txBox="1"/>
          <p:nvPr/>
        </p:nvSpPr>
        <p:spPr>
          <a:xfrm>
            <a:off x="57294" y="5505605"/>
            <a:ext cx="9029411" cy="369332"/>
          </a:xfrm>
          <a:prstGeom prst="rect">
            <a:avLst/>
          </a:prstGeom>
          <a:solidFill>
            <a:schemeClr val="bg1"/>
          </a:solidFill>
        </p:spPr>
        <p:txBody>
          <a:bodyPr wrap="square" rtlCol="0">
            <a:spAutoFit/>
          </a:bodyPr>
          <a:lstStyle/>
          <a:p>
            <a:pPr eaLnBrk="1" fontAlgn="auto" hangingPunct="1">
              <a:spcBef>
                <a:spcPts val="0"/>
              </a:spcBef>
              <a:spcAft>
                <a:spcPts val="0"/>
              </a:spcAft>
            </a:pPr>
            <a:r>
              <a:rPr lang="en-US" b="1" dirty="0">
                <a:solidFill>
                  <a:srgbClr val="FF0000"/>
                </a:solidFill>
                <a:latin typeface="Calibri" panose="020F0502020204030204"/>
                <a:cs typeface="+mn-cs"/>
              </a:rPr>
              <a:t>L</a:t>
            </a:r>
            <a:r>
              <a:rPr lang="en-US" dirty="0">
                <a:solidFill>
                  <a:srgbClr val="FF0000"/>
                </a:solidFill>
                <a:latin typeface="Calibri" panose="020F0502020204030204"/>
                <a:cs typeface="+mn-cs"/>
              </a:rPr>
              <a:t>eap second and the alternative methods </a:t>
            </a:r>
            <a:r>
              <a:rPr lang="en-GB" dirty="0">
                <a:solidFill>
                  <a:srgbClr val="FF0000"/>
                </a:solidFill>
                <a:latin typeface="Calibri" panose="020F0502020204030204"/>
                <a:cs typeface="+mn-cs"/>
              </a:rPr>
              <a:t>threatens the resilience of the synchronization</a:t>
            </a:r>
          </a:p>
        </p:txBody>
      </p:sp>
      <p:sp>
        <p:nvSpPr>
          <p:cNvPr id="2" name="Title 1">
            <a:extLst>
              <a:ext uri="{FF2B5EF4-FFF2-40B4-BE49-F238E27FC236}">
                <a16:creationId xmlns:a16="http://schemas.microsoft.com/office/drawing/2014/main" id="{500FDDE5-27A9-4DFC-FD07-3DB597B0F97B}"/>
              </a:ext>
            </a:extLst>
          </p:cNvPr>
          <p:cNvSpPr txBox="1">
            <a:spLocks/>
          </p:cNvSpPr>
          <p:nvPr/>
        </p:nvSpPr>
        <p:spPr>
          <a:xfrm>
            <a:off x="1911646" y="5949280"/>
            <a:ext cx="7257833" cy="6286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lang="en-US" sz="2800" b="0" kern="1200" dirty="0">
                <a:solidFill>
                  <a:srgbClr val="193B7F"/>
                </a:solidFill>
                <a:latin typeface="+mj-lt"/>
                <a:ea typeface="+mj-ea"/>
                <a:cs typeface="+mj-cs"/>
              </a:defRPr>
            </a:lvl1pPr>
          </a:lstStyle>
          <a:p>
            <a:pPr fontAlgn="auto">
              <a:spcAft>
                <a:spcPts val="0"/>
              </a:spcAft>
            </a:pPr>
            <a:r>
              <a:rPr lang="en-GB" sz="2400" dirty="0">
                <a:latin typeface="Calibri Light" panose="020F0302020204030204"/>
              </a:rPr>
              <a:t>The leap second process in UTC needs to be revised</a:t>
            </a:r>
            <a:endParaRPr lang="en-US" sz="2400" dirty="0">
              <a:solidFill>
                <a:srgbClr val="FF0000"/>
              </a:solidFill>
              <a:latin typeface="Calibri Light" panose="020F0302020204030204"/>
            </a:endParaRPr>
          </a:p>
        </p:txBody>
      </p:sp>
    </p:spTree>
    <p:extLst>
      <p:ext uri="{BB962C8B-B14F-4D97-AF65-F5344CB8AC3E}">
        <p14:creationId xmlns:p14="http://schemas.microsoft.com/office/powerpoint/2010/main" val="262878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F06223E-F042-4CCD-A3A3-FFC85D2C1884}"/>
              </a:ext>
            </a:extLst>
          </p:cNvPr>
          <p:cNvSpPr txBox="1">
            <a:spLocks/>
          </p:cNvSpPr>
          <p:nvPr/>
        </p:nvSpPr>
        <p:spPr>
          <a:xfrm>
            <a:off x="91642" y="1196752"/>
            <a:ext cx="8960716" cy="2644898"/>
          </a:xfrm>
          <a:prstGeom prst="rect">
            <a:avLst/>
          </a:prstGeom>
          <a:solidFill>
            <a:schemeClr val="bg1"/>
          </a:solidFill>
        </p:spPr>
        <p:txBody>
          <a:bodyPr>
            <a:noAutofit/>
          </a:bodyPr>
          <a:lstStyle>
            <a:lvl1pPr marL="342900" indent="-342900" algn="l" defTabSz="914400" rtl="0" eaLnBrk="1" latinLnBrk="0" hangingPunct="1">
              <a:spcBef>
                <a:spcPct val="20000"/>
              </a:spcBef>
              <a:buSzPct val="80000"/>
              <a:buFontTx/>
              <a:buBlip>
                <a:blip r:embed="rId2"/>
              </a:buBlip>
              <a:defRPr sz="2400" kern="1200">
                <a:solidFill>
                  <a:srgbClr val="193B7F"/>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rgbClr val="193B7F"/>
                </a:solidFill>
                <a:latin typeface="+mn-lt"/>
                <a:ea typeface="+mn-ea"/>
                <a:cs typeface="+mn-cs"/>
              </a:defRPr>
            </a:lvl2pPr>
            <a:lvl3pPr marL="1143000" indent="-228600" algn="l" defTabSz="914400" rtl="0" eaLnBrk="1" latinLnBrk="0" hangingPunct="1">
              <a:spcBef>
                <a:spcPct val="20000"/>
              </a:spcBef>
              <a:buSzPct val="70000"/>
              <a:buFontTx/>
              <a:buBlip>
                <a:blip r:embed="rId2"/>
              </a:buBlip>
              <a:defRPr sz="1800" kern="1200">
                <a:solidFill>
                  <a:srgbClr val="193B7F"/>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rgbClr val="193B7F"/>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rgbClr val="193B7F"/>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2863" indent="0" fontAlgn="auto">
              <a:spcAft>
                <a:spcPts val="0"/>
              </a:spcAft>
              <a:buNone/>
            </a:pPr>
            <a:r>
              <a:rPr lang="en-US" sz="1800" b="1" dirty="0">
                <a:solidFill>
                  <a:srgbClr val="1E3C7A"/>
                </a:solidFill>
                <a:latin typeface="Calibri" panose="020F0502020204030204"/>
              </a:rPr>
              <a:t>Increase the tolerance in|UT1 - UTC| to a new limit </a:t>
            </a:r>
            <a:r>
              <a:rPr lang="en-US" sz="1800" dirty="0">
                <a:solidFill>
                  <a:srgbClr val="1E3C7A"/>
                </a:solidFill>
                <a:latin typeface="Calibri" panose="020F0502020204030204"/>
              </a:rPr>
              <a:t>(e.g. 1 min reached after 1 century or 1 </a:t>
            </a:r>
            <a:r>
              <a:rPr lang="en-US" sz="1800" dirty="0" err="1">
                <a:solidFill>
                  <a:srgbClr val="1E3C7A"/>
                </a:solidFill>
                <a:latin typeface="Calibri" panose="020F0502020204030204"/>
              </a:rPr>
              <a:t>hr</a:t>
            </a:r>
            <a:r>
              <a:rPr lang="en-US" sz="1800" dirty="0">
                <a:solidFill>
                  <a:srgbClr val="1E3C7A"/>
                </a:solidFill>
                <a:latin typeface="Calibri" panose="020F0502020204030204"/>
              </a:rPr>
              <a:t> reached after 5000 </a:t>
            </a:r>
            <a:r>
              <a:rPr lang="en-US" sz="1800" dirty="0" err="1">
                <a:solidFill>
                  <a:srgbClr val="1E3C7A"/>
                </a:solidFill>
                <a:latin typeface="Calibri" panose="020F0502020204030204"/>
              </a:rPr>
              <a:t>yrs</a:t>
            </a:r>
            <a:r>
              <a:rPr lang="en-US" sz="1800" dirty="0">
                <a:solidFill>
                  <a:srgbClr val="1E3C7A"/>
                </a:solidFill>
                <a:latin typeface="Calibri" panose="020F0502020204030204"/>
              </a:rPr>
              <a:t>) or to an unlimited value (= the difference UT1 – UTC will be let growing with no limit)</a:t>
            </a:r>
            <a:r>
              <a:rPr lang="en-US" sz="1800" i="1" dirty="0">
                <a:solidFill>
                  <a:srgbClr val="1E3C7A"/>
                </a:solidFill>
                <a:latin typeface="Calibri" panose="020F0502020204030204"/>
              </a:rPr>
              <a:t>.</a:t>
            </a:r>
          </a:p>
          <a:p>
            <a:pPr marL="42863" indent="0" fontAlgn="auto">
              <a:spcAft>
                <a:spcPts val="0"/>
              </a:spcAft>
              <a:buNone/>
            </a:pPr>
            <a:endParaRPr lang="en-US" sz="1800" i="1" dirty="0">
              <a:solidFill>
                <a:srgbClr val="1E3C7A"/>
              </a:solidFill>
              <a:latin typeface="Calibri" panose="020F0502020204030204"/>
            </a:endParaRPr>
          </a:p>
          <a:p>
            <a:pPr marL="0" indent="0" fontAlgn="auto">
              <a:spcAft>
                <a:spcPts val="0"/>
              </a:spcAft>
              <a:buNone/>
            </a:pPr>
            <a:r>
              <a:rPr lang="en-US" sz="1800" b="1" dirty="0">
                <a:solidFill>
                  <a:srgbClr val="1E3C7A"/>
                </a:solidFill>
                <a:latin typeface="Calibri" panose="020F0502020204030204"/>
                <a:sym typeface="Wingdings" panose="05000000000000000000" pitchFamily="2" charset="2"/>
              </a:rPr>
              <a:t> </a:t>
            </a:r>
            <a:r>
              <a:rPr lang="en-US" sz="1800" b="1" dirty="0">
                <a:solidFill>
                  <a:srgbClr val="1E3C7A"/>
                </a:solidFill>
                <a:latin typeface="Calibri" panose="020F0502020204030204"/>
              </a:rPr>
              <a:t>UTC remains linked to UT1</a:t>
            </a:r>
            <a:r>
              <a:rPr lang="en-US" sz="1800" dirty="0">
                <a:solidFill>
                  <a:srgbClr val="1E3C7A"/>
                </a:solidFill>
                <a:latin typeface="Calibri" panose="020F0502020204030204"/>
              </a:rPr>
              <a:t>, the Earth’s rotation angle, whose origin is the reference meridian of Greenwich. </a:t>
            </a:r>
          </a:p>
          <a:p>
            <a:pPr marL="0" indent="0" fontAlgn="auto">
              <a:spcAft>
                <a:spcPts val="0"/>
              </a:spcAft>
              <a:buNone/>
            </a:pPr>
            <a:r>
              <a:rPr lang="en-US" sz="1800" dirty="0">
                <a:solidFill>
                  <a:srgbClr val="1E3C7A"/>
                </a:solidFill>
                <a:latin typeface="Calibri" panose="020F0502020204030204"/>
              </a:rPr>
              <a:t>In the daily life, there is no change for the general public since the evolution of |UT1 - UTC| will remain negligible compared to the +/- 15 min seasonal day variations, for centuries. </a:t>
            </a:r>
            <a:r>
              <a:rPr lang="fr-FR" sz="1800" dirty="0">
                <a:solidFill>
                  <a:srgbClr val="1E3C7A"/>
                </a:solidFill>
                <a:latin typeface="Calibri" panose="020F0502020204030204"/>
              </a:rPr>
              <a:t>The </a:t>
            </a:r>
            <a:r>
              <a:rPr lang="fr-FR" sz="1800" dirty="0" err="1">
                <a:solidFill>
                  <a:srgbClr val="1E3C7A"/>
                </a:solidFill>
                <a:latin typeface="Calibri" panose="020F0502020204030204"/>
              </a:rPr>
              <a:t>general</a:t>
            </a:r>
            <a:r>
              <a:rPr lang="fr-FR" sz="1800" dirty="0">
                <a:solidFill>
                  <a:srgbClr val="1E3C7A"/>
                </a:solidFill>
                <a:latin typeface="Calibri" panose="020F0502020204030204"/>
              </a:rPr>
              <a:t> perception of </a:t>
            </a:r>
            <a:r>
              <a:rPr lang="fr-FR" sz="1800" dirty="0" err="1">
                <a:solidFill>
                  <a:srgbClr val="1E3C7A"/>
                </a:solidFill>
                <a:latin typeface="Calibri" panose="020F0502020204030204"/>
              </a:rPr>
              <a:t>conformity</a:t>
            </a:r>
            <a:r>
              <a:rPr lang="fr-FR" sz="1800" dirty="0">
                <a:solidFill>
                  <a:srgbClr val="1E3C7A"/>
                </a:solidFill>
                <a:latin typeface="Calibri" panose="020F0502020204030204"/>
              </a:rPr>
              <a:t> to </a:t>
            </a:r>
            <a:r>
              <a:rPr lang="fr-FR" sz="1800" dirty="0" err="1">
                <a:solidFill>
                  <a:srgbClr val="1E3C7A"/>
                </a:solidFill>
                <a:latin typeface="Calibri" panose="020F0502020204030204"/>
              </a:rPr>
              <a:t>astronomical</a:t>
            </a:r>
            <a:r>
              <a:rPr lang="fr-FR" sz="1800" dirty="0">
                <a:solidFill>
                  <a:srgbClr val="1E3C7A"/>
                </a:solidFill>
                <a:latin typeface="Calibri" panose="020F0502020204030204"/>
              </a:rPr>
              <a:t> </a:t>
            </a:r>
            <a:r>
              <a:rPr lang="fr-FR" sz="1800" dirty="0" err="1">
                <a:solidFill>
                  <a:srgbClr val="1E3C7A"/>
                </a:solidFill>
                <a:latin typeface="Calibri" panose="020F0502020204030204"/>
              </a:rPr>
              <a:t>phenomena</a:t>
            </a:r>
            <a:r>
              <a:rPr lang="fr-FR" sz="1800" dirty="0">
                <a:solidFill>
                  <a:srgbClr val="1E3C7A"/>
                </a:solidFill>
                <a:latin typeface="Calibri" panose="020F0502020204030204"/>
              </a:rPr>
              <a:t> </a:t>
            </a:r>
            <a:r>
              <a:rPr lang="fr-FR" sz="1800" dirty="0" err="1">
                <a:solidFill>
                  <a:srgbClr val="1E3C7A"/>
                </a:solidFill>
                <a:latin typeface="Calibri" panose="020F0502020204030204"/>
              </a:rPr>
              <a:t>is</a:t>
            </a:r>
            <a:r>
              <a:rPr lang="fr-FR" sz="1800" dirty="0">
                <a:solidFill>
                  <a:srgbClr val="1E3C7A"/>
                </a:solidFill>
                <a:latin typeface="Calibri" panose="020F0502020204030204"/>
              </a:rPr>
              <a:t> not </a:t>
            </a:r>
            <a:r>
              <a:rPr lang="fr-FR" sz="1800" dirty="0" err="1">
                <a:solidFill>
                  <a:srgbClr val="1E3C7A"/>
                </a:solidFill>
                <a:latin typeface="Calibri" panose="020F0502020204030204"/>
              </a:rPr>
              <a:t>challenged</a:t>
            </a:r>
            <a:r>
              <a:rPr lang="fr-FR" sz="1800" dirty="0">
                <a:solidFill>
                  <a:srgbClr val="1E3C7A"/>
                </a:solidFill>
                <a:latin typeface="Calibri" panose="020F0502020204030204"/>
              </a:rPr>
              <a:t>. </a:t>
            </a:r>
          </a:p>
          <a:p>
            <a:pPr marL="0" indent="0" fontAlgn="auto">
              <a:spcAft>
                <a:spcPts val="0"/>
              </a:spcAft>
              <a:buNone/>
            </a:pPr>
            <a:endParaRPr lang="en-US" sz="1800" b="1" dirty="0">
              <a:solidFill>
                <a:srgbClr val="1E3C7A"/>
              </a:solidFill>
              <a:latin typeface="Calibri" panose="020F0502020204030204"/>
            </a:endParaRPr>
          </a:p>
          <a:p>
            <a:pPr marL="0" indent="0" fontAlgn="auto">
              <a:spcAft>
                <a:spcPts val="0"/>
              </a:spcAft>
              <a:buNone/>
            </a:pPr>
            <a:r>
              <a:rPr lang="en-US" sz="1800" b="1" dirty="0">
                <a:solidFill>
                  <a:srgbClr val="1E3C7A"/>
                </a:solidFill>
                <a:latin typeface="Calibri" panose="020F0502020204030204"/>
              </a:rPr>
              <a:t>Users needing the knowledge of UT1-UTC </a:t>
            </a:r>
            <a:r>
              <a:rPr lang="en-US" sz="1800" dirty="0">
                <a:solidFill>
                  <a:srgbClr val="1E3C7A"/>
                </a:solidFill>
                <a:latin typeface="Calibri" panose="020F0502020204030204"/>
              </a:rPr>
              <a:t>find accurate and real time estimations  by the services of IERS, NASA, GNSS, ITU-R broadcast signals</a:t>
            </a:r>
            <a:endParaRPr lang="en-US" sz="1800" i="1" dirty="0">
              <a:solidFill>
                <a:srgbClr val="1E3C7A"/>
              </a:solidFill>
              <a:latin typeface="Calibri" panose="020F0502020204030204"/>
            </a:endParaRPr>
          </a:p>
          <a:p>
            <a:pPr marL="0" indent="0" fontAlgn="auto">
              <a:spcAft>
                <a:spcPts val="0"/>
              </a:spcAft>
              <a:buNone/>
            </a:pPr>
            <a:endParaRPr lang="fr-FR" sz="1500" dirty="0">
              <a:solidFill>
                <a:srgbClr val="1E3C7A"/>
              </a:solidFill>
              <a:latin typeface="Calibri" panose="020F0502020204030204"/>
            </a:endParaRPr>
          </a:p>
        </p:txBody>
      </p:sp>
      <p:sp>
        <p:nvSpPr>
          <p:cNvPr id="5" name="Title 1">
            <a:extLst>
              <a:ext uri="{FF2B5EF4-FFF2-40B4-BE49-F238E27FC236}">
                <a16:creationId xmlns:a16="http://schemas.microsoft.com/office/drawing/2014/main" id="{3FC90FCB-123C-4A5D-8DFC-AF0E3E802204}"/>
              </a:ext>
            </a:extLst>
          </p:cNvPr>
          <p:cNvSpPr txBox="1">
            <a:spLocks/>
          </p:cNvSpPr>
          <p:nvPr/>
        </p:nvSpPr>
        <p:spPr>
          <a:xfrm>
            <a:off x="0" y="214641"/>
            <a:ext cx="9144000" cy="773349"/>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33375" fontAlgn="auto">
              <a:spcAft>
                <a:spcPts val="0"/>
              </a:spcAft>
            </a:pPr>
            <a:r>
              <a:rPr lang="en-US" sz="2400" b="1" dirty="0">
                <a:solidFill>
                  <a:srgbClr val="1E3C7A"/>
                </a:solidFill>
                <a:latin typeface="Calibri" panose="020F0502020204030204"/>
              </a:rPr>
              <a:t>Solution to progress towards a continuous UTC</a:t>
            </a:r>
          </a:p>
        </p:txBody>
      </p:sp>
      <p:sp>
        <p:nvSpPr>
          <p:cNvPr id="2" name="ZoneTexte 1">
            <a:extLst>
              <a:ext uri="{FF2B5EF4-FFF2-40B4-BE49-F238E27FC236}">
                <a16:creationId xmlns:a16="http://schemas.microsoft.com/office/drawing/2014/main" id="{33EB3DD3-8359-4079-E06C-3008D61F75C9}"/>
              </a:ext>
            </a:extLst>
          </p:cNvPr>
          <p:cNvSpPr txBox="1"/>
          <p:nvPr/>
        </p:nvSpPr>
        <p:spPr>
          <a:xfrm>
            <a:off x="91642" y="5209756"/>
            <a:ext cx="7000638" cy="1674817"/>
          </a:xfrm>
          <a:prstGeom prst="rect">
            <a:avLst/>
          </a:prstGeom>
          <a:noFill/>
        </p:spPr>
        <p:txBody>
          <a:bodyPr wrap="square">
            <a:spAutoFit/>
          </a:bodyPr>
          <a:lstStyle/>
          <a:p>
            <a:pPr algn="just" eaLnBrk="1" hangingPunct="1">
              <a:spcBef>
                <a:spcPts val="0"/>
              </a:spcBef>
              <a:spcAft>
                <a:spcPts val="450"/>
              </a:spcAft>
            </a:pPr>
            <a:r>
              <a:rPr lang="en-US" sz="1350" i="1" dirty="0">
                <a:solidFill>
                  <a:srgbClr val="1E3C7A"/>
                </a:solidFill>
                <a:cs typeface="+mn-cs"/>
              </a:rPr>
              <a:t>In the ‘70s UTC was used as approximation to UT1 mostly for navigation with traditional optical instruments.</a:t>
            </a:r>
          </a:p>
          <a:p>
            <a:pPr algn="just" eaLnBrk="1" hangingPunct="1">
              <a:spcBef>
                <a:spcPts val="0"/>
              </a:spcBef>
              <a:spcAft>
                <a:spcPts val="450"/>
              </a:spcAft>
            </a:pPr>
            <a:r>
              <a:rPr lang="en-US" sz="1350" i="1" dirty="0">
                <a:solidFill>
                  <a:srgbClr val="1E3C7A"/>
                </a:solidFill>
                <a:cs typeface="+mn-cs"/>
              </a:rPr>
              <a:t>Approximation UTC ≈ UT1 corresponds to an uncertainty in the position up to 400 m (at the equator). It is used only in low accuracy applications (as amateurs telescope pointing).</a:t>
            </a:r>
          </a:p>
          <a:p>
            <a:pPr algn="just" eaLnBrk="1" hangingPunct="1">
              <a:spcBef>
                <a:spcPts val="0"/>
              </a:spcBef>
              <a:spcAft>
                <a:spcPts val="450"/>
              </a:spcAft>
            </a:pPr>
            <a:r>
              <a:rPr lang="en-US" sz="1350" i="1" dirty="0">
                <a:solidFill>
                  <a:srgbClr val="1E3C7A"/>
                </a:solidFill>
                <a:cs typeface="+mn-cs"/>
              </a:rPr>
              <a:t>But it is not adapted for high precision applications (as high accuracy astronomy and space applications) that are already using the IERS </a:t>
            </a:r>
            <a:r>
              <a:rPr lang="en-US" sz="1350" i="1" dirty="0">
                <a:solidFill>
                  <a:srgbClr val="1E3C7A"/>
                </a:solidFill>
                <a:latin typeface="Calibri" panose="020F0502020204030204"/>
                <a:cs typeface="+mn-cs"/>
              </a:rPr>
              <a:t>and NASA estimates with 10 microsecond uncertainty, corresponding to about 0.3 cm uncertainty in the position</a:t>
            </a:r>
            <a:endParaRPr lang="en-US" sz="1350" i="1" dirty="0">
              <a:solidFill>
                <a:srgbClr val="1E3C7A"/>
              </a:solidFill>
              <a:latin typeface="Segoe UI" panose="020B0502040204020203" pitchFamily="34" charset="0"/>
              <a:cs typeface="+mn-cs"/>
            </a:endParaRPr>
          </a:p>
        </p:txBody>
      </p:sp>
      <p:pic>
        <p:nvPicPr>
          <p:cNvPr id="3" name="Picture 2" descr="http://kigeiblog.myblog.it/media/02/00/201631578.jpg">
            <a:extLst>
              <a:ext uri="{FF2B5EF4-FFF2-40B4-BE49-F238E27FC236}">
                <a16:creationId xmlns:a16="http://schemas.microsoft.com/office/drawing/2014/main" id="{BD945BD9-1544-77B4-33A4-A97304E252AA}"/>
              </a:ext>
            </a:extLst>
          </p:cNvPr>
          <p:cNvPicPr>
            <a:picLocks noChangeAspect="1" noChangeArrowheads="1"/>
          </p:cNvPicPr>
          <p:nvPr/>
        </p:nvPicPr>
        <p:blipFill>
          <a:blip r:embed="rId3" cstate="print"/>
          <a:srcRect/>
          <a:stretch>
            <a:fillRect/>
          </a:stretch>
        </p:blipFill>
        <p:spPr bwMode="auto">
          <a:xfrm>
            <a:off x="7524328" y="4996885"/>
            <a:ext cx="1591368" cy="1623881"/>
          </a:xfrm>
          <a:prstGeom prst="rect">
            <a:avLst/>
          </a:prstGeom>
          <a:noFill/>
        </p:spPr>
      </p:pic>
    </p:spTree>
    <p:extLst>
      <p:ext uri="{BB962C8B-B14F-4D97-AF65-F5344CB8AC3E}">
        <p14:creationId xmlns:p14="http://schemas.microsoft.com/office/powerpoint/2010/main" val="47007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fade">
                                      <p:cBhvr>
                                        <p:cTn id="15" dur="500"/>
                                        <p:tgtEl>
                                          <p:spTgt spid="4">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178C0-04F9-62C1-58F8-5645840E1340}"/>
              </a:ext>
            </a:extLst>
          </p:cNvPr>
          <p:cNvSpPr>
            <a:spLocks noGrp="1"/>
          </p:cNvSpPr>
          <p:nvPr>
            <p:ph type="ctrTitle"/>
          </p:nvPr>
        </p:nvSpPr>
        <p:spPr>
          <a:xfrm>
            <a:off x="0" y="857250"/>
            <a:ext cx="9144000" cy="773349"/>
          </a:xfrm>
        </p:spPr>
        <p:txBody>
          <a:bodyPr>
            <a:normAutofit/>
          </a:bodyPr>
          <a:lstStyle/>
          <a:p>
            <a:pPr marL="333375" algn="l"/>
            <a:r>
              <a:rPr lang="en-GB" sz="3000" b="1" dirty="0">
                <a:solidFill>
                  <a:srgbClr val="1E3C7A"/>
                </a:solidFill>
                <a:latin typeface="+mn-lt"/>
              </a:rPr>
              <a:t> </a:t>
            </a:r>
          </a:p>
        </p:txBody>
      </p:sp>
      <p:sp>
        <p:nvSpPr>
          <p:cNvPr id="3" name="Subtitle 2">
            <a:extLst>
              <a:ext uri="{FF2B5EF4-FFF2-40B4-BE49-F238E27FC236}">
                <a16:creationId xmlns:a16="http://schemas.microsoft.com/office/drawing/2014/main" id="{113A18FC-03B3-BDE5-4485-7191F63EF686}"/>
              </a:ext>
            </a:extLst>
          </p:cNvPr>
          <p:cNvSpPr>
            <a:spLocks noGrp="1"/>
          </p:cNvSpPr>
          <p:nvPr>
            <p:ph type="subTitle" idx="1"/>
          </p:nvPr>
        </p:nvSpPr>
        <p:spPr>
          <a:xfrm>
            <a:off x="110765" y="1772820"/>
            <a:ext cx="8565691" cy="4680516"/>
          </a:xfrm>
        </p:spPr>
        <p:txBody>
          <a:bodyPr>
            <a:normAutofit fontScale="77500" lnSpcReduction="20000"/>
          </a:bodyPr>
          <a:lstStyle/>
          <a:p>
            <a:pPr marL="333375" algn="l"/>
            <a:r>
              <a:rPr lang="en-US" sz="2100" b="1" dirty="0">
                <a:solidFill>
                  <a:srgbClr val="1E3C7A"/>
                </a:solidFill>
              </a:rPr>
              <a:t>decides </a:t>
            </a:r>
            <a:r>
              <a:rPr lang="en-US" sz="2100" dirty="0">
                <a:solidFill>
                  <a:srgbClr val="1E3C7A"/>
                </a:solidFill>
              </a:rPr>
              <a:t>that the </a:t>
            </a:r>
            <a:r>
              <a:rPr lang="en-US" sz="2100" dirty="0">
                <a:solidFill>
                  <a:srgbClr val="FF0000"/>
                </a:solidFill>
              </a:rPr>
              <a:t>maximum value for the difference (UT1-UTC) will be increased in, or before, 2035,</a:t>
            </a:r>
          </a:p>
          <a:p>
            <a:pPr marL="333375" algn="l"/>
            <a:r>
              <a:rPr lang="en-US" sz="2100" b="1" dirty="0">
                <a:solidFill>
                  <a:srgbClr val="1E3C7A"/>
                </a:solidFill>
              </a:rPr>
              <a:t>requests</a:t>
            </a:r>
            <a:r>
              <a:rPr lang="en-US" sz="2100" dirty="0">
                <a:solidFill>
                  <a:srgbClr val="1E3C7A"/>
                </a:solidFill>
              </a:rPr>
              <a:t> that the CIPM consult with the ITU, and other organizations that may be impacted by </a:t>
            </a:r>
          </a:p>
          <a:p>
            <a:pPr marL="333375" algn="l"/>
            <a:r>
              <a:rPr lang="en-US" sz="2100" dirty="0">
                <a:solidFill>
                  <a:srgbClr val="1E3C7A"/>
                </a:solidFill>
              </a:rPr>
              <a:t>this decision in order to </a:t>
            </a:r>
          </a:p>
          <a:p>
            <a:pPr marL="676275" indent="-342900" algn="l">
              <a:buFont typeface="Times New Roman" panose="02020603050405020304" pitchFamily="18" charset="0"/>
              <a:buChar char="−"/>
            </a:pPr>
            <a:r>
              <a:rPr lang="en-US" sz="2100" dirty="0">
                <a:solidFill>
                  <a:srgbClr val="1E3C7A"/>
                </a:solidFill>
              </a:rPr>
              <a:t>propose a </a:t>
            </a:r>
            <a:r>
              <a:rPr lang="en-US" sz="2100" dirty="0">
                <a:solidFill>
                  <a:srgbClr val="FF0000"/>
                </a:solidFill>
              </a:rPr>
              <a:t>new maximum value </a:t>
            </a:r>
            <a:r>
              <a:rPr lang="en-US" sz="2100" dirty="0">
                <a:solidFill>
                  <a:srgbClr val="1E3C7A"/>
                </a:solidFill>
              </a:rPr>
              <a:t>for the difference (UT1-UTC) that will ensure the </a:t>
            </a:r>
          </a:p>
          <a:p>
            <a:pPr marL="333375" algn="l"/>
            <a:r>
              <a:rPr lang="en-US" sz="2100" dirty="0">
                <a:solidFill>
                  <a:srgbClr val="1E3C7A"/>
                </a:solidFill>
              </a:rPr>
              <a:t>	continuity of UTC for at least a century, </a:t>
            </a:r>
          </a:p>
          <a:p>
            <a:pPr marL="676275" indent="-342900" algn="l">
              <a:buFont typeface="Times New Roman" panose="02020603050405020304" pitchFamily="18" charset="0"/>
              <a:buChar char="−"/>
            </a:pPr>
            <a:r>
              <a:rPr lang="en-US" sz="2100" dirty="0">
                <a:solidFill>
                  <a:srgbClr val="1E3C7A"/>
                </a:solidFill>
              </a:rPr>
              <a:t>prepare a </a:t>
            </a:r>
            <a:r>
              <a:rPr lang="en-US" sz="2100" dirty="0">
                <a:solidFill>
                  <a:srgbClr val="FF0000"/>
                </a:solidFill>
              </a:rPr>
              <a:t>plan to implement by, or before, 2035 the proposed new maximum </a:t>
            </a:r>
            <a:r>
              <a:rPr lang="en-US" sz="2100" dirty="0">
                <a:solidFill>
                  <a:srgbClr val="1E3C7A"/>
                </a:solidFill>
              </a:rPr>
              <a:t>value for the </a:t>
            </a:r>
          </a:p>
          <a:p>
            <a:pPr marL="333375" algn="l"/>
            <a:r>
              <a:rPr lang="en-US" sz="2100" dirty="0">
                <a:solidFill>
                  <a:srgbClr val="1E3C7A"/>
                </a:solidFill>
              </a:rPr>
              <a:t>	difference (UT1-UTC),</a:t>
            </a:r>
          </a:p>
          <a:p>
            <a:pPr marL="676275" indent="-342900" algn="l">
              <a:buFont typeface="Times New Roman" panose="02020603050405020304" pitchFamily="18" charset="0"/>
              <a:buChar char="−"/>
            </a:pPr>
            <a:r>
              <a:rPr lang="en-US" sz="2100" dirty="0">
                <a:solidFill>
                  <a:srgbClr val="1E3C7A"/>
                </a:solidFill>
              </a:rPr>
              <a:t>propose a time period for </a:t>
            </a:r>
            <a:r>
              <a:rPr lang="en-US" sz="2100" dirty="0">
                <a:solidFill>
                  <a:srgbClr val="FF0000"/>
                </a:solidFill>
              </a:rPr>
              <a:t>the review </a:t>
            </a:r>
            <a:r>
              <a:rPr lang="en-US" sz="2100" dirty="0">
                <a:solidFill>
                  <a:srgbClr val="1E3C7A"/>
                </a:solidFill>
              </a:rPr>
              <a:t>by the CGPM of the new maximum value following </a:t>
            </a:r>
          </a:p>
          <a:p>
            <a:pPr marL="333375" algn="l"/>
            <a:r>
              <a:rPr lang="en-US" sz="2100" dirty="0">
                <a:solidFill>
                  <a:srgbClr val="1E3C7A"/>
                </a:solidFill>
              </a:rPr>
              <a:t>	its implementation, so that it can maintain control on the applicability and acceptability of </a:t>
            </a:r>
          </a:p>
          <a:p>
            <a:pPr marL="333375" algn="l"/>
            <a:r>
              <a:rPr lang="en-US" sz="2100" dirty="0">
                <a:solidFill>
                  <a:srgbClr val="1E3C7A"/>
                </a:solidFill>
              </a:rPr>
              <a:t>	the value implemented,</a:t>
            </a:r>
          </a:p>
          <a:p>
            <a:pPr marL="676275" indent="-342900" algn="l">
              <a:buFont typeface="Times New Roman" panose="02020603050405020304" pitchFamily="18" charset="0"/>
              <a:buChar char="−"/>
            </a:pPr>
            <a:r>
              <a:rPr lang="en-US" sz="2100" dirty="0">
                <a:solidFill>
                  <a:srgbClr val="1E3C7A"/>
                </a:solidFill>
              </a:rPr>
              <a:t>draft a resolution including these proposals for agreement at the 28th meeting of the </a:t>
            </a:r>
          </a:p>
          <a:p>
            <a:pPr marL="333375" algn="l"/>
            <a:r>
              <a:rPr lang="en-US" sz="2100" dirty="0">
                <a:solidFill>
                  <a:srgbClr val="1E3C7A"/>
                </a:solidFill>
              </a:rPr>
              <a:t>	CGPM (2026), </a:t>
            </a:r>
          </a:p>
          <a:p>
            <a:pPr marL="333375" algn="l"/>
            <a:r>
              <a:rPr lang="en-US" sz="2100" b="1" dirty="0">
                <a:solidFill>
                  <a:srgbClr val="1E3C7A"/>
                </a:solidFill>
              </a:rPr>
              <a:t>encourages</a:t>
            </a:r>
            <a:r>
              <a:rPr lang="en-US" sz="2100" dirty="0">
                <a:solidFill>
                  <a:srgbClr val="1E3C7A"/>
                </a:solidFill>
              </a:rPr>
              <a:t> the BIPM to work with relevant organizations to identify the need for updates in the </a:t>
            </a:r>
          </a:p>
          <a:p>
            <a:pPr marL="333375" algn="l"/>
            <a:r>
              <a:rPr lang="en-US" sz="2100" dirty="0">
                <a:solidFill>
                  <a:srgbClr val="1E3C7A"/>
                </a:solidFill>
              </a:rPr>
              <a:t>different services that disseminate the value of the difference (UT1-UTC) and to ensure the correct </a:t>
            </a:r>
          </a:p>
          <a:p>
            <a:pPr marL="333375" algn="l"/>
            <a:r>
              <a:rPr lang="en-US" sz="2100" dirty="0">
                <a:solidFill>
                  <a:srgbClr val="1E3C7A"/>
                </a:solidFill>
              </a:rPr>
              <a:t>understanding and use of the new maximum value.</a:t>
            </a:r>
            <a:endParaRPr lang="en-GB" sz="2100" dirty="0">
              <a:solidFill>
                <a:srgbClr val="1E3C7A"/>
              </a:solidFill>
            </a:endParaRPr>
          </a:p>
        </p:txBody>
      </p:sp>
      <p:sp>
        <p:nvSpPr>
          <p:cNvPr id="9" name="Slide Number Placeholder 8">
            <a:extLst>
              <a:ext uri="{FF2B5EF4-FFF2-40B4-BE49-F238E27FC236}">
                <a16:creationId xmlns:a16="http://schemas.microsoft.com/office/drawing/2014/main" id="{033EE5B9-BB24-01C6-3992-BD127539105E}"/>
              </a:ext>
            </a:extLst>
          </p:cNvPr>
          <p:cNvSpPr>
            <a:spLocks noGrp="1"/>
          </p:cNvSpPr>
          <p:nvPr>
            <p:ph type="sldNum" sz="quarter" idx="12"/>
          </p:nvPr>
        </p:nvSpPr>
        <p:spPr>
          <a:xfrm>
            <a:off x="3543300" y="5625184"/>
            <a:ext cx="2057400" cy="273844"/>
          </a:xfrm>
        </p:spPr>
        <p:txBody>
          <a:bodyPr/>
          <a:lstStyle/>
          <a:p>
            <a:pPr algn="ctr" defTabSz="685800" eaLnBrk="1" fontAlgn="auto" hangingPunct="1">
              <a:spcBef>
                <a:spcPts val="0"/>
              </a:spcBef>
              <a:spcAft>
                <a:spcPts val="0"/>
              </a:spcAft>
              <a:defRPr/>
            </a:pPr>
            <a:fld id="{BB6DDDC7-0FEE-41AA-838F-56B04B0AB9ED}" type="slidenum">
              <a:rPr lang="en-GB">
                <a:solidFill>
                  <a:prstClr val="black">
                    <a:tint val="75000"/>
                  </a:prstClr>
                </a:solidFill>
                <a:latin typeface="Calibri" panose="020F0502020204030204"/>
                <a:cs typeface="+mn-cs"/>
              </a:rPr>
              <a:pPr algn="ctr" defTabSz="685800" eaLnBrk="1" fontAlgn="auto" hangingPunct="1">
                <a:spcBef>
                  <a:spcPts val="0"/>
                </a:spcBef>
                <a:spcAft>
                  <a:spcPts val="0"/>
                </a:spcAft>
                <a:defRPr/>
              </a:pPr>
              <a:t>76</a:t>
            </a:fld>
            <a:endParaRPr lang="en-GB" dirty="0">
              <a:solidFill>
                <a:prstClr val="black">
                  <a:tint val="75000"/>
                </a:prstClr>
              </a:solidFill>
              <a:latin typeface="Calibri" panose="020F0502020204030204"/>
              <a:cs typeface="+mn-cs"/>
            </a:endParaRPr>
          </a:p>
        </p:txBody>
      </p:sp>
      <p:sp>
        <p:nvSpPr>
          <p:cNvPr id="5" name="Title 1">
            <a:extLst>
              <a:ext uri="{FF2B5EF4-FFF2-40B4-BE49-F238E27FC236}">
                <a16:creationId xmlns:a16="http://schemas.microsoft.com/office/drawing/2014/main" id="{28521526-F149-4EC0-9C5A-0447458D8FE1}"/>
              </a:ext>
            </a:extLst>
          </p:cNvPr>
          <p:cNvSpPr txBox="1">
            <a:spLocks/>
          </p:cNvSpPr>
          <p:nvPr/>
        </p:nvSpPr>
        <p:spPr>
          <a:xfrm>
            <a:off x="-267006" y="794582"/>
            <a:ext cx="9393464" cy="773349"/>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33375" defTabSz="685800" fontAlgn="auto">
              <a:spcAft>
                <a:spcPts val="0"/>
              </a:spcAft>
              <a:defRPr/>
            </a:pPr>
            <a:r>
              <a:rPr lang="en-US" sz="1800" b="1" dirty="0">
                <a:solidFill>
                  <a:srgbClr val="1E3C7A"/>
                </a:solidFill>
                <a:latin typeface="Calibri" panose="020F0502020204030204"/>
              </a:rPr>
              <a:t>CGPM 2022 Resolution 4 - On the use and future development of Universal Coordinated Time (UTC)</a:t>
            </a:r>
          </a:p>
        </p:txBody>
      </p:sp>
      <p:cxnSp>
        <p:nvCxnSpPr>
          <p:cNvPr id="6" name="Connecteur droit 5">
            <a:extLst>
              <a:ext uri="{FF2B5EF4-FFF2-40B4-BE49-F238E27FC236}">
                <a16:creationId xmlns:a16="http://schemas.microsoft.com/office/drawing/2014/main" id="{B4B35A9A-DE16-4317-B5D0-25F5FF3BF3C2}"/>
              </a:ext>
            </a:extLst>
          </p:cNvPr>
          <p:cNvCxnSpPr>
            <a:cxnSpLocks/>
          </p:cNvCxnSpPr>
          <p:nvPr/>
        </p:nvCxnSpPr>
        <p:spPr>
          <a:xfrm flipV="1">
            <a:off x="0" y="1512107"/>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4" name="Image 3">
            <a:extLst>
              <a:ext uri="{FF2B5EF4-FFF2-40B4-BE49-F238E27FC236}">
                <a16:creationId xmlns:a16="http://schemas.microsoft.com/office/drawing/2014/main" id="{0321BCBF-DE31-4FEF-2237-C27DDA1605D3}"/>
              </a:ext>
            </a:extLst>
          </p:cNvPr>
          <p:cNvPicPr>
            <a:picLocks noChangeAspect="1"/>
          </p:cNvPicPr>
          <p:nvPr/>
        </p:nvPicPr>
        <p:blipFill rotWithShape="1">
          <a:blip r:embed="rId3"/>
          <a:srcRect l="20367" t="10816" r="37618" b="70375"/>
          <a:stretch/>
        </p:blipFill>
        <p:spPr>
          <a:xfrm>
            <a:off x="17542" y="-3875"/>
            <a:ext cx="3473163" cy="840588"/>
          </a:xfrm>
          <a:prstGeom prst="rect">
            <a:avLst/>
          </a:prstGeom>
        </p:spPr>
      </p:pic>
    </p:spTree>
    <p:extLst>
      <p:ext uri="{BB962C8B-B14F-4D97-AF65-F5344CB8AC3E}">
        <p14:creationId xmlns:p14="http://schemas.microsoft.com/office/powerpoint/2010/main" val="13363646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60683DC-B5B9-4B75-A5DB-5B800755322F}"/>
              </a:ext>
            </a:extLst>
          </p:cNvPr>
          <p:cNvSpPr/>
          <p:nvPr/>
        </p:nvSpPr>
        <p:spPr>
          <a:xfrm>
            <a:off x="6516216" y="4516525"/>
            <a:ext cx="2211228" cy="676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srgbClr val="FFFFFF"/>
              </a:solidFill>
              <a:latin typeface="Calibri" panose="020F0502020204030204"/>
            </a:endParaRPr>
          </a:p>
        </p:txBody>
      </p:sp>
      <p:sp>
        <p:nvSpPr>
          <p:cNvPr id="5" name="TextBox 4">
            <a:extLst>
              <a:ext uri="{FF2B5EF4-FFF2-40B4-BE49-F238E27FC236}">
                <a16:creationId xmlns:a16="http://schemas.microsoft.com/office/drawing/2014/main" id="{14D1340C-A98B-1674-0DB3-38D712FFFECD}"/>
              </a:ext>
            </a:extLst>
          </p:cNvPr>
          <p:cNvSpPr txBox="1"/>
          <p:nvPr/>
        </p:nvSpPr>
        <p:spPr>
          <a:xfrm>
            <a:off x="323528" y="1772816"/>
            <a:ext cx="8590240" cy="4002121"/>
          </a:xfrm>
          <a:prstGeom prst="rect">
            <a:avLst/>
          </a:prstGeom>
          <a:noFill/>
          <a:ln>
            <a:noFill/>
          </a:ln>
        </p:spPr>
        <p:txBody>
          <a:bodyPr wrap="square" rtlCol="0">
            <a:spAutoFit/>
          </a:bodyPr>
          <a:lstStyle/>
          <a:p>
            <a:pPr algn="just" eaLnBrk="1" fontAlgn="auto" hangingPunct="1">
              <a:lnSpc>
                <a:spcPct val="107000"/>
              </a:lnSpc>
              <a:spcBef>
                <a:spcPts val="0"/>
              </a:spcBef>
              <a:spcAft>
                <a:spcPts val="800"/>
              </a:spcAft>
            </a:pPr>
            <a:r>
              <a:rPr lang="en-US" sz="1400" b="1" i="1" dirty="0">
                <a:solidFill>
                  <a:srgbClr val="193B7F"/>
                </a:solidFill>
                <a:ea typeface="Calibri" panose="020F0502020204030204" pitchFamily="34" charset="0"/>
                <a:cs typeface="Times New Roman" panose="02020603050405020304" pitchFamily="18" charset="0"/>
              </a:rPr>
              <a:t>Overall consensus on the technical need of enlarging the tolerance: </a:t>
            </a:r>
            <a:r>
              <a:rPr lang="en-US" sz="1400" i="1" dirty="0">
                <a:solidFill>
                  <a:srgbClr val="193B7F"/>
                </a:solidFill>
                <a:ea typeface="Calibri" panose="020F0502020204030204" pitchFamily="34" charset="0"/>
                <a:cs typeface="Times New Roman" panose="02020603050405020304" pitchFamily="18" charset="0"/>
              </a:rPr>
              <a:t>CCTF, CIPM, ITU-T, ITU-R, IAU, IUGG, URSI, IGS, GAFA, GNSS providers, IT stakeholders, …</a:t>
            </a:r>
          </a:p>
          <a:p>
            <a:pPr algn="just" eaLnBrk="1" fontAlgn="auto" hangingPunct="1">
              <a:lnSpc>
                <a:spcPct val="107000"/>
              </a:lnSpc>
              <a:spcBef>
                <a:spcPts val="0"/>
              </a:spcBef>
              <a:spcAft>
                <a:spcPts val="800"/>
              </a:spcAft>
            </a:pPr>
            <a:r>
              <a:rPr lang="en-US" sz="1400" b="1" i="1" dirty="0">
                <a:solidFill>
                  <a:srgbClr val="193B7F"/>
                </a:solidFill>
                <a:ea typeface="Calibri" panose="020F0502020204030204" pitchFamily="34" charset="0"/>
                <a:cs typeface="Times New Roman" panose="02020603050405020304" pitchFamily="18" charset="0"/>
              </a:rPr>
              <a:t>Process in two steps:</a:t>
            </a:r>
          </a:p>
          <a:p>
            <a:pPr marL="228594" indent="-228594" algn="just" eaLnBrk="1" fontAlgn="auto" hangingPunct="1">
              <a:lnSpc>
                <a:spcPct val="107000"/>
              </a:lnSpc>
              <a:spcBef>
                <a:spcPts val="0"/>
              </a:spcBef>
              <a:spcAft>
                <a:spcPts val="800"/>
              </a:spcAft>
              <a:buFont typeface="+mj-lt"/>
              <a:buAutoNum type="arabicPeriod"/>
            </a:pPr>
            <a:r>
              <a:rPr lang="en-US" sz="1400" i="1" dirty="0">
                <a:solidFill>
                  <a:srgbClr val="193B7F"/>
                </a:solidFill>
                <a:ea typeface="Calibri" panose="020F0502020204030204" pitchFamily="34" charset="0"/>
                <a:cs typeface="Times New Roman" panose="02020603050405020304" pitchFamily="18" charset="0"/>
              </a:rPr>
              <a:t>decision in CGPM 2022 to enlarge UT1-UTC tolerance in, or before 2035</a:t>
            </a:r>
          </a:p>
          <a:p>
            <a:pPr marL="228594" indent="-228594" algn="just" eaLnBrk="1" fontAlgn="auto" hangingPunct="1">
              <a:lnSpc>
                <a:spcPct val="107000"/>
              </a:lnSpc>
              <a:spcBef>
                <a:spcPts val="0"/>
              </a:spcBef>
              <a:spcAft>
                <a:spcPts val="800"/>
              </a:spcAft>
              <a:buFont typeface="+mj-lt"/>
              <a:buAutoNum type="arabicPeriod"/>
            </a:pPr>
            <a:r>
              <a:rPr lang="en-US" sz="1400" i="1" dirty="0">
                <a:solidFill>
                  <a:srgbClr val="193B7F"/>
                </a:solidFill>
                <a:ea typeface="Calibri" panose="020F0502020204030204" pitchFamily="34" charset="0"/>
                <a:cs typeface="Times New Roman" panose="02020603050405020304" pitchFamily="18" charset="0"/>
              </a:rPr>
              <a:t>details for the new tolerance, its implementation and periodic review process at CGPM in 2026</a:t>
            </a:r>
          </a:p>
          <a:p>
            <a:pPr algn="just" eaLnBrk="1" fontAlgn="auto" hangingPunct="1">
              <a:lnSpc>
                <a:spcPct val="107000"/>
              </a:lnSpc>
              <a:spcBef>
                <a:spcPts val="0"/>
              </a:spcBef>
              <a:spcAft>
                <a:spcPts val="800"/>
              </a:spcAft>
            </a:pPr>
            <a:r>
              <a:rPr lang="en-US" sz="1400" b="1" i="1" dirty="0">
                <a:solidFill>
                  <a:srgbClr val="193B7F"/>
                </a:solidFill>
                <a:ea typeface="Calibri" panose="020F0502020204030204" pitchFamily="34" charset="0"/>
                <a:cs typeface="Times New Roman" panose="02020603050405020304" pitchFamily="18" charset="0"/>
              </a:rPr>
              <a:t>Trade-off on the implementation date between:</a:t>
            </a:r>
          </a:p>
          <a:p>
            <a:pPr marL="285743" indent="-285743" algn="just" eaLnBrk="1" fontAlgn="auto" hangingPunct="1">
              <a:lnSpc>
                <a:spcPct val="107000"/>
              </a:lnSpc>
              <a:spcBef>
                <a:spcPts val="0"/>
              </a:spcBef>
              <a:spcAft>
                <a:spcPts val="800"/>
              </a:spcAft>
              <a:buFont typeface="Arial" panose="020B0604020202020204" pitchFamily="34" charset="0"/>
              <a:buChar char="•"/>
            </a:pPr>
            <a:r>
              <a:rPr lang="en-US" sz="1400" i="1" dirty="0">
                <a:solidFill>
                  <a:srgbClr val="193B7F"/>
                </a:solidFill>
                <a:ea typeface="Calibri" panose="020F0502020204030204" pitchFamily="34" charset="0"/>
                <a:cs typeface="Times New Roman" panose="02020603050405020304" pitchFamily="18" charset="0"/>
              </a:rPr>
              <a:t>the need of updating systems (</a:t>
            </a:r>
            <a:r>
              <a:rPr lang="en-US" sz="1400" i="1" dirty="0" err="1">
                <a:solidFill>
                  <a:srgbClr val="193B7F"/>
                </a:solidFill>
                <a:ea typeface="Calibri" panose="020F0502020204030204" pitchFamily="34" charset="0"/>
                <a:cs typeface="Times New Roman" panose="02020603050405020304" pitchFamily="18" charset="0"/>
              </a:rPr>
              <a:t>eg</a:t>
            </a:r>
            <a:r>
              <a:rPr lang="en-US" sz="1400" i="1" dirty="0">
                <a:solidFill>
                  <a:srgbClr val="193B7F"/>
                </a:solidFill>
                <a:ea typeface="Calibri" panose="020F0502020204030204" pitchFamily="34" charset="0"/>
                <a:cs typeface="Times New Roman" panose="02020603050405020304" pitchFamily="18" charset="0"/>
              </a:rPr>
              <a:t> </a:t>
            </a:r>
            <a:r>
              <a:rPr lang="en-US" sz="1400" i="1" dirty="0" err="1">
                <a:solidFill>
                  <a:srgbClr val="193B7F"/>
                </a:solidFill>
                <a:ea typeface="Calibri" panose="020F0502020204030204" pitchFamily="34" charset="0"/>
                <a:cs typeface="Times New Roman" panose="02020603050405020304" pitchFamily="18" charset="0"/>
              </a:rPr>
              <a:t>Glonass</a:t>
            </a:r>
            <a:r>
              <a:rPr lang="en-US" sz="1400" i="1" dirty="0">
                <a:solidFill>
                  <a:srgbClr val="193B7F"/>
                </a:solidFill>
                <a:ea typeface="Calibri" panose="020F0502020204030204" pitchFamily="34" charset="0"/>
                <a:cs typeface="Times New Roman" panose="02020603050405020304" pitchFamily="18" charset="0"/>
              </a:rPr>
              <a:t>)</a:t>
            </a:r>
          </a:p>
          <a:p>
            <a:pPr marL="285743" indent="-285743" algn="just" eaLnBrk="1" fontAlgn="auto" hangingPunct="1">
              <a:lnSpc>
                <a:spcPct val="107000"/>
              </a:lnSpc>
              <a:spcBef>
                <a:spcPts val="0"/>
              </a:spcBef>
              <a:spcAft>
                <a:spcPts val="800"/>
              </a:spcAft>
              <a:buFont typeface="Arial" panose="020B0604020202020204" pitchFamily="34" charset="0"/>
              <a:buChar char="•"/>
            </a:pPr>
            <a:r>
              <a:rPr lang="en-US" sz="1400" i="1" dirty="0">
                <a:solidFill>
                  <a:srgbClr val="193B7F"/>
                </a:solidFill>
                <a:ea typeface="Calibri" panose="020F0502020204030204" pitchFamily="34" charset="0"/>
                <a:cs typeface="Times New Roman" panose="02020603050405020304" pitchFamily="18" charset="0"/>
              </a:rPr>
              <a:t>the important issues that </a:t>
            </a:r>
          </a:p>
          <a:p>
            <a:pPr marL="742931" lvl="1" indent="-285743" algn="just" eaLnBrk="1" fontAlgn="auto" hangingPunct="1">
              <a:lnSpc>
                <a:spcPct val="107000"/>
              </a:lnSpc>
              <a:spcBef>
                <a:spcPts val="0"/>
              </a:spcBef>
              <a:spcAft>
                <a:spcPts val="800"/>
              </a:spcAft>
              <a:buFont typeface="Arial" panose="020B0604020202020204" pitchFamily="34" charset="0"/>
              <a:buChar char="•"/>
            </a:pPr>
            <a:r>
              <a:rPr lang="en-US" sz="1400" i="1" dirty="0">
                <a:solidFill>
                  <a:srgbClr val="193B7F"/>
                </a:solidFill>
                <a:ea typeface="Calibri" panose="020F0502020204030204" pitchFamily="34" charset="0"/>
                <a:cs typeface="Times New Roman" panose="02020603050405020304" pitchFamily="18" charset="0"/>
              </a:rPr>
              <a:t>discontinuities in UTC and different ad-hoc solutions currently implemented (Google / Facebook / Alibaba smears, NTP, Microsoft, …) cause confusion and put at risk the resilience of critical national infrastructures, </a:t>
            </a:r>
          </a:p>
          <a:p>
            <a:pPr marL="742931" lvl="1" indent="-285743" algn="just" eaLnBrk="1" fontAlgn="auto" hangingPunct="1">
              <a:lnSpc>
                <a:spcPct val="107000"/>
              </a:lnSpc>
              <a:spcBef>
                <a:spcPts val="0"/>
              </a:spcBef>
              <a:spcAft>
                <a:spcPts val="800"/>
              </a:spcAft>
              <a:buFont typeface="Arial" panose="020B0604020202020204" pitchFamily="34" charset="0"/>
              <a:buChar char="•"/>
            </a:pPr>
            <a:r>
              <a:rPr lang="en-US" sz="1400" i="1" dirty="0">
                <a:solidFill>
                  <a:srgbClr val="193B7F"/>
                </a:solidFill>
                <a:ea typeface="Calibri" panose="020F0502020204030204" pitchFamily="34" charset="0"/>
                <a:cs typeface="Times New Roman" panose="02020603050405020304" pitchFamily="18" charset="0"/>
              </a:rPr>
              <a:t>the current Earth acceleration may lead to a possible negative leap seconds in the next decade,</a:t>
            </a:r>
          </a:p>
          <a:p>
            <a:pPr marL="742931" lvl="1" indent="-285743" algn="just" eaLnBrk="1" fontAlgn="auto" hangingPunct="1">
              <a:lnSpc>
                <a:spcPct val="107000"/>
              </a:lnSpc>
              <a:spcBef>
                <a:spcPts val="0"/>
              </a:spcBef>
              <a:spcAft>
                <a:spcPts val="800"/>
              </a:spcAft>
              <a:buFont typeface="Arial" panose="020B0604020202020204" pitchFamily="34" charset="0"/>
              <a:buChar char="•"/>
            </a:pPr>
            <a:r>
              <a:rPr lang="en-US" sz="1400" i="1" dirty="0">
                <a:solidFill>
                  <a:srgbClr val="193B7F"/>
                </a:solidFill>
                <a:ea typeface="Calibri" panose="020F0502020204030204" pitchFamily="34" charset="0"/>
                <a:cs typeface="Times New Roman" panose="02020603050405020304" pitchFamily="18" charset="0"/>
              </a:rPr>
              <a:t>one of the GNSS time scales may be use de facto as the international standard</a:t>
            </a:r>
            <a:endParaRPr lang="en-US" sz="1400" dirty="0">
              <a:solidFill>
                <a:srgbClr val="193B7F"/>
              </a:solidFill>
              <a:ea typeface="Calibri" panose="020F0502020204030204" pitchFamily="34" charset="0"/>
              <a:cs typeface="Times New Roman" panose="02020603050405020304" pitchFamily="18" charset="0"/>
            </a:endParaRPr>
          </a:p>
        </p:txBody>
      </p:sp>
      <p:sp>
        <p:nvSpPr>
          <p:cNvPr id="3" name="Title 1">
            <a:extLst>
              <a:ext uri="{FF2B5EF4-FFF2-40B4-BE49-F238E27FC236}">
                <a16:creationId xmlns:a16="http://schemas.microsoft.com/office/drawing/2014/main" id="{EAE1E22C-DA35-5BE3-9242-ED4DA18425D3}"/>
              </a:ext>
            </a:extLst>
          </p:cNvPr>
          <p:cNvSpPr txBox="1">
            <a:spLocks/>
          </p:cNvSpPr>
          <p:nvPr/>
        </p:nvSpPr>
        <p:spPr>
          <a:xfrm>
            <a:off x="-267006" y="794582"/>
            <a:ext cx="9393464" cy="773349"/>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33375" defTabSz="685800" fontAlgn="auto">
              <a:spcAft>
                <a:spcPts val="0"/>
              </a:spcAft>
              <a:defRPr/>
            </a:pPr>
            <a:r>
              <a:rPr lang="en-US" sz="1800" b="1" dirty="0">
                <a:solidFill>
                  <a:srgbClr val="1E3C7A"/>
                </a:solidFill>
                <a:latin typeface="Calibri" panose="020F0502020204030204"/>
              </a:rPr>
              <a:t>CGPM 2022 Resolution 4 - On the use and future development of Universal Coordinated Time (UTC)</a:t>
            </a:r>
          </a:p>
        </p:txBody>
      </p:sp>
      <p:cxnSp>
        <p:nvCxnSpPr>
          <p:cNvPr id="6" name="Connecteur droit 5">
            <a:extLst>
              <a:ext uri="{FF2B5EF4-FFF2-40B4-BE49-F238E27FC236}">
                <a16:creationId xmlns:a16="http://schemas.microsoft.com/office/drawing/2014/main" id="{459398C5-9A50-9869-7616-4D059A6F9A56}"/>
              </a:ext>
            </a:extLst>
          </p:cNvPr>
          <p:cNvCxnSpPr>
            <a:cxnSpLocks/>
          </p:cNvCxnSpPr>
          <p:nvPr/>
        </p:nvCxnSpPr>
        <p:spPr>
          <a:xfrm flipV="1">
            <a:off x="0" y="1512107"/>
            <a:ext cx="9144000" cy="0"/>
          </a:xfrm>
          <a:prstGeom prst="line">
            <a:avLst/>
          </a:prstGeom>
          <a:ln w="28575">
            <a:gradFill>
              <a:gsLst>
                <a:gs pos="0">
                  <a:srgbClr val="002060"/>
                </a:gs>
                <a:gs pos="100000">
                  <a:schemeClr val="tx2">
                    <a:lumMod val="20000"/>
                    <a:lumOff val="8000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975D210C-8088-D29A-422D-CECCA1089573}"/>
              </a:ext>
            </a:extLst>
          </p:cNvPr>
          <p:cNvPicPr>
            <a:picLocks noChangeAspect="1"/>
          </p:cNvPicPr>
          <p:nvPr/>
        </p:nvPicPr>
        <p:blipFill rotWithShape="1">
          <a:blip r:embed="rId3"/>
          <a:srcRect l="20367" t="10816" r="37618" b="70375"/>
          <a:stretch/>
        </p:blipFill>
        <p:spPr>
          <a:xfrm>
            <a:off x="17542" y="-3875"/>
            <a:ext cx="3473163" cy="840588"/>
          </a:xfrm>
          <a:prstGeom prst="rect">
            <a:avLst/>
          </a:prstGeom>
        </p:spPr>
      </p:pic>
    </p:spTree>
    <p:extLst>
      <p:ext uri="{BB962C8B-B14F-4D97-AF65-F5344CB8AC3E}">
        <p14:creationId xmlns:p14="http://schemas.microsoft.com/office/powerpoint/2010/main" val="112274089"/>
      </p:ext>
    </p:extLst>
  </p:cSld>
  <p:clrMapOvr>
    <a:overrideClrMapping bg1="lt1" tx1="dk1" bg2="lt2" tx2="dk2" accent1="accent1" accent2="accent2" accent3="accent3" accent4="accent4" accent5="accent5" accent6="accent6" hlink="hlink" folHlink="folHlink"/>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9331C7CE-7BF2-0684-7F0C-31C2AF9F4586}"/>
              </a:ext>
            </a:extLst>
          </p:cNvPr>
          <p:cNvPicPr>
            <a:picLocks noChangeAspect="1"/>
          </p:cNvPicPr>
          <p:nvPr/>
        </p:nvPicPr>
        <p:blipFill rotWithShape="1">
          <a:blip r:embed="rId2"/>
          <a:srcRect l="10237" t="10354" r="42514" b="5647"/>
          <a:stretch/>
        </p:blipFill>
        <p:spPr>
          <a:xfrm>
            <a:off x="71965" y="815390"/>
            <a:ext cx="6012160" cy="6012169"/>
          </a:xfrm>
          <a:prstGeom prst="rect">
            <a:avLst/>
          </a:prstGeom>
        </p:spPr>
      </p:pic>
      <p:sp>
        <p:nvSpPr>
          <p:cNvPr id="9" name="ZoneTexte 8">
            <a:extLst>
              <a:ext uri="{FF2B5EF4-FFF2-40B4-BE49-F238E27FC236}">
                <a16:creationId xmlns:a16="http://schemas.microsoft.com/office/drawing/2014/main" id="{FDA10436-BD19-B2B6-2EFB-5CFA8447A6D0}"/>
              </a:ext>
            </a:extLst>
          </p:cNvPr>
          <p:cNvSpPr txBox="1"/>
          <p:nvPr/>
        </p:nvSpPr>
        <p:spPr>
          <a:xfrm>
            <a:off x="6178671" y="1021866"/>
            <a:ext cx="2762609" cy="507831"/>
          </a:xfrm>
          <a:prstGeom prst="rect">
            <a:avLst/>
          </a:prstGeom>
          <a:noFill/>
        </p:spPr>
        <p:txBody>
          <a:bodyPr wrap="square">
            <a:spAutoFit/>
          </a:bodyPr>
          <a:lstStyle/>
          <a:p>
            <a:pPr eaLnBrk="1" fontAlgn="auto" hangingPunct="1">
              <a:spcBef>
                <a:spcPts val="0"/>
              </a:spcBef>
              <a:spcAft>
                <a:spcPts val="0"/>
              </a:spcAft>
            </a:pPr>
            <a:r>
              <a:rPr lang="fr-FR" sz="1350" dirty="0">
                <a:solidFill>
                  <a:srgbClr val="000000"/>
                </a:solidFill>
                <a:latin typeface="Calibri" panose="020F0502020204030204"/>
                <a:cs typeface="+mn-cs"/>
              </a:rPr>
              <a:t>https://eoc.obspm.fr/index.php?index=realtime&amp;lang=en</a:t>
            </a:r>
          </a:p>
        </p:txBody>
      </p:sp>
      <p:sp>
        <p:nvSpPr>
          <p:cNvPr id="4" name="ZoneTexte 3">
            <a:extLst>
              <a:ext uri="{FF2B5EF4-FFF2-40B4-BE49-F238E27FC236}">
                <a16:creationId xmlns:a16="http://schemas.microsoft.com/office/drawing/2014/main" id="{F53B6FC6-F14F-397C-11BF-C2A05561D431}"/>
              </a:ext>
            </a:extLst>
          </p:cNvPr>
          <p:cNvSpPr txBox="1"/>
          <p:nvPr/>
        </p:nvSpPr>
        <p:spPr>
          <a:xfrm>
            <a:off x="5913847" y="2164255"/>
            <a:ext cx="3102894" cy="507831"/>
          </a:xfrm>
          <a:prstGeom prst="rect">
            <a:avLst/>
          </a:prstGeom>
          <a:noFill/>
        </p:spPr>
        <p:txBody>
          <a:bodyPr wrap="square" rtlCol="0">
            <a:spAutoFit/>
          </a:bodyPr>
          <a:lstStyle/>
          <a:p>
            <a:pPr eaLnBrk="1" fontAlgn="auto" hangingPunct="1">
              <a:spcBef>
                <a:spcPts val="0"/>
              </a:spcBef>
              <a:spcAft>
                <a:spcPts val="0"/>
              </a:spcAft>
            </a:pPr>
            <a:r>
              <a:rPr lang="fr-FR" sz="1350" dirty="0" err="1">
                <a:solidFill>
                  <a:srgbClr val="000000"/>
                </a:solidFill>
                <a:latin typeface="Calibri" panose="020F0502020204030204"/>
                <a:cs typeface="+mn-cs"/>
              </a:rPr>
              <a:t>Possibility</a:t>
            </a:r>
            <a:r>
              <a:rPr lang="fr-FR" sz="1350" dirty="0">
                <a:solidFill>
                  <a:srgbClr val="000000"/>
                </a:solidFill>
                <a:latin typeface="Calibri" panose="020F0502020204030204"/>
                <a:cs typeface="+mn-cs"/>
              </a:rPr>
              <a:t> for the first </a:t>
            </a:r>
            <a:r>
              <a:rPr lang="fr-FR" sz="1350" dirty="0" err="1">
                <a:solidFill>
                  <a:srgbClr val="000000"/>
                </a:solidFill>
                <a:latin typeface="Calibri" panose="020F0502020204030204"/>
                <a:cs typeface="+mn-cs"/>
              </a:rPr>
              <a:t>negative</a:t>
            </a:r>
            <a:r>
              <a:rPr lang="fr-FR" sz="1350" dirty="0">
                <a:solidFill>
                  <a:srgbClr val="000000"/>
                </a:solidFill>
                <a:latin typeface="Calibri" panose="020F0502020204030204"/>
                <a:cs typeface="+mn-cs"/>
              </a:rPr>
              <a:t> </a:t>
            </a:r>
            <a:r>
              <a:rPr lang="fr-FR" sz="1350" dirty="0" err="1">
                <a:solidFill>
                  <a:srgbClr val="000000"/>
                </a:solidFill>
                <a:latin typeface="Calibri" panose="020F0502020204030204"/>
                <a:cs typeface="+mn-cs"/>
              </a:rPr>
              <a:t>leap</a:t>
            </a:r>
            <a:r>
              <a:rPr lang="fr-FR" sz="1350" dirty="0">
                <a:solidFill>
                  <a:srgbClr val="000000"/>
                </a:solidFill>
                <a:latin typeface="Calibri" panose="020F0502020204030204"/>
                <a:cs typeface="+mn-cs"/>
              </a:rPr>
              <a:t> second ?</a:t>
            </a:r>
          </a:p>
        </p:txBody>
      </p:sp>
      <p:grpSp>
        <p:nvGrpSpPr>
          <p:cNvPr id="19" name="Groupe 18">
            <a:extLst>
              <a:ext uri="{FF2B5EF4-FFF2-40B4-BE49-F238E27FC236}">
                <a16:creationId xmlns:a16="http://schemas.microsoft.com/office/drawing/2014/main" id="{D2F03EC6-F491-6761-4BDE-DECC3B4E86FB}"/>
              </a:ext>
            </a:extLst>
          </p:cNvPr>
          <p:cNvGrpSpPr/>
          <p:nvPr/>
        </p:nvGrpSpPr>
        <p:grpSpPr>
          <a:xfrm>
            <a:off x="3425345" y="3818022"/>
            <a:ext cx="4871658" cy="2193255"/>
            <a:chOff x="3432430" y="3821475"/>
            <a:chExt cx="4871658" cy="2193255"/>
          </a:xfrm>
        </p:grpSpPr>
        <p:sp>
          <p:nvSpPr>
            <p:cNvPr id="25" name="Rectangle 24">
              <a:extLst>
                <a:ext uri="{FF2B5EF4-FFF2-40B4-BE49-F238E27FC236}">
                  <a16:creationId xmlns:a16="http://schemas.microsoft.com/office/drawing/2014/main" id="{D6DC0BE0-37C7-6B55-DDCB-6B3B8B02DB82}"/>
                </a:ext>
              </a:extLst>
            </p:cNvPr>
            <p:cNvSpPr/>
            <p:nvPr/>
          </p:nvSpPr>
          <p:spPr>
            <a:xfrm>
              <a:off x="5770280" y="3821475"/>
              <a:ext cx="712700" cy="184958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fr-FR" sz="1350">
                <a:solidFill>
                  <a:srgbClr val="FFFFFF"/>
                </a:solidFill>
                <a:latin typeface="Calibri" panose="020F0502020204030204"/>
              </a:endParaRPr>
            </a:p>
          </p:txBody>
        </p:sp>
        <p:cxnSp>
          <p:nvCxnSpPr>
            <p:cNvPr id="6" name="Connecteur droit 5">
              <a:extLst>
                <a:ext uri="{FF2B5EF4-FFF2-40B4-BE49-F238E27FC236}">
                  <a16:creationId xmlns:a16="http://schemas.microsoft.com/office/drawing/2014/main" id="{194EB8D8-EC14-FC6C-ECAA-22E75865B5E5}"/>
                </a:ext>
              </a:extLst>
            </p:cNvPr>
            <p:cNvCxnSpPr>
              <a:cxnSpLocks/>
            </p:cNvCxnSpPr>
            <p:nvPr/>
          </p:nvCxnSpPr>
          <p:spPr>
            <a:xfrm flipV="1">
              <a:off x="3775330" y="4443282"/>
              <a:ext cx="3172934" cy="958579"/>
            </a:xfrm>
            <a:prstGeom prst="line">
              <a:avLst/>
            </a:prstGeom>
            <a:ln/>
          </p:spPr>
          <p:style>
            <a:lnRef idx="2">
              <a:schemeClr val="dk1"/>
            </a:lnRef>
            <a:fillRef idx="0">
              <a:schemeClr val="dk1"/>
            </a:fillRef>
            <a:effectRef idx="1">
              <a:schemeClr val="dk1"/>
            </a:effectRef>
            <a:fontRef idx="minor">
              <a:schemeClr val="tx1"/>
            </a:fontRef>
          </p:style>
        </p:cxnSp>
        <p:sp>
          <p:nvSpPr>
            <p:cNvPr id="10" name="ZoneTexte 9">
              <a:extLst>
                <a:ext uri="{FF2B5EF4-FFF2-40B4-BE49-F238E27FC236}">
                  <a16:creationId xmlns:a16="http://schemas.microsoft.com/office/drawing/2014/main" id="{6BD19CE9-39F1-38BD-5C48-4C34ACB0F9D1}"/>
                </a:ext>
              </a:extLst>
            </p:cNvPr>
            <p:cNvSpPr txBox="1"/>
            <p:nvPr/>
          </p:nvSpPr>
          <p:spPr>
            <a:xfrm>
              <a:off x="3432430" y="5795439"/>
              <a:ext cx="685800" cy="219291"/>
            </a:xfrm>
            <a:prstGeom prst="rect">
              <a:avLst/>
            </a:prstGeom>
          </p:spPr>
          <p:style>
            <a:lnRef idx="1">
              <a:schemeClr val="accent1"/>
            </a:lnRef>
            <a:fillRef idx="0">
              <a:schemeClr val="accent1"/>
            </a:fillRef>
            <a:effectRef idx="0">
              <a:schemeClr val="accent1"/>
            </a:effectRef>
            <a:fontRef idx="minor">
              <a:schemeClr val="tx1"/>
            </a:fontRef>
          </p:style>
          <p:txBody>
            <a:bodyPr wrap="square" rtlCol="0">
              <a:spAutoFit/>
            </a:bodyPr>
            <a:lstStyle/>
            <a:p>
              <a:pPr eaLnBrk="1" fontAlgn="auto" hangingPunct="1">
                <a:spcBef>
                  <a:spcPts val="0"/>
                </a:spcBef>
                <a:spcAft>
                  <a:spcPts val="0"/>
                </a:spcAft>
              </a:pPr>
              <a:r>
                <a:rPr lang="fr-FR" sz="825" dirty="0">
                  <a:solidFill>
                    <a:srgbClr val="16223A"/>
                  </a:solidFill>
                  <a:latin typeface="Calibri" panose="020F0502020204030204"/>
                </a:rPr>
                <a:t>June 2020</a:t>
              </a:r>
            </a:p>
          </p:txBody>
        </p:sp>
        <p:sp>
          <p:nvSpPr>
            <p:cNvPr id="3" name="ZoneTexte 2">
              <a:extLst>
                <a:ext uri="{FF2B5EF4-FFF2-40B4-BE49-F238E27FC236}">
                  <a16:creationId xmlns:a16="http://schemas.microsoft.com/office/drawing/2014/main" id="{AD24A1CA-016B-A1AA-636E-5A462295E578}"/>
                </a:ext>
              </a:extLst>
            </p:cNvPr>
            <p:cNvSpPr txBox="1"/>
            <p:nvPr/>
          </p:nvSpPr>
          <p:spPr>
            <a:xfrm>
              <a:off x="4803762" y="5359900"/>
              <a:ext cx="685800" cy="219291"/>
            </a:xfrm>
            <a:prstGeom prst="rect">
              <a:avLst/>
            </a:prstGeom>
          </p:spPr>
          <p:style>
            <a:lnRef idx="1">
              <a:schemeClr val="accent1"/>
            </a:lnRef>
            <a:fillRef idx="0">
              <a:schemeClr val="accent1"/>
            </a:fillRef>
            <a:effectRef idx="0">
              <a:schemeClr val="accent1"/>
            </a:effectRef>
            <a:fontRef idx="minor">
              <a:schemeClr val="tx1"/>
            </a:fontRef>
          </p:style>
          <p:txBody>
            <a:bodyPr wrap="square" rtlCol="0">
              <a:spAutoFit/>
            </a:bodyPr>
            <a:lstStyle>
              <a:defPPr>
                <a:defRPr lang="fr-FR"/>
              </a:defPPr>
              <a:lvl1pPr>
                <a:defRPr sz="1100">
                  <a:solidFill>
                    <a:schemeClr val="accent1"/>
                  </a:solidFill>
                </a:defRPr>
              </a:lvl1pPr>
            </a:lstStyle>
            <a:p>
              <a:pPr eaLnBrk="1" fontAlgn="auto" hangingPunct="1">
                <a:spcBef>
                  <a:spcPts val="0"/>
                </a:spcBef>
                <a:spcAft>
                  <a:spcPts val="0"/>
                </a:spcAft>
              </a:pPr>
              <a:r>
                <a:rPr lang="fr-FR" sz="825" dirty="0" err="1">
                  <a:solidFill>
                    <a:srgbClr val="16223A"/>
                  </a:solidFill>
                  <a:latin typeface="Calibri" panose="020F0502020204030204"/>
                </a:rPr>
                <a:t>Oct</a:t>
              </a:r>
              <a:r>
                <a:rPr lang="fr-FR" sz="825" dirty="0">
                  <a:solidFill>
                    <a:srgbClr val="16223A"/>
                  </a:solidFill>
                  <a:latin typeface="Calibri" panose="020F0502020204030204"/>
                </a:rPr>
                <a:t> 2023</a:t>
              </a:r>
            </a:p>
          </p:txBody>
        </p:sp>
        <p:sp>
          <p:nvSpPr>
            <p:cNvPr id="7" name="ZoneTexte 6">
              <a:extLst>
                <a:ext uri="{FF2B5EF4-FFF2-40B4-BE49-F238E27FC236}">
                  <a16:creationId xmlns:a16="http://schemas.microsoft.com/office/drawing/2014/main" id="{FF3A8F2F-2FF7-CD05-F11A-DA1F7DF1EB74}"/>
                </a:ext>
              </a:extLst>
            </p:cNvPr>
            <p:cNvSpPr txBox="1"/>
            <p:nvPr/>
          </p:nvSpPr>
          <p:spPr>
            <a:xfrm>
              <a:off x="5770280" y="5474849"/>
              <a:ext cx="712700" cy="219291"/>
            </a:xfrm>
            <a:prstGeom prst="rect">
              <a:avLst/>
            </a:prstGeom>
          </p:spPr>
          <p:style>
            <a:lnRef idx="1">
              <a:schemeClr val="accent1"/>
            </a:lnRef>
            <a:fillRef idx="0">
              <a:schemeClr val="accent1"/>
            </a:fillRef>
            <a:effectRef idx="0">
              <a:schemeClr val="accent1"/>
            </a:effectRef>
            <a:fontRef idx="minor">
              <a:schemeClr val="tx1"/>
            </a:fontRef>
          </p:style>
          <p:txBody>
            <a:bodyPr wrap="square" rtlCol="0">
              <a:spAutoFit/>
            </a:bodyPr>
            <a:lstStyle>
              <a:defPPr>
                <a:defRPr lang="fr-FR"/>
              </a:defPPr>
              <a:lvl1pPr>
                <a:defRPr sz="1100">
                  <a:solidFill>
                    <a:schemeClr val="accent1"/>
                  </a:solidFill>
                </a:defRPr>
              </a:lvl1pPr>
            </a:lstStyle>
            <a:p>
              <a:pPr eaLnBrk="1" fontAlgn="auto" hangingPunct="1">
                <a:spcBef>
                  <a:spcPts val="0"/>
                </a:spcBef>
                <a:spcAft>
                  <a:spcPts val="0"/>
                </a:spcAft>
              </a:pPr>
              <a:r>
                <a:rPr lang="fr-FR" sz="825" dirty="0">
                  <a:solidFill>
                    <a:srgbClr val="16223A"/>
                  </a:solidFill>
                  <a:latin typeface="Calibri" panose="020F0502020204030204"/>
                </a:rPr>
                <a:t>2030-2035</a:t>
              </a:r>
            </a:p>
          </p:txBody>
        </p:sp>
        <p:cxnSp>
          <p:nvCxnSpPr>
            <p:cNvPr id="15" name="Connecteur droit 14">
              <a:extLst>
                <a:ext uri="{FF2B5EF4-FFF2-40B4-BE49-F238E27FC236}">
                  <a16:creationId xmlns:a16="http://schemas.microsoft.com/office/drawing/2014/main" id="{FF142FE2-EC4C-7FBD-E599-8D67ECBC93B5}"/>
                </a:ext>
              </a:extLst>
            </p:cNvPr>
            <p:cNvCxnSpPr>
              <a:cxnSpLocks/>
            </p:cNvCxnSpPr>
            <p:nvPr/>
          </p:nvCxnSpPr>
          <p:spPr>
            <a:xfrm>
              <a:off x="3779912" y="4934510"/>
              <a:ext cx="0" cy="850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6D241C4C-F817-8BFB-583F-AAA239183571}"/>
                </a:ext>
              </a:extLst>
            </p:cNvPr>
            <p:cNvCxnSpPr>
              <a:cxnSpLocks/>
            </p:cNvCxnSpPr>
            <p:nvPr/>
          </p:nvCxnSpPr>
          <p:spPr>
            <a:xfrm>
              <a:off x="4985969" y="4509120"/>
              <a:ext cx="0" cy="850780"/>
            </a:xfrm>
            <a:prstGeom prst="line">
              <a:avLst/>
            </a:prstGeom>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5392B71D-178F-E99B-5D40-5F8287127A53}"/>
                </a:ext>
              </a:extLst>
            </p:cNvPr>
            <p:cNvSpPr txBox="1"/>
            <p:nvPr/>
          </p:nvSpPr>
          <p:spPr>
            <a:xfrm>
              <a:off x="6892683" y="4250033"/>
              <a:ext cx="1411405" cy="923330"/>
            </a:xfrm>
            <a:prstGeom prst="rect">
              <a:avLst/>
            </a:prstGeom>
            <a:noFill/>
          </p:spPr>
          <p:txBody>
            <a:bodyPr wrap="square" rtlCol="0">
              <a:spAutoFit/>
            </a:bodyPr>
            <a:lstStyle/>
            <a:p>
              <a:pPr eaLnBrk="1" fontAlgn="auto" hangingPunct="1">
                <a:spcBef>
                  <a:spcPts val="0"/>
                </a:spcBef>
                <a:spcAft>
                  <a:spcPts val="0"/>
                </a:spcAft>
              </a:pPr>
              <a:r>
                <a:rPr lang="fr-FR" sz="1350" dirty="0">
                  <a:solidFill>
                    <a:srgbClr val="000000"/>
                  </a:solidFill>
                  <a:latin typeface="Calibri" panose="020F0502020204030204"/>
                  <a:cs typeface="+mn-cs"/>
                </a:rPr>
                <a:t>200 ms/3 </a:t>
              </a:r>
              <a:r>
                <a:rPr lang="fr-FR" sz="1350" dirty="0" err="1">
                  <a:solidFill>
                    <a:srgbClr val="000000"/>
                  </a:solidFill>
                  <a:latin typeface="Calibri" panose="020F0502020204030204"/>
                  <a:cs typeface="+mn-cs"/>
                </a:rPr>
                <a:t>years</a:t>
              </a:r>
              <a:endParaRPr lang="fr-FR" sz="1350" dirty="0">
                <a:solidFill>
                  <a:srgbClr val="000000"/>
                </a:solidFill>
                <a:latin typeface="Calibri" panose="020F0502020204030204"/>
                <a:cs typeface="+mn-cs"/>
              </a:endParaRPr>
            </a:p>
            <a:p>
              <a:pPr eaLnBrk="1" fontAlgn="auto" hangingPunct="1">
                <a:spcBef>
                  <a:spcPts val="0"/>
                </a:spcBef>
                <a:spcAft>
                  <a:spcPts val="0"/>
                </a:spcAft>
              </a:pPr>
              <a:endParaRPr lang="fr-FR" sz="1350" dirty="0">
                <a:solidFill>
                  <a:srgbClr val="000000"/>
                </a:solidFill>
                <a:latin typeface="Calibri" panose="020F0502020204030204"/>
                <a:cs typeface="+mn-cs"/>
              </a:endParaRPr>
            </a:p>
            <a:p>
              <a:pPr eaLnBrk="1" fontAlgn="auto" hangingPunct="1">
                <a:spcBef>
                  <a:spcPts val="0"/>
                </a:spcBef>
                <a:spcAft>
                  <a:spcPts val="0"/>
                </a:spcAft>
              </a:pPr>
              <a:r>
                <a:rPr lang="fr-FR" sz="1350" dirty="0" err="1">
                  <a:solidFill>
                    <a:srgbClr val="000000"/>
                  </a:solidFill>
                  <a:latin typeface="Calibri" panose="020F0502020204030204"/>
                  <a:cs typeface="+mn-cs"/>
                </a:rPr>
                <a:t>Additional</a:t>
              </a:r>
              <a:r>
                <a:rPr lang="fr-FR" sz="1350" dirty="0">
                  <a:solidFill>
                    <a:srgbClr val="000000"/>
                  </a:solidFill>
                  <a:latin typeface="Calibri" panose="020F0502020204030204"/>
                  <a:cs typeface="+mn-cs"/>
                </a:rPr>
                <a:t> 600 ms in 10 </a:t>
              </a:r>
              <a:r>
                <a:rPr lang="fr-FR" sz="1350" dirty="0" err="1">
                  <a:solidFill>
                    <a:srgbClr val="000000"/>
                  </a:solidFill>
                  <a:latin typeface="Calibri" panose="020F0502020204030204"/>
                  <a:cs typeface="+mn-cs"/>
                </a:rPr>
                <a:t>years</a:t>
              </a:r>
              <a:r>
                <a:rPr lang="fr-FR" sz="1350" dirty="0">
                  <a:solidFill>
                    <a:srgbClr val="000000"/>
                  </a:solidFill>
                  <a:latin typeface="Calibri" panose="020F0502020204030204"/>
                  <a:cs typeface="+mn-cs"/>
                </a:rPr>
                <a:t>?</a:t>
              </a:r>
            </a:p>
          </p:txBody>
        </p:sp>
        <p:cxnSp>
          <p:nvCxnSpPr>
            <p:cNvPr id="20" name="Connecteur droit 19">
              <a:extLst>
                <a:ext uri="{FF2B5EF4-FFF2-40B4-BE49-F238E27FC236}">
                  <a16:creationId xmlns:a16="http://schemas.microsoft.com/office/drawing/2014/main" id="{14ED7EEF-ED11-2F59-F605-49FEFD033ECF}"/>
                </a:ext>
              </a:extLst>
            </p:cNvPr>
            <p:cNvCxnSpPr>
              <a:cxnSpLocks/>
              <a:endCxn id="7" idx="0"/>
            </p:cNvCxnSpPr>
            <p:nvPr/>
          </p:nvCxnSpPr>
          <p:spPr>
            <a:xfrm>
              <a:off x="6126631" y="3967450"/>
              <a:ext cx="0" cy="1507399"/>
            </a:xfrm>
            <a:prstGeom prst="line">
              <a:avLst/>
            </a:prstGeom>
            <a:ln w="31750" cmpd="sng">
              <a:prstDash val="sysDash"/>
            </a:ln>
          </p:spPr>
          <p:style>
            <a:lnRef idx="3">
              <a:schemeClr val="accent5"/>
            </a:lnRef>
            <a:fillRef idx="0">
              <a:schemeClr val="accent5"/>
            </a:fillRef>
            <a:effectRef idx="2">
              <a:schemeClr val="accent5"/>
            </a:effectRef>
            <a:fontRef idx="minor">
              <a:schemeClr val="tx1"/>
            </a:fontRef>
          </p:style>
        </p:cxnSp>
      </p:grpSp>
      <p:sp>
        <p:nvSpPr>
          <p:cNvPr id="8" name="ZoneTexte 7">
            <a:extLst>
              <a:ext uri="{FF2B5EF4-FFF2-40B4-BE49-F238E27FC236}">
                <a16:creationId xmlns:a16="http://schemas.microsoft.com/office/drawing/2014/main" id="{8342C27A-0AD2-5A2B-70B2-7AF6BC0F21F6}"/>
              </a:ext>
            </a:extLst>
          </p:cNvPr>
          <p:cNvSpPr txBox="1"/>
          <p:nvPr/>
        </p:nvSpPr>
        <p:spPr>
          <a:xfrm>
            <a:off x="2254622" y="5742555"/>
            <a:ext cx="780137" cy="346249"/>
          </a:xfrm>
          <a:prstGeom prst="rect">
            <a:avLst/>
          </a:prstGeom>
        </p:spPr>
        <p:style>
          <a:lnRef idx="1">
            <a:schemeClr val="accent1"/>
          </a:lnRef>
          <a:fillRef idx="0">
            <a:schemeClr val="accent1"/>
          </a:fillRef>
          <a:effectRef idx="0">
            <a:schemeClr val="accent1"/>
          </a:effectRef>
          <a:fontRef idx="minor">
            <a:schemeClr val="tx1"/>
          </a:fontRef>
        </p:style>
        <p:txBody>
          <a:bodyPr wrap="square" rtlCol="0">
            <a:spAutoFit/>
          </a:bodyPr>
          <a:lstStyle/>
          <a:p>
            <a:pPr eaLnBrk="1" fontAlgn="auto" hangingPunct="1">
              <a:spcBef>
                <a:spcPts val="0"/>
              </a:spcBef>
              <a:spcAft>
                <a:spcPts val="0"/>
              </a:spcAft>
            </a:pPr>
            <a:r>
              <a:rPr lang="fr-FR" sz="825" dirty="0" err="1">
                <a:solidFill>
                  <a:srgbClr val="16223A"/>
                </a:solidFill>
                <a:latin typeface="Calibri" panose="020F0502020204030204"/>
              </a:rPr>
              <a:t>Dec</a:t>
            </a:r>
            <a:r>
              <a:rPr lang="fr-FR" sz="825" dirty="0">
                <a:solidFill>
                  <a:srgbClr val="16223A"/>
                </a:solidFill>
                <a:latin typeface="Calibri" panose="020F0502020204030204"/>
              </a:rPr>
              <a:t> 2016 last </a:t>
            </a:r>
            <a:r>
              <a:rPr lang="fr-FR" sz="825" dirty="0" err="1">
                <a:solidFill>
                  <a:srgbClr val="16223A"/>
                </a:solidFill>
                <a:latin typeface="Calibri" panose="020F0502020204030204"/>
              </a:rPr>
              <a:t>leap</a:t>
            </a:r>
            <a:r>
              <a:rPr lang="fr-FR" sz="825" dirty="0">
                <a:solidFill>
                  <a:srgbClr val="16223A"/>
                </a:solidFill>
                <a:latin typeface="Calibri" panose="020F0502020204030204"/>
              </a:rPr>
              <a:t> second</a:t>
            </a:r>
          </a:p>
        </p:txBody>
      </p:sp>
      <p:cxnSp>
        <p:nvCxnSpPr>
          <p:cNvPr id="12" name="Connecteur droit 11">
            <a:extLst>
              <a:ext uri="{FF2B5EF4-FFF2-40B4-BE49-F238E27FC236}">
                <a16:creationId xmlns:a16="http://schemas.microsoft.com/office/drawing/2014/main" id="{5BD7A127-6031-96A4-29E5-E99A5E70D103}"/>
              </a:ext>
            </a:extLst>
          </p:cNvPr>
          <p:cNvCxnSpPr>
            <a:cxnSpLocks/>
          </p:cNvCxnSpPr>
          <p:nvPr/>
        </p:nvCxnSpPr>
        <p:spPr>
          <a:xfrm>
            <a:off x="2555776" y="4592386"/>
            <a:ext cx="0" cy="1150169"/>
          </a:xfrm>
          <a:prstGeom prst="line">
            <a:avLst/>
          </a:prstGeom>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EE3F46C1-60ED-5315-B460-9763E09C68BC}"/>
              </a:ext>
            </a:extLst>
          </p:cNvPr>
          <p:cNvSpPr txBox="1"/>
          <p:nvPr/>
        </p:nvSpPr>
        <p:spPr>
          <a:xfrm>
            <a:off x="179512" y="104491"/>
            <a:ext cx="4313137" cy="461665"/>
          </a:xfrm>
          <a:prstGeom prst="rect">
            <a:avLst/>
          </a:prstGeom>
          <a:noFill/>
        </p:spPr>
        <p:txBody>
          <a:bodyPr wrap="square" rtlCol="0">
            <a:spAutoFit/>
          </a:bodyPr>
          <a:lstStyle/>
          <a:p>
            <a:pPr eaLnBrk="1" fontAlgn="auto" hangingPunct="1">
              <a:spcBef>
                <a:spcPts val="0"/>
              </a:spcBef>
              <a:spcAft>
                <a:spcPts val="0"/>
              </a:spcAft>
            </a:pPr>
            <a:r>
              <a:rPr lang="fr-FR" sz="2400" dirty="0">
                <a:solidFill>
                  <a:srgbClr val="000000"/>
                </a:solidFill>
                <a:latin typeface="Calibri" panose="020F0502020204030204"/>
                <a:cs typeface="+mn-cs"/>
              </a:rPr>
              <a:t>Is the </a:t>
            </a:r>
            <a:r>
              <a:rPr lang="fr-FR" sz="2400" dirty="0" err="1">
                <a:solidFill>
                  <a:srgbClr val="000000"/>
                </a:solidFill>
                <a:latin typeface="Calibri" panose="020F0502020204030204"/>
                <a:cs typeface="+mn-cs"/>
              </a:rPr>
              <a:t>Earth</a:t>
            </a:r>
            <a:r>
              <a:rPr lang="fr-FR" sz="2400" dirty="0">
                <a:solidFill>
                  <a:srgbClr val="000000"/>
                </a:solidFill>
                <a:latin typeface="Calibri" panose="020F0502020204030204"/>
                <a:cs typeface="+mn-cs"/>
              </a:rPr>
              <a:t> </a:t>
            </a:r>
            <a:r>
              <a:rPr lang="fr-FR" sz="2400" dirty="0" err="1">
                <a:solidFill>
                  <a:srgbClr val="000000"/>
                </a:solidFill>
                <a:latin typeface="Calibri" panose="020F0502020204030204"/>
                <a:cs typeface="+mn-cs"/>
              </a:rPr>
              <a:t>deciding</a:t>
            </a:r>
            <a:r>
              <a:rPr lang="fr-FR" sz="2400" dirty="0">
                <a:solidFill>
                  <a:srgbClr val="000000"/>
                </a:solidFill>
                <a:latin typeface="Calibri" panose="020F0502020204030204"/>
                <a:cs typeface="+mn-cs"/>
              </a:rPr>
              <a:t> for us?</a:t>
            </a:r>
            <a:endParaRPr lang="en-GB" sz="2400" dirty="0">
              <a:solidFill>
                <a:srgbClr val="000000"/>
              </a:solidFill>
              <a:latin typeface="Calibri" panose="020F0502020204030204"/>
              <a:cs typeface="+mn-cs"/>
            </a:endParaRPr>
          </a:p>
        </p:txBody>
      </p:sp>
    </p:spTree>
    <p:extLst>
      <p:ext uri="{BB962C8B-B14F-4D97-AF65-F5344CB8AC3E}">
        <p14:creationId xmlns:p14="http://schemas.microsoft.com/office/powerpoint/2010/main" val="11767115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0D117D9-688F-1020-840E-A0E5592BD093}"/>
              </a:ext>
            </a:extLst>
          </p:cNvPr>
          <p:cNvSpPr txBox="1"/>
          <p:nvPr/>
        </p:nvSpPr>
        <p:spPr>
          <a:xfrm>
            <a:off x="173206" y="1149422"/>
            <a:ext cx="8326647" cy="923330"/>
          </a:xfrm>
          <a:prstGeom prst="rect">
            <a:avLst/>
          </a:prstGeom>
          <a:solidFill>
            <a:schemeClr val="bg1"/>
          </a:solidFill>
        </p:spPr>
        <p:txBody>
          <a:bodyPr wrap="square">
            <a:spAutoFit/>
          </a:bodyPr>
          <a:lstStyle/>
          <a:p>
            <a:pPr eaLnBrk="1" fontAlgn="auto" hangingPunct="1">
              <a:spcBef>
                <a:spcPts val="0"/>
              </a:spcBef>
              <a:spcAft>
                <a:spcPts val="0"/>
              </a:spcAft>
            </a:pPr>
            <a:r>
              <a:rPr lang="fr-FR" sz="1350" dirty="0" err="1">
                <a:solidFill>
                  <a:srgbClr val="193B7F"/>
                </a:solidFill>
                <a:latin typeface="Calibri" panose="020F0502020204030204"/>
                <a:cs typeface="+mn-cs"/>
              </a:rPr>
              <a:t>develop</a:t>
            </a:r>
            <a:r>
              <a:rPr lang="fr-FR" sz="1350" dirty="0">
                <a:solidFill>
                  <a:srgbClr val="193B7F"/>
                </a:solidFill>
                <a:latin typeface="Calibri" panose="020F0502020204030204"/>
                <a:cs typeface="+mn-cs"/>
              </a:rPr>
              <a:t> a </a:t>
            </a:r>
            <a:r>
              <a:rPr lang="fr-FR" sz="1350" dirty="0" err="1">
                <a:solidFill>
                  <a:srgbClr val="193B7F"/>
                </a:solidFill>
                <a:latin typeface="Calibri" panose="020F0502020204030204"/>
                <a:cs typeface="+mn-cs"/>
              </a:rPr>
              <a:t>common</a:t>
            </a:r>
            <a:r>
              <a:rPr lang="fr-FR" sz="1350" dirty="0">
                <a:solidFill>
                  <a:srgbClr val="193B7F"/>
                </a:solidFill>
                <a:latin typeface="Calibri" panose="020F0502020204030204"/>
                <a:cs typeface="+mn-cs"/>
              </a:rPr>
              <a:t> </a:t>
            </a:r>
            <a:r>
              <a:rPr lang="fr-FR" sz="1350" dirty="0" err="1">
                <a:solidFill>
                  <a:srgbClr val="193B7F"/>
                </a:solidFill>
                <a:latin typeface="Calibri" panose="020F0502020204030204"/>
                <a:cs typeface="+mn-cs"/>
              </a:rPr>
              <a:t>way</a:t>
            </a:r>
            <a:r>
              <a:rPr lang="fr-FR" sz="1350" dirty="0">
                <a:solidFill>
                  <a:srgbClr val="193B7F"/>
                </a:solidFill>
                <a:latin typeface="Calibri" panose="020F0502020204030204"/>
                <a:cs typeface="+mn-cs"/>
              </a:rPr>
              <a:t> </a:t>
            </a:r>
            <a:r>
              <a:rPr lang="fr-FR" sz="1350" dirty="0" err="1">
                <a:solidFill>
                  <a:srgbClr val="193B7F"/>
                </a:solidFill>
                <a:latin typeface="Calibri" panose="020F0502020204030204"/>
                <a:cs typeface="+mn-cs"/>
              </a:rPr>
              <a:t>forward</a:t>
            </a:r>
            <a:r>
              <a:rPr lang="fr-FR" sz="1350" dirty="0">
                <a:solidFill>
                  <a:srgbClr val="193B7F"/>
                </a:solidFill>
                <a:latin typeface="Calibri" panose="020F0502020204030204"/>
                <a:cs typeface="+mn-cs"/>
              </a:rPr>
              <a:t> </a:t>
            </a:r>
            <a:r>
              <a:rPr lang="fr-FR" sz="1350" dirty="0" err="1">
                <a:solidFill>
                  <a:srgbClr val="193B7F"/>
                </a:solidFill>
                <a:latin typeface="Calibri" panose="020F0502020204030204"/>
                <a:cs typeface="+mn-cs"/>
              </a:rPr>
              <a:t>so</a:t>
            </a:r>
            <a:r>
              <a:rPr lang="fr-FR" sz="1350" dirty="0">
                <a:solidFill>
                  <a:srgbClr val="193B7F"/>
                </a:solidFill>
                <a:latin typeface="Calibri" panose="020F0502020204030204"/>
                <a:cs typeface="+mn-cs"/>
              </a:rPr>
              <a:t> </a:t>
            </a:r>
            <a:r>
              <a:rPr lang="fr-FR" sz="1350" dirty="0" err="1">
                <a:solidFill>
                  <a:srgbClr val="193B7F"/>
                </a:solidFill>
                <a:latin typeface="Calibri" panose="020F0502020204030204"/>
                <a:cs typeface="+mn-cs"/>
              </a:rPr>
              <a:t>that</a:t>
            </a:r>
            <a:r>
              <a:rPr lang="fr-FR" sz="1350" dirty="0">
                <a:solidFill>
                  <a:srgbClr val="193B7F"/>
                </a:solidFill>
                <a:latin typeface="Calibri" panose="020F0502020204030204"/>
                <a:cs typeface="+mn-cs"/>
              </a:rPr>
              <a:t> </a:t>
            </a:r>
            <a:r>
              <a:rPr lang="fr-FR" sz="1350" dirty="0" err="1">
                <a:solidFill>
                  <a:srgbClr val="193B7F"/>
                </a:solidFill>
                <a:latin typeface="Calibri" panose="020F0502020204030204"/>
                <a:cs typeface="+mn-cs"/>
              </a:rPr>
              <a:t>both</a:t>
            </a:r>
            <a:r>
              <a:rPr lang="fr-FR" sz="1350" dirty="0">
                <a:solidFill>
                  <a:srgbClr val="193B7F"/>
                </a:solidFill>
                <a:latin typeface="Calibri" panose="020F0502020204030204"/>
                <a:cs typeface="+mn-cs"/>
              </a:rPr>
              <a:t> organisations continue to </a:t>
            </a:r>
            <a:r>
              <a:rPr lang="fr-FR" sz="1350" dirty="0" err="1">
                <a:solidFill>
                  <a:srgbClr val="193B7F"/>
                </a:solidFill>
                <a:latin typeface="Calibri" panose="020F0502020204030204"/>
                <a:cs typeface="+mn-cs"/>
              </a:rPr>
              <a:t>address</a:t>
            </a:r>
            <a:r>
              <a:rPr lang="fr-FR" sz="1350" dirty="0">
                <a:solidFill>
                  <a:srgbClr val="193B7F"/>
                </a:solidFill>
                <a:latin typeface="Calibri" panose="020F0502020204030204"/>
                <a:cs typeface="+mn-cs"/>
              </a:rPr>
              <a:t> the </a:t>
            </a:r>
            <a:r>
              <a:rPr lang="fr-FR" sz="1350" dirty="0" err="1">
                <a:solidFill>
                  <a:srgbClr val="193B7F"/>
                </a:solidFill>
                <a:latin typeface="Calibri" panose="020F0502020204030204"/>
                <a:cs typeface="+mn-cs"/>
              </a:rPr>
              <a:t>needs</a:t>
            </a:r>
            <a:r>
              <a:rPr lang="fr-FR" sz="1350" dirty="0">
                <a:solidFill>
                  <a:srgbClr val="193B7F"/>
                </a:solidFill>
                <a:latin typeface="Calibri" panose="020F0502020204030204"/>
                <a:cs typeface="+mn-cs"/>
              </a:rPr>
              <a:t> for </a:t>
            </a:r>
            <a:r>
              <a:rPr lang="fr-FR" sz="1350" dirty="0" err="1">
                <a:solidFill>
                  <a:srgbClr val="193B7F"/>
                </a:solidFill>
                <a:latin typeface="Calibri" panose="020F0502020204030204"/>
                <a:cs typeface="+mn-cs"/>
              </a:rPr>
              <a:t>internationally-recognised</a:t>
            </a:r>
            <a:r>
              <a:rPr lang="fr-FR" sz="1350" dirty="0">
                <a:solidFill>
                  <a:srgbClr val="193B7F"/>
                </a:solidFill>
                <a:latin typeface="Calibri" panose="020F0502020204030204"/>
                <a:cs typeface="+mn-cs"/>
              </a:rPr>
              <a:t> timing and synchronisation by</a:t>
            </a:r>
          </a:p>
          <a:p>
            <a:pPr eaLnBrk="1" fontAlgn="auto" hangingPunct="1">
              <a:spcBef>
                <a:spcPts val="0"/>
              </a:spcBef>
              <a:spcAft>
                <a:spcPts val="0"/>
              </a:spcAft>
            </a:pPr>
            <a:endParaRPr lang="fr-FR" sz="1350" i="1" dirty="0">
              <a:solidFill>
                <a:srgbClr val="193B7F"/>
              </a:solidFill>
              <a:latin typeface="Calibri" panose="020F0502020204030204"/>
              <a:cs typeface="+mn-cs"/>
            </a:endParaRPr>
          </a:p>
          <a:p>
            <a:pPr eaLnBrk="1" fontAlgn="auto" hangingPunct="1">
              <a:spcBef>
                <a:spcPts val="0"/>
              </a:spcBef>
              <a:spcAft>
                <a:spcPts val="0"/>
              </a:spcAft>
            </a:pPr>
            <a:r>
              <a:rPr lang="fr-FR" sz="1350" i="1" dirty="0">
                <a:solidFill>
                  <a:srgbClr val="193B7F"/>
                </a:solidFill>
                <a:latin typeface="Calibri" panose="020F0502020204030204"/>
                <a:cs typeface="+mn-cs"/>
              </a:rPr>
              <a:t>	</a:t>
            </a:r>
            <a:r>
              <a:rPr lang="fr-FR" sz="1350" i="1" dirty="0" err="1">
                <a:solidFill>
                  <a:srgbClr val="193B7F"/>
                </a:solidFill>
                <a:latin typeface="Calibri" panose="020F0502020204030204"/>
                <a:cs typeface="+mn-cs"/>
              </a:rPr>
              <a:t>ensuring</a:t>
            </a:r>
            <a:r>
              <a:rPr lang="fr-FR" sz="1350" i="1" dirty="0">
                <a:solidFill>
                  <a:srgbClr val="193B7F"/>
                </a:solidFill>
                <a:latin typeface="Calibri" panose="020F0502020204030204"/>
                <a:cs typeface="+mn-cs"/>
              </a:rPr>
              <a:t> a </a:t>
            </a:r>
            <a:r>
              <a:rPr lang="fr-FR" sz="1350" i="1" dirty="0" err="1">
                <a:solidFill>
                  <a:srgbClr val="193B7F"/>
                </a:solidFill>
                <a:latin typeface="Calibri" panose="020F0502020204030204"/>
                <a:cs typeface="+mn-cs"/>
              </a:rPr>
              <a:t>continuous</a:t>
            </a:r>
            <a:r>
              <a:rPr lang="fr-FR" sz="1350" i="1" dirty="0">
                <a:solidFill>
                  <a:srgbClr val="193B7F"/>
                </a:solidFill>
                <a:latin typeface="Calibri" panose="020F0502020204030204"/>
                <a:cs typeface="+mn-cs"/>
              </a:rPr>
              <a:t> UTC  + efficient and </a:t>
            </a:r>
            <a:r>
              <a:rPr lang="fr-FR" sz="1350" i="1" dirty="0" err="1">
                <a:solidFill>
                  <a:srgbClr val="193B7F"/>
                </a:solidFill>
                <a:latin typeface="Calibri" panose="020F0502020204030204"/>
                <a:cs typeface="+mn-cs"/>
              </a:rPr>
              <a:t>used</a:t>
            </a:r>
            <a:r>
              <a:rPr lang="fr-FR" sz="1350" i="1" dirty="0">
                <a:solidFill>
                  <a:srgbClr val="193B7F"/>
                </a:solidFill>
                <a:latin typeface="Calibri" panose="020F0502020204030204"/>
                <a:cs typeface="+mn-cs"/>
              </a:rPr>
              <a:t> </a:t>
            </a:r>
            <a:r>
              <a:rPr lang="fr-FR" sz="1350" i="1" dirty="0" err="1">
                <a:solidFill>
                  <a:srgbClr val="193B7F"/>
                </a:solidFill>
                <a:latin typeface="Calibri" panose="020F0502020204030204"/>
                <a:cs typeface="+mn-cs"/>
              </a:rPr>
              <a:t>protocols</a:t>
            </a:r>
            <a:r>
              <a:rPr lang="fr-FR" sz="1350" i="1" dirty="0">
                <a:solidFill>
                  <a:srgbClr val="193B7F"/>
                </a:solidFill>
                <a:latin typeface="Calibri" panose="020F0502020204030204"/>
                <a:cs typeface="+mn-cs"/>
              </a:rPr>
              <a:t> for the transmission of UTC and (UT1- UTC)</a:t>
            </a:r>
          </a:p>
        </p:txBody>
      </p:sp>
      <p:pic>
        <p:nvPicPr>
          <p:cNvPr id="8" name="Image 7">
            <a:extLst>
              <a:ext uri="{FF2B5EF4-FFF2-40B4-BE49-F238E27FC236}">
                <a16:creationId xmlns:a16="http://schemas.microsoft.com/office/drawing/2014/main" id="{A3B0899D-97D8-C8D0-43F1-C1F287411989}"/>
              </a:ext>
            </a:extLst>
          </p:cNvPr>
          <p:cNvPicPr>
            <a:picLocks noChangeAspect="1"/>
          </p:cNvPicPr>
          <p:nvPr/>
        </p:nvPicPr>
        <p:blipFill rotWithShape="1">
          <a:blip r:embed="rId2"/>
          <a:srcRect l="8520" t="3500" r="21647"/>
          <a:stretch/>
        </p:blipFill>
        <p:spPr>
          <a:xfrm>
            <a:off x="54923" y="2230726"/>
            <a:ext cx="4976860" cy="3696561"/>
          </a:xfrm>
          <a:prstGeom prst="rect">
            <a:avLst/>
          </a:prstGeom>
        </p:spPr>
      </p:pic>
      <p:pic>
        <p:nvPicPr>
          <p:cNvPr id="5" name="Image 4">
            <a:extLst>
              <a:ext uri="{FF2B5EF4-FFF2-40B4-BE49-F238E27FC236}">
                <a16:creationId xmlns:a16="http://schemas.microsoft.com/office/drawing/2014/main" id="{706B7005-F090-ED3B-384F-34A64F5FEDD7}"/>
              </a:ext>
            </a:extLst>
          </p:cNvPr>
          <p:cNvPicPr>
            <a:picLocks noChangeAspect="1"/>
          </p:cNvPicPr>
          <p:nvPr/>
        </p:nvPicPr>
        <p:blipFill>
          <a:blip r:embed="rId3"/>
          <a:stretch>
            <a:fillRect/>
          </a:stretch>
        </p:blipFill>
        <p:spPr>
          <a:xfrm>
            <a:off x="5132008" y="2673255"/>
            <a:ext cx="1703455" cy="2157116"/>
          </a:xfrm>
          <a:prstGeom prst="rect">
            <a:avLst/>
          </a:prstGeom>
        </p:spPr>
      </p:pic>
      <p:pic>
        <p:nvPicPr>
          <p:cNvPr id="6" name="Picture 2">
            <a:extLst>
              <a:ext uri="{FF2B5EF4-FFF2-40B4-BE49-F238E27FC236}">
                <a16:creationId xmlns:a16="http://schemas.microsoft.com/office/drawing/2014/main" id="{8E8BDD14-1934-7C04-020E-72EFF475214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4568323"/>
            <a:ext cx="2547006" cy="1332933"/>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9F99F579-3592-F6BB-001E-7C51E8622332}"/>
              </a:ext>
            </a:extLst>
          </p:cNvPr>
          <p:cNvPicPr>
            <a:picLocks noChangeAspect="1"/>
          </p:cNvPicPr>
          <p:nvPr/>
        </p:nvPicPr>
        <p:blipFill>
          <a:blip r:embed="rId5"/>
          <a:stretch>
            <a:fillRect/>
          </a:stretch>
        </p:blipFill>
        <p:spPr>
          <a:xfrm>
            <a:off x="7092280" y="2307398"/>
            <a:ext cx="1872208" cy="2323024"/>
          </a:xfrm>
          <a:prstGeom prst="rect">
            <a:avLst/>
          </a:prstGeom>
        </p:spPr>
      </p:pic>
      <p:sp>
        <p:nvSpPr>
          <p:cNvPr id="2" name="Titre 1">
            <a:extLst>
              <a:ext uri="{FF2B5EF4-FFF2-40B4-BE49-F238E27FC236}">
                <a16:creationId xmlns:a16="http://schemas.microsoft.com/office/drawing/2014/main" id="{2EAF27B9-B432-0ABB-69FE-C6EF6D21AA07}"/>
              </a:ext>
            </a:extLst>
          </p:cNvPr>
          <p:cNvSpPr txBox="1">
            <a:spLocks/>
          </p:cNvSpPr>
          <p:nvPr/>
        </p:nvSpPr>
        <p:spPr>
          <a:xfrm>
            <a:off x="270253" y="186342"/>
            <a:ext cx="8229600" cy="768096"/>
          </a:xfrm>
          <a:prstGeom prst="rect">
            <a:avLst/>
          </a:prstGeom>
        </p:spPr>
        <p:txBody>
          <a:bodyPr vert="horz" lIns="68580" tIns="34290" rIns="68580" bIns="34290" rtlCol="0" anchor="ctr">
            <a:noAutofit/>
          </a:bodyPr>
          <a:lstStyle>
            <a:lvl1pPr algn="l" defTabSz="1219170" rtl="0" eaLnBrk="1" latinLnBrk="0" hangingPunct="1">
              <a:spcBef>
                <a:spcPct val="0"/>
              </a:spcBef>
              <a:buNone/>
              <a:defRPr lang="en-US" sz="3733" b="0" kern="1200">
                <a:solidFill>
                  <a:srgbClr val="193B7F"/>
                </a:solidFill>
                <a:latin typeface="+mj-lt"/>
                <a:ea typeface="+mj-ea"/>
                <a:cs typeface="+mj-cs"/>
              </a:defRPr>
            </a:lvl1pPr>
          </a:lstStyle>
          <a:p>
            <a:pPr defTabSz="914378" fontAlgn="auto">
              <a:spcAft>
                <a:spcPts val="0"/>
              </a:spcAft>
              <a:defRPr/>
            </a:pPr>
            <a:r>
              <a:rPr lang="fr-FR" sz="2800" dirty="0">
                <a:latin typeface="Calibri"/>
              </a:rPr>
              <a:t>BIPM and ITU </a:t>
            </a:r>
            <a:r>
              <a:rPr lang="fr-FR" sz="2800" dirty="0" err="1">
                <a:latin typeface="Calibri"/>
              </a:rPr>
              <a:t>working</a:t>
            </a:r>
            <a:r>
              <a:rPr lang="fr-FR" sz="2800" dirty="0">
                <a:latin typeface="Calibri"/>
              </a:rPr>
              <a:t> </a:t>
            </a:r>
            <a:r>
              <a:rPr lang="fr-FR" sz="2800" dirty="0" err="1">
                <a:latin typeface="Calibri"/>
              </a:rPr>
              <a:t>together</a:t>
            </a:r>
            <a:endParaRPr lang="fr-FR" sz="2800" dirty="0">
              <a:latin typeface="Calibri"/>
            </a:endParaRPr>
          </a:p>
        </p:txBody>
      </p:sp>
      <p:sp>
        <p:nvSpPr>
          <p:cNvPr id="10" name="ZoneTexte 9">
            <a:extLst>
              <a:ext uri="{FF2B5EF4-FFF2-40B4-BE49-F238E27FC236}">
                <a16:creationId xmlns:a16="http://schemas.microsoft.com/office/drawing/2014/main" id="{0A5A2DA4-F1D4-114E-1688-0C7089B5B473}"/>
              </a:ext>
            </a:extLst>
          </p:cNvPr>
          <p:cNvSpPr txBox="1"/>
          <p:nvPr/>
        </p:nvSpPr>
        <p:spPr>
          <a:xfrm>
            <a:off x="7124615" y="6237312"/>
            <a:ext cx="2028894" cy="553998"/>
          </a:xfrm>
          <a:prstGeom prst="rect">
            <a:avLst/>
          </a:prstGeom>
          <a:noFill/>
        </p:spPr>
        <p:txBody>
          <a:bodyPr wrap="square">
            <a:spAutoFit/>
          </a:bodyPr>
          <a:lstStyle/>
          <a:p>
            <a:pPr eaLnBrk="1" fontAlgn="auto" hangingPunct="1">
              <a:spcBef>
                <a:spcPts val="0"/>
              </a:spcBef>
              <a:spcAft>
                <a:spcPts val="0"/>
              </a:spcAft>
            </a:pPr>
            <a:r>
              <a:rPr lang="fr-FR" sz="1000" dirty="0">
                <a:solidFill>
                  <a:srgbClr val="000000"/>
                </a:solidFill>
                <a:latin typeface="Calibri" panose="020F0502020204030204"/>
                <a:cs typeface="+mn-cs"/>
              </a:rPr>
              <a:t>https://www.itu.int/en/itunews/Documents/2023/2023-02/2023_ITUNews02-en.pdf</a:t>
            </a:r>
          </a:p>
        </p:txBody>
      </p:sp>
      <p:sp>
        <p:nvSpPr>
          <p:cNvPr id="14" name="ZoneTexte 13">
            <a:extLst>
              <a:ext uri="{FF2B5EF4-FFF2-40B4-BE49-F238E27FC236}">
                <a16:creationId xmlns:a16="http://schemas.microsoft.com/office/drawing/2014/main" id="{B60C7D6D-BA83-7A65-8110-75BAAA851B78}"/>
              </a:ext>
            </a:extLst>
          </p:cNvPr>
          <p:cNvSpPr txBox="1"/>
          <p:nvPr/>
        </p:nvSpPr>
        <p:spPr>
          <a:xfrm>
            <a:off x="7835792" y="4630316"/>
            <a:ext cx="1249280" cy="400110"/>
          </a:xfrm>
          <a:prstGeom prst="rect">
            <a:avLst/>
          </a:prstGeom>
          <a:noFill/>
        </p:spPr>
        <p:txBody>
          <a:bodyPr wrap="square">
            <a:spAutoFit/>
          </a:bodyPr>
          <a:lstStyle/>
          <a:p>
            <a:pPr eaLnBrk="1" fontAlgn="auto" hangingPunct="1">
              <a:spcBef>
                <a:spcPts val="0"/>
              </a:spcBef>
              <a:spcAft>
                <a:spcPts val="0"/>
              </a:spcAft>
            </a:pPr>
            <a:r>
              <a:rPr lang="fr-FR" sz="1000" dirty="0">
                <a:solidFill>
                  <a:srgbClr val="000000"/>
                </a:solidFill>
                <a:latin typeface="Calibri" panose="020F0502020204030204"/>
                <a:cs typeface="+mn-cs"/>
              </a:rPr>
              <a:t>https://www.itu.int/pub/R-REP-TF.2511</a:t>
            </a:r>
          </a:p>
        </p:txBody>
      </p:sp>
      <p:pic>
        <p:nvPicPr>
          <p:cNvPr id="3" name="Image 2">
            <a:extLst>
              <a:ext uri="{FF2B5EF4-FFF2-40B4-BE49-F238E27FC236}">
                <a16:creationId xmlns:a16="http://schemas.microsoft.com/office/drawing/2014/main" id="{3C413964-8B61-0503-9BD9-6EB5F9037F63}"/>
              </a:ext>
            </a:extLst>
          </p:cNvPr>
          <p:cNvPicPr>
            <a:picLocks noChangeAspect="1"/>
          </p:cNvPicPr>
          <p:nvPr/>
        </p:nvPicPr>
        <p:blipFill>
          <a:blip r:embed="rId6"/>
          <a:stretch>
            <a:fillRect/>
          </a:stretch>
        </p:blipFill>
        <p:spPr>
          <a:xfrm>
            <a:off x="5567064" y="3384246"/>
            <a:ext cx="1896972" cy="2653011"/>
          </a:xfrm>
          <a:prstGeom prst="rect">
            <a:avLst/>
          </a:prstGeom>
        </p:spPr>
      </p:pic>
    </p:spTree>
    <p:extLst>
      <p:ext uri="{BB962C8B-B14F-4D97-AF65-F5344CB8AC3E}">
        <p14:creationId xmlns:p14="http://schemas.microsoft.com/office/powerpoint/2010/main" val="1856490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6" name="Rectangle 2"/>
          <p:cNvSpPr>
            <a:spLocks noGrp="1" noChangeArrowheads="1"/>
          </p:cNvSpPr>
          <p:nvPr>
            <p:ph type="title"/>
          </p:nvPr>
        </p:nvSpPr>
        <p:spPr>
          <a:xfrm>
            <a:off x="436104" y="70366"/>
            <a:ext cx="2628900" cy="857250"/>
          </a:xfrm>
        </p:spPr>
        <p:txBody>
          <a:bodyPr/>
          <a:lstStyle/>
          <a:p>
            <a:r>
              <a:rPr lang="en-GB" sz="3600" dirty="0"/>
              <a:t>For centuries</a:t>
            </a:r>
          </a:p>
        </p:txBody>
      </p:sp>
      <p:grpSp>
        <p:nvGrpSpPr>
          <p:cNvPr id="2" name="Group 3"/>
          <p:cNvGrpSpPr>
            <a:grpSpLocks/>
          </p:cNvGrpSpPr>
          <p:nvPr/>
        </p:nvGrpSpPr>
        <p:grpSpPr bwMode="auto">
          <a:xfrm>
            <a:off x="1314450" y="1828800"/>
            <a:ext cx="1543050" cy="1028700"/>
            <a:chOff x="3600" y="1920"/>
            <a:chExt cx="1152" cy="768"/>
          </a:xfrm>
        </p:grpSpPr>
        <p:graphicFrame>
          <p:nvGraphicFramePr>
            <p:cNvPr id="702468" name="Object 4"/>
            <p:cNvGraphicFramePr>
              <a:graphicFrameLocks noChangeAspect="1"/>
            </p:cNvGraphicFramePr>
            <p:nvPr/>
          </p:nvGraphicFramePr>
          <p:xfrm>
            <a:off x="3792" y="1920"/>
            <a:ext cx="616" cy="618"/>
          </p:xfrm>
          <a:graphic>
            <a:graphicData uri="http://schemas.openxmlformats.org/presentationml/2006/ole">
              <mc:AlternateContent xmlns:mc="http://schemas.openxmlformats.org/markup-compatibility/2006">
                <mc:Choice xmlns:v="urn:schemas-microsoft-com:vml" Requires="v">
                  <p:oleObj name="ClipArt" r:id="rId3" imgW="1663920" imgH="1666440" progId="">
                    <p:embed/>
                  </p:oleObj>
                </mc:Choice>
                <mc:Fallback>
                  <p:oleObj name="ClipArt" r:id="rId3" imgW="1663920" imgH="1666440" progId="">
                    <p:embed/>
                    <p:pic>
                      <p:nvPicPr>
                        <p:cNvPr id="70246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2" y="1920"/>
                          <a:ext cx="616" cy="6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2469" name="AutoShape 5"/>
            <p:cNvSpPr>
              <a:spLocks noChangeArrowheads="1"/>
            </p:cNvSpPr>
            <p:nvPr/>
          </p:nvSpPr>
          <p:spPr bwMode="auto">
            <a:xfrm>
              <a:off x="3600" y="2160"/>
              <a:ext cx="1152" cy="528"/>
            </a:xfrm>
            <a:prstGeom prst="curvedUpArrow">
              <a:avLst>
                <a:gd name="adj1" fmla="val 21192"/>
                <a:gd name="adj2" fmla="val 87273"/>
                <a:gd name="adj3" fmla="val 20833"/>
              </a:avLst>
            </a:prstGeom>
            <a:solidFill>
              <a:schemeClr val="accent2"/>
            </a:solidFill>
            <a:ln w="9525">
              <a:solidFill>
                <a:schemeClr val="tx1"/>
              </a:solidFill>
              <a:miter lim="800000"/>
              <a:headEnd/>
              <a:tailEnd/>
            </a:ln>
            <a:effectLst/>
          </p:spPr>
          <p:txBody>
            <a:bodyPr wrap="none" anchor="ctr"/>
            <a:lstStyle/>
            <a:p>
              <a:endParaRPr lang="it-IT" sz="1350"/>
            </a:p>
          </p:txBody>
        </p:sp>
      </p:grpSp>
      <p:sp>
        <p:nvSpPr>
          <p:cNvPr id="702470" name="Text Box 6"/>
          <p:cNvSpPr txBox="1">
            <a:spLocks noChangeArrowheads="1"/>
          </p:cNvSpPr>
          <p:nvPr/>
        </p:nvSpPr>
        <p:spPr bwMode="auto">
          <a:xfrm>
            <a:off x="3086100" y="2000250"/>
            <a:ext cx="4114800" cy="369332"/>
          </a:xfrm>
          <a:prstGeom prst="rect">
            <a:avLst/>
          </a:prstGeom>
          <a:noFill/>
          <a:ln w="9525">
            <a:noFill/>
            <a:miter lim="800000"/>
            <a:headEnd/>
            <a:tailEnd/>
          </a:ln>
          <a:effectLst/>
        </p:spPr>
        <p:txBody>
          <a:bodyPr>
            <a:spAutoFit/>
          </a:bodyPr>
          <a:lstStyle/>
          <a:p>
            <a:pPr>
              <a:buFontTx/>
              <a:buNone/>
            </a:pPr>
            <a:r>
              <a:rPr lang="en-GB" dirty="0">
                <a:latin typeface="Times New Roman" pitchFamily="18" charset="0"/>
              </a:rPr>
              <a:t>The time was given by the rotating Earth</a:t>
            </a:r>
          </a:p>
        </p:txBody>
      </p:sp>
      <p:graphicFrame>
        <p:nvGraphicFramePr>
          <p:cNvPr id="702471" name="Object 7"/>
          <p:cNvGraphicFramePr>
            <a:graphicFrameLocks/>
          </p:cNvGraphicFramePr>
          <p:nvPr/>
        </p:nvGraphicFramePr>
        <p:xfrm>
          <a:off x="6286501" y="2514600"/>
          <a:ext cx="652463" cy="615554"/>
        </p:xfrm>
        <a:graphic>
          <a:graphicData uri="http://schemas.openxmlformats.org/presentationml/2006/ole">
            <mc:AlternateContent xmlns:mc="http://schemas.openxmlformats.org/markup-compatibility/2006">
              <mc:Choice xmlns:v="urn:schemas-microsoft-com:vml" Requires="v">
                <p:oleObj name="ClipArt" r:id="rId5" imgW="868320" imgH="819000" progId="">
                  <p:embed/>
                </p:oleObj>
              </mc:Choice>
              <mc:Fallback>
                <p:oleObj name="ClipArt" r:id="rId5" imgW="868320" imgH="819000" progId="">
                  <p:embed/>
                  <p:pic>
                    <p:nvPicPr>
                      <p:cNvPr id="702471" name="Objec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6501" y="2514600"/>
                        <a:ext cx="652463" cy="615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02472" name="Rectangle 8"/>
          <p:cNvSpPr>
            <a:spLocks noChangeArrowheads="1"/>
          </p:cNvSpPr>
          <p:nvPr/>
        </p:nvSpPr>
        <p:spPr bwMode="auto">
          <a:xfrm>
            <a:off x="3257550" y="2571750"/>
            <a:ext cx="2576346" cy="369332"/>
          </a:xfrm>
          <a:prstGeom prst="rect">
            <a:avLst/>
          </a:prstGeom>
          <a:noFill/>
          <a:ln w="9525">
            <a:noFill/>
            <a:miter lim="800000"/>
            <a:headEnd/>
            <a:tailEnd/>
          </a:ln>
          <a:effectLst/>
        </p:spPr>
        <p:txBody>
          <a:bodyPr wrap="none">
            <a:spAutoFit/>
          </a:bodyPr>
          <a:lstStyle/>
          <a:p>
            <a:pPr>
              <a:buFontTx/>
              <a:buNone/>
            </a:pPr>
            <a:r>
              <a:rPr lang="en-GB" dirty="0">
                <a:latin typeface="Times New Roman" pitchFamily="18" charset="0"/>
              </a:rPr>
              <a:t>on which we set the clock</a:t>
            </a:r>
          </a:p>
        </p:txBody>
      </p:sp>
      <p:grpSp>
        <p:nvGrpSpPr>
          <p:cNvPr id="3" name="Group 9"/>
          <p:cNvGrpSpPr>
            <a:grpSpLocks/>
          </p:cNvGrpSpPr>
          <p:nvPr/>
        </p:nvGrpSpPr>
        <p:grpSpPr bwMode="auto">
          <a:xfrm>
            <a:off x="6457950" y="4343400"/>
            <a:ext cx="1543050" cy="1028700"/>
            <a:chOff x="3600" y="1920"/>
            <a:chExt cx="1152" cy="768"/>
          </a:xfrm>
        </p:grpSpPr>
        <p:graphicFrame>
          <p:nvGraphicFramePr>
            <p:cNvPr id="702474" name="Object 10"/>
            <p:cNvGraphicFramePr>
              <a:graphicFrameLocks noChangeAspect="1"/>
            </p:cNvGraphicFramePr>
            <p:nvPr/>
          </p:nvGraphicFramePr>
          <p:xfrm>
            <a:off x="3792" y="1920"/>
            <a:ext cx="616" cy="618"/>
          </p:xfrm>
          <a:graphic>
            <a:graphicData uri="http://schemas.openxmlformats.org/presentationml/2006/ole">
              <mc:AlternateContent xmlns:mc="http://schemas.openxmlformats.org/markup-compatibility/2006">
                <mc:Choice xmlns:v="urn:schemas-microsoft-com:vml" Requires="v">
                  <p:oleObj name="ClipArt" r:id="rId7" imgW="1663920" imgH="1666440" progId="">
                    <p:embed/>
                  </p:oleObj>
                </mc:Choice>
                <mc:Fallback>
                  <p:oleObj name="ClipArt" r:id="rId7" imgW="1663920" imgH="1666440" progId="">
                    <p:embed/>
                    <p:pic>
                      <p:nvPicPr>
                        <p:cNvPr id="702474"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2" y="1920"/>
                          <a:ext cx="616" cy="6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2475" name="AutoShape 11"/>
            <p:cNvSpPr>
              <a:spLocks noChangeArrowheads="1"/>
            </p:cNvSpPr>
            <p:nvPr/>
          </p:nvSpPr>
          <p:spPr bwMode="auto">
            <a:xfrm>
              <a:off x="3600" y="2160"/>
              <a:ext cx="1152" cy="528"/>
            </a:xfrm>
            <a:prstGeom prst="curvedUpArrow">
              <a:avLst>
                <a:gd name="adj1" fmla="val 21192"/>
                <a:gd name="adj2" fmla="val 87273"/>
                <a:gd name="adj3" fmla="val 20833"/>
              </a:avLst>
            </a:prstGeom>
            <a:solidFill>
              <a:schemeClr val="accent2"/>
            </a:solidFill>
            <a:ln w="9525">
              <a:solidFill>
                <a:schemeClr val="tx1"/>
              </a:solidFill>
              <a:miter lim="800000"/>
              <a:headEnd/>
              <a:tailEnd/>
            </a:ln>
            <a:effectLst/>
          </p:spPr>
          <p:txBody>
            <a:bodyPr wrap="none" anchor="ctr"/>
            <a:lstStyle/>
            <a:p>
              <a:endParaRPr lang="it-IT" sz="1350"/>
            </a:p>
          </p:txBody>
        </p:sp>
      </p:grpSp>
      <p:sp>
        <p:nvSpPr>
          <p:cNvPr id="702476" name="Text Box 12"/>
          <p:cNvSpPr txBox="1">
            <a:spLocks noChangeArrowheads="1"/>
          </p:cNvSpPr>
          <p:nvPr/>
        </p:nvSpPr>
        <p:spPr bwMode="auto">
          <a:xfrm>
            <a:off x="2686049" y="4171951"/>
            <a:ext cx="3600451" cy="369332"/>
          </a:xfrm>
          <a:prstGeom prst="rect">
            <a:avLst/>
          </a:prstGeom>
          <a:noFill/>
          <a:ln w="9525">
            <a:noFill/>
            <a:miter lim="800000"/>
            <a:headEnd/>
            <a:tailEnd/>
          </a:ln>
          <a:effectLst/>
        </p:spPr>
        <p:txBody>
          <a:bodyPr wrap="square">
            <a:spAutoFit/>
          </a:bodyPr>
          <a:lstStyle/>
          <a:p>
            <a:pPr>
              <a:buFontTx/>
              <a:buNone/>
            </a:pPr>
            <a:r>
              <a:rPr lang="en-GB" dirty="0">
                <a:latin typeface="Times New Roman" pitchFamily="18" charset="0"/>
              </a:rPr>
              <a:t>The time is given by atomic clock</a:t>
            </a:r>
          </a:p>
        </p:txBody>
      </p:sp>
      <p:graphicFrame>
        <p:nvGraphicFramePr>
          <p:cNvPr id="702477" name="Object 13"/>
          <p:cNvGraphicFramePr>
            <a:graphicFrameLocks/>
          </p:cNvGraphicFramePr>
          <p:nvPr/>
        </p:nvGraphicFramePr>
        <p:xfrm>
          <a:off x="1714501" y="4400550"/>
          <a:ext cx="652463" cy="615554"/>
        </p:xfrm>
        <a:graphic>
          <a:graphicData uri="http://schemas.openxmlformats.org/presentationml/2006/ole">
            <mc:AlternateContent xmlns:mc="http://schemas.openxmlformats.org/markup-compatibility/2006">
              <mc:Choice xmlns:v="urn:schemas-microsoft-com:vml" Requires="v">
                <p:oleObj name="ClipArt" r:id="rId8" imgW="868320" imgH="819000" progId="">
                  <p:embed/>
                </p:oleObj>
              </mc:Choice>
              <mc:Fallback>
                <p:oleObj name="ClipArt" r:id="rId8" imgW="868320" imgH="819000" progId="">
                  <p:embed/>
                  <p:pic>
                    <p:nvPicPr>
                      <p:cNvPr id="702477" name="Object 1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4501" y="4400550"/>
                        <a:ext cx="652463" cy="615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02478" name="Rectangle 14"/>
          <p:cNvSpPr>
            <a:spLocks noChangeArrowheads="1"/>
          </p:cNvSpPr>
          <p:nvPr/>
        </p:nvSpPr>
        <p:spPr bwMode="auto">
          <a:xfrm>
            <a:off x="3486152" y="4743450"/>
            <a:ext cx="2736647" cy="369332"/>
          </a:xfrm>
          <a:prstGeom prst="rect">
            <a:avLst/>
          </a:prstGeom>
          <a:noFill/>
          <a:ln w="9525">
            <a:noFill/>
            <a:miter lim="800000"/>
            <a:headEnd/>
            <a:tailEnd/>
          </a:ln>
          <a:effectLst/>
        </p:spPr>
        <p:txBody>
          <a:bodyPr wrap="none">
            <a:spAutoFit/>
          </a:bodyPr>
          <a:lstStyle/>
          <a:p>
            <a:pPr>
              <a:buFontTx/>
              <a:buNone/>
            </a:pPr>
            <a:r>
              <a:rPr lang="en-GB" dirty="0">
                <a:latin typeface="Times New Roman" pitchFamily="18" charset="0"/>
              </a:rPr>
              <a:t>used to study Earth rotation</a:t>
            </a:r>
          </a:p>
        </p:txBody>
      </p:sp>
      <p:sp>
        <p:nvSpPr>
          <p:cNvPr id="702479" name="Rectangle 15"/>
          <p:cNvSpPr>
            <a:spLocks noChangeArrowheads="1"/>
          </p:cNvSpPr>
          <p:nvPr/>
        </p:nvSpPr>
        <p:spPr bwMode="auto">
          <a:xfrm>
            <a:off x="1143000" y="3086100"/>
            <a:ext cx="2628900" cy="857250"/>
          </a:xfrm>
          <a:prstGeom prst="rect">
            <a:avLst/>
          </a:prstGeom>
          <a:noFill/>
          <a:ln w="9525">
            <a:noFill/>
            <a:miter lim="800000"/>
            <a:headEnd/>
            <a:tailEnd/>
          </a:ln>
          <a:effectLst/>
        </p:spPr>
        <p:txBody>
          <a:bodyPr anchor="ctr"/>
          <a:lstStyle/>
          <a:p>
            <a:pPr>
              <a:spcBef>
                <a:spcPct val="0"/>
              </a:spcBef>
              <a:buFontTx/>
              <a:buNone/>
            </a:pPr>
            <a:endParaRPr lang="en-GB" sz="2400" i="1" dirty="0">
              <a:solidFill>
                <a:schemeClr val="tx2"/>
              </a:solidFill>
              <a:effectLst>
                <a:outerShdw blurRad="38100" dist="38100" dir="2700000" algn="tl">
                  <a:srgbClr val="C0C0C0"/>
                </a:outerShdw>
              </a:effectLst>
            </a:endParaRPr>
          </a:p>
          <a:p>
            <a:pPr>
              <a:spcBef>
                <a:spcPct val="0"/>
              </a:spcBef>
              <a:buFontTx/>
              <a:buNone/>
            </a:pPr>
            <a:endParaRPr lang="en-GB" sz="2400" i="1" dirty="0">
              <a:solidFill>
                <a:schemeClr val="tx2"/>
              </a:solidFill>
              <a:effectLst>
                <a:outerShdw blurRad="38100" dist="38100" dir="2700000" algn="tl">
                  <a:srgbClr val="C0C0C0"/>
                </a:outerShdw>
              </a:effectLst>
            </a:endParaRPr>
          </a:p>
          <a:p>
            <a:pPr>
              <a:spcBef>
                <a:spcPct val="0"/>
              </a:spcBef>
              <a:buFontTx/>
              <a:buNone/>
            </a:pPr>
            <a:r>
              <a:rPr lang="en-GB" sz="2400" i="1" dirty="0">
                <a:solidFill>
                  <a:schemeClr val="tx2"/>
                </a:solidFill>
                <a:effectLst>
                  <a:outerShdw blurRad="38100" dist="38100" dir="2700000" algn="tl">
                    <a:srgbClr val="C0C0C0"/>
                  </a:outerShdw>
                </a:effectLst>
              </a:rPr>
              <a:t>From 1967</a:t>
            </a:r>
          </a:p>
        </p:txBody>
      </p:sp>
    </p:spTree>
    <p:extLst>
      <p:ext uri="{BB962C8B-B14F-4D97-AF65-F5344CB8AC3E}">
        <p14:creationId xmlns:p14="http://schemas.microsoft.com/office/powerpoint/2010/main" val="62699987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re 1"/>
          <p:cNvSpPr>
            <a:spLocks noGrp="1"/>
          </p:cNvSpPr>
          <p:nvPr>
            <p:ph type="ctrTitle"/>
          </p:nvPr>
        </p:nvSpPr>
        <p:spPr>
          <a:xfrm>
            <a:off x="6516216" y="5157192"/>
            <a:ext cx="3867150" cy="533400"/>
          </a:xfrm>
        </p:spPr>
        <p:txBody>
          <a:bodyPr/>
          <a:lstStyle/>
          <a:p>
            <a:pPr eaLnBrk="1" hangingPunct="1"/>
            <a:r>
              <a:rPr altLang="fr-FR" sz="2400" b="1" dirty="0">
                <a:solidFill>
                  <a:srgbClr val="000000"/>
                </a:solidFill>
                <a:latin typeface="Times New Roman" panose="02020603050405020304" pitchFamily="18" charset="0"/>
                <a:cs typeface="Times New Roman" panose="02020603050405020304" pitchFamily="18" charset="0"/>
              </a:rPr>
              <a:t>THANK YOU</a:t>
            </a:r>
            <a:endParaRPr lang="fr-FR" altLang="fr-FR" sz="2400" dirty="0"/>
          </a:p>
        </p:txBody>
      </p:sp>
      <p:sp>
        <p:nvSpPr>
          <p:cNvPr id="103427" name="Titre 1"/>
          <p:cNvSpPr>
            <a:spLocks/>
          </p:cNvSpPr>
          <p:nvPr/>
        </p:nvSpPr>
        <p:spPr bwMode="auto">
          <a:xfrm>
            <a:off x="539750" y="1557338"/>
            <a:ext cx="8461375" cy="3167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SzPct val="80000"/>
              <a:buBlip>
                <a:blip r:embed="rId2"/>
              </a:buBlip>
              <a:defRPr sz="2400">
                <a:solidFill>
                  <a:srgbClr val="193B7F"/>
                </a:solidFill>
                <a:latin typeface="Calibri" panose="020F0502020204030204" pitchFamily="34" charset="0"/>
              </a:defRPr>
            </a:lvl1pPr>
            <a:lvl2pPr marL="742950" indent="-285750">
              <a:spcBef>
                <a:spcPct val="20000"/>
              </a:spcBef>
              <a:buFont typeface="Arial" panose="020B0604020202020204" pitchFamily="34" charset="0"/>
              <a:buChar char="–"/>
              <a:defRPr sz="2000">
                <a:solidFill>
                  <a:srgbClr val="193B7F"/>
                </a:solidFill>
                <a:latin typeface="Calibri" panose="020F0502020204030204" pitchFamily="34" charset="0"/>
              </a:defRPr>
            </a:lvl2pPr>
            <a:lvl3pPr marL="1143000" indent="-228600">
              <a:spcBef>
                <a:spcPct val="20000"/>
              </a:spcBef>
              <a:buSzPct val="70000"/>
              <a:buBlip>
                <a:blip r:embed="rId2"/>
              </a:buBlip>
              <a:defRPr>
                <a:solidFill>
                  <a:srgbClr val="193B7F"/>
                </a:solidFill>
                <a:latin typeface="Calibri" panose="020F0502020204030204" pitchFamily="34" charset="0"/>
              </a:defRPr>
            </a:lvl3pPr>
            <a:lvl4pPr marL="1600200" indent="-228600">
              <a:spcBef>
                <a:spcPct val="20000"/>
              </a:spcBef>
              <a:buFont typeface="Arial" panose="020B0604020202020204" pitchFamily="34" charset="0"/>
              <a:buChar char="–"/>
              <a:defRPr sz="1600">
                <a:solidFill>
                  <a:srgbClr val="193B7F"/>
                </a:solidFill>
                <a:latin typeface="Calibri" panose="020F0502020204030204" pitchFamily="34" charset="0"/>
              </a:defRPr>
            </a:lvl4pPr>
            <a:lvl5pPr marL="2057400" indent="-228600">
              <a:spcBef>
                <a:spcPct val="20000"/>
              </a:spcBef>
              <a:buFont typeface="Arial" panose="020B0604020202020204" pitchFamily="34" charset="0"/>
              <a:buChar char="»"/>
              <a:defRPr sz="1400">
                <a:solidFill>
                  <a:srgbClr val="193B7F"/>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rgbClr val="193B7F"/>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rgbClr val="193B7F"/>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rgbClr val="193B7F"/>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rgbClr val="193B7F"/>
                </a:solidFill>
                <a:latin typeface="Calibri" panose="020F0502020204030204" pitchFamily="34" charset="0"/>
              </a:defRPr>
            </a:lvl9pPr>
          </a:lstStyle>
          <a:p>
            <a:pPr>
              <a:spcBef>
                <a:spcPct val="0"/>
              </a:spcBef>
              <a:buSzTx/>
              <a:buFontTx/>
              <a:buNone/>
            </a:pPr>
            <a:endParaRPr lang="en-US" altLang="fr-FR" b="1">
              <a:solidFill>
                <a:srgbClr val="000000"/>
              </a:solidFill>
              <a:latin typeface="Times New Roman" panose="02020603050405020304" pitchFamily="18" charset="0"/>
              <a:cs typeface="Times New Roman" panose="02020603050405020304" pitchFamily="18" charset="0"/>
            </a:endParaRPr>
          </a:p>
        </p:txBody>
      </p:sp>
      <p:sp>
        <p:nvSpPr>
          <p:cNvPr id="2" name="Titre 1">
            <a:extLst>
              <a:ext uri="{FF2B5EF4-FFF2-40B4-BE49-F238E27FC236}">
                <a16:creationId xmlns:a16="http://schemas.microsoft.com/office/drawing/2014/main" id="{A2696814-91A8-F72A-F6CC-7901B22E76B1}"/>
              </a:ext>
            </a:extLst>
          </p:cNvPr>
          <p:cNvSpPr txBox="1">
            <a:spLocks/>
          </p:cNvSpPr>
          <p:nvPr/>
        </p:nvSpPr>
        <p:spPr bwMode="auto">
          <a:xfrm>
            <a:off x="539552" y="188640"/>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lang="en-US" sz="2800" kern="120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en-GB" altLang="fr-FR" sz="2000"/>
              <a:t>… optical clocks (secondary representations of the second) contribute regularly to UTC</a:t>
            </a:r>
            <a:endParaRPr lang="en-GB" sz="2000" dirty="0"/>
          </a:p>
        </p:txBody>
      </p:sp>
      <p:sp>
        <p:nvSpPr>
          <p:cNvPr id="3" name="Espace réservé du contenu 2">
            <a:extLst>
              <a:ext uri="{FF2B5EF4-FFF2-40B4-BE49-F238E27FC236}">
                <a16:creationId xmlns:a16="http://schemas.microsoft.com/office/drawing/2014/main" id="{A22CE175-B624-1378-2174-177A6744A983}"/>
              </a:ext>
            </a:extLst>
          </p:cNvPr>
          <p:cNvSpPr txBox="1">
            <a:spLocks/>
          </p:cNvSpPr>
          <p:nvPr/>
        </p:nvSpPr>
        <p:spPr bwMode="auto">
          <a:xfrm>
            <a:off x="1187624" y="836712"/>
            <a:ext cx="8229600"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SzPct val="80000"/>
              <a:buNone/>
              <a:defRPr sz="24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SzPct val="70000"/>
              <a:buNone/>
              <a:defRPr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lvl="1">
              <a:defRPr/>
            </a:pPr>
            <a:endParaRPr lang="en-US" sz="1800">
              <a:cs typeface="Arial" charset="0"/>
            </a:endParaRPr>
          </a:p>
          <a:p>
            <a:pPr>
              <a:defRPr/>
            </a:pPr>
            <a:r>
              <a:rPr lang="en-US" sz="2000">
                <a:solidFill>
                  <a:srgbClr val="0000FF"/>
                </a:solidFill>
              </a:rPr>
              <a:t>We look forward to your evaluations of secondary standards	</a:t>
            </a:r>
          </a:p>
          <a:p>
            <a:pPr lvl="1">
              <a:defRPr/>
            </a:pPr>
            <a:r>
              <a:rPr lang="en-US">
                <a:cs typeface="Arial" charset="0"/>
              </a:rPr>
              <a:t>to gain experience and promote their use</a:t>
            </a:r>
          </a:p>
          <a:p>
            <a:pPr lvl="1">
              <a:defRPr/>
            </a:pPr>
            <a:r>
              <a:rPr lang="en-US">
                <a:cs typeface="Arial" charset="0"/>
              </a:rPr>
              <a:t>to determine / check their reference frequency</a:t>
            </a:r>
          </a:p>
          <a:p>
            <a:pPr lvl="1">
              <a:defRPr/>
            </a:pPr>
            <a:r>
              <a:rPr lang="en-US">
                <a:cs typeface="Arial" charset="0"/>
              </a:rPr>
              <a:t>to prepare for future redefinition of the second</a:t>
            </a:r>
            <a:endParaRPr lang="en-US" dirty="0">
              <a:cs typeface="Arial" charset="0"/>
            </a:endParaRPr>
          </a:p>
        </p:txBody>
      </p:sp>
      <p:sp>
        <p:nvSpPr>
          <p:cNvPr id="4" name="Titre 1">
            <a:extLst>
              <a:ext uri="{FF2B5EF4-FFF2-40B4-BE49-F238E27FC236}">
                <a16:creationId xmlns:a16="http://schemas.microsoft.com/office/drawing/2014/main" id="{6183625C-2ABE-1672-2755-2A90797CC474}"/>
              </a:ext>
            </a:extLst>
          </p:cNvPr>
          <p:cNvSpPr txBox="1">
            <a:spLocks/>
          </p:cNvSpPr>
          <p:nvPr/>
        </p:nvSpPr>
        <p:spPr bwMode="auto">
          <a:xfrm>
            <a:off x="755576" y="2636912"/>
            <a:ext cx="8229600"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lang="en-US" sz="2800" kern="1200" dirty="0">
                <a:solidFill>
                  <a:srgbClr val="193B7F"/>
                </a:solidFill>
                <a:latin typeface="+mj-lt"/>
                <a:ea typeface="+mj-ea"/>
                <a:cs typeface="+mj-cs"/>
              </a:defRPr>
            </a:lvl1pPr>
            <a:lvl2pPr algn="l" rtl="0" eaLnBrk="0" fontAlgn="base" hangingPunct="0">
              <a:spcBef>
                <a:spcPct val="0"/>
              </a:spcBef>
              <a:spcAft>
                <a:spcPct val="0"/>
              </a:spcAft>
              <a:defRPr sz="2800">
                <a:solidFill>
                  <a:srgbClr val="193B7F"/>
                </a:solidFill>
                <a:latin typeface="Calibri" pitchFamily="34" charset="0"/>
              </a:defRPr>
            </a:lvl2pPr>
            <a:lvl3pPr algn="l" rtl="0" eaLnBrk="0" fontAlgn="base" hangingPunct="0">
              <a:spcBef>
                <a:spcPct val="0"/>
              </a:spcBef>
              <a:spcAft>
                <a:spcPct val="0"/>
              </a:spcAft>
              <a:defRPr sz="2800">
                <a:solidFill>
                  <a:srgbClr val="193B7F"/>
                </a:solidFill>
                <a:latin typeface="Calibri" pitchFamily="34" charset="0"/>
              </a:defRPr>
            </a:lvl3pPr>
            <a:lvl4pPr algn="l" rtl="0" eaLnBrk="0" fontAlgn="base" hangingPunct="0">
              <a:spcBef>
                <a:spcPct val="0"/>
              </a:spcBef>
              <a:spcAft>
                <a:spcPct val="0"/>
              </a:spcAft>
              <a:defRPr sz="2800">
                <a:solidFill>
                  <a:srgbClr val="193B7F"/>
                </a:solidFill>
                <a:latin typeface="Calibri" pitchFamily="34" charset="0"/>
              </a:defRPr>
            </a:lvl4pPr>
            <a:lvl5pPr algn="l" rtl="0" eaLnBrk="0" fontAlgn="base" hangingPunct="0">
              <a:spcBef>
                <a:spcPct val="0"/>
              </a:spcBef>
              <a:spcAft>
                <a:spcPct val="0"/>
              </a:spcAft>
              <a:defRPr sz="2800">
                <a:solidFill>
                  <a:srgbClr val="193B7F"/>
                </a:solidFill>
                <a:latin typeface="Calibri" pitchFamily="34" charset="0"/>
              </a:defRPr>
            </a:lvl5pPr>
            <a:lvl6pPr marL="457200" algn="l" rtl="0" fontAlgn="base">
              <a:spcBef>
                <a:spcPct val="0"/>
              </a:spcBef>
              <a:spcAft>
                <a:spcPct val="0"/>
              </a:spcAft>
              <a:defRPr sz="2800">
                <a:solidFill>
                  <a:srgbClr val="193B7F"/>
                </a:solidFill>
                <a:latin typeface="Calibri" pitchFamily="34" charset="0"/>
              </a:defRPr>
            </a:lvl6pPr>
            <a:lvl7pPr marL="914400" algn="l" rtl="0" fontAlgn="base">
              <a:spcBef>
                <a:spcPct val="0"/>
              </a:spcBef>
              <a:spcAft>
                <a:spcPct val="0"/>
              </a:spcAft>
              <a:defRPr sz="2800">
                <a:solidFill>
                  <a:srgbClr val="193B7F"/>
                </a:solidFill>
                <a:latin typeface="Calibri" pitchFamily="34" charset="0"/>
              </a:defRPr>
            </a:lvl7pPr>
            <a:lvl8pPr marL="1371600" algn="l" rtl="0" fontAlgn="base">
              <a:spcBef>
                <a:spcPct val="0"/>
              </a:spcBef>
              <a:spcAft>
                <a:spcPct val="0"/>
              </a:spcAft>
              <a:defRPr sz="2800">
                <a:solidFill>
                  <a:srgbClr val="193B7F"/>
                </a:solidFill>
                <a:latin typeface="Calibri" pitchFamily="34" charset="0"/>
              </a:defRPr>
            </a:lvl8pPr>
            <a:lvl9pPr marL="1828800" algn="l" rtl="0" fontAlgn="base">
              <a:spcBef>
                <a:spcPct val="0"/>
              </a:spcBef>
              <a:spcAft>
                <a:spcPct val="0"/>
              </a:spcAft>
              <a:defRPr sz="2800">
                <a:solidFill>
                  <a:srgbClr val="193B7F"/>
                </a:solidFill>
                <a:latin typeface="Calibri" pitchFamily="34" charset="0"/>
              </a:defRPr>
            </a:lvl9pPr>
          </a:lstStyle>
          <a:p>
            <a:r>
              <a:rPr lang="en-GB" altLang="fr-FR" sz="2000" dirty="0"/>
              <a:t>… UTC will undergo an important transformation</a:t>
            </a:r>
            <a:endParaRPr lang="en-GB" sz="2000" dirty="0"/>
          </a:p>
        </p:txBody>
      </p:sp>
      <p:sp>
        <p:nvSpPr>
          <p:cNvPr id="5" name="Espace réservé du contenu 2">
            <a:extLst>
              <a:ext uri="{FF2B5EF4-FFF2-40B4-BE49-F238E27FC236}">
                <a16:creationId xmlns:a16="http://schemas.microsoft.com/office/drawing/2014/main" id="{8FBE9B4B-802B-4F49-1AB6-5F39E4779F42}"/>
              </a:ext>
            </a:extLst>
          </p:cNvPr>
          <p:cNvSpPr txBox="1">
            <a:spLocks/>
          </p:cNvSpPr>
          <p:nvPr/>
        </p:nvSpPr>
        <p:spPr bwMode="auto">
          <a:xfrm>
            <a:off x="1187624" y="3501008"/>
            <a:ext cx="8229600"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80000"/>
              <a:buBlip>
                <a:blip r:embed="rId2"/>
              </a:buBlip>
              <a:defRPr sz="2400" kern="1200">
                <a:solidFill>
                  <a:srgbClr val="193B7F"/>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rgbClr val="193B7F"/>
                </a:solidFill>
                <a:latin typeface="+mn-lt"/>
                <a:ea typeface="+mn-ea"/>
                <a:cs typeface="+mn-cs"/>
              </a:defRPr>
            </a:lvl2pPr>
            <a:lvl3pPr marL="1143000" indent="-228600" algn="l" rtl="0" eaLnBrk="0" fontAlgn="base" hangingPunct="0">
              <a:spcBef>
                <a:spcPct val="20000"/>
              </a:spcBef>
              <a:spcAft>
                <a:spcPct val="0"/>
              </a:spcAft>
              <a:buSzPct val="70000"/>
              <a:buBlip>
                <a:blip r:embed="rId2"/>
              </a:buBlip>
              <a:defRPr kern="1200">
                <a:solidFill>
                  <a:srgbClr val="193B7F"/>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rgbClr val="193B7F"/>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rgbClr val="193B7F"/>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defRPr/>
            </a:pPr>
            <a:r>
              <a:rPr lang="en-US" sz="2000" dirty="0">
                <a:solidFill>
                  <a:srgbClr val="0000FF"/>
                </a:solidFill>
              </a:rPr>
              <a:t>We look forward to your use and promotion of continuous UTC	</a:t>
            </a:r>
          </a:p>
          <a:p>
            <a:pPr lvl="1">
              <a:defRPr/>
            </a:pPr>
            <a:r>
              <a:rPr lang="en-US" dirty="0">
                <a:cs typeface="Arial" charset="0"/>
              </a:rPr>
              <a:t>to serve the world countries with a good reference time scale</a:t>
            </a:r>
          </a:p>
          <a:p>
            <a:pPr lvl="1">
              <a:defRPr/>
            </a:pPr>
            <a:r>
              <a:rPr lang="en-US" dirty="0">
                <a:cs typeface="Arial" charset="0"/>
              </a:rPr>
              <a:t>to avoid misconceptions that are blocking the correct use and evolution of UTC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34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610" name="Rectangle 2"/>
          <p:cNvSpPr>
            <a:spLocks noGrp="1" noChangeArrowheads="1"/>
          </p:cNvSpPr>
          <p:nvPr>
            <p:ph type="title"/>
          </p:nvPr>
        </p:nvSpPr>
        <p:spPr>
          <a:xfrm>
            <a:off x="611560" y="332656"/>
            <a:ext cx="3371850" cy="571500"/>
          </a:xfrm>
        </p:spPr>
        <p:txBody>
          <a:bodyPr/>
          <a:lstStyle/>
          <a:p>
            <a:r>
              <a:rPr lang="en-GB" b="1" dirty="0">
                <a:solidFill>
                  <a:srgbClr val="9966FF"/>
                </a:solidFill>
              </a:rPr>
              <a:t>Along centuries...</a:t>
            </a:r>
            <a:endParaRPr lang="en-GB" dirty="0"/>
          </a:p>
        </p:txBody>
      </p:sp>
      <p:sp>
        <p:nvSpPr>
          <p:cNvPr id="708611" name="WordArt 3"/>
          <p:cNvSpPr>
            <a:spLocks noChangeArrowheads="1" noChangeShapeType="1" noTextEdit="1"/>
          </p:cNvSpPr>
          <p:nvPr/>
        </p:nvSpPr>
        <p:spPr bwMode="auto">
          <a:xfrm>
            <a:off x="827584" y="2996952"/>
            <a:ext cx="2114550" cy="628650"/>
          </a:xfrm>
          <a:prstGeom prst="rect">
            <a:avLst/>
          </a:prstGeom>
        </p:spPr>
        <p:txBody>
          <a:bodyPr wrap="none" fromWordArt="1">
            <a:prstTxWarp prst="textPlain">
              <a:avLst>
                <a:gd name="adj" fmla="val 50000"/>
              </a:avLst>
            </a:prstTxWarp>
          </a:bodyPr>
          <a:lstStyle/>
          <a:p>
            <a:pPr algn="ctr">
              <a:buNone/>
            </a:pP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Universal </a:t>
            </a:r>
            <a:r>
              <a:rPr lang="it-IT" sz="2700" kern="10" dirty="0" err="1">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Time</a:t>
            </a:r>
            <a:r>
              <a:rPr lang="it-IT" sz="27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p>
        </p:txBody>
      </p:sp>
      <p:sp>
        <p:nvSpPr>
          <p:cNvPr id="708612" name="Text Box 4"/>
          <p:cNvSpPr txBox="1">
            <a:spLocks noChangeArrowheads="1"/>
          </p:cNvSpPr>
          <p:nvPr/>
        </p:nvSpPr>
        <p:spPr bwMode="auto">
          <a:xfrm>
            <a:off x="3347864" y="964714"/>
            <a:ext cx="5400600" cy="5909310"/>
          </a:xfrm>
          <a:prstGeom prst="rect">
            <a:avLst/>
          </a:prstGeom>
          <a:noFill/>
          <a:ln w="9525">
            <a:noFill/>
            <a:miter lim="800000"/>
            <a:headEnd/>
            <a:tailEnd/>
          </a:ln>
          <a:effectLst/>
        </p:spPr>
        <p:txBody>
          <a:bodyPr wrap="square">
            <a:spAutoFit/>
          </a:bodyPr>
          <a:lstStyle/>
          <a:p>
            <a:pPr algn="just">
              <a:lnSpc>
                <a:spcPct val="150000"/>
              </a:lnSpc>
              <a:buFontTx/>
              <a:buChar char="•"/>
            </a:pPr>
            <a:r>
              <a:rPr lang="en-GB" dirty="0">
                <a:latin typeface="Times New Roman" pitchFamily="18" charset="0"/>
              </a:rPr>
              <a:t> day and night are the “natural” time unit</a:t>
            </a:r>
          </a:p>
          <a:p>
            <a:pPr algn="just">
              <a:lnSpc>
                <a:spcPct val="150000"/>
              </a:lnSpc>
              <a:buFontTx/>
              <a:buChar char="•"/>
            </a:pPr>
            <a:endParaRPr lang="en-GB" dirty="0">
              <a:latin typeface="Times New Roman" pitchFamily="18" charset="0"/>
            </a:endParaRPr>
          </a:p>
          <a:p>
            <a:pPr algn="just">
              <a:lnSpc>
                <a:spcPct val="150000"/>
              </a:lnSpc>
              <a:buFontTx/>
              <a:buChar char="•"/>
            </a:pPr>
            <a:r>
              <a:rPr lang="en-GB" dirty="0">
                <a:latin typeface="Times New Roman" pitchFamily="18" charset="0"/>
              </a:rPr>
              <a:t> it was observed that during the year the length of day changes but the “Mean Solar Day” was deemed constant and Universal</a:t>
            </a:r>
          </a:p>
          <a:p>
            <a:pPr>
              <a:lnSpc>
                <a:spcPct val="150000"/>
              </a:lnSpc>
              <a:buFontTx/>
              <a:buChar char="•"/>
            </a:pPr>
            <a:endParaRPr lang="en-GB" dirty="0">
              <a:latin typeface="Times New Roman" pitchFamily="18" charset="0"/>
            </a:endParaRPr>
          </a:p>
          <a:p>
            <a:pPr>
              <a:lnSpc>
                <a:spcPct val="150000"/>
              </a:lnSpc>
              <a:buFontTx/>
              <a:buChar char="•"/>
            </a:pPr>
            <a:r>
              <a:rPr lang="en-GB" dirty="0">
                <a:latin typeface="Times New Roman" pitchFamily="18" charset="0"/>
              </a:rPr>
              <a:t>Universal Second = 1/86400 of rotational day (Mean Solar Time)</a:t>
            </a:r>
          </a:p>
          <a:p>
            <a:pPr algn="just">
              <a:lnSpc>
                <a:spcPct val="150000"/>
              </a:lnSpc>
              <a:buFontTx/>
              <a:buChar char="•"/>
            </a:pPr>
            <a:endParaRPr lang="en-GB" dirty="0">
              <a:latin typeface="Times New Roman" pitchFamily="18" charset="0"/>
            </a:endParaRPr>
          </a:p>
          <a:p>
            <a:pPr algn="just">
              <a:lnSpc>
                <a:spcPct val="150000"/>
              </a:lnSpc>
              <a:buFontTx/>
              <a:buChar char="•"/>
            </a:pPr>
            <a:r>
              <a:rPr lang="en-GB" dirty="0">
                <a:latin typeface="Times New Roman" pitchFamily="18" charset="0"/>
              </a:rPr>
              <a:t>1884 Greenwich  reference  meridian</a:t>
            </a:r>
          </a:p>
          <a:p>
            <a:pPr algn="just">
              <a:lnSpc>
                <a:spcPct val="150000"/>
              </a:lnSpc>
              <a:buFontTx/>
              <a:buChar char="•"/>
            </a:pPr>
            <a:endParaRPr lang="en-GB" dirty="0">
              <a:latin typeface="Times New Roman" pitchFamily="18" charset="0"/>
            </a:endParaRPr>
          </a:p>
          <a:p>
            <a:pPr algn="just">
              <a:lnSpc>
                <a:spcPct val="150000"/>
              </a:lnSpc>
              <a:buFontTx/>
              <a:buChar char="•"/>
            </a:pPr>
            <a:r>
              <a:rPr lang="en-GB" dirty="0">
                <a:latin typeface="Times New Roman" pitchFamily="18" charset="0"/>
              </a:rPr>
              <a:t>1925 International Astronomical Union fixes the beginning of the mean solar day at h. 00 and defines the Universal Time </a:t>
            </a:r>
          </a:p>
        </p:txBody>
      </p:sp>
    </p:spTree>
    <p:extLst>
      <p:ext uri="{BB962C8B-B14F-4D97-AF65-F5344CB8AC3E}">
        <p14:creationId xmlns:p14="http://schemas.microsoft.com/office/powerpoint/2010/main" val="3846368005"/>
      </p:ext>
    </p:extLst>
  </p:cSld>
  <p:clrMapOvr>
    <a:masterClrMapping/>
  </p:clrMapOvr>
</p:sld>
</file>

<file path=ppt/theme/theme1.xml><?xml version="1.0" encoding="utf-8"?>
<a:theme xmlns:a="http://schemas.openxmlformats.org/drawingml/2006/main" name="BIPM PowerPoint Template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IPM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31179</TotalTime>
  <Words>5758</Words>
  <Application>Microsoft Office PowerPoint</Application>
  <PresentationFormat>Affichage à l'écran (4:3)</PresentationFormat>
  <Paragraphs>720</Paragraphs>
  <Slides>80</Slides>
  <Notes>47</Notes>
  <HiddenSlides>0</HiddenSlides>
  <MMClips>0</MMClips>
  <ScaleCrop>false</ScaleCrop>
  <HeadingPairs>
    <vt:vector size="4" baseType="variant">
      <vt:variant>
        <vt:lpstr>Thème</vt:lpstr>
      </vt:variant>
      <vt:variant>
        <vt:i4>3</vt:i4>
      </vt:variant>
      <vt:variant>
        <vt:lpstr>Titres des diapositives</vt:lpstr>
      </vt:variant>
      <vt:variant>
        <vt:i4>80</vt:i4>
      </vt:variant>
    </vt:vector>
  </HeadingPairs>
  <TitlesOfParts>
    <vt:vector size="83" baseType="lpstr">
      <vt:lpstr>BIPM PowerPoint Template 2014</vt:lpstr>
      <vt:lpstr>1_Thème Office</vt:lpstr>
      <vt:lpstr>BIPM1</vt:lpstr>
      <vt:lpstr>UTC and the role of primary and secondary frequency standards</vt:lpstr>
      <vt:lpstr>Présentation PowerPoint</vt:lpstr>
      <vt:lpstr>Time scale: the 4th coordinate of a space-time system</vt:lpstr>
      <vt:lpstr>Présentation PowerPoint</vt:lpstr>
      <vt:lpstr>Présentation PowerPoint</vt:lpstr>
      <vt:lpstr>Présentation PowerPoint</vt:lpstr>
      <vt:lpstr>Présentation PowerPoint</vt:lpstr>
      <vt:lpstr>For centuries</vt:lpstr>
      <vt:lpstr>Along centuries...</vt:lpstr>
      <vt:lpstr>the rotation rate is constant?</vt:lpstr>
      <vt:lpstr>Polar motion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How UTC is computed?</vt:lpstr>
      <vt:lpstr>Présentation PowerPoint</vt:lpstr>
      <vt:lpstr>Présentation PowerPoint</vt:lpstr>
      <vt:lpstr>UTC is based on ≈ 450 atomic clocks  kept in ≈ 85 laboratories in the world</vt:lpstr>
      <vt:lpstr>Présentation PowerPoint</vt:lpstr>
      <vt:lpstr>Présentation PowerPoint</vt:lpstr>
      <vt:lpstr>Clocks need to be compared</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every week,  on Wednesdays  the results are      in the previous week (Monday-Sunday)</vt:lpstr>
      <vt:lpstr>How secondary frequency standard    are recognized by the CCTF and CIPM?  </vt:lpstr>
      <vt:lpstr>Présentation PowerPoint</vt:lpstr>
      <vt:lpstr>Présentation PowerPoint</vt:lpstr>
      <vt:lpstr>Values of the secondary representations of the second from a multisystem of frequency ratio measures</vt:lpstr>
      <vt:lpstr>Présentation PowerPoint</vt:lpstr>
      <vt:lpstr>Need for digitalization</vt:lpstr>
      <vt:lpstr>Database and API were developed</vt:lpstr>
      <vt:lpstr>Présentation PowerPoint</vt:lpstr>
      <vt:lpstr>Présentation PowerPoint</vt:lpstr>
      <vt:lpstr>Présentation PowerPoint</vt:lpstr>
      <vt:lpstr>How a Secondary Frequency Standard  can be evaluated with respect to the SI second?</vt:lpstr>
      <vt:lpstr>How primary and secondary frequency standard PSFS can better enter in UTC?</vt:lpstr>
      <vt:lpstr>How deadtime can affect the estimation?</vt:lpstr>
      <vt:lpstr>Deadtime on a Least Square linear fit</vt:lpstr>
      <vt:lpstr>Least Square approach</vt:lpstr>
      <vt:lpstr>Présentation PowerPoint</vt:lpstr>
      <vt:lpstr>Présentation PowerPoint</vt:lpstr>
      <vt:lpstr>Présentation PowerPoint</vt:lpstr>
      <vt:lpstr>Présentation PowerPoint</vt:lpstr>
      <vt:lpstr>Which are the affecting noises and are them stationary?</vt:lpstr>
      <vt:lpstr>Time-frequency analysis</vt:lpstr>
      <vt:lpstr>Présentation PowerPoint</vt:lpstr>
      <vt:lpstr>L. Galleani, P. Tavella, “Dynamic Allan variance” , IEEE Transactions on Ultrasonics, Ferroelectrics, and Frequency Control, UFFC, vol. 56, no. 3, March 2009, pp450-464 L. Galleani, P. Tavella, “The Dynamic Allan Variance V: Recent Advances in Dynamic Stability Analysis”, EEE Transactions on Ultrasonics, Ferroelectrics, and Frequency Control, Vol. 63, No. 4, Pag  624 - 635, April 2016  </vt:lpstr>
      <vt:lpstr>Simulation results : Bump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vt:lpstr>
      <vt:lpstr>Présentation PowerPoint</vt:lpstr>
      <vt:lpstr>Présentation PowerPoint</vt:lpstr>
      <vt:lpstr>Présentation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Felicitas Arias</dc:creator>
  <cp:lastModifiedBy>Patrizia TAVELLA</cp:lastModifiedBy>
  <cp:revision>251</cp:revision>
  <cp:lastPrinted>2018-04-04T16:50:31Z</cp:lastPrinted>
  <dcterms:created xsi:type="dcterms:W3CDTF">2015-03-13T14:53:54Z</dcterms:created>
  <dcterms:modified xsi:type="dcterms:W3CDTF">2023-10-13T00:38:45Z</dcterms:modified>
</cp:coreProperties>
</file>