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4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5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6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theme/theme7.xml" ContentType="application/vnd.openxmlformats-officedocument.theme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61" r:id="rId2"/>
    <p:sldMasterId id="2147483722" r:id="rId3"/>
    <p:sldMasterId id="2147483735" r:id="rId4"/>
    <p:sldMasterId id="2147483748" r:id="rId5"/>
    <p:sldMasterId id="2147483762" r:id="rId6"/>
    <p:sldMasterId id="2147483777" r:id="rId7"/>
    <p:sldMasterId id="2147483792" r:id="rId8"/>
  </p:sldMasterIdLst>
  <p:notesMasterIdLst>
    <p:notesMasterId r:id="rId60"/>
  </p:notesMasterIdLst>
  <p:sldIdLst>
    <p:sldId id="522" r:id="rId9"/>
    <p:sldId id="345" r:id="rId10"/>
    <p:sldId id="266" r:id="rId11"/>
    <p:sldId id="917" r:id="rId12"/>
    <p:sldId id="344" r:id="rId13"/>
    <p:sldId id="929" r:id="rId14"/>
    <p:sldId id="269" r:id="rId15"/>
    <p:sldId id="272" r:id="rId16"/>
    <p:sldId id="301" r:id="rId17"/>
    <p:sldId id="346" r:id="rId18"/>
    <p:sldId id="930" r:id="rId19"/>
    <p:sldId id="915" r:id="rId20"/>
    <p:sldId id="273" r:id="rId21"/>
    <p:sldId id="282" r:id="rId22"/>
    <p:sldId id="1015" r:id="rId23"/>
    <p:sldId id="1023" r:id="rId24"/>
    <p:sldId id="1016" r:id="rId25"/>
    <p:sldId id="1017" r:id="rId26"/>
    <p:sldId id="1018" r:id="rId27"/>
    <p:sldId id="1019" r:id="rId28"/>
    <p:sldId id="353" r:id="rId29"/>
    <p:sldId id="1020" r:id="rId30"/>
    <p:sldId id="354" r:id="rId31"/>
    <p:sldId id="328" r:id="rId32"/>
    <p:sldId id="307" r:id="rId33"/>
    <p:sldId id="308" r:id="rId34"/>
    <p:sldId id="309" r:id="rId35"/>
    <p:sldId id="1024" r:id="rId36"/>
    <p:sldId id="256" r:id="rId37"/>
    <p:sldId id="284" r:id="rId38"/>
    <p:sldId id="916" r:id="rId39"/>
    <p:sldId id="918" r:id="rId40"/>
    <p:sldId id="925" r:id="rId41"/>
    <p:sldId id="920" r:id="rId42"/>
    <p:sldId id="921" r:id="rId43"/>
    <p:sldId id="1026" r:id="rId44"/>
    <p:sldId id="922" r:id="rId45"/>
    <p:sldId id="926" r:id="rId46"/>
    <p:sldId id="393" r:id="rId47"/>
    <p:sldId id="394" r:id="rId48"/>
    <p:sldId id="395" r:id="rId49"/>
    <p:sldId id="397" r:id="rId50"/>
    <p:sldId id="1025" r:id="rId51"/>
    <p:sldId id="764" r:id="rId52"/>
    <p:sldId id="1021" r:id="rId53"/>
    <p:sldId id="940" r:id="rId54"/>
    <p:sldId id="941" r:id="rId55"/>
    <p:sldId id="942" r:id="rId56"/>
    <p:sldId id="1022" r:id="rId57"/>
    <p:sldId id="965" r:id="rId58"/>
    <p:sldId id="262" r:id="rId59"/>
  </p:sldIdLst>
  <p:sldSz cx="9144000" cy="6858000" type="screen4x3"/>
  <p:notesSz cx="7099300" cy="10234613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3">
          <p15:clr>
            <a:srgbClr val="A4A3A4"/>
          </p15:clr>
        </p15:guide>
        <p15:guide id="2" pos="223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3399FF"/>
    <a:srgbClr val="FFFFFF"/>
    <a:srgbClr val="CCECFF"/>
    <a:srgbClr val="FF6600"/>
    <a:srgbClr val="0066FF"/>
    <a:srgbClr val="CC0066"/>
    <a:srgbClr val="00CC99"/>
    <a:srgbClr val="FFFFCC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13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10500"/>
    </p:cViewPr>
  </p:sorterViewPr>
  <p:notesViewPr>
    <p:cSldViewPr>
      <p:cViewPr varScale="1">
        <p:scale>
          <a:sx n="56" d="100"/>
          <a:sy n="56" d="100"/>
        </p:scale>
        <p:origin x="-1818" y="-90"/>
      </p:cViewPr>
      <p:guideLst>
        <p:guide orient="horz" pos="3223"/>
        <p:guide pos="22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9" Type="http://schemas.openxmlformats.org/officeDocument/2006/relationships/slide" Target="slides/slide31.xml"/><Relationship Id="rId21" Type="http://schemas.openxmlformats.org/officeDocument/2006/relationships/slide" Target="slides/slide13.xml"/><Relationship Id="rId34" Type="http://schemas.openxmlformats.org/officeDocument/2006/relationships/slide" Target="slides/slide26.xml"/><Relationship Id="rId42" Type="http://schemas.openxmlformats.org/officeDocument/2006/relationships/slide" Target="slides/slide34.xml"/><Relationship Id="rId47" Type="http://schemas.openxmlformats.org/officeDocument/2006/relationships/slide" Target="slides/slide39.xml"/><Relationship Id="rId50" Type="http://schemas.openxmlformats.org/officeDocument/2006/relationships/slide" Target="slides/slide42.xml"/><Relationship Id="rId55" Type="http://schemas.openxmlformats.org/officeDocument/2006/relationships/slide" Target="slides/slide47.xml"/><Relationship Id="rId63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41" Type="http://schemas.openxmlformats.org/officeDocument/2006/relationships/slide" Target="slides/slide33.xml"/><Relationship Id="rId54" Type="http://schemas.openxmlformats.org/officeDocument/2006/relationships/slide" Target="slides/slide46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slide" Target="slides/slide29.xml"/><Relationship Id="rId40" Type="http://schemas.openxmlformats.org/officeDocument/2006/relationships/slide" Target="slides/slide32.xml"/><Relationship Id="rId45" Type="http://schemas.openxmlformats.org/officeDocument/2006/relationships/slide" Target="slides/slide37.xml"/><Relationship Id="rId53" Type="http://schemas.openxmlformats.org/officeDocument/2006/relationships/slide" Target="slides/slide45.xml"/><Relationship Id="rId58" Type="http://schemas.openxmlformats.org/officeDocument/2006/relationships/slide" Target="slides/slide50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slide" Target="slides/slide28.xml"/><Relationship Id="rId49" Type="http://schemas.openxmlformats.org/officeDocument/2006/relationships/slide" Target="slides/slide41.xml"/><Relationship Id="rId57" Type="http://schemas.openxmlformats.org/officeDocument/2006/relationships/slide" Target="slides/slide49.xml"/><Relationship Id="rId61" Type="http://schemas.openxmlformats.org/officeDocument/2006/relationships/presProps" Target="presProp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44" Type="http://schemas.openxmlformats.org/officeDocument/2006/relationships/slide" Target="slides/slide36.xml"/><Relationship Id="rId52" Type="http://schemas.openxmlformats.org/officeDocument/2006/relationships/slide" Target="slides/slide44.xml"/><Relationship Id="rId60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slide" Target="slides/slide27.xml"/><Relationship Id="rId43" Type="http://schemas.openxmlformats.org/officeDocument/2006/relationships/slide" Target="slides/slide35.xml"/><Relationship Id="rId48" Type="http://schemas.openxmlformats.org/officeDocument/2006/relationships/slide" Target="slides/slide40.xml"/><Relationship Id="rId56" Type="http://schemas.openxmlformats.org/officeDocument/2006/relationships/slide" Target="slides/slide48.xml"/><Relationship Id="rId64" Type="http://schemas.openxmlformats.org/officeDocument/2006/relationships/tableStyles" Target="tableStyles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43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slide" Target="slides/slide30.xml"/><Relationship Id="rId46" Type="http://schemas.openxmlformats.org/officeDocument/2006/relationships/slide" Target="slides/slide38.xml"/><Relationship Id="rId59" Type="http://schemas.openxmlformats.org/officeDocument/2006/relationships/slide" Target="slides/slide5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45" tIns="47723" rIns="95445" bIns="47723" numCol="1" anchor="t" anchorCtr="0" compatLnSpc="1">
            <a:prstTxWarp prst="textNoShape">
              <a:avLst/>
            </a:prstTxWarp>
          </a:bodyPr>
          <a:lstStyle>
            <a:lvl1pPr defTabSz="954088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45" tIns="47723" rIns="95445" bIns="47723" numCol="1" anchor="t" anchorCtr="0" compatLnSpc="1">
            <a:prstTxWarp prst="textNoShape">
              <a:avLst/>
            </a:prstTxWarp>
          </a:bodyPr>
          <a:lstStyle>
            <a:lvl1pPr algn="r" defTabSz="954088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30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6763"/>
            <a:ext cx="5119688" cy="38401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7738" y="4860925"/>
            <a:ext cx="5203825" cy="460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45" tIns="47723" rIns="95445" bIns="477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Klicken Sie, um die Formate des Vorlagentextes zu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45" tIns="47723" rIns="95445" bIns="47723" numCol="1" anchor="b" anchorCtr="0" compatLnSpc="1">
            <a:prstTxWarp prst="textNoShape">
              <a:avLst/>
            </a:prstTxWarp>
          </a:bodyPr>
          <a:lstStyle>
            <a:lvl1pPr defTabSz="954088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2185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45" tIns="47723" rIns="95445" bIns="47723" numCol="1" anchor="b" anchorCtr="0" compatLnSpc="1">
            <a:prstTxWarp prst="textNoShape">
              <a:avLst/>
            </a:prstTxWarp>
          </a:bodyPr>
          <a:lstStyle>
            <a:lvl1pPr algn="r" defTabSz="954088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fld id="{94D01377-09E3-49B1-849C-7A617C8153D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14015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600" noProof="0" dirty="0"/>
              <a:t>The</a:t>
            </a:r>
            <a:r>
              <a:rPr lang="en-GB" sz="1600" baseline="0" noProof="0" dirty="0"/>
              <a:t> most precise measurement devices we currently have on this planet are optical atomic clocks.</a:t>
            </a:r>
            <a:br>
              <a:rPr lang="en-GB" sz="1600" baseline="0" noProof="0" dirty="0"/>
            </a:br>
            <a:endParaRPr lang="en-GB" sz="1600" baseline="0" noProof="0" dirty="0"/>
          </a:p>
          <a:p>
            <a:r>
              <a:rPr lang="en-GB" sz="1600" baseline="0" noProof="0" dirty="0"/>
              <a:t>These are highly stable lasers which are feedback-stabilized to narrow-band quantum transitions that take place in the </a:t>
            </a:r>
            <a:r>
              <a:rPr lang="en-GB" sz="1600" u="sng" baseline="0" noProof="0" dirty="0"/>
              <a:t>electron shell </a:t>
            </a:r>
            <a:r>
              <a:rPr lang="en-GB" sz="1600" baseline="0" noProof="0" dirty="0"/>
              <a:t>of trapped atoms or ions.</a:t>
            </a:r>
          </a:p>
          <a:p>
            <a:endParaRPr lang="en-GB" sz="1600" baseline="0" noProof="0" dirty="0"/>
          </a:p>
          <a:p>
            <a:r>
              <a:rPr lang="en-GB" sz="1600" baseline="0" noProof="0" dirty="0"/>
              <a:t>Comparison measurements between different atomic clocks currently constrain variations of the fine structure constant, check Lorentz invariance, and are increasingly used in dark matter searches.</a:t>
            </a:r>
          </a:p>
          <a:p>
            <a:endParaRPr lang="en-GB" sz="1050" baseline="0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C954A5-B5AB-444D-8F81-1248A79A2D63}" type="slidenum">
              <a:rPr lang="en-US" smtClean="0"/>
              <a:t>3</a:t>
            </a:fld>
            <a:endParaRPr lang="en-US"/>
          </a:p>
        </p:txBody>
      </p:sp>
      <p:sp>
        <p:nvSpPr>
          <p:cNvPr id="5" name="Textfeld 4"/>
          <p:cNvSpPr txBox="1"/>
          <p:nvPr/>
        </p:nvSpPr>
        <p:spPr>
          <a:xfrm>
            <a:off x="685800" y="852620"/>
            <a:ext cx="16629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</a:rPr>
              <a:t>40 s </a:t>
            </a:r>
            <a:r>
              <a:rPr lang="de-DE" b="1" dirty="0">
                <a:solidFill>
                  <a:srgbClr val="FF0000"/>
                </a:solidFill>
                <a:sym typeface="Wingdings"/>
              </a:rPr>
              <a:t> 0:55 </a:t>
            </a:r>
            <a:endParaRPr lang="de-DE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01781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>
            <a:extLst>
              <a:ext uri="{FF2B5EF4-FFF2-40B4-BE49-F238E27FC236}">
                <a16:creationId xmlns:a16="http://schemas.microsoft.com/office/drawing/2014/main" id="{8DD75E07-1B7B-4EDA-B9A8-68812B165C5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4CF724-B985-4F98-A562-0DE177ACDA5E}" type="slidenum">
              <a:rPr kumimoji="0" lang="de-DE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de-DE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1747" name="Rectangle 2">
            <a:extLst>
              <a:ext uri="{FF2B5EF4-FFF2-40B4-BE49-F238E27FC236}">
                <a16:creationId xmlns:a16="http://schemas.microsoft.com/office/drawing/2014/main" id="{3B9E23BA-D141-4DFA-A61E-5815BA969AF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1413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8" name="Rectangle 3">
            <a:extLst>
              <a:ext uri="{FF2B5EF4-FFF2-40B4-BE49-F238E27FC236}">
                <a16:creationId xmlns:a16="http://schemas.microsoft.com/office/drawing/2014/main" id="{F6074F65-80FC-4180-A245-B7D07052F10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4988"/>
            <a:ext cx="5486400" cy="41132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5797905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>
            <a:extLst>
              <a:ext uri="{FF2B5EF4-FFF2-40B4-BE49-F238E27FC236}">
                <a16:creationId xmlns:a16="http://schemas.microsoft.com/office/drawing/2014/main" id="{6A525E16-A163-4456-8DF1-533654A8F5A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3C989C4-3EE9-4435-A029-7044BAE22C82}" type="slidenum">
              <a:rPr lang="de-DE" altLang="en-US" smtClean="0"/>
              <a:pPr>
                <a:spcBef>
                  <a:spcPct val="0"/>
                </a:spcBef>
              </a:pPr>
              <a:t>30</a:t>
            </a:fld>
            <a:endParaRPr lang="de-DE" altLang="en-US"/>
          </a:p>
        </p:txBody>
      </p:sp>
      <p:sp>
        <p:nvSpPr>
          <p:cNvPr id="28675" name="Rectangle 2">
            <a:extLst>
              <a:ext uri="{FF2B5EF4-FFF2-40B4-BE49-F238E27FC236}">
                <a16:creationId xmlns:a16="http://schemas.microsoft.com/office/drawing/2014/main" id="{1FFA7762-65A1-4E04-BA21-F3940B69915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1413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6" name="Rectangle 3">
            <a:extLst>
              <a:ext uri="{FF2B5EF4-FFF2-40B4-BE49-F238E27FC236}">
                <a16:creationId xmlns:a16="http://schemas.microsoft.com/office/drawing/2014/main" id="{68983FA3-909B-42FB-BE01-D7A4C40E9A5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4988"/>
            <a:ext cx="5486400" cy="41132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de-DE" altLang="en-US"/>
              <a:t>7,6 eV enthalten Korrektur für mögliche Verzweigungen zwischen den Kaskaden (sonst nur 7,1 eV)</a:t>
            </a:r>
          </a:p>
          <a:p>
            <a:pPr eaLnBrk="1" hangingPunct="1">
              <a:spcBef>
                <a:spcPct val="0"/>
              </a:spcBef>
            </a:pPr>
            <a:r>
              <a:rPr lang="de-DE" altLang="en-US"/>
              <a:t>Unsicherheitsabschätzung vermutlich konservativ</a:t>
            </a:r>
          </a:p>
        </p:txBody>
      </p:sp>
    </p:spTree>
    <p:extLst>
      <p:ext uri="{BB962C8B-B14F-4D97-AF65-F5344CB8AC3E}">
        <p14:creationId xmlns:p14="http://schemas.microsoft.com/office/powerpoint/2010/main" val="2865083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8.xml"/></Relationships>
</file>

<file path=ppt/slideLayouts/_rels/slideLayout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6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6.jpeg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7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5DC907-6DE4-402C-A725-5EBF85C6BCA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9814AA-8CD1-481B-86B4-8BFB14A148E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31EB0A-DD77-4315-93E2-B76C9999D4C5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4791150"/>
      </p:ext>
    </p:extLst>
  </p:cSld>
  <p:clrMapOvr>
    <a:masterClrMapping/>
  </p:clrMapOvr>
  <p:transition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4450B5-0C83-400A-AF1C-2ACD8BDEA697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6490983"/>
      </p:ext>
    </p:extLst>
  </p:cSld>
  <p:clrMapOvr>
    <a:masterClrMapping/>
  </p:clrMapOvr>
  <p:transition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8C9E64-BB02-4A1E-A399-35984DB43490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6935568"/>
      </p:ext>
    </p:extLst>
  </p:cSld>
  <p:clrMapOvr>
    <a:masterClrMapping/>
  </p:clrMapOvr>
  <p:transition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B2C23B-56B9-4B03-AF40-5C42C5BFC7DD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3914845"/>
      </p:ext>
    </p:extLst>
  </p:cSld>
  <p:clrMapOvr>
    <a:masterClrMapping/>
  </p:clrMapOvr>
  <p:transition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1643930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" y="0"/>
            <a:ext cx="759142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algn="l">
              <a:defRPr sz="2800" b="1">
                <a:solidFill>
                  <a:srgbClr val="10106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21046868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323528" y="0"/>
            <a:ext cx="759142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2800" b="1">
                <a:solidFill>
                  <a:srgbClr val="10106F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de-DE" dirty="0" err="1"/>
              <a:t>eeSie</a:t>
            </a:r>
            <a:r>
              <a:rPr lang="de-DE" dirty="0"/>
              <a:t>, um das</a:t>
            </a:r>
          </a:p>
        </p:txBody>
      </p:sp>
    </p:spTree>
    <p:extLst>
      <p:ext uri="{BB962C8B-B14F-4D97-AF65-F5344CB8AC3E}">
        <p14:creationId xmlns:p14="http://schemas.microsoft.com/office/powerpoint/2010/main" val="2651899024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Überschrift+Text+Linie un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_daten\dienstliches\2014\ppt\PPT_HG_Folie_02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6444000"/>
            <a:ext cx="0" cy="0"/>
          </a:xfrm>
          <a:prstGeom prst="rect">
            <a:avLst/>
          </a:prstGeom>
          <a:noFill/>
        </p:spPr>
      </p:pic>
      <p:sp>
        <p:nvSpPr>
          <p:cNvPr id="11" name="Textplatzhalter 10"/>
          <p:cNvSpPr>
            <a:spLocks noGrp="1"/>
          </p:cNvSpPr>
          <p:nvPr>
            <p:ph type="body" sz="quarter" idx="12"/>
          </p:nvPr>
        </p:nvSpPr>
        <p:spPr>
          <a:xfrm>
            <a:off x="107505" y="1296000"/>
            <a:ext cx="8780598" cy="5040000"/>
          </a:xfrm>
        </p:spPr>
        <p:txBody>
          <a:bodyPr/>
          <a:lstStyle>
            <a:lvl1pPr marL="0" indent="0">
              <a:buFontTx/>
              <a:buNone/>
              <a:defRPr/>
            </a:lvl1pPr>
            <a:lvl2pPr marL="266700" indent="0">
              <a:buFontTx/>
              <a:buNone/>
              <a:defRPr/>
            </a:lvl2pPr>
            <a:lvl3pPr marL="542925" indent="0">
              <a:buFontTx/>
              <a:buNone/>
              <a:defRPr/>
            </a:lvl3pPr>
            <a:lvl4pPr marL="809625" indent="0">
              <a:buFontTx/>
              <a:buNone/>
              <a:defRPr baseline="0"/>
            </a:lvl4pPr>
            <a:lvl5pPr marL="1076325" indent="0">
              <a:buFontTx/>
              <a:buNone/>
              <a:defRPr/>
            </a:lvl5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8" name="Titel 6"/>
          <p:cNvSpPr>
            <a:spLocks noGrp="1"/>
          </p:cNvSpPr>
          <p:nvPr>
            <p:ph type="title"/>
          </p:nvPr>
        </p:nvSpPr>
        <p:spPr>
          <a:xfrm>
            <a:off x="107505" y="218868"/>
            <a:ext cx="8640000" cy="777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557143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Überschrift+Logo links+2 Lini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 userDrawn="1">
            <p:ph type="title"/>
          </p:nvPr>
        </p:nvSpPr>
        <p:spPr>
          <a:xfrm>
            <a:off x="1392370" y="218868"/>
            <a:ext cx="7626106" cy="7776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16" name="Datumsplatzhalt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27.10.2014</a:t>
            </a:r>
            <a:endParaRPr lang="de-DE" dirty="0"/>
          </a:p>
        </p:txBody>
      </p:sp>
      <p:sp>
        <p:nvSpPr>
          <p:cNvPr id="17" name="Foliennummernplatzhalt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8" name="Fußzeilenplatzhalt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ppt-folie-vorlage</a:t>
            </a:r>
            <a:endParaRPr lang="de-DE" dirty="0"/>
          </a:p>
        </p:txBody>
      </p:sp>
      <p:cxnSp>
        <p:nvCxnSpPr>
          <p:cNvPr id="10" name="Gerade Verbindung 9"/>
          <p:cNvCxnSpPr/>
          <p:nvPr userDrawn="1"/>
        </p:nvCxnSpPr>
        <p:spPr>
          <a:xfrm>
            <a:off x="215999" y="873600"/>
            <a:ext cx="8712000" cy="0"/>
          </a:xfrm>
          <a:prstGeom prst="line">
            <a:avLst/>
          </a:prstGeom>
          <a:ln w="38100">
            <a:solidFill>
              <a:srgbClr val="0073A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Grafik 18" descr="PTB-Logo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5648" y="216001"/>
            <a:ext cx="1188000" cy="574911"/>
          </a:xfrm>
          <a:prstGeom prst="rect">
            <a:avLst/>
          </a:prstGeom>
        </p:spPr>
      </p:pic>
      <p:grpSp>
        <p:nvGrpSpPr>
          <p:cNvPr id="13" name="Gruppieren 12"/>
          <p:cNvGrpSpPr/>
          <p:nvPr userDrawn="1"/>
        </p:nvGrpSpPr>
        <p:grpSpPr>
          <a:xfrm>
            <a:off x="203202" y="6421901"/>
            <a:ext cx="8723297" cy="233107"/>
            <a:chOff x="203201" y="4816426"/>
            <a:chExt cx="8723297" cy="174830"/>
          </a:xfrm>
        </p:grpSpPr>
        <p:cxnSp>
          <p:nvCxnSpPr>
            <p:cNvPr id="20" name="Gerade Verbindung 19"/>
            <p:cNvCxnSpPr/>
            <p:nvPr userDrawn="1"/>
          </p:nvCxnSpPr>
          <p:spPr>
            <a:xfrm>
              <a:off x="214498" y="4816426"/>
              <a:ext cx="8712000" cy="0"/>
            </a:xfrm>
            <a:prstGeom prst="line">
              <a:avLst/>
            </a:prstGeom>
            <a:ln w="38100">
              <a:solidFill>
                <a:srgbClr val="0073A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" name="Gruppieren 12"/>
            <p:cNvGrpSpPr/>
            <p:nvPr userDrawn="1"/>
          </p:nvGrpSpPr>
          <p:grpSpPr>
            <a:xfrm>
              <a:off x="203201" y="4847256"/>
              <a:ext cx="8723297" cy="144000"/>
              <a:chOff x="203201" y="4847256"/>
              <a:chExt cx="8723297" cy="144000"/>
            </a:xfrm>
          </p:grpSpPr>
          <p:pic>
            <p:nvPicPr>
              <p:cNvPr id="22" name="Grafik 21" descr="Schriftzug 1.jpg"/>
              <p:cNvPicPr>
                <a:picLocks noChangeAspect="1"/>
              </p:cNvPicPr>
              <p:nvPr userDrawn="1"/>
            </p:nvPicPr>
            <p:blipFill>
              <a:blip r:embed="rId3"/>
              <a:stretch>
                <a:fillRect/>
              </a:stretch>
            </p:blipFill>
            <p:spPr>
              <a:xfrm>
                <a:off x="203201" y="4847256"/>
                <a:ext cx="3701307" cy="143999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3" name="Grafik 22" descr="Schriftzug 2.jpg"/>
              <p:cNvPicPr>
                <a:picLocks noChangeAspect="1"/>
              </p:cNvPicPr>
              <p:nvPr userDrawn="1"/>
            </p:nvPicPr>
            <p:blipFill>
              <a:blip r:embed="rId4"/>
              <a:stretch>
                <a:fillRect/>
              </a:stretch>
            </p:blipFill>
            <p:spPr>
              <a:xfrm>
                <a:off x="7414498" y="4847256"/>
                <a:ext cx="1512000" cy="144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</p:spTree>
    <p:extLst>
      <p:ext uri="{BB962C8B-B14F-4D97-AF65-F5344CB8AC3E}">
        <p14:creationId xmlns:p14="http://schemas.microsoft.com/office/powerpoint/2010/main" val="1190164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EC6E97-C450-46E4-9AAD-AA0D33A4C69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2_Titel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FAB709-34E6-9143-A258-78D96F3C8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2800" b="1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id="{87F644C3-CACC-BC48-B42C-41F0E5EC1EEC}"/>
              </a:ext>
            </a:extLst>
          </p:cNvPr>
          <p:cNvSpPr/>
          <p:nvPr userDrawn="1"/>
        </p:nvSpPr>
        <p:spPr>
          <a:xfrm>
            <a:off x="0" y="6639279"/>
            <a:ext cx="9144000" cy="226671"/>
          </a:xfrm>
          <a:prstGeom prst="rect">
            <a:avLst/>
          </a:prstGeom>
          <a:solidFill>
            <a:srgbClr val="A8A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/>
            <a:endParaRPr lang="en-US" dirty="0">
              <a:highlight>
                <a:srgbClr val="00432A"/>
              </a:highlight>
            </a:endParaRP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11B68176-0D73-BB41-B4DC-9EF2A5CFC2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-771" y="6555159"/>
            <a:ext cx="2057400" cy="365125"/>
          </a:xfrm>
          <a:prstGeom prst="rect">
            <a:avLst/>
          </a:prstGeom>
          <a:ln>
            <a:noFill/>
          </a:ln>
        </p:spPr>
        <p:txBody>
          <a:bodyPr vert="horz" lIns="68579" tIns="34289" rIns="68579" bIns="34289" rtlCol="0" anchor="ctr"/>
          <a:lstStyle>
            <a:lvl1pPr algn="l">
              <a:defRPr sz="900">
                <a:solidFill>
                  <a:srgbClr val="FC5508"/>
                </a:solidFill>
              </a:defRPr>
            </a:lvl1pPr>
          </a:lstStyle>
          <a:p>
            <a:r>
              <a:rPr lang="en-US" dirty="0" err="1"/>
              <a:t>ThoriumNuclearClock</a:t>
            </a:r>
            <a:endParaRPr lang="en-US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9A356FD7-BAB8-DA4A-B9AE-225ECDC19D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40003" y="6555159"/>
            <a:ext cx="3086100" cy="365125"/>
          </a:xfrm>
          <a:prstGeom prst="rect">
            <a:avLst/>
          </a:prstGeom>
        </p:spPr>
        <p:txBody>
          <a:bodyPr vert="horz" lIns="68579" tIns="34289" rIns="68579" bIns="34289" rtlCol="0" anchor="ctr"/>
          <a:lstStyle>
            <a:lvl1pPr algn="ctr">
              <a:defRPr sz="900">
                <a:solidFill>
                  <a:srgbClr val="FC5508"/>
                </a:solidFill>
              </a:defRPr>
            </a:lvl1pPr>
          </a:lstStyle>
          <a:p>
            <a:r>
              <a:rPr lang="en-US" dirty="0" err="1"/>
              <a:t>Safronova</a:t>
            </a:r>
            <a:r>
              <a:rPr lang="en-US" dirty="0"/>
              <a:t>/</a:t>
            </a:r>
            <a:r>
              <a:rPr lang="en-US" dirty="0" err="1"/>
              <a:t>Peik</a:t>
            </a:r>
            <a:r>
              <a:rPr lang="en-US" dirty="0"/>
              <a:t>/</a:t>
            </a:r>
            <a:r>
              <a:rPr lang="en-US" dirty="0" err="1"/>
              <a:t>Thirolf</a:t>
            </a:r>
            <a:r>
              <a:rPr lang="en-US" dirty="0"/>
              <a:t>/Schumm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983B0C69-1BD7-CF44-9067-6E43B77B99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086600" y="6555159"/>
            <a:ext cx="2057400" cy="365125"/>
          </a:xfrm>
          <a:prstGeom prst="rect">
            <a:avLst/>
          </a:prstGeom>
          <a:ln>
            <a:noFill/>
          </a:ln>
        </p:spPr>
        <p:txBody>
          <a:bodyPr vert="horz" lIns="68579" tIns="34289" rIns="68579" bIns="34289" rtlCol="0" anchor="ctr"/>
          <a:lstStyle>
            <a:lvl1pPr algn="r">
              <a:defRPr sz="900">
                <a:solidFill>
                  <a:srgbClr val="F73D0C"/>
                </a:solidFill>
              </a:defRPr>
            </a:lvl1pPr>
          </a:lstStyle>
          <a:p>
            <a:fld id="{1930D757-3E96-B545-88B2-AF3833C35561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47405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712"/>
          </a:xfrm>
        </p:spPr>
        <p:txBody>
          <a:bodyPr>
            <a:normAutofit/>
          </a:bodyPr>
          <a:lstStyle>
            <a:lvl1pPr algn="l">
              <a:defRPr sz="28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AT" dirty="0"/>
              <a:t>Mastertitelformat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401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mpressum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 descr="Impresum_1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4925" y="3426524"/>
            <a:ext cx="1996800" cy="3026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36970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39E998-3DA9-4C72-A76A-BD9A4196B6AF}" type="datetimeFigureOut">
              <a:rPr lang="de-DE"/>
              <a:pPr>
                <a:defRPr/>
              </a:pPr>
              <a:t>07.10.2023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B0C8C6-4746-4A20-8CCA-2280DF99FDE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56015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7B3BE4-450D-4AB0-82F2-68819C2C5DDA}" type="datetimeFigureOut">
              <a:rPr lang="de-DE"/>
              <a:pPr>
                <a:defRPr/>
              </a:pPr>
              <a:t>07.10.2023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6248EB-FD43-49F7-AB91-D0DDD60CE7E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89029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2CD3CB-FA94-4736-BF64-C924D06FE3C0}" type="datetimeFigureOut">
              <a:rPr lang="de-DE"/>
              <a:pPr>
                <a:defRPr/>
              </a:pPr>
              <a:t>07.10.2023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62E8D4-CE59-460F-88A0-4D557625751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06814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86F6AB-35B8-4F2D-B867-58F14EC530BD}" type="datetimeFigureOut">
              <a:rPr lang="de-DE"/>
              <a:pPr>
                <a:defRPr/>
              </a:pPr>
              <a:t>07.10.2023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DB8E44-C9E7-4E5E-8E1F-4DD4A5A9FF3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58055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DEF8BC-5BF5-4A9F-B850-BCAA3E661C91}" type="datetimeFigureOut">
              <a:rPr lang="de-DE"/>
              <a:pPr>
                <a:defRPr/>
              </a:pPr>
              <a:t>07.10.2023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15F299-D46B-4EFA-8FAE-B71B21ECBBA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9179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1E03C0-E915-4954-A1B9-9C23CBB5D1E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EC6BCF-FA25-4F9F-9A8F-90FE1CE6B4E7}" type="datetimeFigureOut">
              <a:rPr lang="de-DE"/>
              <a:pPr>
                <a:defRPr/>
              </a:pPr>
              <a:t>07.10.2023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92D574-B721-48FC-84DC-56882868A9E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59685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270E96-A37F-4672-92D6-2BF3F70DAA50}" type="datetimeFigureOut">
              <a:rPr lang="de-DE"/>
              <a:pPr>
                <a:defRPr/>
              </a:pPr>
              <a:t>07.10.2023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DFC7E-61AE-443C-B14E-09E3EBD3513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49268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4A79DE-3D41-438D-857F-B1AEE4A76176}" type="datetimeFigureOut">
              <a:rPr lang="de-DE"/>
              <a:pPr>
                <a:defRPr/>
              </a:pPr>
              <a:t>07.10.2023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30C2F5-A803-41F1-A4A6-EBA1AD5D203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698656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349277-078B-4E2E-8CAD-704F334810C8}" type="datetimeFigureOut">
              <a:rPr lang="de-DE"/>
              <a:pPr>
                <a:defRPr/>
              </a:pPr>
              <a:t>07.10.2023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6EFA50-AA16-495F-A365-669DB844EAE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23212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75552A-E2FA-4D7E-B5D4-3F9438C96800}" type="datetimeFigureOut">
              <a:rPr lang="de-DE"/>
              <a:pPr>
                <a:defRPr/>
              </a:pPr>
              <a:t>07.10.2023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39B2D8-6720-4163-AE86-C7AA98CD624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981921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71D512-199F-49B3-BF0D-20065256AC16}" type="datetimeFigureOut">
              <a:rPr lang="de-DE"/>
              <a:pPr>
                <a:defRPr/>
              </a:pPr>
              <a:t>07.10.2023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82FBBC-3418-4736-B8A2-0751F4E2FB2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218571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66850708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/>
          </p:nvPr>
        </p:nvSpPr>
        <p:spPr>
          <a:xfrm>
            <a:off x="457200" y="138113"/>
            <a:ext cx="8229600" cy="59880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9935803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E9F9BF-EEDB-4619-85EE-E6576C89E12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457583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E477C8-08AF-4805-840D-1FCFB94BBF1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73456106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E59310-10CD-4E48-865E-F6512102ABA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36CF18-54A2-47AF-91AB-F53D42B3F3E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4925873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6B7936-9403-41C1-97E4-DD262B758EF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450058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28F3F-9195-4EB5-B5C8-11D2B2EE7A3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9376469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0BDD07-FEDA-4299-AA50-7437D63B8D4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8244751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AC85BF-4958-4E81-B864-E90DDE7F4E4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6392633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2CF69F-100F-422E-98A3-9B76E1C67DA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3592499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31EB0A-DD77-4315-93E2-B76C9999D4C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9108697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4450B5-0C83-400A-AF1C-2ACD8BDEA69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5599941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8C9E64-BB02-4A1E-A399-35984DB4349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7923166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B2C23B-56B9-4B03-AF40-5C42C5BFC7DD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2868721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ABFC2A-A6AE-4749-BB1A-F7C87EC7367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BA26CF-892C-44B9-9907-9998AAAEDD6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173961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068433-1545-40D2-89D4-D15A2E80F37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650058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EAFA09-DB7B-4FF0-82CB-F94580C31B9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299307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7AF8F2-A7FF-4637-BF10-CC6C41D7DA5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415413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5961A5-FDC9-4C0F-B8A8-260EA1E974C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195681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76CAF8-70D7-4009-9F24-BD555CFB582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256381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71DFF0-FB87-43EE-9924-A31196CBD84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541934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7C783-CE09-4029-A299-D5401C4C664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412280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en-US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E8104E-54C6-482D-8238-0048FD3FB90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799675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DAA1A5-8493-4342-B6DC-5E5B4A2E93E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0574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E1FD36-7590-4CF0-944D-80A8645AD31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EA3B43-1938-4479-B8F5-B13C2B85F15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809491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>
          <a:xfrm>
            <a:off x="0" y="0"/>
            <a:ext cx="9144000" cy="836712"/>
          </a:xfrm>
          <a:prstGeom prst="rect">
            <a:avLst/>
          </a:prstGeom>
          <a:solidFill>
            <a:srgbClr val="116F5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35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712"/>
          </a:xfrm>
        </p:spPr>
        <p:txBody>
          <a:bodyPr>
            <a:normAutofit/>
          </a:bodyPr>
          <a:lstStyle>
            <a:lvl1pPr algn="l">
              <a:defRPr sz="21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AT" dirty="0"/>
              <a:t>Mastertitelformat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45184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BA26CF-892C-44B9-9907-9998AAAEDD6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5718643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068433-1545-40D2-89D4-D15A2E80F37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922037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EAFA09-DB7B-4FF0-82CB-F94580C31B9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645111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7AF8F2-A7FF-4637-BF10-CC6C41D7DA5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293907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5961A5-FDC9-4C0F-B8A8-260EA1E974C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539048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76CAF8-70D7-4009-9F24-BD555CFB582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761465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71DFF0-FB87-43EE-9924-A31196CBD84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395417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7C783-CE09-4029-A299-D5401C4C664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6047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7CAEFA-8A9D-417C-B17F-AC926DF26D9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E8104E-54C6-482D-8238-0048FD3FB90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0192882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DAA1A5-8493-4342-B6DC-5E5B4A2E93E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99716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EA3B43-1938-4479-B8F5-B13C2B85F15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499830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umm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24.10.2013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BB93A0-F6AD-48AD-9097-3EA5C73C9D4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1413387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>
          <a:xfrm>
            <a:off x="0" y="0"/>
            <a:ext cx="9144000" cy="836712"/>
          </a:xfrm>
          <a:prstGeom prst="rect">
            <a:avLst/>
          </a:prstGeom>
          <a:solidFill>
            <a:srgbClr val="116F5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712"/>
          </a:xfrm>
        </p:spPr>
        <p:txBody>
          <a:bodyPr>
            <a:normAutofit/>
          </a:bodyPr>
          <a:lstStyle>
            <a:lvl1pPr algn="l">
              <a:defRPr sz="28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AT" dirty="0"/>
              <a:t>Mastertitelformat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4554956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ckblat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platzhalter 16"/>
          <p:cNvSpPr>
            <a:spLocks noGrp="1"/>
          </p:cNvSpPr>
          <p:nvPr>
            <p:ph type="body" sz="quarter" idx="10" hasCustomPrompt="1"/>
          </p:nvPr>
        </p:nvSpPr>
        <p:spPr>
          <a:xfrm>
            <a:off x="111605" y="1700984"/>
            <a:ext cx="8820001" cy="201604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FontTx/>
              <a:buNone/>
              <a:defRPr sz="4400" b="1">
                <a:latin typeface="Arial" pitchFamily="34" charset="0"/>
                <a:cs typeface="Arial" pitchFamily="34" charset="0"/>
              </a:defRPr>
            </a:lvl1pPr>
            <a:lvl2pPr marL="0" indent="0">
              <a:buFontTx/>
              <a:buNone/>
              <a:defRPr sz="3600">
                <a:latin typeface="Arial" pitchFamily="34" charset="0"/>
                <a:cs typeface="Arial" pitchFamily="34" charset="0"/>
              </a:defRPr>
            </a:lvl2pPr>
            <a:lvl3pPr marL="0" indent="0">
              <a:buFontTx/>
              <a:buNone/>
              <a:defRPr sz="3600">
                <a:latin typeface="Arial" pitchFamily="34" charset="0"/>
                <a:cs typeface="Arial" pitchFamily="34" charset="0"/>
              </a:defRPr>
            </a:lvl3pPr>
            <a:lvl4pPr marL="0" indent="0">
              <a:buFontTx/>
              <a:buNone/>
              <a:defRPr sz="3600">
                <a:latin typeface="Arial" pitchFamily="34" charset="0"/>
                <a:cs typeface="Arial" pitchFamily="34" charset="0"/>
              </a:defRPr>
            </a:lvl4pPr>
            <a:lvl5pPr marL="0" indent="0">
              <a:buFontTx/>
              <a:buNone/>
              <a:defRPr sz="3600">
                <a:latin typeface="Arial" pitchFamily="34" charset="0"/>
                <a:cs typeface="Arial" pitchFamily="34" charset="0"/>
              </a:defRPr>
            </a:lvl5pPr>
          </a:lstStyle>
          <a:p>
            <a:r>
              <a:rPr lang="en-US" sz="4500" dirty="0" err="1"/>
              <a:t>Opticlock</a:t>
            </a:r>
            <a:r>
              <a:rPr lang="en-US" sz="4500" dirty="0"/>
              <a:t>: towards an optical single-ion clock for applications beyond basic research </a:t>
            </a:r>
            <a:endParaRPr lang="de-DE" sz="4500" dirty="0"/>
          </a:p>
        </p:txBody>
      </p:sp>
      <p:sp>
        <p:nvSpPr>
          <p:cNvPr id="18" name="Textplatzhalter 16"/>
          <p:cNvSpPr>
            <a:spLocks noGrp="1"/>
          </p:cNvSpPr>
          <p:nvPr>
            <p:ph type="body" sz="quarter" idx="11" hasCustomPrompt="1"/>
          </p:nvPr>
        </p:nvSpPr>
        <p:spPr>
          <a:xfrm>
            <a:off x="108059" y="2740428"/>
            <a:ext cx="8820001" cy="1083171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45718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700">
                <a:latin typeface="Arial" pitchFamily="34" charset="0"/>
                <a:cs typeface="Arial" pitchFamily="34" charset="0"/>
              </a:defRPr>
            </a:lvl1pPr>
            <a:lvl2pPr marL="0" indent="0">
              <a:buFontTx/>
              <a:buNone/>
              <a:defRPr sz="3600">
                <a:latin typeface="Arial" pitchFamily="34" charset="0"/>
                <a:cs typeface="Arial" pitchFamily="34" charset="0"/>
              </a:defRPr>
            </a:lvl2pPr>
            <a:lvl3pPr marL="0" indent="0">
              <a:buFontTx/>
              <a:buNone/>
              <a:defRPr sz="3600">
                <a:latin typeface="Arial" pitchFamily="34" charset="0"/>
                <a:cs typeface="Arial" pitchFamily="34" charset="0"/>
              </a:defRPr>
            </a:lvl3pPr>
            <a:lvl4pPr marL="0" indent="0">
              <a:buFontTx/>
              <a:buNone/>
              <a:defRPr sz="3600">
                <a:latin typeface="Arial" pitchFamily="34" charset="0"/>
                <a:cs typeface="Arial" pitchFamily="34" charset="0"/>
              </a:defRPr>
            </a:lvl4pPr>
            <a:lvl5pPr marL="0" indent="0">
              <a:buFontTx/>
              <a:buNone/>
              <a:defRPr sz="3600">
                <a:latin typeface="Arial" pitchFamily="34" charset="0"/>
                <a:cs typeface="Arial" pitchFamily="34" charset="0"/>
              </a:defRPr>
            </a:lvl5pPr>
          </a:lstStyle>
          <a:p>
            <a:r>
              <a:rPr lang="de-DE" sz="3000" dirty="0"/>
              <a:t>Nils Huntemann</a:t>
            </a:r>
            <a:r>
              <a:rPr lang="de-DE" sz="3000" baseline="30000" dirty="0"/>
              <a:t>1</a:t>
            </a:r>
            <a:r>
              <a:rPr lang="de-DE" sz="3000" dirty="0"/>
              <a:t>, Stefan Brakhane</a:t>
            </a:r>
            <a:r>
              <a:rPr lang="de-DE" sz="3000" baseline="30000" dirty="0"/>
              <a:t>2</a:t>
            </a:r>
            <a:r>
              <a:rPr lang="de-DE" sz="3000" dirty="0"/>
              <a:t>, Dieter Meschede</a:t>
            </a:r>
            <a:r>
              <a:rPr lang="de-DE" sz="3000" baseline="30000" dirty="0"/>
              <a:t>2</a:t>
            </a:r>
            <a:r>
              <a:rPr lang="de-DE" sz="3000" dirty="0"/>
              <a:t>, Michael Johanning</a:t>
            </a:r>
            <a:r>
              <a:rPr lang="de-DE" sz="3000" baseline="30000" dirty="0"/>
              <a:t>3</a:t>
            </a:r>
            <a:r>
              <a:rPr lang="de-DE" sz="3000" dirty="0"/>
              <a:t>, Christof Wunderlich</a:t>
            </a:r>
            <a:r>
              <a:rPr lang="de-DE" sz="3000" baseline="30000" dirty="0"/>
              <a:t>3</a:t>
            </a:r>
            <a:r>
              <a:rPr lang="de-DE" sz="3000" dirty="0"/>
              <a:t>, </a:t>
            </a:r>
            <a:br>
              <a:rPr lang="de-DE" sz="3000" dirty="0"/>
            </a:br>
            <a:r>
              <a:rPr lang="de-DE" sz="3000" dirty="0"/>
              <a:t>Bassem Arar</a:t>
            </a:r>
            <a:r>
              <a:rPr lang="de-DE" sz="3000" baseline="30000" dirty="0"/>
              <a:t>4</a:t>
            </a:r>
            <a:r>
              <a:rPr lang="de-DE" sz="3000" dirty="0"/>
              <a:t>, Andreas Wicht</a:t>
            </a:r>
            <a:r>
              <a:rPr lang="de-DE" sz="3000" baseline="30000" dirty="0"/>
              <a:t>4</a:t>
            </a:r>
            <a:r>
              <a:rPr lang="de-DE" sz="3000" dirty="0"/>
              <a:t>, Robert Jördens</a:t>
            </a:r>
            <a:r>
              <a:rPr lang="de-DE" sz="3000" baseline="30000" dirty="0"/>
              <a:t>5</a:t>
            </a:r>
            <a:r>
              <a:rPr lang="de-DE" sz="3000" dirty="0"/>
              <a:t>, Maximilian Biethahn</a:t>
            </a:r>
            <a:r>
              <a:rPr lang="de-DE" sz="3000" baseline="30000" dirty="0"/>
              <a:t>6</a:t>
            </a:r>
            <a:r>
              <a:rPr lang="de-DE" sz="3000" dirty="0"/>
              <a:t>, Michael Flämmich</a:t>
            </a:r>
            <a:r>
              <a:rPr lang="de-DE" sz="3000" baseline="30000" dirty="0"/>
              <a:t>6</a:t>
            </a:r>
            <a:r>
              <a:rPr lang="de-DE" sz="3000" dirty="0"/>
              <a:t>, </a:t>
            </a:r>
            <a:br>
              <a:rPr lang="de-DE" sz="3000" dirty="0"/>
            </a:br>
            <a:r>
              <a:rPr lang="de-DE" sz="3000" dirty="0"/>
              <a:t>Florian Karlewski</a:t>
            </a:r>
            <a:r>
              <a:rPr lang="de-DE" sz="3000" baseline="30000" dirty="0"/>
              <a:t>7</a:t>
            </a:r>
            <a:r>
              <a:rPr lang="de-DE" sz="3000" dirty="0"/>
              <a:t>, József Fortágh</a:t>
            </a:r>
            <a:r>
              <a:rPr lang="de-DE" sz="3000" baseline="30000" dirty="0"/>
              <a:t>7</a:t>
            </a:r>
            <a:r>
              <a:rPr lang="de-DE" sz="3000" dirty="0"/>
              <a:t>, Enrico Vogt</a:t>
            </a:r>
            <a:r>
              <a:rPr lang="de-DE" sz="3000" baseline="30000" dirty="0"/>
              <a:t>8</a:t>
            </a:r>
            <a:r>
              <a:rPr lang="de-DE" sz="3000" dirty="0"/>
              <a:t>, Maurice Lessing</a:t>
            </a:r>
            <a:r>
              <a:rPr lang="de-DE" sz="3000" baseline="30000" dirty="0"/>
              <a:t>9</a:t>
            </a:r>
            <a:r>
              <a:rPr lang="de-DE" sz="3000" dirty="0"/>
              <a:t>, Ronald Holzwarth</a:t>
            </a:r>
            <a:r>
              <a:rPr lang="de-DE" sz="3000" baseline="30000" dirty="0"/>
              <a:t>9</a:t>
            </a:r>
            <a:r>
              <a:rPr lang="de-DE" sz="3000" dirty="0"/>
              <a:t>, </a:t>
            </a:r>
            <a:br>
              <a:rPr lang="de-DE" sz="3000" dirty="0"/>
            </a:br>
            <a:r>
              <a:rPr lang="de-DE" sz="3000" dirty="0"/>
              <a:t>Christian Tamm</a:t>
            </a:r>
            <a:r>
              <a:rPr lang="de-DE" sz="3000" baseline="30000" dirty="0"/>
              <a:t>1</a:t>
            </a:r>
            <a:r>
              <a:rPr lang="de-DE" sz="3000" dirty="0"/>
              <a:t>, Ekkehard Peik</a:t>
            </a:r>
            <a:r>
              <a:rPr lang="de-DE" sz="3000" baseline="30000" dirty="0"/>
              <a:t>1</a:t>
            </a:r>
            <a:r>
              <a:rPr lang="de-DE" sz="3000" dirty="0"/>
              <a:t>, Alexandre Didier</a:t>
            </a:r>
            <a:r>
              <a:rPr lang="de-DE" sz="3000" baseline="30000" dirty="0"/>
              <a:t>1</a:t>
            </a:r>
            <a:r>
              <a:rPr lang="de-DE" sz="3000" dirty="0"/>
              <a:t>, Tanja E. Mehlstäubler</a:t>
            </a:r>
            <a:r>
              <a:rPr lang="de-DE" sz="3000" baseline="30000" dirty="0"/>
              <a:t>1</a:t>
            </a:r>
            <a:r>
              <a:rPr lang="de-DE" sz="3000" dirty="0"/>
              <a:t>, Piet O. Schmidt</a:t>
            </a:r>
            <a:r>
              <a:rPr lang="de-DE" sz="3000" baseline="30000" dirty="0"/>
              <a:t>1</a:t>
            </a:r>
            <a:r>
              <a:rPr lang="de-DE" sz="3000" dirty="0"/>
              <a:t>,</a:t>
            </a:r>
            <a:br>
              <a:rPr lang="de-DE" sz="3000" dirty="0"/>
            </a:br>
            <a:r>
              <a:rPr lang="de-DE" sz="3000" dirty="0"/>
              <a:t>Florian Kienle</a:t>
            </a:r>
            <a:r>
              <a:rPr lang="de-DE" sz="3000" baseline="30000" dirty="0"/>
              <a:t>10</a:t>
            </a:r>
            <a:r>
              <a:rPr lang="de-DE" sz="3000" dirty="0"/>
              <a:t>, Jürgen Stuhler</a:t>
            </a:r>
            <a:r>
              <a:rPr lang="de-DE" sz="3000" baseline="30000" dirty="0"/>
              <a:t>10</a:t>
            </a:r>
            <a:r>
              <a:rPr lang="de-DE" sz="3000" dirty="0"/>
              <a:t>,Wilhelm Kaenders</a:t>
            </a:r>
            <a:r>
              <a:rPr lang="de-DE" sz="3000" baseline="30000" dirty="0"/>
              <a:t>10</a:t>
            </a:r>
            <a:r>
              <a:rPr lang="de-DE" sz="3000" dirty="0"/>
              <a:t>, and </a:t>
            </a:r>
            <a:r>
              <a:rPr lang="de-DE" sz="3000" dirty="0" err="1"/>
              <a:t>the</a:t>
            </a:r>
            <a:r>
              <a:rPr lang="de-DE" sz="3000" dirty="0"/>
              <a:t> </a:t>
            </a:r>
            <a:r>
              <a:rPr lang="de-DE" sz="3000" dirty="0" err="1"/>
              <a:t>opticlock</a:t>
            </a:r>
            <a:r>
              <a:rPr lang="de-DE" sz="3000" dirty="0"/>
              <a:t> </a:t>
            </a:r>
            <a:r>
              <a:rPr lang="de-DE" sz="3000" dirty="0" err="1"/>
              <a:t>consortium</a:t>
            </a:r>
            <a:r>
              <a:rPr lang="de-DE" sz="3000" dirty="0"/>
              <a:t>. </a:t>
            </a:r>
          </a:p>
          <a:p>
            <a:r>
              <a:rPr lang="de-DE" sz="3000" baseline="30000" dirty="0"/>
              <a:t>1</a:t>
            </a:r>
            <a:r>
              <a:rPr lang="de-DE" sz="3000" dirty="0"/>
              <a:t>Physikalisch-Technische Bundesanstalt, </a:t>
            </a:r>
            <a:r>
              <a:rPr lang="de-DE" sz="3000" baseline="30000" dirty="0"/>
              <a:t>2</a:t>
            </a:r>
            <a:r>
              <a:rPr lang="de-DE" sz="3000" dirty="0"/>
              <a:t>University </a:t>
            </a:r>
            <a:r>
              <a:rPr lang="de-DE" sz="3000" dirty="0" err="1"/>
              <a:t>of</a:t>
            </a:r>
            <a:r>
              <a:rPr lang="de-DE" sz="3000" dirty="0"/>
              <a:t> Bonn, </a:t>
            </a:r>
            <a:r>
              <a:rPr lang="de-DE" sz="3000" baseline="30000" dirty="0"/>
              <a:t>3</a:t>
            </a:r>
            <a:r>
              <a:rPr lang="de-DE" sz="3000" dirty="0"/>
              <a:t>University </a:t>
            </a:r>
            <a:r>
              <a:rPr lang="de-DE" sz="3000" dirty="0" err="1"/>
              <a:t>of</a:t>
            </a:r>
            <a:r>
              <a:rPr lang="de-DE" sz="3000" dirty="0"/>
              <a:t> Siegen, </a:t>
            </a:r>
            <a:r>
              <a:rPr lang="de-DE" sz="3000" baseline="30000" dirty="0"/>
              <a:t>4</a:t>
            </a:r>
            <a:r>
              <a:rPr lang="de-DE" sz="3000" dirty="0"/>
              <a:t>Ferdinand-Braun-Institut, </a:t>
            </a:r>
            <a:r>
              <a:rPr lang="de-DE" sz="3000" baseline="30000" dirty="0"/>
              <a:t>5</a:t>
            </a:r>
            <a:r>
              <a:rPr lang="de-DE" sz="3000" dirty="0"/>
              <a:t>QUARTIQ GmbH, </a:t>
            </a:r>
            <a:r>
              <a:rPr lang="de-DE" sz="3000" baseline="30000" dirty="0"/>
              <a:t>6</a:t>
            </a:r>
            <a:r>
              <a:rPr lang="de-DE" sz="3000" dirty="0"/>
              <a:t>VACOM GmbH, </a:t>
            </a:r>
            <a:r>
              <a:rPr lang="de-DE" sz="3000" baseline="30000" dirty="0"/>
              <a:t>7</a:t>
            </a:r>
            <a:r>
              <a:rPr lang="de-DE" sz="3000" dirty="0"/>
              <a:t>HighFinesse GmbH, </a:t>
            </a:r>
            <a:r>
              <a:rPr lang="de-DE" sz="3000" baseline="30000" dirty="0"/>
              <a:t>8</a:t>
            </a:r>
            <a:r>
              <a:rPr lang="de-DE" sz="3000" dirty="0"/>
              <a:t>Qubig GmbH, </a:t>
            </a:r>
            <a:r>
              <a:rPr lang="de-DE" sz="3000" baseline="30000" dirty="0"/>
              <a:t>9</a:t>
            </a:r>
            <a:r>
              <a:rPr lang="de-DE" sz="3000" dirty="0"/>
              <a:t>Menlo Systems GmbH, </a:t>
            </a:r>
            <a:br>
              <a:rPr lang="de-DE" sz="3000" dirty="0"/>
            </a:br>
            <a:r>
              <a:rPr lang="de-DE" sz="3000" baseline="30000" dirty="0"/>
              <a:t>10</a:t>
            </a:r>
            <a:r>
              <a:rPr lang="de-DE" sz="3000" dirty="0"/>
              <a:t>TOPTICA </a:t>
            </a:r>
            <a:r>
              <a:rPr lang="de-DE" sz="3000" dirty="0" err="1"/>
              <a:t>Photonics</a:t>
            </a:r>
            <a:r>
              <a:rPr lang="de-DE" sz="3000" dirty="0"/>
              <a:t> AG</a:t>
            </a:r>
          </a:p>
        </p:txBody>
      </p:sp>
      <p:cxnSp>
        <p:nvCxnSpPr>
          <p:cNvPr id="29" name="Gerade Verbindung 28"/>
          <p:cNvCxnSpPr/>
          <p:nvPr userDrawn="1"/>
        </p:nvCxnSpPr>
        <p:spPr>
          <a:xfrm>
            <a:off x="214499" y="1196752"/>
            <a:ext cx="8712000" cy="0"/>
          </a:xfrm>
          <a:prstGeom prst="line">
            <a:avLst/>
          </a:prstGeom>
          <a:ln w="38100">
            <a:solidFill>
              <a:srgbClr val="0073A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Grafik 12" descr="PTB-Logo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22573" y="188640"/>
            <a:ext cx="4986928" cy="960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" name="Gerade Verbindung 7"/>
          <p:cNvCxnSpPr/>
          <p:nvPr userDrawn="1"/>
        </p:nvCxnSpPr>
        <p:spPr>
          <a:xfrm>
            <a:off x="214499" y="6421903"/>
            <a:ext cx="8712000" cy="0"/>
          </a:xfrm>
          <a:prstGeom prst="line">
            <a:avLst/>
          </a:prstGeom>
          <a:ln w="38100">
            <a:solidFill>
              <a:srgbClr val="0073A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Grafik 8" descr="kacheln_PPoint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488716" y="4368539"/>
            <a:ext cx="1437783" cy="19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9330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FE2462-4D84-4CFE-829A-81A7016F10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D9E032A-32BF-43B5-8349-0BD0B7DD23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7"/>
            <a:ext cx="6858000" cy="165576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E5E1122-F65C-4BDA-B0E5-B61C0F8624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5F97A-401B-4699-8DC6-50748B241323}" type="datetime1">
              <a:rPr lang="de-DE" smtClean="0"/>
              <a:t>07.10.2023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2B2F7A3-3891-452D-A71F-42DABE3A8A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FC01F4B-6D0D-4EF1-84BA-ACB6F53BD7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E5466-D81D-4793-8CE3-B431C860DB0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094579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BA0609-53A4-491E-9297-5934845E6E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46D4C26-DEE3-4C0A-9DE2-47D14C1A6D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BF4F6AD-A4AC-45A2-9804-2F34B0E114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D4E48-5F4C-4E46-AD18-98B703FE35E6}" type="datetime1">
              <a:rPr lang="de-DE" smtClean="0"/>
              <a:t>07.10.2023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8503C50-23CC-4197-A502-C3093837AA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331EF4F-EE94-49FD-87A6-E9AB15C577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E5466-D81D-4793-8CE3-B431C860DB0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096609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160AB8-3AA7-4E48-AA56-E16FBADF49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40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12F9FB9-0F81-4971-B180-A7B1BFF2E5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58602E7-2181-4DA6-B4DD-5BF9C965F8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3CA6D-80E7-4D17-A94E-0461453A190E}" type="datetime1">
              <a:rPr lang="de-DE" smtClean="0"/>
              <a:t>07.10.2023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4F84816-0C0E-4FF8-A462-F27B4DAD78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436C699-BDA9-4A6F-B975-0DCA43551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E5466-D81D-4793-8CE3-B431C860DB0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1067350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34BF91-8941-44D7-81E1-DB5E1C7D20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39BF4A5-DF8D-426D-8034-A44E7282601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8ADEA08-E8A6-4166-8F27-FCB618E45B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924DC0E-C7E5-4C1B-B971-B18B3CAED6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5414B-ACDE-4846-8F6A-6C8ABE1B4954}" type="datetime1">
              <a:rPr lang="de-DE" smtClean="0"/>
              <a:t>07.10.2023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A821C8D-FE6F-44BA-A2D2-B1C10BF9B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BB9EB1D-7432-47DA-A3C4-763B00D4E0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E5466-D81D-4793-8CE3-B431C860DB0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21280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FA6C55-DE49-4527-AF4C-3E3713DB891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D288B13-9AF1-4906-AF61-53CCC94D2B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92AE0D6-F806-47AA-893D-614FC4ED60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C8B1B0C-0E5E-457F-BE6A-009FA06FBF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AF8C3D2-A5B0-406B-88DC-178A72D70A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28F2DAFE-CB55-43C0-8B89-3D4548B5C8B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8AA6FB66-62EA-4BC9-B9F2-7E77E25F42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2BC83-2E35-4841-8B4F-2E9236C6CE65}" type="datetime1">
              <a:rPr lang="de-DE" smtClean="0"/>
              <a:t>07.10.2023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8A5C4D10-C4D5-4CD5-B0A9-3805E0B887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F9F313AD-5B4B-451F-A93B-7987B2C62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E5466-D81D-4793-8CE3-B431C860DB0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7045384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4A409C1-DD6D-41C2-BDF0-7563F3FE40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03F074A-2B13-472E-AFAA-3723D75A6C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44759-83D1-464B-958B-84AAA8B1E890}" type="datetime1">
              <a:rPr lang="de-DE" smtClean="0"/>
              <a:t>07.10.2023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999A794-D4F0-4E68-A353-28555107C8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219D047-38DC-4BDF-AC58-A8610D2AD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E5466-D81D-4793-8CE3-B431C860DB0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9387439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567DE230-432A-4B10-80FC-B96FF28E8F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263B2-3F09-4E08-9A22-84E255AF4E05}" type="datetime1">
              <a:rPr lang="de-DE" smtClean="0"/>
              <a:t>07.10.2023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8CC5B04-83D9-4200-AE0B-3DDEF489A5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0753287-8A06-48C1-B901-25F6D23843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E5466-D81D-4793-8CE3-B431C860DB0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65820830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03D589-26A0-4CCA-9544-BB501E2B05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EC93165-DB8D-46FE-B6F0-584C65F1B5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D74A2BE-1EAB-465A-8FD3-C490F366FF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1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1FE0FBF-DCED-48B8-B1A1-DDF77A0297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1FB24-70B3-4F14-BF48-546C8F8C2EF8}" type="datetime1">
              <a:rPr lang="de-DE" smtClean="0"/>
              <a:t>07.10.2023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BF75578-EB02-4D26-89B5-6B1A2ECC6A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D2618DF-662D-401F-A78D-0610CD95FA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E5466-D81D-4793-8CE3-B431C860DB0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572092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E4ED567-A206-4533-9F3C-49CBB76BC5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246765B8-8243-423F-B7A8-FECA116EE5C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F0323CC-AEB3-4544-8D77-C9278E6045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1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D59E0E5-7FA9-4E35-8BCF-8D0ED617A1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ADCFF-AB27-4CC9-810D-EBF6D5C58CB4}" type="datetime1">
              <a:rPr lang="de-DE" smtClean="0"/>
              <a:t>07.10.2023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4A107D1-BCF3-4A10-9A05-4BA2AA3E8E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0853E57-16D1-47D3-AF02-46F764A72B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E5466-D81D-4793-8CE3-B431C860DB0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0004949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A58CFB-3FE0-48A3-8CE2-36C700D511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47DC3699-9449-4660-A38B-2EFFB69AA7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69E8B38-B36A-44A6-9C65-A525FA7DFE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265EA-0186-4FC9-BDD1-4E3678185444}" type="datetime1">
              <a:rPr lang="de-DE" smtClean="0"/>
              <a:t>07.10.2023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97EE522-A291-4BD6-BA7B-610D65EC62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38BF6E8-C170-4164-9D28-1A3D8A790F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E5466-D81D-4793-8CE3-B431C860DB0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7251270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2D41A31D-5FC1-46E8-BE15-49FE665060F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6" y="365126"/>
            <a:ext cx="1971675" cy="5811839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CBDF66E-04E3-434A-9F57-519E5A4D0A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1" y="365126"/>
            <a:ext cx="5800725" cy="5811839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9923266-28F7-4F4C-8863-BA8BA26EF3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FA8F0-5EA6-45FC-BFCF-51A48EDA87CB}" type="datetime1">
              <a:rPr lang="de-DE" smtClean="0"/>
              <a:t>07.10.2023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326E443-927C-48BA-8C5E-EBF5898AD3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EC3ACA4-4789-4997-8FE0-E819C7F460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E5466-D81D-4793-8CE3-B431C860DB0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3854747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Überschrift+Logo links+2 Lini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 userDrawn="1">
            <p:ph type="title"/>
          </p:nvPr>
        </p:nvSpPr>
        <p:spPr>
          <a:xfrm>
            <a:off x="1392370" y="218868"/>
            <a:ext cx="7626106" cy="7776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16" name="Datumsplatzhalt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27.10.2014</a:t>
            </a:r>
            <a:endParaRPr lang="de-DE" dirty="0"/>
          </a:p>
        </p:txBody>
      </p:sp>
      <p:sp>
        <p:nvSpPr>
          <p:cNvPr id="17" name="Foliennummernplatzhalt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8" name="Fußzeilenplatzhalt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ppt-folie-vorlage</a:t>
            </a:r>
            <a:endParaRPr lang="de-DE" dirty="0"/>
          </a:p>
        </p:txBody>
      </p:sp>
      <p:cxnSp>
        <p:nvCxnSpPr>
          <p:cNvPr id="10" name="Gerade Verbindung 9"/>
          <p:cNvCxnSpPr/>
          <p:nvPr userDrawn="1"/>
        </p:nvCxnSpPr>
        <p:spPr>
          <a:xfrm>
            <a:off x="215999" y="873600"/>
            <a:ext cx="8712000" cy="0"/>
          </a:xfrm>
          <a:prstGeom prst="line">
            <a:avLst/>
          </a:prstGeom>
          <a:ln w="38100">
            <a:solidFill>
              <a:srgbClr val="0073A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Grafik 18" descr="PTB-Logo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5648" y="216001"/>
            <a:ext cx="1188000" cy="574911"/>
          </a:xfrm>
          <a:prstGeom prst="rect">
            <a:avLst/>
          </a:prstGeom>
        </p:spPr>
      </p:pic>
      <p:grpSp>
        <p:nvGrpSpPr>
          <p:cNvPr id="13" name="Gruppieren 12"/>
          <p:cNvGrpSpPr/>
          <p:nvPr userDrawn="1"/>
        </p:nvGrpSpPr>
        <p:grpSpPr>
          <a:xfrm>
            <a:off x="203202" y="6421901"/>
            <a:ext cx="8723297" cy="233107"/>
            <a:chOff x="203201" y="4816426"/>
            <a:chExt cx="8723297" cy="174830"/>
          </a:xfrm>
        </p:grpSpPr>
        <p:cxnSp>
          <p:nvCxnSpPr>
            <p:cNvPr id="20" name="Gerade Verbindung 19"/>
            <p:cNvCxnSpPr/>
            <p:nvPr userDrawn="1"/>
          </p:nvCxnSpPr>
          <p:spPr>
            <a:xfrm>
              <a:off x="214498" y="4816426"/>
              <a:ext cx="8712000" cy="0"/>
            </a:xfrm>
            <a:prstGeom prst="line">
              <a:avLst/>
            </a:prstGeom>
            <a:ln w="38100">
              <a:solidFill>
                <a:srgbClr val="0073A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" name="Gruppieren 12"/>
            <p:cNvGrpSpPr/>
            <p:nvPr userDrawn="1"/>
          </p:nvGrpSpPr>
          <p:grpSpPr>
            <a:xfrm>
              <a:off x="203201" y="4847256"/>
              <a:ext cx="8723297" cy="144000"/>
              <a:chOff x="203201" y="4847256"/>
              <a:chExt cx="8723297" cy="144000"/>
            </a:xfrm>
          </p:grpSpPr>
          <p:pic>
            <p:nvPicPr>
              <p:cNvPr id="22" name="Grafik 21" descr="Schriftzug 1.jpg"/>
              <p:cNvPicPr>
                <a:picLocks noChangeAspect="1"/>
              </p:cNvPicPr>
              <p:nvPr userDrawn="1"/>
            </p:nvPicPr>
            <p:blipFill>
              <a:blip r:embed="rId3"/>
              <a:stretch>
                <a:fillRect/>
              </a:stretch>
            </p:blipFill>
            <p:spPr>
              <a:xfrm>
                <a:off x="203201" y="4847256"/>
                <a:ext cx="3701307" cy="143999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3" name="Grafik 22" descr="Schriftzug 2.jpg"/>
              <p:cNvPicPr>
                <a:picLocks noChangeAspect="1"/>
              </p:cNvPicPr>
              <p:nvPr userDrawn="1"/>
            </p:nvPicPr>
            <p:blipFill>
              <a:blip r:embed="rId4"/>
              <a:stretch>
                <a:fillRect/>
              </a:stretch>
            </p:blipFill>
            <p:spPr>
              <a:xfrm>
                <a:off x="7414498" y="4847256"/>
                <a:ext cx="1512000" cy="144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</p:spTree>
    <p:extLst>
      <p:ext uri="{BB962C8B-B14F-4D97-AF65-F5344CB8AC3E}">
        <p14:creationId xmlns:p14="http://schemas.microsoft.com/office/powerpoint/2010/main" val="4084322907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>
            <a:extLst>
              <a:ext uri="{FF2B5EF4-FFF2-40B4-BE49-F238E27FC236}">
                <a16:creationId xmlns:a16="http://schemas.microsoft.com/office/drawing/2014/main" id="{02E98310-ED18-4A0D-88D3-A8736E7FE0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5EC0A1-A9F5-4818-B0C2-F3D3C665C141}" type="datetimeFigureOut">
              <a:rPr lang="en-US"/>
              <a:pPr>
                <a:defRPr/>
              </a:pPr>
              <a:t>10/7/2023</a:t>
            </a:fld>
            <a:endParaRPr lang="en-US"/>
          </a:p>
        </p:txBody>
      </p:sp>
      <p:sp>
        <p:nvSpPr>
          <p:cNvPr id="3" name="Fußzeilenplatzhalter 4">
            <a:extLst>
              <a:ext uri="{FF2B5EF4-FFF2-40B4-BE49-F238E27FC236}">
                <a16:creationId xmlns:a16="http://schemas.microsoft.com/office/drawing/2014/main" id="{AC23C2A2-7B60-4138-BB4E-B8B0FB3738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liennummernplatzhalter 5">
            <a:extLst>
              <a:ext uri="{FF2B5EF4-FFF2-40B4-BE49-F238E27FC236}">
                <a16:creationId xmlns:a16="http://schemas.microsoft.com/office/drawing/2014/main" id="{D364B129-0FB0-41F4-909D-72AEC867B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A6880D-24D1-411B-8427-D9B492CA658A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6885883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er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66705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ECDE16-3078-4615-8148-FA5009DBF28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C924F37-27BE-4231-9F26-3C4DE75CB5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2BE741-9DDF-425F-AA6C-A217B814F092}" type="datetimeFigureOut">
              <a:rPr lang="en-US"/>
              <a:pPr>
                <a:defRPr/>
              </a:pPr>
              <a:t>10/7/2023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DF323C0-0FCD-40B2-8389-C979088963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1E72DE4-8BC9-414D-87D5-1B89C2A80F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2B63DB-F5C4-45BE-82D3-8CD5C6B4D5E1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2658067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731A9D15-4AB6-472D-8D96-3026D6A7A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50EA6C-07A2-417F-BA8A-4679ACB30E26}" type="datetimeFigureOut">
              <a:rPr lang="en-US"/>
              <a:pPr>
                <a:defRPr/>
              </a:pPr>
              <a:t>10/7/2023</a:t>
            </a:fld>
            <a:endParaRPr lang="en-US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577E2EA4-F539-4F1E-89B9-E49C2625C4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C5F4522A-862A-455C-9B2C-EADF2A2153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26D4CB-B00C-4209-9DF8-6A1C2353F277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88214405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4BD78E92-86F0-490E-BDD2-6EB46462F3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0F731F-4008-4B91-BD55-A86C22D5DB14}" type="datetimeFigureOut">
              <a:rPr lang="en-US"/>
              <a:pPr>
                <a:defRPr/>
              </a:pPr>
              <a:t>10/7/2023</a:t>
            </a:fld>
            <a:endParaRPr lang="en-US"/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16E66E46-75E0-41D7-A254-6F58EFCA55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5036465B-0494-4D11-B36C-4E0519DE1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AD3621-C32B-4866-A9AA-BF93493FE86D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5193114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Datumsplatzhalter 3">
            <a:extLst>
              <a:ext uri="{FF2B5EF4-FFF2-40B4-BE49-F238E27FC236}">
                <a16:creationId xmlns:a16="http://schemas.microsoft.com/office/drawing/2014/main" id="{C619953B-1548-4934-89CB-697EFB446F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C699B8-1D5B-490D-A592-B9E67A8891D9}" type="datetimeFigureOut">
              <a:rPr lang="en-US"/>
              <a:pPr>
                <a:defRPr/>
              </a:pPr>
              <a:t>10/7/2023</a:t>
            </a:fld>
            <a:endParaRPr lang="en-US"/>
          </a:p>
        </p:txBody>
      </p:sp>
      <p:sp>
        <p:nvSpPr>
          <p:cNvPr id="4" name="Fußzeilenplatzhalter 4">
            <a:extLst>
              <a:ext uri="{FF2B5EF4-FFF2-40B4-BE49-F238E27FC236}">
                <a16:creationId xmlns:a16="http://schemas.microsoft.com/office/drawing/2014/main" id="{FB9B0DDC-A8FF-45B5-900C-706B39BDEF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liennummernplatzhalter 5">
            <a:extLst>
              <a:ext uri="{FF2B5EF4-FFF2-40B4-BE49-F238E27FC236}">
                <a16:creationId xmlns:a16="http://schemas.microsoft.com/office/drawing/2014/main" id="{DBFF08FB-6388-4EA8-99CC-667FB009C4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B42011-8560-47A6-823C-46F1A5004D6E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35182042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>
            <a:extLst>
              <a:ext uri="{FF2B5EF4-FFF2-40B4-BE49-F238E27FC236}">
                <a16:creationId xmlns:a16="http://schemas.microsoft.com/office/drawing/2014/main" id="{16DD3C7C-E105-4457-9872-3D194AEBA4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D542B5-E8E8-43D5-9628-BEC52DA3FAA6}" type="datetimeFigureOut">
              <a:rPr lang="en-US"/>
              <a:pPr>
                <a:defRPr/>
              </a:pPr>
              <a:t>10/7/2023</a:t>
            </a:fld>
            <a:endParaRPr lang="en-US"/>
          </a:p>
        </p:txBody>
      </p:sp>
      <p:sp>
        <p:nvSpPr>
          <p:cNvPr id="3" name="Fußzeilenplatzhalter 4">
            <a:extLst>
              <a:ext uri="{FF2B5EF4-FFF2-40B4-BE49-F238E27FC236}">
                <a16:creationId xmlns:a16="http://schemas.microsoft.com/office/drawing/2014/main" id="{5F5B6890-8F7D-493E-B148-D4BB037136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liennummernplatzhalter 5">
            <a:extLst>
              <a:ext uri="{FF2B5EF4-FFF2-40B4-BE49-F238E27FC236}">
                <a16:creationId xmlns:a16="http://schemas.microsoft.com/office/drawing/2014/main" id="{4869D077-F975-439D-A170-E34374BCAC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39798C-8598-4798-8654-78FD1DD82BFD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06104255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DE75E3E1-8AB5-43B5-8A13-F350B70374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C521FB-3EAB-4526-8D0B-B5C733FDBAC3}" type="datetimeFigureOut">
              <a:rPr lang="en-US"/>
              <a:pPr>
                <a:defRPr/>
              </a:pPr>
              <a:t>10/7/2023</a:t>
            </a:fld>
            <a:endParaRPr lang="en-US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6D0549CA-0580-4CC5-A334-3899CF7C31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5DD42D5E-2FA6-4DD6-9524-51ADEA899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47A28-3244-4C6B-8ACD-D6607738AFDB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385950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9811B7A4-96CC-48D9-8E3D-3451C8BA9F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8F232B-6FF2-49FB-8C27-2A79D5A41A54}" type="datetimeFigureOut">
              <a:rPr lang="en-US"/>
              <a:pPr>
                <a:defRPr/>
              </a:pPr>
              <a:t>10/7/2023</a:t>
            </a:fld>
            <a:endParaRPr lang="en-US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99B0B52E-EA9A-42C1-A98C-2AD30C1780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EE878E8E-F9BC-47D9-89CE-E638B9BA30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0740C7-396F-466A-A903-5D2662A20679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12947685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7FD4764-030D-4CF1-AB57-E6849EC4B0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C076D4-0072-4AFE-B6D9-010EEB01E2E7}" type="datetimeFigureOut">
              <a:rPr lang="en-US"/>
              <a:pPr>
                <a:defRPr/>
              </a:pPr>
              <a:t>10/7/2023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41CF730-6894-4649-84C3-5F09863DC9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02D1787-EE5B-4674-86F9-E0E73CB69A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32FC0E-EE6A-4F61-B83B-AC34DD3E662E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6904793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3C6F03A-DA8F-4791-9521-59AEA459C5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AF3CFD-B304-45E8-9792-1FED3916FE8D}" type="datetimeFigureOut">
              <a:rPr lang="en-US"/>
              <a:pPr>
                <a:defRPr/>
              </a:pPr>
              <a:t>10/7/2023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DD8CFD6-8185-4205-B8AE-5BF0B1429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08111E6-22BE-4D41-BE05-A5C6A9E19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A87AEE-170B-4420-9A29-D2E6CA8F3BE8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31471923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803337E-52BA-4A8A-A9BB-55A5A021952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0814F074-5387-4F6D-9A95-44C8F233325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B2620DCC-5DEA-4431-BA52-23DB5E9575D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15EC6C-51A6-405D-B7D4-98688812452E}" type="slidenum">
              <a:rPr lang="de-DE" altLang="en-US"/>
              <a:pPr>
                <a:defRPr/>
              </a:pPr>
              <a:t>‹Nr.›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0895217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BF6E5A-489A-443E-9684-3F293622E98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712"/>
          </a:xfrm>
        </p:spPr>
        <p:txBody>
          <a:bodyPr>
            <a:normAutofit/>
          </a:bodyPr>
          <a:lstStyle>
            <a:lvl1pPr algn="l">
              <a:defRPr sz="21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AT" dirty="0"/>
              <a:t>Mastertitelformat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9890850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mpressum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 descr="Impresum_1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4925" y="3426524"/>
            <a:ext cx="1996800" cy="3026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3515988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E9F9BF-EEDB-4619-85EE-E6576C89E12E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2794672"/>
      </p:ext>
    </p:extLst>
  </p:cSld>
  <p:clrMapOvr>
    <a:masterClrMapping/>
  </p:clrMapOvr>
  <p:transition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E477C8-08AF-4805-840D-1FCFB94BBF1A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6851135"/>
      </p:ext>
    </p:extLst>
  </p:cSld>
  <p:clrMapOvr>
    <a:masterClrMapping/>
  </p:clrMapOvr>
  <p:transition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36CF18-54A2-47AF-91AB-F53D42B3F3EC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4465976"/>
      </p:ext>
    </p:extLst>
  </p:cSld>
  <p:clrMapOvr>
    <a:masterClrMapping/>
  </p:clrMapOvr>
  <p:transition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6B7936-9403-41C1-97E4-DD262B758EF8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8048488"/>
      </p:ext>
    </p:extLst>
  </p:cSld>
  <p:clrMapOvr>
    <a:masterClrMapping/>
  </p:clrMapOvr>
  <p:transition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28F3F-9195-4EB5-B5C8-11D2B2EE7A32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7478285"/>
      </p:ext>
    </p:extLst>
  </p:cSld>
  <p:clrMapOvr>
    <a:masterClrMapping/>
  </p:clrMapOvr>
  <p:transition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0BDD07-FEDA-4299-AA50-7437D63B8D4A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5434802"/>
      </p:ext>
    </p:extLst>
  </p:cSld>
  <p:clrMapOvr>
    <a:masterClrMapping/>
  </p:clrMapOvr>
  <p:transition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AC85BF-4958-4E81-B864-E90DDE7F4E45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1084004"/>
      </p:ext>
    </p:extLst>
  </p:cSld>
  <p:clrMapOvr>
    <a:masterClrMapping/>
  </p:clrMapOvr>
  <p:transition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2CF69F-100F-422E-98A3-9B76E1C67DA4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6265724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51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9.xml"/><Relationship Id="rId13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8.xml"/><Relationship Id="rId12" Type="http://schemas.openxmlformats.org/officeDocument/2006/relationships/slideLayout" Target="../slideLayouts/slideLayout63.xml"/><Relationship Id="rId2" Type="http://schemas.openxmlformats.org/officeDocument/2006/relationships/slideLayout" Target="../slideLayouts/slideLayout53.xml"/><Relationship Id="rId1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62.xml"/><Relationship Id="rId5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61.xml"/><Relationship Id="rId4" Type="http://schemas.openxmlformats.org/officeDocument/2006/relationships/slideLayout" Target="../slideLayouts/slideLayout55.xml"/><Relationship Id="rId9" Type="http://schemas.openxmlformats.org/officeDocument/2006/relationships/slideLayout" Target="../slideLayouts/slideLayout60.xml"/><Relationship Id="rId1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2.xml"/><Relationship Id="rId13" Type="http://schemas.openxmlformats.org/officeDocument/2006/relationships/slideLayout" Target="../slideLayouts/slideLayout77.xml"/><Relationship Id="rId3" Type="http://schemas.openxmlformats.org/officeDocument/2006/relationships/slideLayout" Target="../slideLayouts/slideLayout67.xml"/><Relationship Id="rId7" Type="http://schemas.openxmlformats.org/officeDocument/2006/relationships/slideLayout" Target="../slideLayouts/slideLayout71.xml"/><Relationship Id="rId12" Type="http://schemas.openxmlformats.org/officeDocument/2006/relationships/slideLayout" Target="../slideLayouts/slideLayout76.xml"/><Relationship Id="rId2" Type="http://schemas.openxmlformats.org/officeDocument/2006/relationships/slideLayout" Target="../slideLayouts/slideLayout66.xml"/><Relationship Id="rId1" Type="http://schemas.openxmlformats.org/officeDocument/2006/relationships/slideLayout" Target="../slideLayouts/slideLayout65.xml"/><Relationship Id="rId6" Type="http://schemas.openxmlformats.org/officeDocument/2006/relationships/slideLayout" Target="../slideLayouts/slideLayout70.xml"/><Relationship Id="rId11" Type="http://schemas.openxmlformats.org/officeDocument/2006/relationships/slideLayout" Target="../slideLayouts/slideLayout75.xml"/><Relationship Id="rId5" Type="http://schemas.openxmlformats.org/officeDocument/2006/relationships/slideLayout" Target="../slideLayouts/slideLayout69.xml"/><Relationship Id="rId10" Type="http://schemas.openxmlformats.org/officeDocument/2006/relationships/slideLayout" Target="../slideLayouts/slideLayout74.xml"/><Relationship Id="rId4" Type="http://schemas.openxmlformats.org/officeDocument/2006/relationships/slideLayout" Target="../slideLayouts/slideLayout68.xml"/><Relationship Id="rId9" Type="http://schemas.openxmlformats.org/officeDocument/2006/relationships/slideLayout" Target="../slideLayouts/slideLayout73.xml"/><Relationship Id="rId1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slideLayout" Target="../slideLayouts/slideLayout90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slideLayout" Target="../slideLayouts/slideLayout89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5" Type="http://schemas.openxmlformats.org/officeDocument/2006/relationships/theme" Target="../theme/theme7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Relationship Id="rId14" Type="http://schemas.openxmlformats.org/officeDocument/2006/relationships/slideLayout" Target="../slideLayouts/slideLayout9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9.xml"/><Relationship Id="rId13" Type="http://schemas.openxmlformats.org/officeDocument/2006/relationships/slideLayout" Target="../slideLayouts/slideLayout104.xml"/><Relationship Id="rId18" Type="http://schemas.openxmlformats.org/officeDocument/2006/relationships/theme" Target="../theme/theme8.xml"/><Relationship Id="rId3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8.xml"/><Relationship Id="rId12" Type="http://schemas.openxmlformats.org/officeDocument/2006/relationships/slideLayout" Target="../slideLayouts/slideLayout103.xml"/><Relationship Id="rId17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3.xml"/><Relationship Id="rId16" Type="http://schemas.openxmlformats.org/officeDocument/2006/relationships/slideLayout" Target="../slideLayouts/slideLayout107.xml"/><Relationship Id="rId1" Type="http://schemas.openxmlformats.org/officeDocument/2006/relationships/slideLayout" Target="../slideLayouts/slideLayout92.xml"/><Relationship Id="rId6" Type="http://schemas.openxmlformats.org/officeDocument/2006/relationships/slideLayout" Target="../slideLayouts/slideLayout97.xml"/><Relationship Id="rId11" Type="http://schemas.openxmlformats.org/officeDocument/2006/relationships/slideLayout" Target="../slideLayouts/slideLayout102.xml"/><Relationship Id="rId5" Type="http://schemas.openxmlformats.org/officeDocument/2006/relationships/slideLayout" Target="../slideLayouts/slideLayout96.xml"/><Relationship Id="rId15" Type="http://schemas.openxmlformats.org/officeDocument/2006/relationships/slideLayout" Target="../slideLayouts/slideLayout106.xml"/><Relationship Id="rId10" Type="http://schemas.openxmlformats.org/officeDocument/2006/relationships/slideLayout" Target="../slideLayouts/slideLayout101.xml"/><Relationship Id="rId4" Type="http://schemas.openxmlformats.org/officeDocument/2006/relationships/slideLayout" Target="../slideLayouts/slideLayout95.xml"/><Relationship Id="rId9" Type="http://schemas.openxmlformats.org/officeDocument/2006/relationships/slideLayout" Target="../slideLayouts/slideLayout100.xml"/><Relationship Id="rId14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Klicken Sie, um das Titelformat zu bearbeiten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Klicken Sie, um die Formate des Vorlagentextes zu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123656E6-B96D-4F78-B738-B7DF626BA29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87" r:id="rId12"/>
    <p:sldLayoutId id="2147483688" r:id="rId13"/>
    <p:sldLayoutId id="2147483776" r:id="rId14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252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Klicken Sie, um das Titelformat zu bearbeiten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Klicken Sie, um die Formate des Vorlagentextes zu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3AB2C23B-56B9-4B03-AF40-5C42C5BFC7D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6736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  <p:sldLayoutId id="2147483734" r:id="rId12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Klicken Sie, um das Titelformat zu bearbeiten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Klicken Sie, um die Formate des Vorlagentextes zu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5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5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50">
                <a:latin typeface="+mn-lt"/>
              </a:defRPr>
            </a:lvl1pPr>
          </a:lstStyle>
          <a:p>
            <a:pPr>
              <a:defRPr/>
            </a:pPr>
            <a:fld id="{7997DC1A-FD95-439E-BFBD-C5EAC7B8D39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7645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  <p:sldLayoutId id="2147483747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Times New Roman" pitchFamily="18" charset="0"/>
        </a:defRPr>
      </a:lvl5pPr>
      <a:lvl6pPr marL="3429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Times New Roman" pitchFamily="18" charset="0"/>
        </a:defRPr>
      </a:lvl6pPr>
      <a:lvl7pPr marL="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Times New Roman" pitchFamily="18" charset="0"/>
        </a:defRPr>
      </a:lvl7pPr>
      <a:lvl8pPr marL="10287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Times New Roman" pitchFamily="18" charset="0"/>
        </a:defRPr>
      </a:lvl8pPr>
      <a:lvl9pPr marL="13716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Times New Roman" pitchFamily="18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Char char="–"/>
        <a:defRPr sz="1500">
          <a:solidFill>
            <a:schemeClr val="tx1"/>
          </a:solidFill>
          <a:latin typeface="+mn-lt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5pPr>
      <a:lvl6pPr marL="1885950" indent="-171450" algn="l" rtl="0" eaLnBrk="0" fontAlgn="base" hangingPunct="0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6pPr>
      <a:lvl7pPr marL="2228850" indent="-171450" algn="l" rtl="0" eaLnBrk="0" fontAlgn="base" hangingPunct="0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7pPr>
      <a:lvl8pPr marL="2571750" indent="-171450" algn="l" rtl="0" eaLnBrk="0" fontAlgn="base" hangingPunct="0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8pPr>
      <a:lvl9pPr marL="2914650" indent="-171450" algn="l" rtl="0" eaLnBrk="0" fontAlgn="base" hangingPunct="0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Klicken Sie, um das Titelformat zu bearbeiten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Klicken Sie, um die Formate des Vorlagentextes zu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</a:defRPr>
            </a:lvl1pPr>
          </a:lstStyle>
          <a:p>
            <a:pPr>
              <a:defRPr/>
            </a:pPr>
            <a:fld id="{7997DC1A-FD95-439E-BFBD-C5EAC7B8D39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5084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  <p:sldLayoutId id="2147483760" r:id="rId12"/>
    <p:sldLayoutId id="214748376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F5703AF9-CE55-4A5E-97B2-640E37AB6B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6EE315C-896D-42F4-8B70-E718E13296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52D2F56-53A1-4061-8461-DE517B0B8CD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1342EC-E7F5-441D-876F-72A068221C06}" type="datetime1">
              <a:rPr lang="de-DE" smtClean="0"/>
              <a:t>07.10.2023</a:t>
            </a:fld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90C51AD-C5FA-4DFD-B464-4367BB32ED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921143" y="640860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2E5466-D81D-4793-8CE3-B431C860DB0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1966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  <p:sldLayoutId id="2147483774" r:id="rId12"/>
    <p:sldLayoutId id="2147483775" r:id="rId13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>
            <a:extLst>
              <a:ext uri="{FF2B5EF4-FFF2-40B4-BE49-F238E27FC236}">
                <a16:creationId xmlns:a16="http://schemas.microsoft.com/office/drawing/2014/main" id="{A9BE0555-6811-4549-A361-503033A913F0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/>
              <a:t>Titelmasterformat durch Klicken bearbeiten</a:t>
            </a:r>
            <a:endParaRPr lang="en-US" altLang="en-US"/>
          </a:p>
        </p:txBody>
      </p:sp>
      <p:sp>
        <p:nvSpPr>
          <p:cNvPr id="1027" name="Textplatzhalter 2">
            <a:extLst>
              <a:ext uri="{FF2B5EF4-FFF2-40B4-BE49-F238E27FC236}">
                <a16:creationId xmlns:a16="http://schemas.microsoft.com/office/drawing/2014/main" id="{F4521895-7752-4733-A406-6E8042FF003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/>
              <a:t>Textmasterformate durch Klicken bearbeiten</a:t>
            </a:r>
          </a:p>
          <a:p>
            <a:pPr lvl="1"/>
            <a:r>
              <a:rPr lang="de-DE" altLang="en-US"/>
              <a:t>Zweite Ebene</a:t>
            </a:r>
          </a:p>
          <a:p>
            <a:pPr lvl="2"/>
            <a:r>
              <a:rPr lang="de-DE" altLang="en-US"/>
              <a:t>Dritte Ebene</a:t>
            </a:r>
          </a:p>
          <a:p>
            <a:pPr lvl="3"/>
            <a:r>
              <a:rPr lang="de-DE" altLang="en-US"/>
              <a:t>Vierte Ebene</a:t>
            </a:r>
          </a:p>
          <a:p>
            <a:pPr lvl="4"/>
            <a:r>
              <a:rPr lang="de-DE" altLang="en-US"/>
              <a:t>Fünfte Ebene</a:t>
            </a:r>
            <a:endParaRPr lang="en-US" alt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23F0DB6-AD7B-4B54-BAAC-3185D03ACBC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DC709FC-B58E-43D7-B23B-8DE2A7B4F912}" type="datetimeFigureOut">
              <a:rPr lang="en-US"/>
              <a:pPr>
                <a:defRPr/>
              </a:pPr>
              <a:t>10/7/2023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117DAFE-F4BC-4487-879C-C4B7F34CE5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7F8A52E-1CA5-4D40-A964-4BC99AE96F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702F003D-1D79-41F9-BD71-DCFD60A7D50C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864129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  <p:sldLayoutId id="2147483789" r:id="rId12"/>
    <p:sldLayoutId id="2147483790" r:id="rId13"/>
    <p:sldLayoutId id="2147483791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Klicken Sie, um das Titelformat zu bearbeiten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Klicken Sie, um die Formate des Vorlagentextes zu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3AB2C23B-56B9-4B03-AF40-5C42C5BFC7DD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0569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  <p:sldLayoutId id="2147483804" r:id="rId12"/>
    <p:sldLayoutId id="2147483805" r:id="rId13"/>
    <p:sldLayoutId id="2147483806" r:id="rId14"/>
    <p:sldLayoutId id="2147483807" r:id="rId15"/>
    <p:sldLayoutId id="2147483808" r:id="rId16"/>
    <p:sldLayoutId id="2147483809" r:id="rId17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emf"/><Relationship Id="rId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8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tags" Target="../tags/tag3.xml"/><Relationship Id="rId7" Type="http://schemas.openxmlformats.org/officeDocument/2006/relationships/image" Target="../media/image41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40.png"/><Relationship Id="rId5" Type="http://schemas.openxmlformats.org/officeDocument/2006/relationships/slideLayout" Target="../slideLayouts/slideLayout108.xml"/><Relationship Id="rId4" Type="http://schemas.openxmlformats.org/officeDocument/2006/relationships/tags" Target="../tags/tag4.xml"/><Relationship Id="rId9" Type="http://schemas.openxmlformats.org/officeDocument/2006/relationships/image" Target="../media/image43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wmf"/><Relationship Id="rId1" Type="http://schemas.openxmlformats.org/officeDocument/2006/relationships/slideLayout" Target="../slideLayouts/slideLayout9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wmf"/><Relationship Id="rId1" Type="http://schemas.openxmlformats.org/officeDocument/2006/relationships/slideLayout" Target="../slideLayouts/slideLayout9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9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9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2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emf"/><Relationship Id="rId2" Type="http://schemas.openxmlformats.org/officeDocument/2006/relationships/image" Target="../media/image55.emf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emf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emf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300.png"/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64.xml"/><Relationship Id="rId4" Type="http://schemas.openxmlformats.org/officeDocument/2006/relationships/image" Target="../media/image69.jp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64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4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2.xml"/><Relationship Id="rId4" Type="http://schemas.openxmlformats.org/officeDocument/2006/relationships/image" Target="../media/image7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oleObject" Target="../embeddings/oleObject2.bin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tb/" TargetMode="External"/><Relationship Id="rId1" Type="http://schemas.openxmlformats.org/officeDocument/2006/relationships/slideLayout" Target="../slideLayouts/slideLayout7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tb.de/time/" TargetMode="External"/><Relationship Id="rId2" Type="http://schemas.openxmlformats.org/officeDocument/2006/relationships/hyperlink" Target="http://www.ptb.de/" TargetMode="Externa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oleObject" Target="../embeddings/oleObject2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image" Target="../media/image18.wmf"/><Relationship Id="rId7" Type="http://schemas.openxmlformats.org/officeDocument/2006/relationships/image" Target="../media/image20.wmf"/><Relationship Id="rId12" Type="http://schemas.openxmlformats.org/officeDocument/2006/relationships/image" Target="../media/image23.gif"/><Relationship Id="rId2" Type="http://schemas.openxmlformats.org/officeDocument/2006/relationships/oleObject" Target="../embeddings/oleObject3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5.bin"/><Relationship Id="rId11" Type="http://schemas.openxmlformats.org/officeDocument/2006/relationships/image" Target="../media/image22.wmf"/><Relationship Id="rId5" Type="http://schemas.openxmlformats.org/officeDocument/2006/relationships/image" Target="../media/image19.wmf"/><Relationship Id="rId10" Type="http://schemas.openxmlformats.org/officeDocument/2006/relationships/oleObject" Target="../embeddings/oleObject7.bin"/><Relationship Id="rId4" Type="http://schemas.openxmlformats.org/officeDocument/2006/relationships/oleObject" Target="../embeddings/oleObject4.bin"/><Relationship Id="rId9" Type="http://schemas.openxmlformats.org/officeDocument/2006/relationships/image" Target="../media/image21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2440599" y="5386231"/>
            <a:ext cx="336322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600" dirty="0">
                <a:solidFill>
                  <a:srgbClr val="00B0F0"/>
                </a:solidFill>
                <a:latin typeface="Calibri" pitchFamily="34" charset="0"/>
              </a:rPr>
              <a:t>Ekkehard.Peik@ptb.de</a:t>
            </a:r>
          </a:p>
          <a:p>
            <a:r>
              <a:rPr lang="de-DE" sz="1600" dirty="0">
                <a:solidFill>
                  <a:srgbClr val="00B0F0"/>
                </a:solidFill>
                <a:latin typeface="Calibri" pitchFamily="34" charset="0"/>
              </a:rPr>
              <a:t>Physikalisch-Technische Bundesanstalt</a:t>
            </a:r>
          </a:p>
          <a:p>
            <a:r>
              <a:rPr lang="de-DE" sz="1600" dirty="0">
                <a:solidFill>
                  <a:srgbClr val="00B0F0"/>
                </a:solidFill>
                <a:latin typeface="Calibri" pitchFamily="34" charset="0"/>
              </a:rPr>
              <a:t>Time </a:t>
            </a:r>
            <a:r>
              <a:rPr lang="de-DE" sz="1600" dirty="0" err="1">
                <a:solidFill>
                  <a:srgbClr val="00B0F0"/>
                </a:solidFill>
                <a:latin typeface="Calibri" pitchFamily="34" charset="0"/>
              </a:rPr>
              <a:t>and</a:t>
            </a:r>
            <a:r>
              <a:rPr lang="de-DE" sz="1600" dirty="0">
                <a:solidFill>
                  <a:srgbClr val="00B0F0"/>
                </a:solidFill>
                <a:latin typeface="Calibri" pitchFamily="34" charset="0"/>
              </a:rPr>
              <a:t> </a:t>
            </a:r>
            <a:r>
              <a:rPr lang="de-DE" sz="1600" dirty="0" err="1">
                <a:solidFill>
                  <a:srgbClr val="00B0F0"/>
                </a:solidFill>
                <a:latin typeface="Calibri" pitchFamily="34" charset="0"/>
              </a:rPr>
              <a:t>Frequency</a:t>
            </a:r>
            <a:r>
              <a:rPr lang="de-DE" sz="1600" dirty="0">
                <a:solidFill>
                  <a:srgbClr val="00B0F0"/>
                </a:solidFill>
                <a:latin typeface="Calibri" pitchFamily="34" charset="0"/>
              </a:rPr>
              <a:t> Department</a:t>
            </a:r>
          </a:p>
          <a:p>
            <a:r>
              <a:rPr lang="de-DE" sz="1600" dirty="0">
                <a:solidFill>
                  <a:srgbClr val="00B0F0"/>
                </a:solidFill>
                <a:latin typeface="Calibri" pitchFamily="34" charset="0"/>
              </a:rPr>
              <a:t>Braunschweig, Germany</a:t>
            </a:r>
            <a:endParaRPr lang="de-DE" sz="1600" baseline="30000" dirty="0">
              <a:solidFill>
                <a:srgbClr val="00B0F0"/>
              </a:solidFill>
              <a:latin typeface="Calibri" pitchFamily="34" charset="0"/>
            </a:endParaRP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250825" y="2060575"/>
            <a:ext cx="8304213" cy="830997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/>
            <a:r>
              <a:rPr lang="de-DE" sz="2800" b="1" dirty="0" err="1">
                <a:solidFill>
                  <a:srgbClr val="CC0066"/>
                </a:solidFill>
                <a:latin typeface="Calibri" pitchFamily="34" charset="0"/>
              </a:rPr>
              <a:t>Nuclear</a:t>
            </a:r>
            <a:r>
              <a:rPr lang="de-DE" sz="2800" b="1" dirty="0">
                <a:solidFill>
                  <a:srgbClr val="CC0066"/>
                </a:solidFill>
                <a:latin typeface="Calibri" pitchFamily="34" charset="0"/>
              </a:rPr>
              <a:t> Clocks</a:t>
            </a:r>
          </a:p>
          <a:p>
            <a:pPr algn="ctr"/>
            <a:r>
              <a:rPr lang="de-DE" sz="2000" dirty="0">
                <a:solidFill>
                  <a:srgbClr val="CC0066"/>
                </a:solidFill>
                <a:latin typeface="Calibri" pitchFamily="34" charset="0"/>
              </a:rPr>
              <a:t>(and a </a:t>
            </a:r>
            <a:r>
              <a:rPr lang="de-DE" sz="2000" dirty="0" err="1">
                <a:solidFill>
                  <a:srgbClr val="CC0066"/>
                </a:solidFill>
                <a:latin typeface="Calibri" pitchFamily="34" charset="0"/>
              </a:rPr>
              <a:t>bit</a:t>
            </a:r>
            <a:r>
              <a:rPr lang="de-DE" sz="2000" dirty="0">
                <a:solidFill>
                  <a:srgbClr val="CC0066"/>
                </a:solidFill>
                <a:latin typeface="Calibri" pitchFamily="34" charset="0"/>
              </a:rPr>
              <a:t> </a:t>
            </a:r>
            <a:r>
              <a:rPr lang="de-DE" sz="2000" dirty="0" err="1">
                <a:solidFill>
                  <a:srgbClr val="CC0066"/>
                </a:solidFill>
                <a:latin typeface="Calibri" pitchFamily="34" charset="0"/>
              </a:rPr>
              <a:t>of</a:t>
            </a:r>
            <a:r>
              <a:rPr lang="de-DE" sz="2000" dirty="0">
                <a:solidFill>
                  <a:srgbClr val="CC0066"/>
                </a:solidFill>
                <a:latin typeface="Calibri" pitchFamily="34" charset="0"/>
              </a:rPr>
              <a:t> </a:t>
            </a:r>
            <a:r>
              <a:rPr lang="de-DE" sz="2000" dirty="0" err="1">
                <a:solidFill>
                  <a:srgbClr val="CC0066"/>
                </a:solidFill>
                <a:latin typeface="Calibri" pitchFamily="34" charset="0"/>
              </a:rPr>
              <a:t>nuclear</a:t>
            </a:r>
            <a:r>
              <a:rPr lang="de-DE" sz="2000" dirty="0">
                <a:solidFill>
                  <a:srgbClr val="CC0066"/>
                </a:solidFill>
                <a:latin typeface="Calibri" pitchFamily="34" charset="0"/>
              </a:rPr>
              <a:t> </a:t>
            </a:r>
            <a:r>
              <a:rPr lang="de-DE" sz="2000" dirty="0" err="1">
                <a:solidFill>
                  <a:srgbClr val="CC0066"/>
                </a:solidFill>
                <a:latin typeface="Calibri" pitchFamily="34" charset="0"/>
              </a:rPr>
              <a:t>physics</a:t>
            </a:r>
            <a:r>
              <a:rPr lang="de-DE" sz="2000" dirty="0">
                <a:solidFill>
                  <a:srgbClr val="CC0066"/>
                </a:solidFill>
                <a:latin typeface="Calibri" pitchFamily="34" charset="0"/>
              </a:rPr>
              <a:t> </a:t>
            </a:r>
            <a:r>
              <a:rPr lang="de-DE" sz="2000" dirty="0" err="1">
                <a:solidFill>
                  <a:srgbClr val="CC0066"/>
                </a:solidFill>
                <a:latin typeface="Calibri" pitchFamily="34" charset="0"/>
              </a:rPr>
              <a:t>for</a:t>
            </a:r>
            <a:r>
              <a:rPr lang="de-DE" sz="2000" dirty="0">
                <a:solidFill>
                  <a:srgbClr val="CC0066"/>
                </a:solidFill>
                <a:latin typeface="Calibri" pitchFamily="34" charset="0"/>
              </a:rPr>
              <a:t> AMO </a:t>
            </a:r>
            <a:r>
              <a:rPr lang="de-DE" sz="2000" dirty="0" err="1">
                <a:solidFill>
                  <a:srgbClr val="CC0066"/>
                </a:solidFill>
                <a:latin typeface="Calibri" pitchFamily="34" charset="0"/>
              </a:rPr>
              <a:t>physicists</a:t>
            </a:r>
            <a:r>
              <a:rPr lang="de-DE" sz="2000" dirty="0">
                <a:solidFill>
                  <a:srgbClr val="CC0066"/>
                </a:solidFill>
                <a:latin typeface="Calibri" pitchFamily="34" charset="0"/>
              </a:rPr>
              <a:t>)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270010" y="233619"/>
            <a:ext cx="6287299" cy="502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aseline="30000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Summer School on Frequency Standards, Precision and Quantum Measurement</a:t>
            </a:r>
          </a:p>
          <a:p>
            <a:r>
              <a:rPr lang="en-US" sz="2000" baseline="30000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Gold Coast, Queensland, Australia, 9-13 October 2023</a:t>
            </a:r>
            <a:endParaRPr lang="de-DE" sz="2000" baseline="300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296931" y="736321"/>
            <a:ext cx="8736013" cy="87313"/>
          </a:xfrm>
          <a:prstGeom prst="rect">
            <a:avLst/>
          </a:prstGeom>
          <a:solidFill>
            <a:srgbClr val="00B0F0"/>
          </a:solidFill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 dirty="0">
              <a:solidFill>
                <a:srgbClr val="00B0F0"/>
              </a:solidFill>
              <a:latin typeface="Calibri" pitchFamily="34" charset="0"/>
            </a:endParaRPr>
          </a:p>
        </p:txBody>
      </p:sp>
      <p:sp>
        <p:nvSpPr>
          <p:cNvPr id="6152" name="Textfeld 14"/>
          <p:cNvSpPr txBox="1">
            <a:spLocks noChangeArrowheads="1"/>
          </p:cNvSpPr>
          <p:nvPr/>
        </p:nvSpPr>
        <p:spPr bwMode="auto">
          <a:xfrm>
            <a:off x="3563938" y="3573463"/>
            <a:ext cx="163288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2000" dirty="0">
                <a:latin typeface="Calibri" pitchFamily="34" charset="0"/>
              </a:rPr>
              <a:t>Ekkehard </a:t>
            </a:r>
            <a:r>
              <a:rPr lang="de-DE" sz="2000" dirty="0" err="1">
                <a:latin typeface="Calibri" pitchFamily="34" charset="0"/>
              </a:rPr>
              <a:t>Peik</a:t>
            </a:r>
            <a:endParaRPr lang="de-DE" sz="2000" dirty="0">
              <a:latin typeface="Calibri" pitchFamily="34" charset="0"/>
            </a:endParaRPr>
          </a:p>
        </p:txBody>
      </p:sp>
      <p:pic>
        <p:nvPicPr>
          <p:cNvPr id="9" name="Grafik 8" descr="PTB-Weitergabe-Logo-RGB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381448"/>
            <a:ext cx="2411760" cy="1476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Grafik 1">
            <a:extLst>
              <a:ext uri="{FF2B5EF4-FFF2-40B4-BE49-F238E27FC236}">
                <a16:creationId xmlns:a16="http://schemas.microsoft.com/office/drawing/2014/main" id="{681BE8C1-793E-CA6C-BA49-BFEDAE900F0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4661667"/>
            <a:ext cx="1348124" cy="1348124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568BD388-9738-A91B-7911-CB1BE79359E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7445" y="6021288"/>
            <a:ext cx="3325499" cy="737739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C73626B8-5C37-163E-38DF-396FCBD8599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0522" y="5310403"/>
            <a:ext cx="1075103" cy="59916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8" name="Gruppieren 10">
            <a:extLst>
              <a:ext uri="{FF2B5EF4-FFF2-40B4-BE49-F238E27FC236}">
                <a16:creationId xmlns:a16="http://schemas.microsoft.com/office/drawing/2014/main" id="{A48826DC-FA7A-417B-B63F-0FE385E8BA80}"/>
              </a:ext>
            </a:extLst>
          </p:cNvPr>
          <p:cNvGrpSpPr>
            <a:grpSpLocks/>
          </p:cNvGrpSpPr>
          <p:nvPr/>
        </p:nvGrpSpPr>
        <p:grpSpPr bwMode="auto">
          <a:xfrm>
            <a:off x="395288" y="333375"/>
            <a:ext cx="7848600" cy="5302250"/>
            <a:chOff x="395288" y="333375"/>
            <a:chExt cx="7848600" cy="5302250"/>
          </a:xfrm>
        </p:grpSpPr>
        <p:pic>
          <p:nvPicPr>
            <p:cNvPr id="24591" name="Grafik 1" descr="Chart of nuclides first excited state energy.png">
              <a:extLst>
                <a:ext uri="{FF2B5EF4-FFF2-40B4-BE49-F238E27FC236}">
                  <a16:creationId xmlns:a16="http://schemas.microsoft.com/office/drawing/2014/main" id="{15AB1818-2D7A-4C5A-887C-CB6BE85DD4A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288" y="333375"/>
              <a:ext cx="7848600" cy="5302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24592" name="Gerade Verbindung mit Pfeil 6">
              <a:extLst>
                <a:ext uri="{FF2B5EF4-FFF2-40B4-BE49-F238E27FC236}">
                  <a16:creationId xmlns:a16="http://schemas.microsoft.com/office/drawing/2014/main" id="{DCBB0602-851D-484B-A89E-63F0DCBC263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 flipV="1">
              <a:off x="6444208" y="1628800"/>
              <a:ext cx="1008112" cy="288032"/>
            </a:xfrm>
            <a:prstGeom prst="straightConnector1">
              <a:avLst/>
            </a:prstGeom>
            <a:noFill/>
            <a:ln w="9525" algn="ctr">
              <a:solidFill>
                <a:srgbClr val="008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1625D3A0-E18A-4068-A047-D535B32EB486}"/>
                </a:ext>
              </a:extLst>
            </p:cNvPr>
            <p:cNvSpPr txBox="1"/>
            <p:nvPr/>
          </p:nvSpPr>
          <p:spPr>
            <a:xfrm>
              <a:off x="7380288" y="1700213"/>
              <a:ext cx="649287" cy="33972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600" kern="0" baseline="30000" dirty="0">
                  <a:solidFill>
                    <a:sysClr val="windowText" lastClr="000000"/>
                  </a:solidFill>
                  <a:latin typeface="Arial" charset="0"/>
                  <a:cs typeface="+mn-cs"/>
                </a:rPr>
                <a:t>229</a:t>
              </a:r>
              <a:r>
                <a:rPr lang="de-DE" sz="1600" kern="0" dirty="0">
                  <a:solidFill>
                    <a:sysClr val="windowText" lastClr="000000"/>
                  </a:solidFill>
                  <a:latin typeface="Arial" charset="0"/>
                  <a:cs typeface="+mn-cs"/>
                </a:rPr>
                <a:t>Th</a:t>
              </a:r>
            </a:p>
          </p:txBody>
        </p:sp>
      </p:grpSp>
      <p:sp>
        <p:nvSpPr>
          <p:cNvPr id="27651" name="Textfeld 2">
            <a:extLst>
              <a:ext uri="{FF2B5EF4-FFF2-40B4-BE49-F238E27FC236}">
                <a16:creationId xmlns:a16="http://schemas.microsoft.com/office/drawing/2014/main" id="{40C2960A-5272-4A41-BB2D-30F282F81E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3350" y="260350"/>
            <a:ext cx="4927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altLang="de-DE" kern="0">
                <a:solidFill>
                  <a:srgbClr val="000000"/>
                </a:solidFill>
              </a:rPr>
              <a:t>Chart of Nuclides: Energy of the first excited state</a:t>
            </a:r>
          </a:p>
        </p:txBody>
      </p:sp>
      <p:pic>
        <p:nvPicPr>
          <p:cNvPr id="24580" name="Picture 2">
            <a:extLst>
              <a:ext uri="{FF2B5EF4-FFF2-40B4-BE49-F238E27FC236}">
                <a16:creationId xmlns:a16="http://schemas.microsoft.com/office/drawing/2014/main" id="{CE395578-531C-4817-ACCC-47789EB2AD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142" t="43150" r="27165" b="40315"/>
          <a:stretch>
            <a:fillRect/>
          </a:stretch>
        </p:blipFill>
        <p:spPr bwMode="auto">
          <a:xfrm>
            <a:off x="6804025" y="2636838"/>
            <a:ext cx="1296988" cy="200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3" name="Textfeld 4">
            <a:extLst>
              <a:ext uri="{FF2B5EF4-FFF2-40B4-BE49-F238E27FC236}">
                <a16:creationId xmlns:a16="http://schemas.microsoft.com/office/drawing/2014/main" id="{69210DD6-DB34-4DA3-8EE2-DC6182BEAE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6519863"/>
            <a:ext cx="5983287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altLang="de-DE" sz="1600" kern="0">
                <a:solidFill>
                  <a:srgbClr val="000000"/>
                </a:solidFill>
              </a:rPr>
              <a:t>From: National Nuclear Data Center, Brookhaven National Laboratory </a:t>
            </a:r>
          </a:p>
        </p:txBody>
      </p:sp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6DD39CFF-8CEB-4491-A641-ABAE6B98F7A0}"/>
              </a:ext>
            </a:extLst>
          </p:cNvPr>
          <p:cNvGrpSpPr>
            <a:grpSpLocks/>
          </p:cNvGrpSpPr>
          <p:nvPr/>
        </p:nvGrpSpPr>
        <p:grpSpPr bwMode="auto">
          <a:xfrm>
            <a:off x="2916238" y="2492375"/>
            <a:ext cx="3792537" cy="2652713"/>
            <a:chOff x="2915816" y="2492896"/>
            <a:chExt cx="3793059" cy="2651522"/>
          </a:xfrm>
        </p:grpSpPr>
        <p:sp>
          <p:nvSpPr>
            <p:cNvPr id="24587" name="Textfeld 1">
              <a:extLst>
                <a:ext uri="{FF2B5EF4-FFF2-40B4-BE49-F238E27FC236}">
                  <a16:creationId xmlns:a16="http://schemas.microsoft.com/office/drawing/2014/main" id="{61035903-2514-4D4A-B972-232EAF84E2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92692" y="4221088"/>
              <a:ext cx="2916183" cy="923330"/>
            </a:xfrm>
            <a:prstGeom prst="rect">
              <a:avLst/>
            </a:prstGeom>
            <a:noFill/>
            <a:ln w="9525">
              <a:solidFill>
                <a:srgbClr val="C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de-DE" altLang="en-US" sz="1800">
                  <a:solidFill>
                    <a:srgbClr val="C00000"/>
                  </a:solidFill>
                  <a:latin typeface="Arial" panose="020B0604020202020204" pitchFamily="34" charset="0"/>
                </a:rPr>
                <a:t>magic nucleon numbers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de-DE" altLang="en-US" sz="1800">
                  <a:solidFill>
                    <a:srgbClr val="C00000"/>
                  </a:solidFill>
                  <a:latin typeface="Arial" panose="020B0604020202020204" pitchFamily="34" charset="0"/>
                </a:rPr>
                <a:t>closed shell, 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de-DE" altLang="en-US" sz="1800">
                  <a:solidFill>
                    <a:srgbClr val="C00000"/>
                  </a:solidFill>
                  <a:latin typeface="Arial" panose="020B0604020202020204" pitchFamily="34" charset="0"/>
                </a:rPr>
                <a:t>deeply bound ground state</a:t>
              </a:r>
              <a:endParaRPr lang="en-GB" altLang="en-US" sz="1800">
                <a:solidFill>
                  <a:srgbClr val="C00000"/>
                </a:solidFill>
                <a:latin typeface="Arial" panose="020B0604020202020204" pitchFamily="34" charset="0"/>
              </a:endParaRPr>
            </a:p>
          </p:txBody>
        </p:sp>
        <p:cxnSp>
          <p:nvCxnSpPr>
            <p:cNvPr id="4" name="Gerade Verbindung mit Pfeil 3">
              <a:extLst>
                <a:ext uri="{FF2B5EF4-FFF2-40B4-BE49-F238E27FC236}">
                  <a16:creationId xmlns:a16="http://schemas.microsoft.com/office/drawing/2014/main" id="{C8B39C78-269D-4D08-9ECE-9AD6549AAB68}"/>
                </a:ext>
              </a:extLst>
            </p:cNvPr>
            <p:cNvCxnSpPr/>
            <p:nvPr/>
          </p:nvCxnSpPr>
          <p:spPr>
            <a:xfrm flipV="1">
              <a:off x="5435525" y="2492896"/>
              <a:ext cx="360413" cy="1656606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Gerade Verbindung mit Pfeil 5">
              <a:extLst>
                <a:ext uri="{FF2B5EF4-FFF2-40B4-BE49-F238E27FC236}">
                  <a16:creationId xmlns:a16="http://schemas.microsoft.com/office/drawing/2014/main" id="{5927856A-DD3B-43C0-A3CF-90C28174D083}"/>
                </a:ext>
              </a:extLst>
            </p:cNvPr>
            <p:cNvCxnSpPr/>
            <p:nvPr/>
          </p:nvCxnSpPr>
          <p:spPr>
            <a:xfrm flipH="1" flipV="1">
              <a:off x="4319359" y="3500506"/>
              <a:ext cx="900236" cy="720401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Gerade Verbindung mit Pfeil 9">
              <a:extLst>
                <a:ext uri="{FF2B5EF4-FFF2-40B4-BE49-F238E27FC236}">
                  <a16:creationId xmlns:a16="http://schemas.microsoft.com/office/drawing/2014/main" id="{64F5F498-9CD3-4128-A8EA-C1A58E5C8FD9}"/>
                </a:ext>
              </a:extLst>
            </p:cNvPr>
            <p:cNvCxnSpPr/>
            <p:nvPr/>
          </p:nvCxnSpPr>
          <p:spPr>
            <a:xfrm flipH="1" flipV="1">
              <a:off x="2915816" y="4292313"/>
              <a:ext cx="733526" cy="144398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2D7CDEF5-CE3A-4A30-9FBF-1262B858C1FE}"/>
              </a:ext>
            </a:extLst>
          </p:cNvPr>
          <p:cNvGrpSpPr>
            <a:grpSpLocks/>
          </p:cNvGrpSpPr>
          <p:nvPr/>
        </p:nvGrpSpPr>
        <p:grpSpPr bwMode="auto">
          <a:xfrm>
            <a:off x="1212850" y="777875"/>
            <a:ext cx="5118100" cy="922338"/>
            <a:chOff x="1213561" y="777478"/>
            <a:chExt cx="5117389" cy="923330"/>
          </a:xfrm>
        </p:grpSpPr>
        <p:sp>
          <p:nvSpPr>
            <p:cNvPr id="24585" name="Textfeld 12">
              <a:extLst>
                <a:ext uri="{FF2B5EF4-FFF2-40B4-BE49-F238E27FC236}">
                  <a16:creationId xmlns:a16="http://schemas.microsoft.com/office/drawing/2014/main" id="{0DE7AD75-2011-4F96-882B-E84FEE6DED5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13561" y="777478"/>
              <a:ext cx="4365298" cy="923330"/>
            </a:xfrm>
            <a:prstGeom prst="rect">
              <a:avLst/>
            </a:prstGeom>
            <a:noFill/>
            <a:ln w="9525">
              <a:solidFill>
                <a:srgbClr val="00B05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de-DE" altLang="en-US" sz="1800">
                  <a:solidFill>
                    <a:srgbClr val="00B050"/>
                  </a:solidFill>
                  <a:latin typeface="Arial" panose="020B0604020202020204" pitchFamily="34" charset="0"/>
                </a:rPr>
                <a:t>Region of deformed nuclei with collective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de-DE" altLang="en-US" sz="1800">
                  <a:solidFill>
                    <a:srgbClr val="00B050"/>
                  </a:solidFill>
                  <a:latin typeface="Arial" panose="020B0604020202020204" pitchFamily="34" charset="0"/>
                </a:rPr>
                <a:t>rotational and vibrational motion;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de-DE" altLang="en-US" sz="1800">
                  <a:solidFill>
                    <a:srgbClr val="00B050"/>
                  </a:solidFill>
                  <a:latin typeface="Arial" panose="020B0604020202020204" pitchFamily="34" charset="0"/>
                </a:rPr>
                <a:t>partly chaotic in excited states.</a:t>
              </a:r>
              <a:endParaRPr lang="en-GB" altLang="en-US" sz="1800">
                <a:solidFill>
                  <a:srgbClr val="00B050"/>
                </a:solidFill>
                <a:latin typeface="Arial" panose="020B0604020202020204" pitchFamily="34" charset="0"/>
              </a:endParaRPr>
            </a:p>
          </p:txBody>
        </p:sp>
        <p:cxnSp>
          <p:nvCxnSpPr>
            <p:cNvPr id="15" name="Gerade Verbindung mit Pfeil 14">
              <a:extLst>
                <a:ext uri="{FF2B5EF4-FFF2-40B4-BE49-F238E27FC236}">
                  <a16:creationId xmlns:a16="http://schemas.microsoft.com/office/drawing/2014/main" id="{5976F584-9D8C-4D23-8347-B781859068F7}"/>
                </a:ext>
              </a:extLst>
            </p:cNvPr>
            <p:cNvCxnSpPr>
              <a:cxnSpLocks/>
            </p:cNvCxnSpPr>
            <p:nvPr/>
          </p:nvCxnSpPr>
          <p:spPr>
            <a:xfrm>
              <a:off x="5651594" y="1125515"/>
              <a:ext cx="679356" cy="297181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194B901B-6789-A347-BA06-B06D19C867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44" y="260648"/>
            <a:ext cx="8823911" cy="5882607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4B2D1E53-1FC1-8A29-4EC8-1DA0D8A3A4F2}"/>
              </a:ext>
            </a:extLst>
          </p:cNvPr>
          <p:cNvSpPr txBox="1"/>
          <p:nvPr/>
        </p:nvSpPr>
        <p:spPr>
          <a:xfrm>
            <a:off x="251520" y="6381328"/>
            <a:ext cx="3570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https://www.nndc.bnl.gov/nudat3/</a:t>
            </a:r>
          </a:p>
        </p:txBody>
      </p:sp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4B21CC82-845D-938F-8D6F-E4822BE2F922}"/>
              </a:ext>
            </a:extLst>
          </p:cNvPr>
          <p:cNvGrpSpPr/>
          <p:nvPr/>
        </p:nvGrpSpPr>
        <p:grpSpPr>
          <a:xfrm>
            <a:off x="1676621" y="2924944"/>
            <a:ext cx="6131858" cy="2691072"/>
            <a:chOff x="1676621" y="2924944"/>
            <a:chExt cx="6131858" cy="2691072"/>
          </a:xfrm>
        </p:grpSpPr>
        <p:sp>
          <p:nvSpPr>
            <p:cNvPr id="5" name="Ellipse 4">
              <a:extLst>
                <a:ext uri="{FF2B5EF4-FFF2-40B4-BE49-F238E27FC236}">
                  <a16:creationId xmlns:a16="http://schemas.microsoft.com/office/drawing/2014/main" id="{C6325E9B-F6D6-1A87-ABF2-ADD1AADA505C}"/>
                </a:ext>
              </a:extLst>
            </p:cNvPr>
            <p:cNvSpPr/>
            <p:nvPr/>
          </p:nvSpPr>
          <p:spPr bwMode="auto">
            <a:xfrm>
              <a:off x="2304000" y="2924944"/>
              <a:ext cx="144016" cy="144016"/>
            </a:xfrm>
            <a:prstGeom prst="ellips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>
                <a:ln>
                  <a:noFill/>
                </a:ln>
                <a:noFill/>
                <a:effectLst/>
                <a:latin typeface="Arial" charset="0"/>
              </a:endParaRPr>
            </a:p>
          </p:txBody>
        </p:sp>
        <p:sp>
          <p:nvSpPr>
            <p:cNvPr id="6" name="Ellipse 5">
              <a:extLst>
                <a:ext uri="{FF2B5EF4-FFF2-40B4-BE49-F238E27FC236}">
                  <a16:creationId xmlns:a16="http://schemas.microsoft.com/office/drawing/2014/main" id="{39279B66-88B0-CCE4-9F7D-FD0766BCD52E}"/>
                </a:ext>
              </a:extLst>
            </p:cNvPr>
            <p:cNvSpPr/>
            <p:nvPr/>
          </p:nvSpPr>
          <p:spPr bwMode="auto">
            <a:xfrm>
              <a:off x="6804000" y="5472000"/>
              <a:ext cx="144016" cy="144016"/>
            </a:xfrm>
            <a:prstGeom prst="ellips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>
                <a:ln>
                  <a:noFill/>
                </a:ln>
                <a:noFill/>
                <a:effectLst/>
                <a:latin typeface="Arial" charset="0"/>
              </a:endParaRPr>
            </a:p>
          </p:txBody>
        </p:sp>
        <p:sp>
          <p:nvSpPr>
            <p:cNvPr id="7" name="Ellipse 6">
              <a:extLst>
                <a:ext uri="{FF2B5EF4-FFF2-40B4-BE49-F238E27FC236}">
                  <a16:creationId xmlns:a16="http://schemas.microsoft.com/office/drawing/2014/main" id="{132C2B22-0396-2338-BB59-F48FD340F93F}"/>
                </a:ext>
              </a:extLst>
            </p:cNvPr>
            <p:cNvSpPr/>
            <p:nvPr/>
          </p:nvSpPr>
          <p:spPr bwMode="auto">
            <a:xfrm>
              <a:off x="6912000" y="4680000"/>
              <a:ext cx="144016" cy="144016"/>
            </a:xfrm>
            <a:prstGeom prst="ellips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>
                <a:ln>
                  <a:noFill/>
                </a:ln>
                <a:noFill/>
                <a:effectLst/>
                <a:latin typeface="Arial" charset="0"/>
              </a:endParaRPr>
            </a:p>
          </p:txBody>
        </p:sp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49A2C46D-6E80-D1D7-41C4-98E9B3E865E1}"/>
                </a:ext>
              </a:extLst>
            </p:cNvPr>
            <p:cNvSpPr txBox="1"/>
            <p:nvPr/>
          </p:nvSpPr>
          <p:spPr>
            <a:xfrm>
              <a:off x="1676621" y="3032674"/>
              <a:ext cx="72006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dirty="0"/>
                <a:t>Sc-45</a:t>
              </a:r>
            </a:p>
          </p:txBody>
        </p:sp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B0731A86-7533-A638-F267-0783A4B81D8B}"/>
                </a:ext>
              </a:extLst>
            </p:cNvPr>
            <p:cNvSpPr txBox="1"/>
            <p:nvPr/>
          </p:nvSpPr>
          <p:spPr>
            <a:xfrm>
              <a:off x="6921112" y="5205067"/>
              <a:ext cx="83388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dirty="0"/>
                <a:t>Th-229</a:t>
              </a:r>
            </a:p>
          </p:txBody>
        </p:sp>
        <p:sp>
          <p:nvSpPr>
            <p:cNvPr id="10" name="Textfeld 9">
              <a:extLst>
                <a:ext uri="{FF2B5EF4-FFF2-40B4-BE49-F238E27FC236}">
                  <a16:creationId xmlns:a16="http://schemas.microsoft.com/office/drawing/2014/main" id="{5C0E00B8-E2DD-58C1-17CE-2AD4A7D2952C}"/>
                </a:ext>
              </a:extLst>
            </p:cNvPr>
            <p:cNvSpPr txBox="1"/>
            <p:nvPr/>
          </p:nvSpPr>
          <p:spPr>
            <a:xfrm>
              <a:off x="7065968" y="4510723"/>
              <a:ext cx="74251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dirty="0"/>
                <a:t>U-235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12229060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>
            <a:extLst>
              <a:ext uri="{FF2B5EF4-FFF2-40B4-BE49-F238E27FC236}">
                <a16:creationId xmlns:a16="http://schemas.microsoft.com/office/drawing/2014/main" id="{B6F28C36-A3CB-4E05-B842-26E8C11A5C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6478" y="127335"/>
            <a:ext cx="6069738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en-US" sz="1800" u="sng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Energy </a:t>
            </a:r>
            <a:r>
              <a:rPr lang="de-DE" altLang="en-US" sz="1800" u="sng" dirty="0" err="1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altLang="en-US" sz="1800" u="sng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en-US" sz="1800" u="sng" dirty="0" err="1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altLang="en-US" sz="1800" u="sng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rigid </a:t>
            </a:r>
            <a:r>
              <a:rPr lang="de-DE" altLang="en-US" sz="1800" u="sng" dirty="0" err="1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rotor</a:t>
            </a:r>
            <a:endParaRPr lang="de-DE" altLang="en-US" sz="1800" u="sng" dirty="0">
              <a:solidFill>
                <a:srgbClr val="3333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en-US" sz="1800" u="sng" dirty="0">
              <a:solidFill>
                <a:srgbClr val="3333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simple </a:t>
            </a:r>
            <a:r>
              <a:rPr lang="de-DE" alt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order</a:t>
            </a:r>
            <a:r>
              <a:rPr lang="de-DE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magnitude</a:t>
            </a:r>
            <a:r>
              <a:rPr lang="de-DE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estimate</a:t>
            </a:r>
            <a:r>
              <a:rPr lang="de-DE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solid </a:t>
            </a:r>
            <a:r>
              <a:rPr lang="de-DE" alt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sphere</a:t>
            </a:r>
            <a:r>
              <a:rPr lang="de-DE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en-US" sz="1800" dirty="0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769B764A-910C-4C8B-B900-76D89D8C50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9" y="1268761"/>
            <a:ext cx="3193598" cy="3168351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632A5059-7927-45CF-A61D-10227C22D2A0}"/>
              </a:ext>
            </a:extLst>
          </p:cNvPr>
          <p:cNvSpPr txBox="1"/>
          <p:nvPr/>
        </p:nvSpPr>
        <p:spPr>
          <a:xfrm>
            <a:off x="4249409" y="2621230"/>
            <a:ext cx="4533613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/>
              <a:t>The simple </a:t>
            </a:r>
            <a:r>
              <a:rPr lang="de-DE" sz="1600" dirty="0" err="1"/>
              <a:t>estimate</a:t>
            </a:r>
            <a:r>
              <a:rPr lang="de-DE" sz="1600" dirty="0"/>
              <a:t> </a:t>
            </a:r>
            <a:r>
              <a:rPr lang="de-DE" sz="1600" dirty="0" err="1"/>
              <a:t>is</a:t>
            </a:r>
            <a:r>
              <a:rPr lang="de-DE" sz="1600" dirty="0"/>
              <a:t> </a:t>
            </a:r>
            <a:r>
              <a:rPr lang="de-DE" sz="1600" dirty="0" err="1"/>
              <a:t>pretty</a:t>
            </a:r>
            <a:r>
              <a:rPr lang="de-DE" sz="1600" dirty="0"/>
              <a:t> </a:t>
            </a:r>
            <a:r>
              <a:rPr lang="de-DE" sz="1600" dirty="0" err="1"/>
              <a:t>good</a:t>
            </a:r>
            <a:r>
              <a:rPr lang="de-DE" sz="1600" dirty="0"/>
              <a:t>: </a:t>
            </a:r>
          </a:p>
          <a:p>
            <a:r>
              <a:rPr lang="de-DE" sz="1600" dirty="0" err="1"/>
              <a:t>Nuclear</a:t>
            </a:r>
            <a:r>
              <a:rPr lang="de-DE" sz="1600" dirty="0"/>
              <a:t> matter </a:t>
            </a:r>
            <a:r>
              <a:rPr lang="de-DE" sz="1600" dirty="0" err="1"/>
              <a:t>has</a:t>
            </a:r>
            <a:r>
              <a:rPr lang="de-DE" sz="1600" dirty="0"/>
              <a:t> </a:t>
            </a:r>
            <a:r>
              <a:rPr lang="de-DE" sz="1600" dirty="0" err="1"/>
              <a:t>near</a:t>
            </a:r>
            <a:r>
              <a:rPr lang="de-DE" sz="1600" dirty="0"/>
              <a:t> </a:t>
            </a:r>
            <a:r>
              <a:rPr lang="de-DE" sz="1600" dirty="0" err="1"/>
              <a:t>constant</a:t>
            </a:r>
            <a:r>
              <a:rPr lang="de-DE" sz="1600" dirty="0"/>
              <a:t> </a:t>
            </a:r>
            <a:r>
              <a:rPr lang="de-DE" sz="1600" dirty="0" err="1"/>
              <a:t>density</a:t>
            </a:r>
            <a:r>
              <a:rPr lang="de-DE" sz="1600" dirty="0"/>
              <a:t>. </a:t>
            </a:r>
          </a:p>
          <a:p>
            <a:r>
              <a:rPr lang="de-DE" sz="1600" dirty="0"/>
              <a:t>Quadrupole </a:t>
            </a:r>
            <a:r>
              <a:rPr lang="de-DE" sz="1600" dirty="0" err="1"/>
              <a:t>deformation</a:t>
            </a:r>
            <a:r>
              <a:rPr lang="de-DE" sz="1600" dirty="0"/>
              <a:t> </a:t>
            </a:r>
            <a:r>
              <a:rPr lang="de-DE" sz="1600" dirty="0" err="1"/>
              <a:t>is</a:t>
            </a:r>
            <a:r>
              <a:rPr lang="de-DE" sz="1600" dirty="0"/>
              <a:t> not </a:t>
            </a:r>
            <a:r>
              <a:rPr lang="de-DE" sz="1600" dirty="0" err="1"/>
              <a:t>huge</a:t>
            </a:r>
            <a:endParaRPr lang="de-DE" sz="1600" dirty="0"/>
          </a:p>
          <a:p>
            <a:r>
              <a:rPr lang="de-DE" sz="1600" dirty="0">
                <a:latin typeface="Symbol" panose="05050102010706020507" pitchFamily="18" charset="2"/>
              </a:rPr>
              <a:t>e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≈0.1…0.3</a:t>
            </a:r>
          </a:p>
          <a:p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NB: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quantum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rotation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only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observable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>
                <a:latin typeface="Symbol" panose="05050102010706020507" pitchFamily="18" charset="2"/>
              </a:rPr>
              <a:t>e</a:t>
            </a:r>
            <a:r>
              <a:rPr lang="de-DE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≠0,</a:t>
            </a:r>
          </a:p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not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spherical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symmetry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0947020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>
            <a:extLst>
              <a:ext uri="{FF2B5EF4-FFF2-40B4-BE49-F238E27FC236}">
                <a16:creationId xmlns:a16="http://schemas.microsoft.com/office/drawing/2014/main" id="{F2825E6A-7454-40F5-8252-30DF078727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6478" y="127335"/>
            <a:ext cx="622991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en-US" sz="1800" u="sng" dirty="0" err="1">
                <a:solidFill>
                  <a:srgbClr val="3333FF"/>
                </a:solidFill>
              </a:rPr>
              <a:t>Nuclear</a:t>
            </a:r>
            <a:r>
              <a:rPr lang="de-DE" altLang="en-US" sz="1800" u="sng" dirty="0">
                <a:solidFill>
                  <a:srgbClr val="3333FF"/>
                </a:solidFill>
              </a:rPr>
              <a:t> </a:t>
            </a:r>
            <a:r>
              <a:rPr lang="de-DE" altLang="en-US" sz="1800" u="sng" dirty="0" err="1">
                <a:solidFill>
                  <a:srgbClr val="3333FF"/>
                </a:solidFill>
              </a:rPr>
              <a:t>structure</a:t>
            </a:r>
            <a:r>
              <a:rPr lang="de-DE" altLang="en-US" sz="1800" u="sng" dirty="0">
                <a:solidFill>
                  <a:srgbClr val="3333FF"/>
                </a:solidFill>
              </a:rPr>
              <a:t>: The </a:t>
            </a:r>
            <a:r>
              <a:rPr lang="de-DE" altLang="en-US" sz="1800" u="sng" dirty="0" err="1">
                <a:solidFill>
                  <a:srgbClr val="3333FF"/>
                </a:solidFill>
              </a:rPr>
              <a:t>deformed</a:t>
            </a:r>
            <a:r>
              <a:rPr lang="de-DE" altLang="en-US" sz="1800" u="sng" dirty="0">
                <a:solidFill>
                  <a:srgbClr val="3333FF"/>
                </a:solidFill>
              </a:rPr>
              <a:t> </a:t>
            </a:r>
            <a:r>
              <a:rPr lang="de-DE" altLang="en-US" sz="1800" u="sng" dirty="0" err="1">
                <a:solidFill>
                  <a:srgbClr val="3333FF"/>
                </a:solidFill>
              </a:rPr>
              <a:t>shell</a:t>
            </a:r>
            <a:r>
              <a:rPr lang="de-DE" altLang="en-US" sz="1800" u="sng" dirty="0">
                <a:solidFill>
                  <a:srgbClr val="3333FF"/>
                </a:solidFill>
              </a:rPr>
              <a:t> </a:t>
            </a:r>
            <a:r>
              <a:rPr lang="de-DE" altLang="en-US" sz="1800" u="sng" dirty="0" err="1">
                <a:solidFill>
                  <a:srgbClr val="3333FF"/>
                </a:solidFill>
              </a:rPr>
              <a:t>model</a:t>
            </a:r>
            <a:r>
              <a:rPr lang="de-DE" altLang="en-US" sz="1800" u="sng" dirty="0">
                <a:solidFill>
                  <a:srgbClr val="3333FF"/>
                </a:solidFill>
              </a:rPr>
              <a:t> </a:t>
            </a:r>
            <a:r>
              <a:rPr lang="de-DE" altLang="en-US" sz="1800" u="sng" dirty="0" err="1">
                <a:solidFill>
                  <a:srgbClr val="3333FF"/>
                </a:solidFill>
              </a:rPr>
              <a:t>or</a:t>
            </a:r>
            <a:r>
              <a:rPr lang="de-DE" altLang="en-US" sz="1800" u="sng" dirty="0">
                <a:solidFill>
                  <a:srgbClr val="3333FF"/>
                </a:solidFill>
              </a:rPr>
              <a:t> Nilsson </a:t>
            </a:r>
            <a:r>
              <a:rPr lang="de-DE" altLang="en-US" sz="1800" u="sng" dirty="0" err="1">
                <a:solidFill>
                  <a:srgbClr val="3333FF"/>
                </a:solidFill>
              </a:rPr>
              <a:t>model</a:t>
            </a:r>
            <a:endParaRPr lang="de-DE" altLang="en-US" sz="1800" dirty="0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057419DD-BCE1-44EF-BD53-57AA2E3BA2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495341"/>
            <a:ext cx="2143432" cy="1984205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7C4BAC58-533A-4A45-8AA7-5AFB3DC342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8184" y="392692"/>
            <a:ext cx="2595060" cy="1984205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893C73A9-AFA5-4FD0-8FD6-12CC7CB26370}"/>
              </a:ext>
            </a:extLst>
          </p:cNvPr>
          <p:cNvSpPr txBox="1"/>
          <p:nvPr/>
        </p:nvSpPr>
        <p:spPr>
          <a:xfrm>
            <a:off x="1739133" y="595219"/>
            <a:ext cx="4980851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/>
              <a:t>← Collective </a:t>
            </a:r>
            <a:r>
              <a:rPr lang="de-DE" dirty="0" err="1"/>
              <a:t>motion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an </a:t>
            </a:r>
            <a:r>
              <a:rPr lang="de-DE" dirty="0" err="1"/>
              <a:t>elliptical</a:t>
            </a:r>
            <a:r>
              <a:rPr lang="de-DE" dirty="0"/>
              <a:t> </a:t>
            </a:r>
            <a:r>
              <a:rPr lang="de-DE" dirty="0" err="1"/>
              <a:t>core</a:t>
            </a:r>
            <a:endParaRPr lang="de-DE" dirty="0"/>
          </a:p>
          <a:p>
            <a:pPr algn="ctr"/>
            <a:endParaRPr lang="de-DE" dirty="0"/>
          </a:p>
          <a:p>
            <a:pPr algn="ctr"/>
            <a:r>
              <a:rPr lang="de-DE" dirty="0" err="1"/>
              <a:t>combined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</a:p>
          <a:p>
            <a:pPr algn="ctr"/>
            <a:endParaRPr lang="de-DE" dirty="0"/>
          </a:p>
          <a:p>
            <a:pPr algn="ctr"/>
            <a:r>
              <a:rPr lang="de-DE" dirty="0"/>
              <a:t>single-</a:t>
            </a:r>
            <a:r>
              <a:rPr lang="de-DE" dirty="0" err="1"/>
              <a:t>particle</a:t>
            </a:r>
            <a:r>
              <a:rPr lang="de-DE" dirty="0"/>
              <a:t> </a:t>
            </a:r>
            <a:r>
              <a:rPr lang="de-DE" dirty="0" err="1"/>
              <a:t>motion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 </a:t>
            </a:r>
            <a:r>
              <a:rPr lang="de-DE" dirty="0" err="1"/>
              <a:t>valence</a:t>
            </a:r>
            <a:r>
              <a:rPr lang="de-DE" dirty="0"/>
              <a:t> </a:t>
            </a:r>
            <a:r>
              <a:rPr lang="de-DE" dirty="0" err="1"/>
              <a:t>nucleon</a:t>
            </a:r>
            <a:r>
              <a:rPr lang="de-DE" dirty="0"/>
              <a:t> → </a:t>
            </a:r>
          </a:p>
          <a:p>
            <a:pPr algn="ctr"/>
            <a:r>
              <a:rPr lang="de-DE" dirty="0"/>
              <a:t>(</a:t>
            </a:r>
            <a:r>
              <a:rPr lang="de-DE" dirty="0" err="1"/>
              <a:t>much</a:t>
            </a:r>
            <a:r>
              <a:rPr lang="de-DE" dirty="0"/>
              <a:t> </a:t>
            </a:r>
            <a:r>
              <a:rPr lang="de-DE" dirty="0" err="1"/>
              <a:t>faster</a:t>
            </a:r>
            <a:r>
              <a:rPr lang="de-DE" dirty="0"/>
              <a:t> </a:t>
            </a:r>
            <a:r>
              <a:rPr lang="de-DE" dirty="0" err="1"/>
              <a:t>than</a:t>
            </a:r>
            <a:r>
              <a:rPr lang="de-DE" dirty="0"/>
              <a:t> </a:t>
            </a:r>
            <a:r>
              <a:rPr lang="de-DE" dirty="0" err="1"/>
              <a:t>motion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core</a:t>
            </a:r>
            <a:r>
              <a:rPr lang="de-DE" dirty="0"/>
              <a:t>)</a:t>
            </a:r>
          </a:p>
          <a:p>
            <a:r>
              <a:rPr lang="de-DE" dirty="0"/>
              <a:t>  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502C0592-D265-4CE3-BD93-5733705FF9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1600" y="2238089"/>
            <a:ext cx="4903907" cy="4625020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C8DE10D4-B447-44A4-9FA8-5F06FD71D09A}"/>
              </a:ext>
            </a:extLst>
          </p:cNvPr>
          <p:cNvSpPr txBox="1"/>
          <p:nvPr/>
        </p:nvSpPr>
        <p:spPr>
          <a:xfrm>
            <a:off x="5875507" y="5726644"/>
            <a:ext cx="296908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Nilsson </a:t>
            </a:r>
            <a:r>
              <a:rPr lang="de-DE" sz="1400" dirty="0" err="1"/>
              <a:t>diagram</a:t>
            </a:r>
            <a:r>
              <a:rPr lang="de-DE" sz="1400" dirty="0"/>
              <a:t>:</a:t>
            </a:r>
          </a:p>
          <a:p>
            <a:r>
              <a:rPr lang="de-DE" sz="1400" dirty="0"/>
              <a:t>Energy vs. </a:t>
            </a:r>
            <a:r>
              <a:rPr lang="de-DE" sz="1400" dirty="0" err="1"/>
              <a:t>quadrupole</a:t>
            </a:r>
            <a:r>
              <a:rPr lang="de-DE" sz="1400" dirty="0"/>
              <a:t> </a:t>
            </a:r>
            <a:r>
              <a:rPr lang="de-DE" sz="1400" dirty="0" err="1"/>
              <a:t>deformation</a:t>
            </a:r>
            <a:endParaRPr lang="de-DE" sz="1400" dirty="0"/>
          </a:p>
          <a:p>
            <a:r>
              <a:rPr lang="de-DE" sz="1400" dirty="0">
                <a:latin typeface="Symbol" panose="05050102010706020507" pitchFamily="18" charset="2"/>
              </a:rPr>
              <a:t>e</a:t>
            </a:r>
            <a:r>
              <a:rPr lang="de-DE" sz="1400" dirty="0"/>
              <a:t>=0: </a:t>
            </a:r>
            <a:r>
              <a:rPr lang="de-DE" sz="1400" dirty="0" err="1"/>
              <a:t>spherical</a:t>
            </a:r>
            <a:endParaRPr lang="de-DE" sz="1400" dirty="0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279A42AE-E588-4378-8001-4F00DCB9AEF1}"/>
              </a:ext>
            </a:extLst>
          </p:cNvPr>
          <p:cNvSpPr/>
          <p:nvPr/>
        </p:nvSpPr>
        <p:spPr>
          <a:xfrm>
            <a:off x="5875507" y="2812595"/>
            <a:ext cx="304845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B050"/>
                </a:solidFill>
              </a:rPr>
              <a:t>S.G. Nilsson, "Binding states of individual nucleons in strongly deformed nuclei," doctoral thesis, 1955</a:t>
            </a:r>
            <a:endParaRPr lang="de-DE" sz="1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5193628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>
            <a:extLst>
              <a:ext uri="{FF2B5EF4-FFF2-40B4-BE49-F238E27FC236}">
                <a16:creationId xmlns:a16="http://schemas.microsoft.com/office/drawing/2014/main" id="{DF3FDA25-EB47-4C5C-B278-C81F1BB161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838200"/>
            <a:ext cx="7915275" cy="541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Rectangle 3">
            <a:extLst>
              <a:ext uri="{FF2B5EF4-FFF2-40B4-BE49-F238E27FC236}">
                <a16:creationId xmlns:a16="http://schemas.microsoft.com/office/drawing/2014/main" id="{9E09EDF3-122D-49C4-A0B8-F79DEAB0E8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152400"/>
            <a:ext cx="4593502" cy="984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en-US" sz="1600" i="1" dirty="0">
                <a:latin typeface="Times New Roman" panose="02020603050405020304" pitchFamily="18" charset="0"/>
              </a:rPr>
              <a:t>K. </a:t>
            </a:r>
            <a:r>
              <a:rPr lang="de-DE" altLang="en-US" sz="1600" i="1" dirty="0" err="1">
                <a:latin typeface="Times New Roman" panose="02020603050405020304" pitchFamily="18" charset="0"/>
              </a:rPr>
              <a:t>Gulda</a:t>
            </a:r>
            <a:r>
              <a:rPr lang="de-DE" altLang="en-US" sz="1600" i="1" dirty="0">
                <a:latin typeface="Times New Roman" panose="02020603050405020304" pitchFamily="18" charset="0"/>
              </a:rPr>
              <a:t> et al. / </a:t>
            </a:r>
            <a:r>
              <a:rPr lang="de-DE" altLang="en-US" sz="1600" i="1" dirty="0" err="1">
                <a:latin typeface="Times New Roman" panose="02020603050405020304" pitchFamily="18" charset="0"/>
              </a:rPr>
              <a:t>Nuclear</a:t>
            </a:r>
            <a:r>
              <a:rPr lang="de-DE" altLang="en-US" sz="1600" i="1" dirty="0">
                <a:latin typeface="Times New Roman" panose="02020603050405020304" pitchFamily="18" charset="0"/>
              </a:rPr>
              <a:t> Physics A 703 (2002) 45–69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en-US" sz="1800" dirty="0">
                <a:latin typeface="Times New Roman" panose="02020603050405020304" pitchFamily="18" charset="0"/>
              </a:rPr>
              <a:t>The </a:t>
            </a:r>
            <a:r>
              <a:rPr lang="de-DE" altLang="en-US" sz="1800" dirty="0" err="1">
                <a:latin typeface="Times New Roman" panose="02020603050405020304" pitchFamily="18" charset="0"/>
              </a:rPr>
              <a:t>nuclear</a:t>
            </a:r>
            <a:r>
              <a:rPr lang="de-DE" altLang="en-US" sz="1800" dirty="0">
                <a:latin typeface="Times New Roman" panose="02020603050405020304" pitchFamily="18" charset="0"/>
              </a:rPr>
              <a:t> </a:t>
            </a:r>
            <a:r>
              <a:rPr lang="de-DE" altLang="en-US" sz="1800" dirty="0" err="1">
                <a:latin typeface="Times New Roman" panose="02020603050405020304" pitchFamily="18" charset="0"/>
              </a:rPr>
              <a:t>structure</a:t>
            </a:r>
            <a:r>
              <a:rPr lang="de-DE" altLang="en-US" sz="1800" dirty="0">
                <a:latin typeface="Times New Roman" panose="02020603050405020304" pitchFamily="18" charset="0"/>
              </a:rPr>
              <a:t> </a:t>
            </a:r>
            <a:r>
              <a:rPr lang="de-DE" altLang="en-US" sz="1800" dirty="0" err="1">
                <a:latin typeface="Times New Roman" panose="02020603050405020304" pitchFamily="18" charset="0"/>
              </a:rPr>
              <a:t>of</a:t>
            </a:r>
            <a:r>
              <a:rPr lang="de-DE" altLang="en-US" sz="1800" dirty="0">
                <a:latin typeface="Times New Roman" panose="02020603050405020304" pitchFamily="18" charset="0"/>
              </a:rPr>
              <a:t> </a:t>
            </a:r>
            <a:r>
              <a:rPr lang="de-DE" altLang="en-US" sz="1800" baseline="30000" dirty="0">
                <a:latin typeface="Times New Roman" panose="02020603050405020304" pitchFamily="18" charset="0"/>
              </a:rPr>
              <a:t>229</a:t>
            </a:r>
            <a:r>
              <a:rPr lang="de-DE" altLang="en-US" sz="1800" dirty="0">
                <a:latin typeface="Times New Roman" panose="02020603050405020304" pitchFamily="18" charset="0"/>
              </a:rPr>
              <a:t>Th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en-US" sz="2400" i="1" dirty="0">
              <a:latin typeface="Times New Roman" panose="02020603050405020304" pitchFamily="18" charset="0"/>
            </a:endParaRPr>
          </a:p>
        </p:txBody>
      </p:sp>
      <p:grpSp>
        <p:nvGrpSpPr>
          <p:cNvPr id="26628" name="Group 4">
            <a:extLst>
              <a:ext uri="{FF2B5EF4-FFF2-40B4-BE49-F238E27FC236}">
                <a16:creationId xmlns:a16="http://schemas.microsoft.com/office/drawing/2014/main" id="{7D9B41E6-7229-454F-83D9-BFDEFDB3DAB1}"/>
              </a:ext>
            </a:extLst>
          </p:cNvPr>
          <p:cNvGrpSpPr>
            <a:grpSpLocks/>
          </p:cNvGrpSpPr>
          <p:nvPr/>
        </p:nvGrpSpPr>
        <p:grpSpPr bwMode="auto">
          <a:xfrm>
            <a:off x="1042988" y="4868863"/>
            <a:ext cx="5619750" cy="1735137"/>
            <a:chOff x="657" y="3067"/>
            <a:chExt cx="3540" cy="1093"/>
          </a:xfrm>
        </p:grpSpPr>
        <p:sp>
          <p:nvSpPr>
            <p:cNvPr id="26629" name="Oval 5">
              <a:extLst>
                <a:ext uri="{FF2B5EF4-FFF2-40B4-BE49-F238E27FC236}">
                  <a16:creationId xmlns:a16="http://schemas.microsoft.com/office/drawing/2014/main" id="{45F953F4-F0FA-4094-87C8-CF7E24340B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8" y="3067"/>
              <a:ext cx="2767" cy="318"/>
            </a:xfrm>
            <a:prstGeom prst="ellipse">
              <a:avLst/>
            </a:prstGeom>
            <a:noFill/>
            <a:ln w="28575">
              <a:solidFill>
                <a:srgbClr val="FF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DE" altLang="en-US" sz="1800"/>
            </a:p>
          </p:txBody>
        </p:sp>
        <p:sp>
          <p:nvSpPr>
            <p:cNvPr id="26630" name="Text Box 6">
              <a:extLst>
                <a:ext uri="{FF2B5EF4-FFF2-40B4-BE49-F238E27FC236}">
                  <a16:creationId xmlns:a16="http://schemas.microsoft.com/office/drawing/2014/main" id="{FB7D202C-78F7-46BA-B0AA-623CB4CB6D6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57" y="3929"/>
              <a:ext cx="354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1800" dirty="0" err="1">
                  <a:solidFill>
                    <a:srgbClr val="FF6600"/>
                  </a:solidFill>
                </a:rPr>
                <a:t>Two</a:t>
              </a:r>
              <a:r>
                <a:rPr lang="de-DE" altLang="en-US" sz="1800" dirty="0">
                  <a:solidFill>
                    <a:srgbClr val="FF6600"/>
                  </a:solidFill>
                </a:rPr>
                <a:t> </a:t>
              </a:r>
              <a:r>
                <a:rPr lang="de-DE" altLang="en-US" sz="1800" dirty="0" err="1">
                  <a:solidFill>
                    <a:srgbClr val="FF6600"/>
                  </a:solidFill>
                </a:rPr>
                <a:t>close-lying</a:t>
              </a:r>
              <a:r>
                <a:rPr lang="de-DE" altLang="en-US" sz="1800" dirty="0">
                  <a:solidFill>
                    <a:srgbClr val="FF6600"/>
                  </a:solidFill>
                </a:rPr>
                <a:t> band-</a:t>
              </a:r>
              <a:r>
                <a:rPr lang="de-DE" altLang="en-US" sz="1800" dirty="0" err="1">
                  <a:solidFill>
                    <a:srgbClr val="FF6600"/>
                  </a:solidFill>
                </a:rPr>
                <a:t>heads</a:t>
              </a:r>
              <a:r>
                <a:rPr lang="de-DE" altLang="en-US" sz="1800" dirty="0">
                  <a:solidFill>
                    <a:srgbClr val="FF6600"/>
                  </a:solidFill>
                </a:rPr>
                <a:t>: </a:t>
              </a:r>
              <a:r>
                <a:rPr lang="de-DE" altLang="en-US" sz="1800" dirty="0" err="1">
                  <a:solidFill>
                    <a:srgbClr val="FF6600"/>
                  </a:solidFill>
                </a:rPr>
                <a:t>ground</a:t>
              </a:r>
              <a:r>
                <a:rPr lang="de-DE" altLang="en-US" sz="1800" dirty="0">
                  <a:solidFill>
                    <a:srgbClr val="FF6600"/>
                  </a:solidFill>
                </a:rPr>
                <a:t> </a:t>
              </a:r>
              <a:r>
                <a:rPr lang="de-DE" altLang="en-US" sz="1800" dirty="0" err="1">
                  <a:solidFill>
                    <a:srgbClr val="FF6600"/>
                  </a:solidFill>
                </a:rPr>
                <a:t>state</a:t>
              </a:r>
              <a:r>
                <a:rPr lang="de-DE" altLang="en-US" sz="1800" dirty="0">
                  <a:solidFill>
                    <a:srgbClr val="FF6600"/>
                  </a:solidFill>
                </a:rPr>
                <a:t> and isomer</a:t>
              </a:r>
            </a:p>
          </p:txBody>
        </p:sp>
        <p:sp>
          <p:nvSpPr>
            <p:cNvPr id="26631" name="Line 7">
              <a:extLst>
                <a:ext uri="{FF2B5EF4-FFF2-40B4-BE49-F238E27FC236}">
                  <a16:creationId xmlns:a16="http://schemas.microsoft.com/office/drawing/2014/main" id="{B443B5F8-7027-4137-B0A3-A5B3108F719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927" y="3249"/>
              <a:ext cx="862" cy="635"/>
            </a:xfrm>
            <a:prstGeom prst="line">
              <a:avLst/>
            </a:prstGeom>
            <a:noFill/>
            <a:ln w="28575">
              <a:solidFill>
                <a:srgbClr val="FF66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6632" name="Line 8">
              <a:extLst>
                <a:ext uri="{FF2B5EF4-FFF2-40B4-BE49-F238E27FC236}">
                  <a16:creationId xmlns:a16="http://schemas.microsoft.com/office/drawing/2014/main" id="{CDA7A274-FAAF-48C8-9A94-D3959C3FEE0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833" y="3249"/>
              <a:ext cx="45" cy="725"/>
            </a:xfrm>
            <a:prstGeom prst="line">
              <a:avLst/>
            </a:prstGeom>
            <a:noFill/>
            <a:ln w="28575">
              <a:solidFill>
                <a:srgbClr val="FF66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2" name="Textfeld 1">
            <a:extLst>
              <a:ext uri="{FF2B5EF4-FFF2-40B4-BE49-F238E27FC236}">
                <a16:creationId xmlns:a16="http://schemas.microsoft.com/office/drawing/2014/main" id="{CD48EDB5-ACFE-40FE-9094-E4CF00ED6651}"/>
              </a:ext>
            </a:extLst>
          </p:cNvPr>
          <p:cNvSpPr txBox="1"/>
          <p:nvPr/>
        </p:nvSpPr>
        <p:spPr>
          <a:xfrm>
            <a:off x="5004048" y="695232"/>
            <a:ext cx="384406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altLang="en-US" sz="1600" dirty="0">
                <a:solidFill>
                  <a:srgbClr val="FF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Very </a:t>
            </a:r>
            <a:r>
              <a:rPr lang="de-DE" altLang="en-US" sz="1600" dirty="0" err="1">
                <a:solidFill>
                  <a:srgbClr val="FF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well</a:t>
            </a:r>
            <a:r>
              <a:rPr lang="de-DE" altLang="en-US" sz="1600" dirty="0">
                <a:solidFill>
                  <a:srgbClr val="FF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en-US" sz="1600" dirty="0" err="1">
                <a:solidFill>
                  <a:srgbClr val="FF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classified</a:t>
            </a:r>
            <a:r>
              <a:rPr lang="de-DE" altLang="en-US" sz="1600" dirty="0">
                <a:solidFill>
                  <a:srgbClr val="FF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en-US" sz="1600" dirty="0" err="1">
                <a:solidFill>
                  <a:srgbClr val="FF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into</a:t>
            </a:r>
            <a:r>
              <a:rPr lang="de-DE" altLang="en-US" sz="1600" dirty="0">
                <a:solidFill>
                  <a:srgbClr val="FF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en-US" sz="1600" dirty="0" err="1">
                <a:solidFill>
                  <a:srgbClr val="FF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rotational</a:t>
            </a:r>
            <a:r>
              <a:rPr lang="de-DE" altLang="en-US" sz="1600" dirty="0">
                <a:solidFill>
                  <a:srgbClr val="FF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bands. First </a:t>
            </a:r>
            <a:r>
              <a:rPr lang="de-DE" altLang="en-US" sz="1600" dirty="0" err="1">
                <a:solidFill>
                  <a:srgbClr val="FF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explored</a:t>
            </a:r>
            <a:r>
              <a:rPr lang="de-DE" altLang="en-US" sz="1600" dirty="0">
                <a:solidFill>
                  <a:srgbClr val="FF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en-US" sz="1600" dirty="0" err="1">
                <a:solidFill>
                  <a:srgbClr val="FF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by</a:t>
            </a:r>
            <a:r>
              <a:rPr lang="de-DE" altLang="en-US" sz="1600" dirty="0">
                <a:solidFill>
                  <a:srgbClr val="FF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C.W. Reich et al. </a:t>
            </a:r>
          </a:p>
          <a:p>
            <a:r>
              <a:rPr lang="de-DE" altLang="en-US" sz="1600" dirty="0" err="1">
                <a:solidFill>
                  <a:srgbClr val="FF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since</a:t>
            </a:r>
            <a:r>
              <a:rPr lang="de-DE" altLang="en-US" sz="1600" dirty="0">
                <a:solidFill>
                  <a:srgbClr val="FF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en-US" sz="1600" dirty="0" err="1">
                <a:solidFill>
                  <a:srgbClr val="FF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de-DE" altLang="en-US" sz="1600" dirty="0">
                <a:solidFill>
                  <a:srgbClr val="FF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en-US" sz="1600" dirty="0" err="1">
                <a:solidFill>
                  <a:srgbClr val="FF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mid</a:t>
            </a:r>
            <a:r>
              <a:rPr lang="de-DE" altLang="en-US" sz="1600" dirty="0">
                <a:solidFill>
                  <a:srgbClr val="FF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1970ies.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8274222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5D999C5A-6121-4628-94A9-A4B910661325}"/>
              </a:ext>
            </a:extLst>
          </p:cNvPr>
          <p:cNvGrpSpPr/>
          <p:nvPr/>
        </p:nvGrpSpPr>
        <p:grpSpPr>
          <a:xfrm>
            <a:off x="2867025" y="3044825"/>
            <a:ext cx="4535488" cy="3449638"/>
            <a:chOff x="2867025" y="3044825"/>
            <a:chExt cx="4535488" cy="3449638"/>
          </a:xfrm>
        </p:grpSpPr>
        <p:pic>
          <p:nvPicPr>
            <p:cNvPr id="30725" name="Grafik 31">
              <a:extLst>
                <a:ext uri="{FF2B5EF4-FFF2-40B4-BE49-F238E27FC236}">
                  <a16:creationId xmlns:a16="http://schemas.microsoft.com/office/drawing/2014/main" id="{7B8F6E92-DBB7-4688-940A-540AB95C6A6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67025" y="3044825"/>
              <a:ext cx="4535488" cy="3449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Textfeld 2">
              <a:extLst>
                <a:ext uri="{FF2B5EF4-FFF2-40B4-BE49-F238E27FC236}">
                  <a16:creationId xmlns:a16="http://schemas.microsoft.com/office/drawing/2014/main" id="{E511FA00-1B9E-45CD-AD59-A3F0968AD3C6}"/>
                </a:ext>
              </a:extLst>
            </p:cNvPr>
            <p:cNvSpPr txBox="1"/>
            <p:nvPr/>
          </p:nvSpPr>
          <p:spPr>
            <a:xfrm>
              <a:off x="4983163" y="4260943"/>
              <a:ext cx="939681" cy="338554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8.1(2) eV</a:t>
              </a:r>
            </a:p>
          </p:txBody>
        </p:sp>
      </p:grpSp>
      <p:sp>
        <p:nvSpPr>
          <p:cNvPr id="30722" name="Text Box 2">
            <a:extLst>
              <a:ext uri="{FF2B5EF4-FFF2-40B4-BE49-F238E27FC236}">
                <a16:creationId xmlns:a16="http://schemas.microsoft.com/office/drawing/2014/main" id="{C8126F13-E641-44D7-85CA-D10B9709AF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3350" y="1844675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0723" name="Text Box 3">
            <a:extLst>
              <a:ext uri="{FF2B5EF4-FFF2-40B4-BE49-F238E27FC236}">
                <a16:creationId xmlns:a16="http://schemas.microsoft.com/office/drawing/2014/main" id="{A966DD63-986F-4868-852E-F77C78FBF1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765175"/>
            <a:ext cx="8569200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An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atomic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clock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shall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realize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the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unperturbed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transition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frequency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. The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uncertainty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of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advanced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optical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clocks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is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often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limited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by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field-induced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shifts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, e.g.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from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thermal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radiation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of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the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environment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.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Nuclear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moments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are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small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. Field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induced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systematic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frequency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shifts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can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be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smaller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than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in an (electronic)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atomic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clock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0724" name="Text Box 4">
            <a:extLst>
              <a:ext uri="{FF2B5EF4-FFF2-40B4-BE49-F238E27FC236}">
                <a16:creationId xmlns:a16="http://schemas.microsoft.com/office/drawing/2014/main" id="{CF709D5E-061E-4703-9CA0-968C33C481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260350"/>
            <a:ext cx="35591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en-US" sz="1800" b="0" i="0" u="sng" strike="noStrike" kern="1200" cap="none" spc="0" normalizeH="0" baseline="0" noProof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A high-precision nuclear clock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C7930D62-17C5-4C2E-B494-EC6B56A4B199}"/>
              </a:ext>
            </a:extLst>
          </p:cNvPr>
          <p:cNvSpPr txBox="1"/>
          <p:nvPr/>
        </p:nvSpPr>
        <p:spPr>
          <a:xfrm>
            <a:off x="6732588" y="2713038"/>
            <a:ext cx="2289175" cy="3381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Magnetic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dipole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moment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4" name="Gerade Verbindung mit Pfeil 3">
            <a:extLst>
              <a:ext uri="{FF2B5EF4-FFF2-40B4-BE49-F238E27FC236}">
                <a16:creationId xmlns:a16="http://schemas.microsoft.com/office/drawing/2014/main" id="{711F6931-8440-45B2-A667-D9E970860A13}"/>
              </a:ext>
            </a:extLst>
          </p:cNvPr>
          <p:cNvCxnSpPr/>
          <p:nvPr/>
        </p:nvCxnSpPr>
        <p:spPr>
          <a:xfrm flipH="1" flipV="1">
            <a:off x="6372225" y="3933825"/>
            <a:ext cx="503238" cy="2873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Gerade Verbindung mit Pfeil 5">
            <a:extLst>
              <a:ext uri="{FF2B5EF4-FFF2-40B4-BE49-F238E27FC236}">
                <a16:creationId xmlns:a16="http://schemas.microsoft.com/office/drawing/2014/main" id="{F4D95BA5-FE8B-44C8-85D1-9A668D415A11}"/>
              </a:ext>
            </a:extLst>
          </p:cNvPr>
          <p:cNvCxnSpPr/>
          <p:nvPr/>
        </p:nvCxnSpPr>
        <p:spPr>
          <a:xfrm flipH="1">
            <a:off x="6227763" y="3051175"/>
            <a:ext cx="504825" cy="4603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feld 6">
            <a:extLst>
              <a:ext uri="{FF2B5EF4-FFF2-40B4-BE49-F238E27FC236}">
                <a16:creationId xmlns:a16="http://schemas.microsoft.com/office/drawing/2014/main" id="{466613A3-FB26-428A-8197-A06DAC702474}"/>
              </a:ext>
            </a:extLst>
          </p:cNvPr>
          <p:cNvSpPr txBox="1"/>
          <p:nvPr/>
        </p:nvSpPr>
        <p:spPr>
          <a:xfrm>
            <a:off x="438150" y="4187825"/>
            <a:ext cx="2114550" cy="8318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Nuclear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spin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,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parity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Nilsson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classification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(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leading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configuration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) 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9" name="Gerade Verbindung mit Pfeil 8">
            <a:extLst>
              <a:ext uri="{FF2B5EF4-FFF2-40B4-BE49-F238E27FC236}">
                <a16:creationId xmlns:a16="http://schemas.microsoft.com/office/drawing/2014/main" id="{2D56AD4E-B85E-4D71-BE49-3D6B9E4A4838}"/>
              </a:ext>
            </a:extLst>
          </p:cNvPr>
          <p:cNvCxnSpPr/>
          <p:nvPr/>
        </p:nvCxnSpPr>
        <p:spPr>
          <a:xfrm flipV="1">
            <a:off x="2627313" y="3860800"/>
            <a:ext cx="576262" cy="3603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F9DDDD2E-8CCC-40D8-8203-8A7E445C6740}"/>
              </a:ext>
            </a:extLst>
          </p:cNvPr>
          <p:cNvCxnSpPr/>
          <p:nvPr/>
        </p:nvCxnSpPr>
        <p:spPr>
          <a:xfrm>
            <a:off x="2552700" y="4868863"/>
            <a:ext cx="866775" cy="7921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feld 33">
            <a:extLst>
              <a:ext uri="{FF2B5EF4-FFF2-40B4-BE49-F238E27FC236}">
                <a16:creationId xmlns:a16="http://schemas.microsoft.com/office/drawing/2014/main" id="{CF4636B6-ACF6-4BEE-8370-E39E2B03F359}"/>
              </a:ext>
            </a:extLst>
          </p:cNvPr>
          <p:cNvSpPr txBox="1"/>
          <p:nvPr/>
        </p:nvSpPr>
        <p:spPr>
          <a:xfrm>
            <a:off x="6602413" y="4265613"/>
            <a:ext cx="2566987" cy="3381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Electric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quadrupole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moment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29625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43C56411-73D7-456A-9F51-2D4CF212A868}"/>
              </a:ext>
            </a:extLst>
          </p:cNvPr>
          <p:cNvSpPr txBox="1"/>
          <p:nvPr/>
        </p:nvSpPr>
        <p:spPr>
          <a:xfrm>
            <a:off x="683568" y="836712"/>
            <a:ext cx="792088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u="sng" dirty="0"/>
              <a:t>Outline </a:t>
            </a:r>
            <a:r>
              <a:rPr lang="de-DE" sz="2000" u="sng" dirty="0" err="1"/>
              <a:t>of</a:t>
            </a:r>
            <a:r>
              <a:rPr lang="de-DE" sz="2000" u="sng" dirty="0"/>
              <a:t> </a:t>
            </a:r>
            <a:r>
              <a:rPr lang="de-DE" sz="2000" u="sng" dirty="0" err="1"/>
              <a:t>the</a:t>
            </a:r>
            <a:r>
              <a:rPr lang="de-DE" sz="2000" u="sng" dirty="0"/>
              <a:t> </a:t>
            </a:r>
            <a:r>
              <a:rPr lang="de-DE" sz="2000" u="sng" dirty="0" err="1"/>
              <a:t>lecture</a:t>
            </a:r>
            <a:r>
              <a:rPr lang="de-DE" sz="2000" u="sng" dirty="0"/>
              <a:t>:</a:t>
            </a:r>
          </a:p>
          <a:p>
            <a:endParaRPr lang="de-DE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/>
              <a:t>Concept </a:t>
            </a:r>
            <a:r>
              <a:rPr lang="de-DE" sz="2000" dirty="0" err="1"/>
              <a:t>of</a:t>
            </a:r>
            <a:r>
              <a:rPr lang="de-DE" sz="2000" dirty="0"/>
              <a:t> a </a:t>
            </a:r>
            <a:r>
              <a:rPr lang="de-DE" sz="2000" dirty="0" err="1"/>
              <a:t>nuclear</a:t>
            </a:r>
            <a:r>
              <a:rPr lang="de-DE" sz="2000" dirty="0"/>
              <a:t> </a:t>
            </a:r>
            <a:r>
              <a:rPr lang="de-DE" sz="2000" dirty="0" err="1"/>
              <a:t>clock</a:t>
            </a:r>
            <a:endParaRPr lang="de-DE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 err="1">
                <a:solidFill>
                  <a:srgbClr val="C00000"/>
                </a:solidFill>
              </a:rPr>
              <a:t>Expected</a:t>
            </a:r>
            <a:r>
              <a:rPr lang="de-DE" sz="2000" dirty="0">
                <a:solidFill>
                  <a:srgbClr val="C00000"/>
                </a:solidFill>
              </a:rPr>
              <a:t> </a:t>
            </a:r>
            <a:r>
              <a:rPr lang="de-DE" sz="2000" dirty="0" err="1">
                <a:solidFill>
                  <a:srgbClr val="C00000"/>
                </a:solidFill>
              </a:rPr>
              <a:t>performance</a:t>
            </a:r>
            <a:r>
              <a:rPr lang="de-DE" sz="2000" dirty="0">
                <a:solidFill>
                  <a:srgbClr val="C00000"/>
                </a:solidFill>
              </a:rPr>
              <a:t> </a:t>
            </a:r>
            <a:r>
              <a:rPr lang="de-DE" sz="2000" dirty="0" err="1">
                <a:solidFill>
                  <a:srgbClr val="C00000"/>
                </a:solidFill>
              </a:rPr>
              <a:t>of</a:t>
            </a:r>
            <a:r>
              <a:rPr lang="de-DE" sz="2000" dirty="0">
                <a:solidFill>
                  <a:srgbClr val="C00000"/>
                </a:solidFill>
              </a:rPr>
              <a:t> a Th-229 </a:t>
            </a:r>
            <a:r>
              <a:rPr lang="de-DE" sz="2000" dirty="0" err="1">
                <a:solidFill>
                  <a:srgbClr val="C00000"/>
                </a:solidFill>
              </a:rPr>
              <a:t>nuclear</a:t>
            </a:r>
            <a:r>
              <a:rPr lang="de-DE" sz="2000" dirty="0">
                <a:solidFill>
                  <a:srgbClr val="C00000"/>
                </a:solidFill>
              </a:rPr>
              <a:t> </a:t>
            </a:r>
            <a:r>
              <a:rPr lang="de-DE" sz="2000" dirty="0" err="1">
                <a:solidFill>
                  <a:srgbClr val="C00000"/>
                </a:solidFill>
              </a:rPr>
              <a:t>clock</a:t>
            </a:r>
            <a:r>
              <a:rPr lang="de-DE" sz="2000" dirty="0">
                <a:solidFill>
                  <a:srgbClr val="C00000"/>
                </a:solidFill>
              </a:rPr>
              <a:t> (</a:t>
            </a:r>
            <a:r>
              <a:rPr lang="de-DE" sz="2000" dirty="0" err="1">
                <a:solidFill>
                  <a:srgbClr val="C00000"/>
                </a:solidFill>
              </a:rPr>
              <a:t>field-induced</a:t>
            </a:r>
            <a:r>
              <a:rPr lang="de-DE" sz="2000" dirty="0">
                <a:solidFill>
                  <a:srgbClr val="C00000"/>
                </a:solidFill>
              </a:rPr>
              <a:t> </a:t>
            </a:r>
            <a:r>
              <a:rPr lang="de-DE" sz="2000" dirty="0" err="1">
                <a:solidFill>
                  <a:srgbClr val="C00000"/>
                </a:solidFill>
              </a:rPr>
              <a:t>systematic</a:t>
            </a:r>
            <a:r>
              <a:rPr lang="de-DE" sz="2000" dirty="0">
                <a:solidFill>
                  <a:srgbClr val="C00000"/>
                </a:solidFill>
              </a:rPr>
              <a:t> </a:t>
            </a:r>
            <a:r>
              <a:rPr lang="de-DE" sz="2000" dirty="0" err="1">
                <a:solidFill>
                  <a:srgbClr val="C00000"/>
                </a:solidFill>
              </a:rPr>
              <a:t>frequency</a:t>
            </a:r>
            <a:r>
              <a:rPr lang="de-DE" sz="2000" dirty="0">
                <a:solidFill>
                  <a:srgbClr val="C00000"/>
                </a:solidFill>
              </a:rPr>
              <a:t> </a:t>
            </a:r>
            <a:r>
              <a:rPr lang="de-DE" sz="2000" dirty="0" err="1">
                <a:solidFill>
                  <a:srgbClr val="C00000"/>
                </a:solidFill>
              </a:rPr>
              <a:t>shifts</a:t>
            </a:r>
            <a:r>
              <a:rPr lang="de-DE" sz="2000" dirty="0">
                <a:solidFill>
                  <a:srgbClr val="C00000"/>
                </a:solidFill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/>
              <a:t>Th-229 and </a:t>
            </a:r>
            <a:r>
              <a:rPr lang="de-DE" sz="2000" dirty="0" err="1"/>
              <a:t>its</a:t>
            </a:r>
            <a:r>
              <a:rPr lang="de-DE" sz="2000" dirty="0"/>
              <a:t> </a:t>
            </a:r>
            <a:r>
              <a:rPr lang="de-DE" sz="2000" dirty="0" err="1"/>
              <a:t>low-energy</a:t>
            </a:r>
            <a:r>
              <a:rPr lang="de-DE" sz="2000" dirty="0"/>
              <a:t> isomer: </a:t>
            </a:r>
            <a:r>
              <a:rPr lang="de-DE" sz="2000" dirty="0" err="1"/>
              <a:t>nuclear</a:t>
            </a:r>
            <a:r>
              <a:rPr lang="de-DE" sz="2000" dirty="0"/>
              <a:t> </a:t>
            </a:r>
            <a:r>
              <a:rPr lang="de-DE" sz="2000" dirty="0" err="1"/>
              <a:t>properties</a:t>
            </a:r>
            <a:r>
              <a:rPr lang="de-DE" sz="2000" dirty="0"/>
              <a:t> and </a:t>
            </a:r>
            <a:r>
              <a:rPr lang="de-DE" sz="2000" dirty="0" err="1"/>
              <a:t>experiments</a:t>
            </a:r>
            <a:r>
              <a:rPr lang="de-DE" sz="2000" dirty="0"/>
              <a:t> </a:t>
            </a:r>
            <a:r>
              <a:rPr lang="de-DE" sz="2000" dirty="0" err="1"/>
              <a:t>towards</a:t>
            </a:r>
            <a:r>
              <a:rPr lang="de-DE" sz="2000" dirty="0"/>
              <a:t> </a:t>
            </a:r>
            <a:r>
              <a:rPr lang="de-DE" sz="2000" dirty="0" err="1"/>
              <a:t>excitation</a:t>
            </a:r>
            <a:r>
              <a:rPr lang="de-DE" sz="2000" dirty="0"/>
              <a:t> </a:t>
            </a:r>
            <a:r>
              <a:rPr lang="de-DE" sz="2000" dirty="0" err="1"/>
              <a:t>of</a:t>
            </a:r>
            <a:r>
              <a:rPr lang="de-DE" sz="2000" dirty="0"/>
              <a:t> </a:t>
            </a:r>
            <a:r>
              <a:rPr lang="de-DE" sz="2000" dirty="0" err="1"/>
              <a:t>the</a:t>
            </a:r>
            <a:r>
              <a:rPr lang="de-DE" sz="2000" dirty="0"/>
              <a:t> isomer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 err="1"/>
              <a:t>Applications</a:t>
            </a:r>
            <a:r>
              <a:rPr lang="de-DE" sz="2000" dirty="0"/>
              <a:t> </a:t>
            </a:r>
            <a:r>
              <a:rPr lang="de-DE" sz="2000" dirty="0" err="1"/>
              <a:t>of</a:t>
            </a:r>
            <a:r>
              <a:rPr lang="de-DE" sz="2000" dirty="0"/>
              <a:t> a </a:t>
            </a:r>
            <a:r>
              <a:rPr lang="de-DE" sz="2000" dirty="0" err="1"/>
              <a:t>nuclear</a:t>
            </a:r>
            <a:r>
              <a:rPr lang="de-DE" sz="2000" dirty="0"/>
              <a:t> </a:t>
            </a:r>
            <a:r>
              <a:rPr lang="de-DE" sz="2000" dirty="0" err="1"/>
              <a:t>clock</a:t>
            </a:r>
            <a:r>
              <a:rPr lang="de-DE" sz="2000" dirty="0"/>
              <a:t>: Tests </a:t>
            </a:r>
            <a:r>
              <a:rPr lang="de-DE" sz="2000" dirty="0" err="1"/>
              <a:t>of</a:t>
            </a:r>
            <a:r>
              <a:rPr lang="de-DE" sz="2000" dirty="0"/>
              <a:t> fundamental </a:t>
            </a:r>
            <a:r>
              <a:rPr lang="de-DE" sz="2000" dirty="0" err="1"/>
              <a:t>physics</a:t>
            </a:r>
            <a:r>
              <a:rPr lang="de-DE" sz="2000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5055417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3">
            <a:extLst>
              <a:ext uri="{FF2B5EF4-FFF2-40B4-BE49-F238E27FC236}">
                <a16:creationId xmlns:a16="http://schemas.microsoft.com/office/drawing/2014/main" id="{B242DB03-2F6D-4029-8772-12F0751FCE8A}"/>
              </a:ext>
            </a:extLst>
          </p:cNvPr>
          <p:cNvGrpSpPr>
            <a:grpSpLocks/>
          </p:cNvGrpSpPr>
          <p:nvPr/>
        </p:nvGrpSpPr>
        <p:grpSpPr bwMode="auto">
          <a:xfrm>
            <a:off x="-396875" y="3141663"/>
            <a:ext cx="4176713" cy="2097087"/>
            <a:chOff x="-250" y="1979"/>
            <a:chExt cx="2631" cy="1321"/>
          </a:xfrm>
        </p:grpSpPr>
        <p:sp>
          <p:nvSpPr>
            <p:cNvPr id="32772" name="Text Box 5">
              <a:extLst>
                <a:ext uri="{FF2B5EF4-FFF2-40B4-BE49-F238E27FC236}">
                  <a16:creationId xmlns:a16="http://schemas.microsoft.com/office/drawing/2014/main" id="{1B4EAF1D-272D-4191-A9DA-E3DCED3639F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250" y="3067"/>
              <a:ext cx="698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marL="342900" indent="-34290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914400" marR="0" lvl="2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2773" name="Textfeld 29">
              <a:extLst>
                <a:ext uri="{FF2B5EF4-FFF2-40B4-BE49-F238E27FC236}">
                  <a16:creationId xmlns:a16="http://schemas.microsoft.com/office/drawing/2014/main" id="{885B3B2B-65DE-4D0F-B448-B03D7B769D2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0" y="1979"/>
              <a:ext cx="2041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5" name="Textfeld 4">
            <a:extLst>
              <a:ext uri="{FF2B5EF4-FFF2-40B4-BE49-F238E27FC236}">
                <a16:creationId xmlns:a16="http://schemas.microsoft.com/office/drawing/2014/main" id="{9FA8DDEF-774B-4782-9442-D2156C930FDF}"/>
              </a:ext>
            </a:extLst>
          </p:cNvPr>
          <p:cNvSpPr txBox="1"/>
          <p:nvPr/>
        </p:nvSpPr>
        <p:spPr>
          <a:xfrm>
            <a:off x="395288" y="188913"/>
            <a:ext cx="8103885" cy="397031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How</a:t>
            </a:r>
            <a:r>
              <a:rPr kumimoji="0" lang="de-DE" sz="18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sz="1800" b="0" i="0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about</a:t>
            </a:r>
            <a:r>
              <a:rPr kumimoji="0" lang="de-DE" sz="18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sz="1800" b="0" i="0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interaction</a:t>
            </a:r>
            <a:r>
              <a:rPr kumimoji="0" lang="de-DE" sz="18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sz="1800" b="0" i="0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with</a:t>
            </a:r>
            <a:r>
              <a:rPr kumimoji="0" lang="de-DE" sz="18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sz="1800" b="0" i="0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the</a:t>
            </a:r>
            <a:r>
              <a:rPr kumimoji="0" lang="de-DE" sz="18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sz="1800" b="0" i="0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electrons</a:t>
            </a:r>
            <a:r>
              <a:rPr kumimoji="0" lang="de-DE" sz="18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Work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with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bare Th</a:t>
            </a:r>
            <a:r>
              <a:rPr kumimoji="0" lang="de-DE" sz="1800" b="0" i="0" u="none" strike="noStrike" kern="1200" cap="none" spc="0" normalizeH="0" baseline="3000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90+ 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? (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Requires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110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keV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ionisation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energy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;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difficult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to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trap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or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cool)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Consider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electric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and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magnetic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hyperfine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coupling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Frequency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shift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from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magnetic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field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: Zeeman-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Effect</a:t>
            </a:r>
            <a:endParaRPr kumimoji="0" lang="de-DE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Electron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: Bohr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magneton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: 14 MHz/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mT</a:t>
            </a:r>
            <a:endParaRPr kumimoji="0" lang="de-DE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Nucleus: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Nuclear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magneton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: 7.6 kHz/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mT</a:t>
            </a:r>
            <a:endParaRPr kumimoji="0" lang="de-DE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One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may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do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better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in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coupling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of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electronic and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nuclear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magnetic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moments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Integer angular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momentum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quantum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numbers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and m=0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components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4346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3E8A0B0F-7C2C-48F9-BC10-F26E30A6A7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8736" y="1052736"/>
            <a:ext cx="4606608" cy="3690707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C9F42BFE-983D-4127-B81D-40963D0E7F49}"/>
              </a:ext>
            </a:extLst>
          </p:cNvPr>
          <p:cNvSpPr txBox="1"/>
          <p:nvPr/>
        </p:nvSpPr>
        <p:spPr>
          <a:xfrm>
            <a:off x="1331640" y="164211"/>
            <a:ext cx="6102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Zeeman </a:t>
            </a:r>
            <a:r>
              <a:rPr kumimoji="0" lang="de-DE" sz="1800" b="0" i="0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diagram</a:t>
            </a:r>
            <a:r>
              <a:rPr kumimoji="0" lang="de-DE" sz="18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of</a:t>
            </a:r>
            <a:r>
              <a:rPr kumimoji="0" lang="de-DE" sz="18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the</a:t>
            </a:r>
            <a:r>
              <a:rPr kumimoji="0" lang="de-DE" sz="18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H </a:t>
            </a:r>
            <a:r>
              <a:rPr kumimoji="0" lang="de-DE" sz="1800" b="0" i="0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ground</a:t>
            </a:r>
            <a:r>
              <a:rPr kumimoji="0" lang="de-DE" sz="18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state</a:t>
            </a:r>
            <a:r>
              <a:rPr kumimoji="0" lang="de-DE" sz="18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(</a:t>
            </a:r>
            <a:r>
              <a:rPr kumimoji="0" lang="de-DE" sz="1800" b="0" i="0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proton</a:t>
            </a:r>
            <a:r>
              <a:rPr kumimoji="0" lang="de-DE" sz="18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+ </a:t>
            </a:r>
            <a:r>
              <a:rPr kumimoji="0" lang="de-DE" sz="1800" b="0" i="0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electron</a:t>
            </a:r>
            <a:r>
              <a:rPr kumimoji="0" lang="de-DE" sz="18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)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F3AA75ED-8473-4866-B609-B25A5165328D}"/>
              </a:ext>
            </a:extLst>
          </p:cNvPr>
          <p:cNvSpPr txBox="1"/>
          <p:nvPr/>
        </p:nvSpPr>
        <p:spPr>
          <a:xfrm>
            <a:off x="5436096" y="5343599"/>
            <a:ext cx="34563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Paschen-Back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regime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Electron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and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proton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uncoupled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Slope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essentially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determined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by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electron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spin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orientation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3" name="Pfeil: nach unten 12">
            <a:extLst>
              <a:ext uri="{FF2B5EF4-FFF2-40B4-BE49-F238E27FC236}">
                <a16:creationId xmlns:a16="http://schemas.microsoft.com/office/drawing/2014/main" id="{8F33A940-DA1E-42A9-9320-BB26F3B9ADF4}"/>
              </a:ext>
            </a:extLst>
          </p:cNvPr>
          <p:cNvSpPr/>
          <p:nvPr/>
        </p:nvSpPr>
        <p:spPr>
          <a:xfrm rot="10800000">
            <a:off x="5940154" y="4437110"/>
            <a:ext cx="216024" cy="864097"/>
          </a:xfrm>
          <a:prstGeom prst="down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Pfeil: nach unten 13">
            <a:extLst>
              <a:ext uri="{FF2B5EF4-FFF2-40B4-BE49-F238E27FC236}">
                <a16:creationId xmlns:a16="http://schemas.microsoft.com/office/drawing/2014/main" id="{A8447172-2632-4D27-860A-7DAD5601A570}"/>
              </a:ext>
            </a:extLst>
          </p:cNvPr>
          <p:cNvSpPr/>
          <p:nvPr/>
        </p:nvSpPr>
        <p:spPr>
          <a:xfrm rot="10800000">
            <a:off x="3303397" y="4434319"/>
            <a:ext cx="216024" cy="864097"/>
          </a:xfrm>
          <a:prstGeom prst="down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23F70A04-786E-4F8A-AC28-645EB7AB075E}"/>
              </a:ext>
            </a:extLst>
          </p:cNvPr>
          <p:cNvSpPr txBox="1"/>
          <p:nvPr/>
        </p:nvSpPr>
        <p:spPr>
          <a:xfrm>
            <a:off x="2230773" y="5343599"/>
            <a:ext cx="25772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Zeeman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regime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Slope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determined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by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quantum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number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m</a:t>
            </a:r>
            <a:r>
              <a:rPr kumimoji="0" lang="de-DE" sz="1800" b="0" i="0" u="none" strike="noStrike" kern="1200" cap="none" spc="0" normalizeH="0" baseline="-2500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F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EF8FB225-660E-4A69-A664-E6AA5980BF97}"/>
              </a:ext>
            </a:extLst>
          </p:cNvPr>
          <p:cNvSpPr txBox="1"/>
          <p:nvPr/>
        </p:nvSpPr>
        <p:spPr>
          <a:xfrm>
            <a:off x="338942" y="2679993"/>
            <a:ext cx="200081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Linearly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magnetic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field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independent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frequency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between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m</a:t>
            </a:r>
            <a:r>
              <a:rPr kumimoji="0" lang="de-DE" sz="1800" b="0" i="0" u="none" strike="noStrike" kern="1200" cap="none" spc="0" normalizeH="0" baseline="-2500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F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=0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levels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at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low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external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field</a:t>
            </a:r>
            <a:r>
              <a:rPr lang="de-DE" dirty="0">
                <a:solidFill>
                  <a:srgbClr val="0070C0"/>
                </a:solidFill>
              </a:rPr>
              <a:t>, </a:t>
            </a:r>
            <a:r>
              <a:rPr lang="de-DE" dirty="0" err="1">
                <a:solidFill>
                  <a:srgbClr val="0070C0"/>
                </a:solidFill>
              </a:rPr>
              <a:t>because</a:t>
            </a:r>
            <a:r>
              <a:rPr lang="de-DE" dirty="0">
                <a:solidFill>
                  <a:srgbClr val="0070C0"/>
                </a:solidFill>
              </a:rPr>
              <a:t> </a:t>
            </a:r>
            <a:r>
              <a:rPr lang="de-DE" dirty="0" err="1">
                <a:solidFill>
                  <a:srgbClr val="0070C0"/>
                </a:solidFill>
              </a:rPr>
              <a:t>of</a:t>
            </a:r>
            <a:r>
              <a:rPr lang="de-DE" dirty="0">
                <a:solidFill>
                  <a:srgbClr val="0070C0"/>
                </a:solidFill>
              </a:rPr>
              <a:t> </a:t>
            </a:r>
            <a:r>
              <a:rPr lang="de-DE" dirty="0" err="1">
                <a:solidFill>
                  <a:srgbClr val="0070C0"/>
                </a:solidFill>
              </a:rPr>
              <a:t>coupling</a:t>
            </a:r>
            <a:r>
              <a:rPr lang="de-DE" dirty="0">
                <a:solidFill>
                  <a:srgbClr val="0070C0"/>
                </a:solidFill>
              </a:rPr>
              <a:t> </a:t>
            </a:r>
            <a:r>
              <a:rPr lang="de-DE" dirty="0" err="1">
                <a:solidFill>
                  <a:srgbClr val="0070C0"/>
                </a:solidFill>
              </a:rPr>
              <a:t>between</a:t>
            </a:r>
            <a:r>
              <a:rPr lang="de-DE" dirty="0">
                <a:solidFill>
                  <a:srgbClr val="0070C0"/>
                </a:solidFill>
              </a:rPr>
              <a:t> p and e.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D76E25CF-78A4-4961-8692-024545CCC617}"/>
              </a:ext>
            </a:extLst>
          </p:cNvPr>
          <p:cNvCxnSpPr>
            <a:cxnSpLocks/>
          </p:cNvCxnSpPr>
          <p:nvPr/>
        </p:nvCxnSpPr>
        <p:spPr>
          <a:xfrm flipV="1">
            <a:off x="1908656" y="2898089"/>
            <a:ext cx="1295192" cy="8323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89384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48D497D0-63C5-4C7C-9D49-4297C6950CA7}"/>
              </a:ext>
            </a:extLst>
          </p:cNvPr>
          <p:cNvSpPr txBox="1"/>
          <p:nvPr/>
        </p:nvSpPr>
        <p:spPr>
          <a:xfrm>
            <a:off x="539552" y="404664"/>
            <a:ext cx="8201348" cy="6186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Electric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field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shift: Stark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effect</a:t>
            </a:r>
            <a:endParaRPr kumimoji="0" lang="de-DE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„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shielding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“: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No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linear Stark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effect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at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the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nucleus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of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an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atom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in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the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nonrelativistic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limit</a:t>
            </a:r>
            <a:endParaRPr kumimoji="0" lang="de-DE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Schiff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theorem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(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discussed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in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the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context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of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parity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violation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,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electric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dipole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moments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NB: The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electron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shell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is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no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„Faraday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cage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“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for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the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nucleus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A non-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degenerate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state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of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the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electron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shell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also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does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not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show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a linear Stark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effect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.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„anti-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shielding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“: an external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electric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field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gradient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may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be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enhanced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at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the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nucleus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Sternheimer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antishielding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(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studied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in NMR)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Predicted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inversion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and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enhancement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by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factor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-178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for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Th</a:t>
            </a:r>
            <a:r>
              <a:rPr kumimoji="0" lang="de-DE" alt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4+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The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field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gradient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interacts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with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the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electric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quadrupole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moment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Electron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shell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: 	Q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≈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e×10</a:t>
            </a:r>
            <a:r>
              <a:rPr kumimoji="0" lang="de-DE" alt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-20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m²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Nucleus: 		Q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≈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e×10</a:t>
            </a:r>
            <a:r>
              <a:rPr kumimoji="0" lang="de-DE" alt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-28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m²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grpSp>
        <p:nvGrpSpPr>
          <p:cNvPr id="3" name="Gruppieren 54">
            <a:extLst>
              <a:ext uri="{FF2B5EF4-FFF2-40B4-BE49-F238E27FC236}">
                <a16:creationId xmlns:a16="http://schemas.microsoft.com/office/drawing/2014/main" id="{3469B8C6-3BE0-435B-A6B3-012F4FE5AC74}"/>
              </a:ext>
            </a:extLst>
          </p:cNvPr>
          <p:cNvGrpSpPr>
            <a:grpSpLocks/>
          </p:cNvGrpSpPr>
          <p:nvPr/>
        </p:nvGrpSpPr>
        <p:grpSpPr bwMode="auto">
          <a:xfrm>
            <a:off x="5796136" y="404664"/>
            <a:ext cx="1224136" cy="1139292"/>
            <a:chOff x="1708909" y="1980050"/>
            <a:chExt cx="1825176" cy="1837207"/>
          </a:xfrm>
        </p:grpSpPr>
        <p:grpSp>
          <p:nvGrpSpPr>
            <p:cNvPr id="4" name="Gruppieren 26">
              <a:extLst>
                <a:ext uri="{FF2B5EF4-FFF2-40B4-BE49-F238E27FC236}">
                  <a16:creationId xmlns:a16="http://schemas.microsoft.com/office/drawing/2014/main" id="{3D67387D-8C0E-4851-84E7-A451E90D584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08909" y="1980050"/>
              <a:ext cx="1825176" cy="1837207"/>
              <a:chOff x="1707328" y="1980050"/>
              <a:chExt cx="3931356" cy="3912750"/>
            </a:xfrm>
          </p:grpSpPr>
          <p:sp>
            <p:nvSpPr>
              <p:cNvPr id="28" name="Ellipse 80">
                <a:extLst>
                  <a:ext uri="{FF2B5EF4-FFF2-40B4-BE49-F238E27FC236}">
                    <a16:creationId xmlns:a16="http://schemas.microsoft.com/office/drawing/2014/main" id="{44CD52AA-2A57-402B-A5D8-070C290B4827}"/>
                  </a:ext>
                </a:extLst>
              </p:cNvPr>
              <p:cNvSpPr/>
              <p:nvPr/>
            </p:nvSpPr>
            <p:spPr bwMode="auto">
              <a:xfrm rot="434778">
                <a:off x="3007543" y="1980050"/>
                <a:ext cx="1309397" cy="3912750"/>
              </a:xfrm>
              <a:prstGeom prst="ellipse">
                <a:avLst/>
              </a:prstGeom>
              <a:noFill/>
              <a:ln w="19050" cap="flat" cmpd="sng" algn="ctr">
                <a:solidFill>
                  <a:srgbClr val="FFFFFF">
                    <a:lumMod val="5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</p:txBody>
          </p:sp>
          <p:sp>
            <p:nvSpPr>
              <p:cNvPr id="29" name="Ellipse 81">
                <a:extLst>
                  <a:ext uri="{FF2B5EF4-FFF2-40B4-BE49-F238E27FC236}">
                    <a16:creationId xmlns:a16="http://schemas.microsoft.com/office/drawing/2014/main" id="{F6D988EC-1D5E-4FC6-809E-724BB57A888A}"/>
                  </a:ext>
                </a:extLst>
              </p:cNvPr>
              <p:cNvSpPr/>
              <p:nvPr/>
            </p:nvSpPr>
            <p:spPr bwMode="auto">
              <a:xfrm rot="5838212">
                <a:off x="2918036" y="1988810"/>
                <a:ext cx="1488411" cy="3911721"/>
              </a:xfrm>
              <a:prstGeom prst="ellipse">
                <a:avLst/>
              </a:prstGeom>
              <a:noFill/>
              <a:ln w="19050" cap="flat" cmpd="sng" algn="ctr">
                <a:solidFill>
                  <a:srgbClr val="FFFFFF">
                    <a:lumMod val="5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</p:txBody>
          </p:sp>
          <p:sp>
            <p:nvSpPr>
              <p:cNvPr id="30" name="Ellipse 82">
                <a:extLst>
                  <a:ext uri="{FF2B5EF4-FFF2-40B4-BE49-F238E27FC236}">
                    <a16:creationId xmlns:a16="http://schemas.microsoft.com/office/drawing/2014/main" id="{202DD68C-B38E-4454-9C55-45A7630C037A}"/>
                  </a:ext>
                </a:extLst>
              </p:cNvPr>
              <p:cNvSpPr/>
              <p:nvPr/>
            </p:nvSpPr>
            <p:spPr bwMode="auto">
              <a:xfrm rot="2981026">
                <a:off x="2693304" y="1982624"/>
                <a:ext cx="1979052" cy="3911721"/>
              </a:xfrm>
              <a:prstGeom prst="ellipse">
                <a:avLst/>
              </a:prstGeom>
              <a:noFill/>
              <a:ln w="19050" cap="flat" cmpd="sng" algn="ctr">
                <a:solidFill>
                  <a:srgbClr val="FFFFFF">
                    <a:lumMod val="5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</p:txBody>
          </p:sp>
          <p:sp>
            <p:nvSpPr>
              <p:cNvPr id="31" name="Ellipse 83">
                <a:extLst>
                  <a:ext uri="{FF2B5EF4-FFF2-40B4-BE49-F238E27FC236}">
                    <a16:creationId xmlns:a16="http://schemas.microsoft.com/office/drawing/2014/main" id="{6942734A-8E91-493D-8FAA-694532710D3B}"/>
                  </a:ext>
                </a:extLst>
              </p:cNvPr>
              <p:cNvSpPr/>
              <p:nvPr/>
            </p:nvSpPr>
            <p:spPr bwMode="auto">
              <a:xfrm rot="20389108">
                <a:off x="3275186" y="1980050"/>
                <a:ext cx="827639" cy="3912750"/>
              </a:xfrm>
              <a:prstGeom prst="ellipse">
                <a:avLst/>
              </a:prstGeom>
              <a:noFill/>
              <a:ln w="19050" cap="flat" cmpd="sng" algn="ctr">
                <a:solidFill>
                  <a:srgbClr val="FFFFFF">
                    <a:lumMod val="5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</p:txBody>
          </p:sp>
          <p:sp>
            <p:nvSpPr>
              <p:cNvPr id="32" name="Ellipse 84">
                <a:extLst>
                  <a:ext uri="{FF2B5EF4-FFF2-40B4-BE49-F238E27FC236}">
                    <a16:creationId xmlns:a16="http://schemas.microsoft.com/office/drawing/2014/main" id="{0999603A-FD9A-472A-B371-E619565A929D}"/>
                  </a:ext>
                </a:extLst>
              </p:cNvPr>
              <p:cNvSpPr/>
              <p:nvPr/>
            </p:nvSpPr>
            <p:spPr bwMode="auto">
              <a:xfrm rot="18877167">
                <a:off x="3060252" y="1986748"/>
                <a:ext cx="1245154" cy="3911721"/>
              </a:xfrm>
              <a:prstGeom prst="ellipse">
                <a:avLst/>
              </a:prstGeom>
              <a:noFill/>
              <a:ln w="19050" cap="flat" cmpd="sng" algn="ctr">
                <a:solidFill>
                  <a:srgbClr val="FFFFFF">
                    <a:lumMod val="5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</p:txBody>
          </p:sp>
          <p:sp>
            <p:nvSpPr>
              <p:cNvPr id="33" name="Ellipse 85">
                <a:extLst>
                  <a:ext uri="{FF2B5EF4-FFF2-40B4-BE49-F238E27FC236}">
                    <a16:creationId xmlns:a16="http://schemas.microsoft.com/office/drawing/2014/main" id="{FBF2741B-8AB0-4368-9B56-23A5AB1E0F6A}"/>
                  </a:ext>
                </a:extLst>
              </p:cNvPr>
              <p:cNvSpPr/>
              <p:nvPr/>
            </p:nvSpPr>
            <p:spPr bwMode="auto">
              <a:xfrm rot="1266230">
                <a:off x="3390479" y="3159235"/>
                <a:ext cx="535288" cy="1546133"/>
              </a:xfrm>
              <a:prstGeom prst="ellipse">
                <a:avLst/>
              </a:prstGeom>
              <a:noFill/>
              <a:ln w="19050" cap="flat" cmpd="sng" algn="ctr">
                <a:solidFill>
                  <a:srgbClr val="FFFFFF">
                    <a:lumMod val="5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</p:txBody>
          </p:sp>
          <p:sp>
            <p:nvSpPr>
              <p:cNvPr id="34" name="Ellipse 86">
                <a:extLst>
                  <a:ext uri="{FF2B5EF4-FFF2-40B4-BE49-F238E27FC236}">
                    <a16:creationId xmlns:a16="http://schemas.microsoft.com/office/drawing/2014/main" id="{82907EE9-27CD-492B-8AF9-D8CE0893AF0E}"/>
                  </a:ext>
                </a:extLst>
              </p:cNvPr>
              <p:cNvSpPr/>
              <p:nvPr/>
            </p:nvSpPr>
            <p:spPr bwMode="auto">
              <a:xfrm rot="17894496">
                <a:off x="3404537" y="3158193"/>
                <a:ext cx="535993" cy="1544099"/>
              </a:xfrm>
              <a:prstGeom prst="ellipse">
                <a:avLst/>
              </a:prstGeom>
              <a:noFill/>
              <a:ln w="19050" cap="flat" cmpd="sng" algn="ctr">
                <a:solidFill>
                  <a:srgbClr val="FFFFFF">
                    <a:lumMod val="5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</p:txBody>
          </p:sp>
        </p:grpSp>
        <p:sp>
          <p:nvSpPr>
            <p:cNvPr id="5" name="Oval 28">
              <a:extLst>
                <a:ext uri="{FF2B5EF4-FFF2-40B4-BE49-F238E27FC236}">
                  <a16:creationId xmlns:a16="http://schemas.microsoft.com/office/drawing/2014/main" id="{7CB18F0D-ADA1-4A00-BC6A-387DC10D5FB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461086" y="2895790"/>
              <a:ext cx="106130" cy="107338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ＭＳ Ｐゴシック" charset="0"/>
              </a:endParaRPr>
            </a:p>
          </p:txBody>
        </p:sp>
        <p:sp>
          <p:nvSpPr>
            <p:cNvPr id="6" name="Oval 28">
              <a:extLst>
                <a:ext uri="{FF2B5EF4-FFF2-40B4-BE49-F238E27FC236}">
                  <a16:creationId xmlns:a16="http://schemas.microsoft.com/office/drawing/2014/main" id="{E467FD1F-7455-4F84-A7F7-1CC8D24D83B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445534" y="2793429"/>
              <a:ext cx="106130" cy="107338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ＭＳ Ｐゴシック" charset="0"/>
              </a:endParaRPr>
            </a:p>
          </p:txBody>
        </p:sp>
        <p:sp>
          <p:nvSpPr>
            <p:cNvPr id="7" name="Oval 28">
              <a:extLst>
                <a:ext uri="{FF2B5EF4-FFF2-40B4-BE49-F238E27FC236}">
                  <a16:creationId xmlns:a16="http://schemas.microsoft.com/office/drawing/2014/main" id="{F2F36A6D-DC1D-4BA2-8B04-D1E18699D72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560912" y="2940284"/>
              <a:ext cx="106130" cy="107338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ＭＳ Ｐゴシック" charset="0"/>
              </a:endParaRPr>
            </a:p>
          </p:txBody>
        </p:sp>
        <p:sp>
          <p:nvSpPr>
            <p:cNvPr id="8" name="Oval 28">
              <a:extLst>
                <a:ext uri="{FF2B5EF4-FFF2-40B4-BE49-F238E27FC236}">
                  <a16:creationId xmlns:a16="http://schemas.microsoft.com/office/drawing/2014/main" id="{B949E6B2-896C-415B-8FE2-6C8BF7E5B8BF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483278" y="2748823"/>
              <a:ext cx="106130" cy="107338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ＭＳ Ｐゴシック" charset="0"/>
              </a:endParaRPr>
            </a:p>
          </p:txBody>
        </p:sp>
        <p:sp>
          <p:nvSpPr>
            <p:cNvPr id="9" name="Oval 28">
              <a:extLst>
                <a:ext uri="{FF2B5EF4-FFF2-40B4-BE49-F238E27FC236}">
                  <a16:creationId xmlns:a16="http://schemas.microsoft.com/office/drawing/2014/main" id="{B9CF5AC3-D822-44F3-A174-A80361D4645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440961" y="2848868"/>
              <a:ext cx="106130" cy="107338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ＭＳ Ｐゴシック" charset="0"/>
              </a:endParaRPr>
            </a:p>
          </p:txBody>
        </p:sp>
        <p:sp>
          <p:nvSpPr>
            <p:cNvPr id="10" name="Oval 28">
              <a:extLst>
                <a:ext uri="{FF2B5EF4-FFF2-40B4-BE49-F238E27FC236}">
                  <a16:creationId xmlns:a16="http://schemas.microsoft.com/office/drawing/2014/main" id="{774B439B-9CE1-41BF-A522-43ADD14E0DF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523484" y="2736869"/>
              <a:ext cx="106130" cy="107338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ＭＳ Ｐゴシック" charset="0"/>
              </a:endParaRPr>
            </a:p>
          </p:txBody>
        </p:sp>
        <p:sp>
          <p:nvSpPr>
            <p:cNvPr id="11" name="Oval 28">
              <a:extLst>
                <a:ext uri="{FF2B5EF4-FFF2-40B4-BE49-F238E27FC236}">
                  <a16:creationId xmlns:a16="http://schemas.microsoft.com/office/drawing/2014/main" id="{955F451F-E319-4AED-91D2-82E10DE88B6F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501101" y="2940105"/>
              <a:ext cx="106130" cy="107338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ＭＳ Ｐゴシック" charset="0"/>
              </a:endParaRPr>
            </a:p>
          </p:txBody>
        </p:sp>
        <p:sp>
          <p:nvSpPr>
            <p:cNvPr id="12" name="Oval 28">
              <a:extLst>
                <a:ext uri="{FF2B5EF4-FFF2-40B4-BE49-F238E27FC236}">
                  <a16:creationId xmlns:a16="http://schemas.microsoft.com/office/drawing/2014/main" id="{94096242-8626-4199-ADB0-15687F4A69E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552397" y="2841712"/>
              <a:ext cx="106130" cy="107338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ＭＳ Ｐゴシック" charset="0"/>
              </a:endParaRPr>
            </a:p>
          </p:txBody>
        </p:sp>
        <p:sp>
          <p:nvSpPr>
            <p:cNvPr id="13" name="Oval 28">
              <a:extLst>
                <a:ext uri="{FF2B5EF4-FFF2-40B4-BE49-F238E27FC236}">
                  <a16:creationId xmlns:a16="http://schemas.microsoft.com/office/drawing/2014/main" id="{8A3CAFC7-196B-42CB-8743-5375AD9B1692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616075" y="2932949"/>
              <a:ext cx="106130" cy="107338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ＭＳ Ｐゴシック" charset="0"/>
              </a:endParaRPr>
            </a:p>
          </p:txBody>
        </p:sp>
        <p:sp>
          <p:nvSpPr>
            <p:cNvPr id="14" name="Oval 28">
              <a:extLst>
                <a:ext uri="{FF2B5EF4-FFF2-40B4-BE49-F238E27FC236}">
                  <a16:creationId xmlns:a16="http://schemas.microsoft.com/office/drawing/2014/main" id="{542FCD5A-6A6C-45B9-8221-33460B1C540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667372" y="2836346"/>
              <a:ext cx="106130" cy="107338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ＭＳ Ｐゴシック" charset="0"/>
              </a:endParaRPr>
            </a:p>
          </p:txBody>
        </p:sp>
        <p:sp>
          <p:nvSpPr>
            <p:cNvPr id="15" name="Oval 28">
              <a:extLst>
                <a:ext uri="{FF2B5EF4-FFF2-40B4-BE49-F238E27FC236}">
                  <a16:creationId xmlns:a16="http://schemas.microsoft.com/office/drawing/2014/main" id="{E75F8915-70A8-41E5-85F5-39D604A077A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631657" y="2771193"/>
              <a:ext cx="106130" cy="107338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ＭＳ Ｐゴシック" charset="0"/>
              </a:endParaRPr>
            </a:p>
          </p:txBody>
        </p:sp>
        <p:sp>
          <p:nvSpPr>
            <p:cNvPr id="16" name="Oval 28">
              <a:extLst>
                <a:ext uri="{FF2B5EF4-FFF2-40B4-BE49-F238E27FC236}">
                  <a16:creationId xmlns:a16="http://schemas.microsoft.com/office/drawing/2014/main" id="{96FDC65A-47F2-486D-8FF0-1D3EE13FDC4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594849" y="2739742"/>
              <a:ext cx="106130" cy="107338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ＭＳ Ｐゴシック" charset="0"/>
              </a:endParaRPr>
            </a:p>
          </p:txBody>
        </p:sp>
        <p:sp>
          <p:nvSpPr>
            <p:cNvPr id="17" name="Oval 28">
              <a:extLst>
                <a:ext uri="{FF2B5EF4-FFF2-40B4-BE49-F238E27FC236}">
                  <a16:creationId xmlns:a16="http://schemas.microsoft.com/office/drawing/2014/main" id="{1AEBA11C-B1E9-4DD6-9AEF-0772C038DB4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528564" y="2787337"/>
              <a:ext cx="107052" cy="108413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  <a:effectLst>
              <a:outerShdw blurRad="63500" dist="38100" dir="2700000" algn="tl" rotWithShape="0">
                <a:srgbClr val="000000">
                  <a:alpha val="39999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8" name="Oval 28">
              <a:extLst>
                <a:ext uri="{FF2B5EF4-FFF2-40B4-BE49-F238E27FC236}">
                  <a16:creationId xmlns:a16="http://schemas.microsoft.com/office/drawing/2014/main" id="{02E81E18-6963-4F16-BBA5-C417CF62686A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629719" y="2885137"/>
              <a:ext cx="106130" cy="107338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ＭＳ Ｐゴシック" charset="0"/>
              </a:endParaRPr>
            </a:p>
          </p:txBody>
        </p:sp>
        <p:sp>
          <p:nvSpPr>
            <p:cNvPr id="19" name="Oval 28">
              <a:extLst>
                <a:ext uri="{FF2B5EF4-FFF2-40B4-BE49-F238E27FC236}">
                  <a16:creationId xmlns:a16="http://schemas.microsoft.com/office/drawing/2014/main" id="{748B67E1-DD9C-4B78-83D6-A7259D7BF01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610765" y="2818312"/>
              <a:ext cx="107052" cy="108413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  <a:effectLst>
              <a:outerShdw blurRad="63500" dist="38100" dir="2700000" algn="tl" rotWithShape="0">
                <a:srgbClr val="000000">
                  <a:alpha val="39999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0" name="Oval 28">
              <a:extLst>
                <a:ext uri="{FF2B5EF4-FFF2-40B4-BE49-F238E27FC236}">
                  <a16:creationId xmlns:a16="http://schemas.microsoft.com/office/drawing/2014/main" id="{B6A90739-8184-4BBC-94A5-1263535C4C40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540034" y="2893814"/>
              <a:ext cx="107052" cy="106476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  <a:effectLst>
              <a:outerShdw blurRad="63500" dist="38100" dir="2700000" algn="tl" rotWithShape="0">
                <a:srgbClr val="000000">
                  <a:alpha val="39999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1" name="Oval 28">
              <a:extLst>
                <a:ext uri="{FF2B5EF4-FFF2-40B4-BE49-F238E27FC236}">
                  <a16:creationId xmlns:a16="http://schemas.microsoft.com/office/drawing/2014/main" id="{C85E4744-D5DB-4C88-ACE3-4636D09E9E8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160167" y="2847306"/>
              <a:ext cx="106130" cy="107338"/>
            </a:xfrm>
            <a:prstGeom prst="ellipse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solidFill>
                <a:srgbClr val="669900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2" name="Oval 28">
              <a:extLst>
                <a:ext uri="{FF2B5EF4-FFF2-40B4-BE49-F238E27FC236}">
                  <a16:creationId xmlns:a16="http://schemas.microsoft.com/office/drawing/2014/main" id="{7D0E5BE0-87F1-4F9D-98B9-31AC74CB9C7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000972" y="3495805"/>
              <a:ext cx="106130" cy="107338"/>
            </a:xfrm>
            <a:prstGeom prst="ellipse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solidFill>
                <a:srgbClr val="669900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3" name="Oval 28">
              <a:extLst>
                <a:ext uri="{FF2B5EF4-FFF2-40B4-BE49-F238E27FC236}">
                  <a16:creationId xmlns:a16="http://schemas.microsoft.com/office/drawing/2014/main" id="{28D40D47-6530-481B-ADA2-AC0366EFB1AB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771631" y="2927809"/>
              <a:ext cx="106130" cy="107338"/>
            </a:xfrm>
            <a:prstGeom prst="ellipse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solidFill>
                <a:srgbClr val="669900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4" name="Oval 28">
              <a:extLst>
                <a:ext uri="{FF2B5EF4-FFF2-40B4-BE49-F238E27FC236}">
                  <a16:creationId xmlns:a16="http://schemas.microsoft.com/office/drawing/2014/main" id="{A58B9802-6DC1-47BC-BED1-00FFFD3BCAD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572029" y="2565545"/>
              <a:ext cx="106130" cy="107338"/>
            </a:xfrm>
            <a:prstGeom prst="ellipse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solidFill>
                <a:srgbClr val="669900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5" name="Oval 28">
              <a:extLst>
                <a:ext uri="{FF2B5EF4-FFF2-40B4-BE49-F238E27FC236}">
                  <a16:creationId xmlns:a16="http://schemas.microsoft.com/office/drawing/2014/main" id="{B765847E-7CF6-434D-8DB4-30804E00B9B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744491" y="3039619"/>
              <a:ext cx="106130" cy="107338"/>
            </a:xfrm>
            <a:prstGeom prst="ellipse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solidFill>
                <a:srgbClr val="669900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6" name="Oval 28">
              <a:extLst>
                <a:ext uri="{FF2B5EF4-FFF2-40B4-BE49-F238E27FC236}">
                  <a16:creationId xmlns:a16="http://schemas.microsoft.com/office/drawing/2014/main" id="{C37072C1-2219-427C-B0E1-02B99E9BF94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846199" y="2279311"/>
              <a:ext cx="106130" cy="107338"/>
            </a:xfrm>
            <a:prstGeom prst="ellipse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solidFill>
                <a:srgbClr val="669900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7" name="Oval 28">
              <a:extLst>
                <a:ext uri="{FF2B5EF4-FFF2-40B4-BE49-F238E27FC236}">
                  <a16:creationId xmlns:a16="http://schemas.microsoft.com/office/drawing/2014/main" id="{7CBE9730-EEDC-4B4E-9E34-8C1486CD6A0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227106" y="2341924"/>
              <a:ext cx="106130" cy="107338"/>
            </a:xfrm>
            <a:prstGeom prst="ellipse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solidFill>
                <a:srgbClr val="669900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475435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Grafik 3">
            <a:extLst>
              <a:ext uri="{FF2B5EF4-FFF2-40B4-BE49-F238E27FC236}">
                <a16:creationId xmlns:a16="http://schemas.microsoft.com/office/drawing/2014/main" id="{0E549A1A-B9F3-441B-9A7D-CDA94B5FFB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2238" y="4724400"/>
            <a:ext cx="3432175" cy="193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Grafik 5">
            <a:extLst>
              <a:ext uri="{FF2B5EF4-FFF2-40B4-BE49-F238E27FC236}">
                <a16:creationId xmlns:a16="http://schemas.microsoft.com/office/drawing/2014/main" id="{92F0BA66-24C7-4E47-BC2C-4A08AC5B67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557338"/>
            <a:ext cx="4300537" cy="331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Grafik 6">
            <a:extLst>
              <a:ext uri="{FF2B5EF4-FFF2-40B4-BE49-F238E27FC236}">
                <a16:creationId xmlns:a16="http://schemas.microsoft.com/office/drawing/2014/main" id="{5F2138FC-0A7A-49CF-812C-6D3E270B02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620713"/>
            <a:ext cx="3368675" cy="333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C2986119-B03F-47E6-91A0-4C60B4E2524A}"/>
              </a:ext>
            </a:extLst>
          </p:cNvPr>
          <p:cNvSpPr txBox="1"/>
          <p:nvPr/>
        </p:nvSpPr>
        <p:spPr>
          <a:xfrm>
            <a:off x="417513" y="260350"/>
            <a:ext cx="2306637" cy="12001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de-DE" b="1" i="1" dirty="0"/>
              <a:t>„</a:t>
            </a:r>
            <a:r>
              <a:rPr lang="de-DE" b="1" i="1" dirty="0" err="1"/>
              <a:t>Nuclear</a:t>
            </a:r>
            <a:r>
              <a:rPr lang="de-DE" b="1" i="1" dirty="0"/>
              <a:t> Clock“</a:t>
            </a:r>
          </a:p>
          <a:p>
            <a:pPr>
              <a:defRPr/>
            </a:pPr>
            <a:r>
              <a:rPr lang="de-DE" dirty="0" err="1"/>
              <a:t>we</a:t>
            </a:r>
            <a:r>
              <a:rPr lang="de-DE" dirty="0"/>
              <a:t> do </a:t>
            </a:r>
            <a:r>
              <a:rPr lang="de-DE" b="1" i="1" dirty="0"/>
              <a:t>not</a:t>
            </a:r>
            <a:r>
              <a:rPr lang="de-DE" dirty="0"/>
              <a:t> </a:t>
            </a:r>
            <a:r>
              <a:rPr lang="de-DE" dirty="0" err="1"/>
              <a:t>mean</a:t>
            </a:r>
            <a:r>
              <a:rPr lang="de-DE" dirty="0"/>
              <a:t>:</a:t>
            </a:r>
          </a:p>
          <a:p>
            <a:pPr>
              <a:defRPr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de-DE" dirty="0" err="1"/>
              <a:t>radiometric</a:t>
            </a:r>
            <a:r>
              <a:rPr lang="de-DE" dirty="0"/>
              <a:t> </a:t>
            </a:r>
            <a:r>
              <a:rPr lang="de-DE" dirty="0" err="1"/>
              <a:t>dating</a:t>
            </a:r>
            <a:endParaRPr lang="en-GB" dirty="0"/>
          </a:p>
        </p:txBody>
      </p:sp>
      <p:sp>
        <p:nvSpPr>
          <p:cNvPr id="13318" name="Textfeld 8">
            <a:extLst>
              <a:ext uri="{FF2B5EF4-FFF2-40B4-BE49-F238E27FC236}">
                <a16:creationId xmlns:a16="http://schemas.microsoft.com/office/drawing/2014/main" id="{2AC7E27E-0105-4063-B4D7-B86B93C73B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6813" y="6288088"/>
            <a:ext cx="25130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de-DE" altLang="en-US" sz="1800">
                <a:latin typeface="Arial" panose="020B0604020202020204" pitchFamily="34" charset="0"/>
              </a:rPr>
              <a:t>the doomsday clock</a:t>
            </a:r>
            <a:endParaRPr lang="en-GB" altLang="en-US" sz="1800">
              <a:latin typeface="Arial" panose="020B0604020202020204" pitchFamily="34" charset="0"/>
            </a:endParaRPr>
          </a:p>
        </p:txBody>
      </p:sp>
      <p:sp>
        <p:nvSpPr>
          <p:cNvPr id="13319" name="Textfeld 9">
            <a:extLst>
              <a:ext uri="{FF2B5EF4-FFF2-40B4-BE49-F238E27FC236}">
                <a16:creationId xmlns:a16="http://schemas.microsoft.com/office/drawing/2014/main" id="{360BCE70-83C3-4F3C-AAFE-7D11C95A2C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19700" y="115888"/>
            <a:ext cx="29479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de-DE" altLang="en-US" sz="1800">
                <a:latin typeface="Arial" panose="020B0604020202020204" pitchFamily="34" charset="0"/>
              </a:rPr>
              <a:t>C-14 radiocarbon dating</a:t>
            </a:r>
            <a:endParaRPr lang="en-GB" altLang="en-US" sz="1800">
              <a:latin typeface="Arial" panose="020B0604020202020204" pitchFamily="34" charset="0"/>
            </a:endParaRPr>
          </a:p>
        </p:txBody>
      </p:sp>
      <p:sp>
        <p:nvSpPr>
          <p:cNvPr id="13320" name="Textfeld 10">
            <a:extLst>
              <a:ext uri="{FF2B5EF4-FFF2-40B4-BE49-F238E27FC236}">
                <a16:creationId xmlns:a16="http://schemas.microsoft.com/office/drawing/2014/main" id="{BCAF54CB-EAF4-4EF6-8C68-C35B362CB5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32363" y="4067175"/>
            <a:ext cx="40036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en-US" sz="1400">
                <a:latin typeface="Arial" panose="020B0604020202020204" pitchFamily="34" charset="0"/>
              </a:rPr>
              <a:t>(W. Libby did </a:t>
            </a:r>
            <a:r>
              <a:rPr lang="de-DE" altLang="en-US" sz="1400" b="1" i="1">
                <a:latin typeface="Arial" panose="020B0604020202020204" pitchFamily="34" charset="0"/>
              </a:rPr>
              <a:t>not</a:t>
            </a:r>
            <a:r>
              <a:rPr lang="de-DE" altLang="en-US" sz="1400">
                <a:latin typeface="Arial" panose="020B0604020202020204" pitchFamily="34" charset="0"/>
              </a:rPr>
              <a:t> build an atomic clock in 1946)</a:t>
            </a:r>
            <a:endParaRPr lang="en-GB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7DFBD0F9-F2CC-458D-BA15-0F5C2FD16DF9}"/>
              </a:ext>
            </a:extLst>
          </p:cNvPr>
          <p:cNvSpPr txBox="1"/>
          <p:nvPr/>
        </p:nvSpPr>
        <p:spPr>
          <a:xfrm>
            <a:off x="179512" y="332656"/>
            <a:ext cx="846353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Quadratic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Stark shift: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Effects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that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lead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to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level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mixing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light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shifts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collisions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,…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	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are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predominatly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common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-mode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both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levels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of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nuclear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clock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transition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	i.e.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they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do not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produce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frequency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shift.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17509686-D073-4E85-A27F-4581CEA5FD25}"/>
              </a:ext>
            </a:extLst>
          </p:cNvPr>
          <p:cNvSpPr txBox="1"/>
          <p:nvPr/>
        </p:nvSpPr>
        <p:spPr>
          <a:xfrm>
            <a:off x="2616532" y="2009913"/>
            <a:ext cx="32142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Combined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energy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level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diagram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electronic and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nuclear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</a:p>
        </p:txBody>
      </p:sp>
      <p:grpSp>
        <p:nvGrpSpPr>
          <p:cNvPr id="37" name="Gruppieren 36">
            <a:extLst>
              <a:ext uri="{FF2B5EF4-FFF2-40B4-BE49-F238E27FC236}">
                <a16:creationId xmlns:a16="http://schemas.microsoft.com/office/drawing/2014/main" id="{1650AF8D-8832-4F44-88F1-25F866BA372E}"/>
              </a:ext>
            </a:extLst>
          </p:cNvPr>
          <p:cNvGrpSpPr/>
          <p:nvPr/>
        </p:nvGrpSpPr>
        <p:grpSpPr>
          <a:xfrm>
            <a:off x="1835696" y="3129236"/>
            <a:ext cx="4192281" cy="2926410"/>
            <a:chOff x="569967" y="3086551"/>
            <a:chExt cx="4192281" cy="2926410"/>
          </a:xfrm>
        </p:grpSpPr>
        <p:grpSp>
          <p:nvGrpSpPr>
            <p:cNvPr id="14" name="Gruppieren 13">
              <a:extLst>
                <a:ext uri="{FF2B5EF4-FFF2-40B4-BE49-F238E27FC236}">
                  <a16:creationId xmlns:a16="http://schemas.microsoft.com/office/drawing/2014/main" id="{9AD26866-6CA6-486F-BF78-1050AAB463AE}"/>
                </a:ext>
              </a:extLst>
            </p:cNvPr>
            <p:cNvGrpSpPr/>
            <p:nvPr/>
          </p:nvGrpSpPr>
          <p:grpSpPr>
            <a:xfrm>
              <a:off x="1534623" y="4069692"/>
              <a:ext cx="864096" cy="1585917"/>
              <a:chOff x="6012160" y="3499267"/>
              <a:chExt cx="864096" cy="1585917"/>
            </a:xfrm>
          </p:grpSpPr>
          <p:cxnSp>
            <p:nvCxnSpPr>
              <p:cNvPr id="5" name="Gerader Verbinder 4">
                <a:extLst>
                  <a:ext uri="{FF2B5EF4-FFF2-40B4-BE49-F238E27FC236}">
                    <a16:creationId xmlns:a16="http://schemas.microsoft.com/office/drawing/2014/main" id="{1191A80C-45BC-46BF-99E1-6562DA33DE6E}"/>
                  </a:ext>
                </a:extLst>
              </p:cNvPr>
              <p:cNvCxnSpPr/>
              <p:nvPr/>
            </p:nvCxnSpPr>
            <p:spPr>
              <a:xfrm>
                <a:off x="6012160" y="5085184"/>
                <a:ext cx="864096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Gerader Verbinder 6">
                <a:extLst>
                  <a:ext uri="{FF2B5EF4-FFF2-40B4-BE49-F238E27FC236}">
                    <a16:creationId xmlns:a16="http://schemas.microsoft.com/office/drawing/2014/main" id="{05AFB101-E4F9-4560-B849-ADCD4AE705B1}"/>
                  </a:ext>
                </a:extLst>
              </p:cNvPr>
              <p:cNvCxnSpPr/>
              <p:nvPr/>
            </p:nvCxnSpPr>
            <p:spPr>
              <a:xfrm>
                <a:off x="6012160" y="4437112"/>
                <a:ext cx="864096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Gerader Verbinder 7">
                <a:extLst>
                  <a:ext uri="{FF2B5EF4-FFF2-40B4-BE49-F238E27FC236}">
                    <a16:creationId xmlns:a16="http://schemas.microsoft.com/office/drawing/2014/main" id="{3D450774-7087-4B56-AF86-FDE09DA448D9}"/>
                  </a:ext>
                </a:extLst>
              </p:cNvPr>
              <p:cNvCxnSpPr/>
              <p:nvPr/>
            </p:nvCxnSpPr>
            <p:spPr>
              <a:xfrm>
                <a:off x="6012160" y="4293096"/>
                <a:ext cx="864096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Gerader Verbinder 8">
                <a:extLst>
                  <a:ext uri="{FF2B5EF4-FFF2-40B4-BE49-F238E27FC236}">
                    <a16:creationId xmlns:a16="http://schemas.microsoft.com/office/drawing/2014/main" id="{3346C4CB-DE54-46B0-BCCA-2E75A897BEB7}"/>
                  </a:ext>
                </a:extLst>
              </p:cNvPr>
              <p:cNvCxnSpPr/>
              <p:nvPr/>
            </p:nvCxnSpPr>
            <p:spPr>
              <a:xfrm>
                <a:off x="6012160" y="4005064"/>
                <a:ext cx="864096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Gerader Verbinder 9">
                <a:extLst>
                  <a:ext uri="{FF2B5EF4-FFF2-40B4-BE49-F238E27FC236}">
                    <a16:creationId xmlns:a16="http://schemas.microsoft.com/office/drawing/2014/main" id="{7BF768F3-23BB-4CC2-81B5-67CAC1FFB7D5}"/>
                  </a:ext>
                </a:extLst>
              </p:cNvPr>
              <p:cNvCxnSpPr/>
              <p:nvPr/>
            </p:nvCxnSpPr>
            <p:spPr>
              <a:xfrm>
                <a:off x="6012160" y="3933056"/>
                <a:ext cx="864096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Gerader Verbinder 10">
                <a:extLst>
                  <a:ext uri="{FF2B5EF4-FFF2-40B4-BE49-F238E27FC236}">
                    <a16:creationId xmlns:a16="http://schemas.microsoft.com/office/drawing/2014/main" id="{D484A74B-43FC-4C9A-A6D2-3C138DFDD305}"/>
                  </a:ext>
                </a:extLst>
              </p:cNvPr>
              <p:cNvCxnSpPr/>
              <p:nvPr/>
            </p:nvCxnSpPr>
            <p:spPr>
              <a:xfrm>
                <a:off x="6012160" y="3717032"/>
                <a:ext cx="864096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Gerader Verbinder 11">
                <a:extLst>
                  <a:ext uri="{FF2B5EF4-FFF2-40B4-BE49-F238E27FC236}">
                    <a16:creationId xmlns:a16="http://schemas.microsoft.com/office/drawing/2014/main" id="{E79763FC-596A-4C7E-8884-F3C6B620BFED}"/>
                  </a:ext>
                </a:extLst>
              </p:cNvPr>
              <p:cNvCxnSpPr/>
              <p:nvPr/>
            </p:nvCxnSpPr>
            <p:spPr>
              <a:xfrm>
                <a:off x="6012160" y="3645024"/>
                <a:ext cx="864096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Gerader Verbinder 12">
                <a:extLst>
                  <a:ext uri="{FF2B5EF4-FFF2-40B4-BE49-F238E27FC236}">
                    <a16:creationId xmlns:a16="http://schemas.microsoft.com/office/drawing/2014/main" id="{254657A8-E272-47E7-9CC8-6C0C7AD17C5B}"/>
                  </a:ext>
                </a:extLst>
              </p:cNvPr>
              <p:cNvCxnSpPr/>
              <p:nvPr/>
            </p:nvCxnSpPr>
            <p:spPr>
              <a:xfrm>
                <a:off x="6012160" y="3499267"/>
                <a:ext cx="864096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Gruppieren 14">
              <a:extLst>
                <a:ext uri="{FF2B5EF4-FFF2-40B4-BE49-F238E27FC236}">
                  <a16:creationId xmlns:a16="http://schemas.microsoft.com/office/drawing/2014/main" id="{9693CBB5-167E-4BA6-8907-2DF592D4E578}"/>
                </a:ext>
              </a:extLst>
            </p:cNvPr>
            <p:cNvGrpSpPr/>
            <p:nvPr/>
          </p:nvGrpSpPr>
          <p:grpSpPr>
            <a:xfrm>
              <a:off x="2830767" y="3086551"/>
              <a:ext cx="864096" cy="1585917"/>
              <a:chOff x="6012160" y="3499267"/>
              <a:chExt cx="864096" cy="1585917"/>
            </a:xfrm>
          </p:grpSpPr>
          <p:cxnSp>
            <p:nvCxnSpPr>
              <p:cNvPr id="16" name="Gerader Verbinder 15">
                <a:extLst>
                  <a:ext uri="{FF2B5EF4-FFF2-40B4-BE49-F238E27FC236}">
                    <a16:creationId xmlns:a16="http://schemas.microsoft.com/office/drawing/2014/main" id="{DEBAD2AA-2870-489C-BBB2-38481AB37CE7}"/>
                  </a:ext>
                </a:extLst>
              </p:cNvPr>
              <p:cNvCxnSpPr/>
              <p:nvPr/>
            </p:nvCxnSpPr>
            <p:spPr>
              <a:xfrm>
                <a:off x="6012160" y="5085184"/>
                <a:ext cx="864096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Gerader Verbinder 16">
                <a:extLst>
                  <a:ext uri="{FF2B5EF4-FFF2-40B4-BE49-F238E27FC236}">
                    <a16:creationId xmlns:a16="http://schemas.microsoft.com/office/drawing/2014/main" id="{5824932E-017C-437D-9495-8749A78D40E4}"/>
                  </a:ext>
                </a:extLst>
              </p:cNvPr>
              <p:cNvCxnSpPr/>
              <p:nvPr/>
            </p:nvCxnSpPr>
            <p:spPr>
              <a:xfrm>
                <a:off x="6012160" y="4437112"/>
                <a:ext cx="864096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Gerader Verbinder 17">
                <a:extLst>
                  <a:ext uri="{FF2B5EF4-FFF2-40B4-BE49-F238E27FC236}">
                    <a16:creationId xmlns:a16="http://schemas.microsoft.com/office/drawing/2014/main" id="{94803B7B-0A81-44B4-925B-1E0391625C6D}"/>
                  </a:ext>
                </a:extLst>
              </p:cNvPr>
              <p:cNvCxnSpPr/>
              <p:nvPr/>
            </p:nvCxnSpPr>
            <p:spPr>
              <a:xfrm>
                <a:off x="6012160" y="4293096"/>
                <a:ext cx="864096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Gerader Verbinder 18">
                <a:extLst>
                  <a:ext uri="{FF2B5EF4-FFF2-40B4-BE49-F238E27FC236}">
                    <a16:creationId xmlns:a16="http://schemas.microsoft.com/office/drawing/2014/main" id="{803D8781-1690-4542-BDCC-7422D08A9BB3}"/>
                  </a:ext>
                </a:extLst>
              </p:cNvPr>
              <p:cNvCxnSpPr/>
              <p:nvPr/>
            </p:nvCxnSpPr>
            <p:spPr>
              <a:xfrm>
                <a:off x="6012160" y="4005064"/>
                <a:ext cx="864096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Gerader Verbinder 19">
                <a:extLst>
                  <a:ext uri="{FF2B5EF4-FFF2-40B4-BE49-F238E27FC236}">
                    <a16:creationId xmlns:a16="http://schemas.microsoft.com/office/drawing/2014/main" id="{08BA8C78-E927-4947-BE8E-45EEC781A000}"/>
                  </a:ext>
                </a:extLst>
              </p:cNvPr>
              <p:cNvCxnSpPr/>
              <p:nvPr/>
            </p:nvCxnSpPr>
            <p:spPr>
              <a:xfrm>
                <a:off x="6012160" y="3933056"/>
                <a:ext cx="864096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Gerader Verbinder 20">
                <a:extLst>
                  <a:ext uri="{FF2B5EF4-FFF2-40B4-BE49-F238E27FC236}">
                    <a16:creationId xmlns:a16="http://schemas.microsoft.com/office/drawing/2014/main" id="{4FBCAA42-DB9D-4DED-80B3-A3D27E37A8DA}"/>
                  </a:ext>
                </a:extLst>
              </p:cNvPr>
              <p:cNvCxnSpPr/>
              <p:nvPr/>
            </p:nvCxnSpPr>
            <p:spPr>
              <a:xfrm>
                <a:off x="6012160" y="3717032"/>
                <a:ext cx="864096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Gerader Verbinder 21">
                <a:extLst>
                  <a:ext uri="{FF2B5EF4-FFF2-40B4-BE49-F238E27FC236}">
                    <a16:creationId xmlns:a16="http://schemas.microsoft.com/office/drawing/2014/main" id="{40D103FB-D8CA-45A9-847F-B906C7B603AF}"/>
                  </a:ext>
                </a:extLst>
              </p:cNvPr>
              <p:cNvCxnSpPr/>
              <p:nvPr/>
            </p:nvCxnSpPr>
            <p:spPr>
              <a:xfrm>
                <a:off x="6012160" y="3645024"/>
                <a:ext cx="864096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Gerader Verbinder 22">
                <a:extLst>
                  <a:ext uri="{FF2B5EF4-FFF2-40B4-BE49-F238E27FC236}">
                    <a16:creationId xmlns:a16="http://schemas.microsoft.com/office/drawing/2014/main" id="{C91C8B82-AAF9-419D-BBE2-B0D41684B416}"/>
                  </a:ext>
                </a:extLst>
              </p:cNvPr>
              <p:cNvCxnSpPr/>
              <p:nvPr/>
            </p:nvCxnSpPr>
            <p:spPr>
              <a:xfrm>
                <a:off x="6012160" y="3499267"/>
                <a:ext cx="864096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5" name="Gerader Verbinder 24">
              <a:extLst>
                <a:ext uri="{FF2B5EF4-FFF2-40B4-BE49-F238E27FC236}">
                  <a16:creationId xmlns:a16="http://schemas.microsoft.com/office/drawing/2014/main" id="{2FCFCB8D-0B27-42C6-9A21-D5C022AF9799}"/>
                </a:ext>
              </a:extLst>
            </p:cNvPr>
            <p:cNvCxnSpPr/>
            <p:nvPr/>
          </p:nvCxnSpPr>
          <p:spPr>
            <a:xfrm>
              <a:off x="1390607" y="4672468"/>
              <a:ext cx="2520280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Pfeil: nach oben und unten 25">
              <a:extLst>
                <a:ext uri="{FF2B5EF4-FFF2-40B4-BE49-F238E27FC236}">
                  <a16:creationId xmlns:a16="http://schemas.microsoft.com/office/drawing/2014/main" id="{A83F765B-75D7-4D25-B1F0-81A30ED955DF}"/>
                </a:ext>
              </a:extLst>
            </p:cNvPr>
            <p:cNvSpPr/>
            <p:nvPr/>
          </p:nvSpPr>
          <p:spPr>
            <a:xfrm>
              <a:off x="1932587" y="5141391"/>
              <a:ext cx="72008" cy="358298"/>
            </a:xfrm>
            <a:prstGeom prst="up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" name="Pfeil: nach oben und unten 26">
              <a:extLst>
                <a:ext uri="{FF2B5EF4-FFF2-40B4-BE49-F238E27FC236}">
                  <a16:creationId xmlns:a16="http://schemas.microsoft.com/office/drawing/2014/main" id="{EBB0137C-7808-48D6-B10C-3ED0969FA262}"/>
                </a:ext>
              </a:extLst>
            </p:cNvPr>
            <p:cNvSpPr/>
            <p:nvPr/>
          </p:nvSpPr>
          <p:spPr>
            <a:xfrm>
              <a:off x="3226811" y="4157669"/>
              <a:ext cx="72008" cy="358298"/>
            </a:xfrm>
            <a:prstGeom prst="up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8" name="Textfeld 27">
              <a:extLst>
                <a:ext uri="{FF2B5EF4-FFF2-40B4-BE49-F238E27FC236}">
                  <a16:creationId xmlns:a16="http://schemas.microsoft.com/office/drawing/2014/main" id="{517AA4E5-B343-4C64-8B7D-0651D72DC8D9}"/>
                </a:ext>
              </a:extLst>
            </p:cNvPr>
            <p:cNvSpPr txBox="1"/>
            <p:nvPr/>
          </p:nvSpPr>
          <p:spPr>
            <a:xfrm>
              <a:off x="569967" y="5674407"/>
              <a:ext cx="192931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Nuclear</a:t>
              </a:r>
              <a:r>
                <a:rPr kumimoji="0" lang="de-DE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de-DE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ground</a:t>
              </a:r>
              <a:r>
                <a:rPr kumimoji="0" lang="de-DE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de-DE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state</a:t>
              </a:r>
              <a:endPara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9" name="Textfeld 28">
              <a:extLst>
                <a:ext uri="{FF2B5EF4-FFF2-40B4-BE49-F238E27FC236}">
                  <a16:creationId xmlns:a16="http://schemas.microsoft.com/office/drawing/2014/main" id="{E5416038-A35C-48CF-9484-A2D8E8A17C22}"/>
                </a:ext>
              </a:extLst>
            </p:cNvPr>
            <p:cNvSpPr txBox="1"/>
            <p:nvPr/>
          </p:nvSpPr>
          <p:spPr>
            <a:xfrm>
              <a:off x="3039524" y="4678382"/>
              <a:ext cx="76335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Isomer</a:t>
              </a:r>
            </a:p>
          </p:txBody>
        </p:sp>
        <p:cxnSp>
          <p:nvCxnSpPr>
            <p:cNvPr id="32" name="Gerade Verbindung mit Pfeil 31">
              <a:extLst>
                <a:ext uri="{FF2B5EF4-FFF2-40B4-BE49-F238E27FC236}">
                  <a16:creationId xmlns:a16="http://schemas.microsoft.com/office/drawing/2014/main" id="{77D9A488-B805-411A-9AA7-8A869B08515B}"/>
                </a:ext>
              </a:extLst>
            </p:cNvPr>
            <p:cNvCxnSpPr/>
            <p:nvPr/>
          </p:nvCxnSpPr>
          <p:spPr>
            <a:xfrm flipV="1">
              <a:off x="2398719" y="4672468"/>
              <a:ext cx="517097" cy="983141"/>
            </a:xfrm>
            <a:prstGeom prst="straightConnector1">
              <a:avLst/>
            </a:prstGeom>
            <a:ln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feld 32">
              <a:extLst>
                <a:ext uri="{FF2B5EF4-FFF2-40B4-BE49-F238E27FC236}">
                  <a16:creationId xmlns:a16="http://schemas.microsoft.com/office/drawing/2014/main" id="{5C19473B-0A9F-4A0A-9DE6-CA3F25B95310}"/>
                </a:ext>
              </a:extLst>
            </p:cNvPr>
            <p:cNvSpPr txBox="1"/>
            <p:nvPr/>
          </p:nvSpPr>
          <p:spPr>
            <a:xfrm>
              <a:off x="2616532" y="5105967"/>
              <a:ext cx="214571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Nuclear</a:t>
              </a:r>
              <a:r>
                <a:rPr kumimoji="0" lang="de-DE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de-DE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clock</a:t>
              </a:r>
              <a:r>
                <a:rPr kumimoji="0" lang="de-DE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de-DE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transition</a:t>
              </a:r>
              <a:endPara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cxnSp>
        <p:nvCxnSpPr>
          <p:cNvPr id="35" name="Gerade Verbindung mit Pfeil 34">
            <a:extLst>
              <a:ext uri="{FF2B5EF4-FFF2-40B4-BE49-F238E27FC236}">
                <a16:creationId xmlns:a16="http://schemas.microsoft.com/office/drawing/2014/main" id="{684EAB69-89CE-4197-8AF5-861DAAB71145}"/>
              </a:ext>
            </a:extLst>
          </p:cNvPr>
          <p:cNvCxnSpPr/>
          <p:nvPr/>
        </p:nvCxnSpPr>
        <p:spPr>
          <a:xfrm flipH="1" flipV="1">
            <a:off x="1892800" y="2837549"/>
            <a:ext cx="288032" cy="1776970"/>
          </a:xfrm>
          <a:prstGeom prst="straightConnector1">
            <a:avLst/>
          </a:prstGeom>
          <a:ln>
            <a:solidFill>
              <a:srgbClr val="008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Pfeil: nach oben und unten 35">
            <a:extLst>
              <a:ext uri="{FF2B5EF4-FFF2-40B4-BE49-F238E27FC236}">
                <a16:creationId xmlns:a16="http://schemas.microsoft.com/office/drawing/2014/main" id="{AB39B740-25E4-469E-BD65-5E6B0DF6B149}"/>
              </a:ext>
            </a:extLst>
          </p:cNvPr>
          <p:cNvSpPr/>
          <p:nvPr/>
        </p:nvSpPr>
        <p:spPr>
          <a:xfrm>
            <a:off x="6228184" y="4188548"/>
            <a:ext cx="72008" cy="358298"/>
          </a:xfrm>
          <a:prstGeom prst="up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DDB7AAA1-0D96-474B-8180-076F84492926}"/>
              </a:ext>
            </a:extLst>
          </p:cNvPr>
          <p:cNvSpPr txBox="1"/>
          <p:nvPr/>
        </p:nvSpPr>
        <p:spPr>
          <a:xfrm>
            <a:off x="69539" y="2762226"/>
            <a:ext cx="17308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Next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nuclear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level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28 keV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away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B06993CC-8F6D-437B-815D-D738F075ECF9}"/>
              </a:ext>
            </a:extLst>
          </p:cNvPr>
          <p:cNvSpPr txBox="1"/>
          <p:nvPr/>
        </p:nvSpPr>
        <p:spPr>
          <a:xfrm>
            <a:off x="6333355" y="4188548"/>
            <a:ext cx="12446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Perturbation</a:t>
            </a:r>
          </a:p>
        </p:txBody>
      </p:sp>
    </p:spTree>
    <p:extLst>
      <p:ext uri="{BB962C8B-B14F-4D97-AF65-F5344CB8AC3E}">
        <p14:creationId xmlns:p14="http://schemas.microsoft.com/office/powerpoint/2010/main" val="14139401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7" name="Grafik 2">
            <a:extLst>
              <a:ext uri="{FF2B5EF4-FFF2-40B4-BE49-F238E27FC236}">
                <a16:creationId xmlns:a16="http://schemas.microsoft.com/office/drawing/2014/main" id="{3E802BA0-46B6-4BC0-8997-FE9F8E7A02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864313"/>
            <a:ext cx="5642052" cy="307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BF23D83A-CAA0-46E5-BBCF-8F2D1D25064A}"/>
              </a:ext>
            </a:extLst>
          </p:cNvPr>
          <p:cNvSpPr txBox="1"/>
          <p:nvPr/>
        </p:nvSpPr>
        <p:spPr>
          <a:xfrm>
            <a:off x="605689" y="602155"/>
            <a:ext cx="7932621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Advantage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of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the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nuclear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over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the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atomic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clock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: (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nearly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)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free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choice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of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a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suitable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electronic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state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for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the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interrogation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of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the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nuclear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resonance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3333FF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Two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options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: 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States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of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high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symmetry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: J=0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or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J=1/2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E. Peik, Chr. Tamm,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Europhys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.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Lett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. </a:t>
            </a:r>
            <a:r>
              <a:rPr kumimoji="0" lang="de-DE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61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, 181 (2003)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stretched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states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: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nuclear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and electronic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moments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are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maximally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aligned</a:t>
            </a:r>
            <a:endParaRPr kumimoji="0" lang="de-DE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3333FF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C. J. Campbell et al., PRL </a:t>
            </a:r>
            <a:r>
              <a:rPr kumimoji="0" lang="de-DE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108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, 120802 (2012)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Eliminates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field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induced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shift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to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a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level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not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achievable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in (electronic)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atomic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clocks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magnetic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field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shifts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to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first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order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,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electric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field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shifts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to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second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order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.</a:t>
            </a:r>
            <a:endParaRPr kumimoji="0" lang="de-DE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28547495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itel 1">
            <a:extLst>
              <a:ext uri="{FF2B5EF4-FFF2-40B4-BE49-F238E27FC236}">
                <a16:creationId xmlns:a16="http://schemas.microsoft.com/office/drawing/2014/main" id="{E0428DB2-7960-47C4-A727-8929BF35B5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6174" y="954498"/>
            <a:ext cx="5902210" cy="583200"/>
          </a:xfrm>
        </p:spPr>
        <p:txBody>
          <a:bodyPr>
            <a:noAutofit/>
          </a:bodyPr>
          <a:lstStyle/>
          <a:p>
            <a:r>
              <a:rPr lang="de-DE" sz="2000" dirty="0">
                <a:latin typeface="+mn-lt"/>
              </a:rPr>
              <a:t>Yb3 </a:t>
            </a:r>
            <a:r>
              <a:rPr lang="de-DE" sz="2000" dirty="0" err="1">
                <a:latin typeface="+mn-lt"/>
              </a:rPr>
              <a:t>uncertainty</a:t>
            </a:r>
            <a:r>
              <a:rPr lang="de-DE" sz="2000" dirty="0">
                <a:latin typeface="+mn-lt"/>
              </a:rPr>
              <a:t> </a:t>
            </a:r>
            <a:r>
              <a:rPr lang="de-DE" sz="2000" dirty="0" err="1">
                <a:latin typeface="+mn-lt"/>
              </a:rPr>
              <a:t>budget</a:t>
            </a:r>
            <a:r>
              <a:rPr lang="de-DE" sz="2000" dirty="0">
                <a:latin typeface="+mn-lt"/>
              </a:rPr>
              <a:t>    /    </a:t>
            </a:r>
            <a:r>
              <a:rPr lang="de-DE" sz="2000" dirty="0" err="1">
                <a:solidFill>
                  <a:srgbClr val="FF0000"/>
                </a:solidFill>
                <a:latin typeface="+mn-lt"/>
              </a:rPr>
              <a:t>projections</a:t>
            </a:r>
            <a:r>
              <a:rPr lang="de-DE" sz="2000" dirty="0">
                <a:solidFill>
                  <a:srgbClr val="FF0000"/>
                </a:solidFill>
                <a:latin typeface="+mn-lt"/>
              </a:rPr>
              <a:t> </a:t>
            </a:r>
            <a:r>
              <a:rPr lang="de-DE" sz="2000" dirty="0" err="1">
                <a:solidFill>
                  <a:srgbClr val="FF0000"/>
                </a:solidFill>
                <a:latin typeface="+mn-lt"/>
              </a:rPr>
              <a:t>for</a:t>
            </a:r>
            <a:r>
              <a:rPr lang="de-DE" sz="2000" dirty="0">
                <a:solidFill>
                  <a:srgbClr val="FF0000"/>
                </a:solidFill>
                <a:latin typeface="+mn-lt"/>
              </a:rPr>
              <a:t> </a:t>
            </a:r>
            <a:r>
              <a:rPr lang="de-DE" sz="2000" baseline="30000" dirty="0">
                <a:solidFill>
                  <a:srgbClr val="FF0000"/>
                </a:solidFill>
                <a:latin typeface="+mn-lt"/>
              </a:rPr>
              <a:t>229</a:t>
            </a:r>
            <a:r>
              <a:rPr lang="de-DE" sz="2000" dirty="0">
                <a:solidFill>
                  <a:srgbClr val="FF0000"/>
                </a:solidFill>
                <a:latin typeface="+mn-lt"/>
              </a:rPr>
              <a:t>Th</a:t>
            </a:r>
            <a:r>
              <a:rPr lang="de-DE" sz="2000" baseline="30000" dirty="0">
                <a:solidFill>
                  <a:srgbClr val="FF0000"/>
                </a:solidFill>
                <a:latin typeface="+mn-lt"/>
              </a:rPr>
              <a:t>3+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5A117EA4-7DC1-4088-8FFF-352AF55C7323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977243" y="1822406"/>
            <a:ext cx="5670415" cy="3212749"/>
          </a:xfrm>
          <a:prstGeom prst="rect">
            <a:avLst/>
          </a:prstGeom>
        </p:spPr>
      </p:pic>
      <p:pic>
        <p:nvPicPr>
          <p:cNvPr id="38" name="Grafik 37">
            <a:extLst>
              <a:ext uri="{FF2B5EF4-FFF2-40B4-BE49-F238E27FC236}">
                <a16:creationId xmlns:a16="http://schemas.microsoft.com/office/drawing/2014/main" id="{7A2F0F1B-5CD0-4BAB-9792-E427BA89AD7C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6677706" y="2340604"/>
            <a:ext cx="271543" cy="156343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ACFE73FC-10D5-4077-B442-0BAD51B62E8F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75127" y="1826124"/>
            <a:ext cx="5676061" cy="3214529"/>
          </a:xfrm>
          <a:prstGeom prst="rect">
            <a:avLst/>
          </a:prstGeom>
        </p:spPr>
      </p:pic>
      <p:pic>
        <p:nvPicPr>
          <p:cNvPr id="70" name="Grafik 69">
            <a:extLst>
              <a:ext uri="{FF2B5EF4-FFF2-40B4-BE49-F238E27FC236}">
                <a16:creationId xmlns:a16="http://schemas.microsoft.com/office/drawing/2014/main" id="{AAC006FE-B297-46B4-B9ED-07F23E3706C0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6677707" y="4881154"/>
            <a:ext cx="274087" cy="159052"/>
          </a:xfrm>
          <a:prstGeom prst="rect">
            <a:avLst/>
          </a:prstGeom>
        </p:spPr>
      </p:pic>
      <p:sp>
        <p:nvSpPr>
          <p:cNvPr id="72" name="Ellipse 71">
            <a:extLst>
              <a:ext uri="{FF2B5EF4-FFF2-40B4-BE49-F238E27FC236}">
                <a16:creationId xmlns:a16="http://schemas.microsoft.com/office/drawing/2014/main" id="{A678CF2F-240E-4276-BA08-0E82FA57C421}"/>
              </a:ext>
            </a:extLst>
          </p:cNvPr>
          <p:cNvSpPr/>
          <p:nvPr/>
        </p:nvSpPr>
        <p:spPr>
          <a:xfrm>
            <a:off x="6139543" y="2149787"/>
            <a:ext cx="481263" cy="309383"/>
          </a:xfrm>
          <a:prstGeom prst="ellipse">
            <a:avLst/>
          </a:prstGeom>
          <a:noFill/>
          <a:ln w="38100">
            <a:gradFill>
              <a:gsLst>
                <a:gs pos="19000">
                  <a:schemeClr val="accent1">
                    <a:alpha val="0"/>
                    <a:lumMod val="0"/>
                    <a:lumOff val="100000"/>
                  </a:schemeClr>
                </a:gs>
                <a:gs pos="34000">
                  <a:srgbClr val="FF0000"/>
                </a:gs>
              </a:gsLst>
              <a:lin ang="19200000" scaled="0"/>
            </a:gra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73" name="Ellipse 72">
            <a:extLst>
              <a:ext uri="{FF2B5EF4-FFF2-40B4-BE49-F238E27FC236}">
                <a16:creationId xmlns:a16="http://schemas.microsoft.com/office/drawing/2014/main" id="{42EFE360-756D-4D9B-9D4F-71A81B1C042A}"/>
              </a:ext>
            </a:extLst>
          </p:cNvPr>
          <p:cNvSpPr/>
          <p:nvPr/>
        </p:nvSpPr>
        <p:spPr>
          <a:xfrm>
            <a:off x="6139543" y="4714011"/>
            <a:ext cx="481263" cy="309383"/>
          </a:xfrm>
          <a:prstGeom prst="ellipse">
            <a:avLst/>
          </a:prstGeom>
          <a:noFill/>
          <a:ln w="38100">
            <a:gradFill>
              <a:gsLst>
                <a:gs pos="19000">
                  <a:schemeClr val="accent1">
                    <a:alpha val="0"/>
                    <a:lumMod val="0"/>
                    <a:lumOff val="100000"/>
                  </a:schemeClr>
                </a:gs>
                <a:gs pos="34000">
                  <a:srgbClr val="FF0000"/>
                </a:gs>
              </a:gsLst>
              <a:lin ang="19200000" scaled="0"/>
            </a:gra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7770C645-A441-40B1-BC64-A60AD71D4A55}"/>
              </a:ext>
            </a:extLst>
          </p:cNvPr>
          <p:cNvSpPr txBox="1"/>
          <p:nvPr/>
        </p:nvSpPr>
        <p:spPr>
          <a:xfrm>
            <a:off x="7308305" y="2185266"/>
            <a:ext cx="530915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0.2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0.2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0.2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0.4</a:t>
            </a:r>
          </a:p>
        </p:txBody>
      </p:sp>
      <p:cxnSp>
        <p:nvCxnSpPr>
          <p:cNvPr id="7" name="Gerade Verbindung mit Pfeil 6">
            <a:extLst>
              <a:ext uri="{FF2B5EF4-FFF2-40B4-BE49-F238E27FC236}">
                <a16:creationId xmlns:a16="http://schemas.microsoft.com/office/drawing/2014/main" id="{24EFECFE-5421-4C12-B173-E7E0AB84D993}"/>
              </a:ext>
            </a:extLst>
          </p:cNvPr>
          <p:cNvCxnSpPr/>
          <p:nvPr/>
        </p:nvCxnSpPr>
        <p:spPr>
          <a:xfrm>
            <a:off x="6228184" y="1412776"/>
            <a:ext cx="1152128" cy="73701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feld 5">
            <a:extLst>
              <a:ext uri="{FF2B5EF4-FFF2-40B4-BE49-F238E27FC236}">
                <a16:creationId xmlns:a16="http://schemas.microsoft.com/office/drawing/2014/main" id="{F8C152DD-D3C0-4454-B5A1-3F86D3014AC4}"/>
              </a:ext>
            </a:extLst>
          </p:cNvPr>
          <p:cNvSpPr txBox="1"/>
          <p:nvPr/>
        </p:nvSpPr>
        <p:spPr>
          <a:xfrm>
            <a:off x="1616690" y="122275"/>
            <a:ext cx="47634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Uncertainty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budget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for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a single-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ion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clock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Yb</a:t>
            </a:r>
            <a:r>
              <a:rPr kumimoji="0" lang="de-DE" sz="18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+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and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projections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for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a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nuclear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clock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229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Th</a:t>
            </a:r>
            <a:r>
              <a:rPr kumimoji="0" lang="de-DE" sz="1800" b="0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3+</a:t>
            </a:r>
            <a:endParaRPr kumimoji="0" lang="de-DE" sz="1800" b="0" i="0" u="none" strike="noStrike" kern="1200" cap="none" spc="0" normalizeH="0" baseline="30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47A11027-40CA-4ED9-804F-C0E8A12AF75A}"/>
              </a:ext>
            </a:extLst>
          </p:cNvPr>
          <p:cNvSpPr txBox="1"/>
          <p:nvPr/>
        </p:nvSpPr>
        <p:spPr>
          <a:xfrm>
            <a:off x="129343" y="5695156"/>
            <a:ext cx="88853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b-NO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Yb</a:t>
            </a:r>
            <a:r>
              <a:rPr kumimoji="0" lang="nb-NO" sz="1600" b="0" i="0" u="none" strike="noStrike" kern="1200" cap="none" spc="0" normalizeH="0" baseline="3000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+</a:t>
            </a:r>
            <a:r>
              <a:rPr kumimoji="0" lang="nb-NO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: C. Sanner,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N.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Huntemann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, R. Lange, Chr. Tamm, E.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Peik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, M.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Safronova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, S.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Porsev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Nature 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567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, 204 (2019)</a:t>
            </a:r>
            <a:endParaRPr kumimoji="0" lang="nb-NO" sz="16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452116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>
            <a:extLst>
              <a:ext uri="{FF2B5EF4-FFF2-40B4-BE49-F238E27FC236}">
                <a16:creationId xmlns:a16="http://schemas.microsoft.com/office/drawing/2014/main" id="{6A7F0B21-753E-44BA-8433-BAD5C84CFD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115888"/>
            <a:ext cx="8413750" cy="1525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en-US" sz="1800" b="0" i="0" u="sng" strike="noStrike" kern="1200" cap="none" spc="0" normalizeH="0" baseline="0" noProof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Electronic Level Scheme of Th</a:t>
            </a:r>
            <a:r>
              <a:rPr kumimoji="0" lang="de-DE" altLang="en-US" sz="1800" b="0" i="0" u="sng" strike="noStrike" kern="1200" cap="none" spc="0" normalizeH="0" baseline="30000" noProof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3+</a:t>
            </a:r>
            <a:r>
              <a:rPr kumimoji="0" lang="de-DE" altLang="en-US" sz="1800" b="0" i="0" u="sng" strike="noStrike" kern="1200" cap="none" spc="0" normalizeH="0" baseline="0" noProof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en-US" sz="1800" b="0" i="0" u="sng" strike="noStrike" kern="1200" cap="none" spc="0" normalizeH="0" baseline="0" noProof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Th</a:t>
            </a:r>
            <a:r>
              <a:rPr kumimoji="0" lang="de-DE" altLang="en-US" sz="1800" b="0" i="0" u="none" strike="noStrike" kern="120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3+</a:t>
            </a:r>
            <a:r>
              <a:rPr kumimoji="0" lang="de-DE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possesses a simple level scheme. It can be laser-cooled using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diode lasers and detected via resonance fluorescence at red or NIR wavelengths.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Electronic and nuclear resonances are separated in energy.</a:t>
            </a:r>
          </a:p>
        </p:txBody>
      </p:sp>
      <p:sp>
        <p:nvSpPr>
          <p:cNvPr id="38915" name="Text Box 4">
            <a:extLst>
              <a:ext uri="{FF2B5EF4-FFF2-40B4-BE49-F238E27FC236}">
                <a16:creationId xmlns:a16="http://schemas.microsoft.com/office/drawing/2014/main" id="{5EBA9044-8D00-430A-B2F6-E029DA2C1E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74828" y="5022197"/>
            <a:ext cx="3496983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Lifetime </a:t>
            </a:r>
            <a:r>
              <a:rPr kumimoji="0" lang="de-DE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calculations</a:t>
            </a:r>
            <a:r>
              <a:rPr kumimoji="0" lang="de-DE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Biémont</a:t>
            </a:r>
            <a:r>
              <a:rPr kumimoji="0" lang="de-DE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et al., JPB </a:t>
            </a:r>
            <a:r>
              <a:rPr kumimoji="0" lang="de-DE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37</a:t>
            </a:r>
            <a:r>
              <a:rPr kumimoji="0" lang="de-DE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4193 (2004)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Safronova</a:t>
            </a:r>
            <a:r>
              <a:rPr kumimoji="0" lang="de-DE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et al. PRA </a:t>
            </a:r>
            <a:r>
              <a:rPr kumimoji="0" lang="de-DE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74</a:t>
            </a:r>
            <a:r>
              <a:rPr kumimoji="0" lang="de-DE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042511 (2006)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Experiment: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Campbell et al., PRL </a:t>
            </a:r>
            <a:r>
              <a:rPr kumimoji="0" lang="de-DE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102</a:t>
            </a:r>
            <a:r>
              <a:rPr kumimoji="0" lang="de-DE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233004 (2009)</a:t>
            </a:r>
          </a:p>
        </p:txBody>
      </p:sp>
      <p:grpSp>
        <p:nvGrpSpPr>
          <p:cNvPr id="38916" name="Group 5">
            <a:extLst>
              <a:ext uri="{FF2B5EF4-FFF2-40B4-BE49-F238E27FC236}">
                <a16:creationId xmlns:a16="http://schemas.microsoft.com/office/drawing/2014/main" id="{20C24D2D-F5A3-4DFE-9FF4-3E49C0DE2B05}"/>
              </a:ext>
            </a:extLst>
          </p:cNvPr>
          <p:cNvGrpSpPr>
            <a:grpSpLocks/>
          </p:cNvGrpSpPr>
          <p:nvPr/>
        </p:nvGrpSpPr>
        <p:grpSpPr bwMode="auto">
          <a:xfrm>
            <a:off x="468313" y="1484313"/>
            <a:ext cx="7034212" cy="3724275"/>
            <a:chOff x="113" y="1253"/>
            <a:chExt cx="4676" cy="2761"/>
          </a:xfrm>
        </p:grpSpPr>
        <p:sp>
          <p:nvSpPr>
            <p:cNvPr id="38918" name="Text Box 6">
              <a:extLst>
                <a:ext uri="{FF2B5EF4-FFF2-40B4-BE49-F238E27FC236}">
                  <a16:creationId xmlns:a16="http://schemas.microsoft.com/office/drawing/2014/main" id="{B7644E85-0CDA-4659-AFA2-EC83DF41EC5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1" y="3720"/>
              <a:ext cx="953" cy="2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6p</a:t>
              </a:r>
              <a:r>
                <a:rPr kumimoji="0" lang="de-DE" altLang="en-US" sz="1800" b="0" i="0" u="none" strike="noStrike" kern="1200" cap="none" spc="0" normalizeH="0" baseline="30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6 </a:t>
              </a:r>
              <a:r>
                <a:rPr kumimoji="0" lang="de-DE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5f  </a:t>
              </a:r>
              <a:r>
                <a:rPr kumimoji="0" lang="de-DE" altLang="en-US" sz="1800" b="0" i="0" u="none" strike="noStrike" kern="1200" cap="none" spc="0" normalizeH="0" baseline="30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</a:t>
              </a:r>
              <a:r>
                <a:rPr kumimoji="0" lang="de-DE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F</a:t>
              </a:r>
              <a:r>
                <a:rPr kumimoji="0" lang="de-DE" altLang="en-US" sz="1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5/2</a:t>
              </a:r>
              <a:endParaRPr kumimoji="0" lang="de-DE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38919" name="Text Box 7">
              <a:extLst>
                <a:ext uri="{FF2B5EF4-FFF2-40B4-BE49-F238E27FC236}">
                  <a16:creationId xmlns:a16="http://schemas.microsoft.com/office/drawing/2014/main" id="{9C5AAF76-06C4-4352-87D8-E5E9A59474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3" y="3190"/>
              <a:ext cx="953" cy="2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6p</a:t>
              </a:r>
              <a:r>
                <a:rPr kumimoji="0" lang="de-DE" altLang="en-US" sz="1800" b="0" i="0" u="none" strike="noStrike" kern="1200" cap="none" spc="0" normalizeH="0" baseline="30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6 </a:t>
              </a:r>
              <a:r>
                <a:rPr kumimoji="0" lang="de-DE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5f  </a:t>
              </a:r>
              <a:r>
                <a:rPr kumimoji="0" lang="de-DE" altLang="en-US" sz="1800" b="0" i="0" u="none" strike="noStrike" kern="1200" cap="none" spc="0" normalizeH="0" baseline="30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</a:t>
              </a:r>
              <a:r>
                <a:rPr kumimoji="0" lang="de-DE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F</a:t>
              </a:r>
              <a:r>
                <a:rPr kumimoji="0" lang="de-DE" altLang="en-US" sz="1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7/2</a:t>
              </a:r>
              <a:endParaRPr kumimoji="0" lang="de-DE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38920" name="Text Box 8">
              <a:extLst>
                <a:ext uri="{FF2B5EF4-FFF2-40B4-BE49-F238E27FC236}">
                  <a16:creationId xmlns:a16="http://schemas.microsoft.com/office/drawing/2014/main" id="{6933118A-4BCF-4C42-895A-DB6A04C9D88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81" y="2664"/>
              <a:ext cx="740" cy="2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5d  </a:t>
              </a:r>
              <a:r>
                <a:rPr kumimoji="0" lang="de-DE" altLang="en-US" sz="1800" b="0" i="0" u="none" strike="noStrike" kern="1200" cap="none" spc="0" normalizeH="0" baseline="30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</a:t>
              </a:r>
              <a:r>
                <a:rPr kumimoji="0" lang="de-DE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D</a:t>
              </a:r>
              <a:r>
                <a:rPr kumimoji="0" lang="de-DE" altLang="en-US" sz="1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3/2</a:t>
              </a:r>
              <a:endParaRPr kumimoji="0" lang="de-DE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38921" name="Text Box 9">
              <a:extLst>
                <a:ext uri="{FF2B5EF4-FFF2-40B4-BE49-F238E27FC236}">
                  <a16:creationId xmlns:a16="http://schemas.microsoft.com/office/drawing/2014/main" id="{84094178-921D-4D64-AF17-1FA1C7D8137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54" y="1847"/>
              <a:ext cx="740" cy="2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5d  </a:t>
              </a:r>
              <a:r>
                <a:rPr kumimoji="0" lang="de-DE" altLang="en-US" sz="1800" b="0" i="0" u="none" strike="noStrike" kern="1200" cap="none" spc="0" normalizeH="0" baseline="30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</a:t>
              </a:r>
              <a:r>
                <a:rPr kumimoji="0" lang="de-DE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D</a:t>
              </a:r>
              <a:r>
                <a:rPr kumimoji="0" lang="de-DE" altLang="en-US" sz="1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5/2</a:t>
              </a:r>
              <a:endParaRPr kumimoji="0" lang="de-DE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38922" name="Freeform 10">
              <a:extLst>
                <a:ext uri="{FF2B5EF4-FFF2-40B4-BE49-F238E27FC236}">
                  <a16:creationId xmlns:a16="http://schemas.microsoft.com/office/drawing/2014/main" id="{4115D845-1561-464A-97FA-1D9039C02823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8" y="2760"/>
              <a:ext cx="31" cy="22"/>
            </a:xfrm>
            <a:custGeom>
              <a:avLst/>
              <a:gdLst>
                <a:gd name="T0" fmla="*/ 0 w 255"/>
                <a:gd name="T1" fmla="*/ 0 h 179"/>
                <a:gd name="T2" fmla="*/ 0 w 255"/>
                <a:gd name="T3" fmla="*/ 0 h 179"/>
                <a:gd name="T4" fmla="*/ 0 w 255"/>
                <a:gd name="T5" fmla="*/ 0 h 179"/>
                <a:gd name="T6" fmla="*/ 0 w 255"/>
                <a:gd name="T7" fmla="*/ 0 h 179"/>
                <a:gd name="T8" fmla="*/ 0 w 255"/>
                <a:gd name="T9" fmla="*/ 0 h 17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5"/>
                <a:gd name="T16" fmla="*/ 0 h 179"/>
                <a:gd name="T17" fmla="*/ 255 w 255"/>
                <a:gd name="T18" fmla="*/ 179 h 17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5" h="179">
                  <a:moveTo>
                    <a:pt x="13" y="0"/>
                  </a:moveTo>
                  <a:lnTo>
                    <a:pt x="0" y="21"/>
                  </a:lnTo>
                  <a:lnTo>
                    <a:pt x="241" y="179"/>
                  </a:lnTo>
                  <a:lnTo>
                    <a:pt x="255" y="159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93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8923" name="Freeform 11">
              <a:extLst>
                <a:ext uri="{FF2B5EF4-FFF2-40B4-BE49-F238E27FC236}">
                  <a16:creationId xmlns:a16="http://schemas.microsoft.com/office/drawing/2014/main" id="{8091453F-FB29-4DB9-B02C-21FF2BAB99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2" y="1968"/>
              <a:ext cx="337" cy="1884"/>
            </a:xfrm>
            <a:custGeom>
              <a:avLst/>
              <a:gdLst>
                <a:gd name="T0" fmla="*/ 0 w 2697"/>
                <a:gd name="T1" fmla="*/ 0 h 15074"/>
                <a:gd name="T2" fmla="*/ 0 w 2697"/>
                <a:gd name="T3" fmla="*/ 0 h 15074"/>
                <a:gd name="T4" fmla="*/ 0 w 2697"/>
                <a:gd name="T5" fmla="*/ 0 h 15074"/>
                <a:gd name="T6" fmla="*/ 0 w 2697"/>
                <a:gd name="T7" fmla="*/ 0 h 15074"/>
                <a:gd name="T8" fmla="*/ 0 w 2697"/>
                <a:gd name="T9" fmla="*/ 0 h 1507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97"/>
                <a:gd name="T16" fmla="*/ 0 h 15074"/>
                <a:gd name="T17" fmla="*/ 2697 w 2697"/>
                <a:gd name="T18" fmla="*/ 15074 h 1507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97" h="15074">
                  <a:moveTo>
                    <a:pt x="2411" y="0"/>
                  </a:moveTo>
                  <a:lnTo>
                    <a:pt x="0" y="15029"/>
                  </a:lnTo>
                  <a:lnTo>
                    <a:pt x="285" y="15074"/>
                  </a:lnTo>
                  <a:lnTo>
                    <a:pt x="2697" y="45"/>
                  </a:lnTo>
                  <a:lnTo>
                    <a:pt x="2411" y="0"/>
                  </a:lnTo>
                  <a:close/>
                </a:path>
              </a:pathLst>
            </a:custGeom>
            <a:solidFill>
              <a:srgbClr val="DA25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8924" name="Freeform 12">
              <a:extLst>
                <a:ext uri="{FF2B5EF4-FFF2-40B4-BE49-F238E27FC236}">
                  <a16:creationId xmlns:a16="http://schemas.microsoft.com/office/drawing/2014/main" id="{3C54EADE-8E4A-402D-89D3-C654D045B9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7" y="1968"/>
              <a:ext cx="864" cy="1371"/>
            </a:xfrm>
            <a:custGeom>
              <a:avLst/>
              <a:gdLst>
                <a:gd name="T0" fmla="*/ 0 w 6911"/>
                <a:gd name="T1" fmla="*/ 0 h 10972"/>
                <a:gd name="T2" fmla="*/ 0 w 6911"/>
                <a:gd name="T3" fmla="*/ 0 h 10972"/>
                <a:gd name="T4" fmla="*/ 0 w 6911"/>
                <a:gd name="T5" fmla="*/ 0 h 10972"/>
                <a:gd name="T6" fmla="*/ 0 w 6911"/>
                <a:gd name="T7" fmla="*/ 0 h 10972"/>
                <a:gd name="T8" fmla="*/ 0 w 6911"/>
                <a:gd name="T9" fmla="*/ 0 h 109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911"/>
                <a:gd name="T16" fmla="*/ 0 h 10972"/>
                <a:gd name="T17" fmla="*/ 6911 w 6911"/>
                <a:gd name="T18" fmla="*/ 10972 h 109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911" h="10972">
                  <a:moveTo>
                    <a:pt x="6665" y="0"/>
                  </a:moveTo>
                  <a:lnTo>
                    <a:pt x="0" y="10819"/>
                  </a:lnTo>
                  <a:lnTo>
                    <a:pt x="244" y="10972"/>
                  </a:lnTo>
                  <a:lnTo>
                    <a:pt x="6911" y="151"/>
                  </a:lnTo>
                  <a:lnTo>
                    <a:pt x="6665" y="0"/>
                  </a:lnTo>
                  <a:close/>
                </a:path>
              </a:pathLst>
            </a:custGeom>
            <a:solidFill>
              <a:srgbClr val="DA25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8925" name="Rectangle 13">
              <a:extLst>
                <a:ext uri="{FF2B5EF4-FFF2-40B4-BE49-F238E27FC236}">
                  <a16:creationId xmlns:a16="http://schemas.microsoft.com/office/drawing/2014/main" id="{9D60FA2C-24D8-47F2-8FD3-9C7BD2D116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82" y="1943"/>
              <a:ext cx="582" cy="43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38926" name="Rectangle 14">
              <a:extLst>
                <a:ext uri="{FF2B5EF4-FFF2-40B4-BE49-F238E27FC236}">
                  <a16:creationId xmlns:a16="http://schemas.microsoft.com/office/drawing/2014/main" id="{A63AB735-DA86-4C5F-919A-07CADD310C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3" y="3325"/>
              <a:ext cx="582" cy="43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38927" name="Rectangle 15">
              <a:extLst>
                <a:ext uri="{FF2B5EF4-FFF2-40B4-BE49-F238E27FC236}">
                  <a16:creationId xmlns:a16="http://schemas.microsoft.com/office/drawing/2014/main" id="{A4428ED6-2DC3-4C61-A01F-860777620D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69" y="2279"/>
              <a:ext cx="563" cy="2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1F1A17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690 nm</a:t>
              </a:r>
              <a:endParaRPr kumimoji="0" lang="de-DE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38928" name="Rectangle 16">
              <a:extLst>
                <a:ext uri="{FF2B5EF4-FFF2-40B4-BE49-F238E27FC236}">
                  <a16:creationId xmlns:a16="http://schemas.microsoft.com/office/drawing/2014/main" id="{E3E2D960-E581-470B-AB25-A764935C9F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0" y="3286"/>
              <a:ext cx="656" cy="2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1F1A17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1087 nm</a:t>
              </a:r>
              <a:endParaRPr kumimoji="0" lang="de-DE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38929" name="Rectangle 17">
              <a:extLst>
                <a:ext uri="{FF2B5EF4-FFF2-40B4-BE49-F238E27FC236}">
                  <a16:creationId xmlns:a16="http://schemas.microsoft.com/office/drawing/2014/main" id="{C2B47B0E-D70E-472A-8CAF-0986451034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7" y="2461"/>
              <a:ext cx="562" cy="2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1F1A17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984 nm</a:t>
              </a:r>
              <a:endParaRPr kumimoji="0" lang="de-DE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38930" name="Line 18">
              <a:extLst>
                <a:ext uri="{FF2B5EF4-FFF2-40B4-BE49-F238E27FC236}">
                  <a16:creationId xmlns:a16="http://schemas.microsoft.com/office/drawing/2014/main" id="{828BB1A1-EBEC-4630-964D-6E4DABA41B3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177" y="2759"/>
              <a:ext cx="768" cy="1056"/>
            </a:xfrm>
            <a:prstGeom prst="line">
              <a:avLst/>
            </a:prstGeom>
            <a:noFill/>
            <a:ln w="63500">
              <a:solidFill>
                <a:srgbClr val="0066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8931" name="Rectangle 19">
              <a:extLst>
                <a:ext uri="{FF2B5EF4-FFF2-40B4-BE49-F238E27FC236}">
                  <a16:creationId xmlns:a16="http://schemas.microsoft.com/office/drawing/2014/main" id="{60AB32B4-DEC8-4DA5-AADF-3E02FEC020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41" y="3815"/>
              <a:ext cx="583" cy="43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38932" name="Text Box 20">
              <a:extLst>
                <a:ext uri="{FF2B5EF4-FFF2-40B4-BE49-F238E27FC236}">
                  <a16:creationId xmlns:a16="http://schemas.microsoft.com/office/drawing/2014/main" id="{0824F8B0-0AC0-4DDF-ABEE-062EC5FDB28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33" y="1367"/>
              <a:ext cx="1001" cy="2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6p</a:t>
              </a:r>
              <a:r>
                <a:rPr kumimoji="0" lang="de-DE" altLang="en-US" sz="1800" b="0" i="0" u="none" strike="noStrike" kern="1200" cap="none" spc="0" normalizeH="0" baseline="30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6 </a:t>
              </a:r>
              <a:r>
                <a:rPr kumimoji="0" lang="de-DE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7s  </a:t>
              </a:r>
              <a:r>
                <a:rPr kumimoji="0" lang="de-DE" altLang="en-US" sz="1800" b="0" i="0" u="none" strike="noStrike" kern="1200" cap="none" spc="0" normalizeH="0" baseline="30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</a:t>
              </a:r>
              <a:r>
                <a:rPr kumimoji="0" lang="de-DE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S</a:t>
              </a:r>
              <a:r>
                <a:rPr kumimoji="0" lang="de-DE" altLang="en-US" sz="1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1/2</a:t>
              </a:r>
              <a:endParaRPr kumimoji="0" lang="de-DE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38933" name="Rectangle 21">
              <a:extLst>
                <a:ext uri="{FF2B5EF4-FFF2-40B4-BE49-F238E27FC236}">
                  <a16:creationId xmlns:a16="http://schemas.microsoft.com/office/drawing/2014/main" id="{CA1C8D20-34CF-4166-A0EF-E8FB8EC620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3" y="1463"/>
              <a:ext cx="583" cy="47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38934" name="Line 22">
              <a:extLst>
                <a:ext uri="{FF2B5EF4-FFF2-40B4-BE49-F238E27FC236}">
                  <a16:creationId xmlns:a16="http://schemas.microsoft.com/office/drawing/2014/main" id="{0D362AB5-5E02-4801-8F5F-16C234F9292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945" y="1511"/>
              <a:ext cx="1536" cy="1248"/>
            </a:xfrm>
            <a:prstGeom prst="line">
              <a:avLst/>
            </a:prstGeom>
            <a:noFill/>
            <a:ln w="57150">
              <a:solidFill>
                <a:srgbClr val="339966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8935" name="Rectangle 23">
              <a:extLst>
                <a:ext uri="{FF2B5EF4-FFF2-40B4-BE49-F238E27FC236}">
                  <a16:creationId xmlns:a16="http://schemas.microsoft.com/office/drawing/2014/main" id="{AA6DE372-5C9B-4FFC-B2E5-CF92FC9797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61" y="2137"/>
              <a:ext cx="563" cy="2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1F1A17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717 nm</a:t>
              </a:r>
              <a:endParaRPr kumimoji="0" lang="de-DE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38936" name="Rectangle 24">
              <a:extLst>
                <a:ext uri="{FF2B5EF4-FFF2-40B4-BE49-F238E27FC236}">
                  <a16:creationId xmlns:a16="http://schemas.microsoft.com/office/drawing/2014/main" id="{C3A15157-FBDE-4B3E-AED4-018599C1B7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57" y="2759"/>
              <a:ext cx="582" cy="43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38937" name="Text Box 25">
              <a:extLst>
                <a:ext uri="{FF2B5EF4-FFF2-40B4-BE49-F238E27FC236}">
                  <a16:creationId xmlns:a16="http://schemas.microsoft.com/office/drawing/2014/main" id="{3E58D21D-78D6-4C90-ABCA-7E35BFE8B86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18" y="1754"/>
              <a:ext cx="682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en-US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anose="05050102010706020507" pitchFamily="18" charset="2"/>
                  <a:ea typeface="+mn-ea"/>
                  <a:cs typeface="+mn-cs"/>
                </a:rPr>
                <a:t>t=0.34 m</a:t>
              </a:r>
              <a:r>
                <a:rPr kumimoji="0" lang="de-DE" altLang="en-US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s</a:t>
              </a:r>
            </a:p>
          </p:txBody>
        </p:sp>
        <p:sp>
          <p:nvSpPr>
            <p:cNvPr id="38938" name="Text Box 26">
              <a:extLst>
                <a:ext uri="{FF2B5EF4-FFF2-40B4-BE49-F238E27FC236}">
                  <a16:creationId xmlns:a16="http://schemas.microsoft.com/office/drawing/2014/main" id="{B7E2A4C1-FBF4-4883-BFBB-AB6442DC5C6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08" y="2566"/>
              <a:ext cx="671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en-US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anose="05050102010706020507" pitchFamily="18" charset="2"/>
                  <a:ea typeface="+mn-ea"/>
                  <a:cs typeface="+mn-cs"/>
                </a:rPr>
                <a:t>t=0.50 m</a:t>
              </a:r>
              <a:r>
                <a:rPr kumimoji="0" lang="de-DE" altLang="en-US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s</a:t>
              </a:r>
            </a:p>
          </p:txBody>
        </p:sp>
        <p:sp>
          <p:nvSpPr>
            <p:cNvPr id="38939" name="Text Box 27">
              <a:extLst>
                <a:ext uri="{FF2B5EF4-FFF2-40B4-BE49-F238E27FC236}">
                  <a16:creationId xmlns:a16="http://schemas.microsoft.com/office/drawing/2014/main" id="{525ADB32-6DB0-4DC8-9F18-21291A1B6D2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96" y="1253"/>
              <a:ext cx="593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en-US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anose="05050102010706020507" pitchFamily="18" charset="2"/>
                  <a:ea typeface="+mn-ea"/>
                  <a:cs typeface="+mn-cs"/>
                </a:rPr>
                <a:t>t=0.51 </a:t>
              </a:r>
              <a:r>
                <a:rPr kumimoji="0" lang="de-DE" altLang="en-US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s</a:t>
              </a:r>
            </a:p>
          </p:txBody>
        </p:sp>
      </p:grpSp>
      <p:pic>
        <p:nvPicPr>
          <p:cNvPr id="38917" name="Picture 28">
            <a:extLst>
              <a:ext uri="{FF2B5EF4-FFF2-40B4-BE49-F238E27FC236}">
                <a16:creationId xmlns:a16="http://schemas.microsoft.com/office/drawing/2014/main" id="{80EF9DF8-8704-4728-9504-EC0CAD1443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856"/>
          <a:stretch>
            <a:fillRect/>
          </a:stretch>
        </p:blipFill>
        <p:spPr bwMode="auto">
          <a:xfrm>
            <a:off x="272189" y="5603150"/>
            <a:ext cx="5084225" cy="983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7223180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2">
            <a:extLst>
              <a:ext uri="{FF2B5EF4-FFF2-40B4-BE49-F238E27FC236}">
                <a16:creationId xmlns:a16="http://schemas.microsoft.com/office/drawing/2014/main" id="{92D1D99B-DB88-4C26-85F0-D61349F19E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260350"/>
            <a:ext cx="8739187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en-US" sz="1800" b="0" i="0" u="sng" strike="noStrike" kern="1200" cap="none" spc="0" normalizeH="0" baseline="0" noProof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Detection of the Nuclear Excitation in Nuclear-Electronic Double-Resonance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en-US" sz="1800" b="0" i="0" u="sng" strike="noStrike" kern="1200" cap="none" spc="0" normalizeH="0" baseline="0" noProof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pic>
        <p:nvPicPr>
          <p:cNvPr id="37891" name="Picture 3" descr="Doppelres">
            <a:extLst>
              <a:ext uri="{FF2B5EF4-FFF2-40B4-BE49-F238E27FC236}">
                <a16:creationId xmlns:a16="http://schemas.microsoft.com/office/drawing/2014/main" id="{C9BC0CB2-DC97-4A86-9323-6858077D71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9588" y="1174750"/>
            <a:ext cx="5164137" cy="210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2" name="Text Box 4">
            <a:extLst>
              <a:ext uri="{FF2B5EF4-FFF2-40B4-BE49-F238E27FC236}">
                <a16:creationId xmlns:a16="http://schemas.microsoft.com/office/drawing/2014/main" id="{84A4ABCC-7624-480E-B05B-691CA07E6F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2788" y="3384550"/>
            <a:ext cx="334327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Nucleus in the ground state;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laser-induced fluorescence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from the shell. </a:t>
            </a:r>
            <a:endParaRPr kumimoji="0" lang="de-DE" alt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37893" name="Text Box 5">
            <a:extLst>
              <a:ext uri="{FF2B5EF4-FFF2-40B4-BE49-F238E27FC236}">
                <a16:creationId xmlns:a16="http://schemas.microsoft.com/office/drawing/2014/main" id="{95A072B5-B8C4-4B28-80CD-0CE557569B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2425" y="3384550"/>
            <a:ext cx="4779963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Laser excitation of the nucleus;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change of hyperfine structure detected in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intensity or polarisation of fluorescence.</a:t>
            </a:r>
          </a:p>
        </p:txBody>
      </p:sp>
      <p:sp>
        <p:nvSpPr>
          <p:cNvPr id="37894" name="Textfeld 1">
            <a:extLst>
              <a:ext uri="{FF2B5EF4-FFF2-40B4-BE49-F238E27FC236}">
                <a16:creationId xmlns:a16="http://schemas.microsoft.com/office/drawing/2014/main" id="{894FF1D9-FCB4-412A-A3AE-D990BE306E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3388" y="5445125"/>
            <a:ext cx="65325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Analog of Dehmelt‘s „electron shelving“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Observation of „quantum jumps“ in the single-ion fluorescence</a:t>
            </a:r>
            <a:endParaRPr kumimoji="0" lang="en-GB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4866715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2">
            <a:extLst>
              <a:ext uri="{FF2B5EF4-FFF2-40B4-BE49-F238E27FC236}">
                <a16:creationId xmlns:a16="http://schemas.microsoft.com/office/drawing/2014/main" id="{656679F3-5A81-4933-88CB-3052D47689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750" y="260350"/>
            <a:ext cx="6055119" cy="424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en-US" sz="1800" b="0" i="0" u="sng" strike="noStrike" kern="120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Optical </a:t>
            </a:r>
            <a:r>
              <a:rPr kumimoji="0" lang="de-DE" altLang="en-US" sz="1800" b="0" i="0" u="sng" strike="noStrike" kern="1200" cap="none" spc="0" normalizeH="0" baseline="0" noProof="0" dirty="0" err="1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Mössbauer</a:t>
            </a:r>
            <a:r>
              <a:rPr kumimoji="0" lang="de-DE" altLang="en-US" sz="1800" b="0" i="0" u="sng" strike="noStrike" kern="120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sng" strike="noStrike" kern="1200" cap="none" spc="0" normalizeH="0" baseline="0" noProof="0" dirty="0" err="1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Spectroscopy</a:t>
            </a:r>
            <a:endParaRPr kumimoji="0" lang="de-DE" altLang="en-US" sz="1800" b="0" i="0" u="sng" strike="noStrike" kern="1200" cap="none" spc="0" normalizeH="0" baseline="0" noProof="0" dirty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en-US" sz="1800" b="0" i="0" u="sng" strike="noStrike" kern="1200" cap="none" spc="0" normalizeH="0" baseline="0" noProof="0" dirty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Laser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excitation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of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Th-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ions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in a solid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	→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compact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optical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frequency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standard</a:t>
            </a:r>
            <a:endParaRPr kumimoji="0" lang="de-DE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	    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of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very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high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stability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	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Crystal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doped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with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1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nucleus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per 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Arial" panose="020B0604020202020204" pitchFamily="34" charset="0"/>
              </a:rPr>
              <a:t>l</a:t>
            </a:r>
            <a:r>
              <a:rPr kumimoji="0" lang="de-DE" alt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3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: 10</a:t>
            </a:r>
            <a:r>
              <a:rPr kumimoji="0" lang="de-DE" alt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11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/ mm</a:t>
            </a:r>
            <a:r>
              <a:rPr kumimoji="0" lang="de-DE" alt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3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Simple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fluorescence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detection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is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possible;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initial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broadband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excitation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experiment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with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synchrotron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light.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Host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crystal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should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be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: transparent,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symmetric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diamagnetic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Possible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candidates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: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fluorides</a:t>
            </a:r>
            <a:endParaRPr kumimoji="0" lang="de-DE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39939" name="Group 3">
            <a:extLst>
              <a:ext uri="{FF2B5EF4-FFF2-40B4-BE49-F238E27FC236}">
                <a16:creationId xmlns:a16="http://schemas.microsoft.com/office/drawing/2014/main" id="{907C509E-CCDD-4B74-8E70-DE09AC80198C}"/>
              </a:ext>
            </a:extLst>
          </p:cNvPr>
          <p:cNvGrpSpPr>
            <a:grpSpLocks/>
          </p:cNvGrpSpPr>
          <p:nvPr/>
        </p:nvGrpSpPr>
        <p:grpSpPr bwMode="auto">
          <a:xfrm>
            <a:off x="5795963" y="620713"/>
            <a:ext cx="2952750" cy="1800225"/>
            <a:chOff x="1610" y="2341"/>
            <a:chExt cx="1860" cy="1134"/>
          </a:xfrm>
        </p:grpSpPr>
        <p:sp>
          <p:nvSpPr>
            <p:cNvPr id="39945" name="AutoShape 4">
              <a:extLst>
                <a:ext uri="{FF2B5EF4-FFF2-40B4-BE49-F238E27FC236}">
                  <a16:creationId xmlns:a16="http://schemas.microsoft.com/office/drawing/2014/main" id="{9A46163C-32F9-4515-AE5B-0C10118BBE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10" y="2931"/>
              <a:ext cx="952" cy="90"/>
            </a:xfrm>
            <a:prstGeom prst="homePlate">
              <a:avLst>
                <a:gd name="adj" fmla="val 264444"/>
              </a:avLst>
            </a:pr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9946" name="AutoShape 5">
              <a:extLst>
                <a:ext uri="{FF2B5EF4-FFF2-40B4-BE49-F238E27FC236}">
                  <a16:creationId xmlns:a16="http://schemas.microsoft.com/office/drawing/2014/main" id="{AF595F83-B837-477D-8FD9-785C7B6F9E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26" y="2704"/>
              <a:ext cx="1044" cy="454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9947" name="Line 6">
              <a:extLst>
                <a:ext uri="{FF2B5EF4-FFF2-40B4-BE49-F238E27FC236}">
                  <a16:creationId xmlns:a16="http://schemas.microsoft.com/office/drawing/2014/main" id="{C55D8723-DB86-4156-ABB7-5FDBB437E03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608" y="3067"/>
              <a:ext cx="227" cy="408"/>
            </a:xfrm>
            <a:prstGeom prst="line">
              <a:avLst/>
            </a:prstGeom>
            <a:noFill/>
            <a:ln w="9525">
              <a:solidFill>
                <a:srgbClr val="FFCC99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9948" name="Line 7">
              <a:extLst>
                <a:ext uri="{FF2B5EF4-FFF2-40B4-BE49-F238E27FC236}">
                  <a16:creationId xmlns:a16="http://schemas.microsoft.com/office/drawing/2014/main" id="{DCBE52DC-2464-4EB5-BB71-DEFCA563A28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426" y="2931"/>
              <a:ext cx="227" cy="408"/>
            </a:xfrm>
            <a:prstGeom prst="line">
              <a:avLst/>
            </a:prstGeom>
            <a:noFill/>
            <a:ln w="9525">
              <a:solidFill>
                <a:srgbClr val="FFCC99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9949" name="Line 8">
              <a:extLst>
                <a:ext uri="{FF2B5EF4-FFF2-40B4-BE49-F238E27FC236}">
                  <a16:creationId xmlns:a16="http://schemas.microsoft.com/office/drawing/2014/main" id="{5AA799AD-E446-4ACE-AA8C-5253DD2DF08D}"/>
                </a:ext>
              </a:extLst>
            </p:cNvPr>
            <p:cNvSpPr>
              <a:spLocks noChangeShapeType="1"/>
            </p:cNvSpPr>
            <p:nvPr/>
          </p:nvSpPr>
          <p:spPr bwMode="auto">
            <a:xfrm rot="7454248" flipH="1">
              <a:off x="2562" y="2342"/>
              <a:ext cx="227" cy="408"/>
            </a:xfrm>
            <a:prstGeom prst="line">
              <a:avLst/>
            </a:prstGeom>
            <a:noFill/>
            <a:ln w="9525">
              <a:solidFill>
                <a:srgbClr val="FFCC99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9950" name="Line 9">
              <a:extLst>
                <a:ext uri="{FF2B5EF4-FFF2-40B4-BE49-F238E27FC236}">
                  <a16:creationId xmlns:a16="http://schemas.microsoft.com/office/drawing/2014/main" id="{A9F57E06-D949-44E5-9767-3829F74A3E37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5498203" flipH="1">
              <a:off x="3151" y="2886"/>
              <a:ext cx="227" cy="408"/>
            </a:xfrm>
            <a:prstGeom prst="line">
              <a:avLst/>
            </a:prstGeom>
            <a:noFill/>
            <a:ln w="9525">
              <a:solidFill>
                <a:srgbClr val="FFCC99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9951" name="Line 10">
              <a:extLst>
                <a:ext uri="{FF2B5EF4-FFF2-40B4-BE49-F238E27FC236}">
                  <a16:creationId xmlns:a16="http://schemas.microsoft.com/office/drawing/2014/main" id="{2C8807F6-4C5E-4902-BE13-8AE7A6ED2640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8405912" flipH="1">
              <a:off x="2926" y="3112"/>
              <a:ext cx="227" cy="409"/>
            </a:xfrm>
            <a:prstGeom prst="line">
              <a:avLst/>
            </a:prstGeom>
            <a:noFill/>
            <a:ln w="9525">
              <a:solidFill>
                <a:srgbClr val="FFCC99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9952" name="Line 11">
              <a:extLst>
                <a:ext uri="{FF2B5EF4-FFF2-40B4-BE49-F238E27FC236}">
                  <a16:creationId xmlns:a16="http://schemas.microsoft.com/office/drawing/2014/main" id="{E1875C6E-FB2F-496C-BAC2-FC95A6869BBD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391760" flipH="1">
              <a:off x="3152" y="2478"/>
              <a:ext cx="227" cy="408"/>
            </a:xfrm>
            <a:prstGeom prst="line">
              <a:avLst/>
            </a:prstGeom>
            <a:noFill/>
            <a:ln w="9525">
              <a:solidFill>
                <a:srgbClr val="FFCC99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9953" name="Line 12">
              <a:extLst>
                <a:ext uri="{FF2B5EF4-FFF2-40B4-BE49-F238E27FC236}">
                  <a16:creationId xmlns:a16="http://schemas.microsoft.com/office/drawing/2014/main" id="{A4EB1EA4-2FE0-4089-9097-80B7D6D6DE91}"/>
                </a:ext>
              </a:extLst>
            </p:cNvPr>
            <p:cNvSpPr>
              <a:spLocks noChangeShapeType="1"/>
            </p:cNvSpPr>
            <p:nvPr/>
          </p:nvSpPr>
          <p:spPr bwMode="auto">
            <a:xfrm rot="9165635" flipH="1">
              <a:off x="2880" y="2341"/>
              <a:ext cx="227" cy="408"/>
            </a:xfrm>
            <a:prstGeom prst="line">
              <a:avLst/>
            </a:prstGeom>
            <a:noFill/>
            <a:ln w="9525">
              <a:solidFill>
                <a:srgbClr val="FFCC99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39940" name="Gruppieren 20">
            <a:extLst>
              <a:ext uri="{FF2B5EF4-FFF2-40B4-BE49-F238E27FC236}">
                <a16:creationId xmlns:a16="http://schemas.microsoft.com/office/drawing/2014/main" id="{1B08025D-3C50-456D-8F14-69AAA93FD709}"/>
              </a:ext>
            </a:extLst>
          </p:cNvPr>
          <p:cNvGrpSpPr>
            <a:grpSpLocks/>
          </p:cNvGrpSpPr>
          <p:nvPr/>
        </p:nvGrpSpPr>
        <p:grpSpPr bwMode="auto">
          <a:xfrm>
            <a:off x="684213" y="4540250"/>
            <a:ext cx="3340100" cy="1604765"/>
            <a:chOff x="683568" y="2564904"/>
            <a:chExt cx="3340444" cy="1604765"/>
          </a:xfrm>
        </p:grpSpPr>
        <p:pic>
          <p:nvPicPr>
            <p:cNvPr id="39941" name="Grafik 13" descr="ThCaF2_Wien_IKZ_Berlin_IMG_03141.jpg">
              <a:extLst>
                <a:ext uri="{FF2B5EF4-FFF2-40B4-BE49-F238E27FC236}">
                  <a16:creationId xmlns:a16="http://schemas.microsoft.com/office/drawing/2014/main" id="{770E1BB2-937C-405E-955A-C2D15D69CD4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11287" y="2564904"/>
              <a:ext cx="1712725" cy="12865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Textfeld 14">
              <a:extLst>
                <a:ext uri="{FF2B5EF4-FFF2-40B4-BE49-F238E27FC236}">
                  <a16:creationId xmlns:a16="http://schemas.microsoft.com/office/drawing/2014/main" id="{F79E80F3-1578-4732-9009-2737E5DF0B7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39501" y="3861892"/>
              <a:ext cx="156494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Arial" panose="020B0604020202020204" pitchFamily="34" charset="0"/>
                </a:rPr>
                <a:t>TU Vienna, CaF</a:t>
              </a:r>
              <a:r>
                <a:rPr kumimoji="0" lang="de-DE" sz="14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Arial" panose="020B0604020202020204" pitchFamily="34" charset="0"/>
                </a:rPr>
                <a:t>2</a:t>
              </a:r>
            </a:p>
          </p:txBody>
        </p:sp>
        <p:pic>
          <p:nvPicPr>
            <p:cNvPr id="39943" name="Picture 2">
              <a:extLst>
                <a:ext uri="{FF2B5EF4-FFF2-40B4-BE49-F238E27FC236}">
                  <a16:creationId xmlns:a16="http://schemas.microsoft.com/office/drawing/2014/main" id="{503EAA75-C2DA-469D-8D7D-9C3DE87C3B5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3568" y="2588619"/>
              <a:ext cx="1512049" cy="12628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Textfeld 14">
              <a:extLst>
                <a:ext uri="{FF2B5EF4-FFF2-40B4-BE49-F238E27FC236}">
                  <a16:creationId xmlns:a16="http://schemas.microsoft.com/office/drawing/2014/main" id="{E86F1279-1B3A-446C-A04C-89EAF7D8447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3568" y="3861892"/>
              <a:ext cx="1262014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Arial" panose="020B0604020202020204" pitchFamily="34" charset="0"/>
                </a:rPr>
                <a:t>UCLA, </a:t>
              </a:r>
              <a:r>
                <a:rPr kumimoji="0" lang="de-DE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Arial" panose="020B0604020202020204" pitchFamily="34" charset="0"/>
                </a:rPr>
                <a:t>LiCAF</a:t>
              </a:r>
              <a:endPara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33390889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2">
            <a:extLst>
              <a:ext uri="{FF2B5EF4-FFF2-40B4-BE49-F238E27FC236}">
                <a16:creationId xmlns:a16="http://schemas.microsoft.com/office/drawing/2014/main" id="{3CE5B44A-0B53-4A7E-B8AB-B7E1574778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260350"/>
            <a:ext cx="854514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en-US" sz="1800" b="0" i="0" u="sng" strike="noStrike" kern="120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Dominant </a:t>
            </a:r>
            <a:r>
              <a:rPr kumimoji="0" lang="de-DE" altLang="en-US" sz="1800" b="0" i="0" u="sng" strike="noStrike" kern="1200" cap="none" spc="0" normalizeH="0" baseline="0" noProof="0" dirty="0" err="1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crystal</a:t>
            </a:r>
            <a:r>
              <a:rPr kumimoji="0" lang="de-DE" altLang="en-US" sz="1800" b="0" i="0" u="sng" strike="noStrike" kern="120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sng" strike="noStrike" kern="1200" cap="none" spc="0" normalizeH="0" baseline="0" noProof="0" dirty="0" err="1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field</a:t>
            </a:r>
            <a:r>
              <a:rPr kumimoji="0" lang="de-DE" altLang="en-US" sz="1800" b="0" i="0" u="sng" strike="noStrike" kern="120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shift: Electric </a:t>
            </a:r>
            <a:r>
              <a:rPr kumimoji="0" lang="de-DE" altLang="en-US" sz="1800" b="0" i="0" u="sng" strike="noStrike" kern="1200" cap="none" spc="0" normalizeH="0" baseline="0" noProof="0" dirty="0" err="1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quadrupole</a:t>
            </a:r>
            <a:r>
              <a:rPr kumimoji="0" lang="de-DE" altLang="en-US" sz="1800" b="0" i="0" u="sng" strike="noStrike" kern="120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shift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E.g.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field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gradient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in ThB</a:t>
            </a:r>
            <a:r>
              <a:rPr kumimoji="0" lang="de-DE" alt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4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(tetragonal):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V</a:t>
            </a:r>
            <a:r>
              <a:rPr kumimoji="0" lang="de-DE" altLang="en-US" sz="1800" b="0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zz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=5∙10</a:t>
            </a:r>
            <a:r>
              <a:rPr kumimoji="0" lang="de-DE" alt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21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V/m</a:t>
            </a:r>
            <a:r>
              <a:rPr kumimoji="0" lang="de-DE" alt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2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Resulting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Th-229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nuclear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quadrupole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shift: ≈ GHz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→ Use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suitable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crystal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symmetry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(e.g.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cubic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).</a:t>
            </a:r>
          </a:p>
        </p:txBody>
      </p:sp>
      <p:sp>
        <p:nvSpPr>
          <p:cNvPr id="40963" name="Text Box 2">
            <a:extLst>
              <a:ext uri="{FF2B5EF4-FFF2-40B4-BE49-F238E27FC236}">
                <a16:creationId xmlns:a16="http://schemas.microsoft.com/office/drawing/2014/main" id="{D0F91457-0C7D-4220-98CE-EE18FFD68E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2" y="2060575"/>
            <a:ext cx="8472115" cy="4216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en-US" sz="1800" b="0" i="0" u="sng" strike="noStrike" kern="1200" cap="none" spc="0" normalizeH="0" baseline="0" noProof="0" dirty="0" err="1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Predictions</a:t>
            </a:r>
            <a:r>
              <a:rPr kumimoji="0" lang="de-DE" altLang="en-US" sz="1800" b="0" i="0" u="sng" strike="noStrike" kern="120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sng" strike="noStrike" kern="1200" cap="none" spc="0" normalizeH="0" baseline="0" noProof="0" dirty="0" err="1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for</a:t>
            </a:r>
            <a:r>
              <a:rPr kumimoji="0" lang="de-DE" altLang="en-US" sz="1800" b="0" i="0" u="sng" strike="noStrike" kern="120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sng" strike="noStrike" kern="1200" cap="none" spc="0" normalizeH="0" baseline="0" noProof="0" dirty="0" err="1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doped</a:t>
            </a:r>
            <a:r>
              <a:rPr kumimoji="0" lang="de-DE" altLang="en-US" sz="1800" b="0" i="0" u="sng" strike="noStrike" kern="120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Th:CaF2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Th</a:t>
            </a:r>
            <a:r>
              <a:rPr kumimoji="0" lang="de-DE" alt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4+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replaces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Ca</a:t>
            </a:r>
            <a:r>
              <a:rPr kumimoji="0" lang="de-DE" alt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2+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;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charge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compensation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from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two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F</a:t>
            </a:r>
            <a:r>
              <a:rPr kumimoji="0" lang="de-DE" alt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-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interstitials</a:t>
            </a:r>
            <a:endParaRPr kumimoji="0" lang="de-DE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Electric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field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gradient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from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F</a:t>
            </a:r>
            <a:r>
              <a:rPr kumimoji="0" lang="de-DE" alt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-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interstitials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: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V</a:t>
            </a:r>
            <a:r>
              <a:rPr kumimoji="0" lang="de-DE" altLang="en-US" sz="1800" b="0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zz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=-5∙10</a:t>
            </a:r>
            <a:r>
              <a:rPr kumimoji="0" lang="de-DE" alt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22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V/m</a:t>
            </a:r>
            <a:r>
              <a:rPr kumimoji="0" lang="de-DE" alt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2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Magnetic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dipole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interaction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with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19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F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nuclei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: &lt;B</a:t>
            </a:r>
            <a:r>
              <a:rPr kumimoji="0" lang="de-DE" alt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2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&gt; ≈ 5∙10</a:t>
            </a:r>
            <a:r>
              <a:rPr kumimoji="0" lang="de-DE" alt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-7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T</a:t>
            </a:r>
            <a:r>
              <a:rPr kumimoji="0" lang="de-DE" alt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2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→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decoherence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rate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for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Th </a:t>
            </a:r>
            <a:r>
              <a:rPr kumimoji="0" lang="de-DE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nucleus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≈ 10</a:t>
            </a:r>
            <a:r>
              <a:rPr kumimoji="0" lang="de-DE" alt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3</a:t>
            </a:r>
            <a:r>
              <a:rPr kumimoji="0" lang="de-D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/s  	</a:t>
            </a:r>
            <a:r>
              <a:rPr kumimoji="0" lang="de-DE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G. A. </a:t>
            </a:r>
            <a:r>
              <a:rPr kumimoji="0" lang="de-DE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Kazakov</a:t>
            </a:r>
            <a:r>
              <a:rPr kumimoji="0" lang="de-DE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et al, 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NJP 14 (2012) 083019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40964" name="Picture 5">
            <a:extLst>
              <a:ext uri="{FF2B5EF4-FFF2-40B4-BE49-F238E27FC236}">
                <a16:creationId xmlns:a16="http://schemas.microsoft.com/office/drawing/2014/main" id="{709476DC-C36C-4053-BE4E-68DEE2240F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273" y="3861048"/>
            <a:ext cx="5901890" cy="28799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2326764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2">
            <a:extLst>
              <a:ext uri="{FF2B5EF4-FFF2-40B4-BE49-F238E27FC236}">
                <a16:creationId xmlns:a16="http://schemas.microsoft.com/office/drawing/2014/main" id="{021D06B0-849B-45FA-BD66-BDE3759CA0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260350"/>
            <a:ext cx="7385050" cy="228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en-US" sz="1800" b="0" i="0" u="sng" strike="noStrike" kern="1200" cap="none" spc="0" normalizeH="0" baseline="0" noProof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Temperature dependence of linewidth and frequency shifts: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en-US" sz="1800" b="0" i="0" u="sng" strike="noStrike" kern="1200" cap="none" spc="0" normalizeH="0" baseline="0" noProof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de-DE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line shape depends on phonon frequencies and correlation times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de-DE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relativistic Doppler shift: 10</a:t>
            </a:r>
            <a:r>
              <a:rPr kumimoji="0" lang="de-DE" altLang="en-US" sz="1800" b="0" i="0" u="none" strike="noStrike" kern="1200" cap="none" spc="0" normalizeH="0" baseline="30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-15</a:t>
            </a:r>
            <a:r>
              <a:rPr kumimoji="0" lang="de-DE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/ K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de-DE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electric crystal field shifts may be &gt;&gt;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10</a:t>
            </a:r>
            <a:r>
              <a:rPr kumimoji="0" lang="en-US" altLang="en-US" sz="1800" b="0" i="0" u="none" strike="noStrike" kern="1200" cap="none" spc="0" normalizeH="0" baseline="30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-15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/ K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→ For high precision beyond 10</a:t>
            </a:r>
            <a:r>
              <a:rPr kumimoji="0" lang="en-US" altLang="en-US" sz="1800" b="0" i="0" u="none" strike="noStrike" kern="1200" cap="none" spc="0" normalizeH="0" baseline="30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-15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	work at cryogenic temperature to freeze out lattice fluctuations</a:t>
            </a:r>
          </a:p>
        </p:txBody>
      </p:sp>
      <p:sp>
        <p:nvSpPr>
          <p:cNvPr id="41987" name="Text Box 13">
            <a:extLst>
              <a:ext uri="{FF2B5EF4-FFF2-40B4-BE49-F238E27FC236}">
                <a16:creationId xmlns:a16="http://schemas.microsoft.com/office/drawing/2014/main" id="{FBA96275-4387-4918-8527-9367E2EB29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3141663"/>
            <a:ext cx="7345362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E. Peik, K. Zimmermann, M. 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Okhapkin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, Chr. Tamm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Proc. 7th 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Symp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. on Frequency Standards and Metrology (arXiv:0812.3458)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W. </a:t>
            </a:r>
            <a:r>
              <a:rPr kumimoji="0" lang="de-DE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Rellergert</a:t>
            </a:r>
            <a:r>
              <a:rPr kumimoji="0" lang="de-DE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et al., Phys. Rev. </a:t>
            </a:r>
            <a:r>
              <a:rPr kumimoji="0" lang="de-DE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Lett</a:t>
            </a:r>
            <a:r>
              <a:rPr kumimoji="0" lang="de-DE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. </a:t>
            </a:r>
            <a:r>
              <a:rPr kumimoji="0" lang="de-DE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104</a:t>
            </a:r>
            <a:r>
              <a:rPr kumimoji="0" lang="de-DE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, 200802 (2010)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G. A. </a:t>
            </a:r>
            <a:r>
              <a:rPr kumimoji="0" lang="de-DE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Kazakov</a:t>
            </a:r>
            <a:r>
              <a:rPr kumimoji="0" lang="de-DE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et al, 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New J. Phys. </a:t>
            </a:r>
            <a:r>
              <a:rPr kumimoji="0" lang="en-US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14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(2012) 083019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9034574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43C56411-73D7-456A-9F51-2D4CF212A868}"/>
              </a:ext>
            </a:extLst>
          </p:cNvPr>
          <p:cNvSpPr txBox="1"/>
          <p:nvPr/>
        </p:nvSpPr>
        <p:spPr>
          <a:xfrm>
            <a:off x="683568" y="836712"/>
            <a:ext cx="792088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u="sng" dirty="0"/>
              <a:t>Outline </a:t>
            </a:r>
            <a:r>
              <a:rPr lang="de-DE" sz="2000" u="sng" dirty="0" err="1"/>
              <a:t>of</a:t>
            </a:r>
            <a:r>
              <a:rPr lang="de-DE" sz="2000" u="sng" dirty="0"/>
              <a:t> </a:t>
            </a:r>
            <a:r>
              <a:rPr lang="de-DE" sz="2000" u="sng" dirty="0" err="1"/>
              <a:t>the</a:t>
            </a:r>
            <a:r>
              <a:rPr lang="de-DE" sz="2000" u="sng" dirty="0"/>
              <a:t> </a:t>
            </a:r>
            <a:r>
              <a:rPr lang="de-DE" sz="2000" u="sng" dirty="0" err="1"/>
              <a:t>lecture</a:t>
            </a:r>
            <a:r>
              <a:rPr lang="de-DE" sz="2000" u="sng" dirty="0"/>
              <a:t>:</a:t>
            </a:r>
          </a:p>
          <a:p>
            <a:endParaRPr lang="de-DE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/>
              <a:t>Concept </a:t>
            </a:r>
            <a:r>
              <a:rPr lang="de-DE" sz="2000" dirty="0" err="1"/>
              <a:t>of</a:t>
            </a:r>
            <a:r>
              <a:rPr lang="de-DE" sz="2000" dirty="0"/>
              <a:t> a </a:t>
            </a:r>
            <a:r>
              <a:rPr lang="de-DE" sz="2000" dirty="0" err="1"/>
              <a:t>nuclear</a:t>
            </a:r>
            <a:r>
              <a:rPr lang="de-DE" sz="2000" dirty="0"/>
              <a:t> </a:t>
            </a:r>
            <a:r>
              <a:rPr lang="de-DE" sz="2000" dirty="0" err="1"/>
              <a:t>clock</a:t>
            </a:r>
            <a:endParaRPr lang="de-DE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 err="1"/>
              <a:t>Expected</a:t>
            </a:r>
            <a:r>
              <a:rPr lang="de-DE" sz="2000" dirty="0"/>
              <a:t> </a:t>
            </a:r>
            <a:r>
              <a:rPr lang="de-DE" sz="2000" dirty="0" err="1"/>
              <a:t>performance</a:t>
            </a:r>
            <a:r>
              <a:rPr lang="de-DE" sz="2000" dirty="0"/>
              <a:t> </a:t>
            </a:r>
            <a:r>
              <a:rPr lang="de-DE" sz="2000" dirty="0" err="1"/>
              <a:t>of</a:t>
            </a:r>
            <a:r>
              <a:rPr lang="de-DE" sz="2000" dirty="0"/>
              <a:t> a Th-229 </a:t>
            </a:r>
            <a:r>
              <a:rPr lang="de-DE" sz="2000" dirty="0" err="1"/>
              <a:t>nuclear</a:t>
            </a:r>
            <a:r>
              <a:rPr lang="de-DE" sz="2000" dirty="0"/>
              <a:t> </a:t>
            </a:r>
            <a:r>
              <a:rPr lang="de-DE" sz="2000" dirty="0" err="1"/>
              <a:t>clock</a:t>
            </a:r>
            <a:r>
              <a:rPr lang="de-DE" sz="2000" dirty="0"/>
              <a:t> (</a:t>
            </a:r>
            <a:r>
              <a:rPr lang="de-DE" sz="2000" dirty="0" err="1"/>
              <a:t>field-induced</a:t>
            </a:r>
            <a:r>
              <a:rPr lang="de-DE" sz="2000" dirty="0"/>
              <a:t> </a:t>
            </a:r>
            <a:r>
              <a:rPr lang="de-DE" sz="2000" dirty="0" err="1"/>
              <a:t>systematic</a:t>
            </a:r>
            <a:r>
              <a:rPr lang="de-DE" sz="2000" dirty="0"/>
              <a:t> </a:t>
            </a:r>
            <a:r>
              <a:rPr lang="de-DE" sz="2000" dirty="0" err="1"/>
              <a:t>frequency</a:t>
            </a:r>
            <a:r>
              <a:rPr lang="de-DE" sz="2000" dirty="0"/>
              <a:t> </a:t>
            </a:r>
            <a:r>
              <a:rPr lang="de-DE" sz="2000" dirty="0" err="1"/>
              <a:t>shifts</a:t>
            </a:r>
            <a:r>
              <a:rPr lang="de-DE" sz="2000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>
                <a:solidFill>
                  <a:srgbClr val="C00000"/>
                </a:solidFill>
              </a:rPr>
              <a:t>Th-229 and </a:t>
            </a:r>
            <a:r>
              <a:rPr lang="de-DE" sz="2000" dirty="0" err="1">
                <a:solidFill>
                  <a:srgbClr val="C00000"/>
                </a:solidFill>
              </a:rPr>
              <a:t>its</a:t>
            </a:r>
            <a:r>
              <a:rPr lang="de-DE" sz="2000" dirty="0">
                <a:solidFill>
                  <a:srgbClr val="C00000"/>
                </a:solidFill>
              </a:rPr>
              <a:t> </a:t>
            </a:r>
            <a:r>
              <a:rPr lang="de-DE" sz="2000" dirty="0" err="1">
                <a:solidFill>
                  <a:srgbClr val="C00000"/>
                </a:solidFill>
              </a:rPr>
              <a:t>low-energy</a:t>
            </a:r>
            <a:r>
              <a:rPr lang="de-DE" sz="2000" dirty="0">
                <a:solidFill>
                  <a:srgbClr val="C00000"/>
                </a:solidFill>
              </a:rPr>
              <a:t> isomer: </a:t>
            </a:r>
            <a:r>
              <a:rPr lang="de-DE" sz="2000" dirty="0" err="1">
                <a:solidFill>
                  <a:srgbClr val="C00000"/>
                </a:solidFill>
              </a:rPr>
              <a:t>nuclear</a:t>
            </a:r>
            <a:r>
              <a:rPr lang="de-DE" sz="2000" dirty="0">
                <a:solidFill>
                  <a:srgbClr val="C00000"/>
                </a:solidFill>
              </a:rPr>
              <a:t> </a:t>
            </a:r>
            <a:r>
              <a:rPr lang="de-DE" sz="2000" dirty="0" err="1">
                <a:solidFill>
                  <a:srgbClr val="C00000"/>
                </a:solidFill>
              </a:rPr>
              <a:t>properties</a:t>
            </a:r>
            <a:r>
              <a:rPr lang="de-DE" sz="2000" dirty="0">
                <a:solidFill>
                  <a:srgbClr val="C00000"/>
                </a:solidFill>
              </a:rPr>
              <a:t> and </a:t>
            </a:r>
            <a:r>
              <a:rPr lang="de-DE" sz="2000" dirty="0" err="1">
                <a:solidFill>
                  <a:srgbClr val="C00000"/>
                </a:solidFill>
              </a:rPr>
              <a:t>experiments</a:t>
            </a:r>
            <a:r>
              <a:rPr lang="de-DE" sz="2000" dirty="0">
                <a:solidFill>
                  <a:srgbClr val="C00000"/>
                </a:solidFill>
              </a:rPr>
              <a:t> </a:t>
            </a:r>
            <a:r>
              <a:rPr lang="de-DE" sz="2000" dirty="0" err="1">
                <a:solidFill>
                  <a:srgbClr val="C00000"/>
                </a:solidFill>
              </a:rPr>
              <a:t>towards</a:t>
            </a:r>
            <a:r>
              <a:rPr lang="de-DE" sz="2000" dirty="0">
                <a:solidFill>
                  <a:srgbClr val="C00000"/>
                </a:solidFill>
              </a:rPr>
              <a:t> </a:t>
            </a:r>
            <a:r>
              <a:rPr lang="de-DE" sz="2000" dirty="0" err="1">
                <a:solidFill>
                  <a:srgbClr val="C00000"/>
                </a:solidFill>
              </a:rPr>
              <a:t>excitation</a:t>
            </a:r>
            <a:r>
              <a:rPr lang="de-DE" sz="2000" dirty="0">
                <a:solidFill>
                  <a:srgbClr val="C00000"/>
                </a:solidFill>
              </a:rPr>
              <a:t> </a:t>
            </a:r>
            <a:r>
              <a:rPr lang="de-DE" sz="2000" dirty="0" err="1">
                <a:solidFill>
                  <a:srgbClr val="C00000"/>
                </a:solidFill>
              </a:rPr>
              <a:t>of</a:t>
            </a:r>
            <a:r>
              <a:rPr lang="de-DE" sz="2000" dirty="0">
                <a:solidFill>
                  <a:srgbClr val="C00000"/>
                </a:solidFill>
              </a:rPr>
              <a:t> </a:t>
            </a:r>
            <a:r>
              <a:rPr lang="de-DE" sz="2000" dirty="0" err="1">
                <a:solidFill>
                  <a:srgbClr val="C00000"/>
                </a:solidFill>
              </a:rPr>
              <a:t>the</a:t>
            </a:r>
            <a:r>
              <a:rPr lang="de-DE" sz="2000" dirty="0">
                <a:solidFill>
                  <a:srgbClr val="C00000"/>
                </a:solidFill>
              </a:rPr>
              <a:t> isomer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 err="1"/>
              <a:t>Applications</a:t>
            </a:r>
            <a:r>
              <a:rPr lang="de-DE" sz="2000" dirty="0"/>
              <a:t> </a:t>
            </a:r>
            <a:r>
              <a:rPr lang="de-DE" sz="2000" dirty="0" err="1"/>
              <a:t>of</a:t>
            </a:r>
            <a:r>
              <a:rPr lang="de-DE" sz="2000" dirty="0"/>
              <a:t> a </a:t>
            </a:r>
            <a:r>
              <a:rPr lang="de-DE" sz="2000" dirty="0" err="1"/>
              <a:t>nuclear</a:t>
            </a:r>
            <a:r>
              <a:rPr lang="de-DE" sz="2000" dirty="0"/>
              <a:t> </a:t>
            </a:r>
            <a:r>
              <a:rPr lang="de-DE" sz="2000" dirty="0" err="1"/>
              <a:t>clock</a:t>
            </a:r>
            <a:r>
              <a:rPr lang="de-DE" sz="2000" dirty="0"/>
              <a:t>: Tests </a:t>
            </a:r>
            <a:r>
              <a:rPr lang="de-DE" sz="2000" dirty="0" err="1"/>
              <a:t>of</a:t>
            </a:r>
            <a:r>
              <a:rPr lang="de-DE" sz="2000" dirty="0"/>
              <a:t> fundamental </a:t>
            </a:r>
            <a:r>
              <a:rPr lang="de-DE" sz="2000" dirty="0" err="1"/>
              <a:t>physics</a:t>
            </a:r>
            <a:r>
              <a:rPr lang="de-DE" sz="2000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95387350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749A5701-7F89-4520-BB77-898B87140825}"/>
              </a:ext>
            </a:extLst>
          </p:cNvPr>
          <p:cNvGrpSpPr/>
          <p:nvPr/>
        </p:nvGrpSpPr>
        <p:grpSpPr>
          <a:xfrm>
            <a:off x="347345" y="1628800"/>
            <a:ext cx="3917474" cy="3853109"/>
            <a:chOff x="3143250" y="1414335"/>
            <a:chExt cx="3917474" cy="3853109"/>
          </a:xfrm>
        </p:grpSpPr>
        <p:pic>
          <p:nvPicPr>
            <p:cNvPr id="5" name="Bild 4"/>
            <p:cNvPicPr>
              <a:picLocks noChangeAspect="1"/>
            </p:cNvPicPr>
            <p:nvPr/>
          </p:nvPicPr>
          <p:blipFill rotWithShape="1">
            <a:blip r:embed="rId2"/>
            <a:srcRect l="35376" t="17235" r="23195" b="20461"/>
            <a:stretch/>
          </p:blipFill>
          <p:spPr>
            <a:xfrm>
              <a:off x="3231663" y="1431925"/>
              <a:ext cx="3788262" cy="3787775"/>
            </a:xfrm>
            <a:prstGeom prst="rect">
              <a:avLst/>
            </a:prstGeom>
          </p:spPr>
        </p:pic>
        <p:sp>
          <p:nvSpPr>
            <p:cNvPr id="31" name="Rechteck 30"/>
            <p:cNvSpPr/>
            <p:nvPr/>
          </p:nvSpPr>
          <p:spPr>
            <a:xfrm>
              <a:off x="5134430" y="1414335"/>
              <a:ext cx="945442" cy="2851443"/>
            </a:xfrm>
            <a:prstGeom prst="rect">
              <a:avLst/>
            </a:prstGeom>
            <a:solidFill>
              <a:schemeClr val="lt1">
                <a:alpha val="50000"/>
              </a:schemeClr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0" name="Rechteck 29"/>
            <p:cNvSpPr/>
            <p:nvPr/>
          </p:nvSpPr>
          <p:spPr>
            <a:xfrm>
              <a:off x="6076171" y="2382251"/>
              <a:ext cx="984553" cy="2885193"/>
            </a:xfrm>
            <a:prstGeom prst="rect">
              <a:avLst/>
            </a:prstGeom>
            <a:solidFill>
              <a:schemeClr val="lt1">
                <a:alpha val="50000"/>
              </a:schemeClr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9" name="Rechteck 28"/>
            <p:cNvSpPr/>
            <p:nvPr/>
          </p:nvSpPr>
          <p:spPr>
            <a:xfrm>
              <a:off x="3143250" y="4259040"/>
              <a:ext cx="1987973" cy="998242"/>
            </a:xfrm>
            <a:prstGeom prst="rect">
              <a:avLst/>
            </a:prstGeom>
            <a:solidFill>
              <a:schemeClr val="lt1">
                <a:alpha val="50000"/>
              </a:schemeClr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4" name="Rechteck 23"/>
            <p:cNvSpPr/>
            <p:nvPr/>
          </p:nvSpPr>
          <p:spPr>
            <a:xfrm>
              <a:off x="3221865" y="3314699"/>
              <a:ext cx="963207" cy="942976"/>
            </a:xfrm>
            <a:prstGeom prst="rect">
              <a:avLst/>
            </a:prstGeom>
            <a:solidFill>
              <a:schemeClr val="lt1">
                <a:alpha val="50000"/>
              </a:schemeClr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5" name="Rechteck 24"/>
            <p:cNvSpPr/>
            <p:nvPr/>
          </p:nvSpPr>
          <p:spPr>
            <a:xfrm>
              <a:off x="3190585" y="1431924"/>
              <a:ext cx="1000837" cy="942976"/>
            </a:xfrm>
            <a:prstGeom prst="rect">
              <a:avLst/>
            </a:prstGeom>
            <a:solidFill>
              <a:schemeClr val="lt1">
                <a:alpha val="50000"/>
              </a:schemeClr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2" name="Rechteck 31"/>
            <p:cNvSpPr/>
            <p:nvPr/>
          </p:nvSpPr>
          <p:spPr>
            <a:xfrm>
              <a:off x="3203278" y="2127756"/>
              <a:ext cx="947648" cy="1919841"/>
            </a:xfrm>
            <a:prstGeom prst="rect">
              <a:avLst/>
            </a:prstGeom>
            <a:solidFill>
              <a:schemeClr val="lt1">
                <a:alpha val="50000"/>
              </a:schemeClr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>
              <a:off x="6072549" y="1435243"/>
              <a:ext cx="949276" cy="94289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9" name="Gerade Verbindung mit Pfeil 8"/>
            <p:cNvCxnSpPr/>
            <p:nvPr/>
          </p:nvCxnSpPr>
          <p:spPr>
            <a:xfrm flipH="1">
              <a:off x="5029200" y="2370053"/>
              <a:ext cx="1054506" cy="1065297"/>
            </a:xfrm>
            <a:prstGeom prst="straightConnector1">
              <a:avLst/>
            </a:prstGeom>
            <a:ln w="57150" cmpd="sng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hteck 11"/>
            <p:cNvSpPr/>
            <p:nvPr/>
          </p:nvSpPr>
          <p:spPr>
            <a:xfrm>
              <a:off x="5126544" y="4267088"/>
              <a:ext cx="949276" cy="942890"/>
            </a:xfrm>
            <a:prstGeom prst="rect">
              <a:avLst/>
            </a:prstGeom>
            <a:noFill/>
            <a:ln>
              <a:solidFill>
                <a:srgbClr val="0080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" name="Rechteck 5"/>
            <p:cNvSpPr/>
            <p:nvPr/>
          </p:nvSpPr>
          <p:spPr>
            <a:xfrm>
              <a:off x="4185154" y="3319357"/>
              <a:ext cx="949276" cy="94289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3" name="Gerade Verbindung mit Pfeil 12"/>
            <p:cNvCxnSpPr/>
            <p:nvPr/>
          </p:nvCxnSpPr>
          <p:spPr>
            <a:xfrm flipH="1" flipV="1">
              <a:off x="4911725" y="4038600"/>
              <a:ext cx="379851" cy="380797"/>
            </a:xfrm>
            <a:prstGeom prst="straightConnector1">
              <a:avLst/>
            </a:prstGeom>
            <a:ln w="57150" cmpd="sng">
              <a:solidFill>
                <a:srgbClr val="008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feld 32"/>
            <p:cNvSpPr txBox="1"/>
            <p:nvPr/>
          </p:nvSpPr>
          <p:spPr>
            <a:xfrm>
              <a:off x="5280361" y="2394994"/>
              <a:ext cx="39681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800" b="1" dirty="0">
                  <a:solidFill>
                    <a:srgbClr val="FF0000"/>
                  </a:solidFill>
                </a:rPr>
                <a:t>α</a:t>
              </a:r>
            </a:p>
          </p:txBody>
        </p:sp>
        <p:sp>
          <p:nvSpPr>
            <p:cNvPr id="34" name="Textfeld 33"/>
            <p:cNvSpPr txBox="1"/>
            <p:nvPr/>
          </p:nvSpPr>
          <p:spPr>
            <a:xfrm>
              <a:off x="3726713" y="3212291"/>
              <a:ext cx="45397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800" b="1" dirty="0">
                  <a:solidFill>
                    <a:srgbClr val="3366FF"/>
                  </a:solidFill>
                </a:rPr>
                <a:t>β</a:t>
              </a:r>
              <a:r>
                <a:rPr lang="de-DE" sz="2800" b="1" baseline="30000" dirty="0">
                  <a:solidFill>
                    <a:srgbClr val="3366FF"/>
                  </a:solidFill>
                </a:rPr>
                <a:t>-</a:t>
              </a:r>
            </a:p>
          </p:txBody>
        </p:sp>
        <p:sp>
          <p:nvSpPr>
            <p:cNvPr id="36" name="Textfeld 35"/>
            <p:cNvSpPr txBox="1"/>
            <p:nvPr/>
          </p:nvSpPr>
          <p:spPr>
            <a:xfrm>
              <a:off x="4783934" y="4141756"/>
              <a:ext cx="38050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800" b="1" dirty="0">
                  <a:solidFill>
                    <a:srgbClr val="008000"/>
                  </a:solidFill>
                </a:rPr>
                <a:t>β</a:t>
              </a:r>
            </a:p>
          </p:txBody>
        </p:sp>
        <p:cxnSp>
          <p:nvCxnSpPr>
            <p:cNvPr id="20" name="Gerade Verbindung mit Pfeil 19"/>
            <p:cNvCxnSpPr/>
            <p:nvPr/>
          </p:nvCxnSpPr>
          <p:spPr>
            <a:xfrm>
              <a:off x="3952102" y="3086285"/>
              <a:ext cx="397648" cy="399865"/>
            </a:xfrm>
            <a:prstGeom prst="straightConnector1">
              <a:avLst/>
            </a:prstGeom>
            <a:ln w="57150" cmpd="sng">
              <a:solidFill>
                <a:srgbClr val="3366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hteck 20"/>
            <p:cNvSpPr/>
            <p:nvPr/>
          </p:nvSpPr>
          <p:spPr>
            <a:xfrm>
              <a:off x="3239322" y="2380033"/>
              <a:ext cx="949276" cy="942890"/>
            </a:xfrm>
            <a:prstGeom prst="rect">
              <a:avLst/>
            </a:prstGeom>
            <a:noFill/>
            <a:ln>
              <a:solidFill>
                <a:srgbClr val="3366FF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9" name="Text Box 2">
            <a:extLst>
              <a:ext uri="{FF2B5EF4-FFF2-40B4-BE49-F238E27FC236}">
                <a16:creationId xmlns:a16="http://schemas.microsoft.com/office/drawing/2014/main" id="{D6169BCA-0991-434D-9523-ED8334A3F8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1874" y="177535"/>
            <a:ext cx="845859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en-US" sz="1800" u="sng" dirty="0" err="1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Production</a:t>
            </a:r>
            <a:r>
              <a:rPr lang="de-DE" altLang="en-US" sz="1800" u="sng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en-US" sz="1800" u="sng" dirty="0" err="1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altLang="en-US" sz="1800" u="sng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en-US" sz="1800" u="sng" baseline="30000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229</a:t>
            </a:r>
            <a:r>
              <a:rPr lang="de-DE" altLang="en-US" sz="1800" u="sng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en-US" sz="1800" u="sng" dirty="0">
              <a:solidFill>
                <a:srgbClr val="3333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en-US" sz="1800" baseline="30000" dirty="0">
                <a:latin typeface="Arial" panose="020B0604020202020204" pitchFamily="34" charset="0"/>
                <a:cs typeface="Arial" panose="020B0604020202020204" pitchFamily="34" charset="0"/>
              </a:rPr>
              <a:t>229</a:t>
            </a:r>
            <a:r>
              <a:rPr lang="de-DE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Th </a:t>
            </a:r>
            <a:r>
              <a:rPr lang="de-DE" alt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de-DE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radioactive</a:t>
            </a:r>
            <a:r>
              <a:rPr lang="de-DE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de-DE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≈8000 </a:t>
            </a:r>
            <a:r>
              <a:rPr lang="de-DE" alt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years</a:t>
            </a:r>
            <a:r>
              <a:rPr lang="de-DE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halflife</a:t>
            </a:r>
            <a:r>
              <a:rPr lang="de-DE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de-DE" alt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It</a:t>
            </a:r>
            <a:r>
              <a:rPr lang="de-DE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can</a:t>
            </a:r>
            <a:r>
              <a:rPr lang="de-DE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lang="de-DE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produced</a:t>
            </a:r>
            <a:r>
              <a:rPr lang="de-DE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altLang="en-US" sz="1800" dirty="0">
                <a:latin typeface="Symbol" panose="05050102010706020507" pitchFamily="18" charset="2"/>
                <a:cs typeface="Arial" panose="020B0604020202020204" pitchFamily="34" charset="0"/>
              </a:rPr>
              <a:t>a</a:t>
            </a:r>
            <a:r>
              <a:rPr lang="de-DE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de-DE" alt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decay</a:t>
            </a:r>
            <a:r>
              <a:rPr lang="de-DE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en-US" sz="1800" baseline="30000" dirty="0">
                <a:latin typeface="Arial" panose="020B0604020202020204" pitchFamily="34" charset="0"/>
                <a:cs typeface="Arial" panose="020B0604020202020204" pitchFamily="34" charset="0"/>
              </a:rPr>
              <a:t>233</a:t>
            </a:r>
            <a:r>
              <a:rPr lang="de-DE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U, </a:t>
            </a:r>
            <a:r>
              <a:rPr lang="de-DE" alt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which</a:t>
            </a:r>
            <a:r>
              <a:rPr lang="de-DE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has</a:t>
            </a:r>
            <a:r>
              <a:rPr lang="de-DE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been</a:t>
            </a:r>
            <a:r>
              <a:rPr lang="de-DE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produced</a:t>
            </a:r>
            <a:r>
              <a:rPr lang="de-DE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in large </a:t>
            </a:r>
            <a:r>
              <a:rPr lang="de-DE" alt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quantity</a:t>
            </a:r>
            <a:r>
              <a:rPr lang="de-DE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alt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breeder</a:t>
            </a:r>
            <a:r>
              <a:rPr lang="de-DE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reactors</a:t>
            </a:r>
            <a:r>
              <a:rPr lang="de-DE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en-US" sz="1800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16A1302B-FA00-44F1-84A2-C18244A31ACB}"/>
              </a:ext>
            </a:extLst>
          </p:cNvPr>
          <p:cNvSpPr txBox="1"/>
          <p:nvPr/>
        </p:nvSpPr>
        <p:spPr>
          <a:xfrm>
            <a:off x="4903470" y="1648747"/>
            <a:ext cx="36012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The </a:t>
            </a:r>
            <a:r>
              <a:rPr lang="de-DE" sz="1600" dirty="0">
                <a:latin typeface="Symbol" panose="05050102010706020507" pitchFamily="18" charset="2"/>
              </a:rPr>
              <a:t>a</a:t>
            </a:r>
            <a:r>
              <a:rPr lang="de-DE" sz="1600" dirty="0"/>
              <a:t>-</a:t>
            </a:r>
            <a:r>
              <a:rPr lang="de-DE" sz="1600" dirty="0" err="1"/>
              <a:t>decay</a:t>
            </a:r>
            <a:r>
              <a:rPr lang="de-DE" sz="1600" dirty="0"/>
              <a:t> (4.8 MeV)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err="1"/>
              <a:t>Populates</a:t>
            </a:r>
            <a:r>
              <a:rPr lang="de-DE" sz="1600" dirty="0"/>
              <a:t> </a:t>
            </a:r>
            <a:r>
              <a:rPr lang="de-DE" sz="1600" baseline="30000" dirty="0"/>
              <a:t>229</a:t>
            </a:r>
            <a:r>
              <a:rPr lang="de-DE" sz="1600" dirty="0"/>
              <a:t>Th </a:t>
            </a:r>
            <a:r>
              <a:rPr lang="de-DE" sz="1600" dirty="0" err="1"/>
              <a:t>excited</a:t>
            </a:r>
            <a:r>
              <a:rPr lang="de-DE" sz="1600" dirty="0"/>
              <a:t> </a:t>
            </a:r>
            <a:r>
              <a:rPr lang="de-DE" sz="1600" dirty="0" err="1"/>
              <a:t>states</a:t>
            </a:r>
            <a:r>
              <a:rPr lang="de-DE" sz="1600" dirty="0"/>
              <a:t> (</a:t>
            </a:r>
            <a:r>
              <a:rPr lang="de-DE" sz="1600" dirty="0" err="1"/>
              <a:t>about</a:t>
            </a:r>
            <a:r>
              <a:rPr lang="de-DE" sz="1600" dirty="0"/>
              <a:t> 2% isomer)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err="1"/>
              <a:t>Imparts</a:t>
            </a:r>
            <a:r>
              <a:rPr lang="de-DE" sz="1600" dirty="0"/>
              <a:t>  84 keV </a:t>
            </a:r>
            <a:r>
              <a:rPr lang="de-DE" sz="1600" dirty="0" err="1"/>
              <a:t>recoil</a:t>
            </a:r>
            <a:r>
              <a:rPr lang="de-DE" sz="1600" dirty="0"/>
              <a:t> </a:t>
            </a:r>
            <a:r>
              <a:rPr lang="de-DE" sz="1600" dirty="0" err="1"/>
              <a:t>energy</a:t>
            </a:r>
            <a:r>
              <a:rPr lang="de-DE" sz="1600" dirty="0"/>
              <a:t> on </a:t>
            </a:r>
            <a:r>
              <a:rPr lang="de-DE" sz="1600" dirty="0" err="1"/>
              <a:t>the</a:t>
            </a:r>
            <a:r>
              <a:rPr lang="de-DE" sz="1600" dirty="0"/>
              <a:t> </a:t>
            </a:r>
            <a:r>
              <a:rPr lang="de-DE" sz="1600" dirty="0" err="1"/>
              <a:t>freshly</a:t>
            </a:r>
            <a:r>
              <a:rPr lang="de-DE" sz="1600" dirty="0"/>
              <a:t> </a:t>
            </a:r>
            <a:r>
              <a:rPr lang="de-DE" sz="1600" dirty="0" err="1"/>
              <a:t>produced</a:t>
            </a:r>
            <a:r>
              <a:rPr lang="de-DE" sz="1600" dirty="0"/>
              <a:t> </a:t>
            </a:r>
            <a:r>
              <a:rPr lang="de-DE" sz="1600" baseline="30000" dirty="0"/>
              <a:t>229</a:t>
            </a:r>
            <a:r>
              <a:rPr lang="de-DE" sz="1600" dirty="0"/>
              <a:t>Th </a:t>
            </a:r>
            <a:r>
              <a:rPr lang="de-DE" sz="1600" dirty="0" err="1"/>
              <a:t>which</a:t>
            </a:r>
            <a:r>
              <a:rPr lang="de-DE" sz="1600" dirty="0"/>
              <a:t> </a:t>
            </a:r>
            <a:r>
              <a:rPr lang="de-DE" sz="1600" dirty="0" err="1"/>
              <a:t>may</a:t>
            </a:r>
            <a:r>
              <a:rPr lang="de-DE" sz="1600" dirty="0"/>
              <a:t> </a:t>
            </a:r>
            <a:r>
              <a:rPr lang="de-DE" sz="1600" dirty="0" err="1"/>
              <a:t>eject</a:t>
            </a:r>
            <a:r>
              <a:rPr lang="de-DE" sz="1600" dirty="0"/>
              <a:t> </a:t>
            </a:r>
            <a:r>
              <a:rPr lang="de-DE" sz="1600" dirty="0" err="1"/>
              <a:t>it</a:t>
            </a:r>
            <a:r>
              <a:rPr lang="de-DE" sz="1600" dirty="0"/>
              <a:t> </a:t>
            </a:r>
            <a:r>
              <a:rPr lang="de-DE" sz="1600" dirty="0" err="1"/>
              <a:t>from</a:t>
            </a:r>
            <a:r>
              <a:rPr lang="de-DE" sz="1600" dirty="0"/>
              <a:t> </a:t>
            </a:r>
            <a:r>
              <a:rPr lang="de-DE" sz="1600" dirty="0" err="1"/>
              <a:t>the</a:t>
            </a:r>
            <a:r>
              <a:rPr lang="de-DE" sz="1600" dirty="0"/>
              <a:t> solid source.</a:t>
            </a:r>
          </a:p>
        </p:txBody>
      </p:sp>
      <p:pic>
        <p:nvPicPr>
          <p:cNvPr id="22" name="Picture 2">
            <a:extLst>
              <a:ext uri="{FF2B5EF4-FFF2-40B4-BE49-F238E27FC236}">
                <a16:creationId xmlns:a16="http://schemas.microsoft.com/office/drawing/2014/main" id="{665432B4-E724-4927-A272-B6258D9F45D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/>
          <a:srcRect r="59508"/>
          <a:stretch/>
        </p:blipFill>
        <p:spPr bwMode="auto">
          <a:xfrm>
            <a:off x="4935923" y="3542629"/>
            <a:ext cx="1995534" cy="1981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E6B06CEB-F15C-4337-99E2-9ABA263932D8}"/>
              </a:ext>
            </a:extLst>
          </p:cNvPr>
          <p:cNvSpPr txBox="1"/>
          <p:nvPr/>
        </p:nvSpPr>
        <p:spPr>
          <a:xfrm>
            <a:off x="7155971" y="4240765"/>
            <a:ext cx="14382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/>
              <a:t>Th-229 </a:t>
            </a:r>
            <a:r>
              <a:rPr lang="de-DE" sz="1600" dirty="0" err="1"/>
              <a:t>recoil</a:t>
            </a:r>
            <a:r>
              <a:rPr lang="de-DE" sz="1600" dirty="0"/>
              <a:t> </a:t>
            </a:r>
          </a:p>
          <a:p>
            <a:r>
              <a:rPr lang="de-DE" sz="1600" dirty="0" err="1"/>
              <a:t>ion</a:t>
            </a:r>
            <a:r>
              <a:rPr lang="de-DE" sz="1600" dirty="0"/>
              <a:t> source </a:t>
            </a:r>
          </a:p>
        </p:txBody>
      </p:sp>
    </p:spTree>
    <p:extLst>
      <p:ext uri="{BB962C8B-B14F-4D97-AF65-F5344CB8AC3E}">
        <p14:creationId xmlns:p14="http://schemas.microsoft.com/office/powerpoint/2010/main" val="1329740601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Abgerundetes Rechteck 444"/>
          <p:cNvSpPr/>
          <p:nvPr/>
        </p:nvSpPr>
        <p:spPr>
          <a:xfrm>
            <a:off x="4139952" y="2251890"/>
            <a:ext cx="2016224" cy="716466"/>
          </a:xfrm>
          <a:prstGeom prst="roundRect">
            <a:avLst/>
          </a:prstGeom>
          <a:solidFill>
            <a:srgbClr val="FAE6D8"/>
          </a:solidFill>
          <a:ln>
            <a:solidFill>
              <a:srgbClr val="E46C0A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72" name="Gerade Verbindung mit Pfeil 271"/>
          <p:cNvCxnSpPr/>
          <p:nvPr/>
        </p:nvCxnSpPr>
        <p:spPr bwMode="auto">
          <a:xfrm flipV="1">
            <a:off x="6415325" y="2458466"/>
            <a:ext cx="946688" cy="988"/>
          </a:xfrm>
          <a:prstGeom prst="straightConnector1">
            <a:avLst/>
          </a:prstGeom>
          <a:noFill/>
          <a:ln w="1587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273" name="Textfeld 44"/>
          <p:cNvSpPr txBox="1">
            <a:spLocks noChangeArrowheads="1"/>
          </p:cNvSpPr>
          <p:nvPr/>
        </p:nvSpPr>
        <p:spPr bwMode="auto">
          <a:xfrm>
            <a:off x="6628775" y="2458467"/>
            <a:ext cx="63350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200" dirty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10</a:t>
            </a:r>
            <a:r>
              <a:rPr lang="de-DE" sz="1200" baseline="30000" dirty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-10</a:t>
            </a:r>
            <a:r>
              <a:rPr lang="de-DE" sz="1200" dirty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m</a:t>
            </a:r>
          </a:p>
        </p:txBody>
      </p:sp>
      <p:grpSp>
        <p:nvGrpSpPr>
          <p:cNvPr id="274" name="Gruppieren 54"/>
          <p:cNvGrpSpPr>
            <a:grpSpLocks/>
          </p:cNvGrpSpPr>
          <p:nvPr/>
        </p:nvGrpSpPr>
        <p:grpSpPr bwMode="auto">
          <a:xfrm>
            <a:off x="6395788" y="1478180"/>
            <a:ext cx="943494" cy="937794"/>
            <a:chOff x="1708909" y="1980050"/>
            <a:chExt cx="1825176" cy="1837207"/>
          </a:xfrm>
        </p:grpSpPr>
        <p:grpSp>
          <p:nvGrpSpPr>
            <p:cNvPr id="332" name="Gruppieren 26"/>
            <p:cNvGrpSpPr>
              <a:grpSpLocks/>
            </p:cNvGrpSpPr>
            <p:nvPr/>
          </p:nvGrpSpPr>
          <p:grpSpPr bwMode="auto">
            <a:xfrm>
              <a:off x="1708909" y="1980050"/>
              <a:ext cx="1825176" cy="1837207"/>
              <a:chOff x="1707328" y="1980050"/>
              <a:chExt cx="3931356" cy="3912750"/>
            </a:xfrm>
          </p:grpSpPr>
          <p:sp>
            <p:nvSpPr>
              <p:cNvPr id="356" name="Ellipse 80"/>
              <p:cNvSpPr/>
              <p:nvPr/>
            </p:nvSpPr>
            <p:spPr bwMode="auto">
              <a:xfrm rot="434778">
                <a:off x="3007543" y="1980050"/>
                <a:ext cx="1309397" cy="3912750"/>
              </a:xfrm>
              <a:prstGeom prst="ellipse">
                <a:avLst/>
              </a:prstGeom>
              <a:noFill/>
              <a:ln w="19050" cap="flat" cmpd="sng" algn="ctr">
                <a:solidFill>
                  <a:srgbClr val="FFFFFF">
                    <a:lumMod val="5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57" name="Ellipse 81"/>
              <p:cNvSpPr/>
              <p:nvPr/>
            </p:nvSpPr>
            <p:spPr bwMode="auto">
              <a:xfrm rot="5838212">
                <a:off x="2918036" y="1988810"/>
                <a:ext cx="1488411" cy="3911721"/>
              </a:xfrm>
              <a:prstGeom prst="ellipse">
                <a:avLst/>
              </a:prstGeom>
              <a:noFill/>
              <a:ln w="19050" cap="flat" cmpd="sng" algn="ctr">
                <a:solidFill>
                  <a:srgbClr val="FFFFFF">
                    <a:lumMod val="5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58" name="Ellipse 82"/>
              <p:cNvSpPr/>
              <p:nvPr/>
            </p:nvSpPr>
            <p:spPr bwMode="auto">
              <a:xfrm rot="2981026">
                <a:off x="2693304" y="1982624"/>
                <a:ext cx="1979052" cy="3911721"/>
              </a:xfrm>
              <a:prstGeom prst="ellipse">
                <a:avLst/>
              </a:prstGeom>
              <a:noFill/>
              <a:ln w="19050" cap="flat" cmpd="sng" algn="ctr">
                <a:solidFill>
                  <a:srgbClr val="FFFFFF">
                    <a:lumMod val="5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59" name="Ellipse 83"/>
              <p:cNvSpPr/>
              <p:nvPr/>
            </p:nvSpPr>
            <p:spPr bwMode="auto">
              <a:xfrm rot="20389108">
                <a:off x="3275186" y="1980050"/>
                <a:ext cx="827639" cy="3912750"/>
              </a:xfrm>
              <a:prstGeom prst="ellipse">
                <a:avLst/>
              </a:prstGeom>
              <a:noFill/>
              <a:ln w="19050" cap="flat" cmpd="sng" algn="ctr">
                <a:solidFill>
                  <a:srgbClr val="FFFFFF">
                    <a:lumMod val="5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60" name="Ellipse 84"/>
              <p:cNvSpPr/>
              <p:nvPr/>
            </p:nvSpPr>
            <p:spPr bwMode="auto">
              <a:xfrm rot="18877167">
                <a:off x="3060252" y="1986748"/>
                <a:ext cx="1245154" cy="3911721"/>
              </a:xfrm>
              <a:prstGeom prst="ellipse">
                <a:avLst/>
              </a:prstGeom>
              <a:noFill/>
              <a:ln w="19050" cap="flat" cmpd="sng" algn="ctr">
                <a:solidFill>
                  <a:srgbClr val="FFFFFF">
                    <a:lumMod val="5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61" name="Ellipse 85"/>
              <p:cNvSpPr/>
              <p:nvPr/>
            </p:nvSpPr>
            <p:spPr bwMode="auto">
              <a:xfrm rot="1266230">
                <a:off x="3390479" y="3159235"/>
                <a:ext cx="535288" cy="1546133"/>
              </a:xfrm>
              <a:prstGeom prst="ellipse">
                <a:avLst/>
              </a:prstGeom>
              <a:noFill/>
              <a:ln w="19050" cap="flat" cmpd="sng" algn="ctr">
                <a:solidFill>
                  <a:srgbClr val="FFFFFF">
                    <a:lumMod val="5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62" name="Ellipse 86"/>
              <p:cNvSpPr/>
              <p:nvPr/>
            </p:nvSpPr>
            <p:spPr bwMode="auto">
              <a:xfrm rot="17894496">
                <a:off x="3404537" y="3158193"/>
                <a:ext cx="535993" cy="1544099"/>
              </a:xfrm>
              <a:prstGeom prst="ellipse">
                <a:avLst/>
              </a:prstGeom>
              <a:noFill/>
              <a:ln w="19050" cap="flat" cmpd="sng" algn="ctr">
                <a:solidFill>
                  <a:srgbClr val="FFFFFF">
                    <a:lumMod val="5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 kern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333" name="Oval 28"/>
            <p:cNvSpPr>
              <a:spLocks noChangeAspect="1" noChangeArrowheads="1"/>
            </p:cNvSpPr>
            <p:nvPr/>
          </p:nvSpPr>
          <p:spPr bwMode="auto">
            <a:xfrm>
              <a:off x="2461086" y="2895790"/>
              <a:ext cx="106130" cy="107338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kern="0">
                <a:solidFill>
                  <a:srgbClr val="000000"/>
                </a:solidFill>
                <a:cs typeface="ＭＳ Ｐゴシック" charset="0"/>
              </a:endParaRPr>
            </a:p>
          </p:txBody>
        </p:sp>
        <p:sp>
          <p:nvSpPr>
            <p:cNvPr id="334" name="Oval 28"/>
            <p:cNvSpPr>
              <a:spLocks noChangeAspect="1" noChangeArrowheads="1"/>
            </p:cNvSpPr>
            <p:nvPr/>
          </p:nvSpPr>
          <p:spPr bwMode="auto">
            <a:xfrm>
              <a:off x="2445534" y="2793429"/>
              <a:ext cx="106130" cy="107338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kern="0">
                <a:solidFill>
                  <a:srgbClr val="000000"/>
                </a:solidFill>
                <a:cs typeface="ＭＳ Ｐゴシック" charset="0"/>
              </a:endParaRPr>
            </a:p>
          </p:txBody>
        </p:sp>
        <p:sp>
          <p:nvSpPr>
            <p:cNvPr id="335" name="Oval 28"/>
            <p:cNvSpPr>
              <a:spLocks noChangeAspect="1" noChangeArrowheads="1"/>
            </p:cNvSpPr>
            <p:nvPr/>
          </p:nvSpPr>
          <p:spPr bwMode="auto">
            <a:xfrm>
              <a:off x="2560912" y="2940284"/>
              <a:ext cx="106130" cy="107338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kern="0">
                <a:solidFill>
                  <a:srgbClr val="000000"/>
                </a:solidFill>
                <a:cs typeface="ＭＳ Ｐゴシック" charset="0"/>
              </a:endParaRPr>
            </a:p>
          </p:txBody>
        </p:sp>
        <p:sp>
          <p:nvSpPr>
            <p:cNvPr id="336" name="Oval 28"/>
            <p:cNvSpPr>
              <a:spLocks noChangeAspect="1" noChangeArrowheads="1"/>
            </p:cNvSpPr>
            <p:nvPr/>
          </p:nvSpPr>
          <p:spPr bwMode="auto">
            <a:xfrm>
              <a:off x="2483278" y="2748823"/>
              <a:ext cx="106130" cy="107338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kern="0">
                <a:solidFill>
                  <a:srgbClr val="000000"/>
                </a:solidFill>
                <a:cs typeface="ＭＳ Ｐゴシック" charset="0"/>
              </a:endParaRPr>
            </a:p>
          </p:txBody>
        </p:sp>
        <p:sp>
          <p:nvSpPr>
            <p:cNvPr id="337" name="Oval 28"/>
            <p:cNvSpPr>
              <a:spLocks noChangeAspect="1" noChangeArrowheads="1"/>
            </p:cNvSpPr>
            <p:nvPr/>
          </p:nvSpPr>
          <p:spPr bwMode="auto">
            <a:xfrm>
              <a:off x="2440961" y="2848868"/>
              <a:ext cx="106130" cy="107338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kern="0">
                <a:solidFill>
                  <a:srgbClr val="000000"/>
                </a:solidFill>
                <a:cs typeface="ＭＳ Ｐゴシック" charset="0"/>
              </a:endParaRPr>
            </a:p>
          </p:txBody>
        </p:sp>
        <p:sp>
          <p:nvSpPr>
            <p:cNvPr id="338" name="Oval 28"/>
            <p:cNvSpPr>
              <a:spLocks noChangeAspect="1" noChangeArrowheads="1"/>
            </p:cNvSpPr>
            <p:nvPr/>
          </p:nvSpPr>
          <p:spPr bwMode="auto">
            <a:xfrm>
              <a:off x="2523484" y="2736869"/>
              <a:ext cx="106130" cy="107338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kern="0">
                <a:solidFill>
                  <a:srgbClr val="000000"/>
                </a:solidFill>
                <a:cs typeface="ＭＳ Ｐゴシック" charset="0"/>
              </a:endParaRPr>
            </a:p>
          </p:txBody>
        </p:sp>
        <p:sp>
          <p:nvSpPr>
            <p:cNvPr id="339" name="Oval 28"/>
            <p:cNvSpPr>
              <a:spLocks noChangeAspect="1" noChangeArrowheads="1"/>
            </p:cNvSpPr>
            <p:nvPr/>
          </p:nvSpPr>
          <p:spPr bwMode="auto">
            <a:xfrm>
              <a:off x="2501101" y="2940105"/>
              <a:ext cx="106130" cy="107338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kern="0">
                <a:solidFill>
                  <a:srgbClr val="000000"/>
                </a:solidFill>
                <a:cs typeface="ＭＳ Ｐゴシック" charset="0"/>
              </a:endParaRPr>
            </a:p>
          </p:txBody>
        </p:sp>
        <p:sp>
          <p:nvSpPr>
            <p:cNvPr id="340" name="Oval 28"/>
            <p:cNvSpPr>
              <a:spLocks noChangeAspect="1" noChangeArrowheads="1"/>
            </p:cNvSpPr>
            <p:nvPr/>
          </p:nvSpPr>
          <p:spPr bwMode="auto">
            <a:xfrm>
              <a:off x="2552397" y="2841712"/>
              <a:ext cx="106130" cy="107338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kern="0">
                <a:solidFill>
                  <a:srgbClr val="000000"/>
                </a:solidFill>
                <a:cs typeface="ＭＳ Ｐゴシック" charset="0"/>
              </a:endParaRPr>
            </a:p>
          </p:txBody>
        </p:sp>
        <p:sp>
          <p:nvSpPr>
            <p:cNvPr id="341" name="Oval 28"/>
            <p:cNvSpPr>
              <a:spLocks noChangeAspect="1" noChangeArrowheads="1"/>
            </p:cNvSpPr>
            <p:nvPr/>
          </p:nvSpPr>
          <p:spPr bwMode="auto">
            <a:xfrm>
              <a:off x="2616075" y="2932949"/>
              <a:ext cx="106130" cy="107338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kern="0">
                <a:solidFill>
                  <a:srgbClr val="000000"/>
                </a:solidFill>
                <a:cs typeface="ＭＳ Ｐゴシック" charset="0"/>
              </a:endParaRPr>
            </a:p>
          </p:txBody>
        </p:sp>
        <p:sp>
          <p:nvSpPr>
            <p:cNvPr id="342" name="Oval 28"/>
            <p:cNvSpPr>
              <a:spLocks noChangeAspect="1" noChangeArrowheads="1"/>
            </p:cNvSpPr>
            <p:nvPr/>
          </p:nvSpPr>
          <p:spPr bwMode="auto">
            <a:xfrm>
              <a:off x="2667372" y="2836346"/>
              <a:ext cx="106130" cy="107338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kern="0">
                <a:solidFill>
                  <a:srgbClr val="000000"/>
                </a:solidFill>
                <a:cs typeface="ＭＳ Ｐゴシック" charset="0"/>
              </a:endParaRPr>
            </a:p>
          </p:txBody>
        </p:sp>
        <p:sp>
          <p:nvSpPr>
            <p:cNvPr id="343" name="Oval 28"/>
            <p:cNvSpPr>
              <a:spLocks noChangeAspect="1" noChangeArrowheads="1"/>
            </p:cNvSpPr>
            <p:nvPr/>
          </p:nvSpPr>
          <p:spPr bwMode="auto">
            <a:xfrm>
              <a:off x="2631657" y="2771193"/>
              <a:ext cx="106130" cy="107338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kern="0">
                <a:solidFill>
                  <a:srgbClr val="000000"/>
                </a:solidFill>
                <a:cs typeface="ＭＳ Ｐゴシック" charset="0"/>
              </a:endParaRPr>
            </a:p>
          </p:txBody>
        </p:sp>
        <p:sp>
          <p:nvSpPr>
            <p:cNvPr id="344" name="Oval 28"/>
            <p:cNvSpPr>
              <a:spLocks noChangeAspect="1" noChangeArrowheads="1"/>
            </p:cNvSpPr>
            <p:nvPr/>
          </p:nvSpPr>
          <p:spPr bwMode="auto">
            <a:xfrm>
              <a:off x="2594849" y="2739742"/>
              <a:ext cx="106130" cy="107338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kern="0">
                <a:solidFill>
                  <a:srgbClr val="000000"/>
                </a:solidFill>
                <a:cs typeface="ＭＳ Ｐゴシック" charset="0"/>
              </a:endParaRPr>
            </a:p>
          </p:txBody>
        </p:sp>
        <p:sp>
          <p:nvSpPr>
            <p:cNvPr id="345" name="Oval 28"/>
            <p:cNvSpPr>
              <a:spLocks noChangeAspect="1" noChangeArrowheads="1"/>
            </p:cNvSpPr>
            <p:nvPr/>
          </p:nvSpPr>
          <p:spPr bwMode="auto">
            <a:xfrm>
              <a:off x="2528564" y="2787337"/>
              <a:ext cx="107052" cy="108413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  <a:effectLst>
              <a:outerShdw blurRad="63500" dist="38100" dir="2700000" algn="tl" rotWithShape="0">
                <a:srgbClr val="000000">
                  <a:alpha val="39999"/>
                </a:srgbClr>
              </a:outerShdw>
            </a:effectLst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kern="0">
                <a:solidFill>
                  <a:srgbClr val="000000"/>
                </a:solidFill>
              </a:endParaRPr>
            </a:p>
          </p:txBody>
        </p:sp>
        <p:sp>
          <p:nvSpPr>
            <p:cNvPr id="346" name="Oval 28"/>
            <p:cNvSpPr>
              <a:spLocks noChangeAspect="1" noChangeArrowheads="1"/>
            </p:cNvSpPr>
            <p:nvPr/>
          </p:nvSpPr>
          <p:spPr bwMode="auto">
            <a:xfrm>
              <a:off x="2629719" y="2885137"/>
              <a:ext cx="106130" cy="107338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kern="0">
                <a:solidFill>
                  <a:srgbClr val="000000"/>
                </a:solidFill>
                <a:cs typeface="ＭＳ Ｐゴシック" charset="0"/>
              </a:endParaRPr>
            </a:p>
          </p:txBody>
        </p:sp>
        <p:sp>
          <p:nvSpPr>
            <p:cNvPr id="347" name="Oval 28"/>
            <p:cNvSpPr>
              <a:spLocks noChangeAspect="1" noChangeArrowheads="1"/>
            </p:cNvSpPr>
            <p:nvPr/>
          </p:nvSpPr>
          <p:spPr bwMode="auto">
            <a:xfrm>
              <a:off x="2610765" y="2818312"/>
              <a:ext cx="107052" cy="108413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  <a:effectLst>
              <a:outerShdw blurRad="63500" dist="38100" dir="2700000" algn="tl" rotWithShape="0">
                <a:srgbClr val="000000">
                  <a:alpha val="39999"/>
                </a:srgbClr>
              </a:outerShdw>
            </a:effectLst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kern="0">
                <a:solidFill>
                  <a:srgbClr val="000000"/>
                </a:solidFill>
              </a:endParaRPr>
            </a:p>
          </p:txBody>
        </p:sp>
        <p:sp>
          <p:nvSpPr>
            <p:cNvPr id="348" name="Oval 28"/>
            <p:cNvSpPr>
              <a:spLocks noChangeAspect="1" noChangeArrowheads="1"/>
            </p:cNvSpPr>
            <p:nvPr/>
          </p:nvSpPr>
          <p:spPr bwMode="auto">
            <a:xfrm>
              <a:off x="2540034" y="2893814"/>
              <a:ext cx="107052" cy="106476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  <a:effectLst>
              <a:outerShdw blurRad="63500" dist="38100" dir="2700000" algn="tl" rotWithShape="0">
                <a:srgbClr val="000000">
                  <a:alpha val="39999"/>
                </a:srgbClr>
              </a:outerShdw>
            </a:effectLst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kern="0">
                <a:solidFill>
                  <a:srgbClr val="000000"/>
                </a:solidFill>
              </a:endParaRPr>
            </a:p>
          </p:txBody>
        </p:sp>
        <p:sp>
          <p:nvSpPr>
            <p:cNvPr id="349" name="Oval 28"/>
            <p:cNvSpPr>
              <a:spLocks noChangeAspect="1" noChangeArrowheads="1"/>
            </p:cNvSpPr>
            <p:nvPr/>
          </p:nvSpPr>
          <p:spPr bwMode="auto">
            <a:xfrm>
              <a:off x="3160167" y="2847306"/>
              <a:ext cx="106130" cy="107338"/>
            </a:xfrm>
            <a:prstGeom prst="ellipse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solidFill>
                <a:srgbClr val="669900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kern="0">
                <a:solidFill>
                  <a:srgbClr val="000000"/>
                </a:solidFill>
              </a:endParaRPr>
            </a:p>
          </p:txBody>
        </p:sp>
        <p:sp>
          <p:nvSpPr>
            <p:cNvPr id="350" name="Oval 28"/>
            <p:cNvSpPr>
              <a:spLocks noChangeAspect="1" noChangeArrowheads="1"/>
            </p:cNvSpPr>
            <p:nvPr/>
          </p:nvSpPr>
          <p:spPr bwMode="auto">
            <a:xfrm>
              <a:off x="3000972" y="3495805"/>
              <a:ext cx="106130" cy="107338"/>
            </a:xfrm>
            <a:prstGeom prst="ellipse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solidFill>
                <a:srgbClr val="669900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kern="0">
                <a:solidFill>
                  <a:srgbClr val="000000"/>
                </a:solidFill>
              </a:endParaRPr>
            </a:p>
          </p:txBody>
        </p:sp>
        <p:sp>
          <p:nvSpPr>
            <p:cNvPr id="351" name="Oval 28"/>
            <p:cNvSpPr>
              <a:spLocks noChangeAspect="1" noChangeArrowheads="1"/>
            </p:cNvSpPr>
            <p:nvPr/>
          </p:nvSpPr>
          <p:spPr bwMode="auto">
            <a:xfrm>
              <a:off x="1771631" y="2927809"/>
              <a:ext cx="106130" cy="107338"/>
            </a:xfrm>
            <a:prstGeom prst="ellipse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solidFill>
                <a:srgbClr val="669900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kern="0">
                <a:solidFill>
                  <a:srgbClr val="000000"/>
                </a:solidFill>
              </a:endParaRPr>
            </a:p>
          </p:txBody>
        </p:sp>
        <p:sp>
          <p:nvSpPr>
            <p:cNvPr id="352" name="Oval 28"/>
            <p:cNvSpPr>
              <a:spLocks noChangeAspect="1" noChangeArrowheads="1"/>
            </p:cNvSpPr>
            <p:nvPr/>
          </p:nvSpPr>
          <p:spPr bwMode="auto">
            <a:xfrm>
              <a:off x="2572029" y="2565545"/>
              <a:ext cx="106130" cy="107338"/>
            </a:xfrm>
            <a:prstGeom prst="ellipse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solidFill>
                <a:srgbClr val="669900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kern="0">
                <a:solidFill>
                  <a:srgbClr val="000000"/>
                </a:solidFill>
              </a:endParaRPr>
            </a:p>
          </p:txBody>
        </p:sp>
        <p:sp>
          <p:nvSpPr>
            <p:cNvPr id="353" name="Oval 28"/>
            <p:cNvSpPr>
              <a:spLocks noChangeAspect="1" noChangeArrowheads="1"/>
            </p:cNvSpPr>
            <p:nvPr/>
          </p:nvSpPr>
          <p:spPr bwMode="auto">
            <a:xfrm>
              <a:off x="2744491" y="3039619"/>
              <a:ext cx="106130" cy="107338"/>
            </a:xfrm>
            <a:prstGeom prst="ellipse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solidFill>
                <a:srgbClr val="669900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kern="0">
                <a:solidFill>
                  <a:srgbClr val="000000"/>
                </a:solidFill>
              </a:endParaRPr>
            </a:p>
          </p:txBody>
        </p:sp>
        <p:sp>
          <p:nvSpPr>
            <p:cNvPr id="354" name="Oval 28"/>
            <p:cNvSpPr>
              <a:spLocks noChangeAspect="1" noChangeArrowheads="1"/>
            </p:cNvSpPr>
            <p:nvPr/>
          </p:nvSpPr>
          <p:spPr bwMode="auto">
            <a:xfrm>
              <a:off x="2846199" y="2279311"/>
              <a:ext cx="106130" cy="107338"/>
            </a:xfrm>
            <a:prstGeom prst="ellipse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solidFill>
                <a:srgbClr val="669900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kern="0">
                <a:solidFill>
                  <a:srgbClr val="000000"/>
                </a:solidFill>
              </a:endParaRPr>
            </a:p>
          </p:txBody>
        </p:sp>
        <p:sp>
          <p:nvSpPr>
            <p:cNvPr id="355" name="Oval 28"/>
            <p:cNvSpPr>
              <a:spLocks noChangeAspect="1" noChangeArrowheads="1"/>
            </p:cNvSpPr>
            <p:nvPr/>
          </p:nvSpPr>
          <p:spPr bwMode="auto">
            <a:xfrm>
              <a:off x="2227106" y="2341924"/>
              <a:ext cx="106130" cy="107338"/>
            </a:xfrm>
            <a:prstGeom prst="ellipse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solidFill>
                <a:srgbClr val="669900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kern="0">
                <a:solidFill>
                  <a:srgbClr val="000000"/>
                </a:solidFill>
              </a:endParaRPr>
            </a:p>
          </p:txBody>
        </p:sp>
      </p:grpSp>
      <p:grpSp>
        <p:nvGrpSpPr>
          <p:cNvPr id="317" name="Gruppieren 56"/>
          <p:cNvGrpSpPr>
            <a:grpSpLocks/>
          </p:cNvGrpSpPr>
          <p:nvPr/>
        </p:nvGrpSpPr>
        <p:grpSpPr bwMode="auto">
          <a:xfrm>
            <a:off x="7778801" y="1568968"/>
            <a:ext cx="46474" cy="1049561"/>
            <a:chOff x="5045876" y="2625717"/>
            <a:chExt cx="74613" cy="1316096"/>
          </a:xfrm>
        </p:grpSpPr>
        <p:cxnSp>
          <p:nvCxnSpPr>
            <p:cNvPr id="329" name="Gerade Verbindung mit Pfeil 328"/>
            <p:cNvCxnSpPr/>
            <p:nvPr/>
          </p:nvCxnSpPr>
          <p:spPr bwMode="auto">
            <a:xfrm rot="5400000" flipH="1" flipV="1">
              <a:off x="4388965" y="3282998"/>
              <a:ext cx="1316139" cy="1586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330" name="Gerade Verbindung 329"/>
            <p:cNvCxnSpPr/>
            <p:nvPr/>
          </p:nvCxnSpPr>
          <p:spPr bwMode="auto">
            <a:xfrm>
              <a:off x="5046242" y="3938686"/>
              <a:ext cx="72980" cy="0"/>
            </a:xfrm>
            <a:prstGeom prst="line">
              <a:avLst/>
            </a:prstGeom>
            <a:noFill/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1" name="Gerade Verbindung 330"/>
            <p:cNvCxnSpPr/>
            <p:nvPr/>
          </p:nvCxnSpPr>
          <p:spPr bwMode="auto">
            <a:xfrm>
              <a:off x="5047828" y="3354440"/>
              <a:ext cx="72980" cy="0"/>
            </a:xfrm>
            <a:prstGeom prst="line">
              <a:avLst/>
            </a:prstGeom>
            <a:noFill/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318" name="Textfeld 57"/>
          <p:cNvSpPr txBox="1">
            <a:spLocks noChangeArrowheads="1"/>
          </p:cNvSpPr>
          <p:nvPr/>
        </p:nvSpPr>
        <p:spPr bwMode="auto">
          <a:xfrm>
            <a:off x="7386005" y="1412777"/>
            <a:ext cx="40267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400" b="1" kern="0" dirty="0">
                <a:solidFill>
                  <a:srgbClr val="E46C0A"/>
                </a:solidFill>
                <a:latin typeface="Times New Roman" charset="0"/>
                <a:cs typeface="Times New Roman" charset="0"/>
              </a:rPr>
              <a:t>eV</a:t>
            </a:r>
          </a:p>
        </p:txBody>
      </p:sp>
      <p:sp>
        <p:nvSpPr>
          <p:cNvPr id="319" name="Textfeld 58"/>
          <p:cNvSpPr txBox="1">
            <a:spLocks noChangeArrowheads="1"/>
          </p:cNvSpPr>
          <p:nvPr/>
        </p:nvSpPr>
        <p:spPr bwMode="auto">
          <a:xfrm>
            <a:off x="7528366" y="2398315"/>
            <a:ext cx="27443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400" kern="0" dirty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0</a:t>
            </a:r>
          </a:p>
        </p:txBody>
      </p:sp>
      <p:sp>
        <p:nvSpPr>
          <p:cNvPr id="320" name="Textfeld 59"/>
          <p:cNvSpPr txBox="1">
            <a:spLocks noChangeArrowheads="1"/>
          </p:cNvSpPr>
          <p:nvPr/>
        </p:nvSpPr>
        <p:spPr bwMode="auto">
          <a:xfrm>
            <a:off x="7398224" y="1976623"/>
            <a:ext cx="40908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400" kern="0" dirty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1.0</a:t>
            </a:r>
          </a:p>
        </p:txBody>
      </p:sp>
      <p:cxnSp>
        <p:nvCxnSpPr>
          <p:cNvPr id="321" name="Gerade Verbindung 320"/>
          <p:cNvCxnSpPr/>
          <p:nvPr/>
        </p:nvCxnSpPr>
        <p:spPr bwMode="auto">
          <a:xfrm>
            <a:off x="7894646" y="2617300"/>
            <a:ext cx="318198" cy="0"/>
          </a:xfrm>
          <a:prstGeom prst="line">
            <a:avLst/>
          </a:prstGeom>
          <a:noFill/>
          <a:ln w="19050" cap="flat" cmpd="sng" algn="ctr">
            <a:solidFill>
              <a:srgbClr val="00432A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2" name="Gerade Verbindung 321"/>
          <p:cNvCxnSpPr/>
          <p:nvPr/>
        </p:nvCxnSpPr>
        <p:spPr bwMode="auto">
          <a:xfrm>
            <a:off x="7893660" y="2151377"/>
            <a:ext cx="319185" cy="0"/>
          </a:xfrm>
          <a:prstGeom prst="line">
            <a:avLst/>
          </a:prstGeom>
          <a:noFill/>
          <a:ln w="19050" cap="flat" cmpd="sng" algn="ctr">
            <a:solidFill>
              <a:srgbClr val="00432A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3" name="Gerade Verbindung 322"/>
          <p:cNvCxnSpPr/>
          <p:nvPr/>
        </p:nvCxnSpPr>
        <p:spPr bwMode="auto">
          <a:xfrm>
            <a:off x="7893660" y="1947535"/>
            <a:ext cx="319185" cy="0"/>
          </a:xfrm>
          <a:prstGeom prst="line">
            <a:avLst/>
          </a:prstGeom>
          <a:noFill/>
          <a:ln w="19050" cap="flat" cmpd="sng" algn="ctr">
            <a:solidFill>
              <a:srgbClr val="00432A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4" name="Gerade Verbindung 323"/>
          <p:cNvCxnSpPr/>
          <p:nvPr/>
        </p:nvCxnSpPr>
        <p:spPr bwMode="auto">
          <a:xfrm>
            <a:off x="7893660" y="1860174"/>
            <a:ext cx="319185" cy="0"/>
          </a:xfrm>
          <a:prstGeom prst="line">
            <a:avLst/>
          </a:prstGeom>
          <a:noFill/>
          <a:ln w="19050" cap="flat" cmpd="sng" algn="ctr">
            <a:solidFill>
              <a:srgbClr val="00432A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5" name="Gerade Verbindung 324"/>
          <p:cNvCxnSpPr/>
          <p:nvPr/>
        </p:nvCxnSpPr>
        <p:spPr bwMode="auto">
          <a:xfrm>
            <a:off x="7893660" y="1801932"/>
            <a:ext cx="319185" cy="0"/>
          </a:xfrm>
          <a:prstGeom prst="line">
            <a:avLst/>
          </a:prstGeom>
          <a:noFill/>
          <a:ln w="19050" cap="flat" cmpd="sng" algn="ctr">
            <a:solidFill>
              <a:srgbClr val="00432A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6" name="Gerade Verbindung 325"/>
          <p:cNvCxnSpPr/>
          <p:nvPr/>
        </p:nvCxnSpPr>
        <p:spPr bwMode="auto">
          <a:xfrm>
            <a:off x="7893660" y="1772812"/>
            <a:ext cx="319185" cy="0"/>
          </a:xfrm>
          <a:prstGeom prst="line">
            <a:avLst/>
          </a:prstGeom>
          <a:noFill/>
          <a:ln w="19050" cap="flat" cmpd="sng" algn="ctr">
            <a:solidFill>
              <a:srgbClr val="00432A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7" name="Gerade Verbindung 326"/>
          <p:cNvCxnSpPr/>
          <p:nvPr/>
        </p:nvCxnSpPr>
        <p:spPr bwMode="auto">
          <a:xfrm>
            <a:off x="7893660" y="1743693"/>
            <a:ext cx="319185" cy="0"/>
          </a:xfrm>
          <a:prstGeom prst="line">
            <a:avLst/>
          </a:prstGeom>
          <a:noFill/>
          <a:ln w="19050" cap="flat" cmpd="sng" algn="ctr">
            <a:solidFill>
              <a:srgbClr val="00432A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77" name="Textfeld 112"/>
          <p:cNvSpPr txBox="1">
            <a:spLocks noChangeArrowheads="1"/>
          </p:cNvSpPr>
          <p:nvPr/>
        </p:nvSpPr>
        <p:spPr bwMode="auto">
          <a:xfrm>
            <a:off x="8336178" y="2330162"/>
            <a:ext cx="58397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000" kern="0" dirty="0" err="1">
                <a:solidFill>
                  <a:srgbClr val="000000"/>
                </a:solidFill>
              </a:rPr>
              <a:t>ground</a:t>
            </a:r>
            <a:endParaRPr lang="de-DE" sz="1000" kern="0" dirty="0">
              <a:solidFill>
                <a:srgbClr val="000000"/>
              </a:solidFill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000" kern="0" dirty="0" err="1">
                <a:solidFill>
                  <a:srgbClr val="000000"/>
                </a:solidFill>
              </a:rPr>
              <a:t>state</a:t>
            </a:r>
            <a:r>
              <a:rPr lang="de-DE" sz="1000" kern="0" dirty="0">
                <a:solidFill>
                  <a:srgbClr val="000000"/>
                </a:solidFill>
              </a:rPr>
              <a:t> </a:t>
            </a:r>
            <a:endParaRPr lang="de-DE" kern="0" dirty="0">
              <a:solidFill>
                <a:srgbClr val="000000"/>
              </a:solidFill>
            </a:endParaRPr>
          </a:p>
        </p:txBody>
      </p:sp>
      <p:sp>
        <p:nvSpPr>
          <p:cNvPr id="297" name="Textfeld 165"/>
          <p:cNvSpPr txBox="1">
            <a:spLocks noChangeArrowheads="1"/>
          </p:cNvSpPr>
          <p:nvPr/>
        </p:nvSpPr>
        <p:spPr bwMode="auto">
          <a:xfrm>
            <a:off x="8335616" y="1675100"/>
            <a:ext cx="76655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000" kern="0" dirty="0">
                <a:solidFill>
                  <a:srgbClr val="000000"/>
                </a:solidFill>
              </a:rPr>
              <a:t>electronic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000" kern="0" dirty="0" err="1">
                <a:solidFill>
                  <a:srgbClr val="000000"/>
                </a:solidFill>
              </a:rPr>
              <a:t>excited</a:t>
            </a:r>
            <a:br>
              <a:rPr lang="de-DE" sz="1000" kern="0" dirty="0">
                <a:solidFill>
                  <a:srgbClr val="000000"/>
                </a:solidFill>
              </a:rPr>
            </a:br>
            <a:r>
              <a:rPr lang="de-DE" sz="1000" kern="0" dirty="0" err="1">
                <a:solidFill>
                  <a:srgbClr val="000000"/>
                </a:solidFill>
              </a:rPr>
              <a:t>states</a:t>
            </a:r>
            <a:endParaRPr lang="de-DE" sz="1000" kern="0" dirty="0">
              <a:solidFill>
                <a:srgbClr val="000000"/>
              </a:solidFill>
            </a:endParaRPr>
          </a:p>
        </p:txBody>
      </p:sp>
      <p:sp>
        <p:nvSpPr>
          <p:cNvPr id="375" name="Textfeld 104"/>
          <p:cNvSpPr txBox="1">
            <a:spLocks noChangeArrowheads="1"/>
          </p:cNvSpPr>
          <p:nvPr/>
        </p:nvSpPr>
        <p:spPr bwMode="auto">
          <a:xfrm>
            <a:off x="7308371" y="2777299"/>
            <a:ext cx="18473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de-DE" sz="1200" kern="0" dirty="0">
              <a:solidFill>
                <a:srgbClr val="000000"/>
              </a:solidFill>
            </a:endParaRPr>
          </a:p>
        </p:txBody>
      </p:sp>
      <p:sp>
        <p:nvSpPr>
          <p:cNvPr id="383" name="Geschweifte Klammer rechts 238"/>
          <p:cNvSpPr>
            <a:spLocks/>
          </p:cNvSpPr>
          <p:nvPr/>
        </p:nvSpPr>
        <p:spPr bwMode="auto">
          <a:xfrm>
            <a:off x="8251163" y="1678030"/>
            <a:ext cx="144691" cy="573860"/>
          </a:xfrm>
          <a:prstGeom prst="rightBrace">
            <a:avLst>
              <a:gd name="adj1" fmla="val 8338"/>
              <a:gd name="adj2" fmla="val 50000"/>
            </a:avLst>
          </a:prstGeom>
          <a:noFill/>
          <a:ln w="19050" cmpd="sng">
            <a:solidFill>
              <a:srgbClr val="00432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de-DE" kern="0">
              <a:solidFill>
                <a:srgbClr val="000000"/>
              </a:solidFill>
              <a:cs typeface="ＭＳ Ｐゴシック" charset="0"/>
            </a:endParaRPr>
          </a:p>
        </p:txBody>
      </p:sp>
      <p:sp>
        <p:nvSpPr>
          <p:cNvPr id="417" name="Text Box 14"/>
          <p:cNvSpPr txBox="1">
            <a:spLocks noChangeArrowheads="1"/>
          </p:cNvSpPr>
          <p:nvPr/>
        </p:nvSpPr>
        <p:spPr bwMode="auto">
          <a:xfrm>
            <a:off x="3091014" y="3100898"/>
            <a:ext cx="1226619" cy="400110"/>
          </a:xfrm>
          <a:prstGeom prst="rect">
            <a:avLst/>
          </a:prstGeom>
          <a:gradFill rotWithShape="0">
            <a:gsLst>
              <a:gs pos="0">
                <a:srgbClr val="A603AB"/>
              </a:gs>
              <a:gs pos="12000">
                <a:srgbClr val="E81766"/>
              </a:gs>
              <a:gs pos="27000">
                <a:srgbClr val="EE3F17"/>
              </a:gs>
              <a:gs pos="48000">
                <a:srgbClr val="FFFF00"/>
              </a:gs>
              <a:gs pos="64999">
                <a:srgbClr val="1A8D48"/>
              </a:gs>
              <a:gs pos="78999">
                <a:srgbClr val="0819FB"/>
              </a:gs>
              <a:gs pos="100000">
                <a:srgbClr val="A603AB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1000" dirty="0"/>
              <a:t>Optical clockwork:</a:t>
            </a:r>
          </a:p>
          <a:p>
            <a:pPr algn="ctr" eaLnBrk="0" hangingPunct="0"/>
            <a:r>
              <a:rPr lang="en-US" sz="1000" dirty="0"/>
              <a:t>femtosecond laser</a:t>
            </a:r>
          </a:p>
        </p:txBody>
      </p:sp>
      <p:cxnSp>
        <p:nvCxnSpPr>
          <p:cNvPr id="419" name="Gerade Verbindung mit Pfeil 418">
            <a:extLst>
              <a:ext uri="{FF2B5EF4-FFF2-40B4-BE49-F238E27FC236}">
                <a16:creationId xmlns:a16="http://schemas.microsoft.com/office/drawing/2014/main" id="{264F827E-D8AF-47F5-826D-68231EADE01A}"/>
              </a:ext>
            </a:extLst>
          </p:cNvPr>
          <p:cNvCxnSpPr>
            <a:cxnSpLocks/>
            <a:stCxn id="435" idx="3"/>
            <a:endCxn id="445" idx="1"/>
          </p:cNvCxnSpPr>
          <p:nvPr/>
        </p:nvCxnSpPr>
        <p:spPr>
          <a:xfrm>
            <a:off x="2627964" y="2604311"/>
            <a:ext cx="1511988" cy="5813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0" name="Gerade Verbindung mit Pfeil 419">
            <a:extLst>
              <a:ext uri="{FF2B5EF4-FFF2-40B4-BE49-F238E27FC236}">
                <a16:creationId xmlns:a16="http://schemas.microsoft.com/office/drawing/2014/main" id="{41E2171D-5FF2-48C0-BC4E-79191D06CCE4}"/>
              </a:ext>
            </a:extLst>
          </p:cNvPr>
          <p:cNvCxnSpPr>
            <a:cxnSpLocks/>
          </p:cNvCxnSpPr>
          <p:nvPr/>
        </p:nvCxnSpPr>
        <p:spPr>
          <a:xfrm>
            <a:off x="3686505" y="2615197"/>
            <a:ext cx="1088" cy="473777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1" name="Gerader Verbinder 20303">
            <a:extLst>
              <a:ext uri="{FF2B5EF4-FFF2-40B4-BE49-F238E27FC236}">
                <a16:creationId xmlns:a16="http://schemas.microsoft.com/office/drawing/2014/main" id="{86D5F7C6-2CD7-4FCD-9AAD-CCA1B0998C31}"/>
              </a:ext>
            </a:extLst>
          </p:cNvPr>
          <p:cNvCxnSpPr/>
          <p:nvPr/>
        </p:nvCxnSpPr>
        <p:spPr>
          <a:xfrm>
            <a:off x="3563889" y="2460056"/>
            <a:ext cx="251051" cy="301823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2" name="Teilkreis 885">
            <a:extLst>
              <a:ext uri="{FF2B5EF4-FFF2-40B4-BE49-F238E27FC236}">
                <a16:creationId xmlns:a16="http://schemas.microsoft.com/office/drawing/2014/main" id="{F8354723-1777-4DB6-8544-35D96CB26B15}"/>
              </a:ext>
            </a:extLst>
          </p:cNvPr>
          <p:cNvSpPr>
            <a:spLocks noChangeAspect="1"/>
          </p:cNvSpPr>
          <p:nvPr/>
        </p:nvSpPr>
        <p:spPr>
          <a:xfrm rot="5400000">
            <a:off x="4340245" y="2050170"/>
            <a:ext cx="321429" cy="286099"/>
          </a:xfrm>
          <a:prstGeom prst="pie">
            <a:avLst>
              <a:gd name="adj1" fmla="val 5351021"/>
              <a:gd name="adj2" fmla="val 16200000"/>
            </a:avLst>
          </a:prstGeom>
          <a:solidFill>
            <a:schemeClr val="tx1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23" name="Rectangle 3">
            <a:extLst>
              <a:ext uri="{FF2B5EF4-FFF2-40B4-BE49-F238E27FC236}">
                <a16:creationId xmlns:a16="http://schemas.microsoft.com/office/drawing/2014/main" id="{4CC2DF6D-99D4-430C-96C6-D6F40F9F36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44457" y="1612336"/>
            <a:ext cx="508265" cy="301823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/>
            <a:endParaRPr lang="de-DE" dirty="0"/>
          </a:p>
        </p:txBody>
      </p:sp>
      <p:sp>
        <p:nvSpPr>
          <p:cNvPr id="427" name="Textfeld 426">
            <a:extLst>
              <a:ext uri="{FF2B5EF4-FFF2-40B4-BE49-F238E27FC236}">
                <a16:creationId xmlns:a16="http://schemas.microsoft.com/office/drawing/2014/main" id="{19A35A92-5051-457D-8D7A-B761ADB66EDD}"/>
              </a:ext>
            </a:extLst>
          </p:cNvPr>
          <p:cNvSpPr txBox="1"/>
          <p:nvPr/>
        </p:nvSpPr>
        <p:spPr>
          <a:xfrm>
            <a:off x="3886586" y="1131035"/>
            <a:ext cx="168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state</a:t>
            </a:r>
            <a:r>
              <a:rPr lang="de-DE" dirty="0"/>
              <a:t> </a:t>
            </a:r>
            <a:r>
              <a:rPr lang="de-DE" dirty="0" err="1"/>
              <a:t>detection</a:t>
            </a:r>
            <a:endParaRPr lang="en-GB" dirty="0"/>
          </a:p>
        </p:txBody>
      </p:sp>
      <p:sp>
        <p:nvSpPr>
          <p:cNvPr id="428" name="Textfeld 427">
            <a:extLst>
              <a:ext uri="{FF2B5EF4-FFF2-40B4-BE49-F238E27FC236}">
                <a16:creationId xmlns:a16="http://schemas.microsoft.com/office/drawing/2014/main" id="{E2E5A7A6-DF20-486F-91AB-FD2612A9A311}"/>
              </a:ext>
            </a:extLst>
          </p:cNvPr>
          <p:cNvSpPr txBox="1"/>
          <p:nvPr/>
        </p:nvSpPr>
        <p:spPr>
          <a:xfrm>
            <a:off x="1558811" y="1131035"/>
            <a:ext cx="1954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frequency</a:t>
            </a:r>
            <a:r>
              <a:rPr lang="de-DE" dirty="0"/>
              <a:t> </a:t>
            </a:r>
            <a:r>
              <a:rPr lang="de-DE" dirty="0" err="1"/>
              <a:t>control</a:t>
            </a:r>
            <a:endParaRPr lang="en-GB" dirty="0"/>
          </a:p>
        </p:txBody>
      </p:sp>
      <p:sp>
        <p:nvSpPr>
          <p:cNvPr id="429" name="Textfeld 428">
            <a:extLst>
              <a:ext uri="{FF2B5EF4-FFF2-40B4-BE49-F238E27FC236}">
                <a16:creationId xmlns:a16="http://schemas.microsoft.com/office/drawing/2014/main" id="{FE698CCF-EE82-4B7B-AE78-C8841D9DB4FA}"/>
              </a:ext>
            </a:extLst>
          </p:cNvPr>
          <p:cNvSpPr txBox="1"/>
          <p:nvPr/>
        </p:nvSpPr>
        <p:spPr>
          <a:xfrm>
            <a:off x="4733909" y="2566188"/>
            <a:ext cx="9028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600" dirty="0">
                <a:latin typeface="Symbol" panose="05050102010706020507" pitchFamily="18" charset="2"/>
              </a:rPr>
              <a:t>D</a:t>
            </a:r>
            <a:r>
              <a:rPr lang="de-DE" sz="1600" dirty="0"/>
              <a:t>E = </a:t>
            </a:r>
            <a:r>
              <a:rPr lang="de-DE" sz="1600" dirty="0" err="1"/>
              <a:t>h</a:t>
            </a:r>
            <a:r>
              <a:rPr lang="de-DE" sz="1600" dirty="0" err="1">
                <a:latin typeface="Symbol" panose="05050102010706020507" pitchFamily="18" charset="2"/>
              </a:rPr>
              <a:t>n</a:t>
            </a:r>
            <a:endParaRPr lang="en-GB" sz="1600" dirty="0">
              <a:latin typeface="Symbol" panose="05050102010706020507" pitchFamily="18" charset="2"/>
            </a:endParaRPr>
          </a:p>
        </p:txBody>
      </p:sp>
      <p:cxnSp>
        <p:nvCxnSpPr>
          <p:cNvPr id="431" name="Gerade Verbindung mit Pfeil 430">
            <a:extLst>
              <a:ext uri="{FF2B5EF4-FFF2-40B4-BE49-F238E27FC236}">
                <a16:creationId xmlns:a16="http://schemas.microsoft.com/office/drawing/2014/main" id="{461B0E7B-DE35-4112-9459-F2809B19BC77}"/>
              </a:ext>
            </a:extLst>
          </p:cNvPr>
          <p:cNvCxnSpPr>
            <a:stCxn id="417" idx="1"/>
          </p:cNvCxnSpPr>
          <p:nvPr/>
        </p:nvCxnSpPr>
        <p:spPr>
          <a:xfrm flipH="1">
            <a:off x="2842359" y="3300953"/>
            <a:ext cx="248655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2" name="Textfeld 431">
            <a:extLst>
              <a:ext uri="{FF2B5EF4-FFF2-40B4-BE49-F238E27FC236}">
                <a16:creationId xmlns:a16="http://schemas.microsoft.com/office/drawing/2014/main" id="{F595B551-9FFA-4A5A-89B2-EF9602AD87EB}"/>
              </a:ext>
            </a:extLst>
          </p:cNvPr>
          <p:cNvSpPr txBox="1"/>
          <p:nvPr/>
        </p:nvSpPr>
        <p:spPr>
          <a:xfrm>
            <a:off x="446406" y="208631"/>
            <a:ext cx="5040560" cy="377024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r>
              <a:rPr lang="de-DE" sz="2000" u="sng" dirty="0" err="1">
                <a:solidFill>
                  <a:srgbClr val="00432A"/>
                </a:solidFill>
              </a:rPr>
              <a:t>Scheme</a:t>
            </a:r>
            <a:r>
              <a:rPr lang="de-DE" sz="2000" u="sng" dirty="0">
                <a:solidFill>
                  <a:srgbClr val="00432A"/>
                </a:solidFill>
              </a:rPr>
              <a:t> </a:t>
            </a:r>
            <a:r>
              <a:rPr lang="de-DE" sz="2000" u="sng" dirty="0" err="1">
                <a:solidFill>
                  <a:srgbClr val="00432A"/>
                </a:solidFill>
              </a:rPr>
              <a:t>of</a:t>
            </a:r>
            <a:r>
              <a:rPr lang="de-DE" sz="2000" u="sng" dirty="0">
                <a:solidFill>
                  <a:srgbClr val="00432A"/>
                </a:solidFill>
              </a:rPr>
              <a:t> an </a:t>
            </a:r>
            <a:r>
              <a:rPr lang="de-DE" sz="2000" u="sng" dirty="0" err="1">
                <a:solidFill>
                  <a:srgbClr val="00432A"/>
                </a:solidFill>
              </a:rPr>
              <a:t>atomic</a:t>
            </a:r>
            <a:r>
              <a:rPr lang="de-DE" sz="2000" u="sng" dirty="0">
                <a:solidFill>
                  <a:srgbClr val="00432A"/>
                </a:solidFill>
              </a:rPr>
              <a:t> </a:t>
            </a:r>
            <a:r>
              <a:rPr lang="de-DE" sz="2000" u="sng" dirty="0" err="1">
                <a:solidFill>
                  <a:srgbClr val="00432A"/>
                </a:solidFill>
              </a:rPr>
              <a:t>clock</a:t>
            </a:r>
            <a:r>
              <a:rPr lang="de-DE" sz="2000" u="sng" dirty="0">
                <a:solidFill>
                  <a:srgbClr val="00432A"/>
                </a:solidFill>
              </a:rPr>
              <a:t>  </a:t>
            </a:r>
            <a:endParaRPr lang="en-GB" sz="2000" u="sng" dirty="0">
              <a:solidFill>
                <a:srgbClr val="00432A"/>
              </a:solidFill>
            </a:endParaRPr>
          </a:p>
        </p:txBody>
      </p:sp>
      <p:grpSp>
        <p:nvGrpSpPr>
          <p:cNvPr id="434" name="Gruppierung 433"/>
          <p:cNvGrpSpPr/>
          <p:nvPr/>
        </p:nvGrpSpPr>
        <p:grpSpPr>
          <a:xfrm>
            <a:off x="1447939" y="2422771"/>
            <a:ext cx="1233030" cy="363078"/>
            <a:chOff x="1161555" y="1782923"/>
            <a:chExt cx="1233030" cy="363078"/>
          </a:xfrm>
        </p:grpSpPr>
        <p:sp>
          <p:nvSpPr>
            <p:cNvPr id="435" name="Rechteck 434"/>
            <p:cNvSpPr/>
            <p:nvPr/>
          </p:nvSpPr>
          <p:spPr>
            <a:xfrm>
              <a:off x="1198910" y="1782923"/>
              <a:ext cx="1142671" cy="363078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36" name="Textfeld 435"/>
            <p:cNvSpPr txBox="1"/>
            <p:nvPr/>
          </p:nvSpPr>
          <p:spPr>
            <a:xfrm>
              <a:off x="1161555" y="1801842"/>
              <a:ext cx="123303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dirty="0" err="1"/>
                <a:t>stable</a:t>
              </a:r>
              <a:r>
                <a:rPr lang="de-DE" sz="1600" dirty="0"/>
                <a:t> </a:t>
              </a:r>
              <a:r>
                <a:rPr lang="de-DE" sz="1600" dirty="0" err="1"/>
                <a:t>laser</a:t>
              </a:r>
              <a:endParaRPr lang="de-DE" sz="1600" dirty="0"/>
            </a:p>
          </p:txBody>
        </p:sp>
      </p:grpSp>
      <p:cxnSp>
        <p:nvCxnSpPr>
          <p:cNvPr id="29" name="Gewinkelte Verbindung 28"/>
          <p:cNvCxnSpPr>
            <a:stCxn id="422" idx="2"/>
            <a:endCxn id="423" idx="3"/>
          </p:cNvCxnSpPr>
          <p:nvPr/>
        </p:nvCxnSpPr>
        <p:spPr>
          <a:xfrm rot="16200000" flipV="1">
            <a:off x="3992213" y="1523758"/>
            <a:ext cx="269257" cy="748237"/>
          </a:xfrm>
          <a:prstGeom prst="bentConnector2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feld 29"/>
          <p:cNvSpPr txBox="1"/>
          <p:nvPr/>
        </p:nvSpPr>
        <p:spPr>
          <a:xfrm>
            <a:off x="3166423" y="1582448"/>
            <a:ext cx="6864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err="1"/>
              <a:t>servo</a:t>
            </a:r>
            <a:endParaRPr lang="de-DE" sz="1600" dirty="0"/>
          </a:p>
        </p:txBody>
      </p:sp>
      <p:cxnSp>
        <p:nvCxnSpPr>
          <p:cNvPr id="437" name="Gewinkelte Verbindung 436"/>
          <p:cNvCxnSpPr>
            <a:stCxn id="423" idx="1"/>
            <a:endCxn id="435" idx="0"/>
          </p:cNvCxnSpPr>
          <p:nvPr/>
        </p:nvCxnSpPr>
        <p:spPr>
          <a:xfrm rot="10800000" flipV="1">
            <a:off x="2056631" y="1763247"/>
            <a:ext cx="1187827" cy="659524"/>
          </a:xfrm>
          <a:prstGeom prst="bentConnector2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49" name="Gruppierung 448"/>
          <p:cNvGrpSpPr/>
          <p:nvPr/>
        </p:nvGrpSpPr>
        <p:grpSpPr>
          <a:xfrm>
            <a:off x="4298095" y="2398314"/>
            <a:ext cx="405729" cy="414756"/>
            <a:chOff x="4946696" y="1538033"/>
            <a:chExt cx="586569" cy="749030"/>
          </a:xfrm>
        </p:grpSpPr>
        <p:cxnSp>
          <p:nvCxnSpPr>
            <p:cNvPr id="446" name="Gerader Verbinder 905">
              <a:extLst>
                <a:ext uri="{FF2B5EF4-FFF2-40B4-BE49-F238E27FC236}">
                  <a16:creationId xmlns:a16="http://schemas.microsoft.com/office/drawing/2014/main" id="{800C52A3-27EF-4911-9308-CC9FA24D1583}"/>
                </a:ext>
              </a:extLst>
            </p:cNvPr>
            <p:cNvCxnSpPr>
              <a:cxnSpLocks/>
            </p:cNvCxnSpPr>
            <p:nvPr/>
          </p:nvCxnSpPr>
          <p:spPr>
            <a:xfrm>
              <a:off x="4946696" y="1538033"/>
              <a:ext cx="586568" cy="0"/>
            </a:xfrm>
            <a:prstGeom prst="line">
              <a:avLst/>
            </a:prstGeom>
            <a:ln w="57150">
              <a:solidFill>
                <a:srgbClr val="2D2D8A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7" name="Gerader Verbinder 947">
              <a:extLst>
                <a:ext uri="{FF2B5EF4-FFF2-40B4-BE49-F238E27FC236}">
                  <a16:creationId xmlns:a16="http://schemas.microsoft.com/office/drawing/2014/main" id="{DEA6544C-E47E-4AE9-9579-7FED9ED278F4}"/>
                </a:ext>
              </a:extLst>
            </p:cNvPr>
            <p:cNvCxnSpPr>
              <a:cxnSpLocks/>
            </p:cNvCxnSpPr>
            <p:nvPr/>
          </p:nvCxnSpPr>
          <p:spPr>
            <a:xfrm>
              <a:off x="4946697" y="2287062"/>
              <a:ext cx="586568" cy="0"/>
            </a:xfrm>
            <a:prstGeom prst="line">
              <a:avLst/>
            </a:prstGeom>
            <a:ln w="57150">
              <a:solidFill>
                <a:srgbClr val="2D2D8A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8" name="Gerade Verbindung mit Pfeil 447">
              <a:extLst>
                <a:ext uri="{FF2B5EF4-FFF2-40B4-BE49-F238E27FC236}">
                  <a16:creationId xmlns:a16="http://schemas.microsoft.com/office/drawing/2014/main" id="{D31E99F5-15F3-4360-92F6-686F30327F8A}"/>
                </a:ext>
              </a:extLst>
            </p:cNvPr>
            <p:cNvCxnSpPr/>
            <p:nvPr/>
          </p:nvCxnSpPr>
          <p:spPr>
            <a:xfrm flipV="1">
              <a:off x="5239981" y="1538033"/>
              <a:ext cx="0" cy="749030"/>
            </a:xfrm>
            <a:prstGeom prst="straightConnector1">
              <a:avLst/>
            </a:prstGeom>
            <a:ln>
              <a:solidFill>
                <a:srgbClr val="FF0000"/>
              </a:solidFill>
              <a:headEnd type="arrow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0" name="Textfeld 449"/>
          <p:cNvSpPr txBox="1"/>
          <p:nvPr/>
        </p:nvSpPr>
        <p:spPr>
          <a:xfrm>
            <a:off x="4775287" y="2312562"/>
            <a:ext cx="14959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/>
              <a:t>2-level </a:t>
            </a:r>
            <a:r>
              <a:rPr lang="de-DE" sz="1600" dirty="0" err="1"/>
              <a:t>system</a:t>
            </a:r>
            <a:endParaRPr lang="de-DE" sz="1600" dirty="0"/>
          </a:p>
        </p:txBody>
      </p:sp>
      <p:cxnSp>
        <p:nvCxnSpPr>
          <p:cNvPr id="456" name="Gerade Verbindung mit Pfeil 455"/>
          <p:cNvCxnSpPr/>
          <p:nvPr/>
        </p:nvCxnSpPr>
        <p:spPr>
          <a:xfrm flipH="1">
            <a:off x="6156177" y="2142076"/>
            <a:ext cx="272034" cy="164604"/>
          </a:xfrm>
          <a:prstGeom prst="straightConnector1">
            <a:avLst/>
          </a:prstGeom>
          <a:ln>
            <a:solidFill>
              <a:srgbClr val="E46C0A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Bild 5"/>
          <p:cNvPicPr>
            <a:picLocks noChangeAspect="1"/>
          </p:cNvPicPr>
          <p:nvPr/>
        </p:nvPicPr>
        <p:blipFill rotWithShape="1">
          <a:blip r:embed="rId3"/>
          <a:srcRect l="3842" t="25162" r="1921" b="25812"/>
          <a:stretch/>
        </p:blipFill>
        <p:spPr>
          <a:xfrm>
            <a:off x="2072663" y="3100570"/>
            <a:ext cx="769695" cy="400439"/>
          </a:xfrm>
          <a:prstGeom prst="rect">
            <a:avLst/>
          </a:prstGeom>
        </p:spPr>
      </p:pic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12D2129A-2846-4993-9E85-0C2F7E832AAD}"/>
              </a:ext>
            </a:extLst>
          </p:cNvPr>
          <p:cNvGrpSpPr/>
          <p:nvPr/>
        </p:nvGrpSpPr>
        <p:grpSpPr>
          <a:xfrm>
            <a:off x="3481908" y="206077"/>
            <a:ext cx="5460605" cy="4020746"/>
            <a:chOff x="3481908" y="206077"/>
            <a:chExt cx="5460605" cy="4020746"/>
          </a:xfrm>
        </p:grpSpPr>
        <p:grpSp>
          <p:nvGrpSpPr>
            <p:cNvPr id="85" name="Gruppieren 84">
              <a:extLst>
                <a:ext uri="{FF2B5EF4-FFF2-40B4-BE49-F238E27FC236}">
                  <a16:creationId xmlns:a16="http://schemas.microsoft.com/office/drawing/2014/main" id="{8FC1B8F4-2C47-4E22-9962-FBBCA6F32A3F}"/>
                </a:ext>
              </a:extLst>
            </p:cNvPr>
            <p:cNvGrpSpPr/>
            <p:nvPr/>
          </p:nvGrpSpPr>
          <p:grpSpPr>
            <a:xfrm>
              <a:off x="6156176" y="2627439"/>
              <a:ext cx="2786337" cy="1599384"/>
              <a:chOff x="6152287" y="2617300"/>
              <a:chExt cx="2786337" cy="1599384"/>
            </a:xfrm>
          </p:grpSpPr>
          <p:grpSp>
            <p:nvGrpSpPr>
              <p:cNvPr id="86" name="Gruppierung 10">
                <a:extLst>
                  <a:ext uri="{FF2B5EF4-FFF2-40B4-BE49-F238E27FC236}">
                    <a16:creationId xmlns:a16="http://schemas.microsoft.com/office/drawing/2014/main" id="{882EE82B-E15C-4C6C-BBC0-B25BD73F5ED4}"/>
                  </a:ext>
                </a:extLst>
              </p:cNvPr>
              <p:cNvGrpSpPr/>
              <p:nvPr/>
            </p:nvGrpSpPr>
            <p:grpSpPr>
              <a:xfrm>
                <a:off x="6403245" y="2985678"/>
                <a:ext cx="838063" cy="1163407"/>
                <a:chOff x="6523672" y="2316917"/>
                <a:chExt cx="838063" cy="1163407"/>
              </a:xfrm>
            </p:grpSpPr>
            <p:sp>
              <p:nvSpPr>
                <p:cNvPr id="108" name="Ellipse 137">
                  <a:extLst>
                    <a:ext uri="{FF2B5EF4-FFF2-40B4-BE49-F238E27FC236}">
                      <a16:creationId xmlns:a16="http://schemas.microsoft.com/office/drawing/2014/main" id="{CCE22D23-6496-4528-836A-3671968B8EA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603716" y="2316917"/>
                  <a:ext cx="638372" cy="799447"/>
                </a:xfrm>
                <a:prstGeom prst="ellipse">
                  <a:avLst/>
                </a:prstGeom>
                <a:noFill/>
                <a:ln w="19050">
                  <a:solidFill>
                    <a:srgbClr val="808080"/>
                  </a:solidFill>
                  <a:prstDash val="sysDash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DE" kern="0">
                    <a:solidFill>
                      <a:srgbClr val="000000"/>
                    </a:solidFill>
                    <a:cs typeface="ＭＳ Ｐゴシック" charset="0"/>
                  </a:endParaRPr>
                </a:p>
              </p:txBody>
            </p:sp>
            <p:sp>
              <p:nvSpPr>
                <p:cNvPr id="109" name="Ellipse 138">
                  <a:extLst>
                    <a:ext uri="{FF2B5EF4-FFF2-40B4-BE49-F238E27FC236}">
                      <a16:creationId xmlns:a16="http://schemas.microsoft.com/office/drawing/2014/main" id="{7D24AF3D-BF77-43B5-AC44-F64B1A09383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6604210" y="2322352"/>
                  <a:ext cx="638372" cy="799447"/>
                </a:xfrm>
                <a:prstGeom prst="ellipse">
                  <a:avLst/>
                </a:prstGeom>
                <a:noFill/>
                <a:ln w="19050">
                  <a:solidFill>
                    <a:srgbClr val="808080"/>
                  </a:solidFill>
                  <a:prstDash val="sysDash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DE" kern="0">
                    <a:solidFill>
                      <a:srgbClr val="000000"/>
                    </a:solidFill>
                    <a:cs typeface="ＭＳ Ｐゴシック" charset="0"/>
                  </a:endParaRPr>
                </a:p>
              </p:txBody>
            </p:sp>
            <p:sp>
              <p:nvSpPr>
                <p:cNvPr id="110" name="Oval 28">
                  <a:extLst>
                    <a:ext uri="{FF2B5EF4-FFF2-40B4-BE49-F238E27FC236}">
                      <a16:creationId xmlns:a16="http://schemas.microsoft.com/office/drawing/2014/main" id="{B7524474-B205-4A3D-8D40-3F10F46C027F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6582964" y="2393996"/>
                  <a:ext cx="690746" cy="670982"/>
                </a:xfrm>
                <a:prstGeom prst="ellipse">
                  <a:avLst/>
                </a:prstGeom>
                <a:gradFill flip="none" rotWithShape="1">
                  <a:gsLst>
                    <a:gs pos="81000">
                      <a:srgbClr val="333399">
                        <a:lumMod val="20000"/>
                        <a:lumOff val="80000"/>
                      </a:srgbClr>
                    </a:gs>
                    <a:gs pos="100000">
                      <a:srgbClr val="333399"/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>
                  <a:solidFill>
                    <a:srgbClr val="333399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DE" ker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1" name="Oval 28">
                  <a:extLst>
                    <a:ext uri="{FF2B5EF4-FFF2-40B4-BE49-F238E27FC236}">
                      <a16:creationId xmlns:a16="http://schemas.microsoft.com/office/drawing/2014/main" id="{19D4A889-0453-4562-9CB1-1B47A95755FA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6679807" y="2493803"/>
                  <a:ext cx="205544" cy="2055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BE0E3"/>
                    </a:gs>
                    <a:gs pos="100000">
                      <a:srgbClr val="333399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333399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DE" kern="0">
                    <a:solidFill>
                      <a:srgbClr val="000000"/>
                    </a:solidFill>
                    <a:cs typeface="ＭＳ Ｐゴシック" charset="0"/>
                  </a:endParaRPr>
                </a:p>
              </p:txBody>
            </p:sp>
            <p:sp>
              <p:nvSpPr>
                <p:cNvPr id="112" name="Oval 28">
                  <a:extLst>
                    <a:ext uri="{FF2B5EF4-FFF2-40B4-BE49-F238E27FC236}">
                      <a16:creationId xmlns:a16="http://schemas.microsoft.com/office/drawing/2014/main" id="{979221F6-0D27-4496-8C09-9D012196808F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6826059" y="2686500"/>
                  <a:ext cx="205544" cy="2055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BE0E3"/>
                    </a:gs>
                    <a:gs pos="100000">
                      <a:srgbClr val="333399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333399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DE" kern="0">
                    <a:solidFill>
                      <a:srgbClr val="000000"/>
                    </a:solidFill>
                    <a:cs typeface="ＭＳ Ｐゴシック" charset="0"/>
                  </a:endParaRPr>
                </a:p>
              </p:txBody>
            </p:sp>
            <p:sp>
              <p:nvSpPr>
                <p:cNvPr id="113" name="Oval 28">
                  <a:extLst>
                    <a:ext uri="{FF2B5EF4-FFF2-40B4-BE49-F238E27FC236}">
                      <a16:creationId xmlns:a16="http://schemas.microsoft.com/office/drawing/2014/main" id="{709FDB81-6302-447D-9C6A-AD642944BAAF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6885351" y="2793225"/>
                  <a:ext cx="205544" cy="2055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BE0E3"/>
                    </a:gs>
                    <a:gs pos="100000">
                      <a:srgbClr val="333399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333399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DE" kern="0">
                    <a:solidFill>
                      <a:srgbClr val="000000"/>
                    </a:solidFill>
                    <a:cs typeface="ＭＳ Ｐゴシック" charset="0"/>
                  </a:endParaRPr>
                </a:p>
              </p:txBody>
            </p:sp>
            <p:sp>
              <p:nvSpPr>
                <p:cNvPr id="114" name="Oval 28">
                  <a:extLst>
                    <a:ext uri="{FF2B5EF4-FFF2-40B4-BE49-F238E27FC236}">
                      <a16:creationId xmlns:a16="http://schemas.microsoft.com/office/drawing/2014/main" id="{CC3EE050-295F-43CD-9438-E7CAFA1B0273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6988123" y="2752709"/>
                  <a:ext cx="205544" cy="2055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BE0E3"/>
                    </a:gs>
                    <a:gs pos="100000">
                      <a:srgbClr val="333399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333399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DE" kern="0">
                    <a:solidFill>
                      <a:srgbClr val="000000"/>
                    </a:solidFill>
                    <a:cs typeface="ＭＳ Ｐゴシック" charset="0"/>
                  </a:endParaRPr>
                </a:p>
              </p:txBody>
            </p:sp>
            <p:sp>
              <p:nvSpPr>
                <p:cNvPr id="115" name="Oval 28">
                  <a:extLst>
                    <a:ext uri="{FF2B5EF4-FFF2-40B4-BE49-F238E27FC236}">
                      <a16:creationId xmlns:a16="http://schemas.microsoft.com/office/drawing/2014/main" id="{0E5CA4B1-D69F-4AB4-BD2C-9B9B3DFDBD65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6826059" y="2413759"/>
                  <a:ext cx="205544" cy="2055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BE0E3"/>
                    </a:gs>
                    <a:gs pos="100000">
                      <a:srgbClr val="333399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333399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DE" kern="0">
                    <a:solidFill>
                      <a:srgbClr val="000000"/>
                    </a:solidFill>
                    <a:cs typeface="ＭＳ Ｐゴシック" charset="0"/>
                  </a:endParaRPr>
                </a:p>
              </p:txBody>
            </p:sp>
            <p:sp>
              <p:nvSpPr>
                <p:cNvPr id="116" name="Oval 28">
                  <a:extLst>
                    <a:ext uri="{FF2B5EF4-FFF2-40B4-BE49-F238E27FC236}">
                      <a16:creationId xmlns:a16="http://schemas.microsoft.com/office/drawing/2014/main" id="{73156357-9BDB-464D-BD9C-8371D47AA795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6826059" y="2593610"/>
                  <a:ext cx="205544" cy="2055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BE0E3"/>
                    </a:gs>
                    <a:gs pos="100000">
                      <a:srgbClr val="333399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333399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DE" kern="0">
                    <a:solidFill>
                      <a:srgbClr val="000000"/>
                    </a:solidFill>
                    <a:cs typeface="ＭＳ Ｐゴシック" charset="0"/>
                  </a:endParaRPr>
                </a:p>
              </p:txBody>
            </p:sp>
            <p:sp>
              <p:nvSpPr>
                <p:cNvPr id="117" name="Oval 28">
                  <a:extLst>
                    <a:ext uri="{FF2B5EF4-FFF2-40B4-BE49-F238E27FC236}">
                      <a16:creationId xmlns:a16="http://schemas.microsoft.com/office/drawing/2014/main" id="{CA789305-5D01-4663-B0D1-65B84077950F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7023698" y="2663772"/>
                  <a:ext cx="205544" cy="2055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BE0E3"/>
                    </a:gs>
                    <a:gs pos="100000">
                      <a:srgbClr val="333399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333399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DE" kern="0">
                    <a:solidFill>
                      <a:srgbClr val="000000"/>
                    </a:solidFill>
                    <a:cs typeface="ＭＳ Ｐゴシック" charset="0"/>
                  </a:endParaRPr>
                </a:p>
              </p:txBody>
            </p:sp>
            <p:sp>
              <p:nvSpPr>
                <p:cNvPr id="118" name="Oval 28">
                  <a:extLst>
                    <a:ext uri="{FF2B5EF4-FFF2-40B4-BE49-F238E27FC236}">
                      <a16:creationId xmlns:a16="http://schemas.microsoft.com/office/drawing/2014/main" id="{2C2F0EE5-8449-48BE-BC47-AB3961E49AA3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6782579" y="2808048"/>
                  <a:ext cx="205544" cy="2055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BE0E3"/>
                    </a:gs>
                    <a:gs pos="100000">
                      <a:srgbClr val="333399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333399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DE" kern="0">
                    <a:solidFill>
                      <a:srgbClr val="000000"/>
                    </a:solidFill>
                    <a:cs typeface="ＭＳ Ｐゴシック" charset="0"/>
                  </a:endParaRPr>
                </a:p>
              </p:txBody>
            </p:sp>
            <p:sp>
              <p:nvSpPr>
                <p:cNvPr id="119" name="Oval 28">
                  <a:extLst>
                    <a:ext uri="{FF2B5EF4-FFF2-40B4-BE49-F238E27FC236}">
                      <a16:creationId xmlns:a16="http://schemas.microsoft.com/office/drawing/2014/main" id="{5915450D-C5F9-4C93-AF00-834E1E9CFA3E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6612610" y="2596575"/>
                  <a:ext cx="205544" cy="2055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BE0E3"/>
                    </a:gs>
                    <a:gs pos="100000">
                      <a:srgbClr val="333399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333399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DE" kern="0">
                    <a:solidFill>
                      <a:srgbClr val="000000"/>
                    </a:solidFill>
                    <a:cs typeface="ＭＳ Ｐゴシック" charset="0"/>
                  </a:endParaRPr>
                </a:p>
              </p:txBody>
            </p:sp>
            <p:sp>
              <p:nvSpPr>
                <p:cNvPr id="120" name="Oval 28">
                  <a:extLst>
                    <a:ext uri="{FF2B5EF4-FFF2-40B4-BE49-F238E27FC236}">
                      <a16:creationId xmlns:a16="http://schemas.microsoft.com/office/drawing/2014/main" id="{61E5F3FF-5550-4DC1-A054-43735EF9A6BD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6988123" y="2493803"/>
                  <a:ext cx="205544" cy="2055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BE0E3"/>
                    </a:gs>
                    <a:gs pos="100000">
                      <a:srgbClr val="333399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333399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DE" kern="0">
                    <a:solidFill>
                      <a:srgbClr val="000000"/>
                    </a:solidFill>
                    <a:cs typeface="ＭＳ Ｐゴシック" charset="0"/>
                  </a:endParaRPr>
                </a:p>
              </p:txBody>
            </p:sp>
            <p:sp>
              <p:nvSpPr>
                <p:cNvPr id="121" name="Oval 28">
                  <a:extLst>
                    <a:ext uri="{FF2B5EF4-FFF2-40B4-BE49-F238E27FC236}">
                      <a16:creationId xmlns:a16="http://schemas.microsoft.com/office/drawing/2014/main" id="{0339730C-3230-49A1-ACAF-4E96F415508C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6679807" y="2757650"/>
                  <a:ext cx="205544" cy="2055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BE0E3"/>
                    </a:gs>
                    <a:gs pos="100000">
                      <a:srgbClr val="333399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333399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DE" kern="0">
                    <a:solidFill>
                      <a:srgbClr val="000000"/>
                    </a:solidFill>
                    <a:cs typeface="ＭＳ Ｐゴシック" charset="0"/>
                  </a:endParaRPr>
                </a:p>
              </p:txBody>
            </p:sp>
            <p:sp>
              <p:nvSpPr>
                <p:cNvPr id="122" name="Oval 28">
                  <a:extLst>
                    <a:ext uri="{FF2B5EF4-FFF2-40B4-BE49-F238E27FC236}">
                      <a16:creationId xmlns:a16="http://schemas.microsoft.com/office/drawing/2014/main" id="{E71B7A0B-E50C-4171-9FF7-7E4D979B1207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6782579" y="2542224"/>
                  <a:ext cx="205544" cy="2055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BE0E3"/>
                    </a:gs>
                    <a:gs pos="100000">
                      <a:srgbClr val="333399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333399"/>
                  </a:solidFill>
                  <a:round/>
                  <a:headEnd/>
                  <a:tailEnd/>
                </a:ln>
                <a:effectLst>
                  <a:outerShdw blurRad="63500" dist="38100" dir="2700000" algn="tl" rotWithShape="0">
                    <a:srgbClr val="000000">
                      <a:alpha val="39999"/>
                    </a:srgbClr>
                  </a:outerShdw>
                </a:effectLst>
              </p:spPr>
              <p:txBody>
                <a:bodyPr wrap="none" anchor="ctr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DE" ker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3" name="Oval 28">
                  <a:extLst>
                    <a:ext uri="{FF2B5EF4-FFF2-40B4-BE49-F238E27FC236}">
                      <a16:creationId xmlns:a16="http://schemas.microsoft.com/office/drawing/2014/main" id="{56D229BA-0529-4528-A131-FA633AB96401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6920926" y="2603492"/>
                  <a:ext cx="205544" cy="2055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BE0E3"/>
                    </a:gs>
                    <a:gs pos="100000">
                      <a:srgbClr val="333399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333399"/>
                  </a:solidFill>
                  <a:round/>
                  <a:headEnd/>
                  <a:tailEnd/>
                </a:ln>
                <a:effectLst>
                  <a:outerShdw blurRad="63500" dist="38100" dir="2700000" algn="tl" rotWithShape="0">
                    <a:srgbClr val="000000">
                      <a:alpha val="39999"/>
                    </a:srgbClr>
                  </a:outerShdw>
                </a:effectLst>
              </p:spPr>
              <p:txBody>
                <a:bodyPr wrap="none" anchor="ctr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DE" ker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4" name="Oval 28">
                  <a:extLst>
                    <a:ext uri="{FF2B5EF4-FFF2-40B4-BE49-F238E27FC236}">
                      <a16:creationId xmlns:a16="http://schemas.microsoft.com/office/drawing/2014/main" id="{82113659-053E-409C-8D31-A5ED69D63639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6782579" y="2636102"/>
                  <a:ext cx="205544" cy="2055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BE0E3"/>
                    </a:gs>
                    <a:gs pos="100000">
                      <a:srgbClr val="333399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333399"/>
                  </a:solidFill>
                  <a:round/>
                  <a:headEnd/>
                  <a:tailEnd/>
                </a:ln>
                <a:effectLst>
                  <a:outerShdw blurRad="63500" dist="38100" dir="2700000" algn="tl" rotWithShape="0">
                    <a:srgbClr val="000000">
                      <a:alpha val="39999"/>
                    </a:srgbClr>
                  </a:outerShdw>
                </a:effectLst>
              </p:spPr>
              <p:txBody>
                <a:bodyPr wrap="none" anchor="ctr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DE" kern="0">
                    <a:solidFill>
                      <a:srgbClr val="000000"/>
                    </a:solidFill>
                  </a:endParaRPr>
                </a:p>
              </p:txBody>
            </p:sp>
            <p:cxnSp>
              <p:nvCxnSpPr>
                <p:cNvPr id="125" name="Gerade Verbindung mit Pfeil 124">
                  <a:extLst>
                    <a:ext uri="{FF2B5EF4-FFF2-40B4-BE49-F238E27FC236}">
                      <a16:creationId xmlns:a16="http://schemas.microsoft.com/office/drawing/2014/main" id="{85786577-127F-450B-B736-BE2CA129F927}"/>
                    </a:ext>
                  </a:extLst>
                </p:cNvPr>
                <p:cNvCxnSpPr/>
                <p:nvPr/>
              </p:nvCxnSpPr>
              <p:spPr bwMode="auto">
                <a:xfrm>
                  <a:off x="6582964" y="3189490"/>
                  <a:ext cx="690746" cy="0"/>
                </a:xfrm>
                <a:prstGeom prst="straightConnector1">
                  <a:avLst/>
                </a:prstGeom>
                <a:noFill/>
                <a:ln w="15875" cap="flat" cmpd="sng" algn="ctr">
                  <a:solidFill>
                    <a:srgbClr val="000000">
                      <a:lumMod val="75000"/>
                      <a:lumOff val="25000"/>
                    </a:srgbClr>
                  </a:solidFill>
                  <a:prstDash val="solid"/>
                  <a:round/>
                  <a:headEnd type="triangle"/>
                  <a:tailEnd type="triangle"/>
                </a:ln>
                <a:effectLst/>
              </p:spPr>
            </p:cxnSp>
            <p:sp>
              <p:nvSpPr>
                <p:cNvPr id="126" name="Textfeld 44">
                  <a:extLst>
                    <a:ext uri="{FF2B5EF4-FFF2-40B4-BE49-F238E27FC236}">
                      <a16:creationId xmlns:a16="http://schemas.microsoft.com/office/drawing/2014/main" id="{63AB1F5C-90E1-42E5-BF14-D6F2D1E8FA24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6728228" y="3203325"/>
                  <a:ext cx="633507" cy="2769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000">
                      <a:solidFill>
                        <a:schemeClr val="tx2"/>
                      </a:solidFill>
                      <a:latin typeface="Arial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2000">
                      <a:solidFill>
                        <a:schemeClr val="tx2"/>
                      </a:solidFill>
                      <a:latin typeface="Arial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000">
                      <a:solidFill>
                        <a:schemeClr val="tx2"/>
                      </a:solidFill>
                      <a:latin typeface="Arial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000">
                      <a:solidFill>
                        <a:schemeClr val="tx2"/>
                      </a:solidFill>
                      <a:latin typeface="Arial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000">
                      <a:solidFill>
                        <a:schemeClr val="tx2"/>
                      </a:solidFill>
                      <a:latin typeface="Arial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2"/>
                      </a:solidFill>
                      <a:latin typeface="Arial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2"/>
                      </a:solidFill>
                      <a:latin typeface="Arial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2"/>
                      </a:solidFill>
                      <a:latin typeface="Arial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2"/>
                      </a:solidFill>
                      <a:latin typeface="Arial" charset="0"/>
                      <a:ea typeface="ＭＳ Ｐゴシック" charset="0"/>
                    </a:defRPr>
                  </a:lvl9pPr>
                </a:lstStyle>
                <a:p>
                  <a:pPr eaLnBrk="1" hangingPunct="1"/>
                  <a:r>
                    <a:rPr lang="de-DE" sz="1200" dirty="0">
                      <a:solidFill>
                        <a:srgbClr val="000000"/>
                      </a:solidFill>
                      <a:latin typeface="Times New Roman" charset="0"/>
                      <a:cs typeface="Times New Roman" charset="0"/>
                    </a:rPr>
                    <a:t>10</a:t>
                  </a:r>
                  <a:r>
                    <a:rPr lang="de-DE" sz="1200" baseline="30000" dirty="0">
                      <a:solidFill>
                        <a:srgbClr val="000000"/>
                      </a:solidFill>
                      <a:latin typeface="Times New Roman" charset="0"/>
                      <a:cs typeface="Times New Roman" charset="0"/>
                    </a:rPr>
                    <a:t>-14</a:t>
                  </a:r>
                  <a:r>
                    <a:rPr lang="de-DE" sz="1200" dirty="0">
                      <a:solidFill>
                        <a:srgbClr val="000000"/>
                      </a:solidFill>
                      <a:latin typeface="Times New Roman" charset="0"/>
                      <a:cs typeface="Times New Roman" charset="0"/>
                    </a:rPr>
                    <a:t> m</a:t>
                  </a:r>
                </a:p>
              </p:txBody>
            </p:sp>
          </p:grpSp>
          <p:cxnSp>
            <p:nvCxnSpPr>
              <p:cNvPr id="87" name="Gerade Verbindung 320">
                <a:extLst>
                  <a:ext uri="{FF2B5EF4-FFF2-40B4-BE49-F238E27FC236}">
                    <a16:creationId xmlns:a16="http://schemas.microsoft.com/office/drawing/2014/main" id="{66099B31-4189-4C44-B509-88D72925C181}"/>
                  </a:ext>
                </a:extLst>
              </p:cNvPr>
              <p:cNvCxnSpPr/>
              <p:nvPr/>
            </p:nvCxnSpPr>
            <p:spPr bwMode="auto">
              <a:xfrm>
                <a:off x="7894646" y="2617300"/>
                <a:ext cx="318198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7F7F7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grpSp>
            <p:nvGrpSpPr>
              <p:cNvPr id="88" name="Gruppieren 56">
                <a:extLst>
                  <a:ext uri="{FF2B5EF4-FFF2-40B4-BE49-F238E27FC236}">
                    <a16:creationId xmlns:a16="http://schemas.microsoft.com/office/drawing/2014/main" id="{C806F67C-AE81-408A-8204-85628F01E0D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776544" y="3050772"/>
                <a:ext cx="46474" cy="1049561"/>
                <a:chOff x="5045876" y="2625717"/>
                <a:chExt cx="74613" cy="1316096"/>
              </a:xfrm>
            </p:grpSpPr>
            <p:cxnSp>
              <p:nvCxnSpPr>
                <p:cNvPr id="105" name="Gerade Verbindung mit Pfeil 104">
                  <a:extLst>
                    <a:ext uri="{FF2B5EF4-FFF2-40B4-BE49-F238E27FC236}">
                      <a16:creationId xmlns:a16="http://schemas.microsoft.com/office/drawing/2014/main" id="{C1C2566B-7D7A-40CB-B43F-44BD9362A45F}"/>
                    </a:ext>
                  </a:extLst>
                </p:cNvPr>
                <p:cNvCxnSpPr/>
                <p:nvPr/>
              </p:nvCxnSpPr>
              <p:spPr bwMode="auto">
                <a:xfrm rot="5400000" flipH="1" flipV="1">
                  <a:off x="4388965" y="3282998"/>
                  <a:ext cx="1316139" cy="1586"/>
                </a:xfrm>
                <a:prstGeom prst="straightConnector1">
                  <a:avLst/>
                </a:prstGeom>
                <a:noFill/>
                <a:ln w="19050" cap="flat" cmpd="sng" algn="ctr">
                  <a:solidFill>
                    <a:srgbClr val="000000">
                      <a:lumMod val="75000"/>
                      <a:lumOff val="25000"/>
                    </a:srgbClr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106" name="Gerade Verbindung 379">
                  <a:extLst>
                    <a:ext uri="{FF2B5EF4-FFF2-40B4-BE49-F238E27FC236}">
                      <a16:creationId xmlns:a16="http://schemas.microsoft.com/office/drawing/2014/main" id="{3DA92AE6-3C13-4DF0-837A-08D68060E0ED}"/>
                    </a:ext>
                  </a:extLst>
                </p:cNvPr>
                <p:cNvCxnSpPr/>
                <p:nvPr/>
              </p:nvCxnSpPr>
              <p:spPr bwMode="auto">
                <a:xfrm>
                  <a:off x="5046242" y="3938686"/>
                  <a:ext cx="72980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000000">
                      <a:lumMod val="75000"/>
                      <a:lumOff val="25000"/>
                    </a:srgb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07" name="Gerade Verbindung 380">
                  <a:extLst>
                    <a:ext uri="{FF2B5EF4-FFF2-40B4-BE49-F238E27FC236}">
                      <a16:creationId xmlns:a16="http://schemas.microsoft.com/office/drawing/2014/main" id="{E8678E5C-61FD-4DAB-9DEC-584D119DF1FC}"/>
                    </a:ext>
                  </a:extLst>
                </p:cNvPr>
                <p:cNvCxnSpPr/>
                <p:nvPr/>
              </p:nvCxnSpPr>
              <p:spPr bwMode="auto">
                <a:xfrm>
                  <a:off x="5047828" y="3354440"/>
                  <a:ext cx="72980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000000">
                      <a:lumMod val="75000"/>
                      <a:lumOff val="25000"/>
                    </a:srgb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sp>
            <p:nvSpPr>
              <p:cNvPr id="89" name="Textfeld 57">
                <a:extLst>
                  <a:ext uri="{FF2B5EF4-FFF2-40B4-BE49-F238E27FC236}">
                    <a16:creationId xmlns:a16="http://schemas.microsoft.com/office/drawing/2014/main" id="{3F65BA34-EDF7-4BFF-AD5D-D2EA39BCA4F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232257" y="2894580"/>
                <a:ext cx="569387" cy="3077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DE" sz="1400" b="1" kern="0" dirty="0" err="1">
                    <a:solidFill>
                      <a:srgbClr val="E46C0A"/>
                    </a:solidFill>
                    <a:latin typeface="Times New Roman" charset="0"/>
                    <a:cs typeface="Times New Roman" charset="0"/>
                  </a:rPr>
                  <a:t>MeV</a:t>
                </a:r>
                <a:endParaRPr lang="de-DE" sz="1400" b="1" kern="0" dirty="0">
                  <a:solidFill>
                    <a:srgbClr val="E46C0A"/>
                  </a:solidFill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90" name="Textfeld 58">
                <a:extLst>
                  <a:ext uri="{FF2B5EF4-FFF2-40B4-BE49-F238E27FC236}">
                    <a16:creationId xmlns:a16="http://schemas.microsoft.com/office/drawing/2014/main" id="{D8AAC8A3-AE03-44DB-9B4F-EC814C7AF39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526109" y="3880119"/>
                <a:ext cx="274434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DE" sz="1400" kern="0" dirty="0">
                    <a:solidFill>
                      <a:srgbClr val="000000"/>
                    </a:solidFill>
                    <a:latin typeface="Times New Roman" charset="0"/>
                    <a:cs typeface="Times New Roman" charset="0"/>
                  </a:rPr>
                  <a:t>0</a:t>
                </a:r>
              </a:p>
            </p:txBody>
          </p:sp>
          <p:sp>
            <p:nvSpPr>
              <p:cNvPr id="91" name="Textfeld 59">
                <a:extLst>
                  <a:ext uri="{FF2B5EF4-FFF2-40B4-BE49-F238E27FC236}">
                    <a16:creationId xmlns:a16="http://schemas.microsoft.com/office/drawing/2014/main" id="{7A4E576F-6F1E-4E54-A831-C747053B0E1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395967" y="3458427"/>
                <a:ext cx="409086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DE" sz="1400" kern="0" dirty="0">
                    <a:solidFill>
                      <a:srgbClr val="000000"/>
                    </a:solidFill>
                    <a:latin typeface="Times New Roman" charset="0"/>
                    <a:cs typeface="Times New Roman" charset="0"/>
                  </a:rPr>
                  <a:t>1.0</a:t>
                </a:r>
              </a:p>
            </p:txBody>
          </p:sp>
          <p:cxnSp>
            <p:nvCxnSpPr>
              <p:cNvPr id="92" name="Gerade Verbindung 367">
                <a:extLst>
                  <a:ext uri="{FF2B5EF4-FFF2-40B4-BE49-F238E27FC236}">
                    <a16:creationId xmlns:a16="http://schemas.microsoft.com/office/drawing/2014/main" id="{179C2098-4638-49B1-870F-71BE16E7AB04}"/>
                  </a:ext>
                </a:extLst>
              </p:cNvPr>
              <p:cNvCxnSpPr/>
              <p:nvPr/>
            </p:nvCxnSpPr>
            <p:spPr bwMode="auto">
              <a:xfrm>
                <a:off x="7892389" y="4099104"/>
                <a:ext cx="318198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2D2D8A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3" name="Gerade Verbindung 368">
                <a:extLst>
                  <a:ext uri="{FF2B5EF4-FFF2-40B4-BE49-F238E27FC236}">
                    <a16:creationId xmlns:a16="http://schemas.microsoft.com/office/drawing/2014/main" id="{55C14CFF-7EC4-47F4-9BAC-10C410FF2D1A}"/>
                  </a:ext>
                </a:extLst>
              </p:cNvPr>
              <p:cNvCxnSpPr/>
              <p:nvPr/>
            </p:nvCxnSpPr>
            <p:spPr bwMode="auto">
              <a:xfrm>
                <a:off x="7891403" y="4005064"/>
                <a:ext cx="319185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2D2D8A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4" name="Gerade Verbindung 369">
                <a:extLst>
                  <a:ext uri="{FF2B5EF4-FFF2-40B4-BE49-F238E27FC236}">
                    <a16:creationId xmlns:a16="http://schemas.microsoft.com/office/drawing/2014/main" id="{AD577C5F-050F-4064-BA10-2104A2DB17EC}"/>
                  </a:ext>
                </a:extLst>
              </p:cNvPr>
              <p:cNvCxnSpPr/>
              <p:nvPr/>
            </p:nvCxnSpPr>
            <p:spPr bwMode="auto">
              <a:xfrm>
                <a:off x="7891403" y="3717197"/>
                <a:ext cx="319185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2D2D8A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5" name="Gerade Verbindung 370">
                <a:extLst>
                  <a:ext uri="{FF2B5EF4-FFF2-40B4-BE49-F238E27FC236}">
                    <a16:creationId xmlns:a16="http://schemas.microsoft.com/office/drawing/2014/main" id="{FE1D1677-B50F-450E-8AFF-0308C61B8974}"/>
                  </a:ext>
                </a:extLst>
              </p:cNvPr>
              <p:cNvCxnSpPr/>
              <p:nvPr/>
            </p:nvCxnSpPr>
            <p:spPr bwMode="auto">
              <a:xfrm>
                <a:off x="7891403" y="3600550"/>
                <a:ext cx="319185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2D2D8A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6" name="Gerade Verbindung 371">
                <a:extLst>
                  <a:ext uri="{FF2B5EF4-FFF2-40B4-BE49-F238E27FC236}">
                    <a16:creationId xmlns:a16="http://schemas.microsoft.com/office/drawing/2014/main" id="{99F631AA-AC19-49C5-B814-21BDBEC97117}"/>
                  </a:ext>
                </a:extLst>
              </p:cNvPr>
              <p:cNvCxnSpPr/>
              <p:nvPr/>
            </p:nvCxnSpPr>
            <p:spPr bwMode="auto">
              <a:xfrm>
                <a:off x="7891403" y="3456534"/>
                <a:ext cx="319185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2D2D8A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7" name="Gerade Verbindung 372">
                <a:extLst>
                  <a:ext uri="{FF2B5EF4-FFF2-40B4-BE49-F238E27FC236}">
                    <a16:creationId xmlns:a16="http://schemas.microsoft.com/office/drawing/2014/main" id="{E7A9B819-2D8E-4102-9824-8159C117E6C2}"/>
                  </a:ext>
                </a:extLst>
              </p:cNvPr>
              <p:cNvCxnSpPr/>
              <p:nvPr/>
            </p:nvCxnSpPr>
            <p:spPr bwMode="auto">
              <a:xfrm>
                <a:off x="7891403" y="3254616"/>
                <a:ext cx="319185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2D2D8A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8" name="Gerade Verbindung 373">
                <a:extLst>
                  <a:ext uri="{FF2B5EF4-FFF2-40B4-BE49-F238E27FC236}">
                    <a16:creationId xmlns:a16="http://schemas.microsoft.com/office/drawing/2014/main" id="{62E11966-8A95-4D28-B94E-69FB7C4319CF}"/>
                  </a:ext>
                </a:extLst>
              </p:cNvPr>
              <p:cNvCxnSpPr/>
              <p:nvPr/>
            </p:nvCxnSpPr>
            <p:spPr bwMode="auto">
              <a:xfrm>
                <a:off x="7891403" y="3225497"/>
                <a:ext cx="319185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2D2D8A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99" name="Textfeld 104">
                <a:extLst>
                  <a:ext uri="{FF2B5EF4-FFF2-40B4-BE49-F238E27FC236}">
                    <a16:creationId xmlns:a16="http://schemas.microsoft.com/office/drawing/2014/main" id="{40F9C5F0-59D0-4486-B6F7-8E5495A67B7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308371" y="2777299"/>
                <a:ext cx="184731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 sz="1200" kern="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0" name="Textfeld 112">
                <a:extLst>
                  <a:ext uri="{FF2B5EF4-FFF2-40B4-BE49-F238E27FC236}">
                    <a16:creationId xmlns:a16="http://schemas.microsoft.com/office/drawing/2014/main" id="{BCF61B7D-02AA-45D0-87AC-005E1B74269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339302" y="3816574"/>
                <a:ext cx="583976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DE" sz="1000" kern="0" dirty="0" err="1">
                    <a:solidFill>
                      <a:schemeClr val="tx1"/>
                    </a:solidFill>
                  </a:rPr>
                  <a:t>ground</a:t>
                </a:r>
                <a:endParaRPr lang="de-DE" sz="1000" kern="0" dirty="0">
                  <a:solidFill>
                    <a:schemeClr val="tx1"/>
                  </a:solidFill>
                </a:endParaRPr>
              </a:p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DE" sz="1000" kern="0" dirty="0" err="1">
                    <a:solidFill>
                      <a:schemeClr val="tx1"/>
                    </a:solidFill>
                  </a:rPr>
                  <a:t>state</a:t>
                </a:r>
                <a:r>
                  <a:rPr lang="de-DE" sz="1000" kern="0" dirty="0">
                    <a:solidFill>
                      <a:schemeClr val="tx1"/>
                    </a:solidFill>
                  </a:rPr>
                  <a:t> </a:t>
                </a:r>
                <a:endParaRPr lang="de-DE" kern="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1" name="Textfeld 165">
                <a:extLst>
                  <a:ext uri="{FF2B5EF4-FFF2-40B4-BE49-F238E27FC236}">
                    <a16:creationId xmlns:a16="http://schemas.microsoft.com/office/drawing/2014/main" id="{C5B07039-496C-4260-BEDD-119390169DC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333358" y="3184274"/>
                <a:ext cx="605266" cy="5539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DE" sz="1000" kern="0" dirty="0" err="1">
                    <a:solidFill>
                      <a:srgbClr val="000000"/>
                    </a:solidFill>
                  </a:rPr>
                  <a:t>nuclear</a:t>
                </a:r>
                <a:endParaRPr lang="de-DE" sz="1000" kern="0" dirty="0">
                  <a:solidFill>
                    <a:srgbClr val="000000"/>
                  </a:solidFill>
                </a:endParaRPr>
              </a:p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DE" sz="1000" kern="0" dirty="0" err="1">
                    <a:solidFill>
                      <a:srgbClr val="000000"/>
                    </a:solidFill>
                  </a:rPr>
                  <a:t>excited</a:t>
                </a:r>
                <a:br>
                  <a:rPr lang="de-DE" sz="1000" kern="0" dirty="0">
                    <a:solidFill>
                      <a:srgbClr val="000000"/>
                    </a:solidFill>
                  </a:rPr>
                </a:br>
                <a:r>
                  <a:rPr lang="de-DE" sz="1000" kern="0" dirty="0" err="1">
                    <a:solidFill>
                      <a:srgbClr val="000000"/>
                    </a:solidFill>
                  </a:rPr>
                  <a:t>states</a:t>
                </a:r>
                <a:endParaRPr lang="de-DE" sz="1000" kern="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2" name="Geschweifte Klammer rechts 238">
                <a:extLst>
                  <a:ext uri="{FF2B5EF4-FFF2-40B4-BE49-F238E27FC236}">
                    <a16:creationId xmlns:a16="http://schemas.microsoft.com/office/drawing/2014/main" id="{FD7F554D-44CD-4EE2-A543-B4CF1D42BA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51162" y="3159878"/>
                <a:ext cx="148994" cy="888683"/>
              </a:xfrm>
              <a:prstGeom prst="rightBrace">
                <a:avLst>
                  <a:gd name="adj1" fmla="val 8338"/>
                  <a:gd name="adj2" fmla="val 35466"/>
                </a:avLst>
              </a:prstGeom>
              <a:noFill/>
              <a:ln w="19050" cmpd="sng">
                <a:solidFill>
                  <a:srgbClr val="2D2D8A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 kern="0">
                  <a:solidFill>
                    <a:srgbClr val="000000"/>
                  </a:solidFill>
                  <a:cs typeface="ＭＳ Ｐゴシック" charset="0"/>
                </a:endParaRPr>
              </a:p>
            </p:txBody>
          </p:sp>
          <p:cxnSp>
            <p:nvCxnSpPr>
              <p:cNvPr id="103" name="Gerade Verbindung 399">
                <a:extLst>
                  <a:ext uri="{FF2B5EF4-FFF2-40B4-BE49-F238E27FC236}">
                    <a16:creationId xmlns:a16="http://schemas.microsoft.com/office/drawing/2014/main" id="{BB369383-B256-4136-8E49-858883FE2380}"/>
                  </a:ext>
                </a:extLst>
              </p:cNvPr>
              <p:cNvCxnSpPr/>
              <p:nvPr/>
            </p:nvCxnSpPr>
            <p:spPr bwMode="auto">
              <a:xfrm>
                <a:off x="7894647" y="3368819"/>
                <a:ext cx="319185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2D2D8A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04" name="Gerade Verbindung mit Pfeil 103">
                <a:extLst>
                  <a:ext uri="{FF2B5EF4-FFF2-40B4-BE49-F238E27FC236}">
                    <a16:creationId xmlns:a16="http://schemas.microsoft.com/office/drawing/2014/main" id="{8B21F372-CCFD-46A7-A25A-DAEE65677B1C}"/>
                  </a:ext>
                </a:extLst>
              </p:cNvPr>
              <p:cNvCxnSpPr/>
              <p:nvPr/>
            </p:nvCxnSpPr>
            <p:spPr>
              <a:xfrm flipH="1" flipV="1">
                <a:off x="6152287" y="2904742"/>
                <a:ext cx="310250" cy="227456"/>
              </a:xfrm>
              <a:prstGeom prst="straightConnector1">
                <a:avLst/>
              </a:prstGeom>
              <a:ln>
                <a:solidFill>
                  <a:srgbClr val="E46C0A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7" name="Textfeld 126">
              <a:extLst>
                <a:ext uri="{FF2B5EF4-FFF2-40B4-BE49-F238E27FC236}">
                  <a16:creationId xmlns:a16="http://schemas.microsoft.com/office/drawing/2014/main" id="{5305DD84-DF61-405B-8306-1C9973AD9D77}"/>
                </a:ext>
              </a:extLst>
            </p:cNvPr>
            <p:cNvSpPr txBox="1"/>
            <p:nvPr/>
          </p:nvSpPr>
          <p:spPr>
            <a:xfrm>
              <a:off x="3481908" y="206077"/>
              <a:ext cx="5040560" cy="377024"/>
            </a:xfrm>
            <a:prstGeom prst="rect">
              <a:avLst/>
            </a:prstGeom>
            <a:noFill/>
          </p:spPr>
          <p:txBody>
            <a:bodyPr wrap="square" lIns="68579" tIns="34289" rIns="68579" bIns="34289" rtlCol="0">
              <a:spAutoFit/>
            </a:bodyPr>
            <a:lstStyle/>
            <a:p>
              <a:r>
                <a:rPr lang="de-DE" sz="2000" u="sng" dirty="0">
                  <a:solidFill>
                    <a:srgbClr val="00432A"/>
                  </a:solidFill>
                </a:rPr>
                <a:t>  /  </a:t>
              </a:r>
              <a:r>
                <a:rPr lang="de-DE" sz="2000" u="sng" dirty="0" err="1">
                  <a:solidFill>
                    <a:srgbClr val="00432A"/>
                  </a:solidFill>
                </a:rPr>
                <a:t>Scheme</a:t>
              </a:r>
              <a:r>
                <a:rPr lang="de-DE" sz="2000" u="sng" dirty="0">
                  <a:solidFill>
                    <a:srgbClr val="00432A"/>
                  </a:solidFill>
                </a:rPr>
                <a:t> </a:t>
              </a:r>
              <a:r>
                <a:rPr lang="de-DE" sz="2000" u="sng" dirty="0" err="1">
                  <a:solidFill>
                    <a:srgbClr val="00432A"/>
                  </a:solidFill>
                </a:rPr>
                <a:t>of</a:t>
              </a:r>
              <a:r>
                <a:rPr lang="de-DE" sz="2000" u="sng" dirty="0">
                  <a:solidFill>
                    <a:srgbClr val="00432A"/>
                  </a:solidFill>
                </a:rPr>
                <a:t> a </a:t>
              </a:r>
              <a:r>
                <a:rPr lang="de-DE" sz="2000" u="sng" dirty="0" err="1">
                  <a:solidFill>
                    <a:srgbClr val="00432A"/>
                  </a:solidFill>
                </a:rPr>
                <a:t>nuclear</a:t>
              </a:r>
              <a:r>
                <a:rPr lang="de-DE" sz="2000" u="sng" dirty="0">
                  <a:solidFill>
                    <a:srgbClr val="00432A"/>
                  </a:solidFill>
                </a:rPr>
                <a:t> </a:t>
              </a:r>
              <a:r>
                <a:rPr lang="de-DE" sz="2000" u="sng" dirty="0" err="1">
                  <a:solidFill>
                    <a:srgbClr val="00432A"/>
                  </a:solidFill>
                </a:rPr>
                <a:t>clock</a:t>
              </a:r>
              <a:r>
                <a:rPr lang="de-DE" sz="2000" u="sng" dirty="0">
                  <a:solidFill>
                    <a:srgbClr val="00432A"/>
                  </a:solidFill>
                </a:rPr>
                <a:t>  </a:t>
              </a:r>
              <a:endParaRPr lang="en-GB" sz="2000" u="sng" dirty="0">
                <a:solidFill>
                  <a:srgbClr val="00432A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49162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_Energy Splitting of the Ground-State Doublet in the Nucleus 229Th 7">
            <a:extLst>
              <a:ext uri="{FF2B5EF4-FFF2-40B4-BE49-F238E27FC236}">
                <a16:creationId xmlns:a16="http://schemas.microsoft.com/office/drawing/2014/main" id="{B5BA823C-F21F-46E7-8088-3E57727CB5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765175"/>
            <a:ext cx="3670300" cy="272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1" name="Text Box 3">
            <a:extLst>
              <a:ext uri="{FF2B5EF4-FFF2-40B4-BE49-F238E27FC236}">
                <a16:creationId xmlns:a16="http://schemas.microsoft.com/office/drawing/2014/main" id="{BE216A74-5296-4AD6-95F6-25C07C3D98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08400" y="1412875"/>
            <a:ext cx="489743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en-US" sz="1800">
                <a:latin typeface="Symbol" panose="05050102010706020507" pitchFamily="18" charset="2"/>
              </a:rPr>
              <a:t>g</a:t>
            </a:r>
            <a:r>
              <a:rPr lang="de-DE" altLang="en-US" sz="1800"/>
              <a:t>-spectroscopy of two decay cascades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en-US" sz="1800"/>
              <a:t>from the 71.82-keV-level</a:t>
            </a:r>
          </a:p>
        </p:txBody>
      </p:sp>
      <p:sp>
        <p:nvSpPr>
          <p:cNvPr id="27652" name="Rectangle 4">
            <a:extLst>
              <a:ext uri="{FF2B5EF4-FFF2-40B4-BE49-F238E27FC236}">
                <a16:creationId xmlns:a16="http://schemas.microsoft.com/office/drawing/2014/main" id="{FA13C987-E85B-422C-9A35-A2445E7B7B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0"/>
            <a:ext cx="76962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de-DE" altLang="en-US" sz="3600">
                <a:solidFill>
                  <a:schemeClr val="bg1"/>
                </a:solidFill>
                <a:latin typeface="Times New Roman" panose="02020603050405020304" pitchFamily="18" charset="0"/>
              </a:rPr>
              <a:t>Motivation</a:t>
            </a:r>
            <a:endParaRPr lang="de-DE" altLang="en-US" sz="360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sp>
        <p:nvSpPr>
          <p:cNvPr id="27653" name="Text Box 5">
            <a:extLst>
              <a:ext uri="{FF2B5EF4-FFF2-40B4-BE49-F238E27FC236}">
                <a16:creationId xmlns:a16="http://schemas.microsoft.com/office/drawing/2014/main" id="{231BC6E3-B0C2-48E0-A583-BFF6C98464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115888"/>
            <a:ext cx="551644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en-US" sz="1800" u="sng" dirty="0">
                <a:solidFill>
                  <a:srgbClr val="0066FF"/>
                </a:solidFill>
              </a:rPr>
              <a:t>Measurement </a:t>
            </a:r>
            <a:r>
              <a:rPr lang="de-DE" altLang="en-US" sz="1800" u="sng" dirty="0" err="1">
                <a:solidFill>
                  <a:srgbClr val="0066FF"/>
                </a:solidFill>
              </a:rPr>
              <a:t>of</a:t>
            </a:r>
            <a:r>
              <a:rPr lang="de-DE" altLang="en-US" sz="1800" u="sng" dirty="0">
                <a:solidFill>
                  <a:srgbClr val="0066FF"/>
                </a:solidFill>
              </a:rPr>
              <a:t> </a:t>
            </a:r>
            <a:r>
              <a:rPr lang="de-DE" altLang="en-US" sz="1800" u="sng" dirty="0" err="1">
                <a:solidFill>
                  <a:srgbClr val="0066FF"/>
                </a:solidFill>
              </a:rPr>
              <a:t>the</a:t>
            </a:r>
            <a:r>
              <a:rPr lang="de-DE" altLang="en-US" sz="1800" u="sng" dirty="0">
                <a:solidFill>
                  <a:srgbClr val="0066FF"/>
                </a:solidFill>
              </a:rPr>
              <a:t> </a:t>
            </a:r>
            <a:r>
              <a:rPr lang="de-DE" altLang="en-US" sz="1800" u="sng" dirty="0" err="1">
                <a:solidFill>
                  <a:srgbClr val="0066FF"/>
                </a:solidFill>
              </a:rPr>
              <a:t>energy</a:t>
            </a:r>
            <a:r>
              <a:rPr lang="de-DE" altLang="en-US" sz="1800" u="sng" dirty="0">
                <a:solidFill>
                  <a:srgbClr val="0066FF"/>
                </a:solidFill>
              </a:rPr>
              <a:t> </a:t>
            </a:r>
            <a:r>
              <a:rPr lang="de-DE" altLang="en-US" sz="1800" u="sng" dirty="0" err="1">
                <a:solidFill>
                  <a:srgbClr val="0066FF"/>
                </a:solidFill>
              </a:rPr>
              <a:t>of</a:t>
            </a:r>
            <a:r>
              <a:rPr lang="de-DE" altLang="en-US" sz="1800" u="sng" dirty="0">
                <a:solidFill>
                  <a:srgbClr val="0066FF"/>
                </a:solidFill>
              </a:rPr>
              <a:t> </a:t>
            </a:r>
            <a:r>
              <a:rPr lang="de-DE" altLang="en-US" sz="1800" u="sng" dirty="0" err="1">
                <a:solidFill>
                  <a:srgbClr val="0066FF"/>
                </a:solidFill>
              </a:rPr>
              <a:t>the</a:t>
            </a:r>
            <a:r>
              <a:rPr lang="de-DE" altLang="en-US" sz="1800" u="sng" dirty="0">
                <a:solidFill>
                  <a:srgbClr val="0066FF"/>
                </a:solidFill>
              </a:rPr>
              <a:t> Th-229 isomer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en-US" sz="1800" u="sng" dirty="0">
                <a:solidFill>
                  <a:srgbClr val="0066FF"/>
                </a:solidFill>
              </a:rPr>
              <a:t>B. R. Beck et al. (LLNL), Phys. Rev. </a:t>
            </a:r>
            <a:r>
              <a:rPr lang="de-DE" altLang="en-US" sz="1800" u="sng" dirty="0" err="1">
                <a:solidFill>
                  <a:srgbClr val="0066FF"/>
                </a:solidFill>
              </a:rPr>
              <a:t>Lett</a:t>
            </a:r>
            <a:r>
              <a:rPr lang="de-DE" altLang="en-US" sz="1800" u="sng" dirty="0">
                <a:solidFill>
                  <a:srgbClr val="0066FF"/>
                </a:solidFill>
              </a:rPr>
              <a:t>. </a:t>
            </a:r>
            <a:r>
              <a:rPr lang="de-DE" altLang="en-US" sz="1800" b="1" u="sng" dirty="0">
                <a:solidFill>
                  <a:srgbClr val="0066FF"/>
                </a:solidFill>
              </a:rPr>
              <a:t>98</a:t>
            </a:r>
            <a:r>
              <a:rPr lang="de-DE" altLang="en-US" sz="1800" u="sng" dirty="0">
                <a:solidFill>
                  <a:srgbClr val="0066FF"/>
                </a:solidFill>
              </a:rPr>
              <a:t>, 142501 (2007)</a:t>
            </a:r>
          </a:p>
          <a:p>
            <a:pPr>
              <a:spcBef>
                <a:spcPct val="0"/>
              </a:spcBef>
              <a:buFontTx/>
              <a:buNone/>
            </a:pPr>
            <a:endParaRPr lang="de-DE" altLang="en-US" sz="1800" u="sng" dirty="0">
              <a:solidFill>
                <a:srgbClr val="0066FF"/>
              </a:solidFill>
            </a:endParaRPr>
          </a:p>
        </p:txBody>
      </p:sp>
      <p:pic>
        <p:nvPicPr>
          <p:cNvPr id="27654" name="Picture 6">
            <a:extLst>
              <a:ext uri="{FF2B5EF4-FFF2-40B4-BE49-F238E27FC236}">
                <a16:creationId xmlns:a16="http://schemas.microsoft.com/office/drawing/2014/main" id="{E436600E-1B5F-4B04-BAAF-589996A1E3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3716338"/>
            <a:ext cx="6119813" cy="2395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5" name="Text Box 7">
            <a:extLst>
              <a:ext uri="{FF2B5EF4-FFF2-40B4-BE49-F238E27FC236}">
                <a16:creationId xmlns:a16="http://schemas.microsoft.com/office/drawing/2014/main" id="{3ADD8444-667D-450C-ABCF-8811813BB6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79838" y="2205038"/>
            <a:ext cx="48958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en-US" sz="1800"/>
              <a:t>Isomer energy: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en-US" sz="1800"/>
              <a:t>Difference of the doublet splittings: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en-US" sz="1800"/>
              <a:t>7.6 </a:t>
            </a:r>
            <a:r>
              <a:rPr lang="en-US" altLang="en-US" sz="1800"/>
              <a:t>± 0.5 eV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en-US" sz="1800"/>
              <a:t>(corr.: 7.8 </a:t>
            </a:r>
            <a:r>
              <a:rPr lang="en-US" altLang="en-US" sz="1800"/>
              <a:t>± 0.5 eV, LLNL-Proc-415170) </a:t>
            </a:r>
          </a:p>
        </p:txBody>
      </p:sp>
      <p:sp>
        <p:nvSpPr>
          <p:cNvPr id="27656" name="Text Box 8">
            <a:extLst>
              <a:ext uri="{FF2B5EF4-FFF2-40B4-BE49-F238E27FC236}">
                <a16:creationId xmlns:a16="http://schemas.microsoft.com/office/drawing/2014/main" id="{60AD77C5-B1F7-4464-8E5A-BD98AB3C1B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850" y="6381750"/>
            <a:ext cx="865230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en-US" sz="1800" dirty="0">
                <a:solidFill>
                  <a:srgbClr val="006600"/>
                </a:solidFill>
              </a:rPr>
              <a:t>Ground </a:t>
            </a:r>
            <a:r>
              <a:rPr lang="de-DE" altLang="en-US" sz="1800" dirty="0" err="1">
                <a:solidFill>
                  <a:srgbClr val="006600"/>
                </a:solidFill>
              </a:rPr>
              <a:t>state</a:t>
            </a:r>
            <a:r>
              <a:rPr lang="de-DE" altLang="en-US" sz="1800" dirty="0">
                <a:solidFill>
                  <a:srgbClr val="006600"/>
                </a:solidFill>
              </a:rPr>
              <a:t> → isomer: </a:t>
            </a:r>
            <a:r>
              <a:rPr lang="de-DE" altLang="en-US" sz="1800" dirty="0" err="1">
                <a:solidFill>
                  <a:srgbClr val="006600"/>
                </a:solidFill>
              </a:rPr>
              <a:t>transition</a:t>
            </a:r>
            <a:r>
              <a:rPr lang="de-DE" altLang="en-US" sz="1800" dirty="0">
                <a:solidFill>
                  <a:srgbClr val="006600"/>
                </a:solidFill>
              </a:rPr>
              <a:t> in </a:t>
            </a:r>
            <a:r>
              <a:rPr lang="de-DE" altLang="en-US" sz="1800" dirty="0" err="1">
                <a:solidFill>
                  <a:srgbClr val="006600"/>
                </a:solidFill>
              </a:rPr>
              <a:t>the</a:t>
            </a:r>
            <a:r>
              <a:rPr lang="de-DE" altLang="en-US" sz="1800" dirty="0">
                <a:solidFill>
                  <a:srgbClr val="006600"/>
                </a:solidFill>
              </a:rPr>
              <a:t> </a:t>
            </a:r>
            <a:r>
              <a:rPr lang="de-DE" altLang="en-US" sz="1800" dirty="0" err="1">
                <a:solidFill>
                  <a:srgbClr val="006600"/>
                </a:solidFill>
              </a:rPr>
              <a:t>vacuum-ultraviolet</a:t>
            </a:r>
            <a:r>
              <a:rPr lang="de-DE" altLang="en-US" sz="1800" dirty="0">
                <a:solidFill>
                  <a:srgbClr val="006600"/>
                </a:solidFill>
              </a:rPr>
              <a:t> at </a:t>
            </a:r>
            <a:r>
              <a:rPr lang="de-DE" altLang="en-US" sz="1800" dirty="0" err="1">
                <a:solidFill>
                  <a:srgbClr val="006600"/>
                </a:solidFill>
              </a:rPr>
              <a:t>about</a:t>
            </a:r>
            <a:r>
              <a:rPr lang="de-DE" altLang="en-US" sz="1800" dirty="0">
                <a:solidFill>
                  <a:srgbClr val="006600"/>
                </a:solidFill>
              </a:rPr>
              <a:t> 160 </a:t>
            </a:r>
            <a:r>
              <a:rPr lang="de-DE" altLang="en-US" sz="1800" dirty="0" err="1">
                <a:solidFill>
                  <a:srgbClr val="006600"/>
                </a:solidFill>
              </a:rPr>
              <a:t>nm</a:t>
            </a:r>
            <a:r>
              <a:rPr lang="de-DE" altLang="en-US" sz="1800" dirty="0">
                <a:solidFill>
                  <a:srgbClr val="006600"/>
                </a:solidFill>
              </a:rPr>
              <a:t> </a:t>
            </a:r>
            <a:r>
              <a:rPr lang="de-DE" altLang="en-US" sz="1800" dirty="0" err="1">
                <a:solidFill>
                  <a:srgbClr val="006600"/>
                </a:solidFill>
              </a:rPr>
              <a:t>wavelength</a:t>
            </a:r>
            <a:endParaRPr lang="de-DE" altLang="en-US" sz="1800" dirty="0">
              <a:solidFill>
                <a:srgbClr val="006600"/>
              </a:solidFill>
            </a:endParaRPr>
          </a:p>
        </p:txBody>
      </p:sp>
      <p:sp>
        <p:nvSpPr>
          <p:cNvPr id="27657" name="Oval 9">
            <a:extLst>
              <a:ext uri="{FF2B5EF4-FFF2-40B4-BE49-F238E27FC236}">
                <a16:creationId xmlns:a16="http://schemas.microsoft.com/office/drawing/2014/main" id="{886755EE-5AE1-4E53-BAFD-E82AFE5A88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27313" y="2349500"/>
            <a:ext cx="431800" cy="287338"/>
          </a:xfrm>
          <a:prstGeom prst="ellips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de-DE" altLang="en-US" sz="1800"/>
          </a:p>
        </p:txBody>
      </p:sp>
      <p:sp>
        <p:nvSpPr>
          <p:cNvPr id="27658" name="Oval 10">
            <a:extLst>
              <a:ext uri="{FF2B5EF4-FFF2-40B4-BE49-F238E27FC236}">
                <a16:creationId xmlns:a16="http://schemas.microsoft.com/office/drawing/2014/main" id="{E2AAE01F-D971-4525-A18C-CD64304397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2275" y="1700213"/>
            <a:ext cx="431800" cy="287337"/>
          </a:xfrm>
          <a:prstGeom prst="ellips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de-DE" altLang="en-US" sz="1800"/>
          </a:p>
        </p:txBody>
      </p:sp>
      <p:sp>
        <p:nvSpPr>
          <p:cNvPr id="27659" name="Oval 11">
            <a:extLst>
              <a:ext uri="{FF2B5EF4-FFF2-40B4-BE49-F238E27FC236}">
                <a16:creationId xmlns:a16="http://schemas.microsoft.com/office/drawing/2014/main" id="{A5D5B84E-A003-4B16-BA0F-A6EA551BE7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27313" y="1844675"/>
            <a:ext cx="431800" cy="287338"/>
          </a:xfrm>
          <a:prstGeom prst="ellips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de-DE" altLang="en-US" sz="1800"/>
          </a:p>
        </p:txBody>
      </p:sp>
      <p:sp>
        <p:nvSpPr>
          <p:cNvPr id="27660" name="Oval 12">
            <a:extLst>
              <a:ext uri="{FF2B5EF4-FFF2-40B4-BE49-F238E27FC236}">
                <a16:creationId xmlns:a16="http://schemas.microsoft.com/office/drawing/2014/main" id="{45DD84CB-59F9-46C9-BB21-898BE9D046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650" y="2205038"/>
            <a:ext cx="431800" cy="287337"/>
          </a:xfrm>
          <a:prstGeom prst="ellips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de-DE" altLang="en-US" sz="1800"/>
          </a:p>
        </p:txBody>
      </p:sp>
      <p:sp>
        <p:nvSpPr>
          <p:cNvPr id="27661" name="Text Box 13">
            <a:extLst>
              <a:ext uri="{FF2B5EF4-FFF2-40B4-BE49-F238E27FC236}">
                <a16:creationId xmlns:a16="http://schemas.microsoft.com/office/drawing/2014/main" id="{29872B6D-7564-485A-837F-ECC68C5666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6600" y="3429000"/>
            <a:ext cx="13223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en-US" sz="1600">
                <a:solidFill>
                  <a:srgbClr val="CC0000"/>
                </a:solidFill>
              </a:rPr>
              <a:t>29 KeV lines</a:t>
            </a:r>
          </a:p>
        </p:txBody>
      </p:sp>
      <p:sp>
        <p:nvSpPr>
          <p:cNvPr id="27662" name="Text Box 14">
            <a:extLst>
              <a:ext uri="{FF2B5EF4-FFF2-40B4-BE49-F238E27FC236}">
                <a16:creationId xmlns:a16="http://schemas.microsoft.com/office/drawing/2014/main" id="{F66271D1-5ABD-45E6-A2C2-0229F44154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16688" y="3429000"/>
            <a:ext cx="13223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en-US" sz="1600">
                <a:solidFill>
                  <a:srgbClr val="0000FF"/>
                </a:solidFill>
              </a:rPr>
              <a:t>42 KeV lines</a:t>
            </a:r>
          </a:p>
        </p:txBody>
      </p:sp>
    </p:spTree>
    <p:extLst>
      <p:ext uri="{BB962C8B-B14F-4D97-AF65-F5344CB8AC3E}">
        <p14:creationId xmlns:p14="http://schemas.microsoft.com/office/powerpoint/2010/main" val="2269112037"/>
      </p:ext>
    </p:extLst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>
            <a:extLst>
              <a:ext uri="{FF2B5EF4-FFF2-40B4-BE49-F238E27FC236}">
                <a16:creationId xmlns:a16="http://schemas.microsoft.com/office/drawing/2014/main" id="{F3852E3D-4F9A-453A-8730-223A1D2C45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115888"/>
            <a:ext cx="712541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en-US" sz="1800" u="sng" dirty="0" err="1">
                <a:solidFill>
                  <a:srgbClr val="0066FF"/>
                </a:solidFill>
              </a:rPr>
              <a:t>Improved</a:t>
            </a:r>
            <a:r>
              <a:rPr lang="de-DE" altLang="en-US" sz="1800" u="sng" dirty="0">
                <a:solidFill>
                  <a:srgbClr val="0066FF"/>
                </a:solidFill>
              </a:rPr>
              <a:t> </a:t>
            </a:r>
            <a:r>
              <a:rPr lang="de-DE" altLang="en-US" sz="1800" u="sng" dirty="0">
                <a:solidFill>
                  <a:srgbClr val="0066FF"/>
                </a:solidFill>
                <a:latin typeface="Symbol" panose="05050102010706020507" pitchFamily="18" charset="2"/>
              </a:rPr>
              <a:t>g</a:t>
            </a:r>
            <a:r>
              <a:rPr lang="de-DE" altLang="en-US" sz="1800" u="sng" dirty="0">
                <a:solidFill>
                  <a:srgbClr val="0066FF"/>
                </a:solidFill>
              </a:rPr>
              <a:t>-</a:t>
            </a:r>
            <a:r>
              <a:rPr lang="de-DE" altLang="en-US" sz="1800" u="sng" dirty="0" err="1">
                <a:solidFill>
                  <a:srgbClr val="0066FF"/>
                </a:solidFill>
              </a:rPr>
              <a:t>spectroscopy</a:t>
            </a:r>
            <a:r>
              <a:rPr lang="de-DE" altLang="en-US" sz="1800" u="sng" dirty="0">
                <a:solidFill>
                  <a:srgbClr val="0066FF"/>
                </a:solidFill>
              </a:rPr>
              <a:t> </a:t>
            </a:r>
            <a:r>
              <a:rPr lang="de-DE" altLang="en-US" sz="1800" u="sng" dirty="0" err="1">
                <a:solidFill>
                  <a:srgbClr val="0066FF"/>
                </a:solidFill>
              </a:rPr>
              <a:t>measurement</a:t>
            </a:r>
            <a:r>
              <a:rPr lang="de-DE" altLang="en-US" sz="1800" u="sng" dirty="0">
                <a:solidFill>
                  <a:srgbClr val="0066FF"/>
                </a:solidFill>
              </a:rPr>
              <a:t> (U Heidelberg, TU Wien, U Mainz)</a:t>
            </a:r>
          </a:p>
          <a:p>
            <a:pPr>
              <a:spcBef>
                <a:spcPct val="0"/>
              </a:spcBef>
              <a:buNone/>
            </a:pPr>
            <a:r>
              <a:rPr lang="de-DE" altLang="en-US" sz="1800" u="sng" dirty="0">
                <a:solidFill>
                  <a:srgbClr val="0066FF"/>
                </a:solidFill>
              </a:rPr>
              <a:t>T. Sikorsky et al., Phys. Rev. Lett. </a:t>
            </a:r>
            <a:r>
              <a:rPr lang="de-DE" sz="1800" u="sng" dirty="0">
                <a:solidFill>
                  <a:srgbClr val="0066FF"/>
                </a:solidFill>
              </a:rPr>
              <a:t>125, 142503 (2020)</a:t>
            </a:r>
            <a:endParaRPr lang="de-DE" altLang="en-US" sz="1800" u="sng" dirty="0">
              <a:solidFill>
                <a:srgbClr val="0066FF"/>
              </a:solidFill>
            </a:endParaRPr>
          </a:p>
          <a:p>
            <a:pPr>
              <a:spcBef>
                <a:spcPct val="0"/>
              </a:spcBef>
              <a:buFontTx/>
              <a:buNone/>
            </a:pPr>
            <a:endParaRPr lang="de-DE" altLang="en-US" sz="1800" u="sng" dirty="0">
              <a:solidFill>
                <a:srgbClr val="0066FF"/>
              </a:solidFill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BE1361D0-8391-4035-904C-3A2CB18E5A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999" y="908720"/>
            <a:ext cx="2820323" cy="2311084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F87325C7-9B03-4F7C-A84E-02B054C619ED}"/>
              </a:ext>
            </a:extLst>
          </p:cNvPr>
          <p:cNvSpPr txBox="1"/>
          <p:nvPr/>
        </p:nvSpPr>
        <p:spPr>
          <a:xfrm>
            <a:off x="250825" y="3219804"/>
            <a:ext cx="22829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err="1"/>
              <a:t>Magnetic</a:t>
            </a:r>
            <a:r>
              <a:rPr lang="de-DE" sz="1400" dirty="0"/>
              <a:t> </a:t>
            </a:r>
            <a:r>
              <a:rPr lang="de-DE" sz="1400" dirty="0" err="1"/>
              <a:t>microcalorimeter</a:t>
            </a:r>
            <a:endParaRPr lang="de-DE" sz="1400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3F2D1E78-CFF5-433D-B4F7-B844F2438C6E}"/>
              </a:ext>
            </a:extLst>
          </p:cNvPr>
          <p:cNvSpPr/>
          <p:nvPr/>
        </p:nvSpPr>
        <p:spPr bwMode="auto">
          <a:xfrm>
            <a:off x="107504" y="852811"/>
            <a:ext cx="648072" cy="372814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45903E74-98C6-4E96-9601-BF8E44905BD3}"/>
              </a:ext>
            </a:extLst>
          </p:cNvPr>
          <p:cNvSpPr/>
          <p:nvPr/>
        </p:nvSpPr>
        <p:spPr bwMode="auto">
          <a:xfrm>
            <a:off x="2720286" y="2708920"/>
            <a:ext cx="648072" cy="372814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26B8239C-F0C6-4C5E-8293-9F671DB3DC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0817" y="1233661"/>
            <a:ext cx="5633251" cy="4587840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9EF5D98F-95A2-4F38-8388-86E91B24C378}"/>
              </a:ext>
            </a:extLst>
          </p:cNvPr>
          <p:cNvSpPr txBox="1"/>
          <p:nvPr/>
        </p:nvSpPr>
        <p:spPr>
          <a:xfrm>
            <a:off x="1331640" y="6237312"/>
            <a:ext cx="5934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Isomer </a:t>
            </a:r>
            <a:r>
              <a:rPr lang="de-DE" dirty="0" err="1"/>
              <a:t>energy</a:t>
            </a:r>
            <a:r>
              <a:rPr lang="de-DE" dirty="0"/>
              <a:t>: 8.10(17) eV, </a:t>
            </a:r>
            <a:r>
              <a:rPr lang="de-DE" dirty="0" err="1"/>
              <a:t>corresponding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153(4) </a:t>
            </a:r>
            <a:r>
              <a:rPr lang="de-DE" dirty="0" err="1"/>
              <a:t>nm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8454959"/>
      </p:ext>
    </p:extLst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>
            <a:extLst>
              <a:ext uri="{FF2B5EF4-FFF2-40B4-BE49-F238E27FC236}">
                <a16:creationId xmlns:a16="http://schemas.microsoft.com/office/drawing/2014/main" id="{8F10C8B5-CD77-48BB-B8F8-C3E90FCAE2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115888"/>
            <a:ext cx="706930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en-US" sz="1800" u="sng" dirty="0" err="1">
                <a:solidFill>
                  <a:srgbClr val="0066FF"/>
                </a:solidFill>
              </a:rPr>
              <a:t>Improved</a:t>
            </a:r>
            <a:r>
              <a:rPr lang="de-DE" altLang="en-US" sz="1800" u="sng" dirty="0">
                <a:solidFill>
                  <a:srgbClr val="0066FF"/>
                </a:solidFill>
              </a:rPr>
              <a:t> </a:t>
            </a:r>
            <a:r>
              <a:rPr lang="de-DE" altLang="en-US" sz="1800" u="sng" dirty="0">
                <a:solidFill>
                  <a:srgbClr val="0066FF"/>
                </a:solidFill>
                <a:latin typeface="Symbol" panose="05050102010706020507" pitchFamily="18" charset="2"/>
              </a:rPr>
              <a:t>g</a:t>
            </a:r>
            <a:r>
              <a:rPr lang="de-DE" altLang="en-US" sz="1800" u="sng" dirty="0">
                <a:solidFill>
                  <a:srgbClr val="0066FF"/>
                </a:solidFill>
              </a:rPr>
              <a:t>-</a:t>
            </a:r>
            <a:r>
              <a:rPr lang="de-DE" altLang="en-US" sz="1800" u="sng" dirty="0" err="1">
                <a:solidFill>
                  <a:srgbClr val="0066FF"/>
                </a:solidFill>
              </a:rPr>
              <a:t>spectroscopy</a:t>
            </a:r>
            <a:r>
              <a:rPr lang="de-DE" altLang="en-US" sz="1800" u="sng" dirty="0">
                <a:solidFill>
                  <a:srgbClr val="0066FF"/>
                </a:solidFill>
              </a:rPr>
              <a:t> </a:t>
            </a:r>
            <a:r>
              <a:rPr lang="de-DE" altLang="en-US" sz="1800" u="sng" dirty="0" err="1">
                <a:solidFill>
                  <a:srgbClr val="0066FF"/>
                </a:solidFill>
              </a:rPr>
              <a:t>measurement</a:t>
            </a:r>
            <a:r>
              <a:rPr lang="de-DE" altLang="en-US" sz="1800" u="sng" dirty="0">
                <a:solidFill>
                  <a:srgbClr val="0066FF"/>
                </a:solidFill>
              </a:rPr>
              <a:t> (U Heidelberg, TU Wien, U Mainz)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en-US" sz="1800" u="sng" dirty="0">
                <a:solidFill>
                  <a:srgbClr val="0066FF"/>
                </a:solidFill>
              </a:rPr>
              <a:t>T. Sikorsky et al. </a:t>
            </a:r>
            <a:r>
              <a:rPr lang="de-DE" sz="1800" u="sng" dirty="0">
                <a:solidFill>
                  <a:srgbClr val="0066FF"/>
                </a:solidFill>
              </a:rPr>
              <a:t>arXiv:2005.13340</a:t>
            </a:r>
            <a:r>
              <a:rPr lang="de-DE" altLang="en-US" sz="1800" u="sng" dirty="0">
                <a:solidFill>
                  <a:srgbClr val="0066FF"/>
                </a:solidFill>
              </a:rPr>
              <a:t>, Phys. Rev. </a:t>
            </a:r>
            <a:r>
              <a:rPr lang="de-DE" altLang="en-US" sz="1800" u="sng" dirty="0" err="1">
                <a:solidFill>
                  <a:srgbClr val="0066FF"/>
                </a:solidFill>
              </a:rPr>
              <a:t>Lett</a:t>
            </a:r>
            <a:r>
              <a:rPr lang="de-DE" altLang="en-US" sz="1800" u="sng" dirty="0">
                <a:solidFill>
                  <a:srgbClr val="0066FF"/>
                </a:solidFill>
              </a:rPr>
              <a:t>. (in </a:t>
            </a:r>
            <a:r>
              <a:rPr lang="de-DE" altLang="en-US" sz="1800" u="sng" dirty="0" err="1">
                <a:solidFill>
                  <a:srgbClr val="0066FF"/>
                </a:solidFill>
              </a:rPr>
              <a:t>print</a:t>
            </a:r>
            <a:r>
              <a:rPr lang="de-DE" altLang="en-US" sz="1800" u="sng" dirty="0">
                <a:solidFill>
                  <a:srgbClr val="0066FF"/>
                </a:solidFill>
              </a:rPr>
              <a:t>)</a:t>
            </a:r>
          </a:p>
          <a:p>
            <a:pPr>
              <a:spcBef>
                <a:spcPct val="0"/>
              </a:spcBef>
              <a:buFontTx/>
              <a:buNone/>
            </a:pPr>
            <a:endParaRPr lang="de-DE" altLang="en-US" sz="1800" u="sng" dirty="0">
              <a:solidFill>
                <a:srgbClr val="0066FF"/>
              </a:solidFill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7BA8A239-1E2A-40E3-BB2A-A99B5130C95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996"/>
          <a:stretch/>
        </p:blipFill>
        <p:spPr>
          <a:xfrm>
            <a:off x="323528" y="1094508"/>
            <a:ext cx="3387210" cy="2334492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60A44F89-B886-469C-A317-09F430241C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9465" y="972142"/>
            <a:ext cx="4821007" cy="3748070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1823652F-C658-4550-BFFE-68A5C31595C9}"/>
              </a:ext>
            </a:extLst>
          </p:cNvPr>
          <p:cNvSpPr txBox="1"/>
          <p:nvPr/>
        </p:nvSpPr>
        <p:spPr>
          <a:xfrm>
            <a:off x="4566286" y="4941168"/>
            <a:ext cx="33554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err="1"/>
              <a:t>Lineshape</a:t>
            </a:r>
            <a:r>
              <a:rPr lang="de-DE" sz="1600" dirty="0"/>
              <a:t> </a:t>
            </a:r>
            <a:r>
              <a:rPr lang="de-DE" sz="1600" dirty="0" err="1"/>
              <a:t>of</a:t>
            </a:r>
            <a:r>
              <a:rPr lang="de-DE" sz="1600" dirty="0"/>
              <a:t> </a:t>
            </a:r>
            <a:r>
              <a:rPr lang="de-DE" sz="1600" dirty="0" err="1"/>
              <a:t>the</a:t>
            </a:r>
            <a:r>
              <a:rPr lang="de-DE" sz="1600" dirty="0"/>
              <a:t> 29.2 keV </a:t>
            </a:r>
            <a:r>
              <a:rPr lang="de-DE" sz="1600" dirty="0" err="1"/>
              <a:t>doublet</a:t>
            </a:r>
            <a:r>
              <a:rPr lang="de-DE" sz="16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78771193"/>
      </p:ext>
    </p:extLst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">
            <a:extLst>
              <a:ext uri="{FF2B5EF4-FFF2-40B4-BE49-F238E27FC236}">
                <a16:creationId xmlns:a16="http://schemas.microsoft.com/office/drawing/2014/main" id="{DEF17E67-18C6-4CC8-BD3D-F814DBD8C4E6}"/>
              </a:ext>
            </a:extLst>
          </p:cNvPr>
          <p:cNvGrpSpPr>
            <a:grpSpLocks/>
          </p:cNvGrpSpPr>
          <p:nvPr/>
        </p:nvGrpSpPr>
        <p:grpSpPr bwMode="auto">
          <a:xfrm>
            <a:off x="540123" y="0"/>
            <a:ext cx="6697663" cy="3463925"/>
            <a:chOff x="569" y="2038"/>
            <a:chExt cx="4219" cy="2182"/>
          </a:xfrm>
        </p:grpSpPr>
        <p:pic>
          <p:nvPicPr>
            <p:cNvPr id="22532" name="Picture 4" descr="E:\ekp\Seminare\Kernphysik\innere_konv.jpg">
              <a:extLst>
                <a:ext uri="{FF2B5EF4-FFF2-40B4-BE49-F238E27FC236}">
                  <a16:creationId xmlns:a16="http://schemas.microsoft.com/office/drawing/2014/main" id="{AEFB0B34-42C0-416F-B004-AF11C65C07D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92" y="2038"/>
              <a:ext cx="2496" cy="2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33" name="Text Box 5">
              <a:extLst>
                <a:ext uri="{FF2B5EF4-FFF2-40B4-BE49-F238E27FC236}">
                  <a16:creationId xmlns:a16="http://schemas.microsoft.com/office/drawing/2014/main" id="{52FA64C4-B399-4450-B53D-2F0ABDA9DE1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9" y="2520"/>
              <a:ext cx="2031" cy="1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1800" dirty="0"/>
                <a:t>Low-</a:t>
              </a:r>
              <a:r>
                <a:rPr lang="de-DE" altLang="en-US" sz="1800" dirty="0" err="1"/>
                <a:t>energy</a:t>
              </a:r>
              <a:r>
                <a:rPr lang="de-DE" altLang="en-US" sz="1800" dirty="0"/>
                <a:t> </a:t>
              </a:r>
              <a:r>
                <a:rPr lang="de-DE" altLang="en-US" sz="1800" dirty="0">
                  <a:latin typeface="Symbol" panose="05050102010706020507" pitchFamily="18" charset="2"/>
                </a:rPr>
                <a:t>g</a:t>
              </a:r>
              <a:r>
                <a:rPr lang="de-DE" altLang="en-US" sz="1800" dirty="0"/>
                <a:t>-emission </a:t>
              </a:r>
              <a:r>
                <a:rPr lang="de-DE" altLang="en-US" sz="1800" dirty="0" err="1"/>
                <a:t>is</a:t>
              </a:r>
              <a:r>
                <a:rPr lang="de-DE" altLang="en-US" sz="1800" dirty="0"/>
                <a:t> </a:t>
              </a:r>
              <a:r>
                <a:rPr lang="de-DE" altLang="en-US" sz="1800" dirty="0" err="1"/>
                <a:t>often</a:t>
              </a:r>
              <a:endParaRPr lang="de-DE" altLang="en-US" sz="1800" dirty="0"/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1800" dirty="0"/>
                <a:t>in </a:t>
              </a:r>
              <a:r>
                <a:rPr lang="de-DE" altLang="en-US" sz="1800" dirty="0" err="1"/>
                <a:t>competition</a:t>
              </a:r>
              <a:r>
                <a:rPr lang="de-DE" altLang="en-US" sz="1800" dirty="0"/>
                <a:t> </a:t>
              </a:r>
              <a:r>
                <a:rPr lang="de-DE" altLang="en-US" sz="1800" dirty="0" err="1"/>
                <a:t>with</a:t>
              </a:r>
              <a:r>
                <a:rPr lang="de-DE" altLang="en-US" sz="1800" dirty="0"/>
                <a:t> </a:t>
              </a:r>
              <a:r>
                <a:rPr lang="de-DE" altLang="en-US" sz="1800" dirty="0" err="1"/>
                <a:t>decay</a:t>
              </a:r>
              <a:r>
                <a:rPr lang="de-DE" altLang="en-US" sz="1800" dirty="0"/>
                <a:t> via 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1800" b="1" dirty="0"/>
                <a:t>internal </a:t>
              </a:r>
              <a:r>
                <a:rPr lang="de-DE" altLang="en-US" sz="1800" b="1" dirty="0" err="1"/>
                <a:t>conversion</a:t>
              </a:r>
              <a:endParaRPr lang="de-DE" altLang="en-US" sz="1800" b="1" dirty="0"/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1800" dirty="0"/>
                <a:t>(</a:t>
              </a:r>
              <a:r>
                <a:rPr lang="de-DE" altLang="en-US" sz="1800" dirty="0" err="1"/>
                <a:t>release</a:t>
              </a:r>
              <a:r>
                <a:rPr lang="de-DE" altLang="en-US" sz="1800" dirty="0"/>
                <a:t> </a:t>
              </a:r>
              <a:r>
                <a:rPr lang="de-DE" altLang="en-US" sz="1800" dirty="0" err="1"/>
                <a:t>of</a:t>
              </a:r>
              <a:r>
                <a:rPr lang="de-DE" altLang="en-US" sz="1800" dirty="0"/>
                <a:t> a </a:t>
              </a:r>
              <a:r>
                <a:rPr lang="de-DE" altLang="en-US" sz="1800" dirty="0" err="1"/>
                <a:t>free</a:t>
              </a:r>
              <a:r>
                <a:rPr lang="de-DE" altLang="en-US" sz="1800" dirty="0"/>
                <a:t> </a:t>
              </a:r>
              <a:r>
                <a:rPr lang="de-DE" altLang="en-US" sz="1800" dirty="0" err="1"/>
                <a:t>electron</a:t>
              </a:r>
              <a:r>
                <a:rPr lang="de-DE" altLang="en-US" sz="1800" dirty="0"/>
                <a:t>, 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1800" dirty="0" err="1"/>
                <a:t>most</a:t>
              </a:r>
              <a:r>
                <a:rPr lang="de-DE" altLang="en-US" sz="1800" dirty="0"/>
                <a:t> </a:t>
              </a:r>
              <a:r>
                <a:rPr lang="de-DE" altLang="en-US" sz="1800" dirty="0" err="1"/>
                <a:t>likely</a:t>
              </a:r>
              <a:r>
                <a:rPr lang="de-DE" altLang="en-US" sz="1800" dirty="0"/>
                <a:t> </a:t>
              </a:r>
              <a:r>
                <a:rPr lang="de-DE" altLang="en-US" sz="1800" dirty="0" err="1"/>
                <a:t>from</a:t>
              </a:r>
              <a:r>
                <a:rPr lang="de-DE" altLang="en-US" sz="1800" dirty="0"/>
                <a:t> </a:t>
              </a:r>
              <a:r>
                <a:rPr lang="de-DE" altLang="en-US" sz="1800" dirty="0" err="1"/>
                <a:t>the</a:t>
              </a:r>
              <a:r>
                <a:rPr lang="de-DE" altLang="en-US" sz="1800" dirty="0"/>
                <a:t> 1s </a:t>
              </a:r>
              <a:r>
                <a:rPr lang="de-DE" altLang="en-US" sz="1800" dirty="0" err="1"/>
                <a:t>shell</a:t>
              </a:r>
              <a:r>
                <a:rPr lang="de-DE" altLang="en-US" sz="1800" dirty="0"/>
                <a:t>,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1800" dirty="0" err="1"/>
                <a:t>leads</a:t>
              </a:r>
              <a:r>
                <a:rPr lang="de-DE" altLang="en-US" sz="1800" dirty="0"/>
                <a:t> </a:t>
              </a:r>
              <a:r>
                <a:rPr lang="de-DE" altLang="en-US" sz="1800" dirty="0" err="1"/>
                <a:t>to</a:t>
              </a:r>
              <a:r>
                <a:rPr lang="de-DE" altLang="en-US" sz="1800" dirty="0"/>
                <a:t> </a:t>
              </a:r>
              <a:r>
                <a:rPr lang="de-DE" altLang="en-US" sz="1800" dirty="0" err="1"/>
                <a:t>ionization</a:t>
              </a:r>
              <a:r>
                <a:rPr lang="de-DE" altLang="en-US" sz="1800" dirty="0"/>
                <a:t> </a:t>
              </a:r>
              <a:r>
                <a:rPr lang="de-DE" altLang="en-US" sz="1800" dirty="0" err="1"/>
                <a:t>of</a:t>
              </a:r>
              <a:r>
                <a:rPr lang="de-DE" altLang="en-US" sz="1800" dirty="0"/>
                <a:t> </a:t>
              </a:r>
              <a:r>
                <a:rPr lang="de-DE" altLang="en-US" sz="1800" dirty="0" err="1"/>
                <a:t>the</a:t>
              </a:r>
              <a:r>
                <a:rPr lang="de-DE" altLang="en-US" sz="1800" dirty="0"/>
                <a:t> </a:t>
              </a:r>
              <a:r>
                <a:rPr lang="de-DE" altLang="en-US" sz="1800" dirty="0" err="1"/>
                <a:t>atom</a:t>
              </a:r>
              <a:r>
                <a:rPr lang="de-DE" altLang="en-US" sz="1800" dirty="0"/>
                <a:t>)</a:t>
              </a:r>
            </a:p>
          </p:txBody>
        </p:sp>
      </p:grpSp>
      <p:sp>
        <p:nvSpPr>
          <p:cNvPr id="8" name="Textfeld 7">
            <a:extLst>
              <a:ext uri="{FF2B5EF4-FFF2-40B4-BE49-F238E27FC236}">
                <a16:creationId xmlns:a16="http://schemas.microsoft.com/office/drawing/2014/main" id="{83D4CD99-A8D3-4FB3-9762-734BF470D2CC}"/>
              </a:ext>
            </a:extLst>
          </p:cNvPr>
          <p:cNvSpPr txBox="1"/>
          <p:nvPr/>
        </p:nvSpPr>
        <p:spPr>
          <a:xfrm>
            <a:off x="540123" y="4077072"/>
            <a:ext cx="68407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In Th-229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only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≈ 8 eV isomer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energy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, IC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only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possible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for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neutral Th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atom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ionization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potential 6.3 eV) </a:t>
            </a:r>
          </a:p>
          <a:p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but not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for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positive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ions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ionization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potential 12 eV in Th</a:t>
            </a:r>
            <a:r>
              <a:rPr lang="de-DE" baseline="30000" dirty="0">
                <a:latin typeface="Calibri" panose="020F0502020204030204" pitchFamily="34" charset="0"/>
                <a:cs typeface="Calibri" panose="020F0502020204030204" pitchFamily="34" charset="0"/>
              </a:rPr>
              <a:t>+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higher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in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higher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charge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states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). </a:t>
            </a:r>
          </a:p>
        </p:txBody>
      </p:sp>
    </p:spTree>
    <p:extLst>
      <p:ext uri="{BB962C8B-B14F-4D97-AF65-F5344CB8AC3E}">
        <p14:creationId xmlns:p14="http://schemas.microsoft.com/office/powerpoint/2010/main" val="2398530674"/>
      </p:ext>
    </p:extLst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>
            <a:extLst>
              <a:ext uri="{FF2B5EF4-FFF2-40B4-BE49-F238E27FC236}">
                <a16:creationId xmlns:a16="http://schemas.microsoft.com/office/drawing/2014/main" id="{6590EBAB-63D9-4183-A393-2BEE653DDD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115888"/>
            <a:ext cx="907530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en-US" sz="1800" u="sng" dirty="0">
                <a:solidFill>
                  <a:srgbClr val="0066FF"/>
                </a:solidFill>
              </a:rPr>
              <a:t>Isomer </a:t>
            </a:r>
            <a:r>
              <a:rPr lang="de-DE" altLang="en-US" sz="1800" u="sng" dirty="0" err="1">
                <a:solidFill>
                  <a:srgbClr val="0066FF"/>
                </a:solidFill>
              </a:rPr>
              <a:t>energy</a:t>
            </a:r>
            <a:r>
              <a:rPr lang="de-DE" altLang="en-US" sz="1800" u="sng" dirty="0">
                <a:solidFill>
                  <a:srgbClr val="0066FF"/>
                </a:solidFill>
              </a:rPr>
              <a:t> </a:t>
            </a:r>
            <a:r>
              <a:rPr lang="de-DE" altLang="en-US" sz="1800" u="sng" dirty="0" err="1">
                <a:solidFill>
                  <a:srgbClr val="0066FF"/>
                </a:solidFill>
              </a:rPr>
              <a:t>measurement</a:t>
            </a:r>
            <a:r>
              <a:rPr lang="de-DE" altLang="en-US" sz="1800" u="sng" dirty="0">
                <a:solidFill>
                  <a:srgbClr val="0066FF"/>
                </a:solidFill>
              </a:rPr>
              <a:t> in internal </a:t>
            </a:r>
            <a:r>
              <a:rPr lang="de-DE" altLang="en-US" sz="1800" u="sng" dirty="0" err="1">
                <a:solidFill>
                  <a:srgbClr val="0066FF"/>
                </a:solidFill>
              </a:rPr>
              <a:t>conversion</a:t>
            </a:r>
            <a:r>
              <a:rPr lang="de-DE" altLang="en-US" sz="1800" u="sng" dirty="0">
                <a:solidFill>
                  <a:srgbClr val="0066FF"/>
                </a:solidFill>
              </a:rPr>
              <a:t> </a:t>
            </a:r>
            <a:r>
              <a:rPr lang="de-DE" altLang="en-US" sz="1800" u="sng" dirty="0" err="1">
                <a:solidFill>
                  <a:srgbClr val="0066FF"/>
                </a:solidFill>
              </a:rPr>
              <a:t>decay</a:t>
            </a:r>
            <a:r>
              <a:rPr lang="de-DE" altLang="en-US" sz="1800" u="sng" dirty="0">
                <a:solidFill>
                  <a:srgbClr val="0066FF"/>
                </a:solidFill>
              </a:rPr>
              <a:t> (LMU München, TU Wien, U Mainz)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en-US" sz="1800" u="sng" dirty="0">
                <a:solidFill>
                  <a:srgbClr val="0066FF"/>
                </a:solidFill>
              </a:rPr>
              <a:t>B. </a:t>
            </a:r>
            <a:r>
              <a:rPr lang="de-DE" altLang="en-US" sz="1800" u="sng" dirty="0" err="1">
                <a:solidFill>
                  <a:srgbClr val="0066FF"/>
                </a:solidFill>
              </a:rPr>
              <a:t>Seiferle</a:t>
            </a:r>
            <a:r>
              <a:rPr lang="de-DE" altLang="en-US" sz="1800" u="sng" dirty="0">
                <a:solidFill>
                  <a:srgbClr val="0066FF"/>
                </a:solidFill>
              </a:rPr>
              <a:t> et al. Nature 573, 243 (2019)</a:t>
            </a:r>
          </a:p>
          <a:p>
            <a:pPr>
              <a:spcBef>
                <a:spcPct val="0"/>
              </a:spcBef>
              <a:buFontTx/>
              <a:buNone/>
            </a:pPr>
            <a:endParaRPr lang="de-DE" altLang="en-US" sz="1800" u="sng" dirty="0">
              <a:solidFill>
                <a:srgbClr val="0066FF"/>
              </a:solidFill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9E63D3BA-EA0F-4F39-AEA1-ACC2A6EF86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788675"/>
            <a:ext cx="7776864" cy="4457824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E16FB15E-99EB-4CF9-A3D2-084919ABFBED}"/>
              </a:ext>
            </a:extLst>
          </p:cNvPr>
          <p:cNvSpPr txBox="1"/>
          <p:nvPr/>
        </p:nvSpPr>
        <p:spPr>
          <a:xfrm>
            <a:off x="215223" y="5362179"/>
            <a:ext cx="20882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Th-229 </a:t>
            </a:r>
            <a:r>
              <a:rPr lang="de-DE" sz="1400" dirty="0" err="1"/>
              <a:t>recoil</a:t>
            </a:r>
            <a:r>
              <a:rPr lang="de-DE" sz="1400" dirty="0"/>
              <a:t> </a:t>
            </a:r>
            <a:r>
              <a:rPr lang="de-DE" sz="1400" dirty="0" err="1"/>
              <a:t>nuclei</a:t>
            </a:r>
            <a:r>
              <a:rPr lang="de-DE" sz="1400" dirty="0"/>
              <a:t> </a:t>
            </a:r>
            <a:r>
              <a:rPr lang="de-DE" sz="1400" dirty="0" err="1"/>
              <a:t>are</a:t>
            </a:r>
            <a:r>
              <a:rPr lang="de-DE" sz="1400" dirty="0"/>
              <a:t> </a:t>
            </a:r>
            <a:r>
              <a:rPr lang="de-DE" sz="1400" dirty="0" err="1"/>
              <a:t>slowed</a:t>
            </a:r>
            <a:r>
              <a:rPr lang="de-DE" sz="1400" dirty="0"/>
              <a:t> down in </a:t>
            </a:r>
            <a:r>
              <a:rPr lang="de-DE" sz="1400" dirty="0" err="1"/>
              <a:t>buffer</a:t>
            </a:r>
            <a:r>
              <a:rPr lang="de-DE" sz="1400" dirty="0"/>
              <a:t> gas, …</a:t>
            </a:r>
          </a:p>
          <a:p>
            <a:r>
              <a:rPr lang="de-DE" dirty="0"/>
              <a:t> 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A22BC2D0-EA42-4D07-92DA-65E9DCC12103}"/>
              </a:ext>
            </a:extLst>
          </p:cNvPr>
          <p:cNvSpPr txBox="1"/>
          <p:nvPr/>
        </p:nvSpPr>
        <p:spPr>
          <a:xfrm>
            <a:off x="2446963" y="5442232"/>
            <a:ext cx="23762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…</a:t>
            </a:r>
            <a:r>
              <a:rPr lang="de-DE" sz="1400" dirty="0" err="1"/>
              <a:t>mass-filtered</a:t>
            </a:r>
            <a:r>
              <a:rPr lang="de-DE" sz="1400" dirty="0"/>
              <a:t> in a RF </a:t>
            </a:r>
            <a:r>
              <a:rPr lang="de-DE" sz="1400" dirty="0" err="1"/>
              <a:t>quadrupole</a:t>
            </a:r>
            <a:r>
              <a:rPr lang="de-DE" sz="1400" dirty="0"/>
              <a:t>, </a:t>
            </a:r>
            <a:r>
              <a:rPr lang="de-DE" sz="1400" dirty="0" err="1"/>
              <a:t>producing</a:t>
            </a:r>
            <a:r>
              <a:rPr lang="de-DE" sz="1400" dirty="0"/>
              <a:t> an </a:t>
            </a:r>
            <a:r>
              <a:rPr lang="de-DE" sz="1400" dirty="0" err="1"/>
              <a:t>isotopically</a:t>
            </a:r>
            <a:r>
              <a:rPr lang="de-DE" sz="1400" dirty="0"/>
              <a:t> pure </a:t>
            </a:r>
            <a:r>
              <a:rPr lang="de-DE" sz="1400" dirty="0" err="1"/>
              <a:t>ion</a:t>
            </a:r>
            <a:r>
              <a:rPr lang="de-DE" sz="1400" dirty="0"/>
              <a:t> beam, 2% in </a:t>
            </a:r>
            <a:r>
              <a:rPr lang="de-DE" sz="1400" dirty="0" err="1"/>
              <a:t>isomeric</a:t>
            </a:r>
            <a:r>
              <a:rPr lang="de-DE" sz="1400" dirty="0"/>
              <a:t> </a:t>
            </a:r>
            <a:r>
              <a:rPr lang="de-DE" sz="1400" dirty="0" err="1"/>
              <a:t>state</a:t>
            </a:r>
            <a:endParaRPr lang="de-DE" sz="1400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68596123-98CD-456C-B23C-E8AFCF4C1392}"/>
              </a:ext>
            </a:extLst>
          </p:cNvPr>
          <p:cNvSpPr txBox="1"/>
          <p:nvPr/>
        </p:nvSpPr>
        <p:spPr>
          <a:xfrm>
            <a:off x="5183413" y="5493993"/>
            <a:ext cx="15121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…</a:t>
            </a:r>
            <a:r>
              <a:rPr lang="de-DE" sz="1400" dirty="0" err="1"/>
              <a:t>ions</a:t>
            </a:r>
            <a:r>
              <a:rPr lang="de-DE" sz="1400" dirty="0"/>
              <a:t> </a:t>
            </a:r>
            <a:r>
              <a:rPr lang="de-DE" sz="1400" dirty="0" err="1"/>
              <a:t>are</a:t>
            </a:r>
            <a:r>
              <a:rPr lang="de-DE" sz="1400" dirty="0"/>
              <a:t> </a:t>
            </a:r>
            <a:r>
              <a:rPr lang="de-DE" sz="1400" dirty="0" err="1"/>
              <a:t>neutralized</a:t>
            </a:r>
            <a:r>
              <a:rPr lang="de-DE" sz="1400" dirty="0"/>
              <a:t> </a:t>
            </a:r>
            <a:r>
              <a:rPr lang="de-DE" sz="1400" dirty="0" err="1"/>
              <a:t>by</a:t>
            </a:r>
            <a:r>
              <a:rPr lang="de-DE" sz="1400" dirty="0"/>
              <a:t>  </a:t>
            </a:r>
            <a:r>
              <a:rPr lang="de-DE" sz="1400" dirty="0" err="1"/>
              <a:t>passing</a:t>
            </a:r>
            <a:r>
              <a:rPr lang="de-DE" sz="1400" dirty="0"/>
              <a:t> </a:t>
            </a:r>
            <a:r>
              <a:rPr lang="de-DE" sz="1400" dirty="0" err="1"/>
              <a:t>through</a:t>
            </a:r>
            <a:r>
              <a:rPr lang="de-DE" sz="1400" dirty="0"/>
              <a:t> a </a:t>
            </a:r>
            <a:r>
              <a:rPr lang="de-DE" sz="1400" dirty="0" err="1"/>
              <a:t>graphene</a:t>
            </a:r>
            <a:r>
              <a:rPr lang="de-DE" sz="1400" dirty="0"/>
              <a:t> </a:t>
            </a:r>
            <a:r>
              <a:rPr lang="de-DE" sz="1400" dirty="0" err="1"/>
              <a:t>foil</a:t>
            </a:r>
            <a:r>
              <a:rPr lang="de-DE" sz="1400" dirty="0"/>
              <a:t>.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5ECE1600-B37C-47C0-B7BF-ED57E818F57C}"/>
              </a:ext>
            </a:extLst>
          </p:cNvPr>
          <p:cNvSpPr txBox="1"/>
          <p:nvPr/>
        </p:nvSpPr>
        <p:spPr>
          <a:xfrm>
            <a:off x="7020272" y="5661248"/>
            <a:ext cx="20882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In neutral Th </a:t>
            </a:r>
            <a:r>
              <a:rPr lang="de-DE" sz="1400" dirty="0" err="1"/>
              <a:t>the</a:t>
            </a:r>
            <a:r>
              <a:rPr lang="de-DE" sz="1400" dirty="0"/>
              <a:t> isomer </a:t>
            </a:r>
            <a:r>
              <a:rPr lang="de-DE" sz="1400" dirty="0" err="1"/>
              <a:t>decays</a:t>
            </a:r>
            <a:r>
              <a:rPr lang="de-DE" sz="1400" dirty="0"/>
              <a:t> </a:t>
            </a:r>
            <a:r>
              <a:rPr lang="de-DE" sz="1400" dirty="0" err="1"/>
              <a:t>within</a:t>
            </a:r>
            <a:r>
              <a:rPr lang="de-DE" sz="1400" dirty="0"/>
              <a:t> a </a:t>
            </a:r>
            <a:r>
              <a:rPr lang="de-DE" sz="1400" dirty="0" err="1"/>
              <a:t>few</a:t>
            </a:r>
            <a:r>
              <a:rPr lang="de-DE" sz="1400" dirty="0"/>
              <a:t> </a:t>
            </a:r>
            <a:r>
              <a:rPr lang="de-DE" sz="1400" dirty="0" err="1">
                <a:latin typeface="Symbol" panose="05050102010706020507" pitchFamily="18" charset="2"/>
              </a:rPr>
              <a:t>m</a:t>
            </a:r>
            <a:r>
              <a:rPr lang="de-DE" sz="1400" dirty="0" err="1"/>
              <a:t>s.</a:t>
            </a:r>
            <a:r>
              <a:rPr lang="de-DE" sz="1400" dirty="0"/>
              <a:t> The </a:t>
            </a:r>
            <a:r>
              <a:rPr lang="de-DE" sz="1400" dirty="0" err="1"/>
              <a:t>energy</a:t>
            </a:r>
            <a:r>
              <a:rPr lang="de-DE" sz="1400" dirty="0"/>
              <a:t> </a:t>
            </a:r>
            <a:r>
              <a:rPr lang="de-DE" sz="1400" dirty="0" err="1"/>
              <a:t>of</a:t>
            </a:r>
            <a:r>
              <a:rPr lang="de-DE" sz="1400" dirty="0"/>
              <a:t>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emitted</a:t>
            </a:r>
            <a:r>
              <a:rPr lang="de-DE" sz="1400" dirty="0"/>
              <a:t> e</a:t>
            </a:r>
            <a:r>
              <a:rPr lang="de-DE" sz="1400" baseline="30000" dirty="0"/>
              <a:t>-</a:t>
            </a:r>
            <a:r>
              <a:rPr lang="de-DE" sz="1400" dirty="0"/>
              <a:t> </a:t>
            </a:r>
            <a:r>
              <a:rPr lang="de-DE" sz="1400" dirty="0" err="1"/>
              <a:t>is</a:t>
            </a:r>
            <a:r>
              <a:rPr lang="de-DE" sz="1400" dirty="0"/>
              <a:t> </a:t>
            </a:r>
            <a:r>
              <a:rPr lang="de-DE" sz="1400" dirty="0" err="1"/>
              <a:t>measured</a:t>
            </a:r>
            <a:r>
              <a:rPr lang="de-DE" sz="1400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682352580"/>
      </p:ext>
    </p:extLst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>
            <a:extLst>
              <a:ext uri="{FF2B5EF4-FFF2-40B4-BE49-F238E27FC236}">
                <a16:creationId xmlns:a16="http://schemas.microsoft.com/office/drawing/2014/main" id="{2CF30B34-A9E5-4E4D-8DDF-6D70029E72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115888"/>
            <a:ext cx="907530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en-US" sz="1800" u="sng" dirty="0">
                <a:solidFill>
                  <a:srgbClr val="0066FF"/>
                </a:solidFill>
              </a:rPr>
              <a:t>Isomer </a:t>
            </a:r>
            <a:r>
              <a:rPr lang="de-DE" altLang="en-US" sz="1800" u="sng" dirty="0" err="1">
                <a:solidFill>
                  <a:srgbClr val="0066FF"/>
                </a:solidFill>
              </a:rPr>
              <a:t>energy</a:t>
            </a:r>
            <a:r>
              <a:rPr lang="de-DE" altLang="en-US" sz="1800" u="sng" dirty="0">
                <a:solidFill>
                  <a:srgbClr val="0066FF"/>
                </a:solidFill>
              </a:rPr>
              <a:t> </a:t>
            </a:r>
            <a:r>
              <a:rPr lang="de-DE" altLang="en-US" sz="1800" u="sng" dirty="0" err="1">
                <a:solidFill>
                  <a:srgbClr val="0066FF"/>
                </a:solidFill>
              </a:rPr>
              <a:t>measurement</a:t>
            </a:r>
            <a:r>
              <a:rPr lang="de-DE" altLang="en-US" sz="1800" u="sng" dirty="0">
                <a:solidFill>
                  <a:srgbClr val="0066FF"/>
                </a:solidFill>
              </a:rPr>
              <a:t> in internal </a:t>
            </a:r>
            <a:r>
              <a:rPr lang="de-DE" altLang="en-US" sz="1800" u="sng" dirty="0" err="1">
                <a:solidFill>
                  <a:srgbClr val="0066FF"/>
                </a:solidFill>
              </a:rPr>
              <a:t>conversion</a:t>
            </a:r>
            <a:r>
              <a:rPr lang="de-DE" altLang="en-US" sz="1800" u="sng" dirty="0">
                <a:solidFill>
                  <a:srgbClr val="0066FF"/>
                </a:solidFill>
              </a:rPr>
              <a:t> </a:t>
            </a:r>
            <a:r>
              <a:rPr lang="de-DE" altLang="en-US" sz="1800" u="sng" dirty="0" err="1">
                <a:solidFill>
                  <a:srgbClr val="0066FF"/>
                </a:solidFill>
              </a:rPr>
              <a:t>decay</a:t>
            </a:r>
            <a:r>
              <a:rPr lang="de-DE" altLang="en-US" sz="1800" u="sng" dirty="0">
                <a:solidFill>
                  <a:srgbClr val="0066FF"/>
                </a:solidFill>
              </a:rPr>
              <a:t> (LMU München, TU Wien, U Mainz)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en-US" sz="1800" u="sng" dirty="0">
                <a:solidFill>
                  <a:srgbClr val="0066FF"/>
                </a:solidFill>
              </a:rPr>
              <a:t>B. </a:t>
            </a:r>
            <a:r>
              <a:rPr lang="de-DE" altLang="en-US" sz="1800" u="sng" dirty="0" err="1">
                <a:solidFill>
                  <a:srgbClr val="0066FF"/>
                </a:solidFill>
              </a:rPr>
              <a:t>Seiferle</a:t>
            </a:r>
            <a:r>
              <a:rPr lang="de-DE" altLang="en-US" sz="1800" u="sng" dirty="0">
                <a:solidFill>
                  <a:srgbClr val="0066FF"/>
                </a:solidFill>
              </a:rPr>
              <a:t> et al. Nature 573, 243 (2019)</a:t>
            </a:r>
          </a:p>
          <a:p>
            <a:pPr>
              <a:spcBef>
                <a:spcPct val="0"/>
              </a:spcBef>
              <a:buFontTx/>
              <a:buNone/>
            </a:pPr>
            <a:endParaRPr lang="de-DE" altLang="en-US" sz="1800" u="sng" dirty="0">
              <a:solidFill>
                <a:srgbClr val="0066FF"/>
              </a:solidFill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00A0A2A7-11F5-4839-8EA9-6EC23894E3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2563566"/>
            <a:ext cx="4104456" cy="3291366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537CF940-1FE4-4C69-9ABE-67F66FC48F2E}"/>
              </a:ext>
            </a:extLst>
          </p:cNvPr>
          <p:cNvSpPr txBox="1"/>
          <p:nvPr/>
        </p:nvSpPr>
        <p:spPr>
          <a:xfrm>
            <a:off x="250825" y="1039218"/>
            <a:ext cx="79928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The </a:t>
            </a:r>
            <a:r>
              <a:rPr lang="de-DE" sz="1600" dirty="0" err="1"/>
              <a:t>electron</a:t>
            </a:r>
            <a:r>
              <a:rPr lang="de-DE" sz="1600" dirty="0"/>
              <a:t> </a:t>
            </a:r>
            <a:r>
              <a:rPr lang="de-DE" sz="1600" dirty="0" err="1"/>
              <a:t>energy</a:t>
            </a:r>
            <a:r>
              <a:rPr lang="de-DE" sz="1600" dirty="0"/>
              <a:t> </a:t>
            </a:r>
            <a:r>
              <a:rPr lang="de-DE" sz="1600" dirty="0" err="1"/>
              <a:t>spectrum</a:t>
            </a:r>
            <a:r>
              <a:rPr lang="de-DE" sz="1600" dirty="0"/>
              <a:t> </a:t>
            </a:r>
            <a:r>
              <a:rPr lang="de-DE" sz="1600" dirty="0" err="1"/>
              <a:t>is</a:t>
            </a:r>
            <a:r>
              <a:rPr lang="de-DE" sz="1600" dirty="0"/>
              <a:t> not a </a:t>
            </a:r>
            <a:r>
              <a:rPr lang="de-DE" sz="1600" dirty="0" err="1"/>
              <a:t>single</a:t>
            </a:r>
            <a:r>
              <a:rPr lang="de-DE" sz="1600" dirty="0"/>
              <a:t> </a:t>
            </a:r>
            <a:r>
              <a:rPr lang="de-DE" sz="1600" dirty="0" err="1"/>
              <a:t>line</a:t>
            </a:r>
            <a:r>
              <a:rPr lang="de-DE" sz="1600" dirty="0"/>
              <a:t> – </a:t>
            </a:r>
            <a:r>
              <a:rPr lang="de-DE" sz="1600" dirty="0" err="1"/>
              <a:t>corresponding</a:t>
            </a:r>
            <a:r>
              <a:rPr lang="de-DE" sz="1600" dirty="0"/>
              <a:t> </a:t>
            </a:r>
            <a:r>
              <a:rPr lang="de-DE" sz="1600" dirty="0" err="1"/>
              <a:t>to</a:t>
            </a:r>
            <a:r>
              <a:rPr lang="de-DE" sz="1600" dirty="0"/>
              <a:t> </a:t>
            </a:r>
            <a:r>
              <a:rPr lang="de-DE" sz="1600" dirty="0" err="1"/>
              <a:t>the</a:t>
            </a:r>
            <a:r>
              <a:rPr lang="de-DE" sz="1600" dirty="0"/>
              <a:t> isomer </a:t>
            </a:r>
            <a:r>
              <a:rPr lang="de-DE" sz="1600" dirty="0" err="1"/>
              <a:t>energy</a:t>
            </a:r>
            <a:r>
              <a:rPr lang="de-DE" sz="1600" dirty="0"/>
              <a:t> –  </a:t>
            </a:r>
            <a:r>
              <a:rPr lang="de-DE" sz="1600" dirty="0" err="1"/>
              <a:t>because</a:t>
            </a:r>
            <a:r>
              <a:rPr lang="de-DE" sz="1600" dirty="0"/>
              <a:t> after </a:t>
            </a:r>
            <a:r>
              <a:rPr lang="de-DE" sz="1600" dirty="0" err="1"/>
              <a:t>interaction</a:t>
            </a:r>
            <a:r>
              <a:rPr lang="de-DE" sz="1600" dirty="0"/>
              <a:t> </a:t>
            </a:r>
            <a:r>
              <a:rPr lang="de-DE" sz="1600" dirty="0" err="1"/>
              <a:t>with</a:t>
            </a:r>
            <a:r>
              <a:rPr lang="de-DE" sz="1600" dirty="0"/>
              <a:t> </a:t>
            </a:r>
            <a:r>
              <a:rPr lang="de-DE" sz="1600" dirty="0" err="1"/>
              <a:t>the</a:t>
            </a:r>
            <a:r>
              <a:rPr lang="de-DE" sz="1600" dirty="0"/>
              <a:t> </a:t>
            </a:r>
            <a:r>
              <a:rPr lang="de-DE" sz="1600" dirty="0" err="1"/>
              <a:t>graphene</a:t>
            </a:r>
            <a:r>
              <a:rPr lang="de-DE" sz="1600" dirty="0"/>
              <a:t> and after </a:t>
            </a:r>
            <a:r>
              <a:rPr lang="de-DE" sz="1600" dirty="0" err="1"/>
              <a:t>the</a:t>
            </a:r>
            <a:r>
              <a:rPr lang="de-DE" sz="1600" dirty="0"/>
              <a:t> IC </a:t>
            </a:r>
            <a:r>
              <a:rPr lang="de-DE" sz="1600" dirty="0" err="1"/>
              <a:t>decay</a:t>
            </a:r>
            <a:r>
              <a:rPr lang="de-DE" sz="1600" dirty="0"/>
              <a:t>, </a:t>
            </a:r>
            <a:r>
              <a:rPr lang="de-DE" sz="1600" dirty="0" err="1"/>
              <a:t>the</a:t>
            </a:r>
            <a:r>
              <a:rPr lang="de-DE" sz="1600" dirty="0"/>
              <a:t> Th </a:t>
            </a:r>
            <a:r>
              <a:rPr lang="de-DE" sz="1600" dirty="0" err="1"/>
              <a:t>atoms</a:t>
            </a:r>
            <a:r>
              <a:rPr lang="de-DE" sz="1600" dirty="0"/>
              <a:t> </a:t>
            </a:r>
            <a:r>
              <a:rPr lang="de-DE" sz="1600" dirty="0" err="1"/>
              <a:t>are</a:t>
            </a:r>
            <a:r>
              <a:rPr lang="de-DE" sz="1600" dirty="0"/>
              <a:t> </a:t>
            </a:r>
            <a:r>
              <a:rPr lang="de-DE" sz="1600" dirty="0" err="1"/>
              <a:t>distributed</a:t>
            </a:r>
            <a:r>
              <a:rPr lang="de-DE" sz="1600" dirty="0"/>
              <a:t> </a:t>
            </a:r>
            <a:r>
              <a:rPr lang="de-DE" sz="1600" dirty="0" err="1"/>
              <a:t>over</a:t>
            </a:r>
            <a:r>
              <a:rPr lang="de-DE" sz="1600" dirty="0"/>
              <a:t> </a:t>
            </a:r>
            <a:r>
              <a:rPr lang="de-DE" sz="1600" dirty="0" err="1"/>
              <a:t>several</a:t>
            </a:r>
            <a:r>
              <a:rPr lang="de-DE" sz="1600" dirty="0"/>
              <a:t> </a:t>
            </a:r>
            <a:r>
              <a:rPr lang="de-DE" sz="1600" dirty="0" err="1"/>
              <a:t>excited</a:t>
            </a:r>
            <a:r>
              <a:rPr lang="de-DE" sz="1600" dirty="0"/>
              <a:t> </a:t>
            </a:r>
            <a:r>
              <a:rPr lang="de-DE" sz="1600" dirty="0" err="1"/>
              <a:t>atomic</a:t>
            </a:r>
            <a:r>
              <a:rPr lang="de-DE" sz="1600" dirty="0"/>
              <a:t> </a:t>
            </a:r>
            <a:r>
              <a:rPr lang="de-DE" sz="1600" dirty="0" err="1"/>
              <a:t>states</a:t>
            </a:r>
            <a:r>
              <a:rPr lang="de-DE" sz="1600" dirty="0"/>
              <a:t>. This </a:t>
            </a:r>
            <a:r>
              <a:rPr lang="de-DE" sz="1600" dirty="0" err="1"/>
              <a:t>has</a:t>
            </a:r>
            <a:r>
              <a:rPr lang="de-DE" sz="1600" dirty="0"/>
              <a:t> </a:t>
            </a:r>
            <a:r>
              <a:rPr lang="de-DE" sz="1600" dirty="0" err="1"/>
              <a:t>been</a:t>
            </a:r>
            <a:r>
              <a:rPr lang="de-DE" sz="1600" dirty="0"/>
              <a:t> </a:t>
            </a:r>
            <a:r>
              <a:rPr lang="de-DE" sz="1600" dirty="0" err="1"/>
              <a:t>simulated</a:t>
            </a:r>
            <a:r>
              <a:rPr lang="de-DE" sz="1600" dirty="0"/>
              <a:t> in </a:t>
            </a:r>
            <a:r>
              <a:rPr lang="de-DE" sz="1600" dirty="0" err="1"/>
              <a:t>analysis</a:t>
            </a:r>
            <a:r>
              <a:rPr lang="de-DE" sz="1600" dirty="0"/>
              <a:t> </a:t>
            </a:r>
            <a:r>
              <a:rPr lang="de-DE" sz="1600" dirty="0" err="1"/>
              <a:t>of</a:t>
            </a:r>
            <a:r>
              <a:rPr lang="de-DE" sz="1600" dirty="0"/>
              <a:t> </a:t>
            </a:r>
            <a:r>
              <a:rPr lang="de-DE" sz="1600" dirty="0" err="1"/>
              <a:t>the</a:t>
            </a:r>
            <a:r>
              <a:rPr lang="de-DE" sz="1600" dirty="0"/>
              <a:t> </a:t>
            </a:r>
            <a:r>
              <a:rPr lang="de-DE" sz="1600" dirty="0" err="1"/>
              <a:t>spectrum</a:t>
            </a:r>
            <a:r>
              <a:rPr lang="de-DE" sz="1600" dirty="0"/>
              <a:t>. 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9613469-8E6F-417F-ACC2-C4D8EF0AD715}"/>
              </a:ext>
            </a:extLst>
          </p:cNvPr>
          <p:cNvSpPr txBox="1"/>
          <p:nvPr/>
        </p:nvSpPr>
        <p:spPr>
          <a:xfrm>
            <a:off x="5186466" y="5013176"/>
            <a:ext cx="3057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Isomer </a:t>
            </a:r>
            <a:r>
              <a:rPr lang="de-DE" dirty="0" err="1"/>
              <a:t>energy</a:t>
            </a:r>
            <a:r>
              <a:rPr lang="de-DE" dirty="0"/>
              <a:t>: 8.28(17) eV </a:t>
            </a:r>
          </a:p>
        </p:txBody>
      </p:sp>
    </p:spTree>
    <p:extLst>
      <p:ext uri="{BB962C8B-B14F-4D97-AF65-F5344CB8AC3E}">
        <p14:creationId xmlns:p14="http://schemas.microsoft.com/office/powerpoint/2010/main" val="2819948405"/>
      </p:ext>
    </p:extLst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D81CFE1E-5973-343E-2F7D-D60FDA1553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078" y="1340768"/>
            <a:ext cx="7995844" cy="4872467"/>
          </a:xfrm>
          <a:prstGeom prst="rect">
            <a:avLst/>
          </a:prstGeom>
        </p:spPr>
      </p:pic>
      <p:sp>
        <p:nvSpPr>
          <p:cNvPr id="4" name="Text Box 5">
            <a:extLst>
              <a:ext uri="{FF2B5EF4-FFF2-40B4-BE49-F238E27FC236}">
                <a16:creationId xmlns:a16="http://schemas.microsoft.com/office/drawing/2014/main" id="{54EDC0A0-C23C-C4EE-5D87-C671029582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115888"/>
            <a:ext cx="864134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en-US" sz="1800" u="sng" dirty="0">
                <a:solidFill>
                  <a:srgbClr val="0066FF"/>
                </a:solidFill>
              </a:rPr>
              <a:t>Optical </a:t>
            </a:r>
            <a:r>
              <a:rPr lang="de-DE" altLang="en-US" sz="1800" u="sng" dirty="0" err="1">
                <a:solidFill>
                  <a:srgbClr val="0066FF"/>
                </a:solidFill>
              </a:rPr>
              <a:t>observation</a:t>
            </a:r>
            <a:r>
              <a:rPr lang="de-DE" altLang="en-US" sz="1800" u="sng" dirty="0">
                <a:solidFill>
                  <a:srgbClr val="0066FF"/>
                </a:solidFill>
              </a:rPr>
              <a:t> </a:t>
            </a:r>
            <a:r>
              <a:rPr lang="de-DE" altLang="en-US" sz="1800" u="sng" dirty="0" err="1">
                <a:solidFill>
                  <a:srgbClr val="0066FF"/>
                </a:solidFill>
              </a:rPr>
              <a:t>of</a:t>
            </a:r>
            <a:r>
              <a:rPr lang="de-DE" altLang="en-US" sz="1800" u="sng" dirty="0">
                <a:solidFill>
                  <a:srgbClr val="0066FF"/>
                </a:solidFill>
              </a:rPr>
              <a:t> </a:t>
            </a:r>
            <a:r>
              <a:rPr lang="de-DE" altLang="en-US" sz="1800" u="sng" dirty="0" err="1">
                <a:solidFill>
                  <a:srgbClr val="0066FF"/>
                </a:solidFill>
              </a:rPr>
              <a:t>the</a:t>
            </a:r>
            <a:r>
              <a:rPr lang="de-DE" altLang="en-US" sz="1800" u="sng" dirty="0">
                <a:solidFill>
                  <a:srgbClr val="0066FF"/>
                </a:solidFill>
              </a:rPr>
              <a:t> isomer </a:t>
            </a:r>
            <a:r>
              <a:rPr lang="de-DE" altLang="en-US" sz="1800" u="sng" dirty="0" err="1">
                <a:solidFill>
                  <a:srgbClr val="0066FF"/>
                </a:solidFill>
              </a:rPr>
              <a:t>decay</a:t>
            </a:r>
            <a:r>
              <a:rPr lang="de-DE" altLang="en-US" sz="1800" u="sng" dirty="0">
                <a:solidFill>
                  <a:srgbClr val="0066FF"/>
                </a:solidFill>
              </a:rPr>
              <a:t> in Th-229 beta-</a:t>
            </a:r>
            <a:r>
              <a:rPr lang="de-DE" altLang="en-US" sz="1800" u="sng" dirty="0" err="1">
                <a:solidFill>
                  <a:srgbClr val="0066FF"/>
                </a:solidFill>
              </a:rPr>
              <a:t>recoils</a:t>
            </a:r>
            <a:r>
              <a:rPr lang="de-DE" altLang="en-US" sz="1800" u="sng" dirty="0">
                <a:solidFill>
                  <a:srgbClr val="0066FF"/>
                </a:solidFill>
              </a:rPr>
              <a:t> </a:t>
            </a:r>
            <a:r>
              <a:rPr lang="de-DE" altLang="en-US" sz="1800" u="sng" dirty="0" err="1">
                <a:solidFill>
                  <a:srgbClr val="0066FF"/>
                </a:solidFill>
              </a:rPr>
              <a:t>from</a:t>
            </a:r>
            <a:r>
              <a:rPr lang="de-DE" altLang="en-US" sz="1800" u="sng" dirty="0">
                <a:solidFill>
                  <a:srgbClr val="0066FF"/>
                </a:solidFill>
              </a:rPr>
              <a:t> Ac-229 (CERN ISOLDE)</a:t>
            </a:r>
          </a:p>
          <a:p>
            <a:pPr>
              <a:spcBef>
                <a:spcPct val="0"/>
              </a:spcBef>
              <a:buNone/>
            </a:pPr>
            <a:r>
              <a:rPr lang="de-DE" altLang="en-US" sz="1800" u="sng" dirty="0">
                <a:solidFill>
                  <a:srgbClr val="0066FF"/>
                </a:solidFill>
              </a:rPr>
              <a:t>S. Kraemer et al. Nature </a:t>
            </a:r>
            <a:r>
              <a:rPr lang="fr-FR" sz="1800" u="sng" dirty="0">
                <a:solidFill>
                  <a:srgbClr val="0066FF"/>
                </a:solidFill>
              </a:rPr>
              <a:t>617, 706 (2023)</a:t>
            </a:r>
            <a:endParaRPr lang="de-DE" altLang="en-US" sz="1800" u="sng" dirty="0">
              <a:solidFill>
                <a:srgbClr val="0066FF"/>
              </a:solidFill>
            </a:endParaRPr>
          </a:p>
          <a:p>
            <a:pPr>
              <a:spcBef>
                <a:spcPct val="0"/>
              </a:spcBef>
              <a:buFontTx/>
              <a:buNone/>
            </a:pPr>
            <a:endParaRPr lang="de-DE" altLang="en-US" sz="1800" u="sng" dirty="0">
              <a:solidFill>
                <a:srgbClr val="00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1032600"/>
      </p:ext>
    </p:extLst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>
            <a:extLst>
              <a:ext uri="{FF2B5EF4-FFF2-40B4-BE49-F238E27FC236}">
                <a16:creationId xmlns:a16="http://schemas.microsoft.com/office/drawing/2014/main" id="{38990BAF-8AAB-4C2F-BE23-157C3ADE22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83768" y="188640"/>
            <a:ext cx="361752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en-US" sz="1800" u="sng" dirty="0" err="1">
                <a:solidFill>
                  <a:srgbClr val="0066FF"/>
                </a:solidFill>
              </a:rPr>
              <a:t>Results</a:t>
            </a:r>
            <a:r>
              <a:rPr lang="de-DE" altLang="en-US" sz="1800" u="sng" dirty="0">
                <a:solidFill>
                  <a:srgbClr val="0066FF"/>
                </a:solidFill>
              </a:rPr>
              <a:t> on </a:t>
            </a:r>
            <a:r>
              <a:rPr lang="de-DE" altLang="en-US" sz="1800" u="sng" dirty="0" err="1">
                <a:solidFill>
                  <a:srgbClr val="0066FF"/>
                </a:solidFill>
              </a:rPr>
              <a:t>the</a:t>
            </a:r>
            <a:r>
              <a:rPr lang="de-DE" altLang="en-US" sz="1800" u="sng" dirty="0">
                <a:solidFill>
                  <a:srgbClr val="0066FF"/>
                </a:solidFill>
              </a:rPr>
              <a:t> Th-229 isomer </a:t>
            </a:r>
            <a:r>
              <a:rPr lang="de-DE" altLang="en-US" sz="1800" u="sng" dirty="0" err="1">
                <a:solidFill>
                  <a:srgbClr val="0066FF"/>
                </a:solidFill>
              </a:rPr>
              <a:t>energy</a:t>
            </a:r>
            <a:endParaRPr lang="de-DE" altLang="en-US" sz="1800" u="sng" dirty="0">
              <a:solidFill>
                <a:srgbClr val="0066FF"/>
              </a:solidFill>
            </a:endParaRPr>
          </a:p>
          <a:p>
            <a:pPr>
              <a:spcBef>
                <a:spcPct val="0"/>
              </a:spcBef>
              <a:buFontTx/>
              <a:buNone/>
            </a:pPr>
            <a:endParaRPr lang="de-DE" altLang="en-US" sz="1800" u="sng" dirty="0">
              <a:solidFill>
                <a:srgbClr val="0066FF"/>
              </a:solidFill>
            </a:endParaRPr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A648961C-8D0E-4108-6746-BFDD5CF2A4D0}"/>
              </a:ext>
            </a:extLst>
          </p:cNvPr>
          <p:cNvGrpSpPr/>
          <p:nvPr/>
        </p:nvGrpSpPr>
        <p:grpSpPr>
          <a:xfrm>
            <a:off x="323528" y="1268760"/>
            <a:ext cx="10687483" cy="4083918"/>
            <a:chOff x="941301" y="667604"/>
            <a:chExt cx="10399353" cy="4083918"/>
          </a:xfrm>
        </p:grpSpPr>
        <p:pic>
          <p:nvPicPr>
            <p:cNvPr id="5" name="Grafik 4">
              <a:extLst>
                <a:ext uri="{FF2B5EF4-FFF2-40B4-BE49-F238E27FC236}">
                  <a16:creationId xmlns:a16="http://schemas.microsoft.com/office/drawing/2014/main" id="{0D177C31-9868-E666-F9DA-C0A81002DCC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41301" y="667604"/>
              <a:ext cx="5098903" cy="4083918"/>
            </a:xfrm>
            <a:prstGeom prst="rect">
              <a:avLst/>
            </a:prstGeom>
          </p:spPr>
        </p:pic>
        <p:sp>
          <p:nvSpPr>
            <p:cNvPr id="6" name="Textfeld 5">
              <a:extLst>
                <a:ext uri="{FF2B5EF4-FFF2-40B4-BE49-F238E27FC236}">
                  <a16:creationId xmlns:a16="http://schemas.microsoft.com/office/drawing/2014/main" id="{DD990AA4-369C-A886-3DAF-F391E5084E4E}"/>
                </a:ext>
              </a:extLst>
            </p:cNvPr>
            <p:cNvSpPr txBox="1"/>
            <p:nvPr/>
          </p:nvSpPr>
          <p:spPr>
            <a:xfrm>
              <a:off x="5724128" y="3645066"/>
              <a:ext cx="102438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INEL 1994</a:t>
              </a:r>
            </a:p>
          </p:txBody>
        </p:sp>
        <p:sp>
          <p:nvSpPr>
            <p:cNvPr id="7" name="Textfeld 6">
              <a:extLst>
                <a:ext uri="{FF2B5EF4-FFF2-40B4-BE49-F238E27FC236}">
                  <a16:creationId xmlns:a16="http://schemas.microsoft.com/office/drawing/2014/main" id="{38AE838C-0748-C930-9E28-531ACC320FE4}"/>
                </a:ext>
              </a:extLst>
            </p:cNvPr>
            <p:cNvSpPr txBox="1"/>
            <p:nvPr/>
          </p:nvSpPr>
          <p:spPr>
            <a:xfrm>
              <a:off x="5724128" y="1311653"/>
              <a:ext cx="4572000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CERN ISOLDE 2023</a:t>
              </a:r>
            </a:p>
          </p:txBody>
        </p:sp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A24EC063-1551-FF1D-E9E6-2D476751CE1B}"/>
                </a:ext>
              </a:extLst>
            </p:cNvPr>
            <p:cNvSpPr txBox="1"/>
            <p:nvPr/>
          </p:nvSpPr>
          <p:spPr>
            <a:xfrm>
              <a:off x="5724128" y="1774975"/>
              <a:ext cx="5292968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KIP-U Heidelberg 2020</a:t>
              </a:r>
            </a:p>
          </p:txBody>
        </p:sp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9A933146-DC5D-590D-0F40-F33D359A3C78}"/>
                </a:ext>
              </a:extLst>
            </p:cNvPr>
            <p:cNvSpPr txBox="1"/>
            <p:nvPr/>
          </p:nvSpPr>
          <p:spPr>
            <a:xfrm>
              <a:off x="5724128" y="2238297"/>
              <a:ext cx="5292968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de-DE" sz="1400">
                  <a:latin typeface="Arial" panose="020B0604020202020204" pitchFamily="34" charset="0"/>
                  <a:cs typeface="Arial" panose="020B0604020202020204" pitchFamily="34" charset="0"/>
                </a:rPr>
                <a:t>RIKEN 2019</a:t>
              </a:r>
              <a:endParaRPr lang="de-DE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Textfeld 9">
              <a:extLst>
                <a:ext uri="{FF2B5EF4-FFF2-40B4-BE49-F238E27FC236}">
                  <a16:creationId xmlns:a16="http://schemas.microsoft.com/office/drawing/2014/main" id="{974DF6D3-5232-69F0-91CB-279EEAC8B3B5}"/>
                </a:ext>
              </a:extLst>
            </p:cNvPr>
            <p:cNvSpPr txBox="1"/>
            <p:nvPr/>
          </p:nvSpPr>
          <p:spPr>
            <a:xfrm>
              <a:off x="5724128" y="2723810"/>
              <a:ext cx="5507500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LMU Munich 2019</a:t>
              </a:r>
            </a:p>
          </p:txBody>
        </p:sp>
        <p:sp>
          <p:nvSpPr>
            <p:cNvPr id="11" name="Textfeld 10">
              <a:extLst>
                <a:ext uri="{FF2B5EF4-FFF2-40B4-BE49-F238E27FC236}">
                  <a16:creationId xmlns:a16="http://schemas.microsoft.com/office/drawing/2014/main" id="{FD77A20A-A518-B4D6-D9B4-69263478D8BF}"/>
                </a:ext>
              </a:extLst>
            </p:cNvPr>
            <p:cNvSpPr txBox="1"/>
            <p:nvPr/>
          </p:nvSpPr>
          <p:spPr>
            <a:xfrm>
              <a:off x="5724128" y="3184438"/>
              <a:ext cx="561652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LLNL 2009</a:t>
              </a:r>
            </a:p>
          </p:txBody>
        </p:sp>
      </p:grpSp>
      <p:grpSp>
        <p:nvGrpSpPr>
          <p:cNvPr id="20" name="Gruppieren 19">
            <a:extLst>
              <a:ext uri="{FF2B5EF4-FFF2-40B4-BE49-F238E27FC236}">
                <a16:creationId xmlns:a16="http://schemas.microsoft.com/office/drawing/2014/main" id="{7682A2B1-F960-0078-DB2E-C61A886030BE}"/>
              </a:ext>
            </a:extLst>
          </p:cNvPr>
          <p:cNvGrpSpPr/>
          <p:nvPr/>
        </p:nvGrpSpPr>
        <p:grpSpPr>
          <a:xfrm>
            <a:off x="4485957" y="1279265"/>
            <a:ext cx="3508337" cy="678498"/>
            <a:chOff x="4860032" y="761120"/>
            <a:chExt cx="3508337" cy="678498"/>
          </a:xfrm>
        </p:grpSpPr>
        <p:sp>
          <p:nvSpPr>
            <p:cNvPr id="21" name="Textfeld 20">
              <a:extLst>
                <a:ext uri="{FF2B5EF4-FFF2-40B4-BE49-F238E27FC236}">
                  <a16:creationId xmlns:a16="http://schemas.microsoft.com/office/drawing/2014/main" id="{54C2B75D-AF9A-2DEA-D63A-8335AA1D4541}"/>
                </a:ext>
              </a:extLst>
            </p:cNvPr>
            <p:cNvSpPr txBox="1"/>
            <p:nvPr/>
          </p:nvSpPr>
          <p:spPr>
            <a:xfrm>
              <a:off x="6663030" y="761120"/>
              <a:ext cx="17053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dirty="0">
                  <a:highlight>
                    <a:srgbClr val="FFFF00"/>
                  </a:highlight>
                  <a:latin typeface="Arial" panose="020B0604020202020204" pitchFamily="34" charset="0"/>
                  <a:cs typeface="Arial" panose="020B0604020202020204" pitchFamily="34" charset="0"/>
                </a:rPr>
                <a:t>≈11 </a:t>
              </a:r>
              <a:r>
                <a:rPr lang="de-DE" sz="1400" dirty="0" err="1">
                  <a:highlight>
                    <a:srgbClr val="FFFF00"/>
                  </a:highlight>
                  <a:latin typeface="Arial" panose="020B0604020202020204" pitchFamily="34" charset="0"/>
                  <a:cs typeface="Arial" panose="020B0604020202020204" pitchFamily="34" charset="0"/>
                </a:rPr>
                <a:t>THz</a:t>
              </a:r>
              <a:r>
                <a:rPr lang="de-DE" sz="1400" dirty="0">
                  <a:highlight>
                    <a:srgbClr val="FFFF00"/>
                  </a:highlight>
                  <a:latin typeface="Arial" panose="020B0604020202020204" pitchFamily="34" charset="0"/>
                  <a:cs typeface="Arial" panose="020B0604020202020204" pitchFamily="34" charset="0"/>
                </a:rPr>
                <a:t> ±1</a:t>
              </a:r>
              <a:r>
                <a:rPr lang="de-DE" sz="1400" dirty="0">
                  <a:highlight>
                    <a:srgbClr val="FFFF00"/>
                  </a:highlight>
                  <a:latin typeface="Symbol" panose="05050102010706020507" pitchFamily="18" charset="2"/>
                  <a:cs typeface="Arial" panose="020B0604020202020204" pitchFamily="34" charset="0"/>
                </a:rPr>
                <a:t>s</a:t>
              </a:r>
              <a:r>
                <a:rPr lang="de-DE" sz="1400" dirty="0">
                  <a:highlight>
                    <a:srgbClr val="FFFF00"/>
                  </a:highlight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400" dirty="0" err="1">
                  <a:highlight>
                    <a:srgbClr val="FFFF00"/>
                  </a:highlight>
                  <a:latin typeface="Arial" panose="020B0604020202020204" pitchFamily="34" charset="0"/>
                  <a:cs typeface="Arial" panose="020B0604020202020204" pitchFamily="34" charset="0"/>
                </a:rPr>
                <a:t>range</a:t>
              </a:r>
              <a:endParaRPr lang="de-DE" sz="1400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2" name="Gerade Verbindung mit Pfeil 21">
              <a:extLst>
                <a:ext uri="{FF2B5EF4-FFF2-40B4-BE49-F238E27FC236}">
                  <a16:creationId xmlns:a16="http://schemas.microsoft.com/office/drawing/2014/main" id="{37CF2F79-9FC2-B312-3ABE-F822A2C7011D}"/>
                </a:ext>
              </a:extLst>
            </p:cNvPr>
            <p:cNvCxnSpPr/>
            <p:nvPr/>
          </p:nvCxnSpPr>
          <p:spPr>
            <a:xfrm flipH="1">
              <a:off x="4860032" y="915566"/>
              <a:ext cx="1728192" cy="524052"/>
            </a:xfrm>
            <a:prstGeom prst="straightConnector1">
              <a:avLst/>
            </a:prstGeom>
            <a:ln>
              <a:solidFill>
                <a:srgbClr val="FFFF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1648944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4BA5AB-5078-4D54-8F2B-8CFC1AEFD3A2}"/>
              </a:ext>
            </a:extLst>
          </p:cNvPr>
          <p:cNvSpPr txBox="1">
            <a:spLocks/>
          </p:cNvSpPr>
          <p:nvPr/>
        </p:nvSpPr>
        <p:spPr>
          <a:xfrm>
            <a:off x="0" y="188640"/>
            <a:ext cx="8507288" cy="836712"/>
          </a:xfrm>
          <a:prstGeom prst="rect">
            <a:avLst/>
          </a:prstGeom>
        </p:spPr>
        <p:txBody>
          <a:bodyPr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de-DE" sz="1800" u="sng" kern="0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Isomer </a:t>
            </a:r>
            <a:r>
              <a:rPr lang="de-DE" sz="1800" u="sng" kern="0" dirty="0" err="1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nuclear</a:t>
            </a:r>
            <a:r>
              <a:rPr lang="de-DE" sz="1800" u="sng" kern="0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u="sng" kern="0" dirty="0" err="1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properties</a:t>
            </a:r>
            <a:r>
              <a:rPr lang="de-DE" sz="1800" u="sng" kern="0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n-GB" sz="1800" u="sng" kern="0" dirty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6F8DC994-212E-4663-B3A8-19FE35D6B36D}"/>
              </a:ext>
            </a:extLst>
          </p:cNvPr>
          <p:cNvSpPr txBox="1"/>
          <p:nvPr/>
        </p:nvSpPr>
        <p:spPr>
          <a:xfrm>
            <a:off x="683568" y="1169368"/>
            <a:ext cx="759333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Spectroscopy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electronic </a:t>
            </a:r>
            <a:r>
              <a:rPr lang="de-DE" dirty="0" err="1"/>
              <a:t>transitions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an </a:t>
            </a:r>
            <a:r>
              <a:rPr lang="de-DE" dirty="0" err="1"/>
              <a:t>important</a:t>
            </a:r>
            <a:r>
              <a:rPr lang="de-DE" dirty="0"/>
              <a:t> source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information</a:t>
            </a:r>
            <a:r>
              <a:rPr lang="de-DE" dirty="0"/>
              <a:t> on </a:t>
            </a:r>
            <a:r>
              <a:rPr lang="de-DE" dirty="0" err="1"/>
              <a:t>nuclear</a:t>
            </a:r>
            <a:r>
              <a:rPr lang="de-DE" dirty="0"/>
              <a:t> </a:t>
            </a:r>
            <a:r>
              <a:rPr lang="de-DE" dirty="0" err="1"/>
              <a:t>properties</a:t>
            </a:r>
            <a:r>
              <a:rPr lang="de-DE" dirty="0"/>
              <a:t>: Hyperfine </a:t>
            </a:r>
            <a:r>
              <a:rPr lang="de-DE" dirty="0" err="1"/>
              <a:t>structure</a:t>
            </a:r>
            <a:endParaRPr lang="de-DE" dirty="0"/>
          </a:p>
          <a:p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Interaction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nuclear</a:t>
            </a:r>
            <a:r>
              <a:rPr lang="de-DE" dirty="0"/>
              <a:t> and electronic </a:t>
            </a:r>
            <a:r>
              <a:rPr lang="de-DE" dirty="0" err="1"/>
              <a:t>magnetic</a:t>
            </a:r>
            <a:r>
              <a:rPr lang="de-DE" dirty="0"/>
              <a:t> </a:t>
            </a:r>
            <a:r>
              <a:rPr lang="de-DE" dirty="0" err="1"/>
              <a:t>moments</a:t>
            </a:r>
            <a:r>
              <a:rPr lang="de-DE" dirty="0"/>
              <a:t> </a:t>
            </a:r>
            <a:r>
              <a:rPr lang="de-DE" dirty="0" err="1"/>
              <a:t>leads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line</a:t>
            </a:r>
            <a:r>
              <a:rPr lang="de-DE" dirty="0"/>
              <a:t> </a:t>
            </a:r>
            <a:r>
              <a:rPr lang="de-DE" dirty="0" err="1"/>
              <a:t>splitting</a:t>
            </a:r>
            <a:r>
              <a:rPr lang="de-DE" dirty="0"/>
              <a:t> </a:t>
            </a:r>
            <a:r>
              <a:rPr lang="de-DE" dirty="0">
                <a:solidFill>
                  <a:srgbClr val="00B050"/>
                </a:solidFill>
              </a:rPr>
              <a:t>(e.g. </a:t>
            </a:r>
            <a:r>
              <a:rPr lang="de-DE" dirty="0" err="1">
                <a:solidFill>
                  <a:srgbClr val="00B050"/>
                </a:solidFill>
              </a:rPr>
              <a:t>microwave</a:t>
            </a:r>
            <a:r>
              <a:rPr lang="de-DE" dirty="0">
                <a:solidFill>
                  <a:srgbClr val="00B050"/>
                </a:solidFill>
              </a:rPr>
              <a:t> </a:t>
            </a:r>
            <a:r>
              <a:rPr lang="de-DE" dirty="0" err="1">
                <a:solidFill>
                  <a:srgbClr val="00B050"/>
                </a:solidFill>
              </a:rPr>
              <a:t>Cs</a:t>
            </a:r>
            <a:r>
              <a:rPr lang="de-DE" dirty="0">
                <a:solidFill>
                  <a:srgbClr val="00B050"/>
                </a:solidFill>
              </a:rPr>
              <a:t> </a:t>
            </a:r>
            <a:r>
              <a:rPr lang="de-DE" dirty="0" err="1">
                <a:solidFill>
                  <a:srgbClr val="00B050"/>
                </a:solidFill>
              </a:rPr>
              <a:t>clock</a:t>
            </a:r>
            <a:r>
              <a:rPr lang="de-DE" dirty="0">
                <a:solidFill>
                  <a:srgbClr val="00B050"/>
                </a:solidFill>
              </a:rPr>
              <a:t> </a:t>
            </a:r>
            <a:r>
              <a:rPr lang="de-DE" dirty="0" err="1">
                <a:solidFill>
                  <a:srgbClr val="00B050"/>
                </a:solidFill>
              </a:rPr>
              <a:t>transition</a:t>
            </a:r>
            <a:r>
              <a:rPr lang="de-DE" dirty="0">
                <a:solidFill>
                  <a:srgbClr val="00B050"/>
                </a:solidFill>
              </a:rPr>
              <a:t> in </a:t>
            </a:r>
            <a:r>
              <a:rPr lang="de-DE" dirty="0" err="1">
                <a:solidFill>
                  <a:srgbClr val="00B050"/>
                </a:solidFill>
              </a:rPr>
              <a:t>the</a:t>
            </a:r>
            <a:r>
              <a:rPr lang="de-DE" dirty="0">
                <a:solidFill>
                  <a:srgbClr val="00B050"/>
                </a:solidFill>
              </a:rPr>
              <a:t> 6s electronic </a:t>
            </a:r>
            <a:r>
              <a:rPr lang="de-DE" dirty="0" err="1">
                <a:solidFill>
                  <a:srgbClr val="00B050"/>
                </a:solidFill>
              </a:rPr>
              <a:t>ground</a:t>
            </a:r>
            <a:r>
              <a:rPr lang="de-DE" dirty="0">
                <a:solidFill>
                  <a:srgbClr val="00B050"/>
                </a:solidFill>
              </a:rPr>
              <a:t> </a:t>
            </a:r>
            <a:r>
              <a:rPr lang="de-DE" dirty="0" err="1">
                <a:solidFill>
                  <a:srgbClr val="00B050"/>
                </a:solidFill>
              </a:rPr>
              <a:t>state</a:t>
            </a:r>
            <a:r>
              <a:rPr lang="de-DE" dirty="0">
                <a:solidFill>
                  <a:srgbClr val="00B050"/>
                </a:solidFill>
              </a:rPr>
              <a:t>)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Nuclear</a:t>
            </a:r>
            <a:r>
              <a:rPr lang="de-DE" dirty="0"/>
              <a:t> </a:t>
            </a:r>
            <a:r>
              <a:rPr lang="de-DE" dirty="0" err="1"/>
              <a:t>mass</a:t>
            </a:r>
            <a:r>
              <a:rPr lang="de-DE" dirty="0"/>
              <a:t> </a:t>
            </a:r>
            <a:r>
              <a:rPr lang="de-DE" dirty="0" err="1"/>
              <a:t>leads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a </a:t>
            </a:r>
            <a:r>
              <a:rPr lang="de-DE" dirty="0" err="1"/>
              <a:t>line</a:t>
            </a:r>
            <a:r>
              <a:rPr lang="de-DE" dirty="0"/>
              <a:t> shift via different </a:t>
            </a:r>
            <a:r>
              <a:rPr lang="de-DE" dirty="0" err="1"/>
              <a:t>reduced</a:t>
            </a:r>
            <a:r>
              <a:rPr lang="de-DE" dirty="0"/>
              <a:t> </a:t>
            </a:r>
            <a:r>
              <a:rPr lang="de-DE" dirty="0" err="1"/>
              <a:t>mass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electron</a:t>
            </a:r>
            <a:r>
              <a:rPr lang="de-DE" dirty="0"/>
              <a:t> (isotope shift)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>
              <a:solidFill>
                <a:srgbClr val="00B05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Size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nuclear</a:t>
            </a:r>
            <a:r>
              <a:rPr lang="de-DE" dirty="0"/>
              <a:t> </a:t>
            </a:r>
            <a:r>
              <a:rPr lang="de-DE" dirty="0" err="1"/>
              <a:t>charge</a:t>
            </a:r>
            <a:r>
              <a:rPr lang="de-DE" dirty="0"/>
              <a:t> </a:t>
            </a:r>
            <a:r>
              <a:rPr lang="de-DE" dirty="0" err="1"/>
              <a:t>distribution</a:t>
            </a:r>
            <a:r>
              <a:rPr lang="de-DE" dirty="0"/>
              <a:t> </a:t>
            </a:r>
            <a:r>
              <a:rPr lang="de-DE" dirty="0" err="1"/>
              <a:t>leads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line</a:t>
            </a:r>
            <a:r>
              <a:rPr lang="de-DE" dirty="0"/>
              <a:t> shift (isotope shift)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Interaction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electron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a non-</a:t>
            </a:r>
            <a:r>
              <a:rPr lang="de-DE" dirty="0" err="1"/>
              <a:t>spherical</a:t>
            </a:r>
            <a:r>
              <a:rPr lang="de-DE" dirty="0"/>
              <a:t> </a:t>
            </a:r>
            <a:r>
              <a:rPr lang="de-DE" dirty="0" err="1"/>
              <a:t>nuclear</a:t>
            </a:r>
            <a:r>
              <a:rPr lang="de-DE" dirty="0"/>
              <a:t> </a:t>
            </a:r>
            <a:r>
              <a:rPr lang="de-DE" dirty="0" err="1"/>
              <a:t>charge</a:t>
            </a:r>
            <a:r>
              <a:rPr lang="de-DE" dirty="0"/>
              <a:t> </a:t>
            </a:r>
            <a:r>
              <a:rPr lang="de-DE" dirty="0" err="1"/>
              <a:t>distribution</a:t>
            </a:r>
            <a:r>
              <a:rPr lang="de-DE" dirty="0"/>
              <a:t> </a:t>
            </a:r>
            <a:r>
              <a:rPr lang="de-DE" dirty="0" err="1"/>
              <a:t>leads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line</a:t>
            </a:r>
            <a:r>
              <a:rPr lang="de-DE" dirty="0"/>
              <a:t> </a:t>
            </a:r>
            <a:r>
              <a:rPr lang="de-DE" dirty="0" err="1"/>
              <a:t>splitting</a:t>
            </a:r>
            <a:r>
              <a:rPr lang="de-DE" dirty="0"/>
              <a:t> </a:t>
            </a:r>
            <a:r>
              <a:rPr lang="de-DE" dirty="0">
                <a:solidFill>
                  <a:srgbClr val="00B050"/>
                </a:solidFill>
              </a:rPr>
              <a:t>(e.g. </a:t>
            </a:r>
            <a:r>
              <a:rPr lang="de-DE" dirty="0" err="1">
                <a:solidFill>
                  <a:srgbClr val="00B050"/>
                </a:solidFill>
              </a:rPr>
              <a:t>electric</a:t>
            </a:r>
            <a:r>
              <a:rPr lang="de-DE" dirty="0">
                <a:solidFill>
                  <a:srgbClr val="00B050"/>
                </a:solidFill>
              </a:rPr>
              <a:t> </a:t>
            </a:r>
            <a:r>
              <a:rPr lang="de-DE" dirty="0" err="1">
                <a:solidFill>
                  <a:srgbClr val="00B050"/>
                </a:solidFill>
              </a:rPr>
              <a:t>quadrupole</a:t>
            </a:r>
            <a:r>
              <a:rPr lang="de-DE" dirty="0">
                <a:solidFill>
                  <a:srgbClr val="00B050"/>
                </a:solidFill>
              </a:rPr>
              <a:t> </a:t>
            </a:r>
            <a:r>
              <a:rPr lang="de-DE" dirty="0" err="1">
                <a:solidFill>
                  <a:srgbClr val="00B050"/>
                </a:solidFill>
              </a:rPr>
              <a:t>moment</a:t>
            </a:r>
            <a:r>
              <a:rPr lang="de-DE" dirty="0">
                <a:solidFill>
                  <a:srgbClr val="00B050"/>
                </a:solidFill>
              </a:rPr>
              <a:t> </a:t>
            </a:r>
            <a:r>
              <a:rPr lang="de-DE" dirty="0" err="1">
                <a:solidFill>
                  <a:srgbClr val="00B050"/>
                </a:solidFill>
              </a:rPr>
              <a:t>of</a:t>
            </a:r>
            <a:r>
              <a:rPr lang="de-DE" dirty="0">
                <a:solidFill>
                  <a:srgbClr val="00B050"/>
                </a:solidFill>
              </a:rPr>
              <a:t> </a:t>
            </a:r>
            <a:r>
              <a:rPr lang="de-DE" dirty="0" err="1">
                <a:solidFill>
                  <a:srgbClr val="00B050"/>
                </a:solidFill>
              </a:rPr>
              <a:t>deuterium</a:t>
            </a:r>
            <a:r>
              <a:rPr lang="de-DE" dirty="0">
                <a:solidFill>
                  <a:srgbClr val="00B050"/>
                </a:solidFill>
              </a:rPr>
              <a:t>, </a:t>
            </a:r>
            <a:r>
              <a:rPr lang="de-DE" dirty="0" err="1">
                <a:solidFill>
                  <a:srgbClr val="00B050"/>
                </a:solidFill>
              </a:rPr>
              <a:t>first</a:t>
            </a:r>
            <a:r>
              <a:rPr lang="de-DE" dirty="0">
                <a:solidFill>
                  <a:srgbClr val="00B050"/>
                </a:solidFill>
              </a:rPr>
              <a:t> </a:t>
            </a:r>
            <a:r>
              <a:rPr lang="de-DE" dirty="0" err="1">
                <a:solidFill>
                  <a:srgbClr val="00B050"/>
                </a:solidFill>
              </a:rPr>
              <a:t>indication</a:t>
            </a:r>
            <a:r>
              <a:rPr lang="de-DE" dirty="0">
                <a:solidFill>
                  <a:srgbClr val="00B050"/>
                </a:solidFill>
              </a:rPr>
              <a:t> </a:t>
            </a:r>
            <a:r>
              <a:rPr lang="de-DE" dirty="0" err="1">
                <a:solidFill>
                  <a:srgbClr val="00B050"/>
                </a:solidFill>
              </a:rPr>
              <a:t>of</a:t>
            </a:r>
            <a:r>
              <a:rPr lang="de-DE" dirty="0">
                <a:solidFill>
                  <a:srgbClr val="00B050"/>
                </a:solidFill>
              </a:rPr>
              <a:t> non-</a:t>
            </a:r>
            <a:r>
              <a:rPr lang="de-DE" dirty="0" err="1">
                <a:solidFill>
                  <a:srgbClr val="00B050"/>
                </a:solidFill>
              </a:rPr>
              <a:t>central</a:t>
            </a:r>
            <a:r>
              <a:rPr lang="de-DE" dirty="0">
                <a:solidFill>
                  <a:srgbClr val="00B050"/>
                </a:solidFill>
              </a:rPr>
              <a:t> </a:t>
            </a:r>
            <a:r>
              <a:rPr lang="de-DE" dirty="0" err="1">
                <a:solidFill>
                  <a:srgbClr val="00B050"/>
                </a:solidFill>
              </a:rPr>
              <a:t>nuclear</a:t>
            </a:r>
            <a:r>
              <a:rPr lang="de-DE" dirty="0">
                <a:solidFill>
                  <a:srgbClr val="00B050"/>
                </a:solidFill>
              </a:rPr>
              <a:t> </a:t>
            </a:r>
            <a:r>
              <a:rPr lang="de-DE" dirty="0" err="1">
                <a:solidFill>
                  <a:srgbClr val="00B050"/>
                </a:solidFill>
              </a:rPr>
              <a:t>force</a:t>
            </a:r>
            <a:r>
              <a:rPr lang="de-DE" dirty="0">
                <a:solidFill>
                  <a:srgbClr val="00B050"/>
                </a:solidFill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99470239"/>
      </p:ext>
    </p:extLst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72D527-E12C-4B3F-BB59-4D08C3564E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507288" cy="836712"/>
          </a:xfrm>
        </p:spPr>
        <p:txBody>
          <a:bodyPr>
            <a:normAutofit/>
          </a:bodyPr>
          <a:lstStyle/>
          <a:p>
            <a:r>
              <a:rPr lang="de-DE" sz="1800" u="sng" dirty="0">
                <a:solidFill>
                  <a:srgbClr val="0066FF"/>
                </a:solidFill>
              </a:rPr>
              <a:t>Hyperfine </a:t>
            </a:r>
            <a:r>
              <a:rPr lang="de-DE" sz="1800" u="sng" dirty="0" err="1">
                <a:solidFill>
                  <a:srgbClr val="0066FF"/>
                </a:solidFill>
              </a:rPr>
              <a:t>structure</a:t>
            </a:r>
            <a:r>
              <a:rPr lang="de-DE" sz="1800" u="sng" dirty="0">
                <a:solidFill>
                  <a:srgbClr val="0066FF"/>
                </a:solidFill>
              </a:rPr>
              <a:t> </a:t>
            </a:r>
            <a:r>
              <a:rPr lang="de-DE" sz="1800" u="sng" dirty="0" err="1">
                <a:solidFill>
                  <a:srgbClr val="0066FF"/>
                </a:solidFill>
              </a:rPr>
              <a:t>of</a:t>
            </a:r>
            <a:r>
              <a:rPr lang="de-DE" sz="1800" u="sng" dirty="0">
                <a:solidFill>
                  <a:srgbClr val="0066FF"/>
                </a:solidFill>
              </a:rPr>
              <a:t> </a:t>
            </a:r>
            <a:r>
              <a:rPr lang="de-DE" sz="1800" u="sng" baseline="30000" dirty="0">
                <a:solidFill>
                  <a:srgbClr val="0066FF"/>
                </a:solidFill>
              </a:rPr>
              <a:t>229m</a:t>
            </a:r>
            <a:r>
              <a:rPr lang="de-DE" sz="1800" u="sng" dirty="0">
                <a:solidFill>
                  <a:srgbClr val="0066FF"/>
                </a:solidFill>
              </a:rPr>
              <a:t>Th</a:t>
            </a:r>
            <a:r>
              <a:rPr lang="de-DE" sz="1800" u="sng" baseline="30000" dirty="0">
                <a:solidFill>
                  <a:srgbClr val="0066FF"/>
                </a:solidFill>
              </a:rPr>
              <a:t>2+</a:t>
            </a:r>
            <a:r>
              <a:rPr lang="de-DE" sz="1800" u="sng" dirty="0">
                <a:solidFill>
                  <a:srgbClr val="0066FF"/>
                </a:solidFill>
              </a:rPr>
              <a:t> and isomer </a:t>
            </a:r>
            <a:r>
              <a:rPr lang="de-DE" sz="1800" u="sng" dirty="0" err="1">
                <a:solidFill>
                  <a:srgbClr val="0066FF"/>
                </a:solidFill>
              </a:rPr>
              <a:t>nuclear</a:t>
            </a:r>
            <a:r>
              <a:rPr lang="de-DE" sz="1800" u="sng" dirty="0">
                <a:solidFill>
                  <a:srgbClr val="0066FF"/>
                </a:solidFill>
              </a:rPr>
              <a:t> </a:t>
            </a:r>
            <a:r>
              <a:rPr lang="de-DE" sz="1800" u="sng" dirty="0" err="1">
                <a:solidFill>
                  <a:srgbClr val="0066FF"/>
                </a:solidFill>
              </a:rPr>
              <a:t>properties</a:t>
            </a:r>
            <a:endParaRPr lang="en-GB" sz="1800" u="sng" dirty="0">
              <a:solidFill>
                <a:srgbClr val="0066FF"/>
              </a:solidFill>
            </a:endParaRPr>
          </a:p>
        </p:txBody>
      </p:sp>
      <p:pic>
        <p:nvPicPr>
          <p:cNvPr id="4" name="Grafik 3" descr="setup_PTB_LMU_3D.png">
            <a:extLst>
              <a:ext uri="{FF2B5EF4-FFF2-40B4-BE49-F238E27FC236}">
                <a16:creationId xmlns:a16="http://schemas.microsoft.com/office/drawing/2014/main" id="{59A98995-E80E-462D-9E96-94F585E41DF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r="38233"/>
          <a:stretch/>
        </p:blipFill>
        <p:spPr>
          <a:xfrm>
            <a:off x="210956" y="2152673"/>
            <a:ext cx="6259881" cy="3868615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B3D12B01-CF66-496E-A2AF-2C5CD23CD8B0}"/>
              </a:ext>
            </a:extLst>
          </p:cNvPr>
          <p:cNvSpPr txBox="1"/>
          <p:nvPr/>
        </p:nvSpPr>
        <p:spPr>
          <a:xfrm>
            <a:off x="210956" y="836712"/>
            <a:ext cx="50064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Joint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experiments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of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LMU and PTB,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combining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: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Production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and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storage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of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229m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Th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ions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High-resolution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laser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spectroscopy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of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Th</a:t>
            </a:r>
            <a:r>
              <a:rPr kumimoji="0" lang="de-DE" sz="18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2+</a:t>
            </a:r>
            <a:endParaRPr kumimoji="0" lang="en-GB" sz="1800" b="0" i="0" u="none" strike="noStrike" kern="1200" cap="none" spc="0" normalizeH="0" baseline="30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52C6C5BD-0DDC-444F-8A76-A71A3F750729}"/>
              </a:ext>
            </a:extLst>
          </p:cNvPr>
          <p:cNvSpPr txBox="1"/>
          <p:nvPr/>
        </p:nvSpPr>
        <p:spPr>
          <a:xfrm>
            <a:off x="6449447" y="2152673"/>
            <a:ext cx="272863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Development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of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the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laser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spectroscopy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scheme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reference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spectra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with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229g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Th</a:t>
            </a:r>
            <a:r>
              <a:rPr kumimoji="0" lang="de-DE" sz="16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2+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and </a:t>
            </a:r>
            <a:r>
              <a:rPr kumimoji="0" lang="de-DE" sz="16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232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Th</a:t>
            </a:r>
            <a:r>
              <a:rPr kumimoji="0" lang="de-DE" sz="16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2+</a:t>
            </a:r>
            <a:endParaRPr kumimoji="0" lang="en-GB" sz="1600" b="0" i="0" u="none" strike="noStrike" kern="1200" cap="none" spc="0" normalizeH="0" baseline="30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58662991-15DB-4EC6-A700-4A0FA48799AA}"/>
              </a:ext>
            </a:extLst>
          </p:cNvPr>
          <p:cNvSpPr txBox="1"/>
          <p:nvPr/>
        </p:nvSpPr>
        <p:spPr>
          <a:xfrm>
            <a:off x="6470837" y="4078275"/>
            <a:ext cx="20714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Spectra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of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229m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Th</a:t>
            </a:r>
            <a:r>
              <a:rPr kumimoji="0" lang="de-DE" sz="16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2+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and </a:t>
            </a:r>
            <a:r>
              <a:rPr kumimoji="0" lang="de-DE" sz="16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229g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Th</a:t>
            </a:r>
            <a:r>
              <a:rPr kumimoji="0" lang="de-DE" sz="16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2+</a:t>
            </a:r>
            <a:endParaRPr kumimoji="0" lang="en-GB" sz="1600" b="0" i="0" u="none" strike="noStrike" kern="1200" cap="none" spc="0" normalizeH="0" baseline="30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416464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43C56411-73D7-456A-9F51-2D4CF212A868}"/>
              </a:ext>
            </a:extLst>
          </p:cNvPr>
          <p:cNvSpPr txBox="1"/>
          <p:nvPr/>
        </p:nvSpPr>
        <p:spPr>
          <a:xfrm>
            <a:off x="683568" y="836712"/>
            <a:ext cx="792088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u="sng" dirty="0"/>
              <a:t>Outline </a:t>
            </a:r>
            <a:r>
              <a:rPr lang="de-DE" sz="2000" u="sng" dirty="0" err="1"/>
              <a:t>of</a:t>
            </a:r>
            <a:r>
              <a:rPr lang="de-DE" sz="2000" u="sng" dirty="0"/>
              <a:t> </a:t>
            </a:r>
            <a:r>
              <a:rPr lang="de-DE" sz="2000" u="sng" dirty="0" err="1"/>
              <a:t>the</a:t>
            </a:r>
            <a:r>
              <a:rPr lang="de-DE" sz="2000" u="sng" dirty="0"/>
              <a:t> </a:t>
            </a:r>
            <a:r>
              <a:rPr lang="de-DE" sz="2000" u="sng" dirty="0" err="1"/>
              <a:t>lecture</a:t>
            </a:r>
            <a:r>
              <a:rPr lang="de-DE" sz="2000" u="sng" dirty="0"/>
              <a:t>:</a:t>
            </a:r>
          </a:p>
          <a:p>
            <a:endParaRPr lang="de-DE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/>
              <a:t>Concept </a:t>
            </a:r>
            <a:r>
              <a:rPr lang="de-DE" sz="2000" dirty="0" err="1"/>
              <a:t>of</a:t>
            </a:r>
            <a:r>
              <a:rPr lang="de-DE" sz="2000" dirty="0"/>
              <a:t> a </a:t>
            </a:r>
            <a:r>
              <a:rPr lang="de-DE" sz="2000" dirty="0" err="1"/>
              <a:t>nuclear</a:t>
            </a:r>
            <a:r>
              <a:rPr lang="de-DE" sz="2000" dirty="0"/>
              <a:t> </a:t>
            </a:r>
            <a:r>
              <a:rPr lang="de-DE" sz="2000" dirty="0" err="1"/>
              <a:t>clock</a:t>
            </a:r>
            <a:endParaRPr lang="de-DE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 err="1"/>
              <a:t>Expected</a:t>
            </a:r>
            <a:r>
              <a:rPr lang="de-DE" sz="2000" dirty="0"/>
              <a:t> </a:t>
            </a:r>
            <a:r>
              <a:rPr lang="de-DE" sz="2000" dirty="0" err="1"/>
              <a:t>performance</a:t>
            </a:r>
            <a:r>
              <a:rPr lang="de-DE" sz="2000" dirty="0"/>
              <a:t> </a:t>
            </a:r>
            <a:r>
              <a:rPr lang="de-DE" sz="2000" dirty="0" err="1"/>
              <a:t>of</a:t>
            </a:r>
            <a:r>
              <a:rPr lang="de-DE" sz="2000" dirty="0"/>
              <a:t> a Th-229 </a:t>
            </a:r>
            <a:r>
              <a:rPr lang="de-DE" sz="2000" dirty="0" err="1"/>
              <a:t>nuclear</a:t>
            </a:r>
            <a:r>
              <a:rPr lang="de-DE" sz="2000" dirty="0"/>
              <a:t> </a:t>
            </a:r>
            <a:r>
              <a:rPr lang="de-DE" sz="2000" dirty="0" err="1"/>
              <a:t>clock</a:t>
            </a:r>
            <a:r>
              <a:rPr lang="de-DE" sz="2000" dirty="0"/>
              <a:t> (</a:t>
            </a:r>
            <a:r>
              <a:rPr lang="de-DE" sz="2000" dirty="0" err="1"/>
              <a:t>field-induced</a:t>
            </a:r>
            <a:r>
              <a:rPr lang="de-DE" sz="2000" dirty="0"/>
              <a:t> </a:t>
            </a:r>
            <a:r>
              <a:rPr lang="de-DE" sz="2000" dirty="0" err="1"/>
              <a:t>systematic</a:t>
            </a:r>
            <a:r>
              <a:rPr lang="de-DE" sz="2000" dirty="0"/>
              <a:t> </a:t>
            </a:r>
            <a:r>
              <a:rPr lang="de-DE" sz="2000" dirty="0" err="1"/>
              <a:t>frequency</a:t>
            </a:r>
            <a:r>
              <a:rPr lang="de-DE" sz="2000" dirty="0"/>
              <a:t> </a:t>
            </a:r>
            <a:r>
              <a:rPr lang="de-DE" sz="2000" dirty="0" err="1"/>
              <a:t>shifts</a:t>
            </a:r>
            <a:r>
              <a:rPr lang="de-DE" sz="2000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/>
              <a:t>Th-229 and </a:t>
            </a:r>
            <a:r>
              <a:rPr lang="de-DE" sz="2000" dirty="0" err="1"/>
              <a:t>its</a:t>
            </a:r>
            <a:r>
              <a:rPr lang="de-DE" sz="2000" dirty="0"/>
              <a:t> </a:t>
            </a:r>
            <a:r>
              <a:rPr lang="de-DE" sz="2000" dirty="0" err="1"/>
              <a:t>low-energy</a:t>
            </a:r>
            <a:r>
              <a:rPr lang="de-DE" sz="2000" dirty="0"/>
              <a:t> isomer: </a:t>
            </a:r>
            <a:r>
              <a:rPr lang="de-DE" sz="2000" dirty="0" err="1"/>
              <a:t>nuclear</a:t>
            </a:r>
            <a:r>
              <a:rPr lang="de-DE" sz="2000" dirty="0"/>
              <a:t> </a:t>
            </a:r>
            <a:r>
              <a:rPr lang="de-DE" sz="2000" dirty="0" err="1"/>
              <a:t>properties</a:t>
            </a:r>
            <a:r>
              <a:rPr lang="de-DE" sz="2000" dirty="0"/>
              <a:t> and </a:t>
            </a:r>
            <a:r>
              <a:rPr lang="de-DE" sz="2000" dirty="0" err="1"/>
              <a:t>experiments</a:t>
            </a:r>
            <a:r>
              <a:rPr lang="de-DE" sz="2000" dirty="0"/>
              <a:t> </a:t>
            </a:r>
            <a:r>
              <a:rPr lang="de-DE" sz="2000" dirty="0" err="1"/>
              <a:t>towards</a:t>
            </a:r>
            <a:r>
              <a:rPr lang="de-DE" sz="2000" dirty="0"/>
              <a:t> </a:t>
            </a:r>
            <a:r>
              <a:rPr lang="de-DE" sz="2000" dirty="0" err="1"/>
              <a:t>excitation</a:t>
            </a:r>
            <a:r>
              <a:rPr lang="de-DE" sz="2000" dirty="0"/>
              <a:t> </a:t>
            </a:r>
            <a:r>
              <a:rPr lang="de-DE" sz="2000" dirty="0" err="1"/>
              <a:t>of</a:t>
            </a:r>
            <a:r>
              <a:rPr lang="de-DE" sz="2000" dirty="0"/>
              <a:t> </a:t>
            </a:r>
            <a:r>
              <a:rPr lang="de-DE" sz="2000" dirty="0" err="1"/>
              <a:t>the</a:t>
            </a:r>
            <a:r>
              <a:rPr lang="de-DE" sz="2000" dirty="0"/>
              <a:t> isomer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 err="1"/>
              <a:t>Applications</a:t>
            </a:r>
            <a:r>
              <a:rPr lang="de-DE" sz="2000" dirty="0"/>
              <a:t> </a:t>
            </a:r>
            <a:r>
              <a:rPr lang="de-DE" sz="2000" dirty="0" err="1"/>
              <a:t>of</a:t>
            </a:r>
            <a:r>
              <a:rPr lang="de-DE" sz="2000" dirty="0"/>
              <a:t> a </a:t>
            </a:r>
            <a:r>
              <a:rPr lang="de-DE" sz="2000" dirty="0" err="1"/>
              <a:t>nuclear</a:t>
            </a:r>
            <a:r>
              <a:rPr lang="de-DE" sz="2000" dirty="0"/>
              <a:t> </a:t>
            </a:r>
            <a:r>
              <a:rPr lang="de-DE" sz="2000" dirty="0" err="1"/>
              <a:t>clock</a:t>
            </a:r>
            <a:r>
              <a:rPr lang="de-DE" sz="2000" dirty="0"/>
              <a:t>: Tests </a:t>
            </a:r>
            <a:r>
              <a:rPr lang="de-DE" sz="2000" dirty="0" err="1"/>
              <a:t>of</a:t>
            </a:r>
            <a:r>
              <a:rPr lang="de-DE" sz="2000" dirty="0"/>
              <a:t> fundamental </a:t>
            </a:r>
            <a:r>
              <a:rPr lang="de-DE" sz="2000" dirty="0" err="1"/>
              <a:t>physics</a:t>
            </a:r>
            <a:r>
              <a:rPr lang="de-DE" sz="2000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117341140"/>
      </p:ext>
    </p:extLst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9715F1-0133-4DB5-A290-CFEBDB65D2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1800" u="sng" dirty="0">
                <a:solidFill>
                  <a:srgbClr val="0066FF"/>
                </a:solidFill>
              </a:rPr>
              <a:t>Hyperfine </a:t>
            </a:r>
            <a:r>
              <a:rPr lang="de-DE" sz="1800" u="sng" dirty="0" err="1">
                <a:solidFill>
                  <a:srgbClr val="0066FF"/>
                </a:solidFill>
              </a:rPr>
              <a:t>structure</a:t>
            </a:r>
            <a:r>
              <a:rPr lang="de-DE" sz="1800" u="sng" dirty="0">
                <a:solidFill>
                  <a:srgbClr val="0066FF"/>
                </a:solidFill>
              </a:rPr>
              <a:t> </a:t>
            </a:r>
            <a:r>
              <a:rPr lang="de-DE" sz="1800" u="sng" dirty="0" err="1">
                <a:solidFill>
                  <a:srgbClr val="0066FF"/>
                </a:solidFill>
              </a:rPr>
              <a:t>of</a:t>
            </a:r>
            <a:r>
              <a:rPr lang="de-DE" sz="1800" u="sng" dirty="0">
                <a:solidFill>
                  <a:srgbClr val="0066FF"/>
                </a:solidFill>
              </a:rPr>
              <a:t> </a:t>
            </a:r>
            <a:r>
              <a:rPr lang="de-DE" sz="1800" u="sng" baseline="30000" dirty="0">
                <a:solidFill>
                  <a:srgbClr val="0066FF"/>
                </a:solidFill>
              </a:rPr>
              <a:t>229m</a:t>
            </a:r>
            <a:r>
              <a:rPr lang="de-DE" sz="1800" u="sng" dirty="0">
                <a:solidFill>
                  <a:srgbClr val="0066FF"/>
                </a:solidFill>
              </a:rPr>
              <a:t>Th</a:t>
            </a:r>
            <a:r>
              <a:rPr lang="de-DE" sz="1800" u="sng" baseline="30000" dirty="0">
                <a:solidFill>
                  <a:srgbClr val="0066FF"/>
                </a:solidFill>
              </a:rPr>
              <a:t>2+</a:t>
            </a:r>
            <a:r>
              <a:rPr lang="de-DE" sz="1800" u="sng" dirty="0">
                <a:solidFill>
                  <a:srgbClr val="0066FF"/>
                </a:solidFill>
              </a:rPr>
              <a:t> and isomer </a:t>
            </a:r>
            <a:r>
              <a:rPr lang="de-DE" sz="1800" u="sng" dirty="0" err="1">
                <a:solidFill>
                  <a:srgbClr val="0066FF"/>
                </a:solidFill>
              </a:rPr>
              <a:t>nuclear</a:t>
            </a:r>
            <a:r>
              <a:rPr lang="de-DE" sz="1800" u="sng" dirty="0">
                <a:solidFill>
                  <a:srgbClr val="0066FF"/>
                </a:solidFill>
              </a:rPr>
              <a:t> </a:t>
            </a:r>
            <a:r>
              <a:rPr lang="de-DE" sz="1800" u="sng" dirty="0" err="1">
                <a:solidFill>
                  <a:srgbClr val="0066FF"/>
                </a:solidFill>
              </a:rPr>
              <a:t>properties</a:t>
            </a:r>
            <a:endParaRPr lang="en-GB" sz="1800" u="sng" dirty="0">
              <a:solidFill>
                <a:srgbClr val="0066FF"/>
              </a:solidFill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527821F9-131D-4587-8D33-271F58BEE1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2623086"/>
            <a:ext cx="5005160" cy="3398202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7FBFDB9D-61BD-4510-BBAC-DEAF6E319E2C}"/>
              </a:ext>
            </a:extLst>
          </p:cNvPr>
          <p:cNvSpPr txBox="1"/>
          <p:nvPr/>
        </p:nvSpPr>
        <p:spPr>
          <a:xfrm>
            <a:off x="255965" y="980728"/>
            <a:ext cx="878053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Two-step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laser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excitation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eliminates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Doppler-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broadening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: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1st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step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: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excitation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of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a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narrow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velocity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class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out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of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the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300 K thermal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distribution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2nd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step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: high-resolution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spectroscopy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,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free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from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Doppler-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broadening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Spectra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of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step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2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for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various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detunings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of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laser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1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provide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the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resolved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HFS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of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both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transitions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7" name="Grafik 6" descr="setup_PTB_LMU_3D_v101_v1JT.png">
            <a:extLst>
              <a:ext uri="{FF2B5EF4-FFF2-40B4-BE49-F238E27FC236}">
                <a16:creationId xmlns:a16="http://schemas.microsoft.com/office/drawing/2014/main" id="{89F713EA-BA59-43CE-B146-EF35B3C1E1E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l="61469"/>
          <a:stretch/>
        </p:blipFill>
        <p:spPr>
          <a:xfrm>
            <a:off x="5472100" y="2333553"/>
            <a:ext cx="3312368" cy="3286325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95870975-DBFB-481C-96EA-C6984F7F952C}"/>
              </a:ext>
            </a:extLst>
          </p:cNvPr>
          <p:cNvSpPr txBox="1"/>
          <p:nvPr/>
        </p:nvSpPr>
        <p:spPr>
          <a:xfrm>
            <a:off x="5451920" y="5628310"/>
            <a:ext cx="352839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Fluorescence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detection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free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from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laser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straylight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Levels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with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J=2─1─0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simplify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the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analysis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6158026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47556AE-D4DC-4C66-8AC0-8E7DE15E71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1800" u="sng" dirty="0">
                <a:solidFill>
                  <a:srgbClr val="0066FF"/>
                </a:solidFill>
              </a:rPr>
              <a:t>Hyperfine </a:t>
            </a:r>
            <a:r>
              <a:rPr lang="de-DE" sz="1800" u="sng" dirty="0" err="1">
                <a:solidFill>
                  <a:srgbClr val="0066FF"/>
                </a:solidFill>
              </a:rPr>
              <a:t>structure</a:t>
            </a:r>
            <a:r>
              <a:rPr lang="de-DE" sz="1800" u="sng" dirty="0">
                <a:solidFill>
                  <a:srgbClr val="0066FF"/>
                </a:solidFill>
              </a:rPr>
              <a:t> </a:t>
            </a:r>
            <a:r>
              <a:rPr lang="de-DE" sz="1800" u="sng" dirty="0" err="1">
                <a:solidFill>
                  <a:srgbClr val="0066FF"/>
                </a:solidFill>
              </a:rPr>
              <a:t>of</a:t>
            </a:r>
            <a:r>
              <a:rPr lang="de-DE" sz="1800" u="sng" dirty="0">
                <a:solidFill>
                  <a:srgbClr val="0066FF"/>
                </a:solidFill>
              </a:rPr>
              <a:t> </a:t>
            </a:r>
            <a:r>
              <a:rPr lang="de-DE" sz="1800" u="sng" baseline="30000" dirty="0">
                <a:solidFill>
                  <a:srgbClr val="0066FF"/>
                </a:solidFill>
              </a:rPr>
              <a:t>229m</a:t>
            </a:r>
            <a:r>
              <a:rPr lang="de-DE" sz="1800" u="sng" dirty="0">
                <a:solidFill>
                  <a:srgbClr val="0066FF"/>
                </a:solidFill>
              </a:rPr>
              <a:t>Th</a:t>
            </a:r>
            <a:r>
              <a:rPr lang="de-DE" sz="1800" u="sng" baseline="30000" dirty="0">
                <a:solidFill>
                  <a:srgbClr val="0066FF"/>
                </a:solidFill>
              </a:rPr>
              <a:t>2+</a:t>
            </a:r>
            <a:r>
              <a:rPr lang="de-DE" sz="1800" u="sng" dirty="0">
                <a:solidFill>
                  <a:srgbClr val="0066FF"/>
                </a:solidFill>
              </a:rPr>
              <a:t> and isomer </a:t>
            </a:r>
            <a:r>
              <a:rPr lang="de-DE" sz="1800" u="sng" dirty="0" err="1">
                <a:solidFill>
                  <a:srgbClr val="0066FF"/>
                </a:solidFill>
              </a:rPr>
              <a:t>nuclear</a:t>
            </a:r>
            <a:r>
              <a:rPr lang="de-DE" sz="1800" u="sng" dirty="0">
                <a:solidFill>
                  <a:srgbClr val="0066FF"/>
                </a:solidFill>
              </a:rPr>
              <a:t> </a:t>
            </a:r>
            <a:r>
              <a:rPr lang="de-DE" sz="1800" u="sng" dirty="0" err="1">
                <a:solidFill>
                  <a:srgbClr val="0066FF"/>
                </a:solidFill>
              </a:rPr>
              <a:t>properties</a:t>
            </a:r>
            <a:endParaRPr lang="en-GB" sz="1800" u="sng" dirty="0">
              <a:solidFill>
                <a:srgbClr val="0066FF"/>
              </a:solidFill>
            </a:endParaRPr>
          </a:p>
        </p:txBody>
      </p:sp>
      <p:pic>
        <p:nvPicPr>
          <p:cNvPr id="4" name="Grafik 3" descr="C:\Users\glowac01\Documents\LMU_Experiment_2\Article\initial figures\isomer_HFS_3095.jpg">
            <a:extLst>
              <a:ext uri="{FF2B5EF4-FFF2-40B4-BE49-F238E27FC236}">
                <a16:creationId xmlns:a16="http://schemas.microsoft.com/office/drawing/2014/main" id="{FE81EEFD-953D-4235-8B3E-D5087AF3713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3667" y="1441082"/>
            <a:ext cx="4752528" cy="375959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570B4BAD-010D-41DD-95D6-8CB5A9F55E40}"/>
              </a:ext>
            </a:extLst>
          </p:cNvPr>
          <p:cNvSpPr txBox="1"/>
          <p:nvPr/>
        </p:nvSpPr>
        <p:spPr>
          <a:xfrm>
            <a:off x="215516" y="729663"/>
            <a:ext cx="8712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Typical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HFS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resonances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of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nuclear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isomeric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and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ground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states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in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scan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of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the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2nd-step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laser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.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36B0CFCC-3A26-4E96-ACB4-0783A8D33C81}"/>
              </a:ext>
            </a:extLst>
          </p:cNvPr>
          <p:cNvSpPr txBox="1"/>
          <p:nvPr/>
        </p:nvSpPr>
        <p:spPr>
          <a:xfrm>
            <a:off x="6948264" y="2087850"/>
            <a:ext cx="214513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Nuclear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ground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state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resonances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600" dirty="0">
                <a:solidFill>
                  <a:srgbClr val="000000"/>
                </a:solidFill>
              </a:rPr>
              <a:t>(98% </a:t>
            </a:r>
            <a:r>
              <a:rPr lang="de-DE" sz="1600" dirty="0" err="1">
                <a:solidFill>
                  <a:srgbClr val="000000"/>
                </a:solidFill>
              </a:rPr>
              <a:t>of</a:t>
            </a:r>
            <a:r>
              <a:rPr lang="de-DE" sz="1600" dirty="0">
                <a:solidFill>
                  <a:srgbClr val="000000"/>
                </a:solidFill>
              </a:rPr>
              <a:t> all </a:t>
            </a:r>
            <a:r>
              <a:rPr lang="de-DE" sz="1600" dirty="0" err="1">
                <a:solidFill>
                  <a:srgbClr val="000000"/>
                </a:solidFill>
              </a:rPr>
              <a:t>ions</a:t>
            </a:r>
            <a:r>
              <a:rPr lang="de-DE" sz="1600" dirty="0">
                <a:solidFill>
                  <a:srgbClr val="000000"/>
                </a:solidFill>
              </a:rPr>
              <a:t>)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236D9527-99AF-4A0F-B5E0-BCA8FA7F6EC2}"/>
              </a:ext>
            </a:extLst>
          </p:cNvPr>
          <p:cNvSpPr txBox="1"/>
          <p:nvPr/>
        </p:nvSpPr>
        <p:spPr>
          <a:xfrm>
            <a:off x="0" y="4634517"/>
            <a:ext cx="27164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Cyan: isomer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resonances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with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F: total angular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momentum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cxnSp>
        <p:nvCxnSpPr>
          <p:cNvPr id="9" name="Gerade Verbindung mit Pfeil 8">
            <a:extLst>
              <a:ext uri="{FF2B5EF4-FFF2-40B4-BE49-F238E27FC236}">
                <a16:creationId xmlns:a16="http://schemas.microsoft.com/office/drawing/2014/main" id="{559DFA03-7A26-4D41-AE87-72ECB42F20C3}"/>
              </a:ext>
            </a:extLst>
          </p:cNvPr>
          <p:cNvCxnSpPr>
            <a:stCxn id="6" idx="1"/>
          </p:cNvCxnSpPr>
          <p:nvPr/>
        </p:nvCxnSpPr>
        <p:spPr>
          <a:xfrm flipH="1" flipV="1">
            <a:off x="5652120" y="2204865"/>
            <a:ext cx="1296144" cy="29848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mit Pfeil 12">
            <a:extLst>
              <a:ext uri="{FF2B5EF4-FFF2-40B4-BE49-F238E27FC236}">
                <a16:creationId xmlns:a16="http://schemas.microsoft.com/office/drawing/2014/main" id="{457E123C-3D20-4CB3-9F11-7E5EE3CC6B7B}"/>
              </a:ext>
            </a:extLst>
          </p:cNvPr>
          <p:cNvCxnSpPr/>
          <p:nvPr/>
        </p:nvCxnSpPr>
        <p:spPr>
          <a:xfrm flipV="1">
            <a:off x="2627784" y="3861048"/>
            <a:ext cx="576064" cy="79208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456796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B1A5B2-C0F6-4285-A0D7-04E85A086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1800" u="sng" dirty="0">
                <a:solidFill>
                  <a:srgbClr val="0066FF"/>
                </a:solidFill>
              </a:rPr>
              <a:t>Hyperfine </a:t>
            </a:r>
            <a:r>
              <a:rPr lang="de-DE" sz="1800" u="sng" dirty="0" err="1">
                <a:solidFill>
                  <a:srgbClr val="0066FF"/>
                </a:solidFill>
              </a:rPr>
              <a:t>structure</a:t>
            </a:r>
            <a:r>
              <a:rPr lang="de-DE" sz="1800" u="sng" dirty="0">
                <a:solidFill>
                  <a:srgbClr val="0066FF"/>
                </a:solidFill>
              </a:rPr>
              <a:t> </a:t>
            </a:r>
            <a:r>
              <a:rPr lang="de-DE" sz="1800" u="sng" dirty="0" err="1">
                <a:solidFill>
                  <a:srgbClr val="0066FF"/>
                </a:solidFill>
              </a:rPr>
              <a:t>of</a:t>
            </a:r>
            <a:r>
              <a:rPr lang="de-DE" sz="1800" u="sng" dirty="0">
                <a:solidFill>
                  <a:srgbClr val="0066FF"/>
                </a:solidFill>
              </a:rPr>
              <a:t> </a:t>
            </a:r>
            <a:r>
              <a:rPr lang="de-DE" sz="1800" u="sng" baseline="30000" dirty="0">
                <a:solidFill>
                  <a:srgbClr val="0066FF"/>
                </a:solidFill>
              </a:rPr>
              <a:t>229m</a:t>
            </a:r>
            <a:r>
              <a:rPr lang="de-DE" sz="1800" u="sng" dirty="0">
                <a:solidFill>
                  <a:srgbClr val="0066FF"/>
                </a:solidFill>
              </a:rPr>
              <a:t>Th</a:t>
            </a:r>
            <a:r>
              <a:rPr lang="de-DE" sz="1800" u="sng" baseline="30000" dirty="0">
                <a:solidFill>
                  <a:srgbClr val="0066FF"/>
                </a:solidFill>
              </a:rPr>
              <a:t>2+</a:t>
            </a:r>
            <a:r>
              <a:rPr lang="de-DE" sz="1800" u="sng" dirty="0">
                <a:solidFill>
                  <a:srgbClr val="0066FF"/>
                </a:solidFill>
              </a:rPr>
              <a:t> and isomer </a:t>
            </a:r>
            <a:r>
              <a:rPr lang="de-DE" sz="1800" u="sng" dirty="0" err="1">
                <a:solidFill>
                  <a:srgbClr val="0066FF"/>
                </a:solidFill>
              </a:rPr>
              <a:t>nuclear</a:t>
            </a:r>
            <a:r>
              <a:rPr lang="de-DE" sz="1800" u="sng" dirty="0">
                <a:solidFill>
                  <a:srgbClr val="0066FF"/>
                </a:solidFill>
              </a:rPr>
              <a:t> </a:t>
            </a:r>
            <a:r>
              <a:rPr lang="de-DE" sz="1800" u="sng" dirty="0" err="1">
                <a:solidFill>
                  <a:srgbClr val="0066FF"/>
                </a:solidFill>
              </a:rPr>
              <a:t>properties</a:t>
            </a:r>
            <a:endParaRPr lang="en-GB" sz="1800" u="sng" dirty="0">
              <a:solidFill>
                <a:srgbClr val="0066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feld 4">
                <a:extLst>
                  <a:ext uri="{FF2B5EF4-FFF2-40B4-BE49-F238E27FC236}">
                    <a16:creationId xmlns:a16="http://schemas.microsoft.com/office/drawing/2014/main" id="{9B2C12FD-DF22-4A74-9550-E83C82256722}"/>
                  </a:ext>
                </a:extLst>
              </p:cNvPr>
              <p:cNvSpPr txBox="1"/>
              <p:nvPr/>
            </p:nvSpPr>
            <p:spPr>
              <a:xfrm>
                <a:off x="265455" y="620688"/>
                <a:ext cx="8640960" cy="36933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We</a:t>
                </a:r>
                <a:r>
                  <a:rPr kumimoji="0" lang="de-DE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 </a:t>
                </a:r>
                <a:r>
                  <a:rPr kumimoji="0" lang="de-DE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have</a:t>
                </a:r>
                <a:r>
                  <a:rPr kumimoji="0" lang="de-DE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 </a:t>
                </a:r>
                <a:r>
                  <a:rPr kumimoji="0" lang="de-DE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confirmed</a:t>
                </a:r>
                <a:r>
                  <a:rPr kumimoji="0" lang="de-DE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:</a:t>
                </a:r>
              </a:p>
              <a:p>
                <a:pPr marL="285750" marR="0" lvl="0" indent="-28575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de-DE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2% </a:t>
                </a:r>
                <a:r>
                  <a:rPr kumimoji="0" lang="de-DE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branching</a:t>
                </a:r>
                <a:r>
                  <a:rPr kumimoji="0" lang="de-DE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 </a:t>
                </a:r>
                <a:r>
                  <a:rPr kumimoji="0" lang="de-DE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to</a:t>
                </a:r>
                <a:r>
                  <a:rPr kumimoji="0" lang="de-DE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 </a:t>
                </a:r>
                <a:r>
                  <a:rPr kumimoji="0" lang="de-DE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the</a:t>
                </a:r>
                <a:r>
                  <a:rPr kumimoji="0" lang="de-DE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 isomer in U-233 </a:t>
                </a:r>
                <a:r>
                  <a:rPr kumimoji="0" lang="de-DE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ymbol" panose="05050102010706020507" pitchFamily="18" charset="2"/>
                    <a:ea typeface="+mn-ea"/>
                    <a:cs typeface="+mn-cs"/>
                  </a:rPr>
                  <a:t>a</a:t>
                </a:r>
                <a:r>
                  <a:rPr kumimoji="0" lang="de-DE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-</a:t>
                </a:r>
                <a:r>
                  <a:rPr kumimoji="0" lang="de-DE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decay</a:t>
                </a:r>
                <a:endParaRPr kumimoji="0" lang="de-DE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  <a:p>
                <a:pPr marL="285750" marR="0" lvl="0" indent="-28575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de-DE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Isomer </a:t>
                </a:r>
                <a:r>
                  <a:rPr kumimoji="0" lang="de-DE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nuclear</a:t>
                </a:r>
                <a:r>
                  <a:rPr kumimoji="0" lang="de-DE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 </a:t>
                </a:r>
                <a:r>
                  <a:rPr kumimoji="0" lang="de-DE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spin</a:t>
                </a:r>
                <a:r>
                  <a:rPr kumimoji="0" lang="de-DE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 I=3/2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New </a:t>
                </a:r>
                <a:r>
                  <a:rPr kumimoji="0" lang="de-DE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information</a:t>
                </a:r>
                <a:r>
                  <a:rPr kumimoji="0" lang="de-DE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 on isomer </a:t>
                </a:r>
                <a:r>
                  <a:rPr kumimoji="0" lang="de-DE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nuclear</a:t>
                </a:r>
                <a:r>
                  <a:rPr kumimoji="0" lang="de-DE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 </a:t>
                </a:r>
                <a:r>
                  <a:rPr kumimoji="0" lang="de-DE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properties</a:t>
                </a:r>
                <a:r>
                  <a:rPr kumimoji="0" lang="de-DE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:</a:t>
                </a:r>
              </a:p>
              <a:p>
                <a:pPr marL="285750" marR="0" lvl="0" indent="-28575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de-DE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Magnetic</a:t>
                </a:r>
                <a:r>
                  <a:rPr kumimoji="0" lang="de-DE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 </a:t>
                </a:r>
                <a:r>
                  <a:rPr kumimoji="0" lang="de-DE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moment</a:t>
                </a:r>
                <a:r>
                  <a:rPr kumimoji="0" lang="de-DE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en-GB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𝜇</m:t>
                        </m:r>
                      </m:e>
                      <m:sup>
                        <m:r>
                          <a:rPr kumimoji="0" 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𝑚</m:t>
                        </m:r>
                      </m:sup>
                    </m:sSup>
                    <m:r>
                      <a:rPr kumimoji="0" lang="en-US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=−0.37</m:t>
                    </m:r>
                    <m:d>
                      <m:dPr>
                        <m:ctrlPr>
                          <a:rPr kumimoji="0" lang="en-GB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dPr>
                      <m:e>
                        <m:r>
                          <a:rPr kumimoji="0" 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6</m:t>
                        </m:r>
                      </m:e>
                    </m:d>
                    <m:sSub>
                      <m:sSubPr>
                        <m:ctrlPr>
                          <a:rPr kumimoji="0" lang="en-GB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𝜇</m:t>
                        </m:r>
                      </m:e>
                      <m:sub>
                        <m:r>
                          <a:rPr kumimoji="0" 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𝑁</m:t>
                        </m:r>
                      </m:sub>
                    </m:sSub>
                  </m:oMath>
                </a14:m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,  ≈ 5× bigger than Nilsson model prediction</a:t>
                </a:r>
              </a:p>
              <a:p>
                <a:pPr marL="285750" marR="0" lvl="0" indent="-28575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Intrinsic electric quadrupole moment: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en-GB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𝑄</m:t>
                        </m:r>
                      </m:e>
                      <m:sup>
                        <m:r>
                          <a:rPr kumimoji="0" 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𝑚</m:t>
                        </m:r>
                      </m:sup>
                    </m:sSup>
                    <m:r>
                      <a:rPr kumimoji="0" lang="en-US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=8.7</m:t>
                    </m:r>
                    <m:d>
                      <m:dPr>
                        <m:ctrlPr>
                          <a:rPr kumimoji="0" lang="en-GB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dPr>
                      <m:e>
                        <m:r>
                          <a:rPr kumimoji="0" 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3</m:t>
                        </m:r>
                      </m:e>
                    </m:d>
                    <m:r>
                      <a:rPr kumimoji="0" lang="en-US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𝑒</m:t>
                    </m:r>
                  </m:oMath>
                </a14:m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b, identical to that of the ground state (to within 4% uncertainty).</a:t>
                </a:r>
              </a:p>
              <a:p>
                <a:pPr marL="285750" marR="0" lvl="0" indent="-28575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Increase in RMS charge radius: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en-GB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pPr>
                      <m:e>
                        <m:d>
                          <m:dPr>
                            <m:begChr m:val="⟨"/>
                            <m:endChr m:val="⟩"/>
                            <m:ctrlPr>
                              <a:rPr kumimoji="0" lang="en-GB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kumimoji="0" lang="en-GB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</m:ctrlPr>
                              </m:sSupPr>
                              <m:e>
                                <m:r>
                                  <a:rPr kumimoji="0" lang="de-DE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𝑟</m:t>
                                </m:r>
                              </m:e>
                              <m:sup>
                                <m:r>
                                  <a:rPr kumimoji="0" lang="en-US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</m:e>
                      <m:sup>
                        <m:r>
                          <a:rPr kumimoji="0" 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229</m:t>
                        </m:r>
                        <m:r>
                          <a:rPr kumimoji="0" lang="de-DE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𝑚</m:t>
                        </m:r>
                      </m:sup>
                    </m:sSup>
                    <m:r>
                      <a:rPr kumimoji="0" lang="en-US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−</m:t>
                    </m:r>
                    <m:sSup>
                      <m:sSupPr>
                        <m:ctrlPr>
                          <a:rPr kumimoji="0" lang="en-GB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pPr>
                      <m:e>
                        <m:d>
                          <m:dPr>
                            <m:begChr m:val="⟨"/>
                            <m:endChr m:val="⟩"/>
                            <m:ctrlPr>
                              <a:rPr kumimoji="0" lang="en-GB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kumimoji="0" lang="en-GB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</m:ctrlPr>
                              </m:sSupPr>
                              <m:e>
                                <m:r>
                                  <a:rPr kumimoji="0" lang="de-DE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𝑟</m:t>
                                </m:r>
                              </m:e>
                              <m:sup>
                                <m:r>
                                  <a:rPr kumimoji="0" lang="en-US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</m:e>
                      <m:sup>
                        <m:r>
                          <a:rPr kumimoji="0" 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229</m:t>
                        </m:r>
                      </m:sup>
                    </m:sSup>
                    <m:r>
                      <a:rPr kumimoji="0" lang="en-US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=0.012</m:t>
                    </m:r>
                    <m:d>
                      <m:dPr>
                        <m:ctrlPr>
                          <a:rPr kumimoji="0" lang="en-GB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dPr>
                      <m:e>
                        <m:r>
                          <a:rPr kumimoji="0" 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2</m:t>
                        </m:r>
                      </m:e>
                    </m:d>
                    <m:r>
                      <a:rPr kumimoji="0" lang="en-US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 </m:t>
                    </m:r>
                    <m:sSup>
                      <m:sSupPr>
                        <m:ctrlPr>
                          <a:rPr kumimoji="0" lang="en-GB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kumimoji="0" lang="en-US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fm</m:t>
                        </m:r>
                      </m:e>
                      <m:sup>
                        <m:r>
                          <a:rPr kumimoji="0" 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2</m:t>
                        </m:r>
                      </m:sup>
                    </m:sSup>
                  </m:oMath>
                </a14:m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	from the isomer shift, in relation to the </a:t>
                </a:r>
                <a:r>
                  <a:rPr kumimoji="0" lang="en-US" sz="1800" b="0" i="0" u="none" strike="noStrike" kern="1200" cap="none" spc="0" normalizeH="0" baseline="30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232</a:t>
                </a: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Th isotope shift.  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dirty="0">
                    <a:solidFill>
                      <a:srgbClr val="000000"/>
                    </a:solidFill>
                    <a:latin typeface="Arial" charset="0"/>
                    <a:cs typeface="+mn-cs"/>
                  </a:rPr>
                  <a:t>	(&lt;r&gt;</a:t>
                </a:r>
                <a:r>
                  <a:rPr lang="en-US" baseline="30000" dirty="0">
                    <a:solidFill>
                      <a:srgbClr val="000000"/>
                    </a:solidFill>
                    <a:latin typeface="Arial" charset="0"/>
                    <a:cs typeface="+mn-cs"/>
                  </a:rPr>
                  <a:t>229</a:t>
                </a:r>
                <a:r>
                  <a:rPr lang="en-US" dirty="0">
                    <a:solidFill>
                      <a:srgbClr val="000000"/>
                    </a:solidFill>
                    <a:latin typeface="Arial" charset="0"/>
                    <a:cs typeface="+mn-cs"/>
                  </a:rPr>
                  <a:t>=5.756 </a:t>
                </a:r>
                <a:r>
                  <a:rPr lang="en-US" dirty="0" err="1">
                    <a:solidFill>
                      <a:srgbClr val="000000"/>
                    </a:solidFill>
                    <a:latin typeface="Arial" charset="0"/>
                    <a:cs typeface="+mn-cs"/>
                  </a:rPr>
                  <a:t>fm</a:t>
                </a:r>
                <a:r>
                  <a:rPr lang="en-US" dirty="0">
                    <a:solidFill>
                      <a:srgbClr val="000000"/>
                    </a:solidFill>
                    <a:latin typeface="Arial" charset="0"/>
                    <a:cs typeface="+mn-cs"/>
                  </a:rPr>
                  <a:t>, </a:t>
                </a:r>
                <a:r>
                  <a:rPr lang="en-US" dirty="0">
                    <a:solidFill>
                      <a:srgbClr val="000000"/>
                    </a:solidFill>
                    <a:latin typeface="Symbol" panose="05050102010706020507" pitchFamily="18" charset="2"/>
                    <a:cs typeface="+mn-cs"/>
                  </a:rPr>
                  <a:t>D</a:t>
                </a:r>
                <a:r>
                  <a:rPr lang="en-US" dirty="0">
                    <a:solidFill>
                      <a:srgbClr val="000000"/>
                    </a:solidFill>
                    <a:latin typeface="Calibri" panose="020F0502020204030204" pitchFamily="34" charset="0"/>
                    <a:cs typeface="+mn-cs"/>
                  </a:rPr>
                  <a:t>≈</a:t>
                </a:r>
                <a:r>
                  <a:rPr lang="en-US" dirty="0">
                    <a:solidFill>
                      <a:srgbClr val="000000"/>
                    </a:solidFill>
                    <a:latin typeface="Arial" charset="0"/>
                    <a:cs typeface="+mn-cs"/>
                  </a:rPr>
                  <a:t>0.001 </a:t>
                </a:r>
                <a:r>
                  <a:rPr lang="en-US" dirty="0" err="1">
                    <a:solidFill>
                      <a:srgbClr val="000000"/>
                    </a:solidFill>
                    <a:latin typeface="Arial" charset="0"/>
                    <a:cs typeface="+mn-cs"/>
                  </a:rPr>
                  <a:t>fm</a:t>
                </a:r>
                <a:r>
                  <a:rPr lang="en-US" dirty="0">
                    <a:solidFill>
                      <a:srgbClr val="000000"/>
                    </a:solidFill>
                    <a:latin typeface="Arial" charset="0"/>
                    <a:cs typeface="+mn-cs"/>
                  </a:rPr>
                  <a:t>)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US" dirty="0">
                  <a:solidFill>
                    <a:srgbClr val="000000"/>
                  </a:solidFill>
                  <a:latin typeface="Arial" charset="0"/>
                  <a:cs typeface="+mn-cs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5" name="Textfeld 4">
                <a:extLst>
                  <a:ext uri="{FF2B5EF4-FFF2-40B4-BE49-F238E27FC236}">
                    <a16:creationId xmlns:a16="http://schemas.microsoft.com/office/drawing/2014/main" id="{9B2C12FD-DF22-4A74-9550-E83C822567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5455" y="620688"/>
                <a:ext cx="8640960" cy="3693319"/>
              </a:xfrm>
              <a:prstGeom prst="rect">
                <a:avLst/>
              </a:prstGeom>
              <a:blipFill>
                <a:blip r:embed="rId2"/>
                <a:stretch>
                  <a:fillRect l="-635" t="-990" r="-21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feld 5">
            <a:extLst>
              <a:ext uri="{FF2B5EF4-FFF2-40B4-BE49-F238E27FC236}">
                <a16:creationId xmlns:a16="http://schemas.microsoft.com/office/drawing/2014/main" id="{353AC904-D8A1-41EC-ABA3-FD001C8A3F86}"/>
              </a:ext>
            </a:extLst>
          </p:cNvPr>
          <p:cNvSpPr txBox="1"/>
          <p:nvPr/>
        </p:nvSpPr>
        <p:spPr>
          <a:xfrm>
            <a:off x="265455" y="6093296"/>
            <a:ext cx="75238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116F57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J. Thielking, M. V.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116F57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Okhapkin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116F57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, P.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116F57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Glowacki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116F57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, D. M. Meier, L.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116F57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v.d.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116F57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116F57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Wense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116F57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, B.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116F57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Seiferle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116F57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, C. E.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116F57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Düllmann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116F57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, P. G.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116F57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Thirolf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116F57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, E. Peik,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116F57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Nature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116F57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556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116F57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, 321 (2018)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grpSp>
        <p:nvGrpSpPr>
          <p:cNvPr id="9" name="Gruppieren 8"/>
          <p:cNvGrpSpPr/>
          <p:nvPr/>
        </p:nvGrpSpPr>
        <p:grpSpPr>
          <a:xfrm>
            <a:off x="323528" y="3573016"/>
            <a:ext cx="6912768" cy="2160240"/>
            <a:chOff x="323528" y="3573016"/>
            <a:chExt cx="6912768" cy="2160240"/>
          </a:xfrm>
        </p:grpSpPr>
        <p:sp>
          <p:nvSpPr>
            <p:cNvPr id="3" name="Textfeld 2"/>
            <p:cNvSpPr txBox="1"/>
            <p:nvPr/>
          </p:nvSpPr>
          <p:spPr>
            <a:xfrm>
              <a:off x="323528" y="4290326"/>
              <a:ext cx="4990488" cy="8167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eaLnBrk="1" hangingPunct="1">
                <a:defRPr/>
              </a:pPr>
              <a:r>
                <a:rPr lang="en-US" dirty="0">
                  <a:solidFill>
                    <a:srgbClr val="0070C0"/>
                  </a:solidFill>
                  <a:latin typeface="Arial" charset="0"/>
                </a:rPr>
                <a:t>Proton distribution is similar in both states; </a:t>
              </a:r>
            </a:p>
            <a:p>
              <a:pPr lvl="0" eaLnBrk="1" hangingPunct="1">
                <a:defRPr/>
              </a:pPr>
              <a:r>
                <a:rPr lang="en-US" dirty="0">
                  <a:solidFill>
                    <a:srgbClr val="0070C0"/>
                  </a:solidFill>
                  <a:latin typeface="Arial" charset="0"/>
                </a:rPr>
                <a:t>but must contribute some change to equalize </a:t>
              </a:r>
            </a:p>
            <a:p>
              <a:pPr lvl="0" eaLnBrk="1" hangingPunct="1">
                <a:defRPr/>
              </a:pPr>
              <a:r>
                <a:rPr lang="en-US" dirty="0">
                  <a:solidFill>
                    <a:srgbClr val="0070C0"/>
                  </a:solidFill>
                  <a:latin typeface="Arial" charset="0"/>
                </a:rPr>
                <a:t>the energies to within a few eV.</a:t>
              </a:r>
              <a:endParaRPr lang="en-GB" dirty="0">
                <a:solidFill>
                  <a:srgbClr val="0070C0"/>
                </a:solidFill>
                <a:latin typeface="Arial" charset="0"/>
              </a:endParaRPr>
            </a:p>
          </p:txBody>
        </p:sp>
        <p:pic>
          <p:nvPicPr>
            <p:cNvPr id="8" name="Grafik 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6056" y="3573016"/>
              <a:ext cx="2160240" cy="216024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63284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43C56411-73D7-456A-9F51-2D4CF212A868}"/>
              </a:ext>
            </a:extLst>
          </p:cNvPr>
          <p:cNvSpPr txBox="1"/>
          <p:nvPr/>
        </p:nvSpPr>
        <p:spPr>
          <a:xfrm>
            <a:off x="683568" y="836712"/>
            <a:ext cx="792088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u="sng" dirty="0"/>
              <a:t>Outline </a:t>
            </a:r>
            <a:r>
              <a:rPr lang="de-DE" sz="2000" u="sng" dirty="0" err="1"/>
              <a:t>of</a:t>
            </a:r>
            <a:r>
              <a:rPr lang="de-DE" sz="2000" u="sng" dirty="0"/>
              <a:t> </a:t>
            </a:r>
            <a:r>
              <a:rPr lang="de-DE" sz="2000" u="sng" dirty="0" err="1"/>
              <a:t>the</a:t>
            </a:r>
            <a:r>
              <a:rPr lang="de-DE" sz="2000" u="sng" dirty="0"/>
              <a:t> </a:t>
            </a:r>
            <a:r>
              <a:rPr lang="de-DE" sz="2000" u="sng" dirty="0" err="1"/>
              <a:t>lecture</a:t>
            </a:r>
            <a:r>
              <a:rPr lang="de-DE" sz="2000" u="sng" dirty="0"/>
              <a:t>:</a:t>
            </a:r>
          </a:p>
          <a:p>
            <a:endParaRPr lang="de-DE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/>
              <a:t>Concept </a:t>
            </a:r>
            <a:r>
              <a:rPr lang="de-DE" sz="2000" dirty="0" err="1"/>
              <a:t>of</a:t>
            </a:r>
            <a:r>
              <a:rPr lang="de-DE" sz="2000" dirty="0"/>
              <a:t> a </a:t>
            </a:r>
            <a:r>
              <a:rPr lang="de-DE" sz="2000" dirty="0" err="1"/>
              <a:t>nuclear</a:t>
            </a:r>
            <a:r>
              <a:rPr lang="de-DE" sz="2000" dirty="0"/>
              <a:t> </a:t>
            </a:r>
            <a:r>
              <a:rPr lang="de-DE" sz="2000" dirty="0" err="1"/>
              <a:t>clock</a:t>
            </a:r>
            <a:endParaRPr lang="de-DE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 err="1"/>
              <a:t>Expected</a:t>
            </a:r>
            <a:r>
              <a:rPr lang="de-DE" sz="2000" dirty="0"/>
              <a:t> </a:t>
            </a:r>
            <a:r>
              <a:rPr lang="de-DE" sz="2000" dirty="0" err="1"/>
              <a:t>performance</a:t>
            </a:r>
            <a:r>
              <a:rPr lang="de-DE" sz="2000" dirty="0"/>
              <a:t> </a:t>
            </a:r>
            <a:r>
              <a:rPr lang="de-DE" sz="2000" dirty="0" err="1"/>
              <a:t>of</a:t>
            </a:r>
            <a:r>
              <a:rPr lang="de-DE" sz="2000" dirty="0"/>
              <a:t> a Th-229 </a:t>
            </a:r>
            <a:r>
              <a:rPr lang="de-DE" sz="2000" dirty="0" err="1"/>
              <a:t>nuclear</a:t>
            </a:r>
            <a:r>
              <a:rPr lang="de-DE" sz="2000" dirty="0"/>
              <a:t> </a:t>
            </a:r>
            <a:r>
              <a:rPr lang="de-DE" sz="2000" dirty="0" err="1"/>
              <a:t>clock</a:t>
            </a:r>
            <a:r>
              <a:rPr lang="de-DE" sz="2000" dirty="0"/>
              <a:t> (</a:t>
            </a:r>
            <a:r>
              <a:rPr lang="de-DE" sz="2000" dirty="0" err="1"/>
              <a:t>field-induced</a:t>
            </a:r>
            <a:r>
              <a:rPr lang="de-DE" sz="2000" dirty="0"/>
              <a:t> </a:t>
            </a:r>
            <a:r>
              <a:rPr lang="de-DE" sz="2000" dirty="0" err="1"/>
              <a:t>systematic</a:t>
            </a:r>
            <a:r>
              <a:rPr lang="de-DE" sz="2000" dirty="0"/>
              <a:t> </a:t>
            </a:r>
            <a:r>
              <a:rPr lang="de-DE" sz="2000" dirty="0" err="1"/>
              <a:t>frequency</a:t>
            </a:r>
            <a:r>
              <a:rPr lang="de-DE" sz="2000" dirty="0"/>
              <a:t> </a:t>
            </a:r>
            <a:r>
              <a:rPr lang="de-DE" sz="2000" dirty="0" err="1"/>
              <a:t>shifts</a:t>
            </a:r>
            <a:r>
              <a:rPr lang="de-DE" sz="2000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/>
              <a:t>Th-229 and </a:t>
            </a:r>
            <a:r>
              <a:rPr lang="de-DE" sz="2000" dirty="0" err="1"/>
              <a:t>its</a:t>
            </a:r>
            <a:r>
              <a:rPr lang="de-DE" sz="2000" dirty="0"/>
              <a:t> </a:t>
            </a:r>
            <a:r>
              <a:rPr lang="de-DE" sz="2000" dirty="0" err="1"/>
              <a:t>low-energy</a:t>
            </a:r>
            <a:r>
              <a:rPr lang="de-DE" sz="2000" dirty="0"/>
              <a:t> isomer: </a:t>
            </a:r>
            <a:r>
              <a:rPr lang="de-DE" sz="2000" dirty="0" err="1"/>
              <a:t>nuclear</a:t>
            </a:r>
            <a:r>
              <a:rPr lang="de-DE" sz="2000" dirty="0"/>
              <a:t> </a:t>
            </a:r>
            <a:r>
              <a:rPr lang="de-DE" sz="2000" dirty="0" err="1"/>
              <a:t>properties</a:t>
            </a:r>
            <a:r>
              <a:rPr lang="de-DE" sz="2000" dirty="0"/>
              <a:t> and </a:t>
            </a:r>
            <a:r>
              <a:rPr lang="de-DE" sz="2000" dirty="0" err="1"/>
              <a:t>experiments</a:t>
            </a:r>
            <a:r>
              <a:rPr lang="de-DE" sz="2000" dirty="0"/>
              <a:t> </a:t>
            </a:r>
            <a:r>
              <a:rPr lang="de-DE" sz="2000" dirty="0" err="1"/>
              <a:t>towards</a:t>
            </a:r>
            <a:r>
              <a:rPr lang="de-DE" sz="2000" dirty="0"/>
              <a:t> </a:t>
            </a:r>
            <a:r>
              <a:rPr lang="de-DE" sz="2000" dirty="0" err="1"/>
              <a:t>excitation</a:t>
            </a:r>
            <a:r>
              <a:rPr lang="de-DE" sz="2000" dirty="0"/>
              <a:t> </a:t>
            </a:r>
            <a:r>
              <a:rPr lang="de-DE" sz="2000" dirty="0" err="1"/>
              <a:t>of</a:t>
            </a:r>
            <a:r>
              <a:rPr lang="de-DE" sz="2000" dirty="0"/>
              <a:t> </a:t>
            </a:r>
            <a:r>
              <a:rPr lang="de-DE" sz="2000" dirty="0" err="1"/>
              <a:t>the</a:t>
            </a:r>
            <a:r>
              <a:rPr lang="de-DE" sz="2000" dirty="0"/>
              <a:t> isomer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 err="1">
                <a:solidFill>
                  <a:srgbClr val="C00000"/>
                </a:solidFill>
              </a:rPr>
              <a:t>Applications</a:t>
            </a:r>
            <a:r>
              <a:rPr lang="de-DE" sz="2000" dirty="0">
                <a:solidFill>
                  <a:srgbClr val="C00000"/>
                </a:solidFill>
              </a:rPr>
              <a:t> </a:t>
            </a:r>
            <a:r>
              <a:rPr lang="de-DE" sz="2000" dirty="0" err="1">
                <a:solidFill>
                  <a:srgbClr val="C00000"/>
                </a:solidFill>
              </a:rPr>
              <a:t>of</a:t>
            </a:r>
            <a:r>
              <a:rPr lang="de-DE" sz="2000" dirty="0">
                <a:solidFill>
                  <a:srgbClr val="C00000"/>
                </a:solidFill>
              </a:rPr>
              <a:t> a </a:t>
            </a:r>
            <a:r>
              <a:rPr lang="de-DE" sz="2000" dirty="0" err="1">
                <a:solidFill>
                  <a:srgbClr val="C00000"/>
                </a:solidFill>
              </a:rPr>
              <a:t>nuclear</a:t>
            </a:r>
            <a:r>
              <a:rPr lang="de-DE" sz="2000" dirty="0">
                <a:solidFill>
                  <a:srgbClr val="C00000"/>
                </a:solidFill>
              </a:rPr>
              <a:t> </a:t>
            </a:r>
            <a:r>
              <a:rPr lang="de-DE" sz="2000" dirty="0" err="1">
                <a:solidFill>
                  <a:srgbClr val="C00000"/>
                </a:solidFill>
              </a:rPr>
              <a:t>clock</a:t>
            </a:r>
            <a:r>
              <a:rPr lang="de-DE" sz="2000" dirty="0">
                <a:solidFill>
                  <a:srgbClr val="C00000"/>
                </a:solidFill>
              </a:rPr>
              <a:t>: Tests </a:t>
            </a:r>
            <a:r>
              <a:rPr lang="de-DE" sz="2000" dirty="0" err="1">
                <a:solidFill>
                  <a:srgbClr val="C00000"/>
                </a:solidFill>
              </a:rPr>
              <a:t>of</a:t>
            </a:r>
            <a:r>
              <a:rPr lang="de-DE" sz="2000" dirty="0">
                <a:solidFill>
                  <a:srgbClr val="C00000"/>
                </a:solidFill>
              </a:rPr>
              <a:t> fundamental </a:t>
            </a:r>
            <a:r>
              <a:rPr lang="de-DE" sz="2000" dirty="0" err="1">
                <a:solidFill>
                  <a:srgbClr val="C00000"/>
                </a:solidFill>
              </a:rPr>
              <a:t>physics</a:t>
            </a:r>
            <a:r>
              <a:rPr lang="de-DE" sz="2000" dirty="0">
                <a:solidFill>
                  <a:srgbClr val="C00000"/>
                </a:solidFill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407723128"/>
      </p:ext>
    </p:extLst>
  </p:cSld>
  <p:clrMapOvr>
    <a:masterClrMapping/>
  </p:clrMapOvr>
  <p:transition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179512" y="188640"/>
            <a:ext cx="85331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Search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for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new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physics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with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clocks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Search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for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violations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of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present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theories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,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or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experimental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hints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for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new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theories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grpSp>
        <p:nvGrpSpPr>
          <p:cNvPr id="3" name="Gruppieren 8"/>
          <p:cNvGrpSpPr/>
          <p:nvPr/>
        </p:nvGrpSpPr>
        <p:grpSpPr>
          <a:xfrm>
            <a:off x="1475656" y="1196752"/>
            <a:ext cx="5755488" cy="830997"/>
            <a:chOff x="1691680" y="1196752"/>
            <a:chExt cx="5755488" cy="830997"/>
          </a:xfrm>
        </p:grpSpPr>
        <p:sp>
          <p:nvSpPr>
            <p:cNvPr id="4" name="Textfeld 3"/>
            <p:cNvSpPr txBox="1"/>
            <p:nvPr/>
          </p:nvSpPr>
          <p:spPr>
            <a:xfrm>
              <a:off x="1691680" y="1196752"/>
              <a:ext cx="1535998" cy="830997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Quantum 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2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Theory</a:t>
              </a:r>
              <a:endPara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" name="Textfeld 4"/>
            <p:cNvSpPr txBox="1"/>
            <p:nvPr/>
          </p:nvSpPr>
          <p:spPr>
            <a:xfrm>
              <a:off x="6012160" y="1196752"/>
              <a:ext cx="1435008" cy="830997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General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2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Relativity</a:t>
              </a:r>
              <a:endPara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</p:grpSp>
      <p:sp>
        <p:nvSpPr>
          <p:cNvPr id="11" name="Textfeld 10"/>
          <p:cNvSpPr txBox="1"/>
          <p:nvPr/>
        </p:nvSpPr>
        <p:spPr>
          <a:xfrm>
            <a:off x="673110" y="2469944"/>
            <a:ext cx="7735836" cy="1200329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Mincho" panose="02020609040205080304" pitchFamily="49" charset="-128"/>
                <a:cs typeface="+mn-cs"/>
              </a:rPr>
              <a:t>Einstein Equivalence Principle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MS Mincho" panose="02020609040205080304" pitchFamily="49" charset="-128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Mincho" panose="02020609040205080304" pitchFamily="49" charset="-128"/>
                <a:cs typeface="+mn-cs"/>
              </a:rPr>
              <a:t>Local Position Invariance:</a:t>
            </a: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MS Mincho" panose="02020609040205080304" pitchFamily="49" charset="-128"/>
                <a:cs typeface="+mn-cs"/>
              </a:rPr>
              <a:t> The outcome of any local non-gravitational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MS Mincho" panose="02020609040205080304" pitchFamily="49" charset="-128"/>
                <a:cs typeface="+mn-cs"/>
              </a:rPr>
              <a:t> test experiment is independent of where and when in the universe it is performed.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323528" y="4077072"/>
            <a:ext cx="667362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This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makes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gravitation “universal” and allows it to be described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as a geometrical phenomenon, but it also separates gravitation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from the other fundamental interactions.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323528" y="5157192"/>
            <a:ext cx="843500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We search for violations of the Equivalence Principle with different atomic clocks: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Search for a time dependence of fundamental constants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Test of the universality of the gravitational red shift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Clock comparison test of Lorentz invariance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uppieren 28">
            <a:extLst>
              <a:ext uri="{FF2B5EF4-FFF2-40B4-BE49-F238E27FC236}">
                <a16:creationId xmlns:a16="http://schemas.microsoft.com/office/drawing/2014/main" id="{559B56ED-E092-4ABD-8303-B8709A753CB7}"/>
              </a:ext>
            </a:extLst>
          </p:cNvPr>
          <p:cNvGrpSpPr/>
          <p:nvPr/>
        </p:nvGrpSpPr>
        <p:grpSpPr>
          <a:xfrm>
            <a:off x="1691680" y="3645024"/>
            <a:ext cx="4446014" cy="1708214"/>
            <a:chOff x="907964" y="1772832"/>
            <a:chExt cx="3579099" cy="1383703"/>
          </a:xfrm>
        </p:grpSpPr>
        <p:cxnSp>
          <p:nvCxnSpPr>
            <p:cNvPr id="2" name="Gerade Verbindung mit Pfeil 1">
              <a:extLst>
                <a:ext uri="{FF2B5EF4-FFF2-40B4-BE49-F238E27FC236}">
                  <a16:creationId xmlns:a16="http://schemas.microsoft.com/office/drawing/2014/main" id="{8F4F0884-B5D2-4BAE-8C11-D4143DBD9E9C}"/>
                </a:ext>
              </a:extLst>
            </p:cNvPr>
            <p:cNvCxnSpPr/>
            <p:nvPr/>
          </p:nvCxnSpPr>
          <p:spPr>
            <a:xfrm flipV="1">
              <a:off x="1127254" y="1914397"/>
              <a:ext cx="0" cy="1242138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" name="Rechteck 2">
              <a:extLst>
                <a:ext uri="{FF2B5EF4-FFF2-40B4-BE49-F238E27FC236}">
                  <a16:creationId xmlns:a16="http://schemas.microsoft.com/office/drawing/2014/main" id="{2A142E09-FC66-460E-854A-CD20E835FF19}"/>
                </a:ext>
              </a:extLst>
            </p:cNvPr>
            <p:cNvSpPr/>
            <p:nvPr/>
          </p:nvSpPr>
          <p:spPr>
            <a:xfrm>
              <a:off x="1299671" y="2508463"/>
              <a:ext cx="641104" cy="648072"/>
            </a:xfrm>
            <a:prstGeom prst="rect">
              <a:avLst/>
            </a:prstGeom>
            <a:solidFill>
              <a:srgbClr val="E46C0A"/>
            </a:solidFill>
            <a:ln w="12700" cmpd="sng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5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+mn-ea"/>
                <a:cs typeface="+mn-cs"/>
              </a:endParaRPr>
            </a:p>
          </p:txBody>
        </p:sp>
        <p:sp>
          <p:nvSpPr>
            <p:cNvPr id="4" name="Rechteck 3">
              <a:extLst>
                <a:ext uri="{FF2B5EF4-FFF2-40B4-BE49-F238E27FC236}">
                  <a16:creationId xmlns:a16="http://schemas.microsoft.com/office/drawing/2014/main" id="{3DDA5170-B3E0-4E16-B56C-F20F34FC890D}"/>
                </a:ext>
              </a:extLst>
            </p:cNvPr>
            <p:cNvSpPr/>
            <p:nvPr/>
          </p:nvSpPr>
          <p:spPr>
            <a:xfrm>
              <a:off x="2129352" y="2670481"/>
              <a:ext cx="641104" cy="486054"/>
            </a:xfrm>
            <a:prstGeom prst="rect">
              <a:avLst/>
            </a:prstGeom>
            <a:solidFill>
              <a:srgbClr val="E46C0A"/>
            </a:solidFill>
            <a:ln w="12700" cmpd="sng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5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+mn-ea"/>
                <a:cs typeface="+mn-cs"/>
              </a:endParaRPr>
            </a:p>
          </p:txBody>
        </p:sp>
        <p:sp>
          <p:nvSpPr>
            <p:cNvPr id="5" name="Rechteck 4">
              <a:extLst>
                <a:ext uri="{FF2B5EF4-FFF2-40B4-BE49-F238E27FC236}">
                  <a16:creationId xmlns:a16="http://schemas.microsoft.com/office/drawing/2014/main" id="{15BFA948-FAC8-41BE-B62B-AC105A164701}"/>
                </a:ext>
              </a:extLst>
            </p:cNvPr>
            <p:cNvSpPr/>
            <p:nvPr/>
          </p:nvSpPr>
          <p:spPr>
            <a:xfrm>
              <a:off x="1299671" y="1997920"/>
              <a:ext cx="641104" cy="510544"/>
            </a:xfrm>
            <a:prstGeom prst="rect">
              <a:avLst/>
            </a:prstGeom>
            <a:solidFill>
              <a:srgbClr val="FAC090"/>
            </a:solidFill>
            <a:ln w="12700" cmpd="sng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5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+mn-ea"/>
                <a:cs typeface="+mn-cs"/>
              </a:endParaRPr>
            </a:p>
          </p:txBody>
        </p:sp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E4D211A1-12B3-4B59-A9DA-28324D8BA7D4}"/>
                </a:ext>
              </a:extLst>
            </p:cNvPr>
            <p:cNvSpPr/>
            <p:nvPr/>
          </p:nvSpPr>
          <p:spPr>
            <a:xfrm>
              <a:off x="2129352" y="2005729"/>
              <a:ext cx="641104" cy="664752"/>
            </a:xfrm>
            <a:prstGeom prst="rect">
              <a:avLst/>
            </a:prstGeom>
            <a:solidFill>
              <a:srgbClr val="FAC090"/>
            </a:solidFill>
            <a:ln w="12700" cmpd="sng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5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+mn-ea"/>
                <a:cs typeface="+mn-cs"/>
              </a:endParaRPr>
            </a:p>
          </p:txBody>
        </p:sp>
        <p:sp>
          <p:nvSpPr>
            <p:cNvPr id="7" name="Textfeld 6">
              <a:extLst>
                <a:ext uri="{FF2B5EF4-FFF2-40B4-BE49-F238E27FC236}">
                  <a16:creationId xmlns:a16="http://schemas.microsoft.com/office/drawing/2014/main" id="{F8AE7503-F336-4AA9-A505-490D44F9D2EE}"/>
                </a:ext>
              </a:extLst>
            </p:cNvPr>
            <p:cNvSpPr txBox="1"/>
            <p:nvPr/>
          </p:nvSpPr>
          <p:spPr>
            <a:xfrm rot="16200000">
              <a:off x="502725" y="2445974"/>
              <a:ext cx="1018227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75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total </a:t>
              </a:r>
              <a:r>
                <a:rPr kumimoji="0" lang="de-DE" sz="75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binding</a:t>
              </a:r>
              <a:r>
                <a:rPr kumimoji="0" lang="de-DE" sz="75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 </a:t>
              </a:r>
              <a:r>
                <a:rPr kumimoji="0" lang="de-DE" sz="75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energy</a:t>
              </a:r>
              <a:endParaRPr kumimoji="0" lang="de-DE" sz="7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cxnSp>
          <p:nvCxnSpPr>
            <p:cNvPr id="8" name="Gerade Verbindung 59">
              <a:extLst>
                <a:ext uri="{FF2B5EF4-FFF2-40B4-BE49-F238E27FC236}">
                  <a16:creationId xmlns:a16="http://schemas.microsoft.com/office/drawing/2014/main" id="{25FA74E7-2959-4688-9B2E-1E8E3203FF95}"/>
                </a:ext>
              </a:extLst>
            </p:cNvPr>
            <p:cNvCxnSpPr/>
            <p:nvPr/>
          </p:nvCxnSpPr>
          <p:spPr>
            <a:xfrm flipV="1">
              <a:off x="1127254" y="3155699"/>
              <a:ext cx="1906274" cy="836"/>
            </a:xfrm>
            <a:prstGeom prst="line">
              <a:avLst/>
            </a:prstGeom>
            <a:ln w="19050" cmpd="sng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5AF2C7CB-042C-4F03-8D35-A21D0C9179A2}"/>
                </a:ext>
              </a:extLst>
            </p:cNvPr>
            <p:cNvSpPr txBox="1"/>
            <p:nvPr/>
          </p:nvSpPr>
          <p:spPr>
            <a:xfrm>
              <a:off x="1276062" y="2208381"/>
              <a:ext cx="716862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75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Coulomb </a:t>
              </a:r>
              <a:r>
                <a:rPr kumimoji="0" lang="de-DE" sz="75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contribution</a:t>
              </a:r>
              <a:endParaRPr kumimoji="0" lang="de-DE" sz="7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0" name="Textfeld 9">
              <a:extLst>
                <a:ext uri="{FF2B5EF4-FFF2-40B4-BE49-F238E27FC236}">
                  <a16:creationId xmlns:a16="http://schemas.microsoft.com/office/drawing/2014/main" id="{FE1B61B7-1AFE-4F84-B020-B595C7E4DF87}"/>
                </a:ext>
              </a:extLst>
            </p:cNvPr>
            <p:cNvSpPr txBox="1"/>
            <p:nvPr/>
          </p:nvSpPr>
          <p:spPr>
            <a:xfrm>
              <a:off x="2117904" y="2368277"/>
              <a:ext cx="716862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75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Coulomb </a:t>
              </a:r>
              <a:r>
                <a:rPr kumimoji="0" lang="de-DE" sz="75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contribution</a:t>
              </a:r>
              <a:endParaRPr kumimoji="0" lang="de-DE" sz="7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1" name="Textfeld 10">
              <a:extLst>
                <a:ext uri="{FF2B5EF4-FFF2-40B4-BE49-F238E27FC236}">
                  <a16:creationId xmlns:a16="http://schemas.microsoft.com/office/drawing/2014/main" id="{C6D0C951-C3D2-408F-B880-D1963EFDB5FA}"/>
                </a:ext>
              </a:extLst>
            </p:cNvPr>
            <p:cNvSpPr txBox="1"/>
            <p:nvPr/>
          </p:nvSpPr>
          <p:spPr>
            <a:xfrm>
              <a:off x="1198628" y="1783451"/>
              <a:ext cx="716863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75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ground</a:t>
              </a:r>
              <a:r>
                <a:rPr kumimoji="0" lang="de-DE" sz="75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 </a:t>
              </a:r>
              <a:r>
                <a:rPr kumimoji="0" lang="de-DE" sz="75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state</a:t>
              </a:r>
              <a:endParaRPr kumimoji="0" lang="de-DE" sz="7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5CB13B89-8127-44B0-ADCC-8C360266972E}"/>
                </a:ext>
              </a:extLst>
            </p:cNvPr>
            <p:cNvSpPr txBox="1"/>
            <p:nvPr/>
          </p:nvSpPr>
          <p:spPr>
            <a:xfrm>
              <a:off x="2129352" y="1772832"/>
              <a:ext cx="471604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75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isomer</a:t>
              </a:r>
            </a:p>
          </p:txBody>
        </p:sp>
        <p:cxnSp>
          <p:nvCxnSpPr>
            <p:cNvPr id="13" name="Gerade Verbindung 71">
              <a:extLst>
                <a:ext uri="{FF2B5EF4-FFF2-40B4-BE49-F238E27FC236}">
                  <a16:creationId xmlns:a16="http://schemas.microsoft.com/office/drawing/2014/main" id="{44690B56-9E38-4F31-9B3F-4FF3257BB3F4}"/>
                </a:ext>
              </a:extLst>
            </p:cNvPr>
            <p:cNvCxnSpPr/>
            <p:nvPr/>
          </p:nvCxnSpPr>
          <p:spPr>
            <a:xfrm>
              <a:off x="2836623" y="2005724"/>
              <a:ext cx="436308" cy="0"/>
            </a:xfrm>
            <a:prstGeom prst="line">
              <a:avLst/>
            </a:prstGeom>
            <a:ln w="9525" cmpd="sng">
              <a:solidFill>
                <a:srgbClr val="000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72">
              <a:extLst>
                <a:ext uri="{FF2B5EF4-FFF2-40B4-BE49-F238E27FC236}">
                  <a16:creationId xmlns:a16="http://schemas.microsoft.com/office/drawing/2014/main" id="{B619DB54-9EA2-4F03-A91F-44D69212B9F1}"/>
                </a:ext>
              </a:extLst>
            </p:cNvPr>
            <p:cNvCxnSpPr/>
            <p:nvPr/>
          </p:nvCxnSpPr>
          <p:spPr>
            <a:xfrm>
              <a:off x="2836623" y="2670481"/>
              <a:ext cx="436308" cy="0"/>
            </a:xfrm>
            <a:prstGeom prst="line">
              <a:avLst/>
            </a:prstGeom>
            <a:ln w="9525" cmpd="sng">
              <a:solidFill>
                <a:srgbClr val="000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73">
              <a:extLst>
                <a:ext uri="{FF2B5EF4-FFF2-40B4-BE49-F238E27FC236}">
                  <a16:creationId xmlns:a16="http://schemas.microsoft.com/office/drawing/2014/main" id="{77F2F6A6-415A-4465-92C1-4297AF8D06CF}"/>
                </a:ext>
              </a:extLst>
            </p:cNvPr>
            <p:cNvCxnSpPr/>
            <p:nvPr/>
          </p:nvCxnSpPr>
          <p:spPr>
            <a:xfrm>
              <a:off x="2836623" y="1997920"/>
              <a:ext cx="436308" cy="0"/>
            </a:xfrm>
            <a:prstGeom prst="line">
              <a:avLst/>
            </a:prstGeom>
            <a:ln w="9525" cmpd="sng">
              <a:solidFill>
                <a:srgbClr val="000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 Verbindung 74">
              <a:extLst>
                <a:ext uri="{FF2B5EF4-FFF2-40B4-BE49-F238E27FC236}">
                  <a16:creationId xmlns:a16="http://schemas.microsoft.com/office/drawing/2014/main" id="{5BD349BC-B33C-4E51-94F8-62BA3C418E7A}"/>
                </a:ext>
              </a:extLst>
            </p:cNvPr>
            <p:cNvCxnSpPr/>
            <p:nvPr/>
          </p:nvCxnSpPr>
          <p:spPr>
            <a:xfrm>
              <a:off x="2836623" y="2508463"/>
              <a:ext cx="436308" cy="0"/>
            </a:xfrm>
            <a:prstGeom prst="line">
              <a:avLst/>
            </a:prstGeom>
            <a:ln w="9525" cmpd="sng">
              <a:solidFill>
                <a:srgbClr val="000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feld 16">
              <a:extLst>
                <a:ext uri="{FF2B5EF4-FFF2-40B4-BE49-F238E27FC236}">
                  <a16:creationId xmlns:a16="http://schemas.microsoft.com/office/drawing/2014/main" id="{414679BB-9D6A-4C7D-BFF7-50412A7EADA4}"/>
                </a:ext>
              </a:extLst>
            </p:cNvPr>
            <p:cNvSpPr txBox="1"/>
            <p:nvPr/>
          </p:nvSpPr>
          <p:spPr>
            <a:xfrm>
              <a:off x="3138617" y="2447492"/>
              <a:ext cx="1348446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   </a:t>
              </a:r>
              <a:r>
                <a:rPr kumimoji="0" lang="de-DE" sz="15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MeV</a:t>
              </a:r>
              <a:r>
                <a:rPr kumimoji="0" lang="de-DE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 </a:t>
              </a:r>
              <a:r>
                <a:rPr kumimoji="0" lang="de-DE" sz="15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scale</a:t>
              </a:r>
              <a:r>
                <a:rPr kumimoji="0" lang="de-DE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  </a:t>
              </a:r>
            </a:p>
          </p:txBody>
        </p:sp>
        <p:grpSp>
          <p:nvGrpSpPr>
            <p:cNvPr id="18" name="Gruppierung 76">
              <a:extLst>
                <a:ext uri="{FF2B5EF4-FFF2-40B4-BE49-F238E27FC236}">
                  <a16:creationId xmlns:a16="http://schemas.microsoft.com/office/drawing/2014/main" id="{43776379-23EC-43C6-9B41-9AC4D6C4727A}"/>
                </a:ext>
              </a:extLst>
            </p:cNvPr>
            <p:cNvGrpSpPr>
              <a:grpSpLocks noChangeAspect="1"/>
            </p:cNvGrpSpPr>
            <p:nvPr/>
          </p:nvGrpSpPr>
          <p:grpSpPr>
            <a:xfrm rot="20449280">
              <a:off x="3198922" y="1850049"/>
              <a:ext cx="285407" cy="566845"/>
              <a:chOff x="3178208" y="1768734"/>
              <a:chExt cx="432000" cy="844471"/>
            </a:xfrm>
          </p:grpSpPr>
          <p:sp>
            <p:nvSpPr>
              <p:cNvPr id="19" name="Trapez 77">
                <a:extLst>
                  <a:ext uri="{FF2B5EF4-FFF2-40B4-BE49-F238E27FC236}">
                    <a16:creationId xmlns:a16="http://schemas.microsoft.com/office/drawing/2014/main" id="{0FE246DE-3045-42BC-A60A-F6F1E7B9537B}"/>
                  </a:ext>
                </a:extLst>
              </p:cNvPr>
              <p:cNvSpPr/>
              <p:nvPr/>
            </p:nvSpPr>
            <p:spPr>
              <a:xfrm>
                <a:off x="3324486" y="2200943"/>
                <a:ext cx="139629" cy="412262"/>
              </a:xfrm>
              <a:prstGeom prst="trapezoid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51433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0" name="Oval 78">
                <a:extLst>
                  <a:ext uri="{FF2B5EF4-FFF2-40B4-BE49-F238E27FC236}">
                    <a16:creationId xmlns:a16="http://schemas.microsoft.com/office/drawing/2014/main" id="{33E01995-A22F-472C-B053-F836D634AE33}"/>
                  </a:ext>
                </a:extLst>
              </p:cNvPr>
              <p:cNvSpPr/>
              <p:nvPr/>
            </p:nvSpPr>
            <p:spPr>
              <a:xfrm>
                <a:off x="3178208" y="1768734"/>
                <a:ext cx="432000" cy="432209"/>
              </a:xfrm>
              <a:prstGeom prst="ellipse">
                <a:avLst/>
              </a:prstGeom>
              <a:solidFill>
                <a:schemeClr val="bg1"/>
              </a:solidFill>
              <a:ln w="2857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51433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21" name="Gruppierung 79">
              <a:extLst>
                <a:ext uri="{FF2B5EF4-FFF2-40B4-BE49-F238E27FC236}">
                  <a16:creationId xmlns:a16="http://schemas.microsoft.com/office/drawing/2014/main" id="{B009B195-0EB5-4524-9980-7B9AD014377D}"/>
                </a:ext>
              </a:extLst>
            </p:cNvPr>
            <p:cNvGrpSpPr/>
            <p:nvPr/>
          </p:nvGrpSpPr>
          <p:grpSpPr>
            <a:xfrm>
              <a:off x="3160659" y="1938210"/>
              <a:ext cx="222629" cy="130969"/>
              <a:chOff x="7380312" y="1235348"/>
              <a:chExt cx="366390" cy="174625"/>
            </a:xfrm>
          </p:grpSpPr>
          <p:cxnSp>
            <p:nvCxnSpPr>
              <p:cNvPr id="22" name="Gerade Verbindung 80">
                <a:extLst>
                  <a:ext uri="{FF2B5EF4-FFF2-40B4-BE49-F238E27FC236}">
                    <a16:creationId xmlns:a16="http://schemas.microsoft.com/office/drawing/2014/main" id="{4EB0C73C-3E20-4A43-9049-5C0C826A4484}"/>
                  </a:ext>
                </a:extLst>
              </p:cNvPr>
              <p:cNvCxnSpPr/>
              <p:nvPr/>
            </p:nvCxnSpPr>
            <p:spPr>
              <a:xfrm>
                <a:off x="7380312" y="1235348"/>
                <a:ext cx="360040" cy="0"/>
              </a:xfrm>
              <a:prstGeom prst="line">
                <a:avLst/>
              </a:prstGeom>
              <a:ln w="9525" cmpd="sng">
                <a:solidFill>
                  <a:srgbClr val="000000"/>
                </a:solidFill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Gerade Verbindung 81">
                <a:extLst>
                  <a:ext uri="{FF2B5EF4-FFF2-40B4-BE49-F238E27FC236}">
                    <a16:creationId xmlns:a16="http://schemas.microsoft.com/office/drawing/2014/main" id="{9D5FA7B6-6482-4916-8FFF-739A3A66870E}"/>
                  </a:ext>
                </a:extLst>
              </p:cNvPr>
              <p:cNvCxnSpPr/>
              <p:nvPr/>
            </p:nvCxnSpPr>
            <p:spPr>
              <a:xfrm>
                <a:off x="7386662" y="1409973"/>
                <a:ext cx="360040" cy="0"/>
              </a:xfrm>
              <a:prstGeom prst="line">
                <a:avLst/>
              </a:prstGeom>
              <a:ln w="9525" cmpd="sng">
                <a:solidFill>
                  <a:srgbClr val="000000"/>
                </a:solidFill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4" name="Textfeld 23">
              <a:extLst>
                <a:ext uri="{FF2B5EF4-FFF2-40B4-BE49-F238E27FC236}">
                  <a16:creationId xmlns:a16="http://schemas.microsoft.com/office/drawing/2014/main" id="{66F4956C-7751-4D00-AC55-01AA303BCCCA}"/>
                </a:ext>
              </a:extLst>
            </p:cNvPr>
            <p:cNvSpPr txBox="1"/>
            <p:nvPr/>
          </p:nvSpPr>
          <p:spPr>
            <a:xfrm>
              <a:off x="3446394" y="1888976"/>
              <a:ext cx="740908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8.3 eV</a:t>
              </a:r>
            </a:p>
          </p:txBody>
        </p:sp>
      </p:grpSp>
      <p:sp>
        <p:nvSpPr>
          <p:cNvPr id="27" name="Text Box 4">
            <a:extLst>
              <a:ext uri="{FF2B5EF4-FFF2-40B4-BE49-F238E27FC236}">
                <a16:creationId xmlns:a16="http://schemas.microsoft.com/office/drawing/2014/main" id="{8AFCCB3B-A10C-4905-AF24-C993B4568D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6496" y="466894"/>
            <a:ext cx="8203977" cy="2277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altLang="en-US" sz="1600" b="0" i="0" u="sng" strike="noStrike" kern="120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High </a:t>
            </a:r>
            <a:r>
              <a:rPr kumimoji="0" lang="de-DE" altLang="en-US" sz="1600" b="0" i="0" u="sng" strike="noStrike" kern="1200" cap="none" spc="0" normalizeH="0" baseline="0" noProof="0" dirty="0" err="1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sensitivity</a:t>
            </a:r>
            <a:r>
              <a:rPr kumimoji="0" lang="de-DE" altLang="en-US" sz="1600" b="0" i="0" u="sng" strike="noStrike" kern="120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600" b="0" i="0" u="sng" strike="noStrike" kern="1200" cap="none" spc="0" normalizeH="0" baseline="0" noProof="0" dirty="0" err="1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of</a:t>
            </a:r>
            <a:r>
              <a:rPr kumimoji="0" lang="de-DE" altLang="en-US" sz="1600" b="0" i="0" u="sng" strike="noStrike" kern="120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a Th-229 </a:t>
            </a:r>
            <a:r>
              <a:rPr kumimoji="0" lang="de-DE" altLang="en-US" sz="1600" b="0" i="0" u="sng" strike="noStrike" kern="1200" cap="none" spc="0" normalizeH="0" baseline="0" noProof="0" dirty="0" err="1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nuclear</a:t>
            </a:r>
            <a:r>
              <a:rPr kumimoji="0" lang="de-DE" altLang="en-US" sz="1600" b="0" i="0" u="sng" strike="noStrike" kern="120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600" b="0" i="0" u="sng" strike="noStrike" kern="1200" cap="none" spc="0" normalizeH="0" baseline="0" noProof="0" dirty="0" err="1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clock</a:t>
            </a:r>
            <a:r>
              <a:rPr kumimoji="0" lang="de-DE" altLang="en-US" sz="1600" b="0" i="0" u="sng" strike="noStrike" kern="120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600" b="0" i="0" u="sng" strike="noStrike" kern="1200" cap="none" spc="0" normalizeH="0" baseline="0" noProof="0" dirty="0" err="1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for</a:t>
            </a:r>
            <a:r>
              <a:rPr kumimoji="0" lang="de-DE" altLang="en-US" sz="1600" b="0" i="0" u="sng" strike="noStrike" kern="120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600" b="0" i="0" u="sng" strike="noStrike" kern="1200" cap="none" spc="0" normalizeH="0" baseline="0" noProof="0" dirty="0" err="1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violations</a:t>
            </a:r>
            <a:r>
              <a:rPr kumimoji="0" lang="de-DE" altLang="en-US" sz="1600" b="0" i="0" u="sng" strike="noStrike" kern="120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600" b="0" i="0" u="sng" strike="noStrike" kern="1200" cap="none" spc="0" normalizeH="0" baseline="0" noProof="0" dirty="0" err="1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of</a:t>
            </a:r>
            <a:r>
              <a:rPr kumimoji="0" lang="de-DE" altLang="en-US" sz="1600" b="0" i="0" u="sng" strike="noStrike" kern="120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600" b="0" i="0" u="sng" strike="noStrike" kern="1200" cap="none" spc="0" normalizeH="0" baseline="0" noProof="0" dirty="0" err="1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</a:t>
            </a:r>
            <a:r>
              <a:rPr kumimoji="0" lang="de-DE" altLang="en-US" sz="1600" b="0" i="0" u="sng" strike="noStrike" kern="120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600" b="0" i="0" u="sng" strike="noStrike" kern="1200" cap="none" spc="0" normalizeH="0" baseline="0" noProof="0" dirty="0" err="1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equivalence</a:t>
            </a:r>
            <a:r>
              <a:rPr kumimoji="0" lang="de-DE" altLang="en-US" sz="1600" b="0" i="0" u="sng" strike="noStrike" kern="120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600" b="0" i="0" u="sng" strike="noStrike" kern="1200" cap="none" spc="0" normalizeH="0" baseline="0" noProof="0" dirty="0" err="1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principle</a:t>
            </a:r>
            <a:endParaRPr kumimoji="0" lang="de-DE" altLang="en-US" sz="1600" b="0" i="0" u="sng" strike="noStrike" kern="1200" cap="none" spc="0" normalizeH="0" baseline="0" noProof="0" dirty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de-DE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de-DE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Transition </a:t>
            </a:r>
            <a:r>
              <a:rPr kumimoji="0" lang="de-DE" alt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frequency</a:t>
            </a:r>
            <a:r>
              <a:rPr kumimoji="0" lang="de-DE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is</a:t>
            </a:r>
            <a:r>
              <a:rPr kumimoji="0" lang="de-DE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sensitive </a:t>
            </a:r>
            <a:r>
              <a:rPr kumimoji="0" lang="de-DE" alt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to</a:t>
            </a:r>
            <a:r>
              <a:rPr kumimoji="0" lang="de-DE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</a:t>
            </a:r>
            <a:r>
              <a:rPr kumimoji="0" lang="de-DE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strong </a:t>
            </a:r>
            <a:r>
              <a:rPr kumimoji="0" lang="de-DE" alt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interaction</a:t>
            </a:r>
            <a:r>
              <a:rPr kumimoji="0" lang="de-DE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(in </a:t>
            </a:r>
            <a:r>
              <a:rPr kumimoji="0" lang="de-DE" alt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addition</a:t>
            </a:r>
            <a:r>
              <a:rPr kumimoji="0" lang="de-DE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to</a:t>
            </a:r>
            <a:r>
              <a:rPr kumimoji="0" lang="de-DE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electromagnetism</a:t>
            </a:r>
            <a:r>
              <a:rPr kumimoji="0" lang="de-DE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)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de-DE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de-DE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Coulomb- and strong- </a:t>
            </a:r>
            <a:r>
              <a:rPr kumimoji="0" lang="de-DE" alt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contributions</a:t>
            </a:r>
            <a:r>
              <a:rPr kumimoji="0" lang="de-DE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(</a:t>
            </a:r>
            <a:r>
              <a:rPr kumimoji="0" lang="de-DE" alt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MeV</a:t>
            </a:r>
            <a:r>
              <a:rPr kumimoji="0" lang="de-DE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scale</a:t>
            </a:r>
            <a:r>
              <a:rPr kumimoji="0" lang="de-DE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) </a:t>
            </a:r>
            <a:r>
              <a:rPr kumimoji="0" lang="de-DE" alt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cancel</a:t>
            </a:r>
            <a:r>
              <a:rPr kumimoji="0" lang="de-DE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in </a:t>
            </a:r>
            <a:r>
              <a:rPr kumimoji="0" lang="de-DE" alt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</a:t>
            </a:r>
            <a:r>
              <a:rPr kumimoji="0" lang="de-DE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transition</a:t>
            </a:r>
            <a:r>
              <a:rPr kumimoji="0" lang="de-DE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energy</a:t>
            </a:r>
            <a:r>
              <a:rPr kumimoji="0" lang="de-DE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	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3399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Enhanced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3399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sensitivity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3399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3399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to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3399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3399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variations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3399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3399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of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3399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fundamental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3399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constants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3399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 Phys. Rev.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3399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Lett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3399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. 97, 092502 (2006)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de-DE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de-DE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Bound </a:t>
            </a:r>
            <a:r>
              <a:rPr kumimoji="0" lang="de-DE" alt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system</a:t>
            </a:r>
            <a:r>
              <a:rPr kumimoji="0" lang="de-DE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of</a:t>
            </a:r>
            <a:r>
              <a:rPr kumimoji="0" lang="de-DE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massive </a:t>
            </a:r>
            <a:r>
              <a:rPr kumimoji="0" lang="de-DE" alt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particles</a:t>
            </a:r>
            <a:r>
              <a:rPr kumimoji="0" lang="de-DE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(n, p) at high </a:t>
            </a:r>
            <a:r>
              <a:rPr kumimoji="0" lang="de-DE" alt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energies</a:t>
            </a:r>
            <a:r>
              <a:rPr kumimoji="0" lang="de-DE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3399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	Enhanced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3399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effect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3399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3399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of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3399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LLI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3399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violation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3399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 Phys. Rev.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3399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Lett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3399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. 117, 072501 (2016)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2914D3D0-0194-494A-A78E-D5035AD92293}"/>
              </a:ext>
            </a:extLst>
          </p:cNvPr>
          <p:cNvSpPr txBox="1"/>
          <p:nvPr/>
        </p:nvSpPr>
        <p:spPr>
          <a:xfrm>
            <a:off x="6732240" y="2060848"/>
            <a:ext cx="23485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339933"/>
                </a:solidFill>
                <a:effectLst/>
                <a:uLnTx/>
                <a:uFillTx/>
                <a:latin typeface="Arial"/>
                <a:ea typeface="+mn-ea"/>
                <a:cs typeface="Aparajita" panose="020B0502040204020203" pitchFamily="18" charset="0"/>
              </a:rPr>
              <a:t>Work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339933"/>
                </a:solidFill>
                <a:effectLst/>
                <a:uLnTx/>
                <a:uFillTx/>
                <a:latin typeface="Arial"/>
                <a:ea typeface="+mn-ea"/>
                <a:cs typeface="Aparajita" panose="020B0502040204020203" pitchFamily="18" charset="0"/>
              </a:rPr>
              <a:t>of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339933"/>
                </a:solidFill>
                <a:effectLst/>
                <a:uLnTx/>
                <a:uFillTx/>
                <a:latin typeface="Arial"/>
                <a:ea typeface="+mn-ea"/>
                <a:cs typeface="Aparajita" panose="020B0502040204020203" pitchFamily="18" charset="0"/>
              </a:rPr>
              <a:t> </a:t>
            </a: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rgbClr val="339933"/>
                </a:solidFill>
                <a:effectLst/>
                <a:uLnTx/>
                <a:uFillTx/>
                <a:latin typeface="Arial"/>
                <a:ea typeface="+mn-ea"/>
                <a:cs typeface="Aparajita" panose="020B0502040204020203" pitchFamily="18" charset="0"/>
              </a:rPr>
              <a:t>Victor </a:t>
            </a: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339933"/>
                </a:solidFill>
                <a:effectLst/>
                <a:uLnTx/>
                <a:uFillTx/>
                <a:latin typeface="Arial"/>
                <a:ea typeface="+mn-ea"/>
                <a:cs typeface="Aparajita" panose="020B0502040204020203" pitchFamily="18" charset="0"/>
              </a:rPr>
              <a:t>Flambaum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339933"/>
              </a:solidFill>
              <a:effectLst/>
              <a:uLnTx/>
              <a:uFillTx/>
              <a:latin typeface="Arial"/>
              <a:ea typeface="+mn-ea"/>
              <a:cs typeface="Aparajita" panose="020B0502040204020203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parajita" panose="020B05020402040202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946174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365AE8-4668-46C8-8CD2-EFED0271A0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1800" dirty="0">
                <a:latin typeface="Symbol" panose="05050102010706020507" pitchFamily="18" charset="2"/>
              </a:rPr>
              <a:t>a</a:t>
            </a:r>
            <a:r>
              <a:rPr lang="de-DE" sz="1800" dirty="0"/>
              <a:t>- </a:t>
            </a:r>
            <a:r>
              <a:rPr lang="de-DE" sz="1800" dirty="0" err="1"/>
              <a:t>sensitivity</a:t>
            </a:r>
            <a:r>
              <a:rPr lang="de-DE" sz="1800" dirty="0"/>
              <a:t>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Th-229 </a:t>
            </a:r>
            <a:r>
              <a:rPr lang="de-DE" sz="1800" dirty="0" err="1"/>
              <a:t>nuclear</a:t>
            </a:r>
            <a:r>
              <a:rPr lang="de-DE" sz="1800" dirty="0"/>
              <a:t> </a:t>
            </a:r>
            <a:r>
              <a:rPr lang="de-DE" sz="1800" dirty="0" err="1"/>
              <a:t>clock</a:t>
            </a:r>
            <a:r>
              <a:rPr lang="de-DE" sz="1800" dirty="0"/>
              <a:t> </a:t>
            </a:r>
            <a:r>
              <a:rPr lang="de-DE" sz="1800" dirty="0" err="1"/>
              <a:t>transition</a:t>
            </a:r>
            <a:r>
              <a:rPr lang="de-DE" sz="1800" dirty="0"/>
              <a:t> </a:t>
            </a:r>
            <a:r>
              <a:rPr lang="de-DE" sz="1800" dirty="0" err="1"/>
              <a:t>frequency</a:t>
            </a:r>
            <a:endParaRPr lang="en-GB" sz="1800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D072FCB5-A410-46DC-B9B0-6877F1D574C9}"/>
              </a:ext>
            </a:extLst>
          </p:cNvPr>
          <p:cNvSpPr txBox="1"/>
          <p:nvPr/>
        </p:nvSpPr>
        <p:spPr>
          <a:xfrm>
            <a:off x="251520" y="1124744"/>
            <a:ext cx="51946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Depends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on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the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difference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in Coulomb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energies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: 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C34DCC79-13DF-4924-8152-12C98260ED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4128" y="1052736"/>
            <a:ext cx="1455994" cy="640075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3CEC15F2-69DF-4352-9AA9-A5769B088C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8224" y="1931191"/>
            <a:ext cx="1388867" cy="628645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70D70A8E-1575-41FF-A6F4-08008BD0C5CE}"/>
              </a:ext>
            </a:extLst>
          </p:cNvPr>
          <p:cNvSpPr txBox="1"/>
          <p:nvPr/>
        </p:nvSpPr>
        <p:spPr>
          <a:xfrm>
            <a:off x="251520" y="2060848"/>
            <a:ext cx="6006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Total Coulomb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energy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(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homogeneously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charged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sphere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):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F4067D51-3287-4656-B9CD-2D5373CFF808}"/>
              </a:ext>
            </a:extLst>
          </p:cNvPr>
          <p:cNvSpPr txBox="1"/>
          <p:nvPr/>
        </p:nvSpPr>
        <p:spPr>
          <a:xfrm>
            <a:off x="246657" y="2567961"/>
            <a:ext cx="5832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For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Th-229: 	</a:t>
            </a:r>
            <a:r>
              <a:rPr kumimoji="0" lang="de-DE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</a:t>
            </a:r>
            <a:r>
              <a:rPr kumimoji="0" lang="de-DE" sz="18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=1.2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GeV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	(</a:t>
            </a:r>
            <a:r>
              <a:rPr kumimoji="0" lang="de-DE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m</a:t>
            </a:r>
            <a:r>
              <a:rPr kumimoji="0" lang="de-DE" sz="18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229</a:t>
            </a:r>
            <a:r>
              <a:rPr kumimoji="0" lang="de-DE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</a:t>
            </a:r>
            <a:r>
              <a:rPr kumimoji="0" lang="de-DE" sz="1800" b="0" i="1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2 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= 215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GeV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)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4DCB1A20-C50D-418E-BC58-D8E711AFF6BB}"/>
              </a:ext>
            </a:extLst>
          </p:cNvPr>
          <p:cNvSpPr txBox="1"/>
          <p:nvPr/>
        </p:nvSpPr>
        <p:spPr>
          <a:xfrm>
            <a:off x="253369" y="3501008"/>
            <a:ext cx="733726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Nilsson </a:t>
            </a: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model</a:t>
            </a: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description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of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229m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Th and </a:t>
            </a:r>
            <a:r>
              <a:rPr kumimoji="0" lang="de-DE" sz="18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229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Th: </a:t>
            </a:r>
            <a:r>
              <a:rPr kumimoji="0" lang="de-DE" sz="1800" b="0" i="0" u="sng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one</a:t>
            </a:r>
            <a:r>
              <a:rPr kumimoji="0" lang="de-DE" sz="18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sng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unpaired</a:t>
            </a:r>
            <a:r>
              <a:rPr kumimoji="0" lang="de-DE" sz="18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sng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neutron</a:t>
            </a:r>
            <a:r>
              <a:rPr kumimoji="0" lang="de-DE" sz="18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in a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static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,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deformed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nuclear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potential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of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all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other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nucleons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How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does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the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neutron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interact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with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the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proton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distribution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?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grpSp>
        <p:nvGrpSpPr>
          <p:cNvPr id="11" name="Gruppieren 10"/>
          <p:cNvGrpSpPr/>
          <p:nvPr/>
        </p:nvGrpSpPr>
        <p:grpSpPr>
          <a:xfrm>
            <a:off x="2891194" y="4377657"/>
            <a:ext cx="4945585" cy="2334989"/>
            <a:chOff x="2891194" y="4377657"/>
            <a:chExt cx="4945585" cy="2334989"/>
          </a:xfrm>
        </p:grpSpPr>
        <p:grpSp>
          <p:nvGrpSpPr>
            <p:cNvPr id="9" name="Gruppieren 8"/>
            <p:cNvGrpSpPr/>
            <p:nvPr/>
          </p:nvGrpSpPr>
          <p:grpSpPr>
            <a:xfrm>
              <a:off x="2891194" y="4377657"/>
              <a:ext cx="4945585" cy="2334989"/>
              <a:chOff x="2891194" y="4377657"/>
              <a:chExt cx="4945585" cy="2334989"/>
            </a:xfrm>
          </p:grpSpPr>
          <p:pic>
            <p:nvPicPr>
              <p:cNvPr id="10" name="Grafik 9">
                <a:extLst>
                  <a:ext uri="{FF2B5EF4-FFF2-40B4-BE49-F238E27FC236}">
                    <a16:creationId xmlns:a16="http://schemas.microsoft.com/office/drawing/2014/main" id="{046D10A1-644A-4B6F-B171-C6313DE1F80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066293" y="4377657"/>
                <a:ext cx="2024820" cy="1860784"/>
              </a:xfrm>
              <a:prstGeom prst="rect">
                <a:avLst/>
              </a:prstGeom>
            </p:spPr>
          </p:pic>
          <p:sp>
            <p:nvSpPr>
              <p:cNvPr id="13" name="Textfeld 12">
                <a:extLst>
                  <a:ext uri="{FF2B5EF4-FFF2-40B4-BE49-F238E27FC236}">
                    <a16:creationId xmlns:a16="http://schemas.microsoft.com/office/drawing/2014/main" id="{2D836E1B-590B-4E2A-8693-C8B408CEC528}"/>
                  </a:ext>
                </a:extLst>
              </p:cNvPr>
              <p:cNvSpPr txBox="1"/>
              <p:nvPr/>
            </p:nvSpPr>
            <p:spPr>
              <a:xfrm>
                <a:off x="2891194" y="6312536"/>
                <a:ext cx="494558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20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This </a:t>
                </a:r>
                <a:r>
                  <a:rPr kumimoji="0" lang="de-DE" sz="2000" b="0" i="1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is</a:t>
                </a:r>
                <a:r>
                  <a:rPr kumimoji="0" lang="de-DE" sz="20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</a:t>
                </a:r>
                <a:r>
                  <a:rPr kumimoji="0" lang="de-DE" sz="2000" b="0" i="1" u="sng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not</a:t>
                </a:r>
                <a:r>
                  <a:rPr kumimoji="0" lang="de-DE" sz="20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</a:t>
                </a:r>
                <a:r>
                  <a:rPr kumimoji="0" lang="de-DE" sz="2000" b="0" i="1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how</a:t>
                </a:r>
                <a:r>
                  <a:rPr kumimoji="0" lang="de-DE" sz="20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a heavy </a:t>
                </a:r>
                <a:r>
                  <a:rPr kumimoji="0" lang="de-DE" sz="2000" b="0" i="1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nucleus</a:t>
                </a:r>
                <a:r>
                  <a:rPr kumimoji="0" lang="de-DE" sz="20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</a:t>
                </a:r>
                <a:r>
                  <a:rPr kumimoji="0" lang="de-DE" sz="2000" b="0" i="1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looks</a:t>
                </a:r>
                <a:r>
                  <a:rPr kumimoji="0" lang="de-DE" sz="20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like</a:t>
                </a:r>
                <a:endParaRPr kumimoji="0" lang="en-GB" sz="2000" b="0" i="1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cxnSp>
          <p:nvCxnSpPr>
            <p:cNvPr id="15" name="Gerade Verbindung mit Pfeil 14">
              <a:extLst>
                <a:ext uri="{FF2B5EF4-FFF2-40B4-BE49-F238E27FC236}">
                  <a16:creationId xmlns:a16="http://schemas.microsoft.com/office/drawing/2014/main" id="{288FEFBB-91A4-4542-BC78-26D098E66D41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259346" y="5775223"/>
              <a:ext cx="1080120" cy="537313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12" name="Textfeld 11">
            <a:extLst>
              <a:ext uri="{FF2B5EF4-FFF2-40B4-BE49-F238E27FC236}">
                <a16:creationId xmlns:a16="http://schemas.microsoft.com/office/drawing/2014/main" id="{E95A87F4-8272-4E15-A16A-C0D07385D35F}"/>
              </a:ext>
            </a:extLst>
          </p:cNvPr>
          <p:cNvSpPr txBox="1"/>
          <p:nvPr/>
        </p:nvSpPr>
        <p:spPr>
          <a:xfrm>
            <a:off x="7579929" y="1040948"/>
            <a:ext cx="166188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Potentially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very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big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: 10</a:t>
            </a:r>
            <a:r>
              <a:rPr kumimoji="0" lang="de-DE" sz="1600" b="0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5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37481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4377CF86-E765-4061-AB16-7DEB12A5E0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843095"/>
            <a:ext cx="3917853" cy="4242089"/>
          </a:xfrm>
          <a:prstGeom prst="rect">
            <a:avLst/>
          </a:prstGeom>
        </p:spPr>
      </p:pic>
      <p:sp>
        <p:nvSpPr>
          <p:cNvPr id="4" name="Titel 1">
            <a:extLst>
              <a:ext uri="{FF2B5EF4-FFF2-40B4-BE49-F238E27FC236}">
                <a16:creationId xmlns:a16="http://schemas.microsoft.com/office/drawing/2014/main" id="{675CFC71-78C8-40BF-ACF3-1210424CD3E6}"/>
              </a:ext>
            </a:extLst>
          </p:cNvPr>
          <p:cNvSpPr txBox="1">
            <a:spLocks/>
          </p:cNvSpPr>
          <p:nvPr/>
        </p:nvSpPr>
        <p:spPr bwMode="auto">
          <a:xfrm>
            <a:off x="395536" y="18427"/>
            <a:ext cx="8229600" cy="8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ymbol" panose="05050102010706020507" pitchFamily="18" charset="2"/>
                <a:ea typeface="+mj-ea"/>
                <a:cs typeface="Arial" panose="020B0604020202020204" pitchFamily="34" charset="0"/>
              </a:rPr>
              <a:t>a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-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sensitivity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of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the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Th-229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nuclear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clock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transition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frequency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834D79B2-C6A2-4993-A51A-46569C34EE51}"/>
              </a:ext>
            </a:extLst>
          </p:cNvPr>
          <p:cNvSpPr txBox="1"/>
          <p:nvPr/>
        </p:nvSpPr>
        <p:spPr>
          <a:xfrm>
            <a:off x="4283968" y="1700808"/>
            <a:ext cx="4557658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M. H. Johnson, E. Teller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Phys. Rev. 93, 357 (1953)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Fermi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distributions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of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protons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and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neutrons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in  a heavy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nucleus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b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-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stability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requires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filling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up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to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a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common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Fermi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energy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Neutrons form a 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„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skin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“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around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the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nucleus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02CBD7DB-5365-4B11-8328-A42EF1EC924E}"/>
              </a:ext>
            </a:extLst>
          </p:cNvPr>
          <p:cNvSpPr txBox="1"/>
          <p:nvPr/>
        </p:nvSpPr>
        <p:spPr>
          <a:xfrm>
            <a:off x="251520" y="5284522"/>
            <a:ext cx="86409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Question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of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D</a:t>
            </a:r>
            <a:r>
              <a:rPr kumimoji="0" lang="de-DE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</a:t>
            </a:r>
            <a:r>
              <a:rPr kumimoji="0" lang="de-DE" sz="18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in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the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Th-229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nuclear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clock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: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Predictions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vary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: 	 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D</a:t>
            </a:r>
            <a:r>
              <a:rPr kumimoji="0" lang="de-DE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</a:t>
            </a:r>
            <a:r>
              <a:rPr kumimoji="0" lang="de-DE" sz="18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</a:t>
            </a:r>
            <a:r>
              <a:rPr kumimoji="0" lang="de-DE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≈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0		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excitation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of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the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unpaired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neutron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does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not 					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influence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the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proton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distribution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		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 D</a:t>
            </a:r>
            <a:r>
              <a:rPr kumimoji="0" lang="de-DE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</a:t>
            </a:r>
            <a:r>
              <a:rPr kumimoji="0" lang="de-DE" sz="18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</a:t>
            </a:r>
            <a:r>
              <a:rPr kumimoji="0" lang="de-DE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≈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1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MeV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	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required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to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obtain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</a:t>
            </a:r>
            <a:r>
              <a:rPr kumimoji="0" lang="de-DE" sz="18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is </a:t>
            </a:r>
            <a:r>
              <a:rPr kumimoji="0" lang="de-DE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≈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8 eV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from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a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cancellation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				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involving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Coulomb and strong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interactions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.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2613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675CFC71-78C8-40BF-ACF3-1210424CD3E6}"/>
              </a:ext>
            </a:extLst>
          </p:cNvPr>
          <p:cNvSpPr txBox="1">
            <a:spLocks/>
          </p:cNvSpPr>
          <p:nvPr/>
        </p:nvSpPr>
        <p:spPr bwMode="auto">
          <a:xfrm>
            <a:off x="395536" y="18427"/>
            <a:ext cx="8229600" cy="8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ymbol" panose="05050102010706020507" pitchFamily="18" charset="2"/>
                <a:ea typeface="+mj-ea"/>
                <a:cs typeface="Arial" panose="020B0604020202020204" pitchFamily="34" charset="0"/>
              </a:rPr>
              <a:t>a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-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sensitivity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of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the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Th-229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nuclear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clock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transition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frequency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834D79B2-C6A2-4993-A51A-46569C34EE51}"/>
              </a:ext>
            </a:extLst>
          </p:cNvPr>
          <p:cNvSpPr txBox="1"/>
          <p:nvPr/>
        </p:nvSpPr>
        <p:spPr>
          <a:xfrm>
            <a:off x="423848" y="1268760"/>
            <a:ext cx="796457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Hyperfine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structure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data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based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evaluation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of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D</a:t>
            </a:r>
            <a:r>
              <a:rPr kumimoji="0" lang="de-DE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</a:t>
            </a:r>
            <a:r>
              <a:rPr kumimoji="0" lang="de-DE" sz="18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using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 simple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nuclear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droplet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model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(uniform,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hard-edged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,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prolate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ellipsoid),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proposed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by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J.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Berengut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et al., Phys.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Rev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.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Lett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. 102, 210801 (2009)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With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updated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ground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state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radius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and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quadrupole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moment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D</a:t>
            </a:r>
            <a:r>
              <a:rPr kumimoji="0" lang="de-DE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</a:t>
            </a:r>
            <a:r>
              <a:rPr kumimoji="0" lang="de-DE" sz="18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</a:t>
            </a:r>
            <a:r>
              <a:rPr kumimoji="0" lang="de-DE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≈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- 485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MeV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(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D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&lt;r</a:t>
            </a:r>
            <a:r>
              <a:rPr kumimoji="0" lang="de-DE" sz="18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&gt;/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&lt;r</a:t>
            </a:r>
            <a:r>
              <a:rPr kumimoji="0" lang="de-DE" sz="18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2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&gt;) + 11.6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MeV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(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D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Q/Q)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With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our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data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on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the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isomer: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D</a:t>
            </a:r>
            <a:r>
              <a:rPr kumimoji="0" lang="de-DE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</a:t>
            </a:r>
            <a:r>
              <a:rPr kumimoji="0" lang="de-DE" sz="18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- 0.18(3)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MeV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- 0.12(43)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MeV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= - 0.29(43) 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MeV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We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plan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to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improve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on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this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with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a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more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precise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measurement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of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the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isomer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quadrupole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moment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7070642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E7301D7E-79F4-4284-B1F3-CD12CD65E2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492" y="548680"/>
            <a:ext cx="7164751" cy="5976664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A9CD70FF-40B4-4292-8E52-9AB2AF0F23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8474" y="3704284"/>
            <a:ext cx="2461475" cy="1390817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1A2FE0C3-5333-4F48-8EA7-1915F987937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344" y="5445224"/>
            <a:ext cx="1224136" cy="1224136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66D5FFA6-83E5-4CD8-ABBF-EB1F525D69D7}"/>
              </a:ext>
            </a:extLst>
          </p:cNvPr>
          <p:cNvSpPr txBox="1"/>
          <p:nvPr/>
        </p:nvSpPr>
        <p:spPr>
          <a:xfrm>
            <a:off x="1029260" y="64097"/>
            <a:ext cx="813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„Roadmap“ in </a:t>
            </a:r>
            <a:r>
              <a:rPr kumimoji="0" lang="de-DE" sz="1800" b="0" i="0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frequency</a:t>
            </a:r>
            <a:r>
              <a:rPr kumimoji="0" lang="de-DE" sz="18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de-DE" sz="1800" b="0" i="0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uncertainty</a:t>
            </a:r>
            <a:r>
              <a:rPr kumimoji="0" lang="de-DE" sz="18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de-DE" sz="1800" b="0" i="0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for</a:t>
            </a:r>
            <a:r>
              <a:rPr kumimoji="0" lang="de-DE" sz="18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de-DE" sz="1800" b="0" i="0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</a:t>
            </a:r>
            <a:r>
              <a:rPr kumimoji="0" lang="de-DE" sz="18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Th-229 </a:t>
            </a:r>
            <a:r>
              <a:rPr kumimoji="0" lang="de-DE" sz="1800" b="0" i="0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nuclear</a:t>
            </a:r>
            <a:r>
              <a:rPr kumimoji="0" lang="de-DE" sz="18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de-DE" sz="1800" b="0" i="0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transition</a:t>
            </a:r>
            <a:endParaRPr kumimoji="0" lang="de-DE" sz="1800" b="0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8E4D2F39-0142-4737-89B3-F0345A76BE6A}"/>
              </a:ext>
            </a:extLst>
          </p:cNvPr>
          <p:cNvSpPr txBox="1"/>
          <p:nvPr/>
        </p:nvSpPr>
        <p:spPr>
          <a:xfrm>
            <a:off x="6570298" y="5095101"/>
            <a:ext cx="2566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ERC Synergy Project 2020</a:t>
            </a:r>
          </a:p>
        </p:txBody>
      </p:sp>
    </p:spTree>
    <p:extLst>
      <p:ext uri="{BB962C8B-B14F-4D97-AF65-F5344CB8AC3E}">
        <p14:creationId xmlns:p14="http://schemas.microsoft.com/office/powerpoint/2010/main" val="28399834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1F3D4A92-32FA-4258-BF46-7A8E3F2023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6381" y="188640"/>
            <a:ext cx="8567738" cy="615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en-US" sz="2000" u="sng" dirty="0" err="1">
                <a:solidFill>
                  <a:srgbClr val="0066FF"/>
                </a:solidFill>
                <a:latin typeface="Arial" panose="020B0604020202020204" pitchFamily="34" charset="0"/>
              </a:rPr>
              <a:t>Nuclear</a:t>
            </a:r>
            <a:r>
              <a:rPr lang="de-DE" altLang="en-US" sz="2000" u="sng" dirty="0">
                <a:solidFill>
                  <a:srgbClr val="0066FF"/>
                </a:solidFill>
                <a:latin typeface="Arial" panose="020B0604020202020204" pitchFamily="34" charset="0"/>
              </a:rPr>
              <a:t> Clock: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en-US" sz="1800" dirty="0" err="1">
                <a:latin typeface="Arial" panose="020B0604020202020204" pitchFamily="34" charset="0"/>
              </a:rPr>
              <a:t>Based</a:t>
            </a:r>
            <a:r>
              <a:rPr lang="de-DE" altLang="en-US" sz="1800" dirty="0">
                <a:latin typeface="Arial" panose="020B0604020202020204" pitchFamily="34" charset="0"/>
              </a:rPr>
              <a:t> on an </a:t>
            </a:r>
            <a:r>
              <a:rPr lang="de-DE" altLang="en-US" sz="1800" dirty="0" err="1">
                <a:latin typeface="Arial" panose="020B0604020202020204" pitchFamily="34" charset="0"/>
              </a:rPr>
              <a:t>oscillator</a:t>
            </a:r>
            <a:r>
              <a:rPr lang="de-DE" altLang="en-US" sz="1800" dirty="0">
                <a:latin typeface="Arial" panose="020B0604020202020204" pitchFamily="34" charset="0"/>
              </a:rPr>
              <a:t> </a:t>
            </a:r>
            <a:r>
              <a:rPr lang="de-DE" altLang="en-US" sz="1800" dirty="0" err="1">
                <a:latin typeface="Arial" panose="020B0604020202020204" pitchFamily="34" charset="0"/>
              </a:rPr>
              <a:t>that</a:t>
            </a:r>
            <a:r>
              <a:rPr lang="de-DE" altLang="en-US" sz="1800" dirty="0">
                <a:latin typeface="Arial" panose="020B0604020202020204" pitchFamily="34" charset="0"/>
              </a:rPr>
              <a:t> </a:t>
            </a:r>
            <a:r>
              <a:rPr lang="de-DE" altLang="en-US" sz="1800" dirty="0" err="1">
                <a:latin typeface="Arial" panose="020B0604020202020204" pitchFamily="34" charset="0"/>
              </a:rPr>
              <a:t>is</a:t>
            </a:r>
            <a:r>
              <a:rPr lang="de-DE" altLang="en-US" sz="1800" dirty="0">
                <a:latin typeface="Arial" panose="020B0604020202020204" pitchFamily="34" charset="0"/>
              </a:rPr>
              <a:t> </a:t>
            </a:r>
            <a:r>
              <a:rPr lang="de-DE" altLang="en-US" sz="1800" dirty="0" err="1">
                <a:latin typeface="Arial" panose="020B0604020202020204" pitchFamily="34" charset="0"/>
              </a:rPr>
              <a:t>frequency-stabilized</a:t>
            </a:r>
            <a:r>
              <a:rPr lang="de-DE" altLang="en-US" sz="1800" dirty="0">
                <a:latin typeface="Arial" panose="020B0604020202020204" pitchFamily="34" charset="0"/>
              </a:rPr>
              <a:t> </a:t>
            </a:r>
            <a:r>
              <a:rPr lang="de-DE" altLang="en-US" sz="1800" dirty="0" err="1">
                <a:latin typeface="Arial" panose="020B0604020202020204" pitchFamily="34" charset="0"/>
              </a:rPr>
              <a:t>to</a:t>
            </a:r>
            <a:r>
              <a:rPr lang="de-DE" altLang="en-US" sz="1800" dirty="0">
                <a:latin typeface="Arial" panose="020B0604020202020204" pitchFamily="34" charset="0"/>
              </a:rPr>
              <a:t> a </a:t>
            </a:r>
            <a:r>
              <a:rPr lang="de-DE" altLang="en-US" sz="1800" dirty="0" err="1">
                <a:latin typeface="Arial" panose="020B0604020202020204" pitchFamily="34" charset="0"/>
              </a:rPr>
              <a:t>nuclear</a:t>
            </a:r>
            <a:r>
              <a:rPr lang="de-DE" altLang="en-US" sz="1800" dirty="0">
                <a:latin typeface="Arial" panose="020B0604020202020204" pitchFamily="34" charset="0"/>
              </a:rPr>
              <a:t> (</a:t>
            </a:r>
            <a:r>
              <a:rPr lang="de-DE" altLang="en-US" sz="1800" dirty="0">
                <a:latin typeface="Symbol" panose="05050102010706020507" pitchFamily="18" charset="2"/>
              </a:rPr>
              <a:t>g</a:t>
            </a:r>
            <a:r>
              <a:rPr lang="de-DE" altLang="en-US" sz="1800" dirty="0">
                <a:latin typeface="Arial" panose="020B0604020202020204" pitchFamily="34" charset="0"/>
              </a:rPr>
              <a:t>-</a:t>
            </a:r>
            <a:r>
              <a:rPr lang="de-DE" altLang="en-US" sz="1800" dirty="0" err="1">
                <a:latin typeface="Arial" panose="020B0604020202020204" pitchFamily="34" charset="0"/>
              </a:rPr>
              <a:t>ray</a:t>
            </a:r>
            <a:r>
              <a:rPr lang="de-DE" altLang="en-US" sz="1800" dirty="0">
                <a:latin typeface="Arial" panose="020B0604020202020204" pitchFamily="34" charset="0"/>
              </a:rPr>
              <a:t>) </a:t>
            </a:r>
            <a:r>
              <a:rPr lang="de-DE" altLang="en-US" sz="1800" dirty="0" err="1">
                <a:latin typeface="Arial" panose="020B0604020202020204" pitchFamily="34" charset="0"/>
              </a:rPr>
              <a:t>transition</a:t>
            </a:r>
            <a:endParaRPr lang="de-DE" altLang="en-US" sz="1800" dirty="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en-US" sz="2000" u="sng" dirty="0">
              <a:solidFill>
                <a:srgbClr val="0066FF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en-US" sz="2000" u="sng" dirty="0">
              <a:solidFill>
                <a:srgbClr val="0066FF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en-US" sz="2000" u="sng" dirty="0">
              <a:solidFill>
                <a:srgbClr val="0066FF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en-US" sz="2000" u="sng" dirty="0">
              <a:solidFill>
                <a:srgbClr val="0066FF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en-US" sz="2000" u="sng" dirty="0">
              <a:solidFill>
                <a:srgbClr val="0066FF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en-US" sz="2000" u="sng" dirty="0">
                <a:solidFill>
                  <a:srgbClr val="0066FF"/>
                </a:solidFill>
                <a:latin typeface="Arial" panose="020B0604020202020204" pitchFamily="34" charset="0"/>
              </a:rPr>
              <a:t>Motivation: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en-US" sz="2000" u="sng" dirty="0">
              <a:solidFill>
                <a:srgbClr val="0066FF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en-US" sz="1800" u="sng" dirty="0">
                <a:solidFill>
                  <a:srgbClr val="0066FF"/>
                </a:solidFill>
                <a:latin typeface="Arial" panose="020B0604020202020204" pitchFamily="34" charset="0"/>
              </a:rPr>
              <a:t>Higher </a:t>
            </a:r>
            <a:r>
              <a:rPr lang="de-DE" altLang="en-US" sz="1800" u="sng" dirty="0" err="1">
                <a:solidFill>
                  <a:srgbClr val="0066FF"/>
                </a:solidFill>
                <a:latin typeface="Arial" panose="020B0604020202020204" pitchFamily="34" charset="0"/>
              </a:rPr>
              <a:t>accuracy</a:t>
            </a:r>
            <a:r>
              <a:rPr lang="de-DE" altLang="en-US" sz="1800" u="sng" dirty="0">
                <a:solidFill>
                  <a:srgbClr val="0066FF"/>
                </a:solidFill>
                <a:latin typeface="Arial" panose="020B0604020202020204" pitchFamily="34" charset="0"/>
              </a:rPr>
              <a:t>:</a:t>
            </a:r>
            <a:r>
              <a:rPr lang="de-DE" altLang="en-US" sz="1800" dirty="0">
                <a:latin typeface="Arial" panose="020B0604020202020204" pitchFamily="34" charset="0"/>
              </a:rPr>
              <a:t> In </a:t>
            </a:r>
            <a:r>
              <a:rPr lang="de-DE" altLang="en-US" sz="1800" dirty="0" err="1">
                <a:latin typeface="Arial" panose="020B0604020202020204" pitchFamily="34" charset="0"/>
              </a:rPr>
              <a:t>most</a:t>
            </a:r>
            <a:r>
              <a:rPr lang="de-DE" altLang="en-US" sz="1800" dirty="0">
                <a:latin typeface="Arial" panose="020B0604020202020204" pitchFamily="34" charset="0"/>
              </a:rPr>
              <a:t> </a:t>
            </a:r>
            <a:r>
              <a:rPr lang="de-DE" altLang="en-US" sz="1800" dirty="0" err="1">
                <a:latin typeface="Arial" panose="020B0604020202020204" pitchFamily="34" charset="0"/>
              </a:rPr>
              <a:t>of</a:t>
            </a:r>
            <a:r>
              <a:rPr lang="de-DE" altLang="en-US" sz="1800" dirty="0">
                <a:latin typeface="Arial" panose="020B0604020202020204" pitchFamily="34" charset="0"/>
              </a:rPr>
              <a:t> </a:t>
            </a:r>
            <a:r>
              <a:rPr lang="de-DE" altLang="en-US" sz="1800" dirty="0" err="1">
                <a:latin typeface="Arial" panose="020B0604020202020204" pitchFamily="34" charset="0"/>
              </a:rPr>
              <a:t>the</a:t>
            </a:r>
            <a:r>
              <a:rPr lang="de-DE" altLang="en-US" sz="1800" dirty="0">
                <a:latin typeface="Arial" panose="020B0604020202020204" pitchFamily="34" charset="0"/>
              </a:rPr>
              <a:t> </a:t>
            </a:r>
            <a:r>
              <a:rPr lang="de-DE" altLang="en-US" sz="1800" dirty="0" err="1">
                <a:latin typeface="Arial" panose="020B0604020202020204" pitchFamily="34" charset="0"/>
              </a:rPr>
              <a:t>state</a:t>
            </a:r>
            <a:r>
              <a:rPr lang="de-DE" altLang="en-US" sz="1800" dirty="0">
                <a:latin typeface="Arial" panose="020B0604020202020204" pitchFamily="34" charset="0"/>
              </a:rPr>
              <a:t>-</a:t>
            </a:r>
            <a:r>
              <a:rPr lang="de-DE" altLang="en-US" sz="1800" dirty="0" err="1">
                <a:latin typeface="Arial" panose="020B0604020202020204" pitchFamily="34" charset="0"/>
              </a:rPr>
              <a:t>of</a:t>
            </a:r>
            <a:r>
              <a:rPr lang="de-DE" altLang="en-US" sz="1800" dirty="0">
                <a:latin typeface="Arial" panose="020B0604020202020204" pitchFamily="34" charset="0"/>
              </a:rPr>
              <a:t>-</a:t>
            </a:r>
            <a:r>
              <a:rPr lang="de-DE" altLang="en-US" sz="1800" dirty="0" err="1">
                <a:latin typeface="Arial" panose="020B0604020202020204" pitchFamily="34" charset="0"/>
              </a:rPr>
              <a:t>the</a:t>
            </a:r>
            <a:r>
              <a:rPr lang="de-DE" altLang="en-US" sz="1800" dirty="0">
                <a:latin typeface="Arial" panose="020B0604020202020204" pitchFamily="34" charset="0"/>
              </a:rPr>
              <a:t>-art </a:t>
            </a:r>
            <a:r>
              <a:rPr lang="de-DE" altLang="en-US" sz="1800" dirty="0" err="1">
                <a:latin typeface="Arial" panose="020B0604020202020204" pitchFamily="34" charset="0"/>
              </a:rPr>
              <a:t>optical</a:t>
            </a:r>
            <a:r>
              <a:rPr lang="de-DE" altLang="en-US" sz="1800" dirty="0">
                <a:latin typeface="Arial" panose="020B0604020202020204" pitchFamily="34" charset="0"/>
              </a:rPr>
              <a:t> </a:t>
            </a:r>
            <a:r>
              <a:rPr lang="de-DE" altLang="en-US" sz="1800" dirty="0" err="1">
                <a:latin typeface="Arial" panose="020B0604020202020204" pitchFamily="34" charset="0"/>
              </a:rPr>
              <a:t>clocks</a:t>
            </a:r>
            <a:r>
              <a:rPr lang="de-DE" altLang="en-US" sz="1800" dirty="0">
                <a:latin typeface="Arial" panose="020B0604020202020204" pitchFamily="34" charset="0"/>
              </a:rPr>
              <a:t> (</a:t>
            </a:r>
            <a:r>
              <a:rPr lang="de-DE" altLang="en-US" sz="1800" dirty="0" err="1">
                <a:latin typeface="Arial" panose="020B0604020202020204" pitchFamily="34" charset="0"/>
              </a:rPr>
              <a:t>trapped</a:t>
            </a:r>
            <a:r>
              <a:rPr lang="de-DE" altLang="en-US" sz="1800" dirty="0">
                <a:latin typeface="Arial" panose="020B0604020202020204" pitchFamily="34" charset="0"/>
              </a:rPr>
              <a:t> </a:t>
            </a:r>
            <a:r>
              <a:rPr lang="de-DE" altLang="en-US" sz="1800" dirty="0" err="1">
                <a:latin typeface="Arial" panose="020B0604020202020204" pitchFamily="34" charset="0"/>
              </a:rPr>
              <a:t>ion</a:t>
            </a:r>
            <a:r>
              <a:rPr lang="de-DE" altLang="en-US" sz="1800" dirty="0">
                <a:latin typeface="Arial" panose="020B0604020202020204" pitchFamily="34" charset="0"/>
              </a:rPr>
              <a:t> and </a:t>
            </a:r>
            <a:r>
              <a:rPr lang="de-DE" altLang="en-US" sz="1800" dirty="0" err="1">
                <a:latin typeface="Arial" panose="020B0604020202020204" pitchFamily="34" charset="0"/>
              </a:rPr>
              <a:t>optical</a:t>
            </a:r>
            <a:r>
              <a:rPr lang="de-DE" altLang="en-US" sz="1800" dirty="0">
                <a:latin typeface="Arial" panose="020B0604020202020204" pitchFamily="34" charset="0"/>
              </a:rPr>
              <a:t> </a:t>
            </a:r>
            <a:r>
              <a:rPr lang="de-DE" altLang="en-US" sz="1800" dirty="0" err="1">
                <a:latin typeface="Arial" panose="020B0604020202020204" pitchFamily="34" charset="0"/>
              </a:rPr>
              <a:t>lattice</a:t>
            </a:r>
            <a:r>
              <a:rPr lang="de-DE" altLang="en-US" sz="1800" dirty="0">
                <a:latin typeface="Arial" panose="020B0604020202020204" pitchFamily="34" charset="0"/>
              </a:rPr>
              <a:t>) </a:t>
            </a:r>
            <a:r>
              <a:rPr lang="de-DE" altLang="en-US" sz="1800" dirty="0" err="1">
                <a:latin typeface="Arial" panose="020B0604020202020204" pitchFamily="34" charset="0"/>
              </a:rPr>
              <a:t>field-induced</a:t>
            </a:r>
            <a:r>
              <a:rPr lang="de-DE" altLang="en-US" sz="1800" dirty="0">
                <a:latin typeface="Arial" panose="020B0604020202020204" pitchFamily="34" charset="0"/>
              </a:rPr>
              <a:t> </a:t>
            </a:r>
            <a:r>
              <a:rPr lang="de-DE" altLang="en-US" sz="1800" dirty="0" err="1">
                <a:latin typeface="Arial" panose="020B0604020202020204" pitchFamily="34" charset="0"/>
              </a:rPr>
              <a:t>shifts</a:t>
            </a:r>
            <a:r>
              <a:rPr lang="de-DE" altLang="en-US" sz="1800" dirty="0">
                <a:latin typeface="Arial" panose="020B0604020202020204" pitchFamily="34" charset="0"/>
              </a:rPr>
              <a:t> </a:t>
            </a:r>
            <a:r>
              <a:rPr lang="de-DE" altLang="en-US" sz="1800" dirty="0" err="1">
                <a:latin typeface="Arial" panose="020B0604020202020204" pitchFamily="34" charset="0"/>
              </a:rPr>
              <a:t>make</a:t>
            </a:r>
            <a:r>
              <a:rPr lang="de-DE" altLang="en-US" sz="1800" dirty="0">
                <a:latin typeface="Arial" panose="020B0604020202020204" pitchFamily="34" charset="0"/>
              </a:rPr>
              <a:t> a dominant </a:t>
            </a:r>
            <a:r>
              <a:rPr lang="de-DE" altLang="en-US" sz="1800" dirty="0" err="1">
                <a:latin typeface="Arial" panose="020B0604020202020204" pitchFamily="34" charset="0"/>
              </a:rPr>
              <a:t>contribution</a:t>
            </a:r>
            <a:r>
              <a:rPr lang="de-DE" altLang="en-US" sz="1800" dirty="0">
                <a:latin typeface="Arial" panose="020B0604020202020204" pitchFamily="34" charset="0"/>
              </a:rPr>
              <a:t> </a:t>
            </a:r>
            <a:r>
              <a:rPr lang="de-DE" altLang="en-US" sz="1800" dirty="0" err="1">
                <a:latin typeface="Arial" panose="020B0604020202020204" pitchFamily="34" charset="0"/>
              </a:rPr>
              <a:t>to</a:t>
            </a:r>
            <a:r>
              <a:rPr lang="de-DE" altLang="en-US" sz="1800" dirty="0">
                <a:latin typeface="Arial" panose="020B0604020202020204" pitchFamily="34" charset="0"/>
              </a:rPr>
              <a:t> </a:t>
            </a:r>
            <a:r>
              <a:rPr lang="de-DE" altLang="en-US" sz="1800" dirty="0" err="1">
                <a:latin typeface="Arial" panose="020B0604020202020204" pitchFamily="34" charset="0"/>
              </a:rPr>
              <a:t>the</a:t>
            </a:r>
            <a:r>
              <a:rPr lang="de-DE" altLang="en-US" sz="1800" dirty="0">
                <a:latin typeface="Arial" panose="020B0604020202020204" pitchFamily="34" charset="0"/>
              </a:rPr>
              <a:t> </a:t>
            </a:r>
            <a:r>
              <a:rPr lang="de-DE" altLang="en-US" sz="1800" dirty="0" err="1">
                <a:latin typeface="Arial" panose="020B0604020202020204" pitchFamily="34" charset="0"/>
              </a:rPr>
              <a:t>uncertainty</a:t>
            </a:r>
            <a:r>
              <a:rPr lang="de-DE" altLang="en-US" sz="1800" dirty="0">
                <a:latin typeface="Arial" panose="020B0604020202020204" pitchFamily="34" charset="0"/>
              </a:rPr>
              <a:t> </a:t>
            </a:r>
            <a:r>
              <a:rPr lang="de-DE" altLang="en-US" sz="1800" dirty="0" err="1">
                <a:latin typeface="Arial" panose="020B0604020202020204" pitchFamily="34" charset="0"/>
              </a:rPr>
              <a:t>budget</a:t>
            </a:r>
            <a:r>
              <a:rPr lang="de-DE" altLang="en-US" sz="1800" dirty="0">
                <a:latin typeface="Arial" panose="020B0604020202020204" pitchFamily="34" charset="0"/>
              </a:rPr>
              <a:t>. These </a:t>
            </a:r>
            <a:r>
              <a:rPr lang="de-DE" altLang="en-US" sz="1800" dirty="0" err="1">
                <a:latin typeface="Arial" panose="020B0604020202020204" pitchFamily="34" charset="0"/>
              </a:rPr>
              <a:t>can</a:t>
            </a:r>
            <a:r>
              <a:rPr lang="de-DE" altLang="en-US" sz="1800" dirty="0">
                <a:latin typeface="Arial" panose="020B0604020202020204" pitchFamily="34" charset="0"/>
              </a:rPr>
              <a:t> </a:t>
            </a:r>
            <a:r>
              <a:rPr lang="de-DE" altLang="en-US" sz="1800" dirty="0" err="1">
                <a:latin typeface="Arial" panose="020B0604020202020204" pitchFamily="34" charset="0"/>
              </a:rPr>
              <a:t>be</a:t>
            </a:r>
            <a:r>
              <a:rPr lang="de-DE" altLang="en-US" sz="1800" dirty="0">
                <a:latin typeface="Arial" panose="020B0604020202020204" pitchFamily="34" charset="0"/>
              </a:rPr>
              <a:t> </a:t>
            </a:r>
            <a:r>
              <a:rPr lang="de-DE" altLang="en-US" sz="1800" dirty="0" err="1">
                <a:latin typeface="Arial" panose="020B0604020202020204" pitchFamily="34" charset="0"/>
              </a:rPr>
              <a:t>reduced</a:t>
            </a:r>
            <a:r>
              <a:rPr lang="de-DE" altLang="en-US" sz="1800" dirty="0">
                <a:latin typeface="Arial" panose="020B0604020202020204" pitchFamily="34" charset="0"/>
              </a:rPr>
              <a:t> in a </a:t>
            </a:r>
            <a:r>
              <a:rPr lang="de-DE" altLang="en-US" sz="1800" dirty="0" err="1">
                <a:latin typeface="Arial" panose="020B0604020202020204" pitchFamily="34" charset="0"/>
              </a:rPr>
              <a:t>nuclear</a:t>
            </a:r>
            <a:r>
              <a:rPr lang="de-DE" altLang="en-US" sz="1800" dirty="0">
                <a:latin typeface="Arial" panose="020B0604020202020204" pitchFamily="34" charset="0"/>
              </a:rPr>
              <a:t> </a:t>
            </a:r>
            <a:r>
              <a:rPr lang="de-DE" altLang="en-US" sz="1800" dirty="0" err="1">
                <a:latin typeface="Arial" panose="020B0604020202020204" pitchFamily="34" charset="0"/>
              </a:rPr>
              <a:t>clock</a:t>
            </a:r>
            <a:r>
              <a:rPr lang="de-DE" altLang="en-US" sz="1800" dirty="0">
                <a:latin typeface="Arial" panose="020B0604020202020204" pitchFamily="34" charset="0"/>
              </a:rPr>
              <a:t>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en-US" sz="1800" u="sng" dirty="0">
              <a:solidFill>
                <a:srgbClr val="0066FF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en-US" sz="1800" u="sng" dirty="0">
                <a:solidFill>
                  <a:srgbClr val="0066FF"/>
                </a:solidFill>
                <a:latin typeface="Arial" panose="020B0604020202020204" pitchFamily="34" charset="0"/>
              </a:rPr>
              <a:t>Higher </a:t>
            </a:r>
            <a:r>
              <a:rPr lang="de-DE" altLang="en-US" sz="1800" u="sng" dirty="0" err="1">
                <a:solidFill>
                  <a:srgbClr val="0066FF"/>
                </a:solidFill>
                <a:latin typeface="Arial" panose="020B0604020202020204" pitchFamily="34" charset="0"/>
              </a:rPr>
              <a:t>stability</a:t>
            </a:r>
            <a:r>
              <a:rPr lang="de-DE" altLang="en-US" sz="1800" u="sng" dirty="0">
                <a:solidFill>
                  <a:srgbClr val="0066FF"/>
                </a:solidFill>
                <a:latin typeface="Arial" panose="020B0604020202020204" pitchFamily="34" charset="0"/>
              </a:rPr>
              <a:t>:</a:t>
            </a:r>
            <a:r>
              <a:rPr lang="de-DE" altLang="en-US" sz="1800" dirty="0">
                <a:latin typeface="Arial" panose="020B0604020202020204" pitchFamily="34" charset="0"/>
              </a:rPr>
              <a:t> In a Mößbauer solid </a:t>
            </a:r>
            <a:r>
              <a:rPr lang="de-DE" altLang="en-US" sz="1800" dirty="0" err="1">
                <a:latin typeface="Arial" panose="020B0604020202020204" pitchFamily="34" charset="0"/>
              </a:rPr>
              <a:t>state</a:t>
            </a:r>
            <a:r>
              <a:rPr lang="de-DE" altLang="en-US" sz="1800" dirty="0">
                <a:latin typeface="Arial" panose="020B0604020202020204" pitchFamily="34" charset="0"/>
              </a:rPr>
              <a:t> </a:t>
            </a:r>
            <a:r>
              <a:rPr lang="de-DE" altLang="en-US" sz="1800" dirty="0" err="1">
                <a:latin typeface="Arial" panose="020B0604020202020204" pitchFamily="34" charset="0"/>
              </a:rPr>
              <a:t>nuclear</a:t>
            </a:r>
            <a:r>
              <a:rPr lang="de-DE" altLang="en-US" sz="1800" dirty="0">
                <a:latin typeface="Arial" panose="020B0604020202020204" pitchFamily="34" charset="0"/>
              </a:rPr>
              <a:t> </a:t>
            </a:r>
            <a:r>
              <a:rPr lang="de-DE" altLang="en-US" sz="1800" dirty="0" err="1">
                <a:latin typeface="Arial" panose="020B0604020202020204" pitchFamily="34" charset="0"/>
              </a:rPr>
              <a:t>clock</a:t>
            </a:r>
            <a:r>
              <a:rPr lang="de-DE" altLang="en-US" sz="1800" dirty="0">
                <a:latin typeface="Arial" panose="020B0604020202020204" pitchFamily="34" charset="0"/>
              </a:rPr>
              <a:t>, </a:t>
            </a:r>
            <a:r>
              <a:rPr lang="de-DE" altLang="en-US" sz="1800" dirty="0" err="1">
                <a:latin typeface="Arial" panose="020B0604020202020204" pitchFamily="34" charset="0"/>
              </a:rPr>
              <a:t>many</a:t>
            </a:r>
            <a:r>
              <a:rPr lang="de-DE" altLang="en-US" sz="1800" dirty="0">
                <a:latin typeface="Arial" panose="020B0604020202020204" pitchFamily="34" charset="0"/>
              </a:rPr>
              <a:t> </a:t>
            </a:r>
            <a:r>
              <a:rPr lang="de-DE" altLang="en-US" sz="1800" dirty="0" err="1">
                <a:latin typeface="Arial" panose="020B0604020202020204" pitchFamily="34" charset="0"/>
              </a:rPr>
              <a:t>absorbers</a:t>
            </a:r>
            <a:r>
              <a:rPr lang="de-DE" altLang="en-US" sz="1800" dirty="0">
                <a:latin typeface="Arial" panose="020B0604020202020204" pitchFamily="34" charset="0"/>
              </a:rPr>
              <a:t> </a:t>
            </a:r>
            <a:r>
              <a:rPr lang="de-DE" altLang="en-US" sz="1800" dirty="0" err="1">
                <a:latin typeface="Arial" panose="020B0604020202020204" pitchFamily="34" charset="0"/>
              </a:rPr>
              <a:t>may</a:t>
            </a:r>
            <a:r>
              <a:rPr lang="de-DE" altLang="en-US" sz="1800" dirty="0">
                <a:latin typeface="Arial" panose="020B0604020202020204" pitchFamily="34" charset="0"/>
              </a:rPr>
              <a:t> </a:t>
            </a:r>
            <a:r>
              <a:rPr lang="de-DE" altLang="en-US" sz="1800" dirty="0" err="1">
                <a:latin typeface="Arial" panose="020B0604020202020204" pitchFamily="34" charset="0"/>
              </a:rPr>
              <a:t>be</a:t>
            </a:r>
            <a:r>
              <a:rPr lang="de-DE" altLang="en-US" sz="1800" dirty="0">
                <a:latin typeface="Arial" panose="020B0604020202020204" pitchFamily="34" charset="0"/>
              </a:rPr>
              <a:t> </a:t>
            </a:r>
            <a:r>
              <a:rPr lang="de-DE" altLang="en-US" sz="1800" dirty="0" err="1">
                <a:latin typeface="Arial" panose="020B0604020202020204" pitchFamily="34" charset="0"/>
              </a:rPr>
              <a:t>interrogated</a:t>
            </a:r>
            <a:r>
              <a:rPr lang="de-DE" altLang="en-US" sz="1800" dirty="0">
                <a:latin typeface="Arial" panose="020B0604020202020204" pitchFamily="34" charset="0"/>
              </a:rPr>
              <a:t> (&gt;10</a:t>
            </a:r>
            <a:r>
              <a:rPr lang="de-DE" altLang="en-US" sz="1800" baseline="30000" dirty="0">
                <a:latin typeface="Arial" panose="020B0604020202020204" pitchFamily="34" charset="0"/>
              </a:rPr>
              <a:t>10</a:t>
            </a:r>
            <a:r>
              <a:rPr lang="de-DE" altLang="en-US" sz="1800" dirty="0">
                <a:latin typeface="Arial" panose="020B0604020202020204" pitchFamily="34" charset="0"/>
              </a:rPr>
              <a:t> </a:t>
            </a:r>
            <a:r>
              <a:rPr lang="de-DE" altLang="en-US" sz="1800" dirty="0" err="1">
                <a:latin typeface="Arial" panose="020B0604020202020204" pitchFamily="34" charset="0"/>
              </a:rPr>
              <a:t>instead</a:t>
            </a:r>
            <a:r>
              <a:rPr lang="de-DE" altLang="en-US" sz="1800" dirty="0">
                <a:latin typeface="Arial" panose="020B0604020202020204" pitchFamily="34" charset="0"/>
              </a:rPr>
              <a:t> </a:t>
            </a:r>
            <a:r>
              <a:rPr lang="de-DE" altLang="en-US" sz="1800" dirty="0" err="1">
                <a:latin typeface="Arial" panose="020B0604020202020204" pitchFamily="34" charset="0"/>
              </a:rPr>
              <a:t>of</a:t>
            </a:r>
            <a:r>
              <a:rPr lang="de-DE" altLang="en-US" sz="1800" dirty="0">
                <a:latin typeface="Arial" panose="020B0604020202020204" pitchFamily="34" charset="0"/>
              </a:rPr>
              <a:t> ≈10</a:t>
            </a:r>
            <a:r>
              <a:rPr lang="de-DE" altLang="en-US" sz="1800" baseline="30000" dirty="0">
                <a:latin typeface="Arial" panose="020B0604020202020204" pitchFamily="34" charset="0"/>
              </a:rPr>
              <a:t>0</a:t>
            </a:r>
            <a:r>
              <a:rPr lang="de-DE" altLang="en-US" sz="1800" dirty="0">
                <a:latin typeface="Arial" panose="020B0604020202020204" pitchFamily="34" charset="0"/>
              </a:rPr>
              <a:t> (</a:t>
            </a:r>
            <a:r>
              <a:rPr lang="de-DE" altLang="en-US" sz="1800" dirty="0" err="1">
                <a:latin typeface="Arial" panose="020B0604020202020204" pitchFamily="34" charset="0"/>
              </a:rPr>
              <a:t>ion</a:t>
            </a:r>
            <a:r>
              <a:rPr lang="de-DE" altLang="en-US" sz="1800" dirty="0">
                <a:latin typeface="Arial" panose="020B0604020202020204" pitchFamily="34" charset="0"/>
              </a:rPr>
              <a:t>) </a:t>
            </a:r>
            <a:r>
              <a:rPr lang="de-DE" altLang="en-US" sz="1800" dirty="0" err="1">
                <a:latin typeface="Arial" panose="020B0604020202020204" pitchFamily="34" charset="0"/>
              </a:rPr>
              <a:t>or</a:t>
            </a:r>
            <a:r>
              <a:rPr lang="de-DE" altLang="en-US" sz="1800" dirty="0">
                <a:latin typeface="Arial" panose="020B0604020202020204" pitchFamily="34" charset="0"/>
              </a:rPr>
              <a:t> ≈10</a:t>
            </a:r>
            <a:r>
              <a:rPr lang="de-DE" altLang="en-US" sz="1800" baseline="30000" dirty="0">
                <a:latin typeface="Arial" panose="020B0604020202020204" pitchFamily="34" charset="0"/>
              </a:rPr>
              <a:t>4</a:t>
            </a:r>
            <a:r>
              <a:rPr lang="de-DE" altLang="en-US" sz="1800" dirty="0">
                <a:latin typeface="Arial" panose="020B0604020202020204" pitchFamily="34" charset="0"/>
              </a:rPr>
              <a:t> (</a:t>
            </a:r>
            <a:r>
              <a:rPr lang="de-DE" altLang="en-US" sz="1800" dirty="0" err="1">
                <a:latin typeface="Arial" panose="020B0604020202020204" pitchFamily="34" charset="0"/>
              </a:rPr>
              <a:t>lattice</a:t>
            </a:r>
            <a:r>
              <a:rPr lang="de-DE" altLang="en-US" sz="1800" dirty="0">
                <a:latin typeface="Arial" panose="020B0604020202020204" pitchFamily="34" charset="0"/>
              </a:rPr>
              <a:t>)).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en-US" sz="1800" u="sng" dirty="0">
              <a:solidFill>
                <a:srgbClr val="0066FF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en-US" sz="1800" u="sng" dirty="0">
                <a:solidFill>
                  <a:srgbClr val="0066FF"/>
                </a:solidFill>
                <a:latin typeface="Arial" panose="020B0604020202020204" pitchFamily="34" charset="0"/>
              </a:rPr>
              <a:t>Higher </a:t>
            </a:r>
            <a:r>
              <a:rPr lang="de-DE" altLang="en-US" sz="1800" u="sng" dirty="0" err="1">
                <a:solidFill>
                  <a:srgbClr val="0066FF"/>
                </a:solidFill>
                <a:latin typeface="Arial" panose="020B0604020202020204" pitchFamily="34" charset="0"/>
              </a:rPr>
              <a:t>frequency</a:t>
            </a:r>
            <a:r>
              <a:rPr lang="de-DE" altLang="en-US" sz="1800" u="sng" dirty="0">
                <a:solidFill>
                  <a:srgbClr val="0066FF"/>
                </a:solidFill>
                <a:latin typeface="Arial" panose="020B0604020202020204" pitchFamily="34" charset="0"/>
              </a:rPr>
              <a:t>:</a:t>
            </a:r>
            <a:r>
              <a:rPr lang="de-DE" altLang="en-US" sz="1800" dirty="0">
                <a:latin typeface="Arial" panose="020B0604020202020204" pitchFamily="34" charset="0"/>
              </a:rPr>
              <a:t> → </a:t>
            </a:r>
            <a:r>
              <a:rPr lang="de-DE" altLang="en-US" sz="1800" dirty="0" err="1">
                <a:latin typeface="Arial" panose="020B0604020202020204" pitchFamily="34" charset="0"/>
              </a:rPr>
              <a:t>higher</a:t>
            </a:r>
            <a:r>
              <a:rPr lang="de-DE" altLang="en-US" sz="1800" dirty="0">
                <a:latin typeface="Arial" panose="020B0604020202020204" pitchFamily="34" charset="0"/>
              </a:rPr>
              <a:t> </a:t>
            </a:r>
            <a:r>
              <a:rPr lang="de-DE" altLang="en-US" sz="1800" dirty="0" err="1">
                <a:latin typeface="Arial" panose="020B0604020202020204" pitchFamily="34" charset="0"/>
              </a:rPr>
              <a:t>stability</a:t>
            </a:r>
            <a:r>
              <a:rPr lang="de-DE" altLang="en-US" sz="1800" dirty="0">
                <a:latin typeface="Arial" panose="020B0604020202020204" pitchFamily="34" charset="0"/>
              </a:rPr>
              <a:t>. EUV </a:t>
            </a:r>
            <a:r>
              <a:rPr lang="de-DE" altLang="en-US" sz="1800" dirty="0" err="1">
                <a:latin typeface="Arial" panose="020B0604020202020204" pitchFamily="34" charset="0"/>
              </a:rPr>
              <a:t>or</a:t>
            </a:r>
            <a:r>
              <a:rPr lang="de-DE" altLang="en-US" sz="1800" dirty="0">
                <a:latin typeface="Arial" panose="020B0604020202020204" pitchFamily="34" charset="0"/>
              </a:rPr>
              <a:t> </a:t>
            </a:r>
            <a:r>
              <a:rPr lang="de-DE" altLang="en-US" sz="1800" dirty="0" err="1">
                <a:latin typeface="Arial" panose="020B0604020202020204" pitchFamily="34" charset="0"/>
              </a:rPr>
              <a:t>even</a:t>
            </a:r>
            <a:r>
              <a:rPr lang="de-DE" altLang="en-US" sz="1800" dirty="0">
                <a:latin typeface="Arial" panose="020B0604020202020204" pitchFamily="34" charset="0"/>
              </a:rPr>
              <a:t> X-</a:t>
            </a:r>
            <a:r>
              <a:rPr lang="de-DE" altLang="en-US" sz="1800" dirty="0" err="1">
                <a:latin typeface="Arial" panose="020B0604020202020204" pitchFamily="34" charset="0"/>
              </a:rPr>
              <a:t>ray</a:t>
            </a:r>
            <a:r>
              <a:rPr lang="de-DE" altLang="en-US" sz="1800" dirty="0">
                <a:latin typeface="Arial" panose="020B0604020202020204" pitchFamily="34" charset="0"/>
              </a:rPr>
              <a:t> </a:t>
            </a:r>
            <a:r>
              <a:rPr lang="de-DE" altLang="en-US" sz="1800" dirty="0" err="1">
                <a:latin typeface="Arial" panose="020B0604020202020204" pitchFamily="34" charset="0"/>
              </a:rPr>
              <a:t>transitions</a:t>
            </a:r>
            <a:r>
              <a:rPr lang="de-DE" altLang="en-US" sz="1800" dirty="0">
                <a:latin typeface="Arial" panose="020B0604020202020204" pitchFamily="34" charset="0"/>
              </a:rPr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en-US" sz="1800" dirty="0" err="1">
                <a:latin typeface="Arial" panose="020B0604020202020204" pitchFamily="34" charset="0"/>
              </a:rPr>
              <a:t>may</a:t>
            </a:r>
            <a:r>
              <a:rPr lang="de-DE" altLang="en-US" sz="1800" dirty="0">
                <a:latin typeface="Arial" panose="020B0604020202020204" pitchFamily="34" charset="0"/>
              </a:rPr>
              <a:t> </a:t>
            </a:r>
            <a:r>
              <a:rPr lang="de-DE" altLang="en-US" sz="1800" dirty="0" err="1">
                <a:latin typeface="Arial" panose="020B0604020202020204" pitchFamily="34" charset="0"/>
              </a:rPr>
              <a:t>be</a:t>
            </a:r>
            <a:r>
              <a:rPr lang="de-DE" altLang="en-US" sz="1800" dirty="0">
                <a:latin typeface="Arial" panose="020B0604020202020204" pitchFamily="34" charset="0"/>
              </a:rPr>
              <a:t> </a:t>
            </a:r>
            <a:r>
              <a:rPr lang="de-DE" altLang="en-US" sz="1800" dirty="0" err="1">
                <a:latin typeface="Arial" panose="020B0604020202020204" pitchFamily="34" charset="0"/>
              </a:rPr>
              <a:t>used</a:t>
            </a:r>
            <a:r>
              <a:rPr lang="de-DE" altLang="en-US" sz="1800" dirty="0">
                <a:latin typeface="Arial" panose="020B0604020202020204" pitchFamily="34" charset="0"/>
              </a:rPr>
              <a:t> </a:t>
            </a:r>
            <a:r>
              <a:rPr lang="de-DE" altLang="en-US" sz="1800" dirty="0" err="1">
                <a:latin typeface="Arial" panose="020B0604020202020204" pitchFamily="34" charset="0"/>
              </a:rPr>
              <a:t>when</a:t>
            </a:r>
            <a:r>
              <a:rPr lang="de-DE" altLang="en-US" sz="1800" dirty="0">
                <a:latin typeface="Arial" panose="020B0604020202020204" pitchFamily="34" charset="0"/>
              </a:rPr>
              <a:t> </a:t>
            </a:r>
            <a:r>
              <a:rPr lang="de-DE" altLang="en-US" sz="1800" dirty="0" err="1">
                <a:latin typeface="Arial" panose="020B0604020202020204" pitchFamily="34" charset="0"/>
              </a:rPr>
              <a:t>suitable</a:t>
            </a:r>
            <a:r>
              <a:rPr lang="de-DE" altLang="en-US" sz="1800" dirty="0">
                <a:latin typeface="Arial" panose="020B0604020202020204" pitchFamily="34" charset="0"/>
              </a:rPr>
              <a:t> </a:t>
            </a:r>
            <a:r>
              <a:rPr lang="de-DE" altLang="en-US" sz="1800" dirty="0" err="1">
                <a:latin typeface="Arial" panose="020B0604020202020204" pitchFamily="34" charset="0"/>
              </a:rPr>
              <a:t>coherent</a:t>
            </a:r>
            <a:r>
              <a:rPr lang="de-DE" altLang="en-US" sz="1800" dirty="0">
                <a:latin typeface="Arial" panose="020B0604020202020204" pitchFamily="34" charset="0"/>
              </a:rPr>
              <a:t> </a:t>
            </a:r>
            <a:r>
              <a:rPr lang="de-DE" altLang="en-US" sz="1800" dirty="0" err="1">
                <a:latin typeface="Arial" panose="020B0604020202020204" pitchFamily="34" charset="0"/>
              </a:rPr>
              <a:t>radiation</a:t>
            </a:r>
            <a:r>
              <a:rPr lang="de-DE" altLang="en-US" sz="1800" dirty="0">
                <a:latin typeface="Arial" panose="020B0604020202020204" pitchFamily="34" charset="0"/>
              </a:rPr>
              <a:t> </a:t>
            </a:r>
            <a:r>
              <a:rPr lang="de-DE" altLang="en-US" sz="1800" dirty="0" err="1">
                <a:latin typeface="Arial" panose="020B0604020202020204" pitchFamily="34" charset="0"/>
              </a:rPr>
              <a:t>sources</a:t>
            </a:r>
            <a:r>
              <a:rPr lang="de-DE" altLang="en-US" sz="1800" dirty="0">
                <a:latin typeface="Arial" panose="020B0604020202020204" pitchFamily="34" charset="0"/>
              </a:rPr>
              <a:t> </a:t>
            </a:r>
            <a:r>
              <a:rPr lang="de-DE" altLang="en-US" sz="1800" dirty="0" err="1">
                <a:latin typeface="Arial" panose="020B0604020202020204" pitchFamily="34" charset="0"/>
              </a:rPr>
              <a:t>become</a:t>
            </a:r>
            <a:r>
              <a:rPr lang="de-DE" altLang="en-US" sz="1800" dirty="0">
                <a:latin typeface="Arial" panose="020B0604020202020204" pitchFamily="34" charset="0"/>
              </a:rPr>
              <a:t> </a:t>
            </a:r>
            <a:r>
              <a:rPr lang="de-DE" altLang="en-US" sz="1800" dirty="0" err="1">
                <a:latin typeface="Arial" panose="020B0604020202020204" pitchFamily="34" charset="0"/>
              </a:rPr>
              <a:t>available</a:t>
            </a:r>
            <a:r>
              <a:rPr lang="de-DE" altLang="en-US" sz="1800" dirty="0">
                <a:latin typeface="Arial" panose="020B0604020202020204" pitchFamily="34" charset="0"/>
              </a:rPr>
              <a:t>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en-US" sz="1800" dirty="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en-US" sz="1800" u="sng" dirty="0">
                <a:solidFill>
                  <a:srgbClr val="0066FF"/>
                </a:solidFill>
                <a:latin typeface="Arial" panose="020B0604020202020204" pitchFamily="34" charset="0"/>
              </a:rPr>
              <a:t>Different </a:t>
            </a:r>
            <a:r>
              <a:rPr lang="de-DE" altLang="en-US" sz="1800" u="sng" dirty="0" err="1">
                <a:solidFill>
                  <a:srgbClr val="0066FF"/>
                </a:solidFill>
                <a:latin typeface="Arial" panose="020B0604020202020204" pitchFamily="34" charset="0"/>
              </a:rPr>
              <a:t>sensitivity</a:t>
            </a:r>
            <a:r>
              <a:rPr lang="de-DE" altLang="en-US" sz="1800" u="sng" dirty="0">
                <a:solidFill>
                  <a:srgbClr val="0066FF"/>
                </a:solidFill>
                <a:latin typeface="Arial" panose="020B0604020202020204" pitchFamily="34" charset="0"/>
              </a:rPr>
              <a:t> </a:t>
            </a:r>
            <a:r>
              <a:rPr lang="de-DE" altLang="en-US" sz="1800" u="sng" dirty="0" err="1">
                <a:solidFill>
                  <a:srgbClr val="0066FF"/>
                </a:solidFill>
                <a:latin typeface="Arial" panose="020B0604020202020204" pitchFamily="34" charset="0"/>
              </a:rPr>
              <a:t>for</a:t>
            </a:r>
            <a:r>
              <a:rPr lang="de-DE" altLang="en-US" sz="1800" u="sng" dirty="0">
                <a:solidFill>
                  <a:srgbClr val="0066FF"/>
                </a:solidFill>
                <a:latin typeface="Arial" panose="020B0604020202020204" pitchFamily="34" charset="0"/>
              </a:rPr>
              <a:t> „</a:t>
            </a:r>
            <a:r>
              <a:rPr lang="de-DE" altLang="en-US" sz="1800" u="sng" dirty="0" err="1">
                <a:solidFill>
                  <a:srgbClr val="0066FF"/>
                </a:solidFill>
                <a:latin typeface="Arial" panose="020B0604020202020204" pitchFamily="34" charset="0"/>
              </a:rPr>
              <a:t>new</a:t>
            </a:r>
            <a:r>
              <a:rPr lang="de-DE" altLang="en-US" sz="1800" u="sng" dirty="0">
                <a:solidFill>
                  <a:srgbClr val="0066FF"/>
                </a:solidFill>
                <a:latin typeface="Arial" panose="020B0604020202020204" pitchFamily="34" charset="0"/>
              </a:rPr>
              <a:t>“ </a:t>
            </a:r>
            <a:r>
              <a:rPr lang="de-DE" altLang="en-US" sz="1800" u="sng" dirty="0" err="1">
                <a:solidFill>
                  <a:srgbClr val="0066FF"/>
                </a:solidFill>
                <a:latin typeface="Arial" panose="020B0604020202020204" pitchFamily="34" charset="0"/>
              </a:rPr>
              <a:t>physics</a:t>
            </a:r>
            <a:r>
              <a:rPr lang="de-DE" altLang="en-US" sz="1800" u="sng" dirty="0">
                <a:solidFill>
                  <a:srgbClr val="0066FF"/>
                </a:solidFill>
                <a:latin typeface="Arial" panose="020B0604020202020204" pitchFamily="34" charset="0"/>
              </a:rPr>
              <a:t>:</a:t>
            </a:r>
            <a:r>
              <a:rPr lang="de-DE" altLang="en-US" sz="1800" dirty="0">
                <a:solidFill>
                  <a:srgbClr val="0066FF"/>
                </a:solidFill>
                <a:latin typeface="Arial" panose="020B0604020202020204" pitchFamily="34" charset="0"/>
              </a:rPr>
              <a:t> </a:t>
            </a:r>
            <a:r>
              <a:rPr lang="de-DE" altLang="en-US" sz="1800" dirty="0">
                <a:latin typeface="Arial" panose="020B0604020202020204" pitchFamily="34" charset="0"/>
              </a:rPr>
              <a:t>Not </a:t>
            </a:r>
            <a:r>
              <a:rPr lang="de-DE" altLang="en-US" sz="1800" dirty="0" err="1">
                <a:latin typeface="Arial" panose="020B0604020202020204" pitchFamily="34" charset="0"/>
              </a:rPr>
              <a:t>predominantly</a:t>
            </a:r>
            <a:r>
              <a:rPr lang="de-DE" altLang="en-US" sz="1800" dirty="0">
                <a:latin typeface="Arial" panose="020B0604020202020204" pitchFamily="34" charset="0"/>
              </a:rPr>
              <a:t> </a:t>
            </a:r>
            <a:r>
              <a:rPr lang="de-DE" altLang="en-US" sz="1800" dirty="0" err="1">
                <a:latin typeface="Arial" panose="020B0604020202020204" pitchFamily="34" charset="0"/>
              </a:rPr>
              <a:t>electromagnetic</a:t>
            </a:r>
            <a:r>
              <a:rPr lang="de-DE" altLang="en-US" sz="1800" dirty="0">
                <a:latin typeface="Arial" panose="020B0604020202020204" pitchFamily="34" charset="0"/>
              </a:rPr>
              <a:t>, </a:t>
            </a:r>
            <a:r>
              <a:rPr lang="de-DE" altLang="en-US" sz="1800" dirty="0" err="1">
                <a:latin typeface="Arial" panose="020B0604020202020204" pitchFamily="34" charset="0"/>
              </a:rPr>
              <a:t>provides</a:t>
            </a:r>
            <a:r>
              <a:rPr lang="de-DE" altLang="en-US" sz="1800" dirty="0">
                <a:latin typeface="Arial" panose="020B0604020202020204" pitchFamily="34" charset="0"/>
              </a:rPr>
              <a:t> a </a:t>
            </a:r>
            <a:r>
              <a:rPr lang="de-DE" altLang="en-US" sz="1800" dirty="0" err="1">
                <a:latin typeface="Arial" panose="020B0604020202020204" pitchFamily="34" charset="0"/>
              </a:rPr>
              <a:t>precision</a:t>
            </a:r>
            <a:r>
              <a:rPr lang="de-DE" altLang="en-US" sz="1800" dirty="0">
                <a:latin typeface="Arial" panose="020B0604020202020204" pitchFamily="34" charset="0"/>
              </a:rPr>
              <a:t> probe </a:t>
            </a:r>
            <a:r>
              <a:rPr lang="de-DE" altLang="en-US" sz="1800" dirty="0" err="1">
                <a:latin typeface="Arial" panose="020B0604020202020204" pitchFamily="34" charset="0"/>
              </a:rPr>
              <a:t>of</a:t>
            </a:r>
            <a:r>
              <a:rPr lang="de-DE" altLang="en-US" sz="1800" dirty="0">
                <a:latin typeface="Arial" panose="020B0604020202020204" pitchFamily="34" charset="0"/>
              </a:rPr>
              <a:t> </a:t>
            </a:r>
            <a:r>
              <a:rPr lang="de-DE" altLang="en-US" sz="1800" dirty="0" err="1">
                <a:latin typeface="Arial" panose="020B0604020202020204" pitchFamily="34" charset="0"/>
              </a:rPr>
              <a:t>the</a:t>
            </a:r>
            <a:r>
              <a:rPr lang="de-DE" altLang="en-US" sz="1800" dirty="0">
                <a:latin typeface="Arial" panose="020B0604020202020204" pitchFamily="34" charset="0"/>
              </a:rPr>
              <a:t> strong </a:t>
            </a:r>
            <a:r>
              <a:rPr lang="de-DE" altLang="en-US" sz="1800" dirty="0" err="1">
                <a:latin typeface="Arial" panose="020B0604020202020204" pitchFamily="34" charset="0"/>
              </a:rPr>
              <a:t>interaction</a:t>
            </a:r>
            <a:r>
              <a:rPr lang="de-DE" altLang="en-US" sz="1800" dirty="0">
                <a:latin typeface="Arial" panose="020B0604020202020204" pitchFamily="34" charset="0"/>
              </a:rPr>
              <a:t>.</a:t>
            </a:r>
          </a:p>
        </p:txBody>
      </p:sp>
      <p:graphicFrame>
        <p:nvGraphicFramePr>
          <p:cNvPr id="12291" name="Object 2">
            <a:extLst>
              <a:ext uri="{FF2B5EF4-FFF2-40B4-BE49-F238E27FC236}">
                <a16:creationId xmlns:a16="http://schemas.microsoft.com/office/drawing/2014/main" id="{3B8DC3EC-97ED-4FD4-AE53-C6AFE2A8E48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708400" y="836613"/>
          <a:ext cx="1663700" cy="166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hoto Editor Photo" r:id="rId2" imgW="1428949" imgH="1428949" progId="">
                  <p:embed/>
                </p:oleObj>
              </mc:Choice>
              <mc:Fallback>
                <p:oleObj name="Photo Editor Photo" r:id="rId2" imgW="1428949" imgH="1428949" progId="">
                  <p:embed/>
                  <p:pic>
                    <p:nvPicPr>
                      <p:cNvPr id="12291" name="Object 2">
                        <a:extLst>
                          <a:ext uri="{FF2B5EF4-FFF2-40B4-BE49-F238E27FC236}">
                            <a16:creationId xmlns:a16="http://schemas.microsoft.com/office/drawing/2014/main" id="{3B8DC3EC-97ED-4FD4-AE53-C6AFE2A8E48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08400" y="836613"/>
                        <a:ext cx="1663700" cy="1663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2" name="Object 3">
            <a:extLst>
              <a:ext uri="{FF2B5EF4-FFF2-40B4-BE49-F238E27FC236}">
                <a16:creationId xmlns:a16="http://schemas.microsoft.com/office/drawing/2014/main" id="{E5DB6C2F-BCCA-4A82-AACF-152D2F68E1B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051050" y="1052513"/>
          <a:ext cx="1866900" cy="1247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hoto Editor Photo" r:id="rId4" imgW="1609524" imgH="1076475" progId="">
                  <p:embed/>
                </p:oleObj>
              </mc:Choice>
              <mc:Fallback>
                <p:oleObj name="Photo Editor Photo" r:id="rId4" imgW="1609524" imgH="1076475" progId="">
                  <p:embed/>
                  <p:pic>
                    <p:nvPicPr>
                      <p:cNvPr id="12292" name="Object 3">
                        <a:extLst>
                          <a:ext uri="{FF2B5EF4-FFF2-40B4-BE49-F238E27FC236}">
                            <a16:creationId xmlns:a16="http://schemas.microsoft.com/office/drawing/2014/main" id="{E5DB6C2F-BCCA-4A82-AACF-152D2F68E1B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1050" y="1052513"/>
                        <a:ext cx="1866900" cy="1247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A3EFBB4B-4B26-4920-A620-E51146406958}"/>
              </a:ext>
            </a:extLst>
          </p:cNvPr>
          <p:cNvSpPr txBox="1"/>
          <p:nvPr/>
        </p:nvSpPr>
        <p:spPr>
          <a:xfrm>
            <a:off x="467544" y="332656"/>
            <a:ext cx="7738016" cy="646330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sng" strike="noStrike" kern="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Review </a:t>
            </a:r>
            <a:r>
              <a:rPr kumimoji="0" lang="de-DE" sz="1800" b="0" i="0" u="sng" strike="noStrike" kern="0" cap="none" spc="0" normalizeH="0" baseline="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articles</a:t>
            </a:r>
            <a:r>
              <a:rPr kumimoji="0" lang="de-DE" sz="1800" b="0" i="0" u="sng" strike="noStrike" kern="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E.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Peik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, M.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Okhapkin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,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Comptes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Rendus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Physique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16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, 536 (2015)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also at: arXiv:1502.07322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L. von der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Wense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, B.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Seiferle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, and P. G.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Thirolf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Measurement Techniques </a:t>
            </a: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60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, 1178 (2018)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kern="0" dirty="0">
              <a:solidFill>
                <a:srgbClr val="008000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The Thorium-229 low-energy isomer and the nuclear clock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K. Beeks, T. Sikorsky, T. Schumm, J.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Thielking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, M. V.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Okhapkin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, E. Peik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Nature Reviews Phys. 3, 238 (2021)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kern="0" dirty="0">
              <a:solidFill>
                <a:srgbClr val="008000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Nuclear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clocks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for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testing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fundamental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physics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E. Peik, T. Schumm, M.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Safronova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, A.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Palffy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, J. Weitenberg, P.G.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Thirolf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Quantum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Sci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.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Technol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. 6, 034002  (2021)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sng" strike="noStrike" kern="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See also: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www.nuclock.eu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(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for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a Th-229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library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up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until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2019)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  <a:hlinkClick r:id="rId2"/>
              </a:rPr>
              <a:t>https://www.ptb.de/cms/en/ptb/fachabteilungen/abt4/fb-44/44-literatur.html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(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for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the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work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of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the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PTB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group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on Optical Clocks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with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Trapped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Ions)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9415390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2282252" y="3113718"/>
            <a:ext cx="6858000" cy="337917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Physikalisch-Technische Bundesanstalt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Braunschweig und Berlin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Bundesallee 100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38116 Braunschweig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Dr. Ekkehard Peik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630238" algn="l"/>
              </a:tabLst>
              <a:defRPr/>
            </a:pP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Telefon:	0531 592-4400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630238" algn="l"/>
              </a:tabLst>
              <a:defRPr/>
            </a:pP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E-Mail: 	ekkehard.peik@ptb.de</a:t>
            </a:r>
          </a:p>
          <a:p>
            <a:pPr marL="0" marR="0" lvl="0" indent="0" algn="l" defTabSz="4572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  <a:hlinkClick r:id="rId2"/>
              </a:rPr>
              <a:t>www</a:t>
            </a: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  <a:hlinkClick r:id="rId3"/>
              </a:rPr>
              <a:t>.ptb.de/time/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0" marR="0" lvl="0" indent="0" algn="l" defTabSz="4572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207822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1F3D4A92-32FA-4258-BF46-7A8E3F2023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6381" y="188640"/>
            <a:ext cx="8567738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en-US" sz="2000" u="sng" dirty="0" err="1">
                <a:solidFill>
                  <a:srgbClr val="0066FF"/>
                </a:solidFill>
                <a:latin typeface="Arial" panose="020B0604020202020204" pitchFamily="34" charset="0"/>
              </a:rPr>
              <a:t>Nuclear</a:t>
            </a:r>
            <a:r>
              <a:rPr lang="de-DE" altLang="en-US" sz="2000" u="sng" dirty="0">
                <a:solidFill>
                  <a:srgbClr val="0066FF"/>
                </a:solidFill>
                <a:latin typeface="Arial" panose="020B0604020202020204" pitchFamily="34" charset="0"/>
              </a:rPr>
              <a:t> Clock: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en-US" sz="1800" dirty="0" err="1">
                <a:latin typeface="Arial" panose="020B0604020202020204" pitchFamily="34" charset="0"/>
              </a:rPr>
              <a:t>Based</a:t>
            </a:r>
            <a:r>
              <a:rPr lang="de-DE" altLang="en-US" sz="1800" dirty="0">
                <a:latin typeface="Arial" panose="020B0604020202020204" pitchFamily="34" charset="0"/>
              </a:rPr>
              <a:t> on an </a:t>
            </a:r>
            <a:r>
              <a:rPr lang="de-DE" altLang="en-US" sz="1800" dirty="0" err="1">
                <a:latin typeface="Arial" panose="020B0604020202020204" pitchFamily="34" charset="0"/>
              </a:rPr>
              <a:t>oscillator</a:t>
            </a:r>
            <a:r>
              <a:rPr lang="de-DE" altLang="en-US" sz="1800" dirty="0">
                <a:latin typeface="Arial" panose="020B0604020202020204" pitchFamily="34" charset="0"/>
              </a:rPr>
              <a:t> </a:t>
            </a:r>
            <a:r>
              <a:rPr lang="de-DE" altLang="en-US" sz="1800" dirty="0" err="1">
                <a:latin typeface="Arial" panose="020B0604020202020204" pitchFamily="34" charset="0"/>
              </a:rPr>
              <a:t>that</a:t>
            </a:r>
            <a:r>
              <a:rPr lang="de-DE" altLang="en-US" sz="1800" dirty="0">
                <a:latin typeface="Arial" panose="020B0604020202020204" pitchFamily="34" charset="0"/>
              </a:rPr>
              <a:t> </a:t>
            </a:r>
            <a:r>
              <a:rPr lang="de-DE" altLang="en-US" sz="1800" dirty="0" err="1">
                <a:latin typeface="Arial" panose="020B0604020202020204" pitchFamily="34" charset="0"/>
              </a:rPr>
              <a:t>is</a:t>
            </a:r>
            <a:r>
              <a:rPr lang="de-DE" altLang="en-US" sz="1800" dirty="0">
                <a:latin typeface="Arial" panose="020B0604020202020204" pitchFamily="34" charset="0"/>
              </a:rPr>
              <a:t> </a:t>
            </a:r>
            <a:r>
              <a:rPr lang="de-DE" altLang="en-US" sz="1800" dirty="0" err="1">
                <a:latin typeface="Arial" panose="020B0604020202020204" pitchFamily="34" charset="0"/>
              </a:rPr>
              <a:t>frequency-stabilized</a:t>
            </a:r>
            <a:r>
              <a:rPr lang="de-DE" altLang="en-US" sz="1800" dirty="0">
                <a:latin typeface="Arial" panose="020B0604020202020204" pitchFamily="34" charset="0"/>
              </a:rPr>
              <a:t> </a:t>
            </a:r>
            <a:r>
              <a:rPr lang="de-DE" altLang="en-US" sz="1800" dirty="0" err="1">
                <a:latin typeface="Arial" panose="020B0604020202020204" pitchFamily="34" charset="0"/>
              </a:rPr>
              <a:t>to</a:t>
            </a:r>
            <a:r>
              <a:rPr lang="de-DE" altLang="en-US" sz="1800" dirty="0">
                <a:latin typeface="Arial" panose="020B0604020202020204" pitchFamily="34" charset="0"/>
              </a:rPr>
              <a:t> a </a:t>
            </a:r>
            <a:r>
              <a:rPr lang="de-DE" altLang="en-US" sz="1800" dirty="0" err="1">
                <a:latin typeface="Arial" panose="020B0604020202020204" pitchFamily="34" charset="0"/>
              </a:rPr>
              <a:t>nuclear</a:t>
            </a:r>
            <a:r>
              <a:rPr lang="de-DE" altLang="en-US" sz="1800" dirty="0">
                <a:latin typeface="Arial" panose="020B0604020202020204" pitchFamily="34" charset="0"/>
              </a:rPr>
              <a:t> (</a:t>
            </a:r>
            <a:r>
              <a:rPr lang="de-DE" altLang="en-US" sz="1800" dirty="0">
                <a:latin typeface="Symbol" panose="05050102010706020507" pitchFamily="18" charset="2"/>
              </a:rPr>
              <a:t>g</a:t>
            </a:r>
            <a:r>
              <a:rPr lang="de-DE" altLang="en-US" sz="1800" dirty="0">
                <a:latin typeface="Arial" panose="020B0604020202020204" pitchFamily="34" charset="0"/>
              </a:rPr>
              <a:t>-</a:t>
            </a:r>
            <a:r>
              <a:rPr lang="de-DE" altLang="en-US" sz="1800" dirty="0" err="1">
                <a:latin typeface="Arial" panose="020B0604020202020204" pitchFamily="34" charset="0"/>
              </a:rPr>
              <a:t>ray</a:t>
            </a:r>
            <a:r>
              <a:rPr lang="de-DE" altLang="en-US" sz="1800" dirty="0">
                <a:latin typeface="Arial" panose="020B0604020202020204" pitchFamily="34" charset="0"/>
              </a:rPr>
              <a:t>) </a:t>
            </a:r>
            <a:r>
              <a:rPr lang="de-DE" altLang="en-US" sz="1800" dirty="0" err="1">
                <a:latin typeface="Arial" panose="020B0604020202020204" pitchFamily="34" charset="0"/>
              </a:rPr>
              <a:t>transition</a:t>
            </a:r>
            <a:endParaRPr lang="de-DE" altLang="en-US" sz="1800" dirty="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en-US" sz="2000" u="sng" dirty="0">
              <a:solidFill>
                <a:srgbClr val="0066FF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en-US" sz="2000" u="sng" dirty="0">
              <a:solidFill>
                <a:srgbClr val="0066FF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en-US" sz="2000" u="sng" dirty="0">
              <a:solidFill>
                <a:srgbClr val="0066FF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en-US" sz="2000" u="sng" dirty="0">
              <a:solidFill>
                <a:srgbClr val="0066FF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en-US" sz="2000" u="sng" dirty="0">
              <a:solidFill>
                <a:srgbClr val="0066FF"/>
              </a:solidFill>
              <a:latin typeface="Arial" panose="020B0604020202020204" pitchFamily="34" charset="0"/>
            </a:endParaRPr>
          </a:p>
        </p:txBody>
      </p:sp>
      <p:graphicFrame>
        <p:nvGraphicFramePr>
          <p:cNvPr id="12291" name="Object 2">
            <a:extLst>
              <a:ext uri="{FF2B5EF4-FFF2-40B4-BE49-F238E27FC236}">
                <a16:creationId xmlns:a16="http://schemas.microsoft.com/office/drawing/2014/main" id="{3B8DC3EC-97ED-4FD4-AE53-C6AFE2A8E48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708400" y="836613"/>
          <a:ext cx="1663700" cy="166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hoto Editor Photo" r:id="rId2" imgW="1428949" imgH="1428949" progId="">
                  <p:embed/>
                </p:oleObj>
              </mc:Choice>
              <mc:Fallback>
                <p:oleObj name="Photo Editor Photo" r:id="rId2" imgW="1428949" imgH="1428949" progId="">
                  <p:embed/>
                  <p:pic>
                    <p:nvPicPr>
                      <p:cNvPr id="12291" name="Object 2">
                        <a:extLst>
                          <a:ext uri="{FF2B5EF4-FFF2-40B4-BE49-F238E27FC236}">
                            <a16:creationId xmlns:a16="http://schemas.microsoft.com/office/drawing/2014/main" id="{3B8DC3EC-97ED-4FD4-AE53-C6AFE2A8E48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08400" y="836613"/>
                        <a:ext cx="1663700" cy="1663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2" name="Object 3">
            <a:extLst>
              <a:ext uri="{FF2B5EF4-FFF2-40B4-BE49-F238E27FC236}">
                <a16:creationId xmlns:a16="http://schemas.microsoft.com/office/drawing/2014/main" id="{E5DB6C2F-BCCA-4A82-AACF-152D2F68E1B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051050" y="1052513"/>
          <a:ext cx="1866900" cy="1247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hoto Editor Photo" r:id="rId4" imgW="1609524" imgH="1076475" progId="">
                  <p:embed/>
                </p:oleObj>
              </mc:Choice>
              <mc:Fallback>
                <p:oleObj name="Photo Editor Photo" r:id="rId4" imgW="1609524" imgH="1076475" progId="">
                  <p:embed/>
                  <p:pic>
                    <p:nvPicPr>
                      <p:cNvPr id="12292" name="Object 3">
                        <a:extLst>
                          <a:ext uri="{FF2B5EF4-FFF2-40B4-BE49-F238E27FC236}">
                            <a16:creationId xmlns:a16="http://schemas.microsoft.com/office/drawing/2014/main" id="{E5DB6C2F-BCCA-4A82-AACF-152D2F68E1B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1050" y="1052513"/>
                        <a:ext cx="1866900" cy="1247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feld 4">
            <a:extLst>
              <a:ext uri="{FF2B5EF4-FFF2-40B4-BE49-F238E27FC236}">
                <a16:creationId xmlns:a16="http://schemas.microsoft.com/office/drawing/2014/main" id="{F671E74F-3364-45FE-BCB7-E2EE8D7E0181}"/>
              </a:ext>
            </a:extLst>
          </p:cNvPr>
          <p:cNvSpPr txBox="1"/>
          <p:nvPr/>
        </p:nvSpPr>
        <p:spPr>
          <a:xfrm>
            <a:off x="250044" y="2902521"/>
            <a:ext cx="682751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800" dirty="0">
                <a:solidFill>
                  <a:srgbClr val="008000"/>
                </a:solidFill>
              </a:rPr>
              <a:t>Review </a:t>
            </a:r>
            <a:r>
              <a:rPr lang="de-DE" sz="1800" dirty="0" err="1">
                <a:solidFill>
                  <a:srgbClr val="008000"/>
                </a:solidFill>
              </a:rPr>
              <a:t>article</a:t>
            </a:r>
            <a:r>
              <a:rPr lang="de-DE" sz="1800" dirty="0">
                <a:solidFill>
                  <a:srgbClr val="008000"/>
                </a:solidFill>
              </a:rPr>
              <a:t>: </a:t>
            </a:r>
          </a:p>
          <a:p>
            <a:r>
              <a:rPr lang="de-DE" sz="1800" dirty="0">
                <a:solidFill>
                  <a:srgbClr val="008000"/>
                </a:solidFill>
              </a:rPr>
              <a:t>E. </a:t>
            </a:r>
            <a:r>
              <a:rPr lang="de-DE" sz="1800" dirty="0" err="1">
                <a:solidFill>
                  <a:srgbClr val="008000"/>
                </a:solidFill>
              </a:rPr>
              <a:t>Peik</a:t>
            </a:r>
            <a:r>
              <a:rPr lang="de-DE" sz="1800" dirty="0">
                <a:solidFill>
                  <a:srgbClr val="008000"/>
                </a:solidFill>
              </a:rPr>
              <a:t>, M. </a:t>
            </a:r>
            <a:r>
              <a:rPr lang="de-DE" sz="1800" dirty="0" err="1">
                <a:solidFill>
                  <a:srgbClr val="008000"/>
                </a:solidFill>
              </a:rPr>
              <a:t>Okhapkin</a:t>
            </a:r>
            <a:r>
              <a:rPr lang="de-DE" sz="1800" dirty="0">
                <a:solidFill>
                  <a:srgbClr val="008000"/>
                </a:solidFill>
              </a:rPr>
              <a:t>, </a:t>
            </a:r>
            <a:r>
              <a:rPr lang="de-DE" sz="1800" dirty="0" err="1">
                <a:solidFill>
                  <a:srgbClr val="008000"/>
                </a:solidFill>
              </a:rPr>
              <a:t>Comptes</a:t>
            </a:r>
            <a:r>
              <a:rPr lang="de-DE" sz="1800" dirty="0">
                <a:solidFill>
                  <a:srgbClr val="008000"/>
                </a:solidFill>
              </a:rPr>
              <a:t> </a:t>
            </a:r>
            <a:r>
              <a:rPr lang="de-DE" sz="1800" dirty="0" err="1">
                <a:solidFill>
                  <a:srgbClr val="008000"/>
                </a:solidFill>
              </a:rPr>
              <a:t>Rendus</a:t>
            </a:r>
            <a:r>
              <a:rPr lang="de-DE" sz="1800" dirty="0">
                <a:solidFill>
                  <a:srgbClr val="008000"/>
                </a:solidFill>
              </a:rPr>
              <a:t> </a:t>
            </a:r>
            <a:r>
              <a:rPr lang="de-DE" sz="1800" dirty="0" err="1">
                <a:solidFill>
                  <a:srgbClr val="008000"/>
                </a:solidFill>
              </a:rPr>
              <a:t>Physique</a:t>
            </a:r>
            <a:r>
              <a:rPr lang="de-DE" sz="1800" dirty="0">
                <a:solidFill>
                  <a:srgbClr val="008000"/>
                </a:solidFill>
              </a:rPr>
              <a:t> </a:t>
            </a:r>
            <a:r>
              <a:rPr lang="de-DE" sz="1800" b="1" dirty="0">
                <a:solidFill>
                  <a:srgbClr val="008000"/>
                </a:solidFill>
              </a:rPr>
              <a:t>16</a:t>
            </a:r>
            <a:r>
              <a:rPr lang="de-DE" sz="1800" dirty="0">
                <a:solidFill>
                  <a:srgbClr val="008000"/>
                </a:solidFill>
              </a:rPr>
              <a:t>, 536 (2015)</a:t>
            </a:r>
          </a:p>
          <a:p>
            <a:r>
              <a:rPr lang="de-DE" sz="1800" dirty="0">
                <a:solidFill>
                  <a:srgbClr val="008000"/>
                </a:solidFill>
              </a:rPr>
              <a:t>also </a:t>
            </a:r>
            <a:r>
              <a:rPr lang="de-DE" sz="1800" dirty="0" err="1">
                <a:solidFill>
                  <a:srgbClr val="008000"/>
                </a:solidFill>
              </a:rPr>
              <a:t>available</a:t>
            </a:r>
            <a:r>
              <a:rPr lang="de-DE" sz="1800" dirty="0">
                <a:solidFill>
                  <a:srgbClr val="008000"/>
                </a:solidFill>
              </a:rPr>
              <a:t> </a:t>
            </a:r>
            <a:r>
              <a:rPr lang="de-DE" sz="1800" dirty="0" err="1">
                <a:solidFill>
                  <a:srgbClr val="008000"/>
                </a:solidFill>
              </a:rPr>
              <a:t>at</a:t>
            </a:r>
            <a:r>
              <a:rPr lang="de-DE" sz="1800" dirty="0">
                <a:solidFill>
                  <a:srgbClr val="008000"/>
                </a:solidFill>
              </a:rPr>
              <a:t>: arXiv:1502.07322</a:t>
            </a:r>
            <a:endParaRPr lang="de-DE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DE462AD7-28EA-438F-990A-FD93E936DC8B}"/>
              </a:ext>
            </a:extLst>
          </p:cNvPr>
          <p:cNvSpPr txBox="1"/>
          <p:nvPr/>
        </p:nvSpPr>
        <p:spPr>
          <a:xfrm>
            <a:off x="250044" y="4725144"/>
            <a:ext cx="80202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008000"/>
                </a:solidFill>
              </a:rPr>
              <a:t>Experimental </a:t>
            </a:r>
            <a:r>
              <a:rPr lang="de-DE" dirty="0" err="1">
                <a:solidFill>
                  <a:srgbClr val="008000"/>
                </a:solidFill>
              </a:rPr>
              <a:t>starting</a:t>
            </a:r>
            <a:r>
              <a:rPr lang="de-DE" dirty="0">
                <a:solidFill>
                  <a:srgbClr val="008000"/>
                </a:solidFill>
              </a:rPr>
              <a:t> </a:t>
            </a:r>
            <a:r>
              <a:rPr lang="de-DE" dirty="0" err="1">
                <a:solidFill>
                  <a:srgbClr val="008000"/>
                </a:solidFill>
              </a:rPr>
              <a:t>point</a:t>
            </a:r>
            <a:r>
              <a:rPr lang="de-DE" dirty="0">
                <a:solidFill>
                  <a:srgbClr val="008000"/>
                </a:solidFill>
              </a:rPr>
              <a:t>:</a:t>
            </a:r>
          </a:p>
          <a:p>
            <a:r>
              <a:rPr lang="de-DE" dirty="0">
                <a:solidFill>
                  <a:srgbClr val="008000"/>
                </a:solidFill>
              </a:rPr>
              <a:t>A </a:t>
            </a:r>
            <a:r>
              <a:rPr lang="de-DE" dirty="0" err="1">
                <a:solidFill>
                  <a:srgbClr val="008000"/>
                </a:solidFill>
              </a:rPr>
              <a:t>nuclear</a:t>
            </a:r>
            <a:r>
              <a:rPr lang="de-DE" dirty="0">
                <a:solidFill>
                  <a:srgbClr val="008000"/>
                </a:solidFill>
              </a:rPr>
              <a:t> </a:t>
            </a:r>
            <a:r>
              <a:rPr lang="de-DE" dirty="0" err="1">
                <a:solidFill>
                  <a:srgbClr val="008000"/>
                </a:solidFill>
              </a:rPr>
              <a:t>clock</a:t>
            </a:r>
            <a:r>
              <a:rPr lang="de-DE" dirty="0">
                <a:solidFill>
                  <a:srgbClr val="008000"/>
                </a:solidFill>
              </a:rPr>
              <a:t> </a:t>
            </a:r>
            <a:r>
              <a:rPr lang="de-DE" dirty="0" err="1">
                <a:solidFill>
                  <a:srgbClr val="008000"/>
                </a:solidFill>
              </a:rPr>
              <a:t>is</a:t>
            </a:r>
            <a:r>
              <a:rPr lang="de-DE" dirty="0">
                <a:solidFill>
                  <a:srgbClr val="008000"/>
                </a:solidFill>
              </a:rPr>
              <a:t> </a:t>
            </a:r>
            <a:r>
              <a:rPr lang="de-DE" dirty="0" err="1">
                <a:solidFill>
                  <a:srgbClr val="008000"/>
                </a:solidFill>
              </a:rPr>
              <a:t>first</a:t>
            </a:r>
            <a:r>
              <a:rPr lang="de-DE" dirty="0">
                <a:solidFill>
                  <a:srgbClr val="008000"/>
                </a:solidFill>
              </a:rPr>
              <a:t> </a:t>
            </a:r>
            <a:r>
              <a:rPr lang="de-DE" dirty="0" err="1">
                <a:solidFill>
                  <a:srgbClr val="008000"/>
                </a:solidFill>
              </a:rPr>
              <a:t>expected</a:t>
            </a:r>
            <a:r>
              <a:rPr lang="de-DE" dirty="0">
                <a:solidFill>
                  <a:srgbClr val="008000"/>
                </a:solidFill>
              </a:rPr>
              <a:t> in </a:t>
            </a:r>
            <a:r>
              <a:rPr lang="de-DE" dirty="0" err="1">
                <a:solidFill>
                  <a:srgbClr val="008000"/>
                </a:solidFill>
              </a:rPr>
              <a:t>the</a:t>
            </a:r>
            <a:r>
              <a:rPr lang="de-DE" dirty="0">
                <a:solidFill>
                  <a:srgbClr val="008000"/>
                </a:solidFill>
              </a:rPr>
              <a:t> </a:t>
            </a:r>
            <a:r>
              <a:rPr lang="de-DE" dirty="0" err="1">
                <a:solidFill>
                  <a:srgbClr val="008000"/>
                </a:solidFill>
              </a:rPr>
              <a:t>domain</a:t>
            </a:r>
            <a:r>
              <a:rPr lang="de-DE" dirty="0">
                <a:solidFill>
                  <a:srgbClr val="008000"/>
                </a:solidFill>
              </a:rPr>
              <a:t> </a:t>
            </a:r>
            <a:r>
              <a:rPr lang="de-DE" dirty="0" err="1">
                <a:solidFill>
                  <a:srgbClr val="008000"/>
                </a:solidFill>
              </a:rPr>
              <a:t>of</a:t>
            </a:r>
            <a:r>
              <a:rPr lang="de-DE" dirty="0">
                <a:solidFill>
                  <a:srgbClr val="008000"/>
                </a:solidFill>
              </a:rPr>
              <a:t> </a:t>
            </a:r>
            <a:r>
              <a:rPr lang="de-DE" dirty="0" err="1">
                <a:solidFill>
                  <a:srgbClr val="008000"/>
                </a:solidFill>
              </a:rPr>
              <a:t>low-energy</a:t>
            </a:r>
            <a:r>
              <a:rPr lang="de-DE" dirty="0">
                <a:solidFill>
                  <a:srgbClr val="008000"/>
                </a:solidFill>
              </a:rPr>
              <a:t> </a:t>
            </a:r>
            <a:r>
              <a:rPr lang="de-DE" dirty="0" err="1">
                <a:solidFill>
                  <a:srgbClr val="008000"/>
                </a:solidFill>
              </a:rPr>
              <a:t>nuclear</a:t>
            </a:r>
            <a:r>
              <a:rPr lang="de-DE" dirty="0">
                <a:solidFill>
                  <a:srgbClr val="008000"/>
                </a:solidFill>
              </a:rPr>
              <a:t> </a:t>
            </a:r>
            <a:r>
              <a:rPr lang="de-DE" dirty="0" err="1">
                <a:solidFill>
                  <a:srgbClr val="008000"/>
                </a:solidFill>
              </a:rPr>
              <a:t>physics</a:t>
            </a:r>
            <a:r>
              <a:rPr lang="de-DE" dirty="0">
                <a:solidFill>
                  <a:srgbClr val="008000"/>
                </a:solidFill>
              </a:rPr>
              <a:t>.</a:t>
            </a:r>
          </a:p>
          <a:p>
            <a:r>
              <a:rPr lang="de-DE" dirty="0" err="1">
                <a:solidFill>
                  <a:srgbClr val="008000"/>
                </a:solidFill>
              </a:rPr>
              <a:t>What</a:t>
            </a:r>
            <a:r>
              <a:rPr lang="de-DE" dirty="0">
                <a:solidFill>
                  <a:srgbClr val="008000"/>
                </a:solidFill>
              </a:rPr>
              <a:t> </a:t>
            </a:r>
            <a:r>
              <a:rPr lang="de-DE" dirty="0" err="1">
                <a:solidFill>
                  <a:srgbClr val="008000"/>
                </a:solidFill>
              </a:rPr>
              <a:t>is</a:t>
            </a:r>
            <a:r>
              <a:rPr lang="de-DE" dirty="0">
                <a:solidFill>
                  <a:srgbClr val="008000"/>
                </a:solidFill>
              </a:rPr>
              <a:t> </a:t>
            </a:r>
            <a:r>
              <a:rPr lang="de-DE" dirty="0" err="1">
                <a:solidFill>
                  <a:srgbClr val="008000"/>
                </a:solidFill>
              </a:rPr>
              <a:t>the</a:t>
            </a:r>
            <a:r>
              <a:rPr lang="de-DE" dirty="0">
                <a:solidFill>
                  <a:srgbClr val="008000"/>
                </a:solidFill>
              </a:rPr>
              <a:t> </a:t>
            </a:r>
            <a:r>
              <a:rPr lang="de-DE" dirty="0" err="1">
                <a:solidFill>
                  <a:srgbClr val="008000"/>
                </a:solidFill>
              </a:rPr>
              <a:t>lowest</a:t>
            </a:r>
            <a:r>
              <a:rPr lang="de-DE" dirty="0">
                <a:solidFill>
                  <a:srgbClr val="008000"/>
                </a:solidFill>
              </a:rPr>
              <a:t> </a:t>
            </a:r>
            <a:r>
              <a:rPr lang="de-DE" dirty="0" err="1">
                <a:solidFill>
                  <a:srgbClr val="008000"/>
                </a:solidFill>
              </a:rPr>
              <a:t>usable</a:t>
            </a:r>
            <a:r>
              <a:rPr lang="de-DE" dirty="0">
                <a:solidFill>
                  <a:srgbClr val="008000"/>
                </a:solidFill>
              </a:rPr>
              <a:t> </a:t>
            </a:r>
            <a:r>
              <a:rPr lang="de-DE" dirty="0" err="1">
                <a:solidFill>
                  <a:srgbClr val="008000"/>
                </a:solidFill>
              </a:rPr>
              <a:t>nuclear</a:t>
            </a:r>
            <a:r>
              <a:rPr lang="de-DE" dirty="0">
                <a:solidFill>
                  <a:srgbClr val="008000"/>
                </a:solidFill>
              </a:rPr>
              <a:t> </a:t>
            </a:r>
            <a:r>
              <a:rPr lang="de-DE" dirty="0" err="1">
                <a:solidFill>
                  <a:srgbClr val="008000"/>
                </a:solidFill>
              </a:rPr>
              <a:t>excitation</a:t>
            </a:r>
            <a:r>
              <a:rPr lang="de-DE" dirty="0">
                <a:solidFill>
                  <a:srgbClr val="008000"/>
                </a:solidFill>
              </a:rPr>
              <a:t> </a:t>
            </a:r>
            <a:r>
              <a:rPr lang="de-DE" dirty="0" err="1">
                <a:solidFill>
                  <a:srgbClr val="008000"/>
                </a:solidFill>
              </a:rPr>
              <a:t>energy</a:t>
            </a:r>
            <a:r>
              <a:rPr lang="de-DE" dirty="0">
                <a:solidFill>
                  <a:srgbClr val="008000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911134617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Group 11">
            <a:extLst>
              <a:ext uri="{FF2B5EF4-FFF2-40B4-BE49-F238E27FC236}">
                <a16:creationId xmlns:a16="http://schemas.microsoft.com/office/drawing/2014/main" id="{6AD5ACC3-8EF8-4079-A7B0-1CEF5251130C}"/>
              </a:ext>
            </a:extLst>
          </p:cNvPr>
          <p:cNvGrpSpPr>
            <a:grpSpLocks/>
          </p:cNvGrpSpPr>
          <p:nvPr/>
        </p:nvGrpSpPr>
        <p:grpSpPr bwMode="auto">
          <a:xfrm>
            <a:off x="228600" y="304800"/>
            <a:ext cx="7011997" cy="1754188"/>
            <a:chOff x="144" y="192"/>
            <a:chExt cx="4417" cy="1105"/>
          </a:xfrm>
        </p:grpSpPr>
        <p:sp>
          <p:nvSpPr>
            <p:cNvPr id="17419" name="Text Box 10">
              <a:extLst>
                <a:ext uri="{FF2B5EF4-FFF2-40B4-BE49-F238E27FC236}">
                  <a16:creationId xmlns:a16="http://schemas.microsoft.com/office/drawing/2014/main" id="{9A5E9C36-592B-4BCA-B462-FE534145852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4" y="192"/>
              <a:ext cx="4417" cy="1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1800" dirty="0" err="1">
                  <a:solidFill>
                    <a:srgbClr val="3333FF"/>
                  </a:solidFill>
                </a:rPr>
                <a:t>Nuclear</a:t>
              </a:r>
              <a:r>
                <a:rPr lang="de-DE" altLang="en-US" sz="1800" dirty="0">
                  <a:solidFill>
                    <a:srgbClr val="3333FF"/>
                  </a:solidFill>
                </a:rPr>
                <a:t> </a:t>
              </a:r>
              <a:r>
                <a:rPr lang="de-DE" altLang="en-US" sz="1800" dirty="0" err="1">
                  <a:solidFill>
                    <a:srgbClr val="3333FF"/>
                  </a:solidFill>
                </a:rPr>
                <a:t>transitions</a:t>
              </a:r>
              <a:r>
                <a:rPr lang="de-DE" altLang="en-US" sz="1800" dirty="0">
                  <a:solidFill>
                    <a:srgbClr val="3333FF"/>
                  </a:solidFill>
                </a:rPr>
                <a:t> </a:t>
              </a:r>
              <a:r>
                <a:rPr lang="de-DE" altLang="en-US" sz="1800" dirty="0" err="1">
                  <a:solidFill>
                    <a:srgbClr val="3333FF"/>
                  </a:solidFill>
                </a:rPr>
                <a:t>are</a:t>
              </a:r>
              <a:r>
                <a:rPr lang="de-DE" altLang="en-US" sz="1800" dirty="0">
                  <a:solidFill>
                    <a:srgbClr val="3333FF"/>
                  </a:solidFill>
                </a:rPr>
                <a:t> not </a:t>
              </a:r>
              <a:r>
                <a:rPr lang="de-DE" altLang="en-US" sz="1800" dirty="0" err="1">
                  <a:solidFill>
                    <a:srgbClr val="3333FF"/>
                  </a:solidFill>
                </a:rPr>
                <a:t>expected</a:t>
              </a:r>
              <a:r>
                <a:rPr lang="de-DE" altLang="en-US" sz="1800" dirty="0">
                  <a:solidFill>
                    <a:srgbClr val="3333FF"/>
                  </a:solidFill>
                </a:rPr>
                <a:t> in </a:t>
              </a:r>
              <a:r>
                <a:rPr lang="de-DE" altLang="en-US" sz="1800" dirty="0" err="1">
                  <a:solidFill>
                    <a:srgbClr val="3333FF"/>
                  </a:solidFill>
                </a:rPr>
                <a:t>the</a:t>
              </a:r>
              <a:r>
                <a:rPr lang="de-DE" altLang="en-US" sz="1800" dirty="0">
                  <a:solidFill>
                    <a:srgbClr val="3333FF"/>
                  </a:solidFill>
                </a:rPr>
                <a:t> </a:t>
              </a:r>
              <a:r>
                <a:rPr lang="de-DE" altLang="en-US" sz="1800" dirty="0" err="1">
                  <a:solidFill>
                    <a:srgbClr val="3333FF"/>
                  </a:solidFill>
                </a:rPr>
                <a:t>energy</a:t>
              </a:r>
              <a:r>
                <a:rPr lang="de-DE" altLang="en-US" sz="1800" dirty="0">
                  <a:solidFill>
                    <a:srgbClr val="3333FF"/>
                  </a:solidFill>
                </a:rPr>
                <a:t> </a:t>
              </a:r>
              <a:r>
                <a:rPr lang="de-DE" altLang="en-US" sz="1800" dirty="0" err="1">
                  <a:solidFill>
                    <a:srgbClr val="3333FF"/>
                  </a:solidFill>
                </a:rPr>
                <a:t>domain</a:t>
              </a:r>
              <a:r>
                <a:rPr lang="de-DE" altLang="en-US" sz="1800" dirty="0">
                  <a:solidFill>
                    <a:srgbClr val="3333FF"/>
                  </a:solidFill>
                </a:rPr>
                <a:t> </a:t>
              </a:r>
              <a:r>
                <a:rPr lang="de-DE" altLang="en-US" sz="1800" dirty="0" err="1">
                  <a:solidFill>
                    <a:srgbClr val="3333FF"/>
                  </a:solidFill>
                </a:rPr>
                <a:t>of</a:t>
              </a:r>
              <a:r>
                <a:rPr lang="de-DE" altLang="en-US" sz="1800" dirty="0">
                  <a:solidFill>
                    <a:srgbClr val="3333FF"/>
                  </a:solidFill>
                </a:rPr>
                <a:t> visible light.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DE" altLang="en-US" sz="1800" dirty="0">
                <a:solidFill>
                  <a:srgbClr val="3333FF"/>
                </a:solidFill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1800" dirty="0">
                  <a:solidFill>
                    <a:srgbClr val="3333FF"/>
                  </a:solidFill>
                </a:rPr>
                <a:t>Energy </a:t>
              </a:r>
              <a:r>
                <a:rPr lang="de-DE" altLang="en-US" sz="1800" dirty="0" err="1">
                  <a:solidFill>
                    <a:srgbClr val="3333FF"/>
                  </a:solidFill>
                </a:rPr>
                <a:t>scales</a:t>
              </a:r>
              <a:r>
                <a:rPr lang="de-DE" altLang="en-US" sz="1800" dirty="0">
                  <a:solidFill>
                    <a:srgbClr val="3333FF"/>
                  </a:solidFill>
                </a:rPr>
                <a:t>: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1800" dirty="0">
                  <a:solidFill>
                    <a:srgbClr val="FF3300"/>
                  </a:solidFill>
                </a:rPr>
                <a:t>Visible </a:t>
              </a:r>
              <a:r>
                <a:rPr lang="de-DE" altLang="en-US" sz="1800" dirty="0" err="1">
                  <a:solidFill>
                    <a:srgbClr val="FF3300"/>
                  </a:solidFill>
                </a:rPr>
                <a:t>photon</a:t>
              </a:r>
              <a:r>
                <a:rPr lang="de-DE" altLang="en-US" sz="1800" dirty="0"/>
                <a:t>: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DE" altLang="en-US" sz="1800" dirty="0"/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DE" altLang="en-US" sz="1800" dirty="0"/>
            </a:p>
          </p:txBody>
        </p:sp>
        <p:graphicFrame>
          <p:nvGraphicFramePr>
            <p:cNvPr id="17420" name="Object 6">
              <a:extLst>
                <a:ext uri="{FF2B5EF4-FFF2-40B4-BE49-F238E27FC236}">
                  <a16:creationId xmlns:a16="http://schemas.microsoft.com/office/drawing/2014/main" id="{4BA093BF-14DF-4134-9B96-DA21CE7ED897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632" y="816"/>
            <a:ext cx="816" cy="17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Formel" r:id="rId2" imgW="1295400" imgH="279400" progId="Equation.3">
                    <p:embed/>
                  </p:oleObj>
                </mc:Choice>
                <mc:Fallback>
                  <p:oleObj name="Formel" r:id="rId2" imgW="1295400" imgH="279400" progId="Equation.3">
                    <p:embed/>
                    <p:pic>
                      <p:nvPicPr>
                        <p:cNvPr id="17420" name="Object 6">
                          <a:extLst>
                            <a:ext uri="{FF2B5EF4-FFF2-40B4-BE49-F238E27FC236}">
                              <a16:creationId xmlns:a16="http://schemas.microsoft.com/office/drawing/2014/main" id="{4BA093BF-14DF-4134-9B96-DA21CE7ED897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32" y="816"/>
                          <a:ext cx="816" cy="17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" name="Group 15">
            <a:extLst>
              <a:ext uri="{FF2B5EF4-FFF2-40B4-BE49-F238E27FC236}">
                <a16:creationId xmlns:a16="http://schemas.microsoft.com/office/drawing/2014/main" id="{F1DC24FD-81EB-4AEE-B2C5-BB597E82F6A0}"/>
              </a:ext>
            </a:extLst>
          </p:cNvPr>
          <p:cNvGrpSpPr>
            <a:grpSpLocks/>
          </p:cNvGrpSpPr>
          <p:nvPr/>
        </p:nvGrpSpPr>
        <p:grpSpPr bwMode="auto">
          <a:xfrm>
            <a:off x="228600" y="4191000"/>
            <a:ext cx="7353300" cy="1754188"/>
            <a:chOff x="432" y="2640"/>
            <a:chExt cx="4632" cy="1105"/>
          </a:xfrm>
        </p:grpSpPr>
        <p:sp>
          <p:nvSpPr>
            <p:cNvPr id="17413" name="Text Box 4">
              <a:extLst>
                <a:ext uri="{FF2B5EF4-FFF2-40B4-BE49-F238E27FC236}">
                  <a16:creationId xmlns:a16="http://schemas.microsoft.com/office/drawing/2014/main" id="{1A8FE774-6CCE-43A6-8533-48B23F997C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2" y="2640"/>
              <a:ext cx="3085" cy="1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1800">
                  <a:solidFill>
                    <a:srgbClr val="FF3300"/>
                  </a:solidFill>
                </a:rPr>
                <a:t>Atomic shell</a:t>
              </a:r>
              <a:r>
                <a:rPr lang="de-DE" altLang="en-US" sz="1800"/>
                <a:t>: bound electron 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DE" altLang="en-US" sz="1800"/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1800"/>
                <a:t>                                  with 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DE" altLang="en-US" sz="1800"/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DE" altLang="en-US" sz="1800"/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1800"/>
                <a:t>                                 (electron rest mass: 0.51 MeV)</a:t>
              </a:r>
            </a:p>
          </p:txBody>
        </p:sp>
        <p:graphicFrame>
          <p:nvGraphicFramePr>
            <p:cNvPr id="17414" name="Object 2">
              <a:extLst>
                <a:ext uri="{FF2B5EF4-FFF2-40B4-BE49-F238E27FC236}">
                  <a16:creationId xmlns:a16="http://schemas.microsoft.com/office/drawing/2014/main" id="{0EBBB554-1AC6-4F9D-8260-F89889F8173E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880" y="2640"/>
            <a:ext cx="976" cy="2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Formel" r:id="rId4" imgW="1548728" imgH="342751" progId="Equation.3">
                    <p:embed/>
                  </p:oleObj>
                </mc:Choice>
                <mc:Fallback>
                  <p:oleObj name="Formel" r:id="rId4" imgW="1548728" imgH="342751" progId="Equation.3">
                    <p:embed/>
                    <p:pic>
                      <p:nvPicPr>
                        <p:cNvPr id="17414" name="Object 2">
                          <a:extLst>
                            <a:ext uri="{FF2B5EF4-FFF2-40B4-BE49-F238E27FC236}">
                              <a16:creationId xmlns:a16="http://schemas.microsoft.com/office/drawing/2014/main" id="{0EBBB554-1AC6-4F9D-8260-F89889F8173E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80" y="2640"/>
                          <a:ext cx="976" cy="21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415" name="Object 3">
              <a:extLst>
                <a:ext uri="{FF2B5EF4-FFF2-40B4-BE49-F238E27FC236}">
                  <a16:creationId xmlns:a16="http://schemas.microsoft.com/office/drawing/2014/main" id="{9120C0CC-393F-43D4-AA91-E6C3D9276240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496" y="2928"/>
            <a:ext cx="2568" cy="52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Formel" r:id="rId6" imgW="4076700" imgH="838200" progId="Equation.3">
                    <p:embed/>
                  </p:oleObj>
                </mc:Choice>
                <mc:Fallback>
                  <p:oleObj name="Formel" r:id="rId6" imgW="4076700" imgH="838200" progId="Equation.3">
                    <p:embed/>
                    <p:pic>
                      <p:nvPicPr>
                        <p:cNvPr id="17415" name="Object 3">
                          <a:extLst>
                            <a:ext uri="{FF2B5EF4-FFF2-40B4-BE49-F238E27FC236}">
                              <a16:creationId xmlns:a16="http://schemas.microsoft.com/office/drawing/2014/main" id="{9120C0CC-393F-43D4-AA91-E6C3D9276240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96" y="2928"/>
                          <a:ext cx="2568" cy="52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255B3482-499D-4535-9BC9-F7B607AC0580}"/>
              </a:ext>
            </a:extLst>
          </p:cNvPr>
          <p:cNvGrpSpPr/>
          <p:nvPr/>
        </p:nvGrpSpPr>
        <p:grpSpPr>
          <a:xfrm>
            <a:off x="228600" y="836002"/>
            <a:ext cx="8689193" cy="3024798"/>
            <a:chOff x="228600" y="836002"/>
            <a:chExt cx="8689193" cy="3024798"/>
          </a:xfrm>
        </p:grpSpPr>
        <p:grpSp>
          <p:nvGrpSpPr>
            <p:cNvPr id="3" name="Group 14">
              <a:extLst>
                <a:ext uri="{FF2B5EF4-FFF2-40B4-BE49-F238E27FC236}">
                  <a16:creationId xmlns:a16="http://schemas.microsoft.com/office/drawing/2014/main" id="{8FC76550-79C6-478B-BFA4-7B10343F0E8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8600" y="1828800"/>
              <a:ext cx="7912100" cy="2032000"/>
              <a:chOff x="192" y="1152"/>
              <a:chExt cx="4984" cy="1280"/>
            </a:xfrm>
          </p:grpSpPr>
          <p:sp>
            <p:nvSpPr>
              <p:cNvPr id="17416" name="Text Box 12">
                <a:extLst>
                  <a:ext uri="{FF2B5EF4-FFF2-40B4-BE49-F238E27FC236}">
                    <a16:creationId xmlns:a16="http://schemas.microsoft.com/office/drawing/2014/main" id="{322D5F4C-D4E4-4634-A690-8959F6461FB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2" y="1152"/>
                <a:ext cx="2904" cy="12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1800" dirty="0" err="1">
                    <a:solidFill>
                      <a:srgbClr val="FF3300"/>
                    </a:solidFill>
                  </a:rPr>
                  <a:t>Atomic</a:t>
                </a:r>
                <a:r>
                  <a:rPr lang="de-DE" altLang="en-US" sz="1800" dirty="0">
                    <a:solidFill>
                      <a:srgbClr val="FF3300"/>
                    </a:solidFill>
                  </a:rPr>
                  <a:t> </a:t>
                </a:r>
                <a:r>
                  <a:rPr lang="de-DE" altLang="en-US" sz="1800" dirty="0" err="1">
                    <a:solidFill>
                      <a:srgbClr val="FF3300"/>
                    </a:solidFill>
                  </a:rPr>
                  <a:t>nucleus</a:t>
                </a:r>
                <a:r>
                  <a:rPr lang="de-DE" altLang="en-US" sz="1800" dirty="0"/>
                  <a:t>: </a:t>
                </a:r>
                <a:r>
                  <a:rPr lang="de-DE" altLang="en-US" sz="1800" dirty="0" err="1"/>
                  <a:t>bound</a:t>
                </a:r>
                <a:r>
                  <a:rPr lang="de-DE" altLang="en-US" sz="1800" dirty="0"/>
                  <a:t> </a:t>
                </a:r>
                <a:r>
                  <a:rPr lang="de-DE" altLang="en-US" sz="1800" dirty="0" err="1"/>
                  <a:t>nucleon</a:t>
                </a:r>
                <a:r>
                  <a:rPr lang="de-DE" altLang="en-US" sz="1800" dirty="0"/>
                  <a:t>     </a:t>
                </a:r>
              </a:p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de-DE" altLang="en-US" sz="1800" dirty="0"/>
              </a:p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1800" dirty="0"/>
                  <a:t>                                 </a:t>
                </a:r>
                <a:r>
                  <a:rPr lang="de-DE" altLang="en-US" sz="1800" dirty="0" err="1"/>
                  <a:t>with</a:t>
                </a:r>
                <a:endParaRPr lang="de-DE" altLang="en-US" sz="1800" dirty="0"/>
              </a:p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de-DE" altLang="en-US" sz="1800" dirty="0"/>
              </a:p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de-DE" altLang="en-US" sz="1800" dirty="0"/>
              </a:p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1800" dirty="0"/>
                  <a:t>                                 (</a:t>
                </a:r>
                <a:r>
                  <a:rPr lang="de-DE" altLang="en-US" sz="1800" dirty="0" err="1"/>
                  <a:t>proton</a:t>
                </a:r>
                <a:r>
                  <a:rPr lang="de-DE" altLang="en-US" sz="1800" dirty="0"/>
                  <a:t> </a:t>
                </a:r>
                <a:r>
                  <a:rPr lang="de-DE" altLang="en-US" sz="1800" dirty="0" err="1"/>
                  <a:t>rest</a:t>
                </a:r>
                <a:r>
                  <a:rPr lang="de-DE" altLang="en-US" sz="1800" dirty="0"/>
                  <a:t> </a:t>
                </a:r>
                <a:r>
                  <a:rPr lang="de-DE" altLang="en-US" sz="1800" dirty="0" err="1"/>
                  <a:t>mass</a:t>
                </a:r>
                <a:r>
                  <a:rPr lang="de-DE" altLang="en-US" sz="1800" dirty="0"/>
                  <a:t>: 938 MeV)</a:t>
                </a:r>
              </a:p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de-DE" altLang="en-US" sz="1800" dirty="0"/>
              </a:p>
            </p:txBody>
          </p:sp>
          <p:graphicFrame>
            <p:nvGraphicFramePr>
              <p:cNvPr id="17417" name="Object 4">
                <a:extLst>
                  <a:ext uri="{FF2B5EF4-FFF2-40B4-BE49-F238E27FC236}">
                    <a16:creationId xmlns:a16="http://schemas.microsoft.com/office/drawing/2014/main" id="{7BE66501-47C7-4B56-B96A-C5B60792720E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2688" y="1152"/>
              <a:ext cx="1152" cy="21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Formel" r:id="rId8" imgW="1828800" imgH="342900" progId="Equation.3">
                      <p:embed/>
                    </p:oleObj>
                  </mc:Choice>
                  <mc:Fallback>
                    <p:oleObj name="Formel" r:id="rId8" imgW="1828800" imgH="342900" progId="Equation.3">
                      <p:embed/>
                      <p:pic>
                        <p:nvPicPr>
                          <p:cNvPr id="17417" name="Object 4">
                            <a:extLst>
                              <a:ext uri="{FF2B5EF4-FFF2-40B4-BE49-F238E27FC236}">
                                <a16:creationId xmlns:a16="http://schemas.microsoft.com/office/drawing/2014/main" id="{7BE66501-47C7-4B56-B96A-C5B60792720E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688" y="1152"/>
                            <a:ext cx="1152" cy="21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7418" name="Object 5">
                <a:extLst>
                  <a:ext uri="{FF2B5EF4-FFF2-40B4-BE49-F238E27FC236}">
                    <a16:creationId xmlns:a16="http://schemas.microsoft.com/office/drawing/2014/main" id="{7B2B2DA0-1E36-47D7-80D9-367CA1D3E431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2312" y="1440"/>
              <a:ext cx="2864" cy="55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Formel" r:id="rId10" imgW="4546600" imgH="876300" progId="Equation.3">
                      <p:embed/>
                    </p:oleObj>
                  </mc:Choice>
                  <mc:Fallback>
                    <p:oleObj name="Formel" r:id="rId10" imgW="4546600" imgH="876300" progId="Equation.3">
                      <p:embed/>
                      <p:pic>
                        <p:nvPicPr>
                          <p:cNvPr id="17418" name="Object 5">
                            <a:extLst>
                              <a:ext uri="{FF2B5EF4-FFF2-40B4-BE49-F238E27FC236}">
                                <a16:creationId xmlns:a16="http://schemas.microsoft.com/office/drawing/2014/main" id="{7B2B2DA0-1E36-47D7-80D9-367CA1D3E431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312" y="1440"/>
                            <a:ext cx="2864" cy="552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pic>
          <p:nvPicPr>
            <p:cNvPr id="5" name="Grafik 4">
              <a:extLst>
                <a:ext uri="{FF2B5EF4-FFF2-40B4-BE49-F238E27FC236}">
                  <a16:creationId xmlns:a16="http://schemas.microsoft.com/office/drawing/2014/main" id="{5463A7BA-85CB-4505-AE73-4A84AB7C7AF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1919"/>
            <a:stretch/>
          </p:blipFill>
          <p:spPr>
            <a:xfrm>
              <a:off x="7594529" y="836002"/>
              <a:ext cx="1323264" cy="1502996"/>
            </a:xfrm>
            <a:prstGeom prst="rect">
              <a:avLst/>
            </a:prstGeom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>
            <a:extLst>
              <a:ext uri="{FF2B5EF4-FFF2-40B4-BE49-F238E27FC236}">
                <a16:creationId xmlns:a16="http://schemas.microsoft.com/office/drawing/2014/main" id="{03813894-6452-488C-A47C-5B41EB86DE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152400"/>
            <a:ext cx="6339492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en-US" sz="1800" dirty="0">
                <a:solidFill>
                  <a:srgbClr val="3333FF"/>
                </a:solidFill>
              </a:rPr>
              <a:t>The </a:t>
            </a:r>
            <a:r>
              <a:rPr lang="de-DE" altLang="en-US" sz="1800" dirty="0" err="1">
                <a:solidFill>
                  <a:srgbClr val="3333FF"/>
                </a:solidFill>
              </a:rPr>
              <a:t>nucleus</a:t>
            </a:r>
            <a:r>
              <a:rPr lang="de-DE" altLang="en-US" sz="1800" dirty="0">
                <a:solidFill>
                  <a:srgbClr val="3333FF"/>
                </a:solidFill>
              </a:rPr>
              <a:t> </a:t>
            </a:r>
            <a:r>
              <a:rPr lang="de-DE" altLang="en-US" sz="1800" dirty="0" err="1">
                <a:solidFill>
                  <a:srgbClr val="3333FF"/>
                </a:solidFill>
              </a:rPr>
              <a:t>is</a:t>
            </a:r>
            <a:r>
              <a:rPr lang="de-DE" altLang="en-US" sz="1800" dirty="0">
                <a:solidFill>
                  <a:srgbClr val="3333FF"/>
                </a:solidFill>
              </a:rPr>
              <a:t> not a </a:t>
            </a:r>
            <a:r>
              <a:rPr lang="de-DE" altLang="en-US" sz="1800" dirty="0" err="1">
                <a:solidFill>
                  <a:srgbClr val="3333FF"/>
                </a:solidFill>
              </a:rPr>
              <a:t>suitable</a:t>
            </a:r>
            <a:r>
              <a:rPr lang="de-DE" altLang="en-US" sz="1800" dirty="0">
                <a:solidFill>
                  <a:srgbClr val="3333FF"/>
                </a:solidFill>
              </a:rPr>
              <a:t> source </a:t>
            </a:r>
            <a:r>
              <a:rPr lang="de-DE" altLang="en-US" sz="1800" dirty="0" err="1">
                <a:solidFill>
                  <a:srgbClr val="3333FF"/>
                </a:solidFill>
              </a:rPr>
              <a:t>or</a:t>
            </a:r>
            <a:r>
              <a:rPr lang="de-DE" altLang="en-US" sz="1800" dirty="0">
                <a:solidFill>
                  <a:srgbClr val="3333FF"/>
                </a:solidFill>
              </a:rPr>
              <a:t> </a:t>
            </a:r>
            <a:r>
              <a:rPr lang="de-DE" altLang="en-US" sz="1800" dirty="0" err="1">
                <a:solidFill>
                  <a:srgbClr val="3333FF"/>
                </a:solidFill>
              </a:rPr>
              <a:t>absorber</a:t>
            </a:r>
            <a:r>
              <a:rPr lang="de-DE" altLang="en-US" sz="1800" dirty="0">
                <a:solidFill>
                  <a:srgbClr val="3333FF"/>
                </a:solidFill>
              </a:rPr>
              <a:t> </a:t>
            </a:r>
            <a:r>
              <a:rPr lang="de-DE" altLang="en-US" sz="1800" dirty="0" err="1">
                <a:solidFill>
                  <a:srgbClr val="3333FF"/>
                </a:solidFill>
              </a:rPr>
              <a:t>for</a:t>
            </a:r>
            <a:r>
              <a:rPr lang="de-DE" altLang="en-US" sz="1800" dirty="0">
                <a:solidFill>
                  <a:srgbClr val="3333FF"/>
                </a:solidFill>
              </a:rPr>
              <a:t> visible light.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en-US" sz="1800" dirty="0">
              <a:solidFill>
                <a:schemeClr val="accent2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en-US" sz="1800" dirty="0"/>
              <a:t>Emission rate </a:t>
            </a:r>
            <a:r>
              <a:rPr lang="de-DE" altLang="en-US" sz="1800" dirty="0" err="1"/>
              <a:t>for</a:t>
            </a:r>
            <a:r>
              <a:rPr lang="de-DE" altLang="en-US" sz="1800" dirty="0"/>
              <a:t> </a:t>
            </a:r>
            <a:r>
              <a:rPr lang="de-DE" altLang="en-US" sz="1800" dirty="0" err="1"/>
              <a:t>electric</a:t>
            </a:r>
            <a:r>
              <a:rPr lang="de-DE" altLang="en-US" sz="1800" dirty="0"/>
              <a:t> multipole </a:t>
            </a:r>
            <a:r>
              <a:rPr lang="de-DE" altLang="en-US" sz="1800" dirty="0" err="1"/>
              <a:t>radiation</a:t>
            </a:r>
            <a:endParaRPr lang="de-DE" altLang="en-US" sz="18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en-US" sz="1800" dirty="0" err="1"/>
              <a:t>of</a:t>
            </a:r>
            <a:r>
              <a:rPr lang="de-DE" altLang="en-US" sz="1800" dirty="0"/>
              <a:t> </a:t>
            </a:r>
            <a:r>
              <a:rPr lang="de-DE" altLang="en-US" sz="1800" dirty="0" err="1"/>
              <a:t>order</a:t>
            </a:r>
            <a:r>
              <a:rPr lang="de-DE" altLang="en-US" sz="1800" dirty="0"/>
              <a:t> </a:t>
            </a:r>
            <a:r>
              <a:rPr lang="de-DE" alt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de-DE" altLang="en-US" sz="1800" i="1" dirty="0"/>
              <a:t> </a:t>
            </a:r>
            <a:r>
              <a:rPr lang="de-DE" altLang="en-US" sz="1800" dirty="0"/>
              <a:t>and </a:t>
            </a:r>
            <a:r>
              <a:rPr lang="de-DE" altLang="en-US" sz="1800" dirty="0" err="1"/>
              <a:t>wavelength</a:t>
            </a:r>
            <a:r>
              <a:rPr lang="de-DE" altLang="en-US" sz="1800" dirty="0"/>
              <a:t> </a:t>
            </a:r>
            <a:r>
              <a:rPr lang="de-DE" altLang="en-US" sz="1800" dirty="0">
                <a:latin typeface="Symbol" panose="05050102010706020507" pitchFamily="18" charset="2"/>
              </a:rPr>
              <a:t>l</a:t>
            </a:r>
            <a:r>
              <a:rPr lang="de-DE" altLang="en-US" sz="1800" dirty="0"/>
              <a:t> </a:t>
            </a:r>
            <a:r>
              <a:rPr lang="de-DE" altLang="en-US" sz="1800" dirty="0" err="1"/>
              <a:t>from</a:t>
            </a:r>
            <a:r>
              <a:rPr lang="de-DE" altLang="en-US" sz="1800" dirty="0"/>
              <a:t> an </a:t>
            </a:r>
            <a:r>
              <a:rPr lang="de-DE" altLang="en-US" sz="1800" dirty="0" err="1"/>
              <a:t>antenna</a:t>
            </a:r>
            <a:r>
              <a:rPr lang="de-DE" altLang="en-US" sz="1800" dirty="0"/>
              <a:t> </a:t>
            </a:r>
            <a:r>
              <a:rPr lang="de-DE" altLang="en-US" sz="1800" dirty="0" err="1"/>
              <a:t>of</a:t>
            </a:r>
            <a:r>
              <a:rPr lang="de-DE" altLang="en-US" sz="1800" dirty="0"/>
              <a:t> </a:t>
            </a:r>
            <a:r>
              <a:rPr lang="de-DE" altLang="en-US" sz="1800" dirty="0" err="1"/>
              <a:t>dimension</a:t>
            </a:r>
            <a:r>
              <a:rPr lang="de-DE" altLang="en-US" sz="1800" i="1" dirty="0"/>
              <a:t> </a:t>
            </a:r>
            <a:r>
              <a:rPr lang="de-DE" alt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 </a:t>
            </a:r>
            <a:r>
              <a:rPr lang="de-DE" altLang="en-US" sz="1800" dirty="0"/>
              <a:t>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en-US" sz="1800" dirty="0"/>
              <a:t>(</a:t>
            </a:r>
            <a:r>
              <a:rPr lang="de-DE" altLang="en-US" sz="1800" dirty="0" err="1"/>
              <a:t>see</a:t>
            </a:r>
            <a:r>
              <a:rPr lang="de-DE" altLang="en-US" sz="1800" dirty="0"/>
              <a:t> </a:t>
            </a:r>
            <a:r>
              <a:rPr lang="de-DE" altLang="en-US" sz="1800" dirty="0" err="1"/>
              <a:t>for</a:t>
            </a:r>
            <a:r>
              <a:rPr lang="de-DE" altLang="en-US" sz="1800" dirty="0"/>
              <a:t> </a:t>
            </a:r>
            <a:r>
              <a:rPr lang="de-DE" altLang="en-US" sz="1800" dirty="0" err="1"/>
              <a:t>example</a:t>
            </a:r>
            <a:r>
              <a:rPr lang="de-DE" altLang="en-US" sz="1800" dirty="0"/>
              <a:t> J.D. Jackson, </a:t>
            </a:r>
            <a:r>
              <a:rPr lang="de-DE" altLang="en-US" sz="1800" dirty="0" err="1"/>
              <a:t>Classical</a:t>
            </a:r>
            <a:r>
              <a:rPr lang="de-DE" altLang="en-US" sz="1800" dirty="0"/>
              <a:t> </a:t>
            </a:r>
            <a:r>
              <a:rPr lang="de-DE" altLang="en-US" sz="1800" dirty="0" err="1"/>
              <a:t>Electrodynamics</a:t>
            </a:r>
            <a:r>
              <a:rPr lang="de-DE" altLang="en-US" sz="1800" dirty="0"/>
              <a:t>)</a:t>
            </a:r>
          </a:p>
        </p:txBody>
      </p:sp>
      <p:pic>
        <p:nvPicPr>
          <p:cNvPr id="20483" name="Picture 4" descr="E:\ekp\Seminare\Kernphysik\antenne.jpg">
            <a:extLst>
              <a:ext uri="{FF2B5EF4-FFF2-40B4-BE49-F238E27FC236}">
                <a16:creationId xmlns:a16="http://schemas.microsoft.com/office/drawing/2014/main" id="{CB488D5C-FF9E-467F-BBE7-B0B41A1523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-1"/>
            <a:ext cx="2051720" cy="5040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0484" name="Object 2">
            <a:extLst>
              <a:ext uri="{FF2B5EF4-FFF2-40B4-BE49-F238E27FC236}">
                <a16:creationId xmlns:a16="http://schemas.microsoft.com/office/drawing/2014/main" id="{DA606CA4-8528-4BF3-957F-1BE7AC3D29F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118224"/>
              </p:ext>
            </p:extLst>
          </p:nvPr>
        </p:nvGraphicFramePr>
        <p:xfrm>
          <a:off x="324272" y="1988840"/>
          <a:ext cx="4902200" cy="1244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Formel" r:id="rId3" imgW="4902200" imgH="1244600" progId="Equation.3">
                  <p:embed/>
                </p:oleObj>
              </mc:Choice>
              <mc:Fallback>
                <p:oleObj name="Formel" r:id="rId3" imgW="4902200" imgH="1244600" progId="Equation.3">
                  <p:embed/>
                  <p:pic>
                    <p:nvPicPr>
                      <p:cNvPr id="20484" name="Object 2">
                        <a:extLst>
                          <a:ext uri="{FF2B5EF4-FFF2-40B4-BE49-F238E27FC236}">
                            <a16:creationId xmlns:a16="http://schemas.microsoft.com/office/drawing/2014/main" id="{DA606CA4-8528-4BF3-957F-1BE7AC3D29F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4272" y="1988840"/>
                        <a:ext cx="4902200" cy="1244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3" name="Text Box 9">
            <a:extLst>
              <a:ext uri="{FF2B5EF4-FFF2-40B4-BE49-F238E27FC236}">
                <a16:creationId xmlns:a16="http://schemas.microsoft.com/office/drawing/2014/main" id="{330D8914-1779-4C8A-8989-88008028CD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5868" y="4660379"/>
            <a:ext cx="6211416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en-US" sz="1800" dirty="0">
                <a:solidFill>
                  <a:schemeClr val="accent2"/>
                </a:solidFill>
              </a:rPr>
              <a:t>Low </a:t>
            </a:r>
            <a:r>
              <a:rPr lang="de-DE" altLang="en-US" sz="1800" dirty="0" err="1">
                <a:solidFill>
                  <a:schemeClr val="accent2"/>
                </a:solidFill>
              </a:rPr>
              <a:t>emission</a:t>
            </a:r>
            <a:r>
              <a:rPr lang="de-DE" altLang="en-US" sz="1800" dirty="0">
                <a:solidFill>
                  <a:schemeClr val="accent2"/>
                </a:solidFill>
              </a:rPr>
              <a:t> rate → Long-</a:t>
            </a:r>
            <a:r>
              <a:rPr lang="de-DE" altLang="en-US" sz="1800" dirty="0" err="1">
                <a:solidFill>
                  <a:schemeClr val="accent2"/>
                </a:solidFill>
              </a:rPr>
              <a:t>lived</a:t>
            </a:r>
            <a:r>
              <a:rPr lang="de-DE" altLang="en-US" sz="1800" dirty="0">
                <a:solidFill>
                  <a:schemeClr val="accent2"/>
                </a:solidFill>
              </a:rPr>
              <a:t> </a:t>
            </a:r>
            <a:r>
              <a:rPr lang="de-DE" altLang="en-US" sz="1800" dirty="0" err="1">
                <a:solidFill>
                  <a:schemeClr val="accent2"/>
                </a:solidFill>
              </a:rPr>
              <a:t>excited</a:t>
            </a:r>
            <a:r>
              <a:rPr lang="de-DE" altLang="en-US" sz="1800" dirty="0">
                <a:solidFill>
                  <a:schemeClr val="accent2"/>
                </a:solidFill>
              </a:rPr>
              <a:t> </a:t>
            </a:r>
            <a:r>
              <a:rPr lang="de-DE" altLang="en-US" sz="1800" dirty="0" err="1">
                <a:solidFill>
                  <a:schemeClr val="accent2"/>
                </a:solidFill>
              </a:rPr>
              <a:t>states</a:t>
            </a:r>
            <a:r>
              <a:rPr lang="de-DE" altLang="en-US" sz="1800" dirty="0">
                <a:solidFill>
                  <a:schemeClr val="accent2"/>
                </a:solidFill>
              </a:rPr>
              <a:t>: </a:t>
            </a:r>
            <a:r>
              <a:rPr lang="de-DE" altLang="en-US" sz="1800" dirty="0">
                <a:solidFill>
                  <a:srgbClr val="FF3300"/>
                </a:solidFill>
              </a:rPr>
              <a:t>Isomers</a:t>
            </a:r>
            <a:endParaRPr lang="de-DE" altLang="en-US" sz="18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en-US" sz="1800" dirty="0"/>
              <a:t>e.g. Ta-180: </a:t>
            </a:r>
            <a:r>
              <a:rPr lang="de-DE" altLang="en-US" sz="1800" dirty="0" err="1"/>
              <a:t>naturally</a:t>
            </a:r>
            <a:r>
              <a:rPr lang="de-DE" altLang="en-US" sz="1800" dirty="0"/>
              <a:t> </a:t>
            </a:r>
            <a:r>
              <a:rPr lang="de-DE" altLang="en-US" sz="1800" dirty="0" err="1"/>
              <a:t>occuring</a:t>
            </a:r>
            <a:r>
              <a:rPr lang="de-DE" altLang="en-US" sz="1800" dirty="0"/>
              <a:t> isomer,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en-US" sz="1800" dirty="0" err="1"/>
              <a:t>decays</a:t>
            </a:r>
            <a:r>
              <a:rPr lang="de-DE" altLang="en-US" sz="1800" dirty="0"/>
              <a:t> via E8 </a:t>
            </a:r>
            <a:r>
              <a:rPr lang="de-DE" altLang="en-US" sz="1800" dirty="0" err="1"/>
              <a:t>radiation</a:t>
            </a:r>
            <a:r>
              <a:rPr lang="de-DE" altLang="en-US" sz="1800" dirty="0"/>
              <a:t> (</a:t>
            </a:r>
            <a:r>
              <a:rPr lang="de-DE" alt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de-DE" altLang="en-US" sz="1800" dirty="0"/>
              <a:t>=8) at 75.3 </a:t>
            </a:r>
            <a:r>
              <a:rPr lang="de-DE" altLang="en-US" sz="1800" dirty="0" err="1"/>
              <a:t>keV</a:t>
            </a:r>
            <a:r>
              <a:rPr lang="de-DE" altLang="en-US" sz="1800" dirty="0"/>
              <a:t>, (</a:t>
            </a:r>
            <a:r>
              <a:rPr lang="de-DE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de-DE" altLang="en-US" sz="1800" dirty="0"/>
              <a:t>/</a:t>
            </a:r>
            <a:r>
              <a:rPr lang="de-DE" altLang="en-US" sz="1800" dirty="0">
                <a:latin typeface="Symbol" panose="05050102010706020507" pitchFamily="18" charset="2"/>
              </a:rPr>
              <a:t>l</a:t>
            </a:r>
            <a:r>
              <a:rPr lang="de-DE" altLang="en-US" sz="1800" dirty="0"/>
              <a:t>)</a:t>
            </a:r>
            <a:r>
              <a:rPr lang="de-DE" altLang="en-US" sz="1800" baseline="30000" dirty="0"/>
              <a:t>16 </a:t>
            </a:r>
            <a:r>
              <a:rPr lang="de-DE" altLang="en-US" sz="1800" dirty="0"/>
              <a:t>≈  10</a:t>
            </a:r>
            <a:r>
              <a:rPr lang="de-DE" altLang="en-US" sz="1800" baseline="30000" dirty="0"/>
              <a:t>-58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en-US" sz="1800" dirty="0"/>
              <a:t>half-</a:t>
            </a:r>
            <a:r>
              <a:rPr lang="de-DE" altLang="en-US" sz="1800" dirty="0" err="1"/>
              <a:t>life</a:t>
            </a:r>
            <a:r>
              <a:rPr lang="de-DE" altLang="en-US" sz="1800" dirty="0"/>
              <a:t> &gt; 10</a:t>
            </a:r>
            <a:r>
              <a:rPr lang="de-DE" altLang="en-US" sz="1800" baseline="30000" dirty="0"/>
              <a:t>15</a:t>
            </a:r>
            <a:r>
              <a:rPr lang="de-DE" altLang="en-US" sz="1800" dirty="0"/>
              <a:t> </a:t>
            </a:r>
            <a:r>
              <a:rPr lang="de-DE" altLang="en-US" sz="1800" dirty="0" err="1"/>
              <a:t>yr</a:t>
            </a:r>
            <a:r>
              <a:rPr lang="de-DE" altLang="en-US" sz="1800" dirty="0"/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en-US" sz="1800" dirty="0"/>
              <a:t>0.012% </a:t>
            </a:r>
            <a:r>
              <a:rPr lang="de-DE" altLang="en-US" sz="1800" dirty="0" err="1"/>
              <a:t>abundance</a:t>
            </a:r>
            <a:r>
              <a:rPr lang="de-DE" altLang="en-US" sz="1800" dirty="0"/>
              <a:t> in </a:t>
            </a:r>
            <a:r>
              <a:rPr lang="de-DE" altLang="en-US" sz="1800" dirty="0" err="1"/>
              <a:t>natural</a:t>
            </a:r>
            <a:r>
              <a:rPr lang="de-DE" altLang="en-US" sz="1800" dirty="0"/>
              <a:t> </a:t>
            </a:r>
            <a:r>
              <a:rPr lang="de-DE" altLang="en-US" sz="1800" dirty="0" err="1"/>
              <a:t>tantalum</a:t>
            </a:r>
            <a:r>
              <a:rPr lang="de-DE" altLang="en-US" sz="1800" dirty="0"/>
              <a:t> 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3106ACE2-C155-41B1-9C82-0785DD301788}"/>
              </a:ext>
            </a:extLst>
          </p:cNvPr>
          <p:cNvSpPr txBox="1"/>
          <p:nvPr/>
        </p:nvSpPr>
        <p:spPr>
          <a:xfrm>
            <a:off x="6989060" y="5040322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err="1"/>
              <a:t>Transmitting</a:t>
            </a:r>
            <a:r>
              <a:rPr lang="de-DE" sz="1200" dirty="0"/>
              <a:t> </a:t>
            </a:r>
            <a:r>
              <a:rPr lang="de-DE" sz="1200" dirty="0" err="1"/>
              <a:t>antenna</a:t>
            </a:r>
            <a:r>
              <a:rPr lang="de-DE" sz="1200" dirty="0"/>
              <a:t> </a:t>
            </a:r>
            <a:r>
              <a:rPr lang="de-DE" sz="1200" dirty="0" err="1"/>
              <a:t>for</a:t>
            </a:r>
            <a:r>
              <a:rPr lang="de-DE" sz="1200" dirty="0"/>
              <a:t> </a:t>
            </a:r>
            <a:r>
              <a:rPr lang="de-DE" sz="1200" dirty="0" err="1"/>
              <a:t>long-wave</a:t>
            </a:r>
            <a:r>
              <a:rPr lang="de-DE" sz="1200" dirty="0"/>
              <a:t> </a:t>
            </a:r>
            <a:r>
              <a:rPr lang="de-DE" sz="1200" dirty="0" err="1"/>
              <a:t>radio</a:t>
            </a:r>
            <a:endParaRPr lang="de-DE" sz="1200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71A3D661-83DB-7F7E-71B8-F1CF59D2CD8C}"/>
              </a:ext>
            </a:extLst>
          </p:cNvPr>
          <p:cNvSpPr txBox="1"/>
          <p:nvPr/>
        </p:nvSpPr>
        <p:spPr>
          <a:xfrm>
            <a:off x="275062" y="3560552"/>
            <a:ext cx="6048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Additional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suppression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E1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radiation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nucleus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contains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only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positive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charge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(not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both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signs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, like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atom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).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3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E:\ekp\Seminare\Kernphysik\moessb.jpg">
            <a:extLst>
              <a:ext uri="{FF2B5EF4-FFF2-40B4-BE49-F238E27FC236}">
                <a16:creationId xmlns:a16="http://schemas.microsoft.com/office/drawing/2014/main" id="{5D12B88C-D0FA-4667-97A9-077E273313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1255713"/>
            <a:ext cx="4419600" cy="313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Text Box 5">
            <a:extLst>
              <a:ext uri="{FF2B5EF4-FFF2-40B4-BE49-F238E27FC236}">
                <a16:creationId xmlns:a16="http://schemas.microsoft.com/office/drawing/2014/main" id="{7B00599E-CC5A-4D39-AABD-F75D5950B9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609600"/>
            <a:ext cx="28987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en-US" sz="1800">
                <a:solidFill>
                  <a:schemeClr val="accent2"/>
                </a:solidFill>
              </a:rPr>
              <a:t>Mößbauer spectrum of the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en-US" sz="1800">
                <a:solidFill>
                  <a:schemeClr val="accent2"/>
                </a:solidFill>
              </a:rPr>
              <a:t>93.3 keV resonance of Zn-67</a:t>
            </a:r>
          </a:p>
        </p:txBody>
      </p:sp>
      <p:sp>
        <p:nvSpPr>
          <p:cNvPr id="21508" name="Text Box 8">
            <a:extLst>
              <a:ext uri="{FF2B5EF4-FFF2-40B4-BE49-F238E27FC236}">
                <a16:creationId xmlns:a16="http://schemas.microsoft.com/office/drawing/2014/main" id="{E779DA4C-0FF2-491D-A7A2-E7DCDDB5CA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92250" y="4437063"/>
            <a:ext cx="1963738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en-US" sz="1800">
                <a:latin typeface="Symbol" panose="05050102010706020507" pitchFamily="18" charset="2"/>
              </a:rPr>
              <a:t>Dn/n=2.5*10</a:t>
            </a:r>
            <a:r>
              <a:rPr lang="de-DE" altLang="en-US" sz="1800" baseline="30000">
                <a:latin typeface="Symbol" panose="05050102010706020507" pitchFamily="18" charset="2"/>
              </a:rPr>
              <a:t>-15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en-US" sz="1800" baseline="30000">
              <a:latin typeface="Symbol" panose="05050102010706020507" pitchFamily="18" charset="2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en-US" sz="1600"/>
              <a:t>G. Perlow et al., 1974</a:t>
            </a:r>
          </a:p>
        </p:txBody>
      </p:sp>
      <p:sp>
        <p:nvSpPr>
          <p:cNvPr id="21509" name="Text Box 11">
            <a:extLst>
              <a:ext uri="{FF2B5EF4-FFF2-40B4-BE49-F238E27FC236}">
                <a16:creationId xmlns:a16="http://schemas.microsoft.com/office/drawing/2014/main" id="{2341277F-C565-4E9E-A304-F6ED0CBCFD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152400"/>
            <a:ext cx="49736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en-US" sz="1800" u="sng">
                <a:solidFill>
                  <a:srgbClr val="3333FF"/>
                </a:solidFill>
              </a:rPr>
              <a:t>Nuclear spectroscopy provides very high resolution</a:t>
            </a:r>
            <a:endParaRPr lang="de-DE" altLang="en-US" sz="1800">
              <a:solidFill>
                <a:srgbClr val="3333FF"/>
              </a:solidFill>
            </a:endParaRPr>
          </a:p>
        </p:txBody>
      </p:sp>
      <p:pic>
        <p:nvPicPr>
          <p:cNvPr id="21510" name="Picture 2">
            <a:extLst>
              <a:ext uri="{FF2B5EF4-FFF2-40B4-BE49-F238E27FC236}">
                <a16:creationId xmlns:a16="http://schemas.microsoft.com/office/drawing/2014/main" id="{DF97E0D3-7515-4588-A1EE-34654CA5EA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836613"/>
            <a:ext cx="4075112" cy="220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1511" name="Gruppieren 1">
            <a:extLst>
              <a:ext uri="{FF2B5EF4-FFF2-40B4-BE49-F238E27FC236}">
                <a16:creationId xmlns:a16="http://schemas.microsoft.com/office/drawing/2014/main" id="{BAC9F522-BC11-45AD-A365-124E1D3454C6}"/>
              </a:ext>
            </a:extLst>
          </p:cNvPr>
          <p:cNvGrpSpPr>
            <a:grpSpLocks/>
          </p:cNvGrpSpPr>
          <p:nvPr/>
        </p:nvGrpSpPr>
        <p:grpSpPr bwMode="auto">
          <a:xfrm>
            <a:off x="4679950" y="3941763"/>
            <a:ext cx="4464050" cy="2901950"/>
            <a:chOff x="4593431" y="3881438"/>
            <a:chExt cx="4464050" cy="2901950"/>
          </a:xfrm>
        </p:grpSpPr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8AC39231-AEA8-4E98-86CA-665ADED50CD7}"/>
                </a:ext>
              </a:extLst>
            </p:cNvPr>
            <p:cNvSpPr/>
            <p:nvPr/>
          </p:nvSpPr>
          <p:spPr>
            <a:xfrm>
              <a:off x="4593431" y="3881438"/>
              <a:ext cx="4464050" cy="2901950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pic>
          <p:nvPicPr>
            <p:cNvPr id="21513" name="Grafik 1">
              <a:extLst>
                <a:ext uri="{FF2B5EF4-FFF2-40B4-BE49-F238E27FC236}">
                  <a16:creationId xmlns:a16="http://schemas.microsoft.com/office/drawing/2014/main" id="{37A95CBC-0239-4794-BEA3-16488BC889A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00588" y="4797425"/>
              <a:ext cx="4249737" cy="1912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Textfeld 2">
              <a:extLst>
                <a:ext uri="{FF2B5EF4-FFF2-40B4-BE49-F238E27FC236}">
                  <a16:creationId xmlns:a16="http://schemas.microsoft.com/office/drawing/2014/main" id="{B2591BE4-BDD9-43FF-B3BC-4DBDA1EDA400}"/>
                </a:ext>
              </a:extLst>
            </p:cNvPr>
            <p:cNvSpPr txBox="1"/>
            <p:nvPr/>
          </p:nvSpPr>
          <p:spPr>
            <a:xfrm>
              <a:off x="4611269" y="3892878"/>
              <a:ext cx="4050853" cy="73866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de-DE" sz="14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Atomic</a:t>
              </a:r>
              <a:r>
                <a:rPr lang="de-DE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de-DE" sz="14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laser</a:t>
              </a:r>
              <a:r>
                <a:rPr lang="de-DE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de-DE" sz="14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spectroscopy</a:t>
              </a:r>
              <a:r>
                <a:rPr lang="de-DE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de-DE" sz="14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reached</a:t>
              </a:r>
              <a:r>
                <a:rPr lang="de-DE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de-DE" sz="14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higher</a:t>
              </a:r>
              <a:r>
                <a:rPr lang="de-DE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de-DE" sz="14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resolution</a:t>
              </a:r>
              <a:r>
                <a:rPr lang="de-DE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</a:p>
            <a:p>
              <a:pPr>
                <a:defRPr/>
              </a:pPr>
              <a:r>
                <a:rPr lang="de-DE" sz="14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only</a:t>
              </a:r>
              <a:r>
                <a:rPr lang="de-DE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 in 2017: Sr </a:t>
              </a:r>
              <a:r>
                <a:rPr lang="de-DE" sz="14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optical</a:t>
              </a:r>
              <a:r>
                <a:rPr lang="de-DE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de-DE" sz="14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lattice</a:t>
              </a:r>
              <a:r>
                <a:rPr lang="de-DE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de-DE" sz="14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clock</a:t>
              </a:r>
              <a:r>
                <a:rPr lang="de-DE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, S.L. Campbell,</a:t>
              </a:r>
            </a:p>
            <a:p>
              <a:pPr>
                <a:defRPr/>
              </a:pPr>
              <a:r>
                <a:rPr lang="de-DE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 Science 358 (2017) </a:t>
              </a:r>
              <a:endParaRPr lang="en-GB" sz="14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1515" name="Text Box 8">
              <a:extLst>
                <a:ext uri="{FF2B5EF4-FFF2-40B4-BE49-F238E27FC236}">
                  <a16:creationId xmlns:a16="http://schemas.microsoft.com/office/drawing/2014/main" id="{9634B0E6-63EA-480F-AC37-A119A81B85C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11938" y="4427538"/>
              <a:ext cx="1630362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1800">
                  <a:latin typeface="Symbol" panose="05050102010706020507" pitchFamily="18" charset="2"/>
                </a:rPr>
                <a:t>Dn/n=1.9*10</a:t>
              </a:r>
              <a:r>
                <a:rPr lang="de-DE" altLang="en-US" sz="1800" baseline="30000">
                  <a:latin typeface="Symbol" panose="05050102010706020507" pitchFamily="18" charset="2"/>
                </a:rPr>
                <a:t>-16</a:t>
              </a:r>
              <a:endParaRPr lang="de-DE" altLang="en-US" sz="1600"/>
            </a:p>
          </p:txBody>
        </p:sp>
        <p:cxnSp>
          <p:nvCxnSpPr>
            <p:cNvPr id="5" name="Gerade Verbindung mit Pfeil 4">
              <a:extLst>
                <a:ext uri="{FF2B5EF4-FFF2-40B4-BE49-F238E27FC236}">
                  <a16:creationId xmlns:a16="http://schemas.microsoft.com/office/drawing/2014/main" id="{5DD33AD2-C37F-4920-9F48-54431B24B135}"/>
                </a:ext>
              </a:extLst>
            </p:cNvPr>
            <p:cNvCxnSpPr/>
            <p:nvPr/>
          </p:nvCxnSpPr>
          <p:spPr>
            <a:xfrm>
              <a:off x="7381081" y="4868863"/>
              <a:ext cx="504825" cy="720725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4420429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897,263"/>
  <p:tag name="ORIGINALWIDTH" val="3343,832"/>
  <p:tag name="LATEXADDIN" val="\documentclass{article}&#10;\usepackage{amsmath}&#10;\usepackage[dvipsnames]{xcolor}&#10;\pagestyle{empty}&#10;&#10;\makeatletter&#10;\def\hlinewd#1{%&#10;\noalign{\ifnum0=`}\fi\hrule \@height #1 %&#10;\futurelet\reserved@a\@xhline} &#10;\makeatother&#10;&#10;\begin{document}&#10;&#10;\begin{table}&#10;\renewcommand{\arraystretch}{1.25}&#10;\begin{tabular}{l|rrrr}&#10;Shift effect ($\times 10^{-18} $) &amp; $\Delta \nu_1/\nu_0 $ &amp;$ u_1/\nu_0 $ &amp; $\Delta \nu_3/\nu_0 $ &amp;$ u_3/\nu_0$\\&#10;\hline &#10;Blackbody radiation &amp; -70.5 &amp; 1.8 &amp; -69.4 &amp; 1.4 \\&#10;Second-order Doppler &amp; -2.3 &amp; 1.5 &amp; -0.6 &amp; 0.13 \\&#10;Probe light &amp; 0 &amp; 0.8 &amp; 0 &amp; 0.3 \\&#10;Second-order Zeeman &amp; -10.4 &amp; 0.2 &amp; -10.4 &amp; 0.2\\&#10;Quadratic d.c. Stark &amp; -0.8 &amp; 0.6 &amp; -0.12 &amp; 0.03\\&#10;Quadrupole &amp; -5.7 &amp; 0.5 &amp; -5.7 &amp; 0.5\\&#10;Background gas &amp; 0 &amp; 0.5 &amp; 0 &amp; 0.1\\&#10;Servo &amp; 0 &amp; 0.2 &amp; 0 &amp; 0.2\\&#10;\hlinewd{2pt}&#10;Total &amp; -90.2 &amp; 2.7 &amp; -86.2 &amp; 1.5&#10;&#10;&#10;\end{tabular}&#10;\end{table}&#10;&#10;&#10;\end{document}"/>
  <p:tag name="IGUANATEXSIZE" val="20"/>
  <p:tag name="IGUANATEXCURSOR" val="526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5,48929"/>
  <p:tag name="ORIGINALWIDTH" val="148,4814"/>
  <p:tag name="LATEXADDIN" val="\documentclass{article}&#10;\usepackage{amsmath}&#10;\pagestyle{empty}&#10;\begin{document}&#10;&#10;$0.5$&#10;&#10;&#10;\end{document}"/>
  <p:tag name="IGUANATEXSIZE" val="18"/>
  <p:tag name="IGUANATEXCURSOR" val="85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897,263"/>
  <p:tag name="ORIGINALWIDTH" val="3343,832"/>
  <p:tag name="LATEXADDIN" val="\documentclass{article}&#10;\usepackage{amsmath}&#10;\usepackage[dvipsnames]{xcolor}&#10;\pagestyle{empty}&#10;&#10;\makeatletter&#10;\def\hlinewd#1{%&#10;\noalign{\ifnum0=`}\fi\hrule \@height #1 %&#10;\futurelet\reserved@a\@xhline} &#10;\makeatother&#10;&#10;\definecolor{gray}{rgb}{0.7, 0.7, 0.7}&#10;&#10;\begin{document}&#10;&#10;\begin{table}&#10;\renewcommand{\arraystretch}{1.25}&#10;\begin{tabular}{l|rrrr}&#10;Shift effect ($\times 10^{-18} $) &amp; \color{gray}{$\Delta \nu_1/\nu_0 $} &amp;$ u_1/\nu_0 $ &amp; \color{gray}{$\Delta \nu_3/\nu_0 $} &amp;$ u_3/\nu_0$\\&#10;\hline &#10;Blackbody radiation &amp; \color{gray}{-70.5} &amp; 1.8 &amp; \color{gray}{-69.4} &amp; 1.4 \\&#10;Second-order Doppler &amp; \color{gray}{-2.3} &amp; 1.5 &amp; \color{gray}{-0.6} &amp; 0.13 \\&#10;Probe light &amp; \color{gray}{0} &amp; 0.8 &amp; \color{gray}{0} &amp; 0.3 \\&#10;Second-order Zeeman &amp; \color{gray}{-10.4} &amp; 0.2 &amp; \color{gray}{-10.4} &amp; 0.2\\&#10;Quadratic d.c. Stark &amp; \color{gray}{-0.8} &amp; 0.6 &amp; \color{gray}{-0.12} &amp; 0.03\\&#10;Quadrupole &amp; \color{gray}{-5.7} &amp; 0.5 &amp; \color{gray}{-5.7} &amp; 0.5\\&#10;Background gas &amp; \color{gray}{0} &amp; 0.5 &amp; \color{gray}{0} &amp; 0.1\\&#10;Servo &amp; \color{gray}{0} &amp; 0.2 &amp; \color{gray}{0} &amp; 0.2\\&#10;\hlinewd{2pt}&#10;Total &amp; \color{gray}{-90.2} &amp; 2.7 &amp; \color{gray}{-86.2} &amp; 1.5&#10;&#10;&#10;\end{tabular}&#10;\end{table}&#10;&#10;&#10;\end{document}"/>
  <p:tag name="IGUANATEXSIZE" val="20"/>
  <p:tag name="IGUANATEXCURSOR" val="650"/>
  <p:tag name="TRANSPARENCY" val="Wahr"/>
  <p:tag name="FILENAME" val=""/>
  <p:tag name="LATEXENGINEID" val="0"/>
  <p:tag name="TEMPFOLDER" val="c:\temp\"/>
  <p:tag name="LATEXFORMHEIGHT" val="312"/>
  <p:tag name="LATEXFORMWIDTH" val="558,75"/>
  <p:tag name="LATEXFORMWRAP" val="Wahr"/>
  <p:tag name="BITMAPVECTOR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5,48929"/>
  <p:tag name="ORIGINALWIDTH" val="149,2313"/>
  <p:tag name="LATEXADDIN" val="\documentclass{article}&#10;\usepackage{amsmath}&#10;\pagestyle{empty}&#10;\begin{document}&#10;&#10;$0.8$&#10;&#10;&#10;\end{document}"/>
  <p:tag name="IGUANATEXSIZE" val="18"/>
  <p:tag name="IGUANATEXCURSOR" val="85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hoebe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rd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 Klassisch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 Klassisch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5_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rd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E:\ekp\Seminare\PTB_folie.ppt</Template>
  <TotalTime>0</TotalTime>
  <Words>3998</Words>
  <Application>Microsoft Office PowerPoint</Application>
  <PresentationFormat>Bildschirmpräsentation (4:3)</PresentationFormat>
  <Paragraphs>570</Paragraphs>
  <Slides>51</Slides>
  <Notes>3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8</vt:i4>
      </vt:variant>
      <vt:variant>
        <vt:lpstr>Eingebettete OLE-Server</vt:lpstr>
      </vt:variant>
      <vt:variant>
        <vt:i4>2</vt:i4>
      </vt:variant>
      <vt:variant>
        <vt:lpstr>Folientitel</vt:lpstr>
      </vt:variant>
      <vt:variant>
        <vt:i4>51</vt:i4>
      </vt:variant>
    </vt:vector>
  </HeadingPairs>
  <TitlesOfParts>
    <vt:vector size="68" baseType="lpstr">
      <vt:lpstr>Arial</vt:lpstr>
      <vt:lpstr>Calibri</vt:lpstr>
      <vt:lpstr>Calibri Light</vt:lpstr>
      <vt:lpstr>Cambria Math</vt:lpstr>
      <vt:lpstr>Rockwell</vt:lpstr>
      <vt:lpstr>Symbol</vt:lpstr>
      <vt:lpstr>Times New Roman</vt:lpstr>
      <vt:lpstr>Standarddesign</vt:lpstr>
      <vt:lpstr>Benutzerdefiniertes Design</vt:lpstr>
      <vt:lpstr>2_Standarddesign</vt:lpstr>
      <vt:lpstr>1_Standarddesign</vt:lpstr>
      <vt:lpstr>3_Standarddesign</vt:lpstr>
      <vt:lpstr>Office</vt:lpstr>
      <vt:lpstr>Larissa-Design</vt:lpstr>
      <vt:lpstr>5_Standarddesign</vt:lpstr>
      <vt:lpstr>Photo Editor Photo</vt:lpstr>
      <vt:lpstr>Formel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Yb3 uncertainty budget    /    projections for 229Th3+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Hyperfine structure of 229mTh2+ and isomer nuclear properties</vt:lpstr>
      <vt:lpstr>Hyperfine structure of 229mTh2+ and isomer nuclear properties</vt:lpstr>
      <vt:lpstr>Hyperfine structure of 229mTh2+ and isomer nuclear properties</vt:lpstr>
      <vt:lpstr>Hyperfine structure of 229mTh2+ and isomer nuclear properties</vt:lpstr>
      <vt:lpstr>PowerPoint-Präsentation</vt:lpstr>
      <vt:lpstr>PowerPoint-Präsentation</vt:lpstr>
      <vt:lpstr>PowerPoint-Präsentation</vt:lpstr>
      <vt:lpstr>a- sensitivity of the Th-229 nuclear clock transition frequency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Braunschweig &amp; Berlin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Kein Folientitel</dc:title>
  <dc:creator>PTB</dc:creator>
  <cp:lastModifiedBy>Ekkehard Peik</cp:lastModifiedBy>
  <cp:revision>253</cp:revision>
  <cp:lastPrinted>2002-08-08T13:37:38Z</cp:lastPrinted>
  <dcterms:created xsi:type="dcterms:W3CDTF">2002-02-21T15:39:39Z</dcterms:created>
  <dcterms:modified xsi:type="dcterms:W3CDTF">2023-10-07T11:30:21Z</dcterms:modified>
</cp:coreProperties>
</file>