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0" r:id="rId5"/>
  </p:sldMasterIdLst>
  <p:notesMasterIdLst>
    <p:notesMasterId r:id="rId50"/>
  </p:notesMasterIdLst>
  <p:sldIdLst>
    <p:sldId id="256" r:id="rId6"/>
    <p:sldId id="275" r:id="rId7"/>
    <p:sldId id="276" r:id="rId8"/>
    <p:sldId id="277" r:id="rId9"/>
    <p:sldId id="278" r:id="rId10"/>
    <p:sldId id="279" r:id="rId11"/>
    <p:sldId id="266" r:id="rId12"/>
    <p:sldId id="285" r:id="rId13"/>
    <p:sldId id="272" r:id="rId14"/>
    <p:sldId id="274" r:id="rId15"/>
    <p:sldId id="280" r:id="rId16"/>
    <p:sldId id="282" r:id="rId17"/>
    <p:sldId id="288" r:id="rId18"/>
    <p:sldId id="297" r:id="rId19"/>
    <p:sldId id="305" r:id="rId20"/>
    <p:sldId id="302" r:id="rId21"/>
    <p:sldId id="273" r:id="rId22"/>
    <p:sldId id="300" r:id="rId23"/>
    <p:sldId id="301" r:id="rId24"/>
    <p:sldId id="298" r:id="rId25"/>
    <p:sldId id="290" r:id="rId26"/>
    <p:sldId id="299" r:id="rId27"/>
    <p:sldId id="303" r:id="rId28"/>
    <p:sldId id="304" r:id="rId29"/>
    <p:sldId id="292" r:id="rId30"/>
    <p:sldId id="309" r:id="rId31"/>
    <p:sldId id="310" r:id="rId32"/>
    <p:sldId id="313" r:id="rId33"/>
    <p:sldId id="311" r:id="rId34"/>
    <p:sldId id="312" r:id="rId35"/>
    <p:sldId id="316" r:id="rId36"/>
    <p:sldId id="314" r:id="rId37"/>
    <p:sldId id="291" r:id="rId38"/>
    <p:sldId id="320" r:id="rId39"/>
    <p:sldId id="317" r:id="rId40"/>
    <p:sldId id="321" r:id="rId41"/>
    <p:sldId id="318" r:id="rId42"/>
    <p:sldId id="322" r:id="rId43"/>
    <p:sldId id="319" r:id="rId44"/>
    <p:sldId id="264" r:id="rId45"/>
    <p:sldId id="281" r:id="rId46"/>
    <p:sldId id="287" r:id="rId47"/>
    <p:sldId id="296" r:id="rId48"/>
    <p:sldId id="286" r:id="rId49"/>
  </p:sldIdLst>
  <p:sldSz cx="12192000" cy="6858000"/>
  <p:notesSz cx="6805613"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1CEC0D4-5D5D-4C45-A994-D4204EC76728}">
          <p14:sldIdLst>
            <p14:sldId id="256"/>
            <p14:sldId id="275"/>
            <p14:sldId id="276"/>
            <p14:sldId id="277"/>
            <p14:sldId id="278"/>
            <p14:sldId id="279"/>
            <p14:sldId id="266"/>
            <p14:sldId id="285"/>
            <p14:sldId id="272"/>
            <p14:sldId id="274"/>
            <p14:sldId id="280"/>
            <p14:sldId id="282"/>
            <p14:sldId id="288"/>
            <p14:sldId id="297"/>
            <p14:sldId id="305"/>
            <p14:sldId id="302"/>
            <p14:sldId id="273"/>
            <p14:sldId id="300"/>
            <p14:sldId id="301"/>
            <p14:sldId id="298"/>
            <p14:sldId id="290"/>
            <p14:sldId id="299"/>
            <p14:sldId id="303"/>
            <p14:sldId id="304"/>
            <p14:sldId id="292"/>
            <p14:sldId id="309"/>
            <p14:sldId id="310"/>
            <p14:sldId id="313"/>
            <p14:sldId id="311"/>
            <p14:sldId id="312"/>
            <p14:sldId id="316"/>
            <p14:sldId id="314"/>
            <p14:sldId id="291"/>
            <p14:sldId id="320"/>
            <p14:sldId id="317"/>
            <p14:sldId id="321"/>
            <p14:sldId id="318"/>
            <p14:sldId id="322"/>
            <p14:sldId id="319"/>
            <p14:sldId id="264"/>
            <p14:sldId id="281"/>
            <p14:sldId id="287"/>
            <p14:sldId id="296"/>
            <p14:sldId id="28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B0A"/>
    <a:srgbClr val="D45454"/>
    <a:srgbClr val="00B050"/>
    <a:srgbClr val="B10E1A"/>
    <a:srgbClr val="FFFFFF"/>
    <a:srgbClr val="00B0F0"/>
    <a:srgbClr val="FC8C42"/>
    <a:srgbClr val="C00000"/>
    <a:srgbClr val="A6192E"/>
    <a:srgbClr val="385D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63" autoAdjust="0"/>
    <p:restoredTop sz="58966" autoAdjust="0"/>
  </p:normalViewPr>
  <p:slideViewPr>
    <p:cSldViewPr snapToGrid="0">
      <p:cViewPr varScale="1">
        <p:scale>
          <a:sx n="116" d="100"/>
          <a:sy n="116" d="100"/>
        </p:scale>
        <p:origin x="3043" y="72"/>
      </p:cViewPr>
      <p:guideLst/>
    </p:cSldViewPr>
  </p:slideViewPr>
  <p:outlineViewPr>
    <p:cViewPr>
      <p:scale>
        <a:sx n="33" d="100"/>
        <a:sy n="33" d="100"/>
      </p:scale>
      <p:origin x="0" y="0"/>
    </p:cViewPr>
  </p:outlineViewPr>
  <p:notesTextViewPr>
    <p:cViewPr>
      <p:scale>
        <a:sx n="3" d="2"/>
        <a:sy n="3" d="2"/>
      </p:scale>
      <p:origin x="0" y="-43"/>
    </p:cViewPr>
  </p:notesTextViewPr>
  <p:notesViewPr>
    <p:cSldViewPr snapToGrid="0">
      <p:cViewPr varScale="1">
        <p:scale>
          <a:sx n="149" d="100"/>
          <a:sy n="149" d="100"/>
        </p:scale>
        <p:origin x="4939"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8693"/>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4939" y="0"/>
            <a:ext cx="2949099" cy="498693"/>
          </a:xfrm>
          <a:prstGeom prst="rect">
            <a:avLst/>
          </a:prstGeom>
        </p:spPr>
        <p:txBody>
          <a:bodyPr vert="horz" lIns="91440" tIns="45720" rIns="91440" bIns="45720" rtlCol="0"/>
          <a:lstStyle>
            <a:lvl1pPr algn="r">
              <a:defRPr sz="1200"/>
            </a:lvl1pPr>
          </a:lstStyle>
          <a:p>
            <a:fld id="{9484FE78-EBBD-4A22-A6BD-5CADC64AD2BA}" type="datetimeFigureOut">
              <a:rPr lang="en-AU" smtClean="0"/>
              <a:t>9/10/2023</a:t>
            </a:fld>
            <a:endParaRPr lang="en-AU"/>
          </a:p>
        </p:txBody>
      </p:sp>
      <p:sp>
        <p:nvSpPr>
          <p:cNvPr id="4" name="Slide Image Placeholder 3"/>
          <p:cNvSpPr>
            <a:spLocks noGrp="1" noRot="1" noChangeAspect="1"/>
          </p:cNvSpPr>
          <p:nvPr>
            <p:ph type="sldImg" idx="2"/>
          </p:nvPr>
        </p:nvSpPr>
        <p:spPr>
          <a:xfrm>
            <a:off x="422275" y="1243013"/>
            <a:ext cx="5961063" cy="33543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0562" y="4783307"/>
            <a:ext cx="5444490" cy="3913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40647"/>
            <a:ext cx="2949099" cy="49869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4939" y="9440647"/>
            <a:ext cx="2949099" cy="498692"/>
          </a:xfrm>
          <a:prstGeom prst="rect">
            <a:avLst/>
          </a:prstGeom>
        </p:spPr>
        <p:txBody>
          <a:bodyPr vert="horz" lIns="91440" tIns="45720" rIns="91440" bIns="45720" rtlCol="0" anchor="b"/>
          <a:lstStyle>
            <a:lvl1pPr algn="r">
              <a:defRPr sz="1200"/>
            </a:lvl1pPr>
          </a:lstStyle>
          <a:p>
            <a:fld id="{30DBC1D1-E08A-41C4-A196-4E074AABD39D}" type="slidenum">
              <a:rPr lang="en-AU" smtClean="0"/>
              <a:t>‹#›</a:t>
            </a:fld>
            <a:endParaRPr lang="en-AU"/>
          </a:p>
        </p:txBody>
      </p:sp>
    </p:spTree>
    <p:extLst>
      <p:ext uri="{BB962C8B-B14F-4D97-AF65-F5344CB8AC3E}">
        <p14:creationId xmlns:p14="http://schemas.microsoft.com/office/powerpoint/2010/main" val="719109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Good morning, my name is Michael Wouters.</a:t>
            </a:r>
          </a:p>
          <a:p>
            <a:endParaRPr lang="en-AU" dirty="0"/>
          </a:p>
          <a:p>
            <a:r>
              <a:rPr lang="en-AU" dirty="0"/>
              <a:t>I am the leader of Standards for Time and Frequency at the National Measurement Institute in Sydney, where I am responsible for Australia’s realization of Coordinated Universal Time.</a:t>
            </a:r>
          </a:p>
          <a:p>
            <a:endParaRPr lang="en-AU" dirty="0"/>
          </a:p>
          <a:p>
            <a:r>
              <a:rPr lang="en-AU" dirty="0"/>
              <a:t>Over the past 25 years or so that I’ve worked at NMI, time-transfer has been a theme of my work, with a particular emphasis on GNSS time-transfer, and I’ve also worked on  two-way satellite time-transfer and optical fibre time-transfer.</a:t>
            </a:r>
          </a:p>
          <a:p>
            <a:endParaRPr lang="en-AU" dirty="0"/>
          </a:p>
          <a:p>
            <a:r>
              <a:rPr lang="en-AU" dirty="0"/>
              <a:t> </a:t>
            </a:r>
          </a:p>
        </p:txBody>
      </p:sp>
      <p:sp>
        <p:nvSpPr>
          <p:cNvPr id="4" name="Slide Number Placeholder 3"/>
          <p:cNvSpPr>
            <a:spLocks noGrp="1"/>
          </p:cNvSpPr>
          <p:nvPr>
            <p:ph type="sldNum" sz="quarter" idx="10"/>
          </p:nvPr>
        </p:nvSpPr>
        <p:spPr/>
        <p:txBody>
          <a:bodyPr/>
          <a:lstStyle/>
          <a:p>
            <a:fld id="{30DBC1D1-E08A-41C4-A196-4E074AABD39D}" type="slidenum">
              <a:rPr lang="en-AU" smtClean="0"/>
              <a:t>1</a:t>
            </a:fld>
            <a:endParaRPr lang="en-AU"/>
          </a:p>
        </p:txBody>
      </p:sp>
    </p:spTree>
    <p:extLst>
      <p:ext uri="{BB962C8B-B14F-4D97-AF65-F5344CB8AC3E}">
        <p14:creationId xmlns:p14="http://schemas.microsoft.com/office/powerpoint/2010/main" val="26225011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To understand the timing capabilities of a GNSS receiver </a:t>
            </a:r>
            <a:r>
              <a:rPr lang="en-AU" dirty="0" err="1"/>
              <a:t>ikt’s</a:t>
            </a:r>
            <a:r>
              <a:rPr lang="en-AU" dirty="0"/>
              <a:t> useful to know something about the timing signals that are available.</a:t>
            </a:r>
          </a:p>
          <a:p>
            <a:endParaRPr lang="en-AU" dirty="0"/>
          </a:p>
          <a:p>
            <a:r>
              <a:rPr lang="en-AU" dirty="0"/>
              <a:t>I’ll use GPS as an example.</a:t>
            </a:r>
          </a:p>
          <a:p>
            <a:endParaRPr lang="en-AU" dirty="0"/>
          </a:p>
          <a:p>
            <a:r>
              <a:rPr lang="en-AU" dirty="0"/>
              <a:t>The first generation of satellites transmitted on two frequencies, L1 and L2.</a:t>
            </a:r>
          </a:p>
          <a:p>
            <a:r>
              <a:rPr lang="en-AU" dirty="0"/>
              <a:t>The purpose of this is to make a measurement of the ionospheric delay, by taking advantage of the dispersion in the ionosphere.</a:t>
            </a:r>
          </a:p>
          <a:p>
            <a:r>
              <a:rPr lang="en-AU" dirty="0"/>
              <a:t>There’s a newer signal at L5 too. </a:t>
            </a:r>
          </a:p>
          <a:p>
            <a:endParaRPr lang="en-AU" dirty="0"/>
          </a:p>
          <a:p>
            <a:r>
              <a:rPr lang="en-AU" dirty="0"/>
              <a:t>[1] The first timing signal we have is from the microwave carrier; we can measure its phase but of course there’s an N-cycle ambiguity in this measurement.</a:t>
            </a:r>
          </a:p>
          <a:p>
            <a:endParaRPr lang="en-AU" dirty="0"/>
          </a:p>
          <a:p>
            <a:r>
              <a:rPr lang="en-AU" dirty="0"/>
              <a:t>[2] The carrier is modulated by a pseudo random noise sequence. </a:t>
            </a:r>
          </a:p>
          <a:p>
            <a:r>
              <a:rPr lang="en-AU" dirty="0"/>
              <a:t>For the C/A code, this is clocked at 1 MHz and repeats every 1 millisecond. </a:t>
            </a:r>
          </a:p>
          <a:p>
            <a:r>
              <a:rPr lang="en-AU" dirty="0"/>
              <a:t>This is the so-called ranging code.</a:t>
            </a:r>
          </a:p>
          <a:p>
            <a:r>
              <a:rPr lang="en-AU" dirty="0"/>
              <a:t>Each satellite has a unique PRN sequence or code, and these have the mathematical property that their correlation with each other is low and bounded.</a:t>
            </a:r>
          </a:p>
          <a:p>
            <a:r>
              <a:rPr lang="en-AU" dirty="0"/>
              <a:t>This allows a particular satellite’s signal to be extracted by performing a correlation with a locally generated copy of the code.</a:t>
            </a:r>
          </a:p>
          <a:p>
            <a:r>
              <a:rPr lang="en-AU" dirty="0"/>
              <a:t>The time shift of the generated copy with respect to the incoming code gives a delay between the receiver’s clock and the satellite clock.</a:t>
            </a:r>
          </a:p>
          <a:p>
            <a:r>
              <a:rPr lang="en-AU" dirty="0"/>
              <a:t>This gives a lower resolution timing signal than the carrier phase, but the N millisecond ambiguity can be resolved relatively easily.</a:t>
            </a:r>
          </a:p>
          <a:p>
            <a:endParaRPr lang="en-AU" dirty="0"/>
          </a:p>
          <a:p>
            <a:r>
              <a:rPr lang="en-AU" dirty="0"/>
              <a:t>[3] Finally, the GPS data stream is modulated on top of this. </a:t>
            </a:r>
          </a:p>
          <a:p>
            <a:r>
              <a:rPr lang="en-AU" dirty="0"/>
              <a:t>The data stream provides information to the receiver about satellite orbits and clocks.  </a:t>
            </a:r>
          </a:p>
        </p:txBody>
      </p:sp>
      <p:sp>
        <p:nvSpPr>
          <p:cNvPr id="4" name="Slide Number Placeholder 3"/>
          <p:cNvSpPr>
            <a:spLocks noGrp="1"/>
          </p:cNvSpPr>
          <p:nvPr>
            <p:ph type="sldNum" sz="quarter" idx="5"/>
          </p:nvPr>
        </p:nvSpPr>
        <p:spPr/>
        <p:txBody>
          <a:bodyPr/>
          <a:lstStyle/>
          <a:p>
            <a:fld id="{30DBC1D1-E08A-41C4-A196-4E074AABD39D}" type="slidenum">
              <a:rPr lang="en-AU" smtClean="0"/>
              <a:t>10</a:t>
            </a:fld>
            <a:endParaRPr lang="en-AU"/>
          </a:p>
        </p:txBody>
      </p:sp>
    </p:spTree>
    <p:extLst>
      <p:ext uri="{BB962C8B-B14F-4D97-AF65-F5344CB8AC3E}">
        <p14:creationId xmlns:p14="http://schemas.microsoft.com/office/powerpoint/2010/main" val="753310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So, as we saw in the last slide, there are two kinds of measurements that the GNSS receiver can report: carrier phase and the PRN code delay.</a:t>
            </a:r>
          </a:p>
          <a:p>
            <a:r>
              <a:rPr lang="en-AU" dirty="0"/>
              <a:t>These measurements are reported by the receiver with respect to its own, internal clock.</a:t>
            </a:r>
          </a:p>
          <a:p>
            <a:r>
              <a:rPr lang="en-AU" dirty="0"/>
              <a:t>Depending on the capabilities of the GNSS receiver, there are two ways the measurements can be used for time-transfer.</a:t>
            </a:r>
          </a:p>
          <a:p>
            <a:endParaRPr lang="en-AU" dirty="0"/>
          </a:p>
          <a:p>
            <a:r>
              <a:rPr lang="en-AU" dirty="0"/>
              <a:t>Low end  timing receivers will have a one pulse per second timing output that can be measured against the 1 pps of your clock using a counter.</a:t>
            </a:r>
          </a:p>
          <a:p>
            <a:r>
              <a:rPr lang="en-AU" dirty="0"/>
              <a:t>Provided that the relationship between the receiver 1 pps and the raw measurements of individual satellites is known, the offset between the local clock</a:t>
            </a:r>
          </a:p>
          <a:p>
            <a:r>
              <a:rPr lang="en-AU" dirty="0"/>
              <a:t>and each SV clock can then be obtained.</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The measurements can be recorded in a RINEX observation  file, a standard file format used in the geodesy community.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r>
              <a:rPr lang="en-AU" dirty="0"/>
              <a:t>It only makes sense to use the PPS for the code measurements, which have a resolution of about half a nanosecond.</a:t>
            </a:r>
          </a:p>
          <a:p>
            <a:endParaRPr lang="en-AU" dirty="0"/>
          </a:p>
          <a:p>
            <a:r>
              <a:rPr lang="en-AU" dirty="0"/>
              <a:t>This is because the receiver’s physical clock, which is used to generate the 1 pps, is a crystal oscillator with a frequency of say 50 MHz or a period of 20 ns.</a:t>
            </a:r>
          </a:p>
          <a:p>
            <a:r>
              <a:rPr lang="en-AU" dirty="0"/>
              <a:t>Typical receivers are designed to place the 1 pps with the resolution of this clock, or about 20 ns.</a:t>
            </a:r>
          </a:p>
          <a:p>
            <a:endParaRPr lang="en-AU" dirty="0"/>
          </a:p>
          <a:p>
            <a:r>
              <a:rPr lang="en-AU" dirty="0"/>
              <a:t>[1] What you then see if you compare the receiver 1 pps with a stable reference is  a sawtooth, as the receiver clock drifts and then periodically steps the 1 pps to keep it approximately aligned.</a:t>
            </a:r>
          </a:p>
          <a:p>
            <a:endParaRPr lang="en-AU" dirty="0"/>
          </a:p>
          <a:p>
            <a:r>
              <a:rPr lang="en-AU" dirty="0"/>
              <a:t>Now, the receiver knows what the difference is between the output 1 pps and the true time, so it can output this information continuously, and you can process this information to correct the</a:t>
            </a:r>
          </a:p>
          <a:p>
            <a:r>
              <a:rPr lang="en-AU" dirty="0"/>
              <a:t>measurements made by the counter. This is the red line in the plot. However this is still noisy at the level of a nanosecond which is why the carrier phase measurements are not useful: their high resolution is washed out in the noise in the 1 pps.</a:t>
            </a:r>
          </a:p>
          <a:p>
            <a:endParaRPr lang="en-AU" dirty="0"/>
          </a:p>
          <a:p>
            <a:r>
              <a:rPr lang="en-AU" dirty="0"/>
              <a:t>This method was used in the first GPS time-transfer systems, but has been superseded by more capable GNSS receivers.</a:t>
            </a:r>
          </a:p>
          <a:p>
            <a:endParaRPr lang="en-AU" dirty="0"/>
          </a:p>
          <a:p>
            <a:r>
              <a:rPr lang="en-AU" dirty="0"/>
              <a:t>[2] The principle improvement in these receivers is to have inputs for 1 pps and 10 MHz and to use these as the reference for making measurements, rather than the internal crystal oscillator.</a:t>
            </a:r>
          </a:p>
          <a:p>
            <a:r>
              <a:rPr lang="en-AU" dirty="0"/>
              <a:t>This means that the higher resolution of the carrier phase measurements is now useable and this is at least an order of magnitude better than that available from the code measurements.</a:t>
            </a:r>
          </a:p>
          <a:p>
            <a:endParaRPr lang="en-AU" dirty="0"/>
          </a:p>
          <a:p>
            <a:r>
              <a:rPr lang="en-AU" dirty="0"/>
              <a:t>[The availability of carrier phase measurements also means that the antenna position can  be determined to a few cm by the receiver, for accurate determination of the geometric delay.]</a:t>
            </a:r>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11</a:t>
            </a:fld>
            <a:endParaRPr lang="en-AU"/>
          </a:p>
        </p:txBody>
      </p:sp>
    </p:spTree>
    <p:extLst>
      <p:ext uri="{BB962C8B-B14F-4D97-AF65-F5344CB8AC3E}">
        <p14:creationId xmlns:p14="http://schemas.microsoft.com/office/powerpoint/2010/main" val="2798402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r>
              <a:rPr lang="en-AU" dirty="0"/>
              <a:t>Once you have a RINEX observation file, it needs further processing to generate a file with useful timing information.</a:t>
            </a:r>
          </a:p>
          <a:p>
            <a:r>
              <a:rPr lang="en-AU" dirty="0"/>
              <a:t>Remember, all we have is raw time offsets from the receiver and these need to be corrected for various delays and offsets.</a:t>
            </a:r>
          </a:p>
          <a:p>
            <a:endParaRPr lang="en-AU" dirty="0"/>
          </a:p>
          <a:p>
            <a:r>
              <a:rPr lang="en-AU" dirty="0"/>
              <a:t>One processing method results in a so-called CGGTTS time-transfer file.</a:t>
            </a:r>
          </a:p>
          <a:p>
            <a:r>
              <a:rPr lang="en-AU" dirty="0"/>
              <a:t>CGGTTS processing uses the code measurements only.</a:t>
            </a:r>
          </a:p>
          <a:p>
            <a:endParaRPr lang="en-AU" dirty="0"/>
          </a:p>
          <a:p>
            <a:r>
              <a:rPr lang="en-AU" dirty="0"/>
              <a:t>The CGGTTS standard specifies how the various corrections such as for the ionosphere and troposphere delays, must be made.</a:t>
            </a:r>
          </a:p>
          <a:p>
            <a:r>
              <a:rPr lang="en-AU" dirty="0"/>
              <a:t>In particular, it specifies the use of the broadcast clock and orbit products for GNSS satellites.</a:t>
            </a:r>
          </a:p>
          <a:p>
            <a:r>
              <a:rPr lang="en-AU" dirty="0"/>
              <a:t>The broadcast products are predictions that are transmitted by each GNSS satellite and are limited in their accuracy.</a:t>
            </a:r>
          </a:p>
          <a:p>
            <a:r>
              <a:rPr lang="en-AU" dirty="0"/>
              <a:t>For example, broadcast orbits have an accuracy of about 1 metre.</a:t>
            </a:r>
          </a:p>
          <a:p>
            <a:endParaRPr lang="en-AU" dirty="0"/>
          </a:p>
          <a:p>
            <a:r>
              <a:rPr lang="en-AU" dirty="0"/>
              <a:t>The software typically used is a program called r2cggtts, which unfortunately is not openly available. </a:t>
            </a:r>
          </a:p>
          <a:p>
            <a:r>
              <a:rPr lang="en-AU" dirty="0"/>
              <a:t>Some manufacturers of timing receivers also provide software with their receivers for generating CGGTTS files.</a:t>
            </a:r>
          </a:p>
          <a:p>
            <a:endParaRPr lang="en-AU" dirty="0"/>
          </a:p>
          <a:p>
            <a:r>
              <a:rPr lang="en-AU" dirty="0"/>
              <a:t>[1] The currently favoured method for processing is PPP.</a:t>
            </a:r>
          </a:p>
          <a:p>
            <a:r>
              <a:rPr lang="en-AU" dirty="0"/>
              <a:t>PPP stands for Precise Point Positioning and has been adapted from a technique used in the geodesy community.</a:t>
            </a:r>
          </a:p>
          <a:p>
            <a:r>
              <a:rPr lang="en-AU" dirty="0"/>
              <a:t>PPP principally uses the carrier phase measurements. </a:t>
            </a:r>
          </a:p>
          <a:p>
            <a:r>
              <a:rPr lang="en-AU" dirty="0"/>
              <a:t>Crucially though, it can be used with  very accurate post-processed orbit and clock products, which are based on measurements made on the satellites by a network of ground stations.</a:t>
            </a:r>
          </a:p>
          <a:p>
            <a:r>
              <a:rPr lang="en-AU" dirty="0"/>
              <a:t>The downside is latency, which is two weeks for the final products.</a:t>
            </a:r>
          </a:p>
          <a:p>
            <a:endParaRPr lang="en-AU" dirty="0"/>
          </a:p>
          <a:p>
            <a:r>
              <a:rPr lang="en-AU" dirty="0"/>
              <a:t>The software to do this is complicated and requires quite a bit of effort to set up. </a:t>
            </a:r>
          </a:p>
          <a:p>
            <a:r>
              <a:rPr lang="en-AU" dirty="0"/>
              <a:t>One commonly used program is Bernese, available from the University of Bern.</a:t>
            </a:r>
          </a:p>
          <a:p>
            <a:endParaRPr lang="en-AU" dirty="0"/>
          </a:p>
          <a:p>
            <a:r>
              <a:rPr lang="en-AU" dirty="0"/>
              <a:t>An easier alternative is the Canadian CSRS online PPP service.</a:t>
            </a:r>
          </a:p>
          <a:p>
            <a:r>
              <a:rPr lang="en-AU" dirty="0"/>
              <a:t>All you need to do with this is to upload your RINEX observation files.</a:t>
            </a:r>
          </a:p>
          <a:p>
            <a:r>
              <a:rPr lang="en-AU" dirty="0"/>
              <a:t>It’s free.</a:t>
            </a:r>
          </a:p>
          <a:p>
            <a:endParaRPr lang="en-AU" dirty="0"/>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12</a:t>
            </a:fld>
            <a:endParaRPr lang="en-AU"/>
          </a:p>
        </p:txBody>
      </p:sp>
    </p:spTree>
    <p:extLst>
      <p:ext uri="{BB962C8B-B14F-4D97-AF65-F5344CB8AC3E}">
        <p14:creationId xmlns:p14="http://schemas.microsoft.com/office/powerpoint/2010/main" val="20782770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r>
              <a:rPr lang="en-AU" dirty="0"/>
              <a:t>To perform time-transfer using CGGTTS, we can either do common-view or all in view.</a:t>
            </a:r>
          </a:p>
          <a:p>
            <a:endParaRPr lang="en-AU" dirty="0"/>
          </a:p>
          <a:p>
            <a:r>
              <a:rPr lang="en-AU" dirty="0"/>
              <a:t>For common view, what we need to do is make a time series, matching satellites at each track time between two files.</a:t>
            </a:r>
          </a:p>
          <a:p>
            <a:r>
              <a:rPr lang="en-AU" dirty="0"/>
              <a:t>We can then either use REFSV or REFSYS to calculate a clock difference.</a:t>
            </a:r>
          </a:p>
          <a:p>
            <a:r>
              <a:rPr lang="en-AU" dirty="0"/>
              <a:t>[REFSV is the difference between the lab clock and the satellite clock.</a:t>
            </a:r>
          </a:p>
          <a:p>
            <a:r>
              <a:rPr lang="en-AU" dirty="0"/>
              <a:t> REFSYS is the difference between the lab clock and the GNSS system time]</a:t>
            </a:r>
          </a:p>
          <a:p>
            <a:endParaRPr lang="en-AU" dirty="0"/>
          </a:p>
          <a:p>
            <a:r>
              <a:rPr lang="en-AU" dirty="0"/>
              <a:t>It may be necessary to match on ephemeris too [ephemeris contains orbit and clock models], `since different software may make different choices about use of ephemeris.</a:t>
            </a:r>
          </a:p>
          <a:p>
            <a:r>
              <a:rPr lang="en-AU" dirty="0"/>
              <a:t>We can then make an average of the clock differences at each track time. This could be weighted, for example, by elevation. </a:t>
            </a:r>
          </a:p>
          <a:p>
            <a:r>
              <a:rPr lang="en-AU" dirty="0"/>
              <a:t>Measurements at low elevation tend to be noisier.</a:t>
            </a:r>
          </a:p>
          <a:p>
            <a:endParaRPr lang="en-AU" dirty="0"/>
          </a:p>
          <a:p>
            <a:r>
              <a:rPr lang="en-AU" dirty="0"/>
              <a:t>[1] All-in-view is used on long baselines, say greater than 5000 km, where the number of satellites in common view is starting to drop.</a:t>
            </a:r>
          </a:p>
          <a:p>
            <a:r>
              <a:rPr lang="en-AU" dirty="0"/>
              <a:t> For all-in-view, we make an average at each track time and then take the difference of the two averages.</a:t>
            </a:r>
          </a:p>
          <a:p>
            <a:r>
              <a:rPr lang="en-AU" dirty="0"/>
              <a:t>In order to average the measurements, they need to be referred to a common time scale so we have to use REFSYS in this case.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DBC1D1-E08A-41C4-A196-4E074AABD39D}"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61042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This is probably a good time to compare the processing methods we’ve been discussing.</a:t>
            </a:r>
          </a:p>
          <a:p>
            <a:endParaRPr lang="en-AU" dirty="0"/>
          </a:p>
          <a:p>
            <a:r>
              <a:rPr lang="en-AU" dirty="0"/>
              <a:t>I’ve used UTC data on the BIPM ftp server from NPLI in India and NICT in Japan, a baseline of about 5800 km.</a:t>
            </a:r>
          </a:p>
          <a:p>
            <a:r>
              <a:rPr lang="en-AU" dirty="0"/>
              <a:t>Both NPLI and NICT have steered time scales derived from a hydrogen maser.</a:t>
            </a:r>
          </a:p>
          <a:p>
            <a:endParaRPr lang="en-AU" dirty="0"/>
          </a:p>
          <a:p>
            <a:r>
              <a:rPr lang="en-AU" dirty="0"/>
              <a:t>You can see in the time series data that the code-based methods (in red and blue) are very noisy compared with the PPP data (in yellow).</a:t>
            </a:r>
          </a:p>
          <a:p>
            <a:r>
              <a:rPr lang="en-AU" dirty="0"/>
              <a:t>[Even noisier than they appear – PPP is averaged over 5 minutes, CGGTTS over 13 minutes]</a:t>
            </a:r>
          </a:p>
          <a:p>
            <a:endParaRPr lang="en-AU" dirty="0"/>
          </a:p>
          <a:p>
            <a:r>
              <a:rPr lang="en-AU" dirty="0"/>
              <a:t>The performance comparison is a bit clearer if you look at ADEV and TDEV.</a:t>
            </a:r>
          </a:p>
          <a:p>
            <a:r>
              <a:rPr lang="en-AU" dirty="0"/>
              <a:t>There’s actually not a lot to pick still between all in view and common view, even on this very long east-west baseline.</a:t>
            </a:r>
          </a:p>
          <a:p>
            <a:endParaRPr lang="en-AU" dirty="0"/>
          </a:p>
          <a:p>
            <a:r>
              <a:rPr lang="en-AU" dirty="0"/>
              <a:t>The PPP though is clearly the winner though at averaging times of less than a few days.</a:t>
            </a:r>
          </a:p>
          <a:p>
            <a:r>
              <a:rPr lang="en-AU" dirty="0"/>
              <a:t>[The bump in ADEV may be due to steering of the local UTC(k).]</a:t>
            </a:r>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14</a:t>
            </a:fld>
            <a:endParaRPr lang="en-AU"/>
          </a:p>
        </p:txBody>
      </p:sp>
    </p:spTree>
    <p:extLst>
      <p:ext uri="{BB962C8B-B14F-4D97-AF65-F5344CB8AC3E}">
        <p14:creationId xmlns:p14="http://schemas.microsoft.com/office/powerpoint/2010/main" val="40618857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There’s a well known problem with PPP. </a:t>
            </a:r>
          </a:p>
          <a:p>
            <a:r>
              <a:rPr lang="en-AU" dirty="0"/>
              <a:t>If you calculate PPP solutions in daily batches say, you will see jumps at the day boundaries.</a:t>
            </a:r>
          </a:p>
          <a:p>
            <a:r>
              <a:rPr lang="en-AU" dirty="0"/>
              <a:t>You can see this in the plot here, in the data in red.</a:t>
            </a:r>
          </a:p>
          <a:p>
            <a:endParaRPr lang="en-AU" dirty="0"/>
          </a:p>
          <a:p>
            <a:r>
              <a:rPr lang="en-AU" dirty="0"/>
              <a:t>This is common clock data, </a:t>
            </a:r>
            <a:r>
              <a:rPr lang="en-AU" dirty="0" err="1"/>
              <a:t>ie</a:t>
            </a:r>
            <a:r>
              <a:rPr lang="en-AU" dirty="0"/>
              <a:t> two co-located receivers referenced to the same clock.</a:t>
            </a:r>
          </a:p>
          <a:p>
            <a:r>
              <a:rPr lang="en-AU" dirty="0"/>
              <a:t>If everything was working perfectly, the difference between the two PPP solutions should be a straight line.</a:t>
            </a:r>
          </a:p>
          <a:p>
            <a:r>
              <a:rPr lang="en-AU" dirty="0"/>
              <a:t>Instead, we see jumps of a few hundred ps at each day boundary.</a:t>
            </a:r>
          </a:p>
          <a:p>
            <a:endParaRPr lang="en-AU" dirty="0"/>
          </a:p>
          <a:p>
            <a:r>
              <a:rPr lang="en-AU" dirty="0"/>
              <a:t>You might think of estimating the step at each jump and joining up the data sets.</a:t>
            </a:r>
          </a:p>
          <a:p>
            <a:r>
              <a:rPr lang="en-AU" dirty="0"/>
              <a:t>But this doesn’t quite work. </a:t>
            </a:r>
          </a:p>
          <a:p>
            <a:r>
              <a:rPr lang="en-AU" dirty="0"/>
              <a:t>The data in green shows the result of trying this – there is drift in the time difference, corresponding to a frequency offset of a few parts in 10^16.</a:t>
            </a:r>
          </a:p>
          <a:p>
            <a:endParaRPr lang="en-AU" dirty="0"/>
          </a:p>
          <a:p>
            <a:r>
              <a:rPr lang="en-AU" dirty="0"/>
              <a:t>The source of the boundary jumps is not completely understood, but is generally thought to be due to accumulation of errors in the clock solution.</a:t>
            </a:r>
          </a:p>
          <a:p>
            <a:r>
              <a:rPr lang="en-AU" dirty="0"/>
              <a:t>This also suggests that you don’t win by extending the duration of the processing run.</a:t>
            </a:r>
          </a:p>
          <a:p>
            <a:endParaRPr lang="en-AU" dirty="0"/>
          </a:p>
          <a:p>
            <a:r>
              <a:rPr lang="en-AU" dirty="0"/>
              <a:t>One solution to mitigate the boundary jumps recognizes a problem with standard PPP.</a:t>
            </a:r>
          </a:p>
          <a:p>
            <a:r>
              <a:rPr lang="en-AU" dirty="0"/>
              <a:t>The carrier phase is ambiguous by N cycles of the carrier frequency and this ambiguity has to be solved for. </a:t>
            </a:r>
          </a:p>
          <a:p>
            <a:r>
              <a:rPr lang="en-AU" dirty="0"/>
              <a:t>Standard PPP allows N to float, rather than be constrained to an integer. </a:t>
            </a:r>
          </a:p>
          <a:p>
            <a:r>
              <a:rPr lang="en-AU" dirty="0"/>
              <a:t>This tends to feed in noise from other corrections that are made,  such as the troposphere delay.</a:t>
            </a:r>
          </a:p>
          <a:p>
            <a:r>
              <a:rPr lang="en-AU" dirty="0"/>
              <a:t>If you modify the PPP processing to constrain N to be an integer, you get something like the data in black.</a:t>
            </a:r>
          </a:p>
          <a:p>
            <a:r>
              <a:rPr lang="en-AU" dirty="0"/>
              <a:t>The daily jumps are significantly reduced.</a:t>
            </a:r>
          </a:p>
          <a:p>
            <a:endParaRPr lang="en-AU" dirty="0"/>
          </a:p>
          <a:p>
            <a:r>
              <a:rPr lang="en-AU" dirty="0"/>
              <a:t>[1] Looking at our ADEV plot again, we can see a significant improvement.</a:t>
            </a:r>
          </a:p>
        </p:txBody>
      </p:sp>
      <p:sp>
        <p:nvSpPr>
          <p:cNvPr id="4" name="Slide Number Placeholder 3"/>
          <p:cNvSpPr>
            <a:spLocks noGrp="1"/>
          </p:cNvSpPr>
          <p:nvPr>
            <p:ph type="sldNum" sz="quarter" idx="5"/>
          </p:nvPr>
        </p:nvSpPr>
        <p:spPr/>
        <p:txBody>
          <a:bodyPr/>
          <a:lstStyle/>
          <a:p>
            <a:fld id="{30DBC1D1-E08A-41C4-A196-4E074AABD39D}" type="slidenum">
              <a:rPr lang="en-AU" smtClean="0"/>
              <a:t>15</a:t>
            </a:fld>
            <a:endParaRPr lang="en-AU"/>
          </a:p>
        </p:txBody>
      </p:sp>
    </p:spTree>
    <p:extLst>
      <p:ext uri="{BB962C8B-B14F-4D97-AF65-F5344CB8AC3E}">
        <p14:creationId xmlns:p14="http://schemas.microsoft.com/office/powerpoint/2010/main" val="23616960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GNSS  is the workhorse time-transfer method for UTC.</a:t>
            </a:r>
          </a:p>
          <a:p>
            <a:r>
              <a:rPr lang="en-AU" dirty="0"/>
              <a:t>For the common clocks in UTC, like a Cs beam standard, or active H-masers, IPPP is good enough with a day’s averaging.</a:t>
            </a:r>
          </a:p>
          <a:p>
            <a:endParaRPr lang="en-AU" dirty="0"/>
          </a:p>
          <a:p>
            <a:r>
              <a:rPr lang="en-AU" dirty="0"/>
              <a:t>But, it just doesn’t cut it for optical clocks.</a:t>
            </a:r>
          </a:p>
          <a:p>
            <a:r>
              <a:rPr lang="en-AU" dirty="0"/>
              <a:t>If we look at the ADEV of the NIST aluminium ion clock, there is still two orders of magnitude too much noise, even after two weeks of averaging.</a:t>
            </a:r>
          </a:p>
          <a:p>
            <a:endParaRPr lang="en-AU" dirty="0"/>
          </a:p>
          <a:p>
            <a:r>
              <a:rPr lang="en-AU" dirty="0"/>
              <a:t>Something better is needed</a:t>
            </a:r>
            <a:r>
              <a:rPr lang="en-AU" baseline="0" dirty="0"/>
              <a:t> if we want to compare remote optical clocks.</a:t>
            </a:r>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16</a:t>
            </a:fld>
            <a:endParaRPr lang="en-AU"/>
          </a:p>
        </p:txBody>
      </p:sp>
    </p:spTree>
    <p:extLst>
      <p:ext uri="{BB962C8B-B14F-4D97-AF65-F5344CB8AC3E}">
        <p14:creationId xmlns:p14="http://schemas.microsoft.com/office/powerpoint/2010/main" val="1537919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Currently, two kinds of time links used in the construction of UTC. </a:t>
            </a:r>
          </a:p>
          <a:p>
            <a:r>
              <a:rPr lang="en-AU" dirty="0"/>
              <a:t>GNSS links are the most common but there is also another kind of link that I’ll talk about now: two-way satellite time transfer.</a:t>
            </a:r>
          </a:p>
        </p:txBody>
      </p:sp>
      <p:sp>
        <p:nvSpPr>
          <p:cNvPr id="4" name="Slide Number Placeholder 3"/>
          <p:cNvSpPr>
            <a:spLocks noGrp="1"/>
          </p:cNvSpPr>
          <p:nvPr>
            <p:ph type="sldNum" sz="quarter" idx="5"/>
          </p:nvPr>
        </p:nvSpPr>
        <p:spPr/>
        <p:txBody>
          <a:bodyPr/>
          <a:lstStyle/>
          <a:p>
            <a:fld id="{30DBC1D1-E08A-41C4-A196-4E074AABD39D}" type="slidenum">
              <a:rPr lang="en-AU" smtClean="0"/>
              <a:t>17</a:t>
            </a:fld>
            <a:endParaRPr lang="en-AU"/>
          </a:p>
        </p:txBody>
      </p:sp>
    </p:spTree>
    <p:extLst>
      <p:ext uri="{BB962C8B-B14F-4D97-AF65-F5344CB8AC3E}">
        <p14:creationId xmlns:p14="http://schemas.microsoft.com/office/powerpoint/2010/main" val="2458579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Two way satellite time-transfer requires the use of a communications satellite in geostationary orbit to transmit signals between the two stations.</a:t>
            </a:r>
          </a:p>
          <a:p>
            <a:endParaRPr lang="en-AU" dirty="0"/>
          </a:p>
          <a:p>
            <a:r>
              <a:rPr lang="en-AU" dirty="0"/>
              <a:t>The timing signals from the station clock are converted into something suitable for transmission and reception by a special modem.</a:t>
            </a:r>
          </a:p>
          <a:p>
            <a:endParaRPr lang="en-AU" dirty="0"/>
          </a:p>
          <a:p>
            <a:r>
              <a:rPr lang="en-AU" dirty="0"/>
              <a:t>As usual with two way methods, we hope for cancellation of the one-way delays </a:t>
            </a:r>
            <a:r>
              <a:rPr lang="en-AU" dirty="0" err="1"/>
              <a:t>deltaBA</a:t>
            </a:r>
            <a:r>
              <a:rPr lang="en-AU" dirty="0"/>
              <a:t> and </a:t>
            </a:r>
            <a:r>
              <a:rPr lang="en-AU" dirty="0" err="1"/>
              <a:t>deltaAB</a:t>
            </a:r>
            <a:r>
              <a:rPr lang="en-AU" dirty="0"/>
              <a:t>.</a:t>
            </a:r>
          </a:p>
          <a:p>
            <a:endParaRPr lang="en-AU" dirty="0"/>
          </a:p>
          <a:p>
            <a:r>
              <a:rPr lang="en-AU" dirty="0"/>
              <a:t>It’s not perfect of course.</a:t>
            </a:r>
          </a:p>
          <a:p>
            <a:endParaRPr lang="en-AU" dirty="0"/>
          </a:p>
          <a:p>
            <a:r>
              <a:rPr lang="en-AU" dirty="0"/>
              <a:t>For example, one source of asymmetry results from the uplink and downlink frequencies being different. </a:t>
            </a:r>
          </a:p>
          <a:p>
            <a:r>
              <a:rPr lang="en-AU" dirty="0"/>
              <a:t>Typical links operate in the Ku band, </a:t>
            </a:r>
            <a:r>
              <a:rPr lang="en-AU" dirty="0" err="1"/>
              <a:t>woth</a:t>
            </a:r>
            <a:r>
              <a:rPr lang="en-AU" dirty="0"/>
              <a:t> uplink at 14.2 GHz and downlink at 11.4 GHz.</a:t>
            </a:r>
          </a:p>
          <a:p>
            <a:r>
              <a:rPr lang="en-AU" dirty="0"/>
              <a:t>Differences in the ionosphere seen by A and B mean that the one way delays are not quite the same. </a:t>
            </a:r>
          </a:p>
          <a:p>
            <a:r>
              <a:rPr lang="en-AU" dirty="0"/>
              <a:t>If you model the asymmetry, you can see diurnal variations of up to 40 ps on very long links like the NIST/PTB link.</a:t>
            </a:r>
          </a:p>
          <a:p>
            <a:endParaRPr lang="en-AU" dirty="0"/>
          </a:p>
          <a:p>
            <a:r>
              <a:rPr lang="en-AU" dirty="0"/>
              <a:t>[Others: barometric pressure, sensitivity of equipment to temperature variations …]</a:t>
            </a:r>
          </a:p>
          <a:p>
            <a:endParaRPr lang="en-AU" dirty="0"/>
          </a:p>
          <a:p>
            <a:r>
              <a:rPr lang="en-AU" dirty="0"/>
              <a:t>The advantages over GNSS time-transfer are better short term stability, data are available near real time and the uncertainty of the calibrated delay can be smaller.</a:t>
            </a:r>
          </a:p>
        </p:txBody>
      </p:sp>
      <p:sp>
        <p:nvSpPr>
          <p:cNvPr id="4" name="Slide Number Placeholder 3"/>
          <p:cNvSpPr>
            <a:spLocks noGrp="1"/>
          </p:cNvSpPr>
          <p:nvPr>
            <p:ph type="sldNum" sz="quarter" idx="5"/>
          </p:nvPr>
        </p:nvSpPr>
        <p:spPr/>
        <p:txBody>
          <a:bodyPr/>
          <a:lstStyle/>
          <a:p>
            <a:fld id="{30DBC1D1-E08A-41C4-A196-4E074AABD39D}" type="slidenum">
              <a:rPr lang="en-AU" smtClean="0"/>
              <a:t>18</a:t>
            </a:fld>
            <a:endParaRPr lang="en-AU"/>
          </a:p>
        </p:txBody>
      </p:sp>
    </p:spTree>
    <p:extLst>
      <p:ext uri="{BB962C8B-B14F-4D97-AF65-F5344CB8AC3E}">
        <p14:creationId xmlns:p14="http://schemas.microsoft.com/office/powerpoint/2010/main" val="37942615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For a long time, there has really been only one modem available for TWSTT, the SATRE modem.</a:t>
            </a:r>
          </a:p>
          <a:p>
            <a:r>
              <a:rPr lang="en-AU" dirty="0"/>
              <a:t>As a technical aside, the modem works by transmitting a PRN signal, just like GPS.</a:t>
            </a:r>
          </a:p>
          <a:p>
            <a:endParaRPr lang="en-AU" dirty="0"/>
          </a:p>
          <a:p>
            <a:r>
              <a:rPr lang="en-AU" dirty="0"/>
              <a:t>TWSTT with this modem can show diurnal variations of up to a few ns, as shown in the data here for the relatively short link between PTB and AOS (in Poland).</a:t>
            </a:r>
          </a:p>
        </p:txBody>
      </p:sp>
      <p:sp>
        <p:nvSpPr>
          <p:cNvPr id="4" name="Slide Number Placeholder 3"/>
          <p:cNvSpPr>
            <a:spLocks noGrp="1"/>
          </p:cNvSpPr>
          <p:nvPr>
            <p:ph type="sldNum" sz="quarter" idx="5"/>
          </p:nvPr>
        </p:nvSpPr>
        <p:spPr/>
        <p:txBody>
          <a:bodyPr/>
          <a:lstStyle/>
          <a:p>
            <a:fld id="{30DBC1D1-E08A-41C4-A196-4E074AABD39D}" type="slidenum">
              <a:rPr lang="en-AU" smtClean="0"/>
              <a:t>19</a:t>
            </a:fld>
            <a:endParaRPr lang="en-AU"/>
          </a:p>
        </p:txBody>
      </p:sp>
    </p:spTree>
    <p:extLst>
      <p:ext uri="{BB962C8B-B14F-4D97-AF65-F5344CB8AC3E}">
        <p14:creationId xmlns:p14="http://schemas.microsoft.com/office/powerpoint/2010/main" val="10544706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r>
              <a:rPr lang="en-AU" dirty="0"/>
              <a:t>Whether you’re running a national timescale or developing a state of the art frequency standard, being able to compare your standards with others around the world can be essential.</a:t>
            </a:r>
          </a:p>
          <a:p>
            <a:endParaRPr lang="en-AU" dirty="0"/>
          </a:p>
          <a:p>
            <a:r>
              <a:rPr lang="en-AU" dirty="0"/>
              <a:t>In this lecture, I’m going to talk about some of the ways you can do this and show you what the state of the art is.</a:t>
            </a:r>
          </a:p>
          <a:p>
            <a:endParaRPr lang="en-AU" dirty="0"/>
          </a:p>
          <a:p>
            <a:r>
              <a:rPr lang="en-AU" dirty="0"/>
              <a:t>The five techniques I’m going to cover are GNSS, two way satellite time-transfer, VLBI, optical fibre and free space optical links.</a:t>
            </a:r>
          </a:p>
          <a:p>
            <a:endParaRPr lang="en-AU" dirty="0"/>
          </a:p>
          <a:p>
            <a:r>
              <a:rPr lang="en-AU" dirty="0"/>
              <a:t>I won’t be talking about ethernet-based methods like Precise Time Protocol.</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2</a:t>
            </a:fld>
            <a:endParaRPr lang="en-AU"/>
          </a:p>
        </p:txBody>
      </p:sp>
    </p:spTree>
    <p:extLst>
      <p:ext uri="{BB962C8B-B14F-4D97-AF65-F5344CB8AC3E}">
        <p14:creationId xmlns:p14="http://schemas.microsoft.com/office/powerpoint/2010/main" val="5862764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One possible source of the diurnal variations that has been identified is in the electronics in the receive side of the modem.</a:t>
            </a:r>
          </a:p>
          <a:p>
            <a:r>
              <a:rPr lang="en-AU" dirty="0"/>
              <a:t>This has been investigated using a software defined radio (SDR).</a:t>
            </a:r>
          </a:p>
          <a:p>
            <a:r>
              <a:rPr lang="en-AU" dirty="0"/>
              <a:t>The incoming signal is digitized and then all subsequent processing is  in software. </a:t>
            </a:r>
          </a:p>
          <a:p>
            <a:r>
              <a:rPr lang="en-AU" dirty="0"/>
              <a:t>Processing in software allows easy changes to algorithms and easy optimization.</a:t>
            </a:r>
          </a:p>
          <a:p>
            <a:endParaRPr lang="en-AU" dirty="0"/>
          </a:p>
          <a:p>
            <a:r>
              <a:rPr lang="en-AU" dirty="0"/>
              <a:t>The data shown here for the link between OP in Paris and PTB show a reduction in the diurnal of about a factor of 3.</a:t>
            </a:r>
          </a:p>
          <a:p>
            <a:r>
              <a:rPr lang="en-AU" dirty="0"/>
              <a:t>The improvement on much longer links (Europe-USA) is not so large; only about 30%.</a:t>
            </a:r>
          </a:p>
          <a:p>
            <a:endParaRPr lang="en-AU" dirty="0"/>
          </a:p>
          <a:p>
            <a:r>
              <a:rPr lang="en-AU" dirty="0"/>
              <a:t>There is also ongoing research into improving the resolution of TWSTT.</a:t>
            </a:r>
          </a:p>
          <a:p>
            <a:r>
              <a:rPr lang="en-AU" dirty="0"/>
              <a:t>The simplest thing you could do is increase the chip rate of the ranging signal, but this requires proportionately more bandwidth, </a:t>
            </a:r>
          </a:p>
          <a:p>
            <a:r>
              <a:rPr lang="en-AU" dirty="0"/>
              <a:t>and the cost of the satellite link is also proportional to bandwidth.</a:t>
            </a:r>
          </a:p>
          <a:p>
            <a:endParaRPr lang="en-AU" dirty="0"/>
          </a:p>
          <a:p>
            <a:r>
              <a:rPr lang="en-AU" dirty="0"/>
              <a:t>[1] Another thing you can do is to use the carrier phase for a timing signal, just like in GNSS time-transfer.</a:t>
            </a:r>
          </a:p>
          <a:p>
            <a:r>
              <a:rPr lang="en-AU" dirty="0"/>
              <a:t>NICT have been developing a modem that uses the carrier phase for timing measurements.</a:t>
            </a:r>
          </a:p>
          <a:p>
            <a:r>
              <a:rPr lang="en-AU" dirty="0"/>
              <a:t>In common-clock, the improvement over code-based time-transfer is a factor of 10000 at short averaging times.</a:t>
            </a:r>
          </a:p>
          <a:p>
            <a:endParaRPr lang="en-AU" dirty="0"/>
          </a:p>
          <a:p>
            <a:r>
              <a:rPr lang="en-AU" dirty="0"/>
              <a:t>It’s still an order of magnitude from where we’d like to be with respect to optical clock stability though.</a:t>
            </a:r>
          </a:p>
          <a:p>
            <a:endParaRPr lang="en-AU" dirty="0"/>
          </a:p>
          <a:p>
            <a:r>
              <a:rPr lang="en-AU" dirty="0"/>
              <a:t>[</a:t>
            </a:r>
            <a:r>
              <a:rPr lang="en-AU" dirty="0" err="1"/>
              <a:t>nb</a:t>
            </a:r>
            <a:r>
              <a:rPr lang="en-AU" dirty="0"/>
              <a:t> for NIST Al+ clock, MDEV is scaled from ADEV – white FM]</a:t>
            </a:r>
          </a:p>
        </p:txBody>
      </p:sp>
      <p:sp>
        <p:nvSpPr>
          <p:cNvPr id="4" name="Slide Number Placeholder 3"/>
          <p:cNvSpPr>
            <a:spLocks noGrp="1"/>
          </p:cNvSpPr>
          <p:nvPr>
            <p:ph type="sldNum" sz="quarter" idx="5"/>
          </p:nvPr>
        </p:nvSpPr>
        <p:spPr/>
        <p:txBody>
          <a:bodyPr/>
          <a:lstStyle/>
          <a:p>
            <a:fld id="{30DBC1D1-E08A-41C4-A196-4E074AABD39D}" type="slidenum">
              <a:rPr lang="en-AU" smtClean="0"/>
              <a:t>20</a:t>
            </a:fld>
            <a:endParaRPr lang="en-AU"/>
          </a:p>
        </p:txBody>
      </p:sp>
    </p:spTree>
    <p:extLst>
      <p:ext uri="{BB962C8B-B14F-4D97-AF65-F5344CB8AC3E}">
        <p14:creationId xmlns:p14="http://schemas.microsoft.com/office/powerpoint/2010/main" val="7009434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Very Long Baseline Interferometry (VLBI) is used in radio astronomy to improve the angular resolution of radio astronomical observations.</a:t>
            </a:r>
          </a:p>
          <a:p>
            <a:r>
              <a:rPr lang="en-AU" dirty="0"/>
              <a:t>As a </a:t>
            </a:r>
            <a:r>
              <a:rPr lang="en-AU" dirty="0" err="1"/>
              <a:t>byproduct</a:t>
            </a:r>
            <a:r>
              <a:rPr lang="en-AU" dirty="0"/>
              <a:t>, these measurements can also be used to compare clocks, as we will see. </a:t>
            </a:r>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21</a:t>
            </a:fld>
            <a:endParaRPr lang="en-AU"/>
          </a:p>
        </p:txBody>
      </p:sp>
    </p:spTree>
    <p:extLst>
      <p:ext uri="{BB962C8B-B14F-4D97-AF65-F5344CB8AC3E}">
        <p14:creationId xmlns:p14="http://schemas.microsoft.com/office/powerpoint/2010/main" val="5080256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endParaRPr lang="en-AU" dirty="0"/>
          </a:p>
          <a:p>
            <a:r>
              <a:rPr lang="en-AU" dirty="0"/>
              <a:t>Here the two stations are observing some very distant radio source like a pulsar.</a:t>
            </a:r>
          </a:p>
          <a:p>
            <a:endParaRPr lang="en-AU" dirty="0"/>
          </a:p>
          <a:p>
            <a:r>
              <a:rPr lang="en-AU" dirty="0"/>
              <a:t>The incoming (multichannel) signal is digitized, stored and then sent off to the correlation processor. </a:t>
            </a:r>
          </a:p>
          <a:p>
            <a:r>
              <a:rPr lang="en-AU" dirty="0"/>
              <a:t>This correlation process results in the time offset between the two signals.</a:t>
            </a:r>
          </a:p>
          <a:p>
            <a:endParaRPr lang="en-AU" dirty="0"/>
          </a:p>
          <a:p>
            <a:r>
              <a:rPr lang="en-AU" dirty="0"/>
              <a:t> This all requires good clocks at each station, typically a H-maser. </a:t>
            </a:r>
          </a:p>
          <a:p>
            <a:endParaRPr lang="en-AU" dirty="0"/>
          </a:p>
          <a:p>
            <a:r>
              <a:rPr lang="en-AU" dirty="0"/>
              <a:t>Similarly to GNSS time-transfer, if you then make corrections for the ionosphere, geometric delay, equipment delays and so on, you can get the offset between the two clocks.</a:t>
            </a:r>
          </a:p>
          <a:p>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One advantage of VLBI is that uses a universally accessible signal, unlike GNSS and TWSTFT, where you are at the whim of the respective satellite operators.</a:t>
            </a:r>
          </a:p>
          <a:p>
            <a:endParaRPr lang="en-AU" dirty="0"/>
          </a:p>
          <a:p>
            <a:r>
              <a:rPr lang="en-AU" dirty="0"/>
              <a:t>  </a:t>
            </a:r>
          </a:p>
        </p:txBody>
      </p:sp>
      <p:sp>
        <p:nvSpPr>
          <p:cNvPr id="4" name="Slide Number Placeholder 3"/>
          <p:cNvSpPr>
            <a:spLocks noGrp="1"/>
          </p:cNvSpPr>
          <p:nvPr>
            <p:ph type="sldNum" sz="quarter" idx="5"/>
          </p:nvPr>
        </p:nvSpPr>
        <p:spPr/>
        <p:txBody>
          <a:bodyPr/>
          <a:lstStyle/>
          <a:p>
            <a:fld id="{30DBC1D1-E08A-41C4-A196-4E074AABD39D}" type="slidenum">
              <a:rPr lang="en-AU" smtClean="0"/>
              <a:t>22</a:t>
            </a:fld>
            <a:endParaRPr lang="en-AU"/>
          </a:p>
        </p:txBody>
      </p:sp>
    </p:spTree>
    <p:extLst>
      <p:ext uri="{BB962C8B-B14F-4D97-AF65-F5344CB8AC3E}">
        <p14:creationId xmlns:p14="http://schemas.microsoft.com/office/powerpoint/2010/main" val="24134489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I’ve reproduced here some comparative data here for GPS PPP and VLBI time-transfer on a 920 km link between stations in </a:t>
            </a:r>
            <a:r>
              <a:rPr lang="en-AU" dirty="0" err="1"/>
              <a:t>Onsala</a:t>
            </a:r>
            <a:r>
              <a:rPr lang="en-AU" dirty="0"/>
              <a:t>, Sweden and </a:t>
            </a:r>
            <a:r>
              <a:rPr lang="en-AU" dirty="0" err="1"/>
              <a:t>Wetzell</a:t>
            </a:r>
            <a:r>
              <a:rPr lang="en-AU" dirty="0"/>
              <a:t> in Germany.</a:t>
            </a:r>
          </a:p>
          <a:p>
            <a:r>
              <a:rPr lang="en-AU" dirty="0"/>
              <a:t>It shows the VLBI link outperforming GPS at longer averaging times by a factor of 5 or so but you should probably take this with a grain of salt. </a:t>
            </a:r>
          </a:p>
          <a:p>
            <a:r>
              <a:rPr lang="en-AU" dirty="0"/>
              <a:t>The performance obtained varied a lot between data sets, and depended on the receiver in use and so on. </a:t>
            </a:r>
          </a:p>
          <a:p>
            <a:r>
              <a:rPr lang="en-AU" dirty="0"/>
              <a:t>It’s probably fair to say that VLBI as used at the time of this study in 2008 and GPS have about the same performance, on average.</a:t>
            </a:r>
          </a:p>
          <a:p>
            <a:endParaRPr lang="en-AU" dirty="0"/>
          </a:p>
          <a:p>
            <a:r>
              <a:rPr lang="en-AU" dirty="0"/>
              <a:t>There are some prospects for improvement though, as we’ll see in the next slide.</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23</a:t>
            </a:fld>
            <a:endParaRPr lang="en-AU"/>
          </a:p>
        </p:txBody>
      </p:sp>
    </p:spTree>
    <p:extLst>
      <p:ext uri="{BB962C8B-B14F-4D97-AF65-F5344CB8AC3E}">
        <p14:creationId xmlns:p14="http://schemas.microsoft.com/office/powerpoint/2010/main" val="1150624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NICT in Japan has been working on an improved and more flexible VLBI system, based on small, portable stations and a rather larger hub.</a:t>
            </a:r>
          </a:p>
          <a:p>
            <a:r>
              <a:rPr lang="en-AU" dirty="0"/>
              <a:t>One improvement is increased bandwidth in the receiving system, which increases the precision of the delay measurement by  a factor of 10.</a:t>
            </a:r>
          </a:p>
          <a:p>
            <a:r>
              <a:rPr lang="en-AU" dirty="0"/>
              <a:t>Flexibility is achieved by the use of small portable stations, so that they can be readily co-located with the clocks being compared.</a:t>
            </a:r>
          </a:p>
          <a:p>
            <a:r>
              <a:rPr lang="en-AU" dirty="0"/>
              <a:t>The purpose of the large hub is to bump up the SNR (1)</a:t>
            </a:r>
          </a:p>
          <a:p>
            <a:r>
              <a:rPr lang="en-AU" dirty="0"/>
              <a:t>Roughly speaking, the scheme involves forming the baselines AB and BC, which then allows determination of the clock difference AC.</a:t>
            </a:r>
          </a:p>
          <a:p>
            <a:endParaRPr lang="en-AU" dirty="0"/>
          </a:p>
          <a:p>
            <a:r>
              <a:rPr lang="en-AU" dirty="0"/>
              <a:t>[1] The setup has been used to measure the ratio of two optical frequencies.</a:t>
            </a:r>
          </a:p>
          <a:p>
            <a:r>
              <a:rPr lang="en-AU" dirty="0"/>
              <a:t>Transportable nodes were located in Italy and Japan, a baseline of 9000 km.</a:t>
            </a:r>
          </a:p>
          <a:p>
            <a:r>
              <a:rPr lang="en-AU" dirty="0"/>
              <a:t>The hub was in Japan. </a:t>
            </a:r>
          </a:p>
          <a:p>
            <a:r>
              <a:rPr lang="en-AU" dirty="0"/>
              <a:t>[The VLBI node in Italy was connected to a Yb lattice clock operated at </a:t>
            </a:r>
            <a:r>
              <a:rPr lang="en-AU" dirty="0" err="1"/>
              <a:t>INRiM</a:t>
            </a:r>
            <a:r>
              <a:rPr lang="en-AU" dirty="0"/>
              <a:t> by an 535 km long stabilised optical fibre link.</a:t>
            </a:r>
          </a:p>
          <a:p>
            <a:r>
              <a:rPr lang="en-AU" dirty="0"/>
              <a:t> There appears to have been some practical reason why a VLBI node could not be directly located at INRIM.</a:t>
            </a:r>
          </a:p>
          <a:p>
            <a:r>
              <a:rPr lang="en-AU" dirty="0"/>
              <a:t>The VLBI node in Japan was connected to a Sr lattice clock.]</a:t>
            </a:r>
          </a:p>
          <a:p>
            <a:endParaRPr lang="en-AU" dirty="0"/>
          </a:p>
          <a:p>
            <a:r>
              <a:rPr lang="en-AU" dirty="0"/>
              <a:t>[2] The VLBI measurements were compared with IPPP time-transfer.</a:t>
            </a:r>
          </a:p>
          <a:p>
            <a:r>
              <a:rPr lang="en-AU" dirty="0"/>
              <a:t>[R0 is the accepted value of the frequency ratio]</a:t>
            </a:r>
          </a:p>
          <a:p>
            <a:r>
              <a:rPr lang="en-AU" dirty="0"/>
              <a:t>The base uncertainty for the VLBI time-transfer is estimated to be a bit lower than for IPPP (extra uncertainty component is uncertainty in R0)</a:t>
            </a:r>
          </a:p>
          <a:p>
            <a:endParaRPr lang="en-AU" dirty="0"/>
          </a:p>
          <a:p>
            <a:r>
              <a:rPr lang="en-AU" dirty="0"/>
              <a:t>Paper suggests that technique has potential to reach a few parts in 10E17 at 10 days averaging time.</a:t>
            </a:r>
          </a:p>
          <a:p>
            <a:endParaRPr lang="en-AU" dirty="0"/>
          </a:p>
          <a:p>
            <a:r>
              <a:rPr lang="en-AU" dirty="0"/>
              <a:t>(1) Effective aperture is the geometric mean</a:t>
            </a:r>
          </a:p>
        </p:txBody>
      </p:sp>
      <p:sp>
        <p:nvSpPr>
          <p:cNvPr id="4" name="Slide Number Placeholder 3"/>
          <p:cNvSpPr>
            <a:spLocks noGrp="1"/>
          </p:cNvSpPr>
          <p:nvPr>
            <p:ph type="sldNum" sz="quarter" idx="5"/>
          </p:nvPr>
        </p:nvSpPr>
        <p:spPr/>
        <p:txBody>
          <a:bodyPr/>
          <a:lstStyle/>
          <a:p>
            <a:fld id="{30DBC1D1-E08A-41C4-A196-4E074AABD39D}" type="slidenum">
              <a:rPr lang="en-AU" smtClean="0"/>
              <a:t>24</a:t>
            </a:fld>
            <a:endParaRPr lang="en-AU"/>
          </a:p>
        </p:txBody>
      </p:sp>
    </p:spTree>
    <p:extLst>
      <p:ext uri="{BB962C8B-B14F-4D97-AF65-F5344CB8AC3E}">
        <p14:creationId xmlns:p14="http://schemas.microsoft.com/office/powerpoint/2010/main" val="41072749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So to summarise, we’ve looked at three techniques that involve the transmission of radio frequency signals: GNSS, TWSTFT and VLBI. </a:t>
            </a:r>
          </a:p>
          <a:p>
            <a:r>
              <a:rPr lang="en-AU" dirty="0"/>
              <a:t>These have roughly the same level of performance currently, at least in their most advanced incarnations. </a:t>
            </a:r>
          </a:p>
          <a:p>
            <a:endParaRPr lang="en-AU" dirty="0"/>
          </a:p>
          <a:p>
            <a:r>
              <a:rPr lang="en-AU" dirty="0"/>
              <a:t>We now move on to methods based on transmission of an optical signal and the first of these utilises an optical fibre as the medium for the signal.</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25</a:t>
            </a:fld>
            <a:endParaRPr lang="en-AU"/>
          </a:p>
        </p:txBody>
      </p:sp>
    </p:spTree>
    <p:extLst>
      <p:ext uri="{BB962C8B-B14F-4D97-AF65-F5344CB8AC3E}">
        <p14:creationId xmlns:p14="http://schemas.microsoft.com/office/powerpoint/2010/main" val="8357537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Let’s first consider  one-way time-transfer of a timing signal via an optical signal over a fibre. </a:t>
            </a:r>
          </a:p>
          <a:p>
            <a:r>
              <a:rPr lang="en-AU" dirty="0"/>
              <a:t>The 1 pps or 10 MHz signal from the reference clock is used to modulate the intensity of a laser.</a:t>
            </a:r>
          </a:p>
          <a:p>
            <a:r>
              <a:rPr lang="en-AU" dirty="0"/>
              <a:t>This could be directly, via the laser current, or by an electrooptic device.</a:t>
            </a:r>
          </a:p>
          <a:p>
            <a:r>
              <a:rPr lang="en-AU" dirty="0"/>
              <a:t>The signal is transmitted over the fibre, received and converted back to an electrical signal by a photodetector.</a:t>
            </a:r>
          </a:p>
          <a:p>
            <a:r>
              <a:rPr lang="en-AU" dirty="0"/>
              <a:t>The electrical signal is then compared with the output of the remote clock and used to synchronize it.</a:t>
            </a:r>
          </a:p>
          <a:p>
            <a:endParaRPr lang="en-AU" dirty="0"/>
          </a:p>
          <a:p>
            <a:r>
              <a:rPr lang="en-AU" dirty="0"/>
              <a:t>There is a delay in the optical fibre proportional to the fibre length L and the refractive index n.</a:t>
            </a:r>
          </a:p>
          <a:p>
            <a:r>
              <a:rPr lang="en-AU" dirty="0"/>
              <a:t>This is about 4 microseconds per km.</a:t>
            </a:r>
          </a:p>
          <a:p>
            <a:endParaRPr lang="en-AU" dirty="0"/>
          </a:p>
          <a:p>
            <a:r>
              <a:rPr lang="en-AU" dirty="0"/>
              <a:t>This delay is not constant.</a:t>
            </a:r>
          </a:p>
          <a:p>
            <a:endParaRPr lang="en-AU" dirty="0"/>
          </a:p>
          <a:p>
            <a:r>
              <a:rPr lang="en-AU" dirty="0"/>
              <a:t>The refractive index changes with temperature as will the physical length of the fibre. </a:t>
            </a:r>
          </a:p>
          <a:p>
            <a:r>
              <a:rPr lang="en-AU" dirty="0"/>
              <a:t>If the wavelength of the laser is changing, there will also be a delay variation due to chromatic dispersion in the fibre.</a:t>
            </a:r>
          </a:p>
          <a:p>
            <a:endParaRPr lang="en-AU" dirty="0"/>
          </a:p>
          <a:p>
            <a:r>
              <a:rPr lang="en-AU" dirty="0"/>
              <a:t>If you look at the relative size of the these effects, the thermal effects dominate.</a:t>
            </a:r>
          </a:p>
          <a:p>
            <a:r>
              <a:rPr lang="en-AU" dirty="0"/>
              <a:t>(to estimate the chromatic dispersion, delta lambda = 0.1 nm was assumed, which is very modest). </a:t>
            </a:r>
          </a:p>
          <a:p>
            <a:endParaRPr lang="en-AU" dirty="0"/>
          </a:p>
          <a:p>
            <a:r>
              <a:rPr lang="en-AU" dirty="0"/>
              <a:t>It’s not too hard to see that once you get beyond a few km or so, you’re not doing too well.</a:t>
            </a:r>
          </a:p>
          <a:p>
            <a:r>
              <a:rPr lang="en-AU" dirty="0"/>
              <a:t>GNSS time-transfer has a stability of a few hundred ps at an averaging time of a day and this is exceeded in a few km of fibre with just a couple of degrees of diurnal temperature variation.</a:t>
            </a:r>
          </a:p>
          <a:p>
            <a:endParaRPr lang="en-AU" dirty="0"/>
          </a:p>
          <a:p>
            <a:r>
              <a:rPr lang="en-AU" dirty="0"/>
              <a:t>So for long fibre runs, something needs to be done.</a:t>
            </a:r>
          </a:p>
          <a:p>
            <a:r>
              <a:rPr lang="en-AU" dirty="0"/>
              <a:t> </a:t>
            </a:r>
          </a:p>
        </p:txBody>
      </p:sp>
      <p:sp>
        <p:nvSpPr>
          <p:cNvPr id="4" name="Slide Number Placeholder 3"/>
          <p:cNvSpPr>
            <a:spLocks noGrp="1"/>
          </p:cNvSpPr>
          <p:nvPr>
            <p:ph type="sldNum" sz="quarter" idx="5"/>
          </p:nvPr>
        </p:nvSpPr>
        <p:spPr/>
        <p:txBody>
          <a:bodyPr/>
          <a:lstStyle/>
          <a:p>
            <a:fld id="{30DBC1D1-E08A-41C4-A196-4E074AABD39D}" type="slidenum">
              <a:rPr lang="en-AU" smtClean="0"/>
              <a:t>26</a:t>
            </a:fld>
            <a:endParaRPr lang="en-AU"/>
          </a:p>
        </p:txBody>
      </p:sp>
    </p:spTree>
    <p:extLst>
      <p:ext uri="{BB962C8B-B14F-4D97-AF65-F5344CB8AC3E}">
        <p14:creationId xmlns:p14="http://schemas.microsoft.com/office/powerpoint/2010/main" val="2307466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We can just measure the varying delays using a two-way method.</a:t>
            </a:r>
          </a:p>
          <a:p>
            <a:endParaRPr lang="en-AU" dirty="0"/>
          </a:p>
          <a:p>
            <a:r>
              <a:rPr lang="en-AU" dirty="0"/>
              <a:t>The idea is just the same as in the satellite-based two-way: each station transmits a signal to the other, which is measured against the local reference.</a:t>
            </a:r>
          </a:p>
          <a:p>
            <a:r>
              <a:rPr lang="en-AU" dirty="0"/>
              <a:t>[Here, we’re presuming an RF signal modulated onto the laser.]</a:t>
            </a:r>
          </a:p>
          <a:p>
            <a:endParaRPr lang="en-AU" dirty="0"/>
          </a:p>
          <a:p>
            <a:r>
              <a:rPr lang="en-AU" dirty="0"/>
              <a:t>Combining the measurements allows cancellation of the delay and any variation in this delay, assuming symmetry.</a:t>
            </a:r>
          </a:p>
          <a:p>
            <a:endParaRPr lang="en-AU" dirty="0"/>
          </a:p>
          <a:p>
            <a:r>
              <a:rPr lang="en-AU" dirty="0"/>
              <a:t>[1] This kind of scheme has  been implemented with TWSTT modems by using the modulated RF signal output by the modem to modulate a laser.</a:t>
            </a:r>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27</a:t>
            </a:fld>
            <a:endParaRPr lang="en-AU"/>
          </a:p>
        </p:txBody>
      </p:sp>
    </p:spTree>
    <p:extLst>
      <p:ext uri="{BB962C8B-B14F-4D97-AF65-F5344CB8AC3E}">
        <p14:creationId xmlns:p14="http://schemas.microsoft.com/office/powerpoint/2010/main" val="7615318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To provide a stabilized RF signal to a remote user we can electronically stabilize the phase of the transmitted signal.</a:t>
            </a:r>
          </a:p>
          <a:p>
            <a:endParaRPr lang="en-AU" dirty="0"/>
          </a:p>
          <a:p>
            <a:r>
              <a:rPr lang="en-AU" dirty="0"/>
              <a:t>This signal accumulates  noise PHI_N outbound and PHI_N on the way back.</a:t>
            </a:r>
          </a:p>
          <a:p>
            <a:endParaRPr lang="en-AU" dirty="0"/>
          </a:p>
          <a:p>
            <a:endParaRPr lang="en-AU" dirty="0"/>
          </a:p>
          <a:p>
            <a:r>
              <a:rPr lang="en-AU" dirty="0"/>
              <a:t>The idea is that with some suitable scheme, the phase noise PHI_N can be extracted and subtracted from the outgoing signal, so that it arrives at the remote end with the noise compensated.</a:t>
            </a:r>
          </a:p>
          <a:p>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As ever, we depend on symmetry of the link for this to work.</a:t>
            </a:r>
          </a:p>
          <a:p>
            <a:endParaRPr lang="en-AU" dirty="0"/>
          </a:p>
          <a:p>
            <a:r>
              <a:rPr lang="en-AU" dirty="0"/>
              <a:t>This method is also called the phase conjugation method.</a:t>
            </a:r>
          </a:p>
          <a:p>
            <a:endParaRPr lang="en-AU" dirty="0"/>
          </a:p>
          <a:p>
            <a:r>
              <a:rPr lang="en-AU" dirty="0"/>
              <a:t>[1] Note that the bandwidth of the feedback we can apply is limited by the round trip time of the signal in the fibre.</a:t>
            </a:r>
          </a:p>
          <a:p>
            <a:r>
              <a:rPr lang="en-AU" dirty="0"/>
              <a:t>For a 100 km run, the round trip time is about 1 </a:t>
            </a:r>
            <a:r>
              <a:rPr lang="en-AU" dirty="0" err="1"/>
              <a:t>ms</a:t>
            </a:r>
            <a:r>
              <a:rPr lang="en-AU" dirty="0"/>
              <a:t>, so the feedback bandwidth is limited to a few hundred Hz.</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Notice that I’ve indicated the two lasers as  having different wavelengths.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Ideally you would like the lasers to have the same wavelength to avoid chromatic dispersion but Rayleigh scattering of the red beam back into the detector</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at A (or simply from joins in the fibre) can be a significant source of noise,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due to both beating of the backscattered light with itself and with the received signal.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This can be mitigated by separating the two lasers in frequency by a few tens of GHz.</a:t>
            </a:r>
          </a:p>
          <a:p>
            <a:endParaRPr lang="en-AU" dirty="0"/>
          </a:p>
          <a:p>
            <a:r>
              <a:rPr lang="en-AU" dirty="0"/>
              <a:t>[2] Here’s an example of a practical implementation, where an 80 MHz RF signal is transmitted from the LOCAL end and used to stabilize the frequency of an oscillator at the REMOTE end.</a:t>
            </a:r>
          </a:p>
          <a:p>
            <a:r>
              <a:rPr lang="en-AU" dirty="0"/>
              <a:t>Extraction of the required phase correction requires no more than a suitable choice of frequencies, and RF mixers, multipliers and filters.</a:t>
            </a:r>
          </a:p>
          <a:p>
            <a:r>
              <a:rPr lang="en-AU" dirty="0"/>
              <a:t>In practice, leakage in the mixers can cause problems, so you end up doing something a bit more elaborate to separate the various RF frequencies, but this is just more RF electronics</a:t>
            </a:r>
          </a:p>
          <a:p>
            <a:endParaRPr lang="en-AU" dirty="0"/>
          </a:p>
          <a:p>
            <a:r>
              <a:rPr lang="en-AU" dirty="0"/>
              <a:t>Rather nicely, you can also take a SDR approach, and do all of the signal processing in an FPGA.</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28</a:t>
            </a:fld>
            <a:endParaRPr lang="en-AU"/>
          </a:p>
        </p:txBody>
      </p:sp>
    </p:spTree>
    <p:extLst>
      <p:ext uri="{BB962C8B-B14F-4D97-AF65-F5344CB8AC3E}">
        <p14:creationId xmlns:p14="http://schemas.microsoft.com/office/powerpoint/2010/main" val="35271622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Alternatively, the fibre link can be stabilized with respect to the optical carrier.</a:t>
            </a:r>
          </a:p>
          <a:p>
            <a:r>
              <a:rPr lang="en-AU" dirty="0"/>
              <a:t> </a:t>
            </a:r>
          </a:p>
          <a:p>
            <a:r>
              <a:rPr lang="en-AU" dirty="0"/>
              <a:t>In this case, feedback is applied to stabilize the optical path length, rather than to the phase of the RF signal.</a:t>
            </a:r>
          </a:p>
          <a:p>
            <a:r>
              <a:rPr lang="en-AU" dirty="0"/>
              <a:t>The phase detector provides a suitably conditioned error signal to the adjustable optical delay here.</a:t>
            </a:r>
          </a:p>
          <a:p>
            <a:endParaRPr lang="en-AU" dirty="0"/>
          </a:p>
          <a:p>
            <a:r>
              <a:rPr lang="en-AU" dirty="0"/>
              <a:t>[1] Here is some data from an 86 km link  between LPL and SYRTE in Paris.</a:t>
            </a:r>
          </a:p>
          <a:p>
            <a:r>
              <a:rPr lang="en-AU" dirty="0"/>
              <a:t>On the </a:t>
            </a:r>
            <a:r>
              <a:rPr lang="en-AU" dirty="0" err="1"/>
              <a:t>unstabilized</a:t>
            </a:r>
            <a:r>
              <a:rPr lang="en-AU" dirty="0"/>
              <a:t> link (orange), the fibre noise kicks in and limits the stability beyond an averaging time of about 100 s.</a:t>
            </a:r>
          </a:p>
          <a:p>
            <a:endParaRPr lang="en-AU" dirty="0"/>
          </a:p>
          <a:p>
            <a:r>
              <a:rPr lang="en-AU" dirty="0"/>
              <a:t>To stabilize the link, fast feedback is applied by stretching a fibre wound around a PZT tube. </a:t>
            </a:r>
          </a:p>
          <a:p>
            <a:r>
              <a:rPr lang="en-AU" dirty="0"/>
              <a:t>Slow feedback is applied by heating a fibre spool.</a:t>
            </a:r>
          </a:p>
          <a:p>
            <a:endParaRPr lang="en-AU" dirty="0"/>
          </a:p>
          <a:p>
            <a:r>
              <a:rPr lang="en-AU" dirty="0"/>
              <a:t>Long term stability is then improved by a factor of 1000. </a:t>
            </a:r>
          </a:p>
          <a:p>
            <a:endParaRPr lang="en-AU" dirty="0"/>
          </a:p>
          <a:p>
            <a:r>
              <a:rPr lang="en-AU" dirty="0"/>
              <a:t>The data also show the benefit of running at a higher RF frequency. </a:t>
            </a:r>
          </a:p>
          <a:p>
            <a:r>
              <a:rPr lang="en-AU" dirty="0"/>
              <a:t>The 1 GHz data are about 10 times better than at 100 </a:t>
            </a:r>
            <a:r>
              <a:rPr lang="en-AU" dirty="0" err="1"/>
              <a:t>MHz.</a:t>
            </a:r>
            <a:r>
              <a:rPr lang="en-AU" dirty="0"/>
              <a:t> </a:t>
            </a:r>
          </a:p>
          <a:p>
            <a:r>
              <a:rPr lang="en-AU" dirty="0"/>
              <a:t>This is because at the higher frequency, the phase sensitivity is proportionately higher but the detection noise is about the same, so the SNR is then proportionately higher.</a:t>
            </a:r>
          </a:p>
          <a:p>
            <a:pPr algn="l"/>
            <a:endParaRPr lang="en-AU" dirty="0"/>
          </a:p>
          <a:p>
            <a:pPr algn="l"/>
            <a:r>
              <a:rPr lang="en-AU" dirty="0"/>
              <a:t>[LD dispersion noise is chromatic dispersion resulting from laser frequency fluctuations and is </a:t>
            </a:r>
            <a:r>
              <a:rPr lang="en-AU" b="1" dirty="0"/>
              <a:t>uncorrelated</a:t>
            </a:r>
            <a:r>
              <a:rPr lang="en-AU" dirty="0"/>
              <a:t> in the forward and return directions] </a:t>
            </a:r>
          </a:p>
        </p:txBody>
      </p:sp>
      <p:sp>
        <p:nvSpPr>
          <p:cNvPr id="4" name="Slide Number Placeholder 3"/>
          <p:cNvSpPr>
            <a:spLocks noGrp="1"/>
          </p:cNvSpPr>
          <p:nvPr>
            <p:ph type="sldNum" sz="quarter" idx="5"/>
          </p:nvPr>
        </p:nvSpPr>
        <p:spPr/>
        <p:txBody>
          <a:bodyPr/>
          <a:lstStyle/>
          <a:p>
            <a:fld id="{30DBC1D1-E08A-41C4-A196-4E074AABD39D}" type="slidenum">
              <a:rPr lang="en-AU" smtClean="0"/>
              <a:t>29</a:t>
            </a:fld>
            <a:endParaRPr lang="en-AU"/>
          </a:p>
        </p:txBody>
      </p:sp>
    </p:spTree>
    <p:extLst>
      <p:ext uri="{BB962C8B-B14F-4D97-AF65-F5344CB8AC3E}">
        <p14:creationId xmlns:p14="http://schemas.microsoft.com/office/powerpoint/2010/main" val="3106285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You can classify time-transfer methods into three broad classes, according to the relationships between the receivers and sources of time.</a:t>
            </a:r>
          </a:p>
          <a:p>
            <a:endParaRPr lang="en-AU" dirty="0"/>
          </a:p>
          <a:p>
            <a:r>
              <a:rPr lang="en-AU" dirty="0"/>
              <a:t>These are one way methods, two-way methods and common-view methods.</a:t>
            </a:r>
          </a:p>
          <a:p>
            <a:endParaRPr lang="en-AU" dirty="0"/>
          </a:p>
          <a:p>
            <a:r>
              <a:rPr lang="en-AU" dirty="0"/>
              <a:t>I will now describe these in a little more detail.</a:t>
            </a:r>
          </a:p>
        </p:txBody>
      </p:sp>
      <p:sp>
        <p:nvSpPr>
          <p:cNvPr id="4" name="Slide Number Placeholder 3"/>
          <p:cNvSpPr>
            <a:spLocks noGrp="1"/>
          </p:cNvSpPr>
          <p:nvPr>
            <p:ph type="sldNum" sz="quarter" idx="5"/>
          </p:nvPr>
        </p:nvSpPr>
        <p:spPr/>
        <p:txBody>
          <a:bodyPr/>
          <a:lstStyle/>
          <a:p>
            <a:fld id="{30DBC1D1-E08A-41C4-A196-4E074AABD39D}" type="slidenum">
              <a:rPr lang="en-AU" smtClean="0"/>
              <a:t>3</a:t>
            </a:fld>
            <a:endParaRPr lang="en-AU"/>
          </a:p>
        </p:txBody>
      </p:sp>
    </p:spTree>
    <p:extLst>
      <p:ext uri="{BB962C8B-B14F-4D97-AF65-F5344CB8AC3E}">
        <p14:creationId xmlns:p14="http://schemas.microsoft.com/office/powerpoint/2010/main" val="412991385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So far, we’ve been considering transmission and stabilization of an RF signal modulated onto the optical carrier.</a:t>
            </a:r>
          </a:p>
          <a:p>
            <a:endParaRPr lang="en-AU" dirty="0"/>
          </a:p>
          <a:p>
            <a:r>
              <a:rPr lang="en-AU" dirty="0"/>
              <a:t>We can use the same phase conjugation idea as used in the RF domain to stabilize the frequency of the optical carrier.</a:t>
            </a:r>
          </a:p>
          <a:p>
            <a:endParaRPr lang="en-AU" dirty="0"/>
          </a:p>
          <a:p>
            <a:r>
              <a:rPr lang="en-AU" dirty="0"/>
              <a:t>[1] We have an extra requirement now though.</a:t>
            </a:r>
          </a:p>
          <a:p>
            <a:r>
              <a:rPr lang="en-AU" dirty="0"/>
              <a:t>The laser needs to be stabilized to an </a:t>
            </a:r>
            <a:r>
              <a:rPr lang="en-AU" dirty="0" err="1"/>
              <a:t>ultrastable</a:t>
            </a:r>
            <a:r>
              <a:rPr lang="en-AU" dirty="0"/>
              <a:t> cavity because the link-delayed homodyne phase noise of the laser has to be negligible compared with the free-running fibre noise.</a:t>
            </a:r>
          </a:p>
          <a:p>
            <a:endParaRPr lang="en-AU" dirty="0"/>
          </a:p>
          <a:p>
            <a:r>
              <a:rPr lang="en-AU" dirty="0"/>
              <a:t>Light is returned to the local photodetector via a Faraday mirror. This forms the reference for detection of the phase of the returned light. </a:t>
            </a:r>
          </a:p>
          <a:p>
            <a:r>
              <a:rPr lang="en-AU" dirty="0"/>
              <a:t>Essentially it’s an interferometer, with one short arm and one very long arm.</a:t>
            </a:r>
          </a:p>
          <a:p>
            <a:r>
              <a:rPr lang="en-AU" dirty="0"/>
              <a:t>Feedback in this case is applied via an </a:t>
            </a:r>
            <a:r>
              <a:rPr lang="en-AU" dirty="0" err="1"/>
              <a:t>acoustooptic</a:t>
            </a:r>
            <a:r>
              <a:rPr lang="en-AU" dirty="0"/>
              <a:t> modulator, which shifts the frequency of the light.</a:t>
            </a:r>
          </a:p>
        </p:txBody>
      </p:sp>
      <p:sp>
        <p:nvSpPr>
          <p:cNvPr id="4" name="Slide Number Placeholder 3"/>
          <p:cNvSpPr>
            <a:spLocks noGrp="1"/>
          </p:cNvSpPr>
          <p:nvPr>
            <p:ph type="sldNum" sz="quarter" idx="5"/>
          </p:nvPr>
        </p:nvSpPr>
        <p:spPr/>
        <p:txBody>
          <a:bodyPr/>
          <a:lstStyle/>
          <a:p>
            <a:fld id="{30DBC1D1-E08A-41C4-A196-4E074AABD39D}" type="slidenum">
              <a:rPr lang="en-AU" smtClean="0"/>
              <a:t>30</a:t>
            </a:fld>
            <a:endParaRPr lang="en-AU"/>
          </a:p>
        </p:txBody>
      </p:sp>
    </p:spTree>
    <p:extLst>
      <p:ext uri="{BB962C8B-B14F-4D97-AF65-F5344CB8AC3E}">
        <p14:creationId xmlns:p14="http://schemas.microsoft.com/office/powerpoint/2010/main" val="22102662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There has been a significant effort over the past decade to establish permanent fibre networks, </a:t>
            </a:r>
          </a:p>
          <a:p>
            <a:r>
              <a:rPr lang="en-AU" dirty="0"/>
              <a:t>both to facilitate comparisons of state of the art optical standards and to support applications of precise time and frequency signals like VLBI.</a:t>
            </a:r>
          </a:p>
          <a:p>
            <a:endParaRPr lang="en-AU" dirty="0"/>
          </a:p>
          <a:p>
            <a:r>
              <a:rPr lang="en-AU" dirty="0"/>
              <a:t>The map shows some  of the fibre links that exist in Europe, in particular the French network REFIMEVE.</a:t>
            </a:r>
          </a:p>
          <a:p>
            <a:endParaRPr lang="en-AU" dirty="0"/>
          </a:p>
          <a:p>
            <a:r>
              <a:rPr lang="en-AU" dirty="0"/>
              <a:t>The first practical issue that has to be solved is the fibre itself. Sometimes unused ‘dark’ fibre is available, </a:t>
            </a:r>
          </a:p>
          <a:p>
            <a:r>
              <a:rPr lang="en-AU" dirty="0"/>
              <a:t>but generally it is necessary to share fibres with data traffic on </a:t>
            </a:r>
            <a:r>
              <a:rPr lang="en-AU" dirty="0" err="1"/>
              <a:t>telecomms</a:t>
            </a:r>
            <a:r>
              <a:rPr lang="en-AU" dirty="0"/>
              <a:t> networks. Working in the standard </a:t>
            </a:r>
            <a:r>
              <a:rPr lang="en-AU" dirty="0" err="1"/>
              <a:t>telecomms</a:t>
            </a:r>
            <a:endParaRPr lang="en-AU" dirty="0"/>
          </a:p>
          <a:p>
            <a:r>
              <a:rPr lang="en-AU" dirty="0"/>
              <a:t>Band around1550 nm means that there is plenty of reliable, commercial hardware available but also mean that frequency combs will generally be needed for bridging to an</a:t>
            </a:r>
          </a:p>
          <a:p>
            <a:r>
              <a:rPr lang="en-AU" dirty="0"/>
              <a:t>local optical clock.</a:t>
            </a:r>
          </a:p>
          <a:p>
            <a:endParaRPr lang="en-AU" dirty="0"/>
          </a:p>
          <a:p>
            <a:r>
              <a:rPr lang="en-AU" dirty="0"/>
              <a:t>Fibre noise cancellation methods require path symmetry so it is necessary to bypass </a:t>
            </a:r>
          </a:p>
          <a:p>
            <a:r>
              <a:rPr lang="en-AU" dirty="0" err="1"/>
              <a:t>telecomms</a:t>
            </a:r>
            <a:r>
              <a:rPr lang="en-AU" dirty="0"/>
              <a:t> equipment that is installed along the fibre run. </a:t>
            </a:r>
          </a:p>
          <a:p>
            <a:r>
              <a:rPr lang="en-AU" dirty="0"/>
              <a:t>This can be done with standard </a:t>
            </a:r>
            <a:r>
              <a:rPr lang="en-AU" dirty="0" err="1"/>
              <a:t>telecomms</a:t>
            </a:r>
            <a:r>
              <a:rPr lang="en-AU" dirty="0"/>
              <a:t> hardware.</a:t>
            </a:r>
          </a:p>
          <a:p>
            <a:r>
              <a:rPr lang="en-AU" dirty="0"/>
              <a:t>  </a:t>
            </a:r>
          </a:p>
          <a:p>
            <a:r>
              <a:rPr lang="en-AU" dirty="0"/>
              <a:t>The next technical issue that has to be addressed is attenuation loss in the fibre.</a:t>
            </a:r>
          </a:p>
          <a:p>
            <a:r>
              <a:rPr lang="en-AU" dirty="0"/>
              <a:t>These losses amount to about 0.3 dB per km, so the power loss is a factor of 1000 every 100 km.</a:t>
            </a:r>
          </a:p>
          <a:p>
            <a:r>
              <a:rPr lang="en-AU" dirty="0"/>
              <a:t>In the 1000 km link between SYRTE and INRIM, there is about 280 dB of loss.</a:t>
            </a:r>
          </a:p>
          <a:p>
            <a:endParaRPr lang="en-AU" dirty="0"/>
          </a:p>
          <a:p>
            <a:r>
              <a:rPr lang="en-AU" dirty="0"/>
              <a:t>Custom-built, bi-directional fibre amplifiers can be used, but these are limited in gain due to self oscillation that can occur because of scattering in the fibre. </a:t>
            </a:r>
          </a:p>
          <a:p>
            <a:r>
              <a:rPr lang="en-AU" dirty="0"/>
              <a:t>Other methods that have been used for injecting power include via Stimulated Raman Scattering (SRS) and Stimulated Brillouin Scattering.</a:t>
            </a:r>
          </a:p>
          <a:p>
            <a:endParaRPr lang="en-AU" dirty="0"/>
          </a:p>
          <a:p>
            <a:r>
              <a:rPr lang="en-AU" dirty="0"/>
              <a:t>[1] Another solution is to regenerate the signal using a laser repeater station, using a link stabilization scheme like we saw a few slides back.</a:t>
            </a:r>
          </a:p>
          <a:p>
            <a:r>
              <a:rPr lang="en-AU" dirty="0"/>
              <a:t>The link between SYRTE NRIM has four of these repeater stations.</a:t>
            </a:r>
          </a:p>
          <a:p>
            <a:r>
              <a:rPr lang="en-AU" dirty="0"/>
              <a:t>There’s another advantage to doing this. The noise scales as L^3/2, so by breaking the link into N sections, the overall noise is reduced by sqrt(N).</a:t>
            </a:r>
          </a:p>
          <a:p>
            <a:r>
              <a:rPr lang="en-AU" dirty="0"/>
              <a:t>There are also fibre amplifiers.</a:t>
            </a:r>
          </a:p>
          <a:p>
            <a:endParaRPr lang="en-AU" dirty="0"/>
          </a:p>
          <a:p>
            <a:r>
              <a:rPr lang="en-AU" dirty="0"/>
              <a:t>In the network diagram, there’s a secondary link that is used to verify the operation of the primary link.</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When you lease fibre, you generally get a pair: one for receive and one for transmit, so the spare fibre is used for a secondary link.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There are some presentations next week on the REFIMEVE network.</a:t>
            </a:r>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31</a:t>
            </a:fld>
            <a:endParaRPr lang="en-AU"/>
          </a:p>
        </p:txBody>
      </p:sp>
    </p:spTree>
    <p:extLst>
      <p:ext uri="{BB962C8B-B14F-4D97-AF65-F5344CB8AC3E}">
        <p14:creationId xmlns:p14="http://schemas.microsoft.com/office/powerpoint/2010/main" val="2142769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32</a:t>
            </a:fld>
            <a:endParaRPr lang="en-AU"/>
          </a:p>
        </p:txBody>
      </p:sp>
    </p:spTree>
    <p:extLst>
      <p:ext uri="{BB962C8B-B14F-4D97-AF65-F5344CB8AC3E}">
        <p14:creationId xmlns:p14="http://schemas.microsoft.com/office/powerpoint/2010/main" val="40277869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numerous situations it may not be practical to operate a fibre link.</a:t>
            </a:r>
          </a:p>
          <a:p>
            <a:endParaRPr lang="en-AU" dirty="0"/>
          </a:p>
          <a:p>
            <a:r>
              <a:rPr lang="en-AU" dirty="0"/>
              <a:t>Free space, point to point links offer an option here.</a:t>
            </a:r>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33</a:t>
            </a:fld>
            <a:endParaRPr lang="en-AU"/>
          </a:p>
        </p:txBody>
      </p:sp>
    </p:spTree>
    <p:extLst>
      <p:ext uri="{BB962C8B-B14F-4D97-AF65-F5344CB8AC3E}">
        <p14:creationId xmlns:p14="http://schemas.microsoft.com/office/powerpoint/2010/main" val="218348588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Reception of and locking to a CW optical signal is disrupted by atmospheric turbulence.</a:t>
            </a:r>
          </a:p>
          <a:p>
            <a:endParaRPr lang="en-AU" dirty="0"/>
          </a:p>
          <a:p>
            <a:r>
              <a:rPr lang="en-AU" dirty="0"/>
              <a:t>There are two effects here:</a:t>
            </a:r>
          </a:p>
          <a:p>
            <a:endParaRPr lang="en-AU" dirty="0"/>
          </a:p>
          <a:p>
            <a:r>
              <a:rPr lang="en-AU" dirty="0"/>
              <a:t>[1] Beam wander occurs when the beam and optics are  smaller than the scale length of the turbulence. This can result in complete loss of signal.</a:t>
            </a:r>
          </a:p>
          <a:p>
            <a:endParaRPr lang="en-AU" dirty="0"/>
          </a:p>
          <a:p>
            <a:r>
              <a:rPr lang="en-AU" dirty="0"/>
              <a:t>[2] Scintillation occurs when the beam is larger than the scale length of the turbulence. The beam can then interfere with itself, causing</a:t>
            </a:r>
          </a:p>
          <a:p>
            <a:r>
              <a:rPr lang="en-AU" dirty="0"/>
              <a:t>rapid intensity fluctuations.</a:t>
            </a:r>
          </a:p>
          <a:p>
            <a:endParaRPr lang="en-AU" dirty="0"/>
          </a:p>
          <a:p>
            <a:r>
              <a:rPr lang="en-AU" dirty="0"/>
              <a:t>Beam wander can be addressed by simple tilt/tip feedback to the optics, to keep the beam stably pointed.</a:t>
            </a:r>
          </a:p>
          <a:p>
            <a:endParaRPr lang="en-AU" dirty="0"/>
          </a:p>
          <a:p>
            <a:r>
              <a:rPr lang="en-AU" dirty="0"/>
              <a:t>There’s a talk next week about this from UWA so I won’t say any more about this.</a:t>
            </a:r>
          </a:p>
          <a:p>
            <a:endParaRPr lang="en-AU" dirty="0"/>
          </a:p>
          <a:p>
            <a:r>
              <a:rPr lang="en-AU" dirty="0"/>
              <a:t>Another approach to the turbulence problem is to use pulsed signals, where a phase lock is much more robust against cycle slips because a cycle is now in the nanosecond regime, rather than in the femtosecond regime for a CW optical signal. </a:t>
            </a:r>
          </a:p>
          <a:p>
            <a:endParaRPr lang="en-AU" dirty="0"/>
          </a:p>
          <a:p>
            <a:r>
              <a:rPr lang="en-AU" dirty="0"/>
              <a:t>Or looking at it another way, if you want to estimate mean frequency offset from a sequence of time-interval measurements, it doesn’t matter if you miss a few.</a:t>
            </a:r>
          </a:p>
        </p:txBody>
      </p:sp>
      <p:sp>
        <p:nvSpPr>
          <p:cNvPr id="4" name="Slide Number Placeholder 3"/>
          <p:cNvSpPr>
            <a:spLocks noGrp="1"/>
          </p:cNvSpPr>
          <p:nvPr>
            <p:ph type="sldNum" sz="quarter" idx="5"/>
          </p:nvPr>
        </p:nvSpPr>
        <p:spPr/>
        <p:txBody>
          <a:bodyPr/>
          <a:lstStyle/>
          <a:p>
            <a:fld id="{30DBC1D1-E08A-41C4-A196-4E074AABD39D}" type="slidenum">
              <a:rPr lang="en-AU" smtClean="0"/>
              <a:t>34</a:t>
            </a:fld>
            <a:endParaRPr lang="en-AU"/>
          </a:p>
        </p:txBody>
      </p:sp>
    </p:spTree>
    <p:extLst>
      <p:ext uri="{BB962C8B-B14F-4D97-AF65-F5344CB8AC3E}">
        <p14:creationId xmlns:p14="http://schemas.microsoft.com/office/powerpoint/2010/main" val="41038113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 setup here shows one scheme using pulsed signals that has been experimentally tested on the Jason 2 satellite, beginning in 2008.</a:t>
            </a:r>
          </a:p>
          <a:p>
            <a:endParaRPr lang="en-AU" dirty="0"/>
          </a:p>
          <a:p>
            <a:r>
              <a:rPr lang="en-AU" dirty="0"/>
              <a:t>A repetitively pulsed laser, in this case a frequency doubled, mode-locked </a:t>
            </a:r>
            <a:r>
              <a:rPr lang="en-AU" dirty="0" err="1"/>
              <a:t>Nd:YAG</a:t>
            </a:r>
            <a:r>
              <a:rPr lang="en-AU" dirty="0"/>
              <a:t> laser, produces a sequence of pulses that are transmitted up to a satellite. </a:t>
            </a:r>
          </a:p>
          <a:p>
            <a:endParaRPr lang="en-AU" dirty="0"/>
          </a:p>
          <a:p>
            <a:r>
              <a:rPr lang="en-AU" dirty="0"/>
              <a:t>The outgoing pulse is detected and time-tagged against the local clock.</a:t>
            </a:r>
          </a:p>
          <a:p>
            <a:r>
              <a:rPr lang="en-AU" dirty="0"/>
              <a:t> </a:t>
            </a:r>
          </a:p>
          <a:p>
            <a:r>
              <a:rPr lang="en-AU" dirty="0"/>
              <a:t>The  pulse is detected at the satellite and time-tagged against an onboard ultra-stable quartz oscillator.</a:t>
            </a:r>
          </a:p>
          <a:p>
            <a:endParaRPr lang="en-AU" dirty="0"/>
          </a:p>
          <a:p>
            <a:r>
              <a:rPr lang="en-AU" dirty="0"/>
              <a:t>A retroreflector on the satellite returns the pulse to the ground station where it is time-tagged against the local clock.</a:t>
            </a:r>
          </a:p>
          <a:p>
            <a:endParaRPr lang="en-AU" dirty="0"/>
          </a:p>
          <a:p>
            <a:r>
              <a:rPr lang="en-AU" dirty="0"/>
              <a:t>The difference between the START and STOP measurements at the ground station then gives the round trip time and the difference between the local clock and the satellite clock can be determined, making the usual assumption about path reciprocity.</a:t>
            </a:r>
          </a:p>
          <a:p>
            <a:endParaRPr lang="en-AU" dirty="0"/>
          </a:p>
          <a:p>
            <a:r>
              <a:rPr lang="en-AU" dirty="0"/>
              <a:t>You can do this is common view between two ground stations but like GNSS, you are limited by satellite visibility to a baseline of about 6000 km.</a:t>
            </a:r>
          </a:p>
          <a:p>
            <a:endParaRPr lang="en-AU" dirty="0"/>
          </a:p>
          <a:p>
            <a:r>
              <a:rPr lang="en-AU" dirty="0"/>
              <a:t>The baseline can be extended, with observations made by the ground stations at different times, with the practical limit of this depending on the stability of the satellite clock.</a:t>
            </a:r>
          </a:p>
          <a:p>
            <a:endParaRPr lang="en-AU" dirty="0"/>
          </a:p>
          <a:p>
            <a:r>
              <a:rPr lang="en-AU" dirty="0"/>
              <a:t>A detailed uncertainty budget for CV time-transfer indicates a practical uncertainty of about 0.1 ns  which is significantly better than the 1.5 ns claimed for GNSS.</a:t>
            </a:r>
          </a:p>
          <a:p>
            <a:endParaRPr lang="en-AU" dirty="0"/>
          </a:p>
          <a:p>
            <a:r>
              <a:rPr lang="en-AU" dirty="0"/>
              <a:t>One disadvantage of this scheme is that it uses direct timing of the pulses, so it’s limited by such things as the photodetector rise time.</a:t>
            </a:r>
          </a:p>
          <a:p>
            <a:endParaRPr lang="en-AU" dirty="0"/>
          </a:p>
          <a:p>
            <a:r>
              <a:rPr lang="en-AU" dirty="0"/>
              <a:t>In particular, this results in at least picosecond level jitter, which means that the short term stability of an optical frequency standard cannot be accessed.</a:t>
            </a:r>
          </a:p>
          <a:p>
            <a:endParaRPr lang="en-AU" dirty="0"/>
          </a:p>
          <a:p>
            <a:r>
              <a:rPr lang="en-AU" dirty="0"/>
              <a:t>Accessing the short term stability of an optical clock demands achieving timing jitter at the femtosecond or better level and this can be done using optical frequency combs, as we will see in the next slide.</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35</a:t>
            </a:fld>
            <a:endParaRPr lang="en-AU"/>
          </a:p>
        </p:txBody>
      </p:sp>
    </p:spTree>
    <p:extLst>
      <p:ext uri="{BB962C8B-B14F-4D97-AF65-F5344CB8AC3E}">
        <p14:creationId xmlns:p14="http://schemas.microsoft.com/office/powerpoint/2010/main" val="18758553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This is a recent experiment using combs for time-transfer, reported in Nature in June this year.</a:t>
            </a:r>
          </a:p>
          <a:p>
            <a:r>
              <a:rPr lang="en-AU" dirty="0"/>
              <a:t>It’s an optical implementation of two way time transfer over a 300 km long round trip between the islands of Hawaii and Maui.</a:t>
            </a:r>
          </a:p>
          <a:p>
            <a:r>
              <a:rPr lang="en-AU" dirty="0"/>
              <a:t>There are two stations A and B, each transmitting and receiving the other stations’ signal.</a:t>
            </a:r>
          </a:p>
          <a:p>
            <a:r>
              <a:rPr lang="en-AU" dirty="0"/>
              <a:t> </a:t>
            </a:r>
          </a:p>
          <a:p>
            <a:r>
              <a:rPr lang="en-AU" dirty="0"/>
              <a:t>Additionally though, site B laser’s timing is locked to the site A laser through the two way link.</a:t>
            </a:r>
          </a:p>
          <a:p>
            <a:r>
              <a:rPr lang="en-AU" dirty="0"/>
              <a:t>Co-locating the two stations enables an out of loop test of the quality of locking of B to A.</a:t>
            </a:r>
          </a:p>
          <a:p>
            <a:endParaRPr lang="en-AU" dirty="0"/>
          </a:p>
          <a:p>
            <a:r>
              <a:rPr lang="en-AU" dirty="0"/>
              <a:t>[1] One way to measure the time offset of two combs is to measure the incoming comb against another comb running at a slightly different repetition rate</a:t>
            </a:r>
          </a:p>
          <a:p>
            <a:r>
              <a:rPr lang="en-AU" dirty="0"/>
              <a:t>so that the two combs slowly sweep in time with respect to each other. This technique is called “linear optical sampling”.</a:t>
            </a:r>
          </a:p>
          <a:p>
            <a:endParaRPr lang="en-AU" dirty="0"/>
          </a:p>
          <a:p>
            <a:r>
              <a:rPr lang="en-AU" dirty="0"/>
              <a:t>The resulting signal can be digitized and processed to determine the peak very precisely.</a:t>
            </a:r>
          </a:p>
          <a:p>
            <a:r>
              <a:rPr lang="en-AU" dirty="0"/>
              <a:t>You get a reference for the measurement by doing the same thing with the outgoing comb.</a:t>
            </a:r>
          </a:p>
          <a:p>
            <a:endParaRPr lang="en-AU" dirty="0"/>
          </a:p>
          <a:p>
            <a:r>
              <a:rPr lang="en-AU" dirty="0"/>
              <a:t>There is lots of dead time in this. </a:t>
            </a:r>
          </a:p>
          <a:p>
            <a:r>
              <a:rPr lang="en-AU" dirty="0"/>
              <a:t>During the slow sweep, you throw away the light from many pulses, until the two comb pulses are aligned in time briefly.</a:t>
            </a:r>
          </a:p>
          <a:p>
            <a:r>
              <a:rPr lang="en-AU" dirty="0"/>
              <a:t>[2] The power penalty is given by the ratio of the pulse width to the period of the comb. </a:t>
            </a:r>
          </a:p>
          <a:p>
            <a:r>
              <a:rPr lang="en-AU" dirty="0"/>
              <a:t>Plugging in some numbers for a typical Er fibre comb, we can see that we’re throwing away a lot of photons.</a:t>
            </a:r>
          </a:p>
          <a:p>
            <a:endParaRPr lang="en-AU" dirty="0"/>
          </a:p>
          <a:p>
            <a:r>
              <a:rPr lang="en-AU" dirty="0"/>
              <a:t>[There’s a talk next week on Thursday where this technique was used]</a:t>
            </a:r>
          </a:p>
          <a:p>
            <a:endParaRPr lang="en-AU" dirty="0"/>
          </a:p>
          <a:p>
            <a:r>
              <a:rPr lang="en-AU" dirty="0"/>
              <a:t>[3] An improved way to do this is to have a second comb that is used to track the incoming comb, so that </a:t>
            </a:r>
            <a:r>
              <a:rPr lang="en-AU" b="1" dirty="0"/>
              <a:t>all</a:t>
            </a:r>
            <a:r>
              <a:rPr lang="en-AU" dirty="0"/>
              <a:t> of the pulses are detected </a:t>
            </a:r>
          </a:p>
          <a:p>
            <a:r>
              <a:rPr lang="en-AU" dirty="0"/>
              <a:t>rather than sampled at low duty cycle.</a:t>
            </a:r>
          </a:p>
          <a:p>
            <a:r>
              <a:rPr lang="en-AU" dirty="0"/>
              <a:t>This requires a special comb, a so-called time programmable fibre comb. </a:t>
            </a:r>
          </a:p>
          <a:p>
            <a:r>
              <a:rPr lang="en-AU" dirty="0"/>
              <a:t>Feedback is applied to this comb in such a way that timing of the comb pulses can be controlled to +/- two attoseconds.</a:t>
            </a:r>
          </a:p>
          <a:p>
            <a:endParaRPr lang="en-AU" dirty="0"/>
          </a:p>
          <a:p>
            <a:endParaRPr lang="en-AU" dirty="0"/>
          </a:p>
          <a:p>
            <a:r>
              <a:rPr lang="en-AU" dirty="0"/>
              <a:t> </a:t>
            </a:r>
          </a:p>
          <a:p>
            <a:endParaRPr lang="en-AU" dirty="0"/>
          </a:p>
          <a:p>
            <a:endParaRPr lang="en-AU" dirty="0"/>
          </a:p>
          <a:p>
            <a:endParaRPr lang="en-AU" dirty="0"/>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36</a:t>
            </a:fld>
            <a:endParaRPr lang="en-AU"/>
          </a:p>
        </p:txBody>
      </p:sp>
    </p:spTree>
    <p:extLst>
      <p:ext uri="{BB962C8B-B14F-4D97-AF65-F5344CB8AC3E}">
        <p14:creationId xmlns:p14="http://schemas.microsoft.com/office/powerpoint/2010/main" val="24950367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Station B looks like this; Station A is identical except that it doesn’t have the extra electronics that are used to lock the site B clock comb to site A.</a:t>
            </a:r>
          </a:p>
          <a:p>
            <a:endParaRPr lang="en-AU" dirty="0"/>
          </a:p>
          <a:p>
            <a:r>
              <a:rPr lang="en-AU" dirty="0"/>
              <a:t>A laser locked to an </a:t>
            </a:r>
            <a:r>
              <a:rPr lang="en-AU" dirty="0" err="1"/>
              <a:t>ultrastable</a:t>
            </a:r>
            <a:r>
              <a:rPr lang="en-AU" dirty="0"/>
              <a:t> cavity provides the optical reference for the two combs</a:t>
            </a:r>
          </a:p>
          <a:p>
            <a:endParaRPr lang="en-AU" dirty="0"/>
          </a:p>
          <a:p>
            <a:r>
              <a:rPr lang="en-AU" dirty="0"/>
              <a:t>The clock comb is transmitted to the remote site through a telescope.</a:t>
            </a:r>
          </a:p>
          <a:p>
            <a:endParaRPr lang="en-AU" dirty="0"/>
          </a:p>
          <a:p>
            <a:r>
              <a:rPr lang="en-AU" dirty="0"/>
              <a:t>Light from the remote site is collected by the telescope and passed to the optical timing discriminator, where it is combined with light from the tracking comb, </a:t>
            </a:r>
          </a:p>
          <a:p>
            <a:r>
              <a:rPr lang="en-AU" dirty="0"/>
              <a:t>detected in balanced photo detectors and then filtered to produce an error signal to feed back to the tracking comb.</a:t>
            </a:r>
          </a:p>
          <a:p>
            <a:endParaRPr lang="en-AU" dirty="0"/>
          </a:p>
          <a:p>
            <a:r>
              <a:rPr lang="en-AU" dirty="0"/>
              <a:t>The Dispersion Compensating Fibre is necessary because the calibration of the optical timing calibrator depends on the laser pulse shape,</a:t>
            </a:r>
          </a:p>
          <a:p>
            <a:r>
              <a:rPr lang="en-AU" dirty="0"/>
              <a:t> and the calibration is done on a zero length link. It then becomes necessary to compensate for the atmospheric dispersion to maintain the pulse shape.</a:t>
            </a:r>
          </a:p>
          <a:p>
            <a:endParaRPr lang="en-AU" dirty="0"/>
          </a:p>
          <a:p>
            <a:r>
              <a:rPr lang="en-AU" dirty="0"/>
              <a:t>Site B receives the one-way measurements made by Site A and feeds these into a lock that synchronizes the clock comb. </a:t>
            </a:r>
          </a:p>
          <a:p>
            <a:endParaRPr lang="en-AU" dirty="0"/>
          </a:p>
          <a:p>
            <a:r>
              <a:rPr lang="en-AU" dirty="0"/>
              <a:t>The synchronized clock comb can then be compared directly with the site A clock comb for an out of loop test.</a:t>
            </a:r>
          </a:p>
          <a:p>
            <a:endParaRPr lang="en-AU" dirty="0"/>
          </a:p>
          <a:p>
            <a:r>
              <a:rPr lang="en-AU" dirty="0"/>
              <a:t> </a:t>
            </a:r>
          </a:p>
          <a:p>
            <a:endParaRPr lang="en-AU" dirty="0"/>
          </a:p>
          <a:p>
            <a:endParaRPr lang="en-AU" dirty="0"/>
          </a:p>
          <a:p>
            <a:endParaRPr lang="en-AU" dirty="0"/>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37</a:t>
            </a:fld>
            <a:endParaRPr lang="en-AU"/>
          </a:p>
        </p:txBody>
      </p:sp>
    </p:spTree>
    <p:extLst>
      <p:ext uri="{BB962C8B-B14F-4D97-AF65-F5344CB8AC3E}">
        <p14:creationId xmlns:p14="http://schemas.microsoft.com/office/powerpoint/2010/main" val="37686819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38</a:t>
            </a:fld>
            <a:endParaRPr lang="en-AU"/>
          </a:p>
        </p:txBody>
      </p:sp>
    </p:spTree>
    <p:extLst>
      <p:ext uri="{BB962C8B-B14F-4D97-AF65-F5344CB8AC3E}">
        <p14:creationId xmlns:p14="http://schemas.microsoft.com/office/powerpoint/2010/main" val="369445750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To summarize, we’ve looked at a number of time transfer methods that are in practical use or under development.</a:t>
            </a:r>
          </a:p>
          <a:p>
            <a:endParaRPr lang="en-AU" dirty="0"/>
          </a:p>
          <a:p>
            <a:r>
              <a:rPr lang="en-AU" dirty="0"/>
              <a:t>Broadly speaking we could group these by the carrier frequency in use.</a:t>
            </a:r>
          </a:p>
          <a:p>
            <a:endParaRPr lang="en-AU" dirty="0"/>
          </a:p>
          <a:p>
            <a:r>
              <a:rPr lang="en-AU" dirty="0"/>
              <a:t>[1] In the microwave domain, we talked about GNSS time transfer, two way satellite  time-transfer and very long baseline interferometry.</a:t>
            </a:r>
          </a:p>
          <a:p>
            <a:endParaRPr lang="en-AU" dirty="0"/>
          </a:p>
          <a:p>
            <a:r>
              <a:rPr lang="en-AU" dirty="0"/>
              <a:t>[2] In the optical domain, we looked at time transfer over optical fibre and free space links.</a:t>
            </a:r>
          </a:p>
          <a:p>
            <a:endParaRPr lang="en-AU" dirty="0"/>
          </a:p>
          <a:p>
            <a:r>
              <a:rPr lang="en-AU" dirty="0"/>
              <a:t>[3] If we look at the stability of these methods, the microwave methods are unable to match the stability needed to take full advantage of the performance of optical clocks.</a:t>
            </a:r>
          </a:p>
          <a:p>
            <a:endParaRPr lang="en-AU" dirty="0"/>
          </a:p>
          <a:p>
            <a:r>
              <a:rPr lang="en-AU" dirty="0"/>
              <a:t>Only optical methods can really take best advantage of optical clocks.</a:t>
            </a:r>
          </a:p>
          <a:p>
            <a:endParaRPr lang="en-AU" dirty="0"/>
          </a:p>
          <a:p>
            <a:r>
              <a:rPr lang="en-AU" dirty="0"/>
              <a:t>All of the microwave methods can work over very long baselines.</a:t>
            </a:r>
          </a:p>
          <a:p>
            <a:r>
              <a:rPr lang="en-AU" dirty="0"/>
              <a:t> </a:t>
            </a:r>
          </a:p>
          <a:p>
            <a:r>
              <a:rPr lang="en-AU" dirty="0"/>
              <a:t>Extending these optical methods to intercontinental baselines presents </a:t>
            </a:r>
            <a:r>
              <a:rPr lang="en-AU"/>
              <a:t>some practical challenges </a:t>
            </a:r>
            <a:r>
              <a:rPr lang="en-AU" dirty="0"/>
              <a:t>but progress is being made.</a:t>
            </a:r>
          </a:p>
          <a:p>
            <a:endParaRPr lang="en-AU" dirty="0"/>
          </a:p>
          <a:p>
            <a:r>
              <a:rPr lang="en-AU" dirty="0"/>
              <a:t>There have been some tentative steps towards testing long, undersea fibre links and the free space optical methods are keeping in eye the possibility of flying a station on a satellite.</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39</a:t>
            </a:fld>
            <a:endParaRPr lang="en-AU"/>
          </a:p>
        </p:txBody>
      </p:sp>
    </p:spTree>
    <p:extLst>
      <p:ext uri="{BB962C8B-B14F-4D97-AF65-F5344CB8AC3E}">
        <p14:creationId xmlns:p14="http://schemas.microsoft.com/office/powerpoint/2010/main" val="2891324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one way methods, there is a source of time information B which is used to synchronize a receiver A over some one-way communication channel. </a:t>
            </a:r>
          </a:p>
          <a:p>
            <a:endParaRPr lang="en-AU" dirty="0"/>
          </a:p>
          <a:p>
            <a:r>
              <a:rPr lang="en-AU" dirty="0"/>
              <a:t>[1] Supposing the difference between the two clocks is T_AB then a time interval counter at </a:t>
            </a:r>
            <a:r>
              <a:rPr lang="en-AU" baseline="0" dirty="0"/>
              <a:t>A </a:t>
            </a:r>
          </a:p>
          <a:p>
            <a:r>
              <a:rPr lang="en-AU" baseline="0" dirty="0"/>
              <a:t>[2]</a:t>
            </a:r>
            <a:r>
              <a:rPr lang="en-AU" dirty="0"/>
              <a:t>measures this difference plus the one way delay </a:t>
            </a:r>
            <a:r>
              <a:rPr lang="en-AU" dirty="0" err="1"/>
              <a:t>deltaBA</a:t>
            </a:r>
            <a:r>
              <a:rPr lang="en-AU" dirty="0"/>
              <a:t>. </a:t>
            </a:r>
          </a:p>
          <a:p>
            <a:endParaRPr lang="en-AU" dirty="0"/>
          </a:p>
          <a:p>
            <a:r>
              <a:rPr lang="en-AU" dirty="0"/>
              <a:t>To set the time on the receiver, we need to estimate  this delay by some means.</a:t>
            </a:r>
          </a:p>
          <a:p>
            <a:endParaRPr lang="en-AU" dirty="0"/>
          </a:p>
          <a:p>
            <a:r>
              <a:rPr lang="en-AU" dirty="0"/>
              <a:t>Even if we are only interested in frequency, it may still be desirable to have a means of compensating for the delay when the delay is varying.</a:t>
            </a:r>
          </a:p>
          <a:p>
            <a:endParaRPr lang="en-AU" dirty="0"/>
          </a:p>
          <a:p>
            <a:r>
              <a:rPr lang="en-AU" dirty="0"/>
              <a:t>[3] An example of one way time transfer is  the operation of a GNSS receiver. </a:t>
            </a:r>
          </a:p>
          <a:p>
            <a:r>
              <a:rPr lang="en-AU" dirty="0"/>
              <a:t>The communication channel is a microwave signal propagating from space to the ground. </a:t>
            </a:r>
          </a:p>
          <a:p>
            <a:r>
              <a:rPr lang="en-AU" dirty="0"/>
              <a:t>Timing information in the signal from the satellite is used to synchronize the receiver. </a:t>
            </a:r>
          </a:p>
          <a:p>
            <a:r>
              <a:rPr lang="en-AU" dirty="0"/>
              <a:t>The satellite broadcasts a model of its orbit so that the varying geometric delay can be estimated once the receiver position is calculated.</a:t>
            </a:r>
          </a:p>
          <a:p>
            <a:r>
              <a:rPr lang="en-AU" dirty="0"/>
              <a:t>Other varying delays that need to be estimated are those due to the troposphere and ionosphere.</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4</a:t>
            </a:fld>
            <a:endParaRPr lang="en-AU"/>
          </a:p>
        </p:txBody>
      </p:sp>
    </p:spTree>
    <p:extLst>
      <p:ext uri="{BB962C8B-B14F-4D97-AF65-F5344CB8AC3E}">
        <p14:creationId xmlns:p14="http://schemas.microsoft.com/office/powerpoint/2010/main" val="371082920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40</a:t>
            </a:fld>
            <a:endParaRPr lang="en-AU"/>
          </a:p>
        </p:txBody>
      </p:sp>
    </p:spTree>
    <p:extLst>
      <p:ext uri="{BB962C8B-B14F-4D97-AF65-F5344CB8AC3E}">
        <p14:creationId xmlns:p14="http://schemas.microsoft.com/office/powerpoint/2010/main" val="8595934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A CGGTTS file looks like this.</a:t>
            </a:r>
          </a:p>
          <a:p>
            <a:r>
              <a:rPr lang="en-AU" dirty="0"/>
              <a:t>The header contains some of the information used in the calculations, including the equipment delays.</a:t>
            </a:r>
          </a:p>
          <a:p>
            <a:endParaRPr lang="en-AU" dirty="0"/>
          </a:p>
          <a:p>
            <a:r>
              <a:rPr lang="en-AU" dirty="0"/>
              <a:t>[1] The time transfer data consists of a track for each satellite visible to the receiver.</a:t>
            </a:r>
          </a:p>
          <a:p>
            <a:endParaRPr lang="en-AU" dirty="0"/>
          </a:p>
          <a:p>
            <a:r>
              <a:rPr lang="en-AU" dirty="0"/>
              <a:t>Each track is a linear fit to 13 minutes of data.</a:t>
            </a:r>
          </a:p>
          <a:p>
            <a:endParaRPr lang="en-AU" dirty="0"/>
          </a:p>
          <a:p>
            <a:r>
              <a:rPr lang="en-AU" dirty="0"/>
              <a:t>Tracks are 16 minutes apart so there’s a bit of dead time.</a:t>
            </a:r>
          </a:p>
          <a:p>
            <a:endParaRPr lang="en-AU" dirty="0"/>
          </a:p>
          <a:p>
            <a:r>
              <a:rPr lang="en-AU" dirty="0"/>
              <a:t>[The reason for this is historical. Early receivers could only track one satellite at a time and this was done to a schedule. The three minute gap was to allow the receiver to acquire the next satellite in the schedule.]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DBC1D1-E08A-41C4-A196-4E074AABD39D}"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391570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PPP processing tools will output a solution for the receiver clock in a RINEX CLK file.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Note that there is just one measurement reported at each time. </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The PPP method is an All in View method.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The reference time scale is some kind of average of the clocks of each satellite in view at each epoch.</a:t>
            </a:r>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This is something to be careful of when comparing RINEX CLK files generated by different software – the reference time scales may not be the same.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a:p>
            <a:pPr marL="0" marR="0" lvl="0" indent="0" algn="l" defTabSz="914400" rtl="0" eaLnBrk="1" fontAlgn="auto" latinLnBrk="0" hangingPunct="1">
              <a:lnSpc>
                <a:spcPct val="100000"/>
              </a:lnSpc>
              <a:spcBef>
                <a:spcPts val="0"/>
              </a:spcBef>
              <a:spcAft>
                <a:spcPts val="0"/>
              </a:spcAft>
              <a:buClrTx/>
              <a:buSzTx/>
              <a:buFontTx/>
              <a:buNone/>
              <a:tabLst/>
              <a:defRPr/>
            </a:pPr>
            <a:r>
              <a:rPr lang="en-AU" dirty="0"/>
              <a:t>RINEX clock files are not designed for time-transfer so they don’t contain information like equipment delays.</a:t>
            </a:r>
          </a:p>
          <a:p>
            <a:endParaRPr lang="en-AU"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0DBC1D1-E08A-41C4-A196-4E074AABD39D}" type="slidenum">
              <a:rPr kumimoji="0" lang="en-AU"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AU"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06984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If you want a calibrated connection to UTC you need to know the delays. Cable delays are easy, but others like the delay in the antenna electronics and the receiver, are much harder to measure. For an antenna, the delay might be 20 to 70 ns. For the receiver, it could be up to 100 ns. So if you need to know your offset to UTC to better than 100 ns or so, calibration is necessary.</a:t>
            </a:r>
          </a:p>
          <a:p>
            <a:endParaRPr lang="en-AU" dirty="0"/>
          </a:p>
          <a:p>
            <a:r>
              <a:rPr lang="en-AU" dirty="0"/>
              <a:t>The calibration scheme in use for UTC is hierarchical. The BIPM Time and Frequency Dept sits at the top, and sends out calibrated receivers to the so-called Group 1 laboratories of which there three or so in each regional metrology organization. In the Asia –Pacific These receivers then sit by the receivers to be calibrated, connected to the local clock. A direct comparison of time-transfer data allows transfer of the calibration.</a:t>
            </a:r>
          </a:p>
          <a:p>
            <a:endParaRPr lang="en-AU" dirty="0"/>
          </a:p>
          <a:p>
            <a:r>
              <a:rPr lang="en-AU" dirty="0"/>
              <a:t>These calibrated Group 1 receivers then travel out to Group 2 laboratories to calibrate their receivers.</a:t>
            </a:r>
          </a:p>
          <a:p>
            <a:endParaRPr lang="en-AU" dirty="0"/>
          </a:p>
          <a:p>
            <a:r>
              <a:rPr lang="en-AU" dirty="0"/>
              <a:t>A Group 1 receiver calibration receives a minimum uncertainty of 1.5 ns and a Group 2 receiver an uncertainty of 2.5 ns. </a:t>
            </a:r>
          </a:p>
          <a:p>
            <a:endParaRPr lang="en-AU" dirty="0"/>
          </a:p>
          <a:p>
            <a:r>
              <a:rPr lang="en-AU" dirty="0"/>
              <a:t>Of course, if all you want to do is frequency transfer, then you don’t need to worry about any of this.</a:t>
            </a:r>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43</a:t>
            </a:fld>
            <a:endParaRPr lang="en-AU"/>
          </a:p>
        </p:txBody>
      </p:sp>
    </p:spTree>
    <p:extLst>
      <p:ext uri="{BB962C8B-B14F-4D97-AF65-F5344CB8AC3E}">
        <p14:creationId xmlns:p14="http://schemas.microsoft.com/office/powerpoint/2010/main" val="384572340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44</a:t>
            </a:fld>
            <a:endParaRPr lang="en-AU"/>
          </a:p>
        </p:txBody>
      </p:sp>
    </p:spTree>
    <p:extLst>
      <p:ext uri="{BB962C8B-B14F-4D97-AF65-F5344CB8AC3E}">
        <p14:creationId xmlns:p14="http://schemas.microsoft.com/office/powerpoint/2010/main" val="35604369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In two way methods, both stations are source and receiver, each making measurements against the other.</a:t>
            </a:r>
          </a:p>
          <a:p>
            <a:r>
              <a:rPr lang="en-AU" dirty="0"/>
              <a:t>We have two delays, which are not necessarily the same.</a:t>
            </a:r>
          </a:p>
          <a:p>
            <a:endParaRPr lang="en-AU" dirty="0"/>
          </a:p>
          <a:p>
            <a:r>
              <a:rPr lang="en-AU" dirty="0"/>
              <a:t>[1]  First suppose that the time difference between the two stations A – B is T_AB, measured with respect to A’s clock, so a positive value means that A leads B. </a:t>
            </a:r>
          </a:p>
          <a:p>
            <a:r>
              <a:rPr lang="en-AU" dirty="0"/>
              <a:t>Station B would say the difference is T_BA which is just the negative  of T_AB.</a:t>
            </a:r>
          </a:p>
          <a:p>
            <a:r>
              <a:rPr lang="en-AU" dirty="0"/>
              <a:t> </a:t>
            </a:r>
          </a:p>
          <a:p>
            <a:r>
              <a:rPr lang="en-AU" dirty="0"/>
              <a:t>[2] Suppose station B sends a signal to station A. Let’s suppose it’s a one pulse per second tick.</a:t>
            </a:r>
          </a:p>
          <a:p>
            <a:r>
              <a:rPr lang="en-AU" dirty="0"/>
              <a:t>The signal is delayed by </a:t>
            </a:r>
            <a:r>
              <a:rPr lang="en-AU" dirty="0" err="1"/>
              <a:t>delta_BA</a:t>
            </a:r>
            <a:r>
              <a:rPr lang="en-AU" dirty="0"/>
              <a:t> and measured by the station A against its own pulse per second tick </a:t>
            </a:r>
          </a:p>
          <a:p>
            <a:r>
              <a:rPr lang="en-AU" dirty="0"/>
              <a:t>[3] It measures a time interval that is the offset plus the delay</a:t>
            </a:r>
          </a:p>
          <a:p>
            <a:endParaRPr lang="en-AU" dirty="0"/>
          </a:p>
          <a:p>
            <a:r>
              <a:rPr lang="en-AU" dirty="0"/>
              <a:t>Suppose now that the process is repeated, but with A and B interchanged.</a:t>
            </a:r>
          </a:p>
          <a:p>
            <a:r>
              <a:rPr lang="en-AU" dirty="0"/>
              <a:t>[4] Station B measures something similar</a:t>
            </a:r>
          </a:p>
          <a:p>
            <a:endParaRPr lang="en-AU" dirty="0"/>
          </a:p>
          <a:p>
            <a:r>
              <a:rPr lang="en-AU" dirty="0"/>
              <a:t>[5] If Station A and B now send each other their measurements, they can compute the time difference between their clocks.</a:t>
            </a:r>
          </a:p>
          <a:p>
            <a:endParaRPr lang="en-AU" dirty="0"/>
          </a:p>
          <a:p>
            <a:endParaRPr lang="en-AU" dirty="0"/>
          </a:p>
          <a:p>
            <a:r>
              <a:rPr lang="en-AU" dirty="0"/>
              <a:t>The difference of the two time interval measurements is just this …  </a:t>
            </a:r>
          </a:p>
          <a:p>
            <a:r>
              <a:rPr lang="en-AU" dirty="0"/>
              <a:t>If the delays are symmetric, the two delays cancel and  the clock offset T_AB is just half of the difference of the two counter readings.</a:t>
            </a:r>
          </a:p>
          <a:p>
            <a:r>
              <a:rPr lang="en-AU" dirty="0"/>
              <a:t> </a:t>
            </a:r>
          </a:p>
          <a:p>
            <a:r>
              <a:rPr lang="en-AU" dirty="0"/>
              <a:t>[6] Two way satellite time and frequency transfer is an example of this method. Here, signals are exchanged via a communications satellite in geostationary orbit.</a:t>
            </a:r>
          </a:p>
        </p:txBody>
      </p:sp>
      <p:sp>
        <p:nvSpPr>
          <p:cNvPr id="4" name="Slide Number Placeholder 3"/>
          <p:cNvSpPr>
            <a:spLocks noGrp="1"/>
          </p:cNvSpPr>
          <p:nvPr>
            <p:ph type="sldNum" sz="quarter" idx="5"/>
          </p:nvPr>
        </p:nvSpPr>
        <p:spPr/>
        <p:txBody>
          <a:bodyPr/>
          <a:lstStyle/>
          <a:p>
            <a:fld id="{30DBC1D1-E08A-41C4-A196-4E074AABD39D}" type="slidenum">
              <a:rPr lang="en-AU" smtClean="0"/>
              <a:t>5</a:t>
            </a:fld>
            <a:endParaRPr lang="en-AU"/>
          </a:p>
        </p:txBody>
      </p:sp>
    </p:spTree>
    <p:extLst>
      <p:ext uri="{BB962C8B-B14F-4D97-AF65-F5344CB8AC3E}">
        <p14:creationId xmlns:p14="http://schemas.microsoft.com/office/powerpoint/2010/main" val="1846074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r>
              <a:rPr lang="en-AU" dirty="0"/>
              <a:t>In the common-view method, the two stations measure their clock with respect to a common clock, here the source ‘C’.</a:t>
            </a:r>
          </a:p>
          <a:p>
            <a:endParaRPr lang="en-AU" dirty="0"/>
          </a:p>
          <a:p>
            <a:r>
              <a:rPr lang="en-AU" dirty="0"/>
              <a:t>[1] At station A, the clock difference is T_AC and the time interval counter measures this difference plus a delay</a:t>
            </a:r>
          </a:p>
          <a:p>
            <a:r>
              <a:rPr lang="en-AU" dirty="0"/>
              <a:t>[2] Station B measures something similar</a:t>
            </a:r>
          </a:p>
          <a:p>
            <a:r>
              <a:rPr lang="en-AU" dirty="0"/>
              <a:t>[3] If we combine the two time interval measurements, we get a term T_AC – T_BC, which reduces to T_AB, the difference of the two stations, plus a term involving the two one-way delays.</a:t>
            </a:r>
          </a:p>
          <a:p>
            <a:endParaRPr lang="en-AU" dirty="0"/>
          </a:p>
          <a:p>
            <a:r>
              <a:rPr lang="en-AU" dirty="0"/>
              <a:t>[4] An example of common view is the use of the timing signal broadcast by a radio station.</a:t>
            </a:r>
          </a:p>
          <a:p>
            <a:r>
              <a:rPr lang="en-AU" dirty="0"/>
              <a:t> </a:t>
            </a:r>
          </a:p>
          <a:p>
            <a:endParaRPr lang="en-AU" dirty="0"/>
          </a:p>
          <a:p>
            <a:r>
              <a:rPr lang="en-AU" dirty="0"/>
              <a:t>One significant advantage of the common view method is that an arbitrary number of stations can participate, unlike two way methods, which do not scale as easily.</a:t>
            </a:r>
          </a:p>
        </p:txBody>
      </p:sp>
      <p:sp>
        <p:nvSpPr>
          <p:cNvPr id="4" name="Slide Number Placeholder 3"/>
          <p:cNvSpPr>
            <a:spLocks noGrp="1"/>
          </p:cNvSpPr>
          <p:nvPr>
            <p:ph type="sldNum" sz="quarter" idx="5"/>
          </p:nvPr>
        </p:nvSpPr>
        <p:spPr/>
        <p:txBody>
          <a:bodyPr/>
          <a:lstStyle/>
          <a:p>
            <a:fld id="{30DBC1D1-E08A-41C4-A196-4E074AABD39D}" type="slidenum">
              <a:rPr lang="en-AU" smtClean="0"/>
              <a:t>6</a:t>
            </a:fld>
            <a:endParaRPr lang="en-AU"/>
          </a:p>
        </p:txBody>
      </p:sp>
    </p:spTree>
    <p:extLst>
      <p:ext uri="{BB962C8B-B14F-4D97-AF65-F5344CB8AC3E}">
        <p14:creationId xmlns:p14="http://schemas.microsoft.com/office/powerpoint/2010/main" val="2225535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GNSS time transfer has been used for comparing remote clocks pretty much since the beginning of the first GNSS system, GPS. </a:t>
            </a:r>
          </a:p>
          <a:p>
            <a:endParaRPr lang="en-AU" dirty="0"/>
          </a:p>
          <a:p>
            <a:r>
              <a:rPr lang="en-AU" dirty="0"/>
              <a:t>Most of the national metrology institutes that participate in Co-ordinated Universal Time use GPS for their main link to UTC.</a:t>
            </a:r>
          </a:p>
          <a:p>
            <a:endParaRPr lang="en-AU" dirty="0"/>
          </a:p>
          <a:p>
            <a:r>
              <a:rPr lang="en-AU" dirty="0"/>
              <a:t>It was initially implemented as a common-view method because the timing receivers of the day could only track one satellite at a time. </a:t>
            </a:r>
          </a:p>
          <a:p>
            <a:endParaRPr lang="en-AU" dirty="0"/>
          </a:p>
          <a:p>
            <a:r>
              <a:rPr lang="en-AU" dirty="0"/>
              <a:t>As the capabilities of receivers improved, other methods of using GNSS came into use, including the All in View method and Precise Point Positioning</a:t>
            </a:r>
          </a:p>
          <a:p>
            <a:endParaRPr lang="en-AU" dirty="0"/>
          </a:p>
          <a:p>
            <a:r>
              <a:rPr lang="en-AU" dirty="0"/>
              <a:t>I’m  going to go into a little bit more of the nuts and bolts on this topic because for most people, GNSS time-transfer is the most practical method at present.</a:t>
            </a:r>
          </a:p>
        </p:txBody>
      </p:sp>
      <p:sp>
        <p:nvSpPr>
          <p:cNvPr id="4" name="Slide Number Placeholder 3"/>
          <p:cNvSpPr>
            <a:spLocks noGrp="1"/>
          </p:cNvSpPr>
          <p:nvPr>
            <p:ph type="sldNum" sz="quarter" idx="10"/>
          </p:nvPr>
        </p:nvSpPr>
        <p:spPr/>
        <p:txBody>
          <a:bodyPr/>
          <a:lstStyle/>
          <a:p>
            <a:fld id="{30DBC1D1-E08A-41C4-A196-4E074AABD39D}" type="slidenum">
              <a:rPr lang="en-AU" smtClean="0"/>
              <a:t>7</a:t>
            </a:fld>
            <a:endParaRPr lang="en-AU"/>
          </a:p>
        </p:txBody>
      </p:sp>
    </p:spTree>
    <p:extLst>
      <p:ext uri="{BB962C8B-B14F-4D97-AF65-F5344CB8AC3E}">
        <p14:creationId xmlns:p14="http://schemas.microsoft.com/office/powerpoint/2010/main" val="27471770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There are four GNSS constellations that can be used for time transfer, at least in principle.</a:t>
            </a:r>
          </a:p>
          <a:p>
            <a:r>
              <a:rPr lang="en-AU" dirty="0"/>
              <a:t>GPS was the first of these, with the first launch in 1978 and with full operation in 1993.</a:t>
            </a:r>
          </a:p>
          <a:p>
            <a:endParaRPr lang="en-AU" dirty="0"/>
          </a:p>
          <a:p>
            <a:r>
              <a:rPr lang="en-AU" dirty="0"/>
              <a:t>GPS is the system most commonly used for time-transfer today.</a:t>
            </a:r>
          </a:p>
          <a:p>
            <a:endParaRPr lang="en-AU" dirty="0"/>
          </a:p>
          <a:p>
            <a:r>
              <a:rPr lang="en-AU" dirty="0"/>
              <a:t>The Russian system GLONASS also became operational in 1993 but went through a long period where it was not well –maintained, but was brought back into full operation again in 2011.</a:t>
            </a:r>
          </a:p>
          <a:p>
            <a:endParaRPr lang="en-AU" dirty="0"/>
          </a:p>
          <a:p>
            <a:r>
              <a:rPr lang="en-AU" dirty="0"/>
              <a:t>The Chinese system </a:t>
            </a:r>
            <a:r>
              <a:rPr lang="en-AU" dirty="0" err="1"/>
              <a:t>BeiDou</a:t>
            </a:r>
            <a:r>
              <a:rPr lang="en-AU" dirty="0"/>
              <a:t> has been operational for 11 years, and the European system Galileo is now almost complete.</a:t>
            </a:r>
          </a:p>
          <a:p>
            <a:endParaRPr lang="en-AU" dirty="0"/>
          </a:p>
          <a:p>
            <a:r>
              <a:rPr lang="en-AU" dirty="0"/>
              <a:t>Galileo is now officially in use in for UTC time-transfer links and can give better performance than GPS in some modes, but this advantage may change with upgrades to the GPS system that are in progress.</a:t>
            </a:r>
          </a:p>
          <a:p>
            <a:r>
              <a:rPr lang="en-AU" dirty="0"/>
              <a:t>There is work ongoing to incorporate </a:t>
            </a:r>
            <a:r>
              <a:rPr lang="en-AU" dirty="0" err="1"/>
              <a:t>BeiDou</a:t>
            </a:r>
            <a:r>
              <a:rPr lang="en-AU" dirty="0"/>
              <a:t> in UTC links.</a:t>
            </a:r>
          </a:p>
          <a:p>
            <a:endParaRPr lang="en-AU" dirty="0"/>
          </a:p>
          <a:p>
            <a:r>
              <a:rPr lang="en-AU" dirty="0"/>
              <a:t>There are some technical difficulties with using GLONASS that have slowed its use in time-transfer. </a:t>
            </a:r>
          </a:p>
          <a:p>
            <a:endParaRPr lang="en-AU" dirty="0"/>
          </a:p>
          <a:p>
            <a:r>
              <a:rPr lang="en-AU" dirty="0"/>
              <a:t>[1] The sky plot at the right shows satellites being tracked by one of our timing receivers.</a:t>
            </a:r>
          </a:p>
          <a:p>
            <a:r>
              <a:rPr lang="en-AU" dirty="0"/>
              <a:t>It’s tracking 63 space vehicles, of which 44 are being used to generate a Position Velocity Time solution.</a:t>
            </a:r>
          </a:p>
          <a:p>
            <a:r>
              <a:rPr lang="en-AU" dirty="0"/>
              <a:t>If you have sharp eyes, you’ll see a few other constellations that I didn’t mention – SBAS, QZSS and </a:t>
            </a:r>
            <a:r>
              <a:rPr lang="en-AU" dirty="0" err="1"/>
              <a:t>NavIC</a:t>
            </a:r>
            <a:r>
              <a:rPr lang="en-AU" dirty="0"/>
              <a:t> – these are regional systems intended to improved and augmented positioning services over a particular geographic region.</a:t>
            </a:r>
          </a:p>
          <a:p>
            <a:r>
              <a:rPr lang="en-AU" dirty="0"/>
              <a:t>QZSS for example, is a Japanese system.</a:t>
            </a:r>
          </a:p>
        </p:txBody>
      </p:sp>
      <p:sp>
        <p:nvSpPr>
          <p:cNvPr id="4" name="Slide Number Placeholder 3"/>
          <p:cNvSpPr>
            <a:spLocks noGrp="1"/>
          </p:cNvSpPr>
          <p:nvPr>
            <p:ph type="sldNum" sz="quarter" idx="5"/>
          </p:nvPr>
        </p:nvSpPr>
        <p:spPr/>
        <p:txBody>
          <a:bodyPr/>
          <a:lstStyle/>
          <a:p>
            <a:fld id="{30DBC1D1-E08A-41C4-A196-4E074AABD39D}" type="slidenum">
              <a:rPr lang="en-AU" smtClean="0"/>
              <a:t>8</a:t>
            </a:fld>
            <a:endParaRPr lang="en-AU"/>
          </a:p>
        </p:txBody>
      </p:sp>
    </p:spTree>
    <p:extLst>
      <p:ext uri="{BB962C8B-B14F-4D97-AF65-F5344CB8AC3E}">
        <p14:creationId xmlns:p14="http://schemas.microsoft.com/office/powerpoint/2010/main" val="28902461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Let’s look at common-view time-transfer again, but this time using GPS in the role of time source.</a:t>
            </a:r>
          </a:p>
          <a:p>
            <a:endParaRPr lang="en-AU" dirty="0"/>
          </a:p>
          <a:p>
            <a:r>
              <a:rPr lang="en-AU" dirty="0"/>
              <a:t>Each GPS satellite has an atomic clock on board that generates timing signals that are transmitted from Medium Earth Orbit, about 20000 km or 70 </a:t>
            </a:r>
            <a:r>
              <a:rPr lang="en-AU" dirty="0" err="1"/>
              <a:t>ms</a:t>
            </a:r>
            <a:r>
              <a:rPr lang="en-AU" dirty="0"/>
              <a:t> away, down to a receiver on the ground. </a:t>
            </a:r>
          </a:p>
          <a:p>
            <a:endParaRPr lang="en-AU" dirty="0"/>
          </a:p>
          <a:p>
            <a:r>
              <a:rPr lang="en-AU" dirty="0"/>
              <a:t>[1] Apart from the motion of the satellite, there are continuously varying delays due to the ionosphere and troposphere.</a:t>
            </a:r>
          </a:p>
          <a:p>
            <a:endParaRPr lang="en-AU" dirty="0"/>
          </a:p>
          <a:p>
            <a:r>
              <a:rPr lang="en-AU" dirty="0"/>
              <a:t>The receiver on the ground converts these timing signals into  something that can be compared with the local clock and we get a difference with respect to the satellite’s clock, with delays and offsets.</a:t>
            </a:r>
          </a:p>
          <a:p>
            <a:endParaRPr lang="en-AU" dirty="0"/>
          </a:p>
          <a:p>
            <a:r>
              <a:rPr lang="en-AU" dirty="0"/>
              <a:t>In common view, some of the delays in this term here (</a:t>
            </a:r>
            <a:r>
              <a:rPr lang="en-AU" dirty="0" err="1"/>
              <a:t>deltaA</a:t>
            </a:r>
            <a:r>
              <a:rPr lang="en-AU" dirty="0"/>
              <a:t> – </a:t>
            </a:r>
            <a:r>
              <a:rPr lang="en-AU" dirty="0" err="1"/>
              <a:t>deltaB</a:t>
            </a:r>
            <a:r>
              <a:rPr lang="en-AU" dirty="0"/>
              <a:t>) will cancel out substantially. </a:t>
            </a:r>
          </a:p>
          <a:p>
            <a:endParaRPr lang="en-AU" dirty="0"/>
          </a:p>
          <a:p>
            <a:r>
              <a:rPr lang="en-AU" dirty="0"/>
              <a:t>For example, on a 100 km baseline, the difference in the estimated ionospheric delay is just a few tenths of a nanosecond.</a:t>
            </a:r>
          </a:p>
          <a:p>
            <a:endParaRPr lang="en-AU" dirty="0"/>
          </a:p>
          <a:p>
            <a:endParaRPr lang="en-AU" dirty="0"/>
          </a:p>
          <a:p>
            <a:endParaRPr lang="en-AU" dirty="0"/>
          </a:p>
          <a:p>
            <a:endParaRPr lang="en-AU" dirty="0"/>
          </a:p>
          <a:p>
            <a:endParaRPr lang="en-AU" dirty="0"/>
          </a:p>
          <a:p>
            <a:endParaRPr lang="en-AU" dirty="0"/>
          </a:p>
        </p:txBody>
      </p:sp>
      <p:sp>
        <p:nvSpPr>
          <p:cNvPr id="4" name="Slide Number Placeholder 3"/>
          <p:cNvSpPr>
            <a:spLocks noGrp="1"/>
          </p:cNvSpPr>
          <p:nvPr>
            <p:ph type="sldNum" sz="quarter" idx="5"/>
          </p:nvPr>
        </p:nvSpPr>
        <p:spPr/>
        <p:txBody>
          <a:bodyPr/>
          <a:lstStyle/>
          <a:p>
            <a:fld id="{30DBC1D1-E08A-41C4-A196-4E074AABD39D}" type="slidenum">
              <a:rPr lang="en-AU" smtClean="0"/>
              <a:t>9</a:t>
            </a:fld>
            <a:endParaRPr lang="en-AU"/>
          </a:p>
        </p:txBody>
      </p:sp>
    </p:spTree>
    <p:extLst>
      <p:ext uri="{BB962C8B-B14F-4D97-AF65-F5344CB8AC3E}">
        <p14:creationId xmlns:p14="http://schemas.microsoft.com/office/powerpoint/2010/main" val="30157676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164701"/>
            <a:ext cx="9829800" cy="1345261"/>
          </a:xfrm>
        </p:spPr>
        <p:txBody>
          <a:bodyPr anchor="b">
            <a:noAutofit/>
          </a:bodyPr>
          <a:lstStyle>
            <a:lvl1pPr algn="l">
              <a:defRPr sz="4400"/>
            </a:lvl1pPr>
          </a:lstStyle>
          <a:p>
            <a:r>
              <a:rPr lang="en-US"/>
              <a:t>Click to edit Master title style</a:t>
            </a:r>
            <a:endParaRPr lang="en-AU" dirty="0"/>
          </a:p>
        </p:txBody>
      </p:sp>
      <p:sp>
        <p:nvSpPr>
          <p:cNvPr id="3" name="Subtitle 2"/>
          <p:cNvSpPr>
            <a:spLocks noGrp="1"/>
          </p:cNvSpPr>
          <p:nvPr>
            <p:ph type="subTitle" idx="1"/>
          </p:nvPr>
        </p:nvSpPr>
        <p:spPr>
          <a:xfrm>
            <a:off x="838200" y="4124294"/>
            <a:ext cx="9829800" cy="1133506"/>
          </a:xfrm>
        </p:spPr>
        <p:txBody>
          <a:bodyPr>
            <a:noAutofit/>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dirty="0"/>
          </a:p>
        </p:txBody>
      </p:sp>
      <p:sp>
        <p:nvSpPr>
          <p:cNvPr id="4" name="Date Placeholder 3"/>
          <p:cNvSpPr>
            <a:spLocks noGrp="1"/>
          </p:cNvSpPr>
          <p:nvPr>
            <p:ph type="dt" sz="half" idx="10"/>
          </p:nvPr>
        </p:nvSpPr>
        <p:spPr>
          <a:xfrm>
            <a:off x="838200" y="6356350"/>
            <a:ext cx="2743200" cy="365125"/>
          </a:xfrm>
        </p:spPr>
        <p:txBody>
          <a:bodyPr/>
          <a:lstStyle>
            <a:lvl1pPr>
              <a:defRPr/>
            </a:lvl1pPr>
          </a:lstStyle>
          <a:p>
            <a:r>
              <a:rPr lang="en-US"/>
              <a:t>11 Oct 2023</a:t>
            </a:r>
            <a:endParaRPr lang="en-AU" dirty="0"/>
          </a:p>
        </p:txBody>
      </p:sp>
      <p:sp>
        <p:nvSpPr>
          <p:cNvPr id="5" name="Footer Placeholder 4"/>
          <p:cNvSpPr>
            <a:spLocks noGrp="1"/>
          </p:cNvSpPr>
          <p:nvPr>
            <p:ph type="ftr" sz="quarter" idx="11"/>
          </p:nvPr>
        </p:nvSpPr>
        <p:spPr/>
        <p:txBody>
          <a:bodyPr/>
          <a:lstStyle/>
          <a:p>
            <a:r>
              <a:rPr lang="en-AU"/>
              <a:t>Time and frequency transfer techniques</a:t>
            </a:r>
            <a:endParaRPr lang="en-AU" dirty="0"/>
          </a:p>
        </p:txBody>
      </p:sp>
      <p:sp>
        <p:nvSpPr>
          <p:cNvPr id="6" name="Slide Number Placeholder 5"/>
          <p:cNvSpPr>
            <a:spLocks noGrp="1"/>
          </p:cNvSpPr>
          <p:nvPr>
            <p:ph type="sldNum" sz="quarter" idx="12"/>
          </p:nvPr>
        </p:nvSpPr>
        <p:spPr/>
        <p:txBody>
          <a:bodyPr/>
          <a:lstStyle/>
          <a:p>
            <a:fld id="{07F29050-D3A7-419E-8F8A-80FA8E7AA01E}" type="slidenum">
              <a:rPr lang="en-AU" smtClean="0"/>
              <a:t>‹#›</a:t>
            </a:fld>
            <a:endParaRPr lang="en-AU"/>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066151"/>
            <a:ext cx="4320000" cy="881194"/>
          </a:xfrm>
          <a:prstGeom prst="rect">
            <a:avLst/>
          </a:prstGeom>
        </p:spPr>
      </p:pic>
      <p:cxnSp>
        <p:nvCxnSpPr>
          <p:cNvPr id="8" name="Straight Connector 7"/>
          <p:cNvCxnSpPr/>
          <p:nvPr userDrawn="1"/>
        </p:nvCxnSpPr>
        <p:spPr>
          <a:xfrm>
            <a:off x="838200" y="3521392"/>
            <a:ext cx="105156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32503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572D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831850" y="1709738"/>
            <a:ext cx="10515600" cy="2852737"/>
          </a:xfrm>
        </p:spPr>
        <p:txBody>
          <a:bodyPr anchor="b">
            <a:noAutofit/>
          </a:bodyPr>
          <a:lstStyle>
            <a:lvl1pPr>
              <a:defRPr sz="4000"/>
            </a:lvl1pPr>
          </a:lstStyle>
          <a:p>
            <a:r>
              <a:rPr lang="en-US"/>
              <a:t>Click to edit Master title style</a:t>
            </a:r>
            <a:endParaRPr lang="en-AU" dirty="0"/>
          </a:p>
        </p:txBody>
      </p:sp>
      <p:sp>
        <p:nvSpPr>
          <p:cNvPr id="3" name="Text Placeholder 2"/>
          <p:cNvSpPr>
            <a:spLocks noGrp="1"/>
          </p:cNvSpPr>
          <p:nvPr>
            <p:ph type="body" idx="1"/>
          </p:nvPr>
        </p:nvSpPr>
        <p:spPr>
          <a:xfrm>
            <a:off x="831850" y="469233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a:t>11 Oct 2023</a:t>
            </a:r>
            <a:endParaRPr lang="en-AU" dirty="0"/>
          </a:p>
        </p:txBody>
      </p:sp>
      <p:sp>
        <p:nvSpPr>
          <p:cNvPr id="5" name="Footer Placeholder 4"/>
          <p:cNvSpPr>
            <a:spLocks noGrp="1"/>
          </p:cNvSpPr>
          <p:nvPr>
            <p:ph type="ftr" sz="quarter" idx="11"/>
          </p:nvPr>
        </p:nvSpPr>
        <p:spPr/>
        <p:txBody>
          <a:bodyPr/>
          <a:lstStyle>
            <a:lvl1pPr>
              <a:defRPr/>
            </a:lvl1pPr>
          </a:lstStyle>
          <a:p>
            <a:r>
              <a:rPr lang="en-AU" dirty="0"/>
              <a:t>Time and frequency transfer techniques</a:t>
            </a:r>
          </a:p>
        </p:txBody>
      </p:sp>
      <p:sp>
        <p:nvSpPr>
          <p:cNvPr id="6" name="Slide Number Placeholder 5"/>
          <p:cNvSpPr>
            <a:spLocks noGrp="1"/>
          </p:cNvSpPr>
          <p:nvPr>
            <p:ph type="sldNum" sz="quarter" idx="12"/>
          </p:nvPr>
        </p:nvSpPr>
        <p:spPr/>
        <p:txBody>
          <a:bodyPr/>
          <a:lstStyle/>
          <a:p>
            <a:fld id="{07F29050-D3A7-419E-8F8A-80FA8E7AA01E}" type="slidenum">
              <a:rPr lang="en-AU" smtClean="0"/>
              <a:t>‹#›</a:t>
            </a:fld>
            <a:endParaRPr lang="en-AU"/>
          </a:p>
        </p:txBody>
      </p:sp>
      <p:cxnSp>
        <p:nvCxnSpPr>
          <p:cNvPr id="10" name="Straight Connector 9"/>
          <p:cNvCxnSpPr/>
          <p:nvPr userDrawn="1"/>
        </p:nvCxnSpPr>
        <p:spPr>
          <a:xfrm>
            <a:off x="838200" y="4585335"/>
            <a:ext cx="105156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79350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
        <p:nvSpPr>
          <p:cNvPr id="9" name="Rectangle 8"/>
          <p:cNvSpPr/>
          <p:nvPr userDrawn="1"/>
        </p:nvSpPr>
        <p:spPr>
          <a:xfrm>
            <a:off x="0" y="0"/>
            <a:ext cx="12192000" cy="6858000"/>
          </a:xfrm>
          <a:prstGeom prst="rect">
            <a:avLst/>
          </a:prstGeom>
          <a:solidFill>
            <a:srgbClr val="6D6E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1"/>
          <p:cNvSpPr>
            <a:spLocks noGrp="1"/>
          </p:cNvSpPr>
          <p:nvPr>
            <p:ph type="title"/>
          </p:nvPr>
        </p:nvSpPr>
        <p:spPr>
          <a:xfrm>
            <a:off x="831850" y="1709738"/>
            <a:ext cx="10515600" cy="2852737"/>
          </a:xfrm>
        </p:spPr>
        <p:txBody>
          <a:bodyPr anchor="b">
            <a:noAutofit/>
          </a:bodyPr>
          <a:lstStyle>
            <a:lvl1pPr>
              <a:defRPr sz="4000"/>
            </a:lvl1pPr>
          </a:lstStyle>
          <a:p>
            <a:r>
              <a:rPr lang="en-US"/>
              <a:t>Click to edit Master title style</a:t>
            </a:r>
            <a:endParaRPr lang="en-AU" dirty="0"/>
          </a:p>
        </p:txBody>
      </p:sp>
      <p:sp>
        <p:nvSpPr>
          <p:cNvPr id="3" name="Text Placeholder 2"/>
          <p:cNvSpPr>
            <a:spLocks noGrp="1"/>
          </p:cNvSpPr>
          <p:nvPr>
            <p:ph type="body" idx="1"/>
          </p:nvPr>
        </p:nvSpPr>
        <p:spPr>
          <a:xfrm>
            <a:off x="831850" y="4692333"/>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11 Oct 2023</a:t>
            </a:r>
            <a:endParaRPr lang="en-AU"/>
          </a:p>
        </p:txBody>
      </p:sp>
      <p:sp>
        <p:nvSpPr>
          <p:cNvPr id="5" name="Footer Placeholder 4"/>
          <p:cNvSpPr>
            <a:spLocks noGrp="1"/>
          </p:cNvSpPr>
          <p:nvPr>
            <p:ph type="ftr" sz="quarter" idx="11"/>
          </p:nvPr>
        </p:nvSpPr>
        <p:spPr/>
        <p:txBody>
          <a:bodyPr/>
          <a:lstStyle/>
          <a:p>
            <a:r>
              <a:rPr lang="en-AU"/>
              <a:t>Time and frequency transfer techniques</a:t>
            </a:r>
            <a:endParaRPr lang="en-AU" dirty="0"/>
          </a:p>
        </p:txBody>
      </p:sp>
      <p:sp>
        <p:nvSpPr>
          <p:cNvPr id="6" name="Slide Number Placeholder 5"/>
          <p:cNvSpPr>
            <a:spLocks noGrp="1"/>
          </p:cNvSpPr>
          <p:nvPr>
            <p:ph type="sldNum" sz="quarter" idx="12"/>
          </p:nvPr>
        </p:nvSpPr>
        <p:spPr/>
        <p:txBody>
          <a:bodyPr/>
          <a:lstStyle/>
          <a:p>
            <a:fld id="{07F29050-D3A7-419E-8F8A-80FA8E7AA01E}" type="slidenum">
              <a:rPr lang="en-AU" smtClean="0"/>
              <a:t>‹#›</a:t>
            </a:fld>
            <a:endParaRPr lang="en-AU"/>
          </a:p>
        </p:txBody>
      </p:sp>
      <p:cxnSp>
        <p:nvCxnSpPr>
          <p:cNvPr id="8" name="Straight Connector 7"/>
          <p:cNvCxnSpPr/>
          <p:nvPr userDrawn="1"/>
        </p:nvCxnSpPr>
        <p:spPr>
          <a:xfrm>
            <a:off x="838200" y="4585335"/>
            <a:ext cx="1051560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4645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Contac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Autofit/>
          </a:bodyPr>
          <a:lstStyle>
            <a:lvl1pPr>
              <a:defRPr sz="4000" baseline="0"/>
            </a:lvl1pPr>
          </a:lstStyle>
          <a:p>
            <a:r>
              <a:rPr lang="en-US" dirty="0"/>
              <a:t>Contact us</a:t>
            </a:r>
            <a:endParaRPr lang="en-AU" dirty="0"/>
          </a:p>
        </p:txBody>
      </p:sp>
      <p:sp>
        <p:nvSpPr>
          <p:cNvPr id="3" name="Content Placeholder 2"/>
          <p:cNvSpPr>
            <a:spLocks noGrp="1"/>
          </p:cNvSpPr>
          <p:nvPr>
            <p:ph idx="1"/>
          </p:nvPr>
        </p:nvSpPr>
        <p:spPr/>
        <p:txBody>
          <a:bodyPr/>
          <a:lstStyle>
            <a:lvl1pPr marL="0" indent="0">
              <a:buNone/>
              <a:defRPr sz="2800"/>
            </a:lvl1pPr>
          </a:lstStyle>
          <a:p>
            <a:pPr marL="0" lvl="0" indent="0">
              <a:spcBef>
                <a:spcPct val="0"/>
              </a:spcBef>
              <a:spcAft>
                <a:spcPts val="1200"/>
              </a:spcAft>
              <a:buNone/>
              <a:defRPr/>
            </a:pPr>
            <a:r>
              <a:rPr lang="en-US" sz="2400" b="1">
                <a:ea typeface="ＭＳ Ｐゴシック" charset="0"/>
              </a:rPr>
              <a:t>Click to edit Master text styles</a:t>
            </a:r>
          </a:p>
          <a:p>
            <a:pPr marL="0" lvl="1" indent="0">
              <a:spcBef>
                <a:spcPct val="0"/>
              </a:spcBef>
              <a:spcAft>
                <a:spcPts val="1200"/>
              </a:spcAft>
              <a:buNone/>
              <a:defRPr/>
            </a:pPr>
            <a:r>
              <a:rPr lang="en-US" sz="2400" b="1">
                <a:ea typeface="ＭＳ Ｐゴシック" charset="0"/>
              </a:rPr>
              <a:t>Second level</a:t>
            </a:r>
          </a:p>
          <a:p>
            <a:pPr marL="0" lvl="2" indent="0">
              <a:spcBef>
                <a:spcPct val="0"/>
              </a:spcBef>
              <a:spcAft>
                <a:spcPts val="1200"/>
              </a:spcAft>
              <a:buNone/>
              <a:defRPr/>
            </a:pPr>
            <a:r>
              <a:rPr lang="en-US" sz="2400" b="1">
                <a:ea typeface="ＭＳ Ｐゴシック" charset="0"/>
              </a:rPr>
              <a:t>Third level</a:t>
            </a:r>
          </a:p>
          <a:p>
            <a:pPr marL="0" lvl="3" indent="0">
              <a:spcBef>
                <a:spcPct val="0"/>
              </a:spcBef>
              <a:spcAft>
                <a:spcPts val="1200"/>
              </a:spcAft>
              <a:buNone/>
              <a:defRPr/>
            </a:pPr>
            <a:r>
              <a:rPr lang="en-US" sz="2400" b="1">
                <a:ea typeface="ＭＳ Ｐゴシック" charset="0"/>
              </a:rPr>
              <a:t>Fourth level</a:t>
            </a:r>
          </a:p>
          <a:p>
            <a:pPr marL="0" lvl="4" indent="0">
              <a:spcBef>
                <a:spcPct val="0"/>
              </a:spcBef>
              <a:spcAft>
                <a:spcPts val="1200"/>
              </a:spcAft>
              <a:buNone/>
              <a:defRPr/>
            </a:pPr>
            <a:r>
              <a:rPr lang="en-US" sz="2400" b="1">
                <a:ea typeface="ＭＳ Ｐゴシック" charset="0"/>
              </a:rPr>
              <a:t>Fifth level</a:t>
            </a:r>
            <a:endParaRPr lang="en-AU" sz="2400" b="1" dirty="0">
              <a:ea typeface="ＭＳ Ｐゴシック" charset="0"/>
            </a:endParaRPr>
          </a:p>
        </p:txBody>
      </p:sp>
      <p:sp>
        <p:nvSpPr>
          <p:cNvPr id="4" name="Date Placeholder 3"/>
          <p:cNvSpPr>
            <a:spLocks noGrp="1"/>
          </p:cNvSpPr>
          <p:nvPr>
            <p:ph type="dt" sz="half" idx="10"/>
          </p:nvPr>
        </p:nvSpPr>
        <p:spPr/>
        <p:txBody>
          <a:bodyPr/>
          <a:lstStyle/>
          <a:p>
            <a:r>
              <a:rPr lang="en-US"/>
              <a:t>11 Oct 2023</a:t>
            </a:r>
            <a:endParaRPr lang="en-AU"/>
          </a:p>
        </p:txBody>
      </p:sp>
      <p:sp>
        <p:nvSpPr>
          <p:cNvPr id="5" name="Footer Placeholder 4"/>
          <p:cNvSpPr>
            <a:spLocks noGrp="1"/>
          </p:cNvSpPr>
          <p:nvPr>
            <p:ph type="ftr" sz="quarter" idx="11"/>
          </p:nvPr>
        </p:nvSpPr>
        <p:spPr/>
        <p:txBody>
          <a:bodyPr/>
          <a:lstStyle/>
          <a:p>
            <a:r>
              <a:rPr lang="en-AU"/>
              <a:t>Time and frequency transfer techniques</a:t>
            </a:r>
          </a:p>
        </p:txBody>
      </p:sp>
      <p:sp>
        <p:nvSpPr>
          <p:cNvPr id="6" name="Slide Number Placeholder 5"/>
          <p:cNvSpPr>
            <a:spLocks noGrp="1"/>
          </p:cNvSpPr>
          <p:nvPr>
            <p:ph type="sldNum" sz="quarter" idx="12"/>
          </p:nvPr>
        </p:nvSpPr>
        <p:spPr/>
        <p:txBody>
          <a:bodyPr/>
          <a:lstStyle/>
          <a:p>
            <a:fld id="{07F29050-D3A7-419E-8F8A-80FA8E7AA01E}" type="slidenum">
              <a:rPr lang="en-AU" smtClean="0"/>
              <a:t>‹#›</a:t>
            </a:fld>
            <a:endParaRPr lang="en-AU"/>
          </a:p>
        </p:txBody>
      </p:sp>
    </p:spTree>
    <p:extLst>
      <p:ext uri="{BB962C8B-B14F-4D97-AF65-F5344CB8AC3E}">
        <p14:creationId xmlns:p14="http://schemas.microsoft.com/office/powerpoint/2010/main" val="36351815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dirty="0"/>
          </a:p>
        </p:txBody>
      </p:sp>
      <p:sp>
        <p:nvSpPr>
          <p:cNvPr id="3" name="Date Placeholder 2"/>
          <p:cNvSpPr>
            <a:spLocks noGrp="1"/>
          </p:cNvSpPr>
          <p:nvPr>
            <p:ph type="dt" sz="half" idx="10"/>
          </p:nvPr>
        </p:nvSpPr>
        <p:spPr/>
        <p:txBody>
          <a:bodyPr/>
          <a:lstStyle/>
          <a:p>
            <a:r>
              <a:rPr lang="en-US"/>
              <a:t>11 Oct 2023</a:t>
            </a:r>
            <a:endParaRPr lang="en-AU"/>
          </a:p>
        </p:txBody>
      </p:sp>
      <p:sp>
        <p:nvSpPr>
          <p:cNvPr id="4" name="Footer Placeholder 3"/>
          <p:cNvSpPr>
            <a:spLocks noGrp="1"/>
          </p:cNvSpPr>
          <p:nvPr>
            <p:ph type="ftr" sz="quarter" idx="11"/>
          </p:nvPr>
        </p:nvSpPr>
        <p:spPr/>
        <p:txBody>
          <a:bodyPr/>
          <a:lstStyle/>
          <a:p>
            <a:r>
              <a:rPr lang="en-AU"/>
              <a:t>Time and frequency transfer techniques</a:t>
            </a:r>
          </a:p>
        </p:txBody>
      </p:sp>
      <p:sp>
        <p:nvSpPr>
          <p:cNvPr id="5" name="Slide Number Placeholder 4"/>
          <p:cNvSpPr>
            <a:spLocks noGrp="1"/>
          </p:cNvSpPr>
          <p:nvPr>
            <p:ph type="sldNum" sz="quarter" idx="12"/>
          </p:nvPr>
        </p:nvSpPr>
        <p:spPr/>
        <p:txBody>
          <a:bodyPr/>
          <a:lstStyle/>
          <a:p>
            <a:fld id="{07F29050-D3A7-419E-8F8A-80FA8E7AA01E}" type="slidenum">
              <a:rPr lang="en-AU" smtClean="0"/>
              <a:t>‹#›</a:t>
            </a:fld>
            <a:endParaRPr lang="en-AU"/>
          </a:p>
        </p:txBody>
      </p:sp>
    </p:spTree>
    <p:extLst>
      <p:ext uri="{BB962C8B-B14F-4D97-AF65-F5344CB8AC3E}">
        <p14:creationId xmlns:p14="http://schemas.microsoft.com/office/powerpoint/2010/main" val="245782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8200" y="594360"/>
            <a:ext cx="10515600" cy="571500"/>
          </a:xfrm>
        </p:spPr>
        <p:txBody>
          <a:bodyPr/>
          <a:lstStyle>
            <a:lvl1pPr>
              <a:defRPr baseline="0"/>
            </a:lvl1pPr>
          </a:lstStyle>
          <a:p>
            <a:r>
              <a:rPr lang="en-US" dirty="0"/>
              <a:t>Click to edit Master title style </a:t>
            </a:r>
            <a:endParaRPr lang="en-AU" dirty="0"/>
          </a:p>
        </p:txBody>
      </p:sp>
      <p:sp>
        <p:nvSpPr>
          <p:cNvPr id="3" name="Content Placeholder 2"/>
          <p:cNvSpPr>
            <a:spLocks noGrp="1"/>
          </p:cNvSpPr>
          <p:nvPr>
            <p:ph idx="1"/>
          </p:nvPr>
        </p:nvSpPr>
        <p:spPr>
          <a:xfrm>
            <a:off x="838200" y="1454752"/>
            <a:ext cx="10515600" cy="4748213"/>
          </a:xfrm>
        </p:spPr>
        <p:txBody>
          <a:bodyPr/>
          <a:lstStyle/>
          <a:p>
            <a:pPr lvl="0"/>
            <a:r>
              <a:rPr lang="en-US" dirty="0"/>
              <a:t>Click to edit Master text styles</a:t>
            </a:r>
          </a:p>
          <a:p>
            <a:pPr lvl="1"/>
            <a:r>
              <a:rPr lang="en-US" dirty="0"/>
              <a:t>Second level</a:t>
            </a:r>
          </a:p>
        </p:txBody>
      </p:sp>
      <p:sp>
        <p:nvSpPr>
          <p:cNvPr id="4" name="Date Placeholder 3"/>
          <p:cNvSpPr>
            <a:spLocks noGrp="1"/>
          </p:cNvSpPr>
          <p:nvPr>
            <p:ph type="dt" sz="half" idx="10"/>
          </p:nvPr>
        </p:nvSpPr>
        <p:spPr/>
        <p:txBody>
          <a:bodyPr/>
          <a:lstStyle/>
          <a:p>
            <a:r>
              <a:rPr lang="en-US"/>
              <a:t>11 Oct 2023</a:t>
            </a:r>
            <a:endParaRPr lang="en-AU"/>
          </a:p>
        </p:txBody>
      </p:sp>
      <p:sp>
        <p:nvSpPr>
          <p:cNvPr id="5" name="Footer Placeholder 4"/>
          <p:cNvSpPr>
            <a:spLocks noGrp="1"/>
          </p:cNvSpPr>
          <p:nvPr>
            <p:ph type="ftr" sz="quarter" idx="11"/>
          </p:nvPr>
        </p:nvSpPr>
        <p:spPr/>
        <p:txBody>
          <a:bodyPr/>
          <a:lstStyle>
            <a:lvl1pPr>
              <a:defRPr/>
            </a:lvl1pPr>
          </a:lstStyle>
          <a:p>
            <a:r>
              <a:rPr lang="en-AU"/>
              <a:t>Time and frequency transfer techniques</a:t>
            </a:r>
            <a:endParaRPr lang="en-AU" dirty="0"/>
          </a:p>
        </p:txBody>
      </p:sp>
      <p:sp>
        <p:nvSpPr>
          <p:cNvPr id="6" name="Slide Number Placeholder 5"/>
          <p:cNvSpPr>
            <a:spLocks noGrp="1"/>
          </p:cNvSpPr>
          <p:nvPr>
            <p:ph type="sldNum" sz="quarter" idx="12"/>
          </p:nvPr>
        </p:nvSpPr>
        <p:spPr/>
        <p:txBody>
          <a:bodyPr/>
          <a:lstStyle/>
          <a:p>
            <a:fld id="{07F29050-D3A7-419E-8F8A-80FA8E7AA01E}" type="slidenum">
              <a:rPr lang="en-AU" smtClean="0"/>
              <a:t>‹#›</a:t>
            </a:fld>
            <a:endParaRPr lang="en-AU"/>
          </a:p>
        </p:txBody>
      </p:sp>
    </p:spTree>
    <p:extLst>
      <p:ext uri="{BB962C8B-B14F-4D97-AF65-F5344CB8AC3E}">
        <p14:creationId xmlns:p14="http://schemas.microsoft.com/office/powerpoint/2010/main" val="38233701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noAutofit/>
          </a:bodyPr>
          <a:lstStyle>
            <a:lvl1pPr>
              <a:defRPr sz="4400"/>
            </a:lvl1pPr>
          </a:lstStyle>
          <a:p>
            <a:r>
              <a:rPr lang="en-US" dirty="0"/>
              <a:t>Click to edit Master title style</a:t>
            </a:r>
            <a:endParaRPr lang="en-AU"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r>
              <a:rPr lang="en-US"/>
              <a:t>11 Oct 2023</a:t>
            </a:r>
            <a:endParaRPr lang="en-AU"/>
          </a:p>
        </p:txBody>
      </p:sp>
      <p:sp>
        <p:nvSpPr>
          <p:cNvPr id="5" name="Footer Placeholder 4"/>
          <p:cNvSpPr>
            <a:spLocks noGrp="1"/>
          </p:cNvSpPr>
          <p:nvPr>
            <p:ph type="ftr" sz="quarter" idx="11"/>
          </p:nvPr>
        </p:nvSpPr>
        <p:spPr/>
        <p:txBody>
          <a:bodyPr/>
          <a:lstStyle/>
          <a:p>
            <a:r>
              <a:rPr lang="en-AU"/>
              <a:t>Time and frequency transfer techniques</a:t>
            </a:r>
          </a:p>
        </p:txBody>
      </p:sp>
      <p:sp>
        <p:nvSpPr>
          <p:cNvPr id="6" name="Slide Number Placeholder 5"/>
          <p:cNvSpPr>
            <a:spLocks noGrp="1"/>
          </p:cNvSpPr>
          <p:nvPr>
            <p:ph type="sldNum" sz="quarter" idx="12"/>
          </p:nvPr>
        </p:nvSpPr>
        <p:spPr/>
        <p:txBody>
          <a:bodyPr/>
          <a:lstStyle/>
          <a:p>
            <a:fld id="{07F29050-D3A7-419E-8F8A-80FA8E7AA01E}" type="slidenum">
              <a:rPr lang="en-AU" smtClean="0"/>
              <a:t>‹#›</a:t>
            </a:fld>
            <a:endParaRPr lang="en-AU"/>
          </a:p>
        </p:txBody>
      </p:sp>
    </p:spTree>
    <p:extLst>
      <p:ext uri="{BB962C8B-B14F-4D97-AF65-F5344CB8AC3E}">
        <p14:creationId xmlns:p14="http://schemas.microsoft.com/office/powerpoint/2010/main" val="719235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AU" dirty="0"/>
          </a:p>
        </p:txBody>
      </p:sp>
      <p:sp>
        <p:nvSpPr>
          <p:cNvPr id="3" name="Content Placeholder 2"/>
          <p:cNvSpPr>
            <a:spLocks noGrp="1"/>
          </p:cNvSpPr>
          <p:nvPr>
            <p:ph sz="half" idx="1"/>
          </p:nvPr>
        </p:nvSpPr>
        <p:spPr>
          <a:xfrm>
            <a:off x="838200" y="1405890"/>
            <a:ext cx="5181600" cy="4759643"/>
          </a:xfrm>
        </p:spPr>
        <p:txBody>
          <a:bodyPr/>
          <a:lstStyle/>
          <a:p>
            <a:pPr lvl="0"/>
            <a:r>
              <a:rPr lang="en-US" dirty="0"/>
              <a:t>Click to edit Master text styles</a:t>
            </a:r>
          </a:p>
          <a:p>
            <a:pPr lvl="1"/>
            <a:r>
              <a:rPr lang="en-US" dirty="0"/>
              <a:t>Second level</a:t>
            </a:r>
          </a:p>
        </p:txBody>
      </p:sp>
      <p:sp>
        <p:nvSpPr>
          <p:cNvPr id="4" name="Content Placeholder 3"/>
          <p:cNvSpPr>
            <a:spLocks noGrp="1"/>
          </p:cNvSpPr>
          <p:nvPr>
            <p:ph sz="half" idx="2"/>
          </p:nvPr>
        </p:nvSpPr>
        <p:spPr>
          <a:xfrm>
            <a:off x="6172200" y="1405890"/>
            <a:ext cx="5181600" cy="4759643"/>
          </a:xfrm>
        </p:spPr>
        <p:txBody>
          <a:bodyPr/>
          <a:lstStyle/>
          <a:p>
            <a:pPr lvl="0"/>
            <a:r>
              <a:rPr lang="en-US" dirty="0"/>
              <a:t>Click to edit Master text styles</a:t>
            </a:r>
          </a:p>
          <a:p>
            <a:pPr lvl="1"/>
            <a:r>
              <a:rPr lang="en-US" dirty="0"/>
              <a:t>Second level</a:t>
            </a:r>
          </a:p>
        </p:txBody>
      </p:sp>
      <p:sp>
        <p:nvSpPr>
          <p:cNvPr id="5" name="Date Placeholder 4"/>
          <p:cNvSpPr>
            <a:spLocks noGrp="1"/>
          </p:cNvSpPr>
          <p:nvPr>
            <p:ph type="dt" sz="half" idx="10"/>
          </p:nvPr>
        </p:nvSpPr>
        <p:spPr/>
        <p:txBody>
          <a:bodyPr/>
          <a:lstStyle/>
          <a:p>
            <a:r>
              <a:rPr lang="en-US"/>
              <a:t>11 Oct 2023</a:t>
            </a:r>
            <a:endParaRPr lang="en-AU"/>
          </a:p>
        </p:txBody>
      </p:sp>
      <p:sp>
        <p:nvSpPr>
          <p:cNvPr id="6" name="Footer Placeholder 5"/>
          <p:cNvSpPr>
            <a:spLocks noGrp="1"/>
          </p:cNvSpPr>
          <p:nvPr>
            <p:ph type="ftr" sz="quarter" idx="11"/>
          </p:nvPr>
        </p:nvSpPr>
        <p:spPr/>
        <p:txBody>
          <a:bodyPr/>
          <a:lstStyle/>
          <a:p>
            <a:r>
              <a:rPr lang="en-AU"/>
              <a:t>Time and frequency transfer techniques</a:t>
            </a:r>
          </a:p>
        </p:txBody>
      </p:sp>
      <p:sp>
        <p:nvSpPr>
          <p:cNvPr id="7" name="Slide Number Placeholder 6"/>
          <p:cNvSpPr>
            <a:spLocks noGrp="1"/>
          </p:cNvSpPr>
          <p:nvPr>
            <p:ph type="sldNum" sz="quarter" idx="12"/>
          </p:nvPr>
        </p:nvSpPr>
        <p:spPr/>
        <p:txBody>
          <a:bodyPr/>
          <a:lstStyle/>
          <a:p>
            <a:fld id="{07F29050-D3A7-419E-8F8A-80FA8E7AA01E}" type="slidenum">
              <a:rPr lang="en-AU" smtClean="0"/>
              <a:t>‹#›</a:t>
            </a:fld>
            <a:endParaRPr lang="en-AU"/>
          </a:p>
        </p:txBody>
      </p:sp>
    </p:spTree>
    <p:extLst>
      <p:ext uri="{BB962C8B-B14F-4D97-AF65-F5344CB8AC3E}">
        <p14:creationId xmlns:p14="http://schemas.microsoft.com/office/powerpoint/2010/main" val="51241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r>
              <a:rPr lang="en-US"/>
              <a:t>11 Oct 2023</a:t>
            </a:r>
            <a:endParaRPr lang="en-AU"/>
          </a:p>
        </p:txBody>
      </p:sp>
      <p:sp>
        <p:nvSpPr>
          <p:cNvPr id="4" name="Footer Placeholder 3"/>
          <p:cNvSpPr>
            <a:spLocks noGrp="1"/>
          </p:cNvSpPr>
          <p:nvPr>
            <p:ph type="ftr" sz="quarter" idx="11"/>
          </p:nvPr>
        </p:nvSpPr>
        <p:spPr/>
        <p:txBody>
          <a:bodyPr/>
          <a:lstStyle>
            <a:lvl1pPr>
              <a:defRPr/>
            </a:lvl1pPr>
          </a:lstStyle>
          <a:p>
            <a:r>
              <a:rPr lang="en-AU" dirty="0"/>
              <a:t>Time and frequency transfer techniques</a:t>
            </a:r>
          </a:p>
        </p:txBody>
      </p:sp>
      <p:sp>
        <p:nvSpPr>
          <p:cNvPr id="5" name="Slide Number Placeholder 4"/>
          <p:cNvSpPr>
            <a:spLocks noGrp="1"/>
          </p:cNvSpPr>
          <p:nvPr>
            <p:ph type="sldNum" sz="quarter" idx="12"/>
          </p:nvPr>
        </p:nvSpPr>
        <p:spPr/>
        <p:txBody>
          <a:bodyPr/>
          <a:lstStyle/>
          <a:p>
            <a:fld id="{07F29050-D3A7-419E-8F8A-80FA8E7AA01E}" type="slidenum">
              <a:rPr lang="en-AU" smtClean="0"/>
              <a:t>‹#›</a:t>
            </a:fld>
            <a:endParaRPr lang="en-AU"/>
          </a:p>
        </p:txBody>
      </p:sp>
    </p:spTree>
    <p:extLst>
      <p:ext uri="{BB962C8B-B14F-4D97-AF65-F5344CB8AC3E}">
        <p14:creationId xmlns:p14="http://schemas.microsoft.com/office/powerpoint/2010/main" val="15169161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theme" Target="../theme/theme2.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gradFill>
            <a:gsLst>
              <a:gs pos="0">
                <a:srgbClr val="572D2D"/>
              </a:gs>
              <a:gs pos="100000">
                <a:srgbClr val="A6192E"/>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b" anchorCtr="0">
            <a:noAutofit/>
          </a:bodyPr>
          <a:lstStyle/>
          <a:p>
            <a:r>
              <a:rPr lang="en-US"/>
              <a:t>Click to edit Master title style</a:t>
            </a:r>
            <a:endParaRPr lang="en-A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defRPr>
            </a:lvl1pPr>
          </a:lstStyle>
          <a:p>
            <a:r>
              <a:rPr lang="en-US"/>
              <a:t>11 Oct 2023</a:t>
            </a:r>
            <a:endParaRPr lang="en-A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r>
              <a:rPr lang="en-AU" dirty="0"/>
              <a:t>Time and frequency transfer techniques</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07F29050-D3A7-419E-8F8A-80FA8E7AA01E}" type="slidenum">
              <a:rPr lang="en-AU" smtClean="0"/>
              <a:pPr/>
              <a:t>‹#›</a:t>
            </a:fld>
            <a:endParaRPr lang="en-AU"/>
          </a:p>
        </p:txBody>
      </p:sp>
    </p:spTree>
    <p:extLst>
      <p:ext uri="{BB962C8B-B14F-4D97-AF65-F5344CB8AC3E}">
        <p14:creationId xmlns:p14="http://schemas.microsoft.com/office/powerpoint/2010/main" val="231857752"/>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7" r:id="rId3"/>
    <p:sldLayoutId id="2147483650" r:id="rId4"/>
    <p:sldLayoutId id="2147483654" r:id="rId5"/>
  </p:sldLayoutIdLst>
  <p:hf hdr="0"/>
  <p:txStyles>
    <p:titleStyle>
      <a:lvl1pPr algn="l" defTabSz="914400" rtl="0" eaLnBrk="1" latinLnBrk="0" hangingPunct="1">
        <a:lnSpc>
          <a:spcPct val="90000"/>
        </a:lnSpc>
        <a:spcBef>
          <a:spcPct val="0"/>
        </a:spcBef>
        <a:buNone/>
        <a:defRPr sz="40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605790"/>
            <a:ext cx="10515600" cy="560070"/>
          </a:xfrm>
          <a:prstGeom prst="rect">
            <a:avLst/>
          </a:prstGeom>
        </p:spPr>
        <p:txBody>
          <a:bodyPr vert="horz" lIns="91440" tIns="45720" rIns="91440" bIns="45720" rtlCol="0" anchor="t" anchorCtr="0">
            <a:noAutofit/>
          </a:bodyPr>
          <a:lstStyle/>
          <a:p>
            <a:r>
              <a:rPr lang="en-US" dirty="0"/>
              <a:t>Click to edit Master title style</a:t>
            </a:r>
            <a:endParaRPr lang="en-AU" dirty="0"/>
          </a:p>
        </p:txBody>
      </p:sp>
      <p:sp>
        <p:nvSpPr>
          <p:cNvPr id="3" name="Text Placeholder 2"/>
          <p:cNvSpPr>
            <a:spLocks noGrp="1"/>
          </p:cNvSpPr>
          <p:nvPr>
            <p:ph type="body" idx="1"/>
          </p:nvPr>
        </p:nvSpPr>
        <p:spPr>
          <a:xfrm>
            <a:off x="838200" y="1428750"/>
            <a:ext cx="10515600" cy="4748213"/>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solidFill>
              </a:defRPr>
            </a:lvl1pPr>
          </a:lstStyle>
          <a:p>
            <a:r>
              <a:rPr lang="en-US"/>
              <a:t>11 Oct 2023</a:t>
            </a:r>
            <a:endParaRPr lang="en-A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solidFill>
              </a:defRPr>
            </a:lvl1pPr>
          </a:lstStyle>
          <a:p>
            <a:r>
              <a:rPr lang="en-AU" dirty="0"/>
              <a:t>Time and frequency transfer techniques</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solidFill>
              </a:defRPr>
            </a:lvl1pPr>
          </a:lstStyle>
          <a:p>
            <a:fld id="{07F29050-D3A7-419E-8F8A-80FA8E7AA01E}" type="slidenum">
              <a:rPr lang="en-AU" smtClean="0"/>
              <a:pPr/>
              <a:t>‹#›</a:t>
            </a:fld>
            <a:endParaRPr lang="en-AU" dirty="0"/>
          </a:p>
        </p:txBody>
      </p:sp>
    </p:spTree>
    <p:extLst>
      <p:ext uri="{BB962C8B-B14F-4D97-AF65-F5344CB8AC3E}">
        <p14:creationId xmlns:p14="http://schemas.microsoft.com/office/powerpoint/2010/main" val="387035387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6" r:id="rId4"/>
  </p:sldLayoutIdLst>
  <p:hf hdr="0"/>
  <p:txStyles>
    <p:titleStyle>
      <a:lvl1pPr algn="l" defTabSz="914400" rtl="0" eaLnBrk="1" latinLnBrk="0" hangingPunct="1">
        <a:lnSpc>
          <a:spcPct val="90000"/>
        </a:lnSpc>
        <a:spcBef>
          <a:spcPct val="0"/>
        </a:spcBef>
        <a:buNone/>
        <a:defRPr sz="4000" b="1" kern="1200">
          <a:solidFill>
            <a:srgbClr val="A6192E"/>
          </a:solidFill>
          <a:latin typeface="+mj-lt"/>
          <a:ea typeface="+mj-ea"/>
          <a:cs typeface="+mj-cs"/>
        </a:defRPr>
      </a:lvl1pPr>
    </p:titleStyle>
    <p:bodyStyle>
      <a:lvl1pPr marL="457200" indent="-4572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16.emf"/><Relationship Id="rId4" Type="http://schemas.openxmlformats.org/officeDocument/2006/relationships/image" Target="../media/image7.emf"/></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4.xml"/><Relationship Id="rId1" Type="http://schemas.openxmlformats.org/officeDocument/2006/relationships/slideLayout" Target="../slideLayouts/slideLayout9.xml"/><Relationship Id="rId5" Type="http://schemas.openxmlformats.org/officeDocument/2006/relationships/image" Target="../media/image20.emf"/><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19.emf"/></Relationships>
</file>

<file path=ppt/slides/_rels/slide1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7.emf"/></Relationships>
</file>

<file path=ppt/slides/_rels/slide1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7.emf"/></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291.png"/><Relationship Id="rId5" Type="http://schemas.openxmlformats.org/officeDocument/2006/relationships/image" Target="../media/image290.png"/><Relationship Id="rId4" Type="http://schemas.openxmlformats.org/officeDocument/2006/relationships/image" Target="../media/image7.e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27.xml"/><Relationship Id="rId1" Type="http://schemas.openxmlformats.org/officeDocument/2006/relationships/slideLayout" Target="../slideLayouts/slideLayout9.xml"/><Relationship Id="rId5" Type="http://schemas.openxmlformats.org/officeDocument/2006/relationships/image" Target="../media/image24.jpg"/><Relationship Id="rId4" Type="http://schemas.openxmlformats.org/officeDocument/2006/relationships/image" Target="../media/image7.e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28.xml"/><Relationship Id="rId1" Type="http://schemas.openxmlformats.org/officeDocument/2006/relationships/slideLayout" Target="../slideLayouts/slideLayout9.xml"/><Relationship Id="rId5" Type="http://schemas.openxmlformats.org/officeDocument/2006/relationships/image" Target="../media/image30.png"/><Relationship Id="rId4" Type="http://schemas.openxmlformats.org/officeDocument/2006/relationships/image" Target="../media/image7.emf"/></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29.xml"/><Relationship Id="rId1" Type="http://schemas.openxmlformats.org/officeDocument/2006/relationships/slideLayout" Target="../slideLayouts/slideLayout9.xml"/><Relationship Id="rId5" Type="http://schemas.openxmlformats.org/officeDocument/2006/relationships/image" Target="../media/image31.png"/><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1.xml"/><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7.emf"/><Relationship Id="rId4" Type="http://schemas.openxmlformats.org/officeDocument/2006/relationships/oleObject" Target="../embeddings/oleObject4.bin"/></Relationships>
</file>

<file path=ppt/slides/_rels/slide3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9.xml"/><Relationship Id="rId5" Type="http://schemas.openxmlformats.org/officeDocument/2006/relationships/image" Target="../media/image7.emf"/><Relationship Id="rId4" Type="http://schemas.openxmlformats.org/officeDocument/2006/relationships/oleObject" Target="../embeddings/oleObject3.bin"/></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8.png"/><Relationship Id="rId4" Type="http://schemas.openxmlformats.org/officeDocument/2006/relationships/image" Target="../media/image7.emf"/></Relationships>
</file>

<file path=ppt/slides/_rels/slide4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3.xml"/><Relationship Id="rId1" Type="http://schemas.openxmlformats.org/officeDocument/2006/relationships/slideLayout" Target="../slideLayouts/slideLayout9.xml"/><Relationship Id="rId4" Type="http://schemas.openxmlformats.org/officeDocument/2006/relationships/image" Target="../media/image7.emf"/></Relationships>
</file>

<file path=ppt/slides/_rels/slide44.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44.xml"/><Relationship Id="rId1" Type="http://schemas.openxmlformats.org/officeDocument/2006/relationships/slideLayout" Target="../slideLayouts/slideLayout9.xml"/><Relationship Id="rId5" Type="http://schemas.openxmlformats.org/officeDocument/2006/relationships/image" Target="../media/image38.png"/><Relationship Id="rId4" Type="http://schemas.openxmlformats.org/officeDocument/2006/relationships/image" Target="../media/image37.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7"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jpg"/><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oleObject" Target="../embeddings/oleObject1.bin"/><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Time and frequency transfer techniques</a:t>
            </a:r>
          </a:p>
        </p:txBody>
      </p:sp>
      <p:sp>
        <p:nvSpPr>
          <p:cNvPr id="3" name="Subtitle 2"/>
          <p:cNvSpPr>
            <a:spLocks noGrp="1"/>
          </p:cNvSpPr>
          <p:nvPr>
            <p:ph type="subTitle" idx="1"/>
          </p:nvPr>
        </p:nvSpPr>
        <p:spPr>
          <a:xfrm>
            <a:off x="838200" y="4124294"/>
            <a:ext cx="9829800" cy="1167897"/>
          </a:xfrm>
        </p:spPr>
        <p:txBody>
          <a:bodyPr/>
          <a:lstStyle/>
          <a:p>
            <a:r>
              <a:rPr lang="en-AU" dirty="0"/>
              <a:t>Michael Wouters</a:t>
            </a:r>
          </a:p>
          <a:p>
            <a:endParaRPr lang="en-AU" dirty="0"/>
          </a:p>
          <a:p>
            <a:endParaRPr lang="en-AU" dirty="0"/>
          </a:p>
        </p:txBody>
      </p:sp>
      <p:sp>
        <p:nvSpPr>
          <p:cNvPr id="4" name="TextBox 3"/>
          <p:cNvSpPr txBox="1"/>
          <p:nvPr/>
        </p:nvSpPr>
        <p:spPr>
          <a:xfrm>
            <a:off x="838200" y="5721857"/>
            <a:ext cx="10579662" cy="400110"/>
          </a:xfrm>
          <a:prstGeom prst="rect">
            <a:avLst/>
          </a:prstGeom>
          <a:noFill/>
        </p:spPr>
        <p:txBody>
          <a:bodyPr wrap="square" rtlCol="0">
            <a:spAutoFit/>
          </a:bodyPr>
          <a:lstStyle/>
          <a:p>
            <a:r>
              <a:rPr lang="en-AU" sz="2000" dirty="0">
                <a:solidFill>
                  <a:schemeClr val="bg1"/>
                </a:solidFill>
              </a:rPr>
              <a:t>Measurement for a fair, safe, healthy and </a:t>
            </a:r>
            <a:r>
              <a:rPr lang="en-AU" sz="2000">
                <a:solidFill>
                  <a:schemeClr val="bg1"/>
                </a:solidFill>
              </a:rPr>
              <a:t>competitive Australia</a:t>
            </a:r>
            <a:r>
              <a:rPr lang="en-AU" sz="2000">
                <a:solidFill>
                  <a:schemeClr val="bg1"/>
                </a:solidFill>
                <a:latin typeface="Calibri" panose="020F0502020204030204" pitchFamily="34" charset="0"/>
                <a:cs typeface="Calibri" panose="020F0502020204030204" pitchFamily="34" charset="0"/>
              </a:rPr>
              <a:t>  |</a:t>
            </a:r>
            <a:r>
              <a:rPr lang="en-AU" sz="2000">
                <a:solidFill>
                  <a:schemeClr val="bg1"/>
                </a:solidFill>
              </a:rPr>
              <a:t>  </a:t>
            </a:r>
            <a:r>
              <a:rPr lang="en-AU" sz="2000" b="1">
                <a:solidFill>
                  <a:schemeClr val="bg1"/>
                </a:solidFill>
              </a:rPr>
              <a:t>measurement.gov.au</a:t>
            </a:r>
            <a:endParaRPr lang="en-AU" sz="2000" dirty="0">
              <a:solidFill>
                <a:schemeClr val="bg1"/>
              </a:solidFill>
            </a:endParaRPr>
          </a:p>
        </p:txBody>
      </p:sp>
    </p:spTree>
    <p:extLst>
      <p:ext uri="{BB962C8B-B14F-4D97-AF65-F5344CB8AC3E}">
        <p14:creationId xmlns:p14="http://schemas.microsoft.com/office/powerpoint/2010/main" val="5062846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731B-4BA0-5B91-520D-4A2F8B342439}"/>
              </a:ext>
            </a:extLst>
          </p:cNvPr>
          <p:cNvSpPr>
            <a:spLocks noGrp="1"/>
          </p:cNvSpPr>
          <p:nvPr>
            <p:ph type="title"/>
          </p:nvPr>
        </p:nvSpPr>
        <p:spPr/>
        <p:txBody>
          <a:bodyPr/>
          <a:lstStyle/>
          <a:p>
            <a:r>
              <a:rPr lang="en-AU" dirty="0"/>
              <a:t>GPS timing signals</a:t>
            </a:r>
          </a:p>
        </p:txBody>
      </p:sp>
      <p:sp>
        <p:nvSpPr>
          <p:cNvPr id="3" name="Date Placeholder 2">
            <a:extLst>
              <a:ext uri="{FF2B5EF4-FFF2-40B4-BE49-F238E27FC236}">
                <a16:creationId xmlns:a16="http://schemas.microsoft.com/office/drawing/2014/main" id="{1CAA7348-C4C8-1DAB-D469-2E8A9C9C0501}"/>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A77AA308-FD54-C367-70F8-92AB90788685}"/>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90AF43D9-52B8-5651-C9FB-BE7699F586B5}"/>
              </a:ext>
            </a:extLst>
          </p:cNvPr>
          <p:cNvSpPr>
            <a:spLocks noGrp="1"/>
          </p:cNvSpPr>
          <p:nvPr>
            <p:ph type="sldNum" sz="quarter" idx="12"/>
          </p:nvPr>
        </p:nvSpPr>
        <p:spPr/>
        <p:txBody>
          <a:bodyPr/>
          <a:lstStyle/>
          <a:p>
            <a:fld id="{07F29050-D3A7-419E-8F8A-80FA8E7AA01E}" type="slidenum">
              <a:rPr lang="en-AU" smtClean="0"/>
              <a:t>10</a:t>
            </a:fld>
            <a:endParaRPr lang="en-AU"/>
          </a:p>
        </p:txBody>
      </p:sp>
      <p:grpSp>
        <p:nvGrpSpPr>
          <p:cNvPr id="42" name="Group 41">
            <a:extLst>
              <a:ext uri="{FF2B5EF4-FFF2-40B4-BE49-F238E27FC236}">
                <a16:creationId xmlns:a16="http://schemas.microsoft.com/office/drawing/2014/main" id="{07D8B070-5CBA-6EE8-E090-C17373BD3799}"/>
              </a:ext>
            </a:extLst>
          </p:cNvPr>
          <p:cNvGrpSpPr/>
          <p:nvPr/>
        </p:nvGrpSpPr>
        <p:grpSpPr>
          <a:xfrm>
            <a:off x="4990874" y="1848803"/>
            <a:ext cx="4838113" cy="576262"/>
            <a:chOff x="4990874" y="1848803"/>
            <a:chExt cx="4838113" cy="576262"/>
          </a:xfrm>
        </p:grpSpPr>
        <p:pic>
          <p:nvPicPr>
            <p:cNvPr id="6" name="Picture 16" descr="sineb">
              <a:extLst>
                <a:ext uri="{FF2B5EF4-FFF2-40B4-BE49-F238E27FC236}">
                  <a16:creationId xmlns:a16="http://schemas.microsoft.com/office/drawing/2014/main" id="{F42ABA13-C2E6-8169-B8EE-F5D4445736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0874" y="1859915"/>
              <a:ext cx="447968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17">
              <a:extLst>
                <a:ext uri="{FF2B5EF4-FFF2-40B4-BE49-F238E27FC236}">
                  <a16:creationId xmlns:a16="http://schemas.microsoft.com/office/drawing/2014/main" id="{C71E9EDC-E008-C4D0-4B1B-73BCEBF52878}"/>
                </a:ext>
              </a:extLst>
            </p:cNvPr>
            <p:cNvSpPr txBox="1">
              <a:spLocks noChangeArrowheads="1"/>
            </p:cNvSpPr>
            <p:nvPr/>
          </p:nvSpPr>
          <p:spPr bwMode="auto">
            <a:xfrm>
              <a:off x="7412567" y="1848803"/>
              <a:ext cx="2416420" cy="57626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AU" sz="1600" dirty="0">
                  <a:latin typeface="+mn-lt"/>
                </a:rPr>
                <a:t>L1 carrier: 1.575 GHz</a:t>
              </a:r>
            </a:p>
          </p:txBody>
        </p:sp>
      </p:grpSp>
      <p:grpSp>
        <p:nvGrpSpPr>
          <p:cNvPr id="53" name="Group 52">
            <a:extLst>
              <a:ext uri="{FF2B5EF4-FFF2-40B4-BE49-F238E27FC236}">
                <a16:creationId xmlns:a16="http://schemas.microsoft.com/office/drawing/2014/main" id="{AF4E7AC2-792A-AE8D-8FF4-8606B16AC36B}"/>
              </a:ext>
            </a:extLst>
          </p:cNvPr>
          <p:cNvGrpSpPr/>
          <p:nvPr/>
        </p:nvGrpSpPr>
        <p:grpSpPr>
          <a:xfrm>
            <a:off x="5128034" y="2564765"/>
            <a:ext cx="5519157" cy="1712792"/>
            <a:chOff x="5128034" y="2564765"/>
            <a:chExt cx="5519157" cy="1712792"/>
          </a:xfrm>
        </p:grpSpPr>
        <p:grpSp>
          <p:nvGrpSpPr>
            <p:cNvPr id="8" name="Group 20">
              <a:extLst>
                <a:ext uri="{FF2B5EF4-FFF2-40B4-BE49-F238E27FC236}">
                  <a16:creationId xmlns:a16="http://schemas.microsoft.com/office/drawing/2014/main" id="{2F727B25-EBB0-595F-2743-C025249F40D4}"/>
                </a:ext>
              </a:extLst>
            </p:cNvPr>
            <p:cNvGrpSpPr>
              <a:grpSpLocks/>
            </p:cNvGrpSpPr>
            <p:nvPr/>
          </p:nvGrpSpPr>
          <p:grpSpPr bwMode="auto">
            <a:xfrm>
              <a:off x="5983818" y="2564765"/>
              <a:ext cx="1973872" cy="382588"/>
              <a:chOff x="1025" y="1234"/>
              <a:chExt cx="1347" cy="241"/>
            </a:xfrm>
          </p:grpSpPr>
          <p:sp>
            <p:nvSpPr>
              <p:cNvPr id="9" name="AutoShape 18">
                <a:extLst>
                  <a:ext uri="{FF2B5EF4-FFF2-40B4-BE49-F238E27FC236}">
                    <a16:creationId xmlns:a16="http://schemas.microsoft.com/office/drawing/2014/main" id="{26B83739-3B42-6B14-0180-081E0E691FAD}"/>
                  </a:ext>
                </a:extLst>
              </p:cNvPr>
              <p:cNvSpPr>
                <a:spLocks noChangeArrowheads="1"/>
              </p:cNvSpPr>
              <p:nvPr/>
            </p:nvSpPr>
            <p:spPr bwMode="auto">
              <a:xfrm>
                <a:off x="1025" y="1246"/>
                <a:ext cx="184" cy="229"/>
              </a:xfrm>
              <a:prstGeom prst="downArrow">
                <a:avLst>
                  <a:gd name="adj1" fmla="val 50000"/>
                  <a:gd name="adj2" fmla="val 31114"/>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0" name="Text Box 19">
                <a:extLst>
                  <a:ext uri="{FF2B5EF4-FFF2-40B4-BE49-F238E27FC236}">
                    <a16:creationId xmlns:a16="http://schemas.microsoft.com/office/drawing/2014/main" id="{04290573-0948-418D-0283-ACCE8F18E3F3}"/>
                  </a:ext>
                </a:extLst>
              </p:cNvPr>
              <p:cNvSpPr txBox="1">
                <a:spLocks noChangeArrowheads="1"/>
              </p:cNvSpPr>
              <p:nvPr/>
            </p:nvSpPr>
            <p:spPr bwMode="auto">
              <a:xfrm>
                <a:off x="1149" y="1234"/>
                <a:ext cx="1223"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AU" sz="1600" dirty="0">
                    <a:latin typeface="+mn-lt"/>
                  </a:rPr>
                  <a:t>modulated by</a:t>
                </a:r>
              </a:p>
            </p:txBody>
          </p:sp>
        </p:grpSp>
        <p:grpSp>
          <p:nvGrpSpPr>
            <p:cNvPr id="11" name="Group 54">
              <a:extLst>
                <a:ext uri="{FF2B5EF4-FFF2-40B4-BE49-F238E27FC236}">
                  <a16:creationId xmlns:a16="http://schemas.microsoft.com/office/drawing/2014/main" id="{E01194C0-0FEC-B5F4-C18C-31345B1E1CFC}"/>
                </a:ext>
              </a:extLst>
            </p:cNvPr>
            <p:cNvGrpSpPr>
              <a:grpSpLocks/>
            </p:cNvGrpSpPr>
            <p:nvPr/>
          </p:nvGrpSpPr>
          <p:grpSpPr bwMode="auto">
            <a:xfrm>
              <a:off x="5128034" y="3313748"/>
              <a:ext cx="1890346" cy="596900"/>
              <a:chOff x="471" y="1597"/>
              <a:chExt cx="1290" cy="376"/>
            </a:xfrm>
          </p:grpSpPr>
          <p:sp>
            <p:nvSpPr>
              <p:cNvPr id="12" name="Rectangle 23">
                <a:extLst>
                  <a:ext uri="{FF2B5EF4-FFF2-40B4-BE49-F238E27FC236}">
                    <a16:creationId xmlns:a16="http://schemas.microsoft.com/office/drawing/2014/main" id="{151F3A45-5445-987D-A326-C5DA192167D3}"/>
                  </a:ext>
                </a:extLst>
              </p:cNvPr>
              <p:cNvSpPr>
                <a:spLocks noChangeArrowheads="1"/>
              </p:cNvSpPr>
              <p:nvPr/>
            </p:nvSpPr>
            <p:spPr bwMode="auto">
              <a:xfrm>
                <a:off x="471"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3" name="Rectangle 27">
                <a:extLst>
                  <a:ext uri="{FF2B5EF4-FFF2-40B4-BE49-F238E27FC236}">
                    <a16:creationId xmlns:a16="http://schemas.microsoft.com/office/drawing/2014/main" id="{08604CA2-9B88-F6A9-B94C-BC561031C932}"/>
                  </a:ext>
                </a:extLst>
              </p:cNvPr>
              <p:cNvSpPr>
                <a:spLocks noChangeArrowheads="1"/>
              </p:cNvSpPr>
              <p:nvPr/>
            </p:nvSpPr>
            <p:spPr bwMode="auto">
              <a:xfrm>
                <a:off x="532"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4" name="Rectangle 28">
                <a:extLst>
                  <a:ext uri="{FF2B5EF4-FFF2-40B4-BE49-F238E27FC236}">
                    <a16:creationId xmlns:a16="http://schemas.microsoft.com/office/drawing/2014/main" id="{AF7F23E8-A52B-A0B5-9D70-720AEE804FD9}"/>
                  </a:ext>
                </a:extLst>
              </p:cNvPr>
              <p:cNvSpPr>
                <a:spLocks noChangeArrowheads="1"/>
              </p:cNvSpPr>
              <p:nvPr/>
            </p:nvSpPr>
            <p:spPr bwMode="auto">
              <a:xfrm>
                <a:off x="593"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5" name="Rectangle 29">
                <a:extLst>
                  <a:ext uri="{FF2B5EF4-FFF2-40B4-BE49-F238E27FC236}">
                    <a16:creationId xmlns:a16="http://schemas.microsoft.com/office/drawing/2014/main" id="{AB9516EF-5B46-195B-6D4F-6602911DF0CC}"/>
                  </a:ext>
                </a:extLst>
              </p:cNvPr>
              <p:cNvSpPr>
                <a:spLocks noChangeArrowheads="1"/>
              </p:cNvSpPr>
              <p:nvPr/>
            </p:nvSpPr>
            <p:spPr bwMode="auto">
              <a:xfrm>
                <a:off x="654"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6" name="Rectangle 30">
                <a:extLst>
                  <a:ext uri="{FF2B5EF4-FFF2-40B4-BE49-F238E27FC236}">
                    <a16:creationId xmlns:a16="http://schemas.microsoft.com/office/drawing/2014/main" id="{8D9103E8-46C2-738D-1DC2-7B50AEEB738A}"/>
                  </a:ext>
                </a:extLst>
              </p:cNvPr>
              <p:cNvSpPr>
                <a:spLocks noChangeArrowheads="1"/>
              </p:cNvSpPr>
              <p:nvPr/>
            </p:nvSpPr>
            <p:spPr bwMode="auto">
              <a:xfrm>
                <a:off x="715"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7" name="Rectangle 31">
                <a:extLst>
                  <a:ext uri="{FF2B5EF4-FFF2-40B4-BE49-F238E27FC236}">
                    <a16:creationId xmlns:a16="http://schemas.microsoft.com/office/drawing/2014/main" id="{7DFD274E-B7E3-1ACE-F21E-E5F81AD397B8}"/>
                  </a:ext>
                </a:extLst>
              </p:cNvPr>
              <p:cNvSpPr>
                <a:spLocks noChangeArrowheads="1"/>
              </p:cNvSpPr>
              <p:nvPr/>
            </p:nvSpPr>
            <p:spPr bwMode="auto">
              <a:xfrm>
                <a:off x="776"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8" name="Rectangle 32">
                <a:extLst>
                  <a:ext uri="{FF2B5EF4-FFF2-40B4-BE49-F238E27FC236}">
                    <a16:creationId xmlns:a16="http://schemas.microsoft.com/office/drawing/2014/main" id="{6D53CBBF-6CD3-E3DC-E732-9DDD89E0F6CC}"/>
                  </a:ext>
                </a:extLst>
              </p:cNvPr>
              <p:cNvSpPr>
                <a:spLocks noChangeArrowheads="1"/>
              </p:cNvSpPr>
              <p:nvPr/>
            </p:nvSpPr>
            <p:spPr bwMode="auto">
              <a:xfrm>
                <a:off x="837"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9" name="Rectangle 33">
                <a:extLst>
                  <a:ext uri="{FF2B5EF4-FFF2-40B4-BE49-F238E27FC236}">
                    <a16:creationId xmlns:a16="http://schemas.microsoft.com/office/drawing/2014/main" id="{BBB4CBBB-5107-38FC-2DF5-7E0A56B23DBE}"/>
                  </a:ext>
                </a:extLst>
              </p:cNvPr>
              <p:cNvSpPr>
                <a:spLocks noChangeArrowheads="1"/>
              </p:cNvSpPr>
              <p:nvPr/>
            </p:nvSpPr>
            <p:spPr bwMode="auto">
              <a:xfrm>
                <a:off x="898"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0" name="Rectangle 34">
                <a:extLst>
                  <a:ext uri="{FF2B5EF4-FFF2-40B4-BE49-F238E27FC236}">
                    <a16:creationId xmlns:a16="http://schemas.microsoft.com/office/drawing/2014/main" id="{8D34B895-81E0-E851-6DAB-A2A20FCF7D49}"/>
                  </a:ext>
                </a:extLst>
              </p:cNvPr>
              <p:cNvSpPr>
                <a:spLocks noChangeArrowheads="1"/>
              </p:cNvSpPr>
              <p:nvPr/>
            </p:nvSpPr>
            <p:spPr bwMode="auto">
              <a:xfrm>
                <a:off x="964"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1" name="Rectangle 35">
                <a:extLst>
                  <a:ext uri="{FF2B5EF4-FFF2-40B4-BE49-F238E27FC236}">
                    <a16:creationId xmlns:a16="http://schemas.microsoft.com/office/drawing/2014/main" id="{DDB108C4-E05D-9F1D-29C1-2798CAB327DC}"/>
                  </a:ext>
                </a:extLst>
              </p:cNvPr>
              <p:cNvSpPr>
                <a:spLocks noChangeArrowheads="1"/>
              </p:cNvSpPr>
              <p:nvPr/>
            </p:nvSpPr>
            <p:spPr bwMode="auto">
              <a:xfrm>
                <a:off x="1025"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2" name="Rectangle 36">
                <a:extLst>
                  <a:ext uri="{FF2B5EF4-FFF2-40B4-BE49-F238E27FC236}">
                    <a16:creationId xmlns:a16="http://schemas.microsoft.com/office/drawing/2014/main" id="{0FDD889A-A183-9650-A24A-F4AD3ED0A3EB}"/>
                  </a:ext>
                </a:extLst>
              </p:cNvPr>
              <p:cNvSpPr>
                <a:spLocks noChangeArrowheads="1"/>
              </p:cNvSpPr>
              <p:nvPr/>
            </p:nvSpPr>
            <p:spPr bwMode="auto">
              <a:xfrm>
                <a:off x="1090"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3" name="Rectangle 37">
                <a:extLst>
                  <a:ext uri="{FF2B5EF4-FFF2-40B4-BE49-F238E27FC236}">
                    <a16:creationId xmlns:a16="http://schemas.microsoft.com/office/drawing/2014/main" id="{45620B9C-5EC3-9480-0010-E237CBA57BA3}"/>
                  </a:ext>
                </a:extLst>
              </p:cNvPr>
              <p:cNvSpPr>
                <a:spLocks noChangeArrowheads="1"/>
              </p:cNvSpPr>
              <p:nvPr/>
            </p:nvSpPr>
            <p:spPr bwMode="auto">
              <a:xfrm>
                <a:off x="1151"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4" name="Rectangle 38">
                <a:extLst>
                  <a:ext uri="{FF2B5EF4-FFF2-40B4-BE49-F238E27FC236}">
                    <a16:creationId xmlns:a16="http://schemas.microsoft.com/office/drawing/2014/main" id="{BF4D59E3-C771-9A3B-1D00-260FE4ADDAFF}"/>
                  </a:ext>
                </a:extLst>
              </p:cNvPr>
              <p:cNvSpPr>
                <a:spLocks noChangeArrowheads="1"/>
              </p:cNvSpPr>
              <p:nvPr/>
            </p:nvSpPr>
            <p:spPr bwMode="auto">
              <a:xfrm>
                <a:off x="1212"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5" name="Rectangle 39">
                <a:extLst>
                  <a:ext uri="{FF2B5EF4-FFF2-40B4-BE49-F238E27FC236}">
                    <a16:creationId xmlns:a16="http://schemas.microsoft.com/office/drawing/2014/main" id="{5DF2E11C-954F-8B13-F465-194422DE06F8}"/>
                  </a:ext>
                </a:extLst>
              </p:cNvPr>
              <p:cNvSpPr>
                <a:spLocks noChangeArrowheads="1"/>
              </p:cNvSpPr>
              <p:nvPr/>
            </p:nvSpPr>
            <p:spPr bwMode="auto">
              <a:xfrm>
                <a:off x="1273"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6" name="Rectangle 40">
                <a:extLst>
                  <a:ext uri="{FF2B5EF4-FFF2-40B4-BE49-F238E27FC236}">
                    <a16:creationId xmlns:a16="http://schemas.microsoft.com/office/drawing/2014/main" id="{9B32FD45-39BC-9D1D-EB31-0F044B3565C8}"/>
                  </a:ext>
                </a:extLst>
              </p:cNvPr>
              <p:cNvSpPr>
                <a:spLocks noChangeArrowheads="1"/>
              </p:cNvSpPr>
              <p:nvPr/>
            </p:nvSpPr>
            <p:spPr bwMode="auto">
              <a:xfrm>
                <a:off x="1334"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7" name="Rectangle 41">
                <a:extLst>
                  <a:ext uri="{FF2B5EF4-FFF2-40B4-BE49-F238E27FC236}">
                    <a16:creationId xmlns:a16="http://schemas.microsoft.com/office/drawing/2014/main" id="{B0D4B7D1-C22D-C7DA-7985-B5B1EFE69EE7}"/>
                  </a:ext>
                </a:extLst>
              </p:cNvPr>
              <p:cNvSpPr>
                <a:spLocks noChangeArrowheads="1"/>
              </p:cNvSpPr>
              <p:nvPr/>
            </p:nvSpPr>
            <p:spPr bwMode="auto">
              <a:xfrm>
                <a:off x="1456"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8" name="Rectangle 42">
                <a:extLst>
                  <a:ext uri="{FF2B5EF4-FFF2-40B4-BE49-F238E27FC236}">
                    <a16:creationId xmlns:a16="http://schemas.microsoft.com/office/drawing/2014/main" id="{8888B2B4-8AFB-F9A4-E489-B7F2F5F8E8E9}"/>
                  </a:ext>
                </a:extLst>
              </p:cNvPr>
              <p:cNvSpPr>
                <a:spLocks noChangeArrowheads="1"/>
              </p:cNvSpPr>
              <p:nvPr/>
            </p:nvSpPr>
            <p:spPr bwMode="auto">
              <a:xfrm>
                <a:off x="1395"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29" name="Rectangle 43">
                <a:extLst>
                  <a:ext uri="{FF2B5EF4-FFF2-40B4-BE49-F238E27FC236}">
                    <a16:creationId xmlns:a16="http://schemas.microsoft.com/office/drawing/2014/main" id="{A9475F25-D43A-3424-D46C-1C89FC5871CA}"/>
                  </a:ext>
                </a:extLst>
              </p:cNvPr>
              <p:cNvSpPr>
                <a:spLocks noChangeArrowheads="1"/>
              </p:cNvSpPr>
              <p:nvPr/>
            </p:nvSpPr>
            <p:spPr bwMode="auto">
              <a:xfrm>
                <a:off x="1517"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30" name="Rectangle 44">
                <a:extLst>
                  <a:ext uri="{FF2B5EF4-FFF2-40B4-BE49-F238E27FC236}">
                    <a16:creationId xmlns:a16="http://schemas.microsoft.com/office/drawing/2014/main" id="{3B22550D-8467-F2C2-193C-7A2B75CEEE78}"/>
                  </a:ext>
                </a:extLst>
              </p:cNvPr>
              <p:cNvSpPr>
                <a:spLocks noChangeArrowheads="1"/>
              </p:cNvSpPr>
              <p:nvPr/>
            </p:nvSpPr>
            <p:spPr bwMode="auto">
              <a:xfrm>
                <a:off x="1578"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31" name="Rectangle 45">
                <a:extLst>
                  <a:ext uri="{FF2B5EF4-FFF2-40B4-BE49-F238E27FC236}">
                    <a16:creationId xmlns:a16="http://schemas.microsoft.com/office/drawing/2014/main" id="{85C1E9D4-73E3-D66C-025A-F2989155CF82}"/>
                  </a:ext>
                </a:extLst>
              </p:cNvPr>
              <p:cNvSpPr>
                <a:spLocks noChangeArrowheads="1"/>
              </p:cNvSpPr>
              <p:nvPr/>
            </p:nvSpPr>
            <p:spPr bwMode="auto">
              <a:xfrm>
                <a:off x="1639" y="1785"/>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32" name="Rectangle 46">
                <a:extLst>
                  <a:ext uri="{FF2B5EF4-FFF2-40B4-BE49-F238E27FC236}">
                    <a16:creationId xmlns:a16="http://schemas.microsoft.com/office/drawing/2014/main" id="{7D134352-2CE4-CAC7-99F9-745882185928}"/>
                  </a:ext>
                </a:extLst>
              </p:cNvPr>
              <p:cNvSpPr>
                <a:spLocks noChangeArrowheads="1"/>
              </p:cNvSpPr>
              <p:nvPr/>
            </p:nvSpPr>
            <p:spPr bwMode="auto">
              <a:xfrm>
                <a:off x="1700" y="1597"/>
                <a:ext cx="61" cy="188"/>
              </a:xfrm>
              <a:prstGeom prst="rect">
                <a:avLst/>
              </a:prstGeom>
              <a:solidFill>
                <a:schemeClr val="bg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grpSp>
        <p:sp>
          <p:nvSpPr>
            <p:cNvPr id="33" name="Text Box 47">
              <a:extLst>
                <a:ext uri="{FF2B5EF4-FFF2-40B4-BE49-F238E27FC236}">
                  <a16:creationId xmlns:a16="http://schemas.microsoft.com/office/drawing/2014/main" id="{2D926CE9-DD9D-52D5-9030-8B4FFD45A24C}"/>
                </a:ext>
              </a:extLst>
            </p:cNvPr>
            <p:cNvSpPr txBox="1">
              <a:spLocks noChangeArrowheads="1"/>
            </p:cNvSpPr>
            <p:nvPr/>
          </p:nvSpPr>
          <p:spPr bwMode="auto">
            <a:xfrm>
              <a:off x="7412567" y="3115444"/>
              <a:ext cx="3234624" cy="1162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nSpc>
                  <a:spcPct val="150000"/>
                </a:lnSpc>
              </a:pPr>
              <a:r>
                <a:rPr lang="en-AU" sz="1600" dirty="0">
                  <a:latin typeface="+mn-lt"/>
                </a:rPr>
                <a:t>C/A code: 1 MHz pseudo-random noise (PRN) sequence, repeating every 1 </a:t>
              </a:r>
              <a:r>
                <a:rPr lang="en-AU" sz="1600" dirty="0" err="1">
                  <a:latin typeface="+mn-lt"/>
                </a:rPr>
                <a:t>ms</a:t>
              </a:r>
              <a:endParaRPr lang="en-AU" sz="1600" dirty="0">
                <a:latin typeface="+mn-lt"/>
              </a:endParaRPr>
            </a:p>
          </p:txBody>
        </p:sp>
      </p:grpSp>
      <p:grpSp>
        <p:nvGrpSpPr>
          <p:cNvPr id="54" name="Group 53">
            <a:extLst>
              <a:ext uri="{FF2B5EF4-FFF2-40B4-BE49-F238E27FC236}">
                <a16:creationId xmlns:a16="http://schemas.microsoft.com/office/drawing/2014/main" id="{CC8349A6-B63D-0996-CA14-3435B46FE0C9}"/>
              </a:ext>
            </a:extLst>
          </p:cNvPr>
          <p:cNvGrpSpPr/>
          <p:nvPr/>
        </p:nvGrpSpPr>
        <p:grpSpPr>
          <a:xfrm>
            <a:off x="5128034" y="4356795"/>
            <a:ext cx="4911969" cy="1437445"/>
            <a:chOff x="5128034" y="4356795"/>
            <a:chExt cx="4911969" cy="1437445"/>
          </a:xfrm>
        </p:grpSpPr>
        <p:grpSp>
          <p:nvGrpSpPr>
            <p:cNvPr id="34" name="Group 48">
              <a:extLst>
                <a:ext uri="{FF2B5EF4-FFF2-40B4-BE49-F238E27FC236}">
                  <a16:creationId xmlns:a16="http://schemas.microsoft.com/office/drawing/2014/main" id="{BB1E1EF4-C524-5F6E-4847-68C962353841}"/>
                </a:ext>
              </a:extLst>
            </p:cNvPr>
            <p:cNvGrpSpPr>
              <a:grpSpLocks/>
            </p:cNvGrpSpPr>
            <p:nvPr/>
          </p:nvGrpSpPr>
          <p:grpSpPr bwMode="auto">
            <a:xfrm>
              <a:off x="5960371" y="4356795"/>
              <a:ext cx="1997319" cy="382587"/>
              <a:chOff x="1025" y="1234"/>
              <a:chExt cx="1363" cy="241"/>
            </a:xfrm>
          </p:grpSpPr>
          <p:sp>
            <p:nvSpPr>
              <p:cNvPr id="35" name="AutoShape 49">
                <a:extLst>
                  <a:ext uri="{FF2B5EF4-FFF2-40B4-BE49-F238E27FC236}">
                    <a16:creationId xmlns:a16="http://schemas.microsoft.com/office/drawing/2014/main" id="{B270B340-0232-86F8-679D-9732ACC42751}"/>
                  </a:ext>
                </a:extLst>
              </p:cNvPr>
              <p:cNvSpPr>
                <a:spLocks noChangeArrowheads="1"/>
              </p:cNvSpPr>
              <p:nvPr/>
            </p:nvSpPr>
            <p:spPr bwMode="auto">
              <a:xfrm>
                <a:off x="1025" y="1246"/>
                <a:ext cx="184" cy="229"/>
              </a:xfrm>
              <a:prstGeom prst="downArrow">
                <a:avLst>
                  <a:gd name="adj1" fmla="val 50000"/>
                  <a:gd name="adj2" fmla="val 31114"/>
                </a:avLst>
              </a:prstGeom>
              <a:solidFill>
                <a:srgbClr val="99CC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36" name="Text Box 50">
                <a:extLst>
                  <a:ext uri="{FF2B5EF4-FFF2-40B4-BE49-F238E27FC236}">
                    <a16:creationId xmlns:a16="http://schemas.microsoft.com/office/drawing/2014/main" id="{011B0AAE-94E1-C5A0-1AF6-C4FAD31CAD50}"/>
                  </a:ext>
                </a:extLst>
              </p:cNvPr>
              <p:cNvSpPr txBox="1">
                <a:spLocks noChangeArrowheads="1"/>
              </p:cNvSpPr>
              <p:nvPr/>
            </p:nvSpPr>
            <p:spPr bwMode="auto">
              <a:xfrm>
                <a:off x="1149" y="1234"/>
                <a:ext cx="1239"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AU" sz="1600" dirty="0">
                    <a:latin typeface="+mn-lt"/>
                  </a:rPr>
                  <a:t>modulated by</a:t>
                </a:r>
              </a:p>
            </p:txBody>
          </p:sp>
        </p:grpSp>
        <p:grpSp>
          <p:nvGrpSpPr>
            <p:cNvPr id="37" name="Group 55">
              <a:extLst>
                <a:ext uri="{FF2B5EF4-FFF2-40B4-BE49-F238E27FC236}">
                  <a16:creationId xmlns:a16="http://schemas.microsoft.com/office/drawing/2014/main" id="{CA05AE31-6643-C193-C9CE-7D0E717DD053}"/>
                </a:ext>
              </a:extLst>
            </p:cNvPr>
            <p:cNvGrpSpPr>
              <a:grpSpLocks/>
            </p:cNvGrpSpPr>
            <p:nvPr/>
          </p:nvGrpSpPr>
          <p:grpSpPr bwMode="auto">
            <a:xfrm>
              <a:off x="5128034" y="5198928"/>
              <a:ext cx="2091103" cy="595312"/>
              <a:chOff x="467" y="2431"/>
              <a:chExt cx="1427" cy="375"/>
            </a:xfrm>
          </p:grpSpPr>
          <p:sp>
            <p:nvSpPr>
              <p:cNvPr id="38" name="Rectangle 51">
                <a:extLst>
                  <a:ext uri="{FF2B5EF4-FFF2-40B4-BE49-F238E27FC236}">
                    <a16:creationId xmlns:a16="http://schemas.microsoft.com/office/drawing/2014/main" id="{219FDEF9-ECBB-7FAF-07C0-1F7234B23B66}"/>
                  </a:ext>
                </a:extLst>
              </p:cNvPr>
              <p:cNvSpPr>
                <a:spLocks noChangeArrowheads="1"/>
              </p:cNvSpPr>
              <p:nvPr/>
            </p:nvSpPr>
            <p:spPr bwMode="auto">
              <a:xfrm>
                <a:off x="467" y="2439"/>
                <a:ext cx="558" cy="367"/>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39" name="Rectangle 52">
                <a:extLst>
                  <a:ext uri="{FF2B5EF4-FFF2-40B4-BE49-F238E27FC236}">
                    <a16:creationId xmlns:a16="http://schemas.microsoft.com/office/drawing/2014/main" id="{5A81DD97-3967-B5C7-19F2-8CC0A54F7828}"/>
                  </a:ext>
                </a:extLst>
              </p:cNvPr>
              <p:cNvSpPr>
                <a:spLocks noChangeArrowheads="1"/>
              </p:cNvSpPr>
              <p:nvPr/>
            </p:nvSpPr>
            <p:spPr bwMode="auto">
              <a:xfrm>
                <a:off x="1428" y="2431"/>
                <a:ext cx="462" cy="367"/>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40" name="Line 53">
                <a:extLst>
                  <a:ext uri="{FF2B5EF4-FFF2-40B4-BE49-F238E27FC236}">
                    <a16:creationId xmlns:a16="http://schemas.microsoft.com/office/drawing/2014/main" id="{2A69B832-9E94-4D7B-7BA9-03C5B0BA4A20}"/>
                  </a:ext>
                </a:extLst>
              </p:cNvPr>
              <p:cNvSpPr>
                <a:spLocks noChangeShapeType="1"/>
              </p:cNvSpPr>
              <p:nvPr/>
            </p:nvSpPr>
            <p:spPr bwMode="auto">
              <a:xfrm>
                <a:off x="471" y="2802"/>
                <a:ext cx="1423"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grpSp>
        <p:sp>
          <p:nvSpPr>
            <p:cNvPr id="41" name="Text Box 56">
              <a:extLst>
                <a:ext uri="{FF2B5EF4-FFF2-40B4-BE49-F238E27FC236}">
                  <a16:creationId xmlns:a16="http://schemas.microsoft.com/office/drawing/2014/main" id="{36CCB604-0877-CFA3-1E0E-7F8CD6AEEE95}"/>
                </a:ext>
              </a:extLst>
            </p:cNvPr>
            <p:cNvSpPr txBox="1">
              <a:spLocks noChangeArrowheads="1"/>
            </p:cNvSpPr>
            <p:nvPr/>
          </p:nvSpPr>
          <p:spPr bwMode="auto">
            <a:xfrm>
              <a:off x="7412568" y="5173529"/>
              <a:ext cx="262743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spcBef>
                  <a:spcPct val="50000"/>
                </a:spcBef>
              </a:pPr>
              <a:r>
                <a:rPr lang="en-AU" sz="1600" dirty="0">
                  <a:latin typeface="+mn-lt"/>
                </a:rPr>
                <a:t>GPS data: 50 bits/second</a:t>
              </a:r>
            </a:p>
          </p:txBody>
        </p:sp>
      </p:grpSp>
      <p:pic>
        <p:nvPicPr>
          <p:cNvPr id="48" name="Picture 22">
            <a:extLst>
              <a:ext uri="{FF2B5EF4-FFF2-40B4-BE49-F238E27FC236}">
                <a16:creationId xmlns:a16="http://schemas.microsoft.com/office/drawing/2014/main" id="{05DA9E84-9238-D505-5213-A2F5B44D09C3}"/>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88034" y="1548539"/>
            <a:ext cx="586154" cy="1073150"/>
          </a:xfrm>
          <a:prstGeom prst="rect">
            <a:avLst/>
          </a:prstGeom>
          <a:noFill/>
          <a:ln>
            <a:noFill/>
          </a:ln>
          <a:effectLst/>
        </p:spPr>
      </p:pic>
      <p:pic>
        <p:nvPicPr>
          <p:cNvPr id="49" name="Picture 16" descr="sineb">
            <a:extLst>
              <a:ext uri="{FF2B5EF4-FFF2-40B4-BE49-F238E27FC236}">
                <a16:creationId xmlns:a16="http://schemas.microsoft.com/office/drawing/2014/main" id="{63182AB7-99AB-2428-A6D5-1D892A9C390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1735990" y="3283157"/>
            <a:ext cx="1673475" cy="208751"/>
          </a:xfrm>
          <a:prstGeom prst="rect">
            <a:avLst/>
          </a:prstGeom>
          <a:noFill/>
          <a:ln>
            <a:noFill/>
          </a:ln>
        </p:spPr>
      </p:pic>
      <p:pic>
        <p:nvPicPr>
          <p:cNvPr id="50" name="Picture 16" descr="sineb">
            <a:extLst>
              <a:ext uri="{FF2B5EF4-FFF2-40B4-BE49-F238E27FC236}">
                <a16:creationId xmlns:a16="http://schemas.microsoft.com/office/drawing/2014/main" id="{E0C9975A-76C5-DA49-F4E0-FB6935EB22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380174">
            <a:off x="2268187" y="3126944"/>
            <a:ext cx="1673475" cy="208751"/>
          </a:xfrm>
          <a:prstGeom prst="rect">
            <a:avLst/>
          </a:prstGeom>
          <a:noFill/>
          <a:ln>
            <a:noFill/>
          </a:ln>
        </p:spPr>
      </p:pic>
      <p:pic>
        <p:nvPicPr>
          <p:cNvPr id="51" name="Picture 16" descr="sineb">
            <a:extLst>
              <a:ext uri="{FF2B5EF4-FFF2-40B4-BE49-F238E27FC236}">
                <a16:creationId xmlns:a16="http://schemas.microsoft.com/office/drawing/2014/main" id="{52215643-ED31-1F15-1862-4AF28CF0B1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7839587">
            <a:off x="1305566" y="3163942"/>
            <a:ext cx="1673475" cy="208751"/>
          </a:xfrm>
          <a:prstGeom prst="rect">
            <a:avLst/>
          </a:prstGeom>
          <a:noFill/>
          <a:ln>
            <a:noFill/>
          </a:ln>
        </p:spPr>
      </p:pic>
      <p:sp>
        <p:nvSpPr>
          <p:cNvPr id="52" name="TextBox 51">
            <a:extLst>
              <a:ext uri="{FF2B5EF4-FFF2-40B4-BE49-F238E27FC236}">
                <a16:creationId xmlns:a16="http://schemas.microsoft.com/office/drawing/2014/main" id="{25A3CE01-9FD4-805B-3B1B-6B1D97313166}"/>
              </a:ext>
            </a:extLst>
          </p:cNvPr>
          <p:cNvSpPr txBox="1"/>
          <p:nvPr/>
        </p:nvSpPr>
        <p:spPr>
          <a:xfrm>
            <a:off x="1966011" y="4224270"/>
            <a:ext cx="1475084" cy="923330"/>
          </a:xfrm>
          <a:prstGeom prst="rect">
            <a:avLst/>
          </a:prstGeom>
          <a:noFill/>
        </p:spPr>
        <p:txBody>
          <a:bodyPr wrap="none" rtlCol="0">
            <a:spAutoFit/>
          </a:bodyPr>
          <a:lstStyle/>
          <a:p>
            <a:r>
              <a:rPr lang="en-AU" dirty="0"/>
              <a:t>L1: 1.575 GHz</a:t>
            </a:r>
          </a:p>
          <a:p>
            <a:r>
              <a:rPr lang="en-AU" dirty="0"/>
              <a:t>L2: 1.227 GHz</a:t>
            </a:r>
          </a:p>
          <a:p>
            <a:r>
              <a:rPr lang="en-AU" dirty="0"/>
              <a:t>L5: 1.176 GHz</a:t>
            </a:r>
          </a:p>
        </p:txBody>
      </p:sp>
    </p:spTree>
    <p:extLst>
      <p:ext uri="{BB962C8B-B14F-4D97-AF65-F5344CB8AC3E}">
        <p14:creationId xmlns:p14="http://schemas.microsoft.com/office/powerpoint/2010/main" val="1981362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731B-4BA0-5B91-520D-4A2F8B342439}"/>
              </a:ext>
            </a:extLst>
          </p:cNvPr>
          <p:cNvSpPr>
            <a:spLocks noGrp="1"/>
          </p:cNvSpPr>
          <p:nvPr>
            <p:ph type="title"/>
          </p:nvPr>
        </p:nvSpPr>
        <p:spPr/>
        <p:txBody>
          <a:bodyPr/>
          <a:lstStyle/>
          <a:p>
            <a:r>
              <a:rPr lang="en-AU" dirty="0"/>
              <a:t>GNSS timing receivers and measurements</a:t>
            </a:r>
          </a:p>
        </p:txBody>
      </p:sp>
      <p:sp>
        <p:nvSpPr>
          <p:cNvPr id="3" name="Date Placeholder 2">
            <a:extLst>
              <a:ext uri="{FF2B5EF4-FFF2-40B4-BE49-F238E27FC236}">
                <a16:creationId xmlns:a16="http://schemas.microsoft.com/office/drawing/2014/main" id="{1CAA7348-C4C8-1DAB-D469-2E8A9C9C0501}"/>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A77AA308-FD54-C367-70F8-92AB90788685}"/>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90AF43D9-52B8-5651-C9FB-BE7699F586B5}"/>
              </a:ext>
            </a:extLst>
          </p:cNvPr>
          <p:cNvSpPr>
            <a:spLocks noGrp="1"/>
          </p:cNvSpPr>
          <p:nvPr>
            <p:ph type="sldNum" sz="quarter" idx="12"/>
          </p:nvPr>
        </p:nvSpPr>
        <p:spPr/>
        <p:txBody>
          <a:bodyPr/>
          <a:lstStyle/>
          <a:p>
            <a:fld id="{07F29050-D3A7-419E-8F8A-80FA8E7AA01E}" type="slidenum">
              <a:rPr lang="en-AU" smtClean="0"/>
              <a:t>11</a:t>
            </a:fld>
            <a:endParaRPr lang="en-AU"/>
          </a:p>
        </p:txBody>
      </p:sp>
      <p:sp>
        <p:nvSpPr>
          <p:cNvPr id="50" name="Rectangle 49">
            <a:extLst>
              <a:ext uri="{FF2B5EF4-FFF2-40B4-BE49-F238E27FC236}">
                <a16:creationId xmlns:a16="http://schemas.microsoft.com/office/drawing/2014/main" id="{F79038CB-780E-0154-F008-D14BC1737994}"/>
              </a:ext>
            </a:extLst>
          </p:cNvPr>
          <p:cNvSpPr/>
          <p:nvPr/>
        </p:nvSpPr>
        <p:spPr>
          <a:xfrm>
            <a:off x="1905543" y="1778363"/>
            <a:ext cx="688258" cy="1047135"/>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Rx</a:t>
            </a:r>
          </a:p>
        </p:txBody>
      </p:sp>
      <p:graphicFrame>
        <p:nvGraphicFramePr>
          <p:cNvPr id="52" name="Object 18">
            <a:extLst>
              <a:ext uri="{FF2B5EF4-FFF2-40B4-BE49-F238E27FC236}">
                <a16:creationId xmlns:a16="http://schemas.microsoft.com/office/drawing/2014/main" id="{EC71391C-668E-839E-AECE-C813C3D7C149}"/>
              </a:ext>
            </a:extLst>
          </p:cNvPr>
          <p:cNvGraphicFramePr>
            <a:graphicFrameLocks noChangeAspect="1"/>
          </p:cNvGraphicFramePr>
          <p:nvPr>
            <p:extLst>
              <p:ext uri="{D42A27DB-BD31-4B8C-83A1-F6EECF244321}">
                <p14:modId xmlns:p14="http://schemas.microsoft.com/office/powerpoint/2010/main" val="4291572494"/>
              </p:ext>
            </p:extLst>
          </p:nvPr>
        </p:nvGraphicFramePr>
        <p:xfrm>
          <a:off x="838200" y="1753318"/>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52" name="Object 18">
                        <a:extLst>
                          <a:ext uri="{FF2B5EF4-FFF2-40B4-BE49-F238E27FC236}">
                            <a16:creationId xmlns:a16="http://schemas.microsoft.com/office/drawing/2014/main" id="{EC71391C-668E-839E-AECE-C813C3D7C1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1753318"/>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57" name="Group 56">
            <a:extLst>
              <a:ext uri="{FF2B5EF4-FFF2-40B4-BE49-F238E27FC236}">
                <a16:creationId xmlns:a16="http://schemas.microsoft.com/office/drawing/2014/main" id="{27AB8577-F4EA-42C2-FE29-3030B09BFBDA}"/>
              </a:ext>
            </a:extLst>
          </p:cNvPr>
          <p:cNvGrpSpPr/>
          <p:nvPr/>
        </p:nvGrpSpPr>
        <p:grpSpPr>
          <a:xfrm rot="16200000">
            <a:off x="1252886" y="3928281"/>
            <a:ext cx="865174" cy="671689"/>
            <a:chOff x="1032387" y="3814922"/>
            <a:chExt cx="865174" cy="671689"/>
          </a:xfrm>
        </p:grpSpPr>
        <p:sp>
          <p:nvSpPr>
            <p:cNvPr id="53" name="Rectangle 52">
              <a:extLst>
                <a:ext uri="{FF2B5EF4-FFF2-40B4-BE49-F238E27FC236}">
                  <a16:creationId xmlns:a16="http://schemas.microsoft.com/office/drawing/2014/main" id="{54430E34-7942-27ED-4336-CF997184B9C5}"/>
                </a:ext>
              </a:extLst>
            </p:cNvPr>
            <p:cNvSpPr/>
            <p:nvPr/>
          </p:nvSpPr>
          <p:spPr>
            <a:xfrm>
              <a:off x="1032387" y="3814922"/>
              <a:ext cx="865174" cy="671689"/>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4" name="Rectangle 53">
              <a:extLst>
                <a:ext uri="{FF2B5EF4-FFF2-40B4-BE49-F238E27FC236}">
                  <a16:creationId xmlns:a16="http://schemas.microsoft.com/office/drawing/2014/main" id="{86667DB8-C49E-D0B8-3B3B-38439FEB13F8}"/>
                </a:ext>
              </a:extLst>
            </p:cNvPr>
            <p:cNvSpPr/>
            <p:nvPr/>
          </p:nvSpPr>
          <p:spPr>
            <a:xfrm>
              <a:off x="1543665" y="4156592"/>
              <a:ext cx="348980" cy="32938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Rectangle 54">
              <a:extLst>
                <a:ext uri="{FF2B5EF4-FFF2-40B4-BE49-F238E27FC236}">
                  <a16:creationId xmlns:a16="http://schemas.microsoft.com/office/drawing/2014/main" id="{E414925A-5A8A-F2B9-E29E-7894D4879685}"/>
                </a:ext>
              </a:extLst>
            </p:cNvPr>
            <p:cNvSpPr/>
            <p:nvPr/>
          </p:nvSpPr>
          <p:spPr>
            <a:xfrm>
              <a:off x="1543665" y="3814923"/>
              <a:ext cx="348980" cy="341670"/>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6" name="TextBox 55">
              <a:extLst>
                <a:ext uri="{FF2B5EF4-FFF2-40B4-BE49-F238E27FC236}">
                  <a16:creationId xmlns:a16="http://schemas.microsoft.com/office/drawing/2014/main" id="{FFC702B4-5452-4658-F7A3-DCB0D24A5975}"/>
                </a:ext>
              </a:extLst>
            </p:cNvPr>
            <p:cNvSpPr txBox="1"/>
            <p:nvPr/>
          </p:nvSpPr>
          <p:spPr>
            <a:xfrm rot="5400000">
              <a:off x="1088425" y="3947162"/>
              <a:ext cx="478016" cy="369332"/>
            </a:xfrm>
            <a:prstGeom prst="rect">
              <a:avLst/>
            </a:prstGeom>
            <a:solidFill>
              <a:schemeClr val="tx2">
                <a:lumMod val="20000"/>
                <a:lumOff val="80000"/>
              </a:schemeClr>
            </a:solidFill>
            <a:ln>
              <a:noFill/>
            </a:ln>
          </p:spPr>
          <p:txBody>
            <a:bodyPr wrap="none" rtlCol="0">
              <a:spAutoFit/>
            </a:bodyPr>
            <a:lstStyle/>
            <a:p>
              <a:r>
                <a:rPr lang="en-AU" dirty="0"/>
                <a:t>TIC</a:t>
              </a:r>
            </a:p>
          </p:txBody>
        </p:sp>
      </p:grpSp>
      <p:cxnSp>
        <p:nvCxnSpPr>
          <p:cNvPr id="59" name="Connector: Elbow 58">
            <a:extLst>
              <a:ext uri="{FF2B5EF4-FFF2-40B4-BE49-F238E27FC236}">
                <a16:creationId xmlns:a16="http://schemas.microsoft.com/office/drawing/2014/main" id="{8E42FA85-DCE8-0602-38DB-90D41B7E1270}"/>
              </a:ext>
            </a:extLst>
          </p:cNvPr>
          <p:cNvCxnSpPr>
            <a:stCxn id="50" idx="2"/>
            <a:endCxn id="54" idx="3"/>
          </p:cNvCxnSpPr>
          <p:nvPr/>
        </p:nvCxnSpPr>
        <p:spPr>
          <a:xfrm rot="5400000">
            <a:off x="1547353" y="3134135"/>
            <a:ext cx="1010957" cy="393682"/>
          </a:xfrm>
          <a:prstGeom prst="bentConnector3">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Connector: Elbow 60">
            <a:extLst>
              <a:ext uri="{FF2B5EF4-FFF2-40B4-BE49-F238E27FC236}">
                <a16:creationId xmlns:a16="http://schemas.microsoft.com/office/drawing/2014/main" id="{F9013FF9-27C6-8790-A74C-9423F580E44E}"/>
              </a:ext>
            </a:extLst>
          </p:cNvPr>
          <p:cNvCxnSpPr>
            <a:cxnSpLocks/>
            <a:stCxn id="52" idx="2"/>
            <a:endCxn id="55" idx="3"/>
          </p:cNvCxnSpPr>
          <p:nvPr/>
        </p:nvCxnSpPr>
        <p:spPr>
          <a:xfrm rot="16200000" flipH="1">
            <a:off x="614014" y="2930003"/>
            <a:ext cx="1435437" cy="377465"/>
          </a:xfrm>
          <a:prstGeom prst="bentConnector3">
            <a:avLst>
              <a:gd name="adj1" fmla="val 66439"/>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CE502A75-76B6-D62B-7AB1-7BE5C31A1B93}"/>
              </a:ext>
            </a:extLst>
          </p:cNvPr>
          <p:cNvSpPr txBox="1"/>
          <p:nvPr/>
        </p:nvSpPr>
        <p:spPr>
          <a:xfrm>
            <a:off x="2241769" y="2904038"/>
            <a:ext cx="686855" cy="369332"/>
          </a:xfrm>
          <a:prstGeom prst="rect">
            <a:avLst/>
          </a:prstGeom>
          <a:noFill/>
        </p:spPr>
        <p:txBody>
          <a:bodyPr wrap="none" rtlCol="0">
            <a:spAutoFit/>
          </a:bodyPr>
          <a:lstStyle/>
          <a:p>
            <a:r>
              <a:rPr lang="en-AU" dirty="0"/>
              <a:t>1 pps</a:t>
            </a:r>
          </a:p>
        </p:txBody>
      </p:sp>
      <p:sp>
        <p:nvSpPr>
          <p:cNvPr id="67" name="TextBox 66">
            <a:extLst>
              <a:ext uri="{FF2B5EF4-FFF2-40B4-BE49-F238E27FC236}">
                <a16:creationId xmlns:a16="http://schemas.microsoft.com/office/drawing/2014/main" id="{72F80686-A88E-4F16-F5E8-F0C2AA96A0B7}"/>
              </a:ext>
            </a:extLst>
          </p:cNvPr>
          <p:cNvSpPr txBox="1"/>
          <p:nvPr/>
        </p:nvSpPr>
        <p:spPr>
          <a:xfrm>
            <a:off x="456144" y="2904038"/>
            <a:ext cx="686855" cy="369332"/>
          </a:xfrm>
          <a:prstGeom prst="rect">
            <a:avLst/>
          </a:prstGeom>
          <a:noFill/>
        </p:spPr>
        <p:txBody>
          <a:bodyPr wrap="none" rtlCol="0">
            <a:spAutoFit/>
          </a:bodyPr>
          <a:lstStyle/>
          <a:p>
            <a:r>
              <a:rPr lang="en-AU" dirty="0"/>
              <a:t>1 pps</a:t>
            </a:r>
          </a:p>
        </p:txBody>
      </p:sp>
      <p:grpSp>
        <p:nvGrpSpPr>
          <p:cNvPr id="80" name="Group 79">
            <a:extLst>
              <a:ext uri="{FF2B5EF4-FFF2-40B4-BE49-F238E27FC236}">
                <a16:creationId xmlns:a16="http://schemas.microsoft.com/office/drawing/2014/main" id="{5E8D9870-B0D3-898F-ABEF-1BB28733D16D}"/>
              </a:ext>
            </a:extLst>
          </p:cNvPr>
          <p:cNvGrpSpPr/>
          <p:nvPr/>
        </p:nvGrpSpPr>
        <p:grpSpPr>
          <a:xfrm>
            <a:off x="2650278" y="1737650"/>
            <a:ext cx="2069207" cy="752281"/>
            <a:chOff x="2650278" y="1737650"/>
            <a:chExt cx="2069207" cy="752281"/>
          </a:xfrm>
        </p:grpSpPr>
        <p:sp>
          <p:nvSpPr>
            <p:cNvPr id="65" name="Arrow: Right 64">
              <a:extLst>
                <a:ext uri="{FF2B5EF4-FFF2-40B4-BE49-F238E27FC236}">
                  <a16:creationId xmlns:a16="http://schemas.microsoft.com/office/drawing/2014/main" id="{D87BF453-8D4E-AC1F-F712-D9AD13110D60}"/>
                </a:ext>
              </a:extLst>
            </p:cNvPr>
            <p:cNvSpPr/>
            <p:nvPr/>
          </p:nvSpPr>
          <p:spPr>
            <a:xfrm>
              <a:off x="2650279" y="1737650"/>
              <a:ext cx="2069206" cy="60571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4" name="TextBox 63">
              <a:extLst>
                <a:ext uri="{FF2B5EF4-FFF2-40B4-BE49-F238E27FC236}">
                  <a16:creationId xmlns:a16="http://schemas.microsoft.com/office/drawing/2014/main" id="{9BA3C43A-A202-04FD-ECB6-829EB9D3E02D}"/>
                </a:ext>
              </a:extLst>
            </p:cNvPr>
            <p:cNvSpPr txBox="1"/>
            <p:nvPr/>
          </p:nvSpPr>
          <p:spPr>
            <a:xfrm>
              <a:off x="2650278" y="1892068"/>
              <a:ext cx="1975799" cy="307777"/>
            </a:xfrm>
            <a:prstGeom prst="rect">
              <a:avLst/>
            </a:prstGeom>
            <a:noFill/>
          </p:spPr>
          <p:txBody>
            <a:bodyPr wrap="square" rtlCol="0">
              <a:spAutoFit/>
            </a:bodyPr>
            <a:lstStyle/>
            <a:p>
              <a:r>
                <a:rPr lang="en-AU" sz="1400" dirty="0"/>
                <a:t>code measurements</a:t>
              </a:r>
            </a:p>
          </p:txBody>
        </p:sp>
        <p:sp>
          <p:nvSpPr>
            <p:cNvPr id="69" name="TextBox 68">
              <a:extLst>
                <a:ext uri="{FF2B5EF4-FFF2-40B4-BE49-F238E27FC236}">
                  <a16:creationId xmlns:a16="http://schemas.microsoft.com/office/drawing/2014/main" id="{67135EFD-B94D-1578-ECFF-4F1D6402490D}"/>
                </a:ext>
              </a:extLst>
            </p:cNvPr>
            <p:cNvSpPr txBox="1"/>
            <p:nvPr/>
          </p:nvSpPr>
          <p:spPr>
            <a:xfrm>
              <a:off x="2757948" y="2182154"/>
              <a:ext cx="1446165" cy="307777"/>
            </a:xfrm>
            <a:prstGeom prst="rect">
              <a:avLst/>
            </a:prstGeom>
            <a:noFill/>
          </p:spPr>
          <p:txBody>
            <a:bodyPr wrap="none" rtlCol="0">
              <a:spAutoFit/>
            </a:bodyPr>
            <a:lstStyle/>
            <a:p>
              <a:r>
                <a:rPr lang="en-AU" sz="1400" dirty="0"/>
                <a:t>resolution 500 ps</a:t>
              </a:r>
            </a:p>
          </p:txBody>
        </p:sp>
      </p:grpSp>
      <p:grpSp>
        <p:nvGrpSpPr>
          <p:cNvPr id="6" name="Group 5">
            <a:extLst>
              <a:ext uri="{FF2B5EF4-FFF2-40B4-BE49-F238E27FC236}">
                <a16:creationId xmlns:a16="http://schemas.microsoft.com/office/drawing/2014/main" id="{59E0B2AE-E922-315E-B98D-2A588B0CCCD9}"/>
              </a:ext>
            </a:extLst>
          </p:cNvPr>
          <p:cNvGrpSpPr/>
          <p:nvPr/>
        </p:nvGrpSpPr>
        <p:grpSpPr>
          <a:xfrm>
            <a:off x="2313733" y="3465971"/>
            <a:ext cx="2826727" cy="2442507"/>
            <a:chOff x="2313733" y="3465971"/>
            <a:chExt cx="2826727" cy="2442507"/>
          </a:xfrm>
        </p:grpSpPr>
        <p:pic>
          <p:nvPicPr>
            <p:cNvPr id="71" name="Picture 70">
              <a:extLst>
                <a:ext uri="{FF2B5EF4-FFF2-40B4-BE49-F238E27FC236}">
                  <a16:creationId xmlns:a16="http://schemas.microsoft.com/office/drawing/2014/main" id="{A166EC8B-6502-5A8F-72CD-97D6B08069C2}"/>
                </a:ext>
              </a:extLst>
            </p:cNvPr>
            <p:cNvPicPr>
              <a:picLocks noChangeAspect="1"/>
            </p:cNvPicPr>
            <p:nvPr/>
          </p:nvPicPr>
          <p:blipFill>
            <a:blip r:embed="rId5"/>
            <a:stretch>
              <a:fillRect/>
            </a:stretch>
          </p:blipFill>
          <p:spPr>
            <a:xfrm>
              <a:off x="2313733" y="3650637"/>
              <a:ext cx="2826727" cy="2257841"/>
            </a:xfrm>
            <a:prstGeom prst="rect">
              <a:avLst/>
            </a:prstGeom>
          </p:spPr>
        </p:pic>
        <p:sp>
          <p:nvSpPr>
            <p:cNvPr id="75" name="TextBox 74">
              <a:extLst>
                <a:ext uri="{FF2B5EF4-FFF2-40B4-BE49-F238E27FC236}">
                  <a16:creationId xmlns:a16="http://schemas.microsoft.com/office/drawing/2014/main" id="{32154217-3900-3B76-2322-28A854E6C855}"/>
                </a:ext>
              </a:extLst>
            </p:cNvPr>
            <p:cNvSpPr txBox="1"/>
            <p:nvPr/>
          </p:nvSpPr>
          <p:spPr>
            <a:xfrm>
              <a:off x="3001448" y="3465971"/>
              <a:ext cx="1451295" cy="369332"/>
            </a:xfrm>
            <a:prstGeom prst="rect">
              <a:avLst/>
            </a:prstGeom>
            <a:noFill/>
          </p:spPr>
          <p:txBody>
            <a:bodyPr wrap="none" rtlCol="0">
              <a:spAutoFit/>
            </a:bodyPr>
            <a:lstStyle/>
            <a:p>
              <a:r>
                <a:rPr lang="en-AU" dirty="0"/>
                <a:t>pps sawtooth</a:t>
              </a:r>
            </a:p>
          </p:txBody>
        </p:sp>
      </p:grpSp>
      <p:grpSp>
        <p:nvGrpSpPr>
          <p:cNvPr id="96" name="Group 95">
            <a:extLst>
              <a:ext uri="{FF2B5EF4-FFF2-40B4-BE49-F238E27FC236}">
                <a16:creationId xmlns:a16="http://schemas.microsoft.com/office/drawing/2014/main" id="{BE478211-C883-5581-C9AC-C81B139C3072}"/>
              </a:ext>
            </a:extLst>
          </p:cNvPr>
          <p:cNvGrpSpPr/>
          <p:nvPr/>
        </p:nvGrpSpPr>
        <p:grpSpPr>
          <a:xfrm>
            <a:off x="4740640" y="1454678"/>
            <a:ext cx="1367508" cy="969066"/>
            <a:chOff x="5648441" y="4426382"/>
            <a:chExt cx="1367508" cy="969066"/>
          </a:xfrm>
        </p:grpSpPr>
        <p:sp>
          <p:nvSpPr>
            <p:cNvPr id="94" name="Rectangle: Top Corners One Rounded and One Snipped 93">
              <a:extLst>
                <a:ext uri="{FF2B5EF4-FFF2-40B4-BE49-F238E27FC236}">
                  <a16:creationId xmlns:a16="http://schemas.microsoft.com/office/drawing/2014/main" id="{4ABD51FE-F6B7-AE90-DF34-1F4C49BDE8C1}"/>
                </a:ext>
              </a:extLst>
            </p:cNvPr>
            <p:cNvSpPr/>
            <p:nvPr/>
          </p:nvSpPr>
          <p:spPr>
            <a:xfrm>
              <a:off x="5656618" y="4426382"/>
              <a:ext cx="675576" cy="380841"/>
            </a:xfrm>
            <a:prstGeom prst="snipRoundRect">
              <a:avLst>
                <a:gd name="adj1" fmla="val 28717"/>
                <a:gd name="adj2" fmla="val 36698"/>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3" name="Rectangle: Rounded Corners 92">
              <a:extLst>
                <a:ext uri="{FF2B5EF4-FFF2-40B4-BE49-F238E27FC236}">
                  <a16:creationId xmlns:a16="http://schemas.microsoft.com/office/drawing/2014/main" id="{3B81D506-0C68-1B80-89F1-2A378EBE3F40}"/>
                </a:ext>
              </a:extLst>
            </p:cNvPr>
            <p:cNvSpPr/>
            <p:nvPr/>
          </p:nvSpPr>
          <p:spPr>
            <a:xfrm>
              <a:off x="5648441" y="4586333"/>
              <a:ext cx="1367508" cy="809115"/>
            </a:xfrm>
            <a:prstGeom prst="roundRect">
              <a:avLst>
                <a:gd name="adj" fmla="val 15660"/>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RINEX* OBS</a:t>
              </a:r>
            </a:p>
          </p:txBody>
        </p:sp>
      </p:grpSp>
      <p:grpSp>
        <p:nvGrpSpPr>
          <p:cNvPr id="7" name="Group 6">
            <a:extLst>
              <a:ext uri="{FF2B5EF4-FFF2-40B4-BE49-F238E27FC236}">
                <a16:creationId xmlns:a16="http://schemas.microsoft.com/office/drawing/2014/main" id="{6B1AFFF6-3619-F902-8D23-5BD78B5D909E}"/>
              </a:ext>
            </a:extLst>
          </p:cNvPr>
          <p:cNvGrpSpPr/>
          <p:nvPr/>
        </p:nvGrpSpPr>
        <p:grpSpPr>
          <a:xfrm>
            <a:off x="7034349" y="1613732"/>
            <a:ext cx="4690442" cy="2773352"/>
            <a:chOff x="7034349" y="1613732"/>
            <a:chExt cx="4690442" cy="2773352"/>
          </a:xfrm>
        </p:grpSpPr>
        <p:graphicFrame>
          <p:nvGraphicFramePr>
            <p:cNvPr id="72" name="Object 18">
              <a:extLst>
                <a:ext uri="{FF2B5EF4-FFF2-40B4-BE49-F238E27FC236}">
                  <a16:creationId xmlns:a16="http://schemas.microsoft.com/office/drawing/2014/main" id="{D94CCD8C-C382-E4B0-AB4C-8EDF756744B2}"/>
                </a:ext>
              </a:extLst>
            </p:cNvPr>
            <p:cNvGraphicFramePr>
              <a:graphicFrameLocks noChangeAspect="1"/>
            </p:cNvGraphicFramePr>
            <p:nvPr>
              <p:extLst>
                <p:ext uri="{D42A27DB-BD31-4B8C-83A1-F6EECF244321}">
                  <p14:modId xmlns:p14="http://schemas.microsoft.com/office/powerpoint/2010/main" val="3079834747"/>
                </p:ext>
              </p:extLst>
            </p:nvPr>
          </p:nvGraphicFramePr>
          <p:xfrm>
            <a:off x="7434459" y="1613732"/>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72" name="Object 18">
                          <a:extLst>
                            <a:ext uri="{FF2B5EF4-FFF2-40B4-BE49-F238E27FC236}">
                              <a16:creationId xmlns:a16="http://schemas.microsoft.com/office/drawing/2014/main" id="{D94CCD8C-C382-E4B0-AB4C-8EDF756744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34459" y="1613732"/>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6" name="Rectangle 75">
              <a:extLst>
                <a:ext uri="{FF2B5EF4-FFF2-40B4-BE49-F238E27FC236}">
                  <a16:creationId xmlns:a16="http://schemas.microsoft.com/office/drawing/2014/main" id="{38CF335B-E562-2E4E-8AE0-BED794970B43}"/>
                </a:ext>
              </a:extLst>
            </p:cNvPr>
            <p:cNvSpPr/>
            <p:nvPr/>
          </p:nvSpPr>
          <p:spPr>
            <a:xfrm>
              <a:off x="7395130" y="2963809"/>
              <a:ext cx="688258" cy="1047135"/>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Rx</a:t>
              </a:r>
            </a:p>
          </p:txBody>
        </p:sp>
        <p:cxnSp>
          <p:nvCxnSpPr>
            <p:cNvPr id="79" name="Straight Arrow Connector 78">
              <a:extLst>
                <a:ext uri="{FF2B5EF4-FFF2-40B4-BE49-F238E27FC236}">
                  <a16:creationId xmlns:a16="http://schemas.microsoft.com/office/drawing/2014/main" id="{AA46E293-648C-CD44-D8EA-362A3AA478C1}"/>
                </a:ext>
              </a:extLst>
            </p:cNvPr>
            <p:cNvCxnSpPr>
              <a:endCxn id="76" idx="0"/>
            </p:cNvCxnSpPr>
            <p:nvPr/>
          </p:nvCxnSpPr>
          <p:spPr>
            <a:xfrm>
              <a:off x="7739259" y="2261432"/>
              <a:ext cx="0" cy="70237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27D6CEAF-FA59-A8C7-73FE-B7ADB164A26F}"/>
                </a:ext>
              </a:extLst>
            </p:cNvPr>
            <p:cNvGrpSpPr/>
            <p:nvPr/>
          </p:nvGrpSpPr>
          <p:grpSpPr>
            <a:xfrm>
              <a:off x="8170005" y="2712563"/>
              <a:ext cx="2069207" cy="752281"/>
              <a:chOff x="2650278" y="1737650"/>
              <a:chExt cx="2069207" cy="752281"/>
            </a:xfrm>
          </p:grpSpPr>
          <p:sp>
            <p:nvSpPr>
              <p:cNvPr id="82" name="Arrow: Right 81">
                <a:extLst>
                  <a:ext uri="{FF2B5EF4-FFF2-40B4-BE49-F238E27FC236}">
                    <a16:creationId xmlns:a16="http://schemas.microsoft.com/office/drawing/2014/main" id="{CE7606BB-1027-0289-380C-B6D13491E12E}"/>
                  </a:ext>
                </a:extLst>
              </p:cNvPr>
              <p:cNvSpPr/>
              <p:nvPr/>
            </p:nvSpPr>
            <p:spPr>
              <a:xfrm>
                <a:off x="2650279" y="1737650"/>
                <a:ext cx="2069206" cy="60571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3" name="TextBox 82">
                <a:extLst>
                  <a:ext uri="{FF2B5EF4-FFF2-40B4-BE49-F238E27FC236}">
                    <a16:creationId xmlns:a16="http://schemas.microsoft.com/office/drawing/2014/main" id="{643400E6-ED2A-3411-F468-3FCB09CA06CC}"/>
                  </a:ext>
                </a:extLst>
              </p:cNvPr>
              <p:cNvSpPr txBox="1"/>
              <p:nvPr/>
            </p:nvSpPr>
            <p:spPr>
              <a:xfrm>
                <a:off x="2650278" y="1892068"/>
                <a:ext cx="1975799" cy="307777"/>
              </a:xfrm>
              <a:prstGeom prst="rect">
                <a:avLst/>
              </a:prstGeom>
              <a:noFill/>
            </p:spPr>
            <p:txBody>
              <a:bodyPr wrap="square" rtlCol="0">
                <a:spAutoFit/>
              </a:bodyPr>
              <a:lstStyle/>
              <a:p>
                <a:r>
                  <a:rPr lang="en-AU" sz="1400" dirty="0"/>
                  <a:t>code measurements</a:t>
                </a:r>
              </a:p>
            </p:txBody>
          </p:sp>
          <p:sp>
            <p:nvSpPr>
              <p:cNvPr id="84" name="TextBox 83">
                <a:extLst>
                  <a:ext uri="{FF2B5EF4-FFF2-40B4-BE49-F238E27FC236}">
                    <a16:creationId xmlns:a16="http://schemas.microsoft.com/office/drawing/2014/main" id="{DA816E70-A37D-4DB0-59D6-0E76D7662275}"/>
                  </a:ext>
                </a:extLst>
              </p:cNvPr>
              <p:cNvSpPr txBox="1"/>
              <p:nvPr/>
            </p:nvSpPr>
            <p:spPr>
              <a:xfrm>
                <a:off x="2757948" y="2182154"/>
                <a:ext cx="1446165" cy="307777"/>
              </a:xfrm>
              <a:prstGeom prst="rect">
                <a:avLst/>
              </a:prstGeom>
              <a:noFill/>
            </p:spPr>
            <p:txBody>
              <a:bodyPr wrap="none" rtlCol="0">
                <a:spAutoFit/>
              </a:bodyPr>
              <a:lstStyle/>
              <a:p>
                <a:r>
                  <a:rPr lang="en-AU" sz="1400" dirty="0"/>
                  <a:t>resolution 500 ps</a:t>
                </a:r>
              </a:p>
            </p:txBody>
          </p:sp>
        </p:grpSp>
        <p:grpSp>
          <p:nvGrpSpPr>
            <p:cNvPr id="85" name="Group 84">
              <a:extLst>
                <a:ext uri="{FF2B5EF4-FFF2-40B4-BE49-F238E27FC236}">
                  <a16:creationId xmlns:a16="http://schemas.microsoft.com/office/drawing/2014/main" id="{BEB5A1F5-EF84-F35A-7259-445562B2F055}"/>
                </a:ext>
              </a:extLst>
            </p:cNvPr>
            <p:cNvGrpSpPr/>
            <p:nvPr/>
          </p:nvGrpSpPr>
          <p:grpSpPr>
            <a:xfrm>
              <a:off x="8170005" y="3634803"/>
              <a:ext cx="2069207" cy="752281"/>
              <a:chOff x="2650278" y="1737650"/>
              <a:chExt cx="2069207" cy="752281"/>
            </a:xfrm>
          </p:grpSpPr>
          <p:sp>
            <p:nvSpPr>
              <p:cNvPr id="86" name="Arrow: Right 85">
                <a:extLst>
                  <a:ext uri="{FF2B5EF4-FFF2-40B4-BE49-F238E27FC236}">
                    <a16:creationId xmlns:a16="http://schemas.microsoft.com/office/drawing/2014/main" id="{E256E794-1126-3F0E-3373-A35A5F4D833C}"/>
                  </a:ext>
                </a:extLst>
              </p:cNvPr>
              <p:cNvSpPr/>
              <p:nvPr/>
            </p:nvSpPr>
            <p:spPr>
              <a:xfrm>
                <a:off x="2650279" y="1737650"/>
                <a:ext cx="2069206" cy="605712"/>
              </a:xfrm>
              <a:prstGeom prs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7" name="TextBox 86">
                <a:extLst>
                  <a:ext uri="{FF2B5EF4-FFF2-40B4-BE49-F238E27FC236}">
                    <a16:creationId xmlns:a16="http://schemas.microsoft.com/office/drawing/2014/main" id="{B9B35B92-FCCE-9771-BB91-99B1FDC30357}"/>
                  </a:ext>
                </a:extLst>
              </p:cNvPr>
              <p:cNvSpPr txBox="1"/>
              <p:nvPr/>
            </p:nvSpPr>
            <p:spPr>
              <a:xfrm>
                <a:off x="2650278" y="1892068"/>
                <a:ext cx="1975799" cy="307777"/>
              </a:xfrm>
              <a:prstGeom prst="rect">
                <a:avLst/>
              </a:prstGeom>
              <a:noFill/>
            </p:spPr>
            <p:txBody>
              <a:bodyPr wrap="square" rtlCol="0">
                <a:spAutoFit/>
              </a:bodyPr>
              <a:lstStyle/>
              <a:p>
                <a:r>
                  <a:rPr lang="en-AU" sz="1400" dirty="0"/>
                  <a:t>phase measurements</a:t>
                </a:r>
              </a:p>
            </p:txBody>
          </p:sp>
          <p:sp>
            <p:nvSpPr>
              <p:cNvPr id="88" name="TextBox 87">
                <a:extLst>
                  <a:ext uri="{FF2B5EF4-FFF2-40B4-BE49-F238E27FC236}">
                    <a16:creationId xmlns:a16="http://schemas.microsoft.com/office/drawing/2014/main" id="{4F1F9CA4-D870-CACF-CDAA-B1C6BCDE37DF}"/>
                  </a:ext>
                </a:extLst>
              </p:cNvPr>
              <p:cNvSpPr txBox="1"/>
              <p:nvPr/>
            </p:nvSpPr>
            <p:spPr>
              <a:xfrm>
                <a:off x="2757948" y="2182154"/>
                <a:ext cx="1354794" cy="307777"/>
              </a:xfrm>
              <a:prstGeom prst="rect">
                <a:avLst/>
              </a:prstGeom>
              <a:noFill/>
            </p:spPr>
            <p:txBody>
              <a:bodyPr wrap="none" rtlCol="0">
                <a:spAutoFit/>
              </a:bodyPr>
              <a:lstStyle/>
              <a:p>
                <a:r>
                  <a:rPr lang="en-AU" sz="1400" dirty="0"/>
                  <a:t>resolution 20 ps</a:t>
                </a:r>
              </a:p>
            </p:txBody>
          </p:sp>
        </p:grpSp>
        <p:sp>
          <p:nvSpPr>
            <p:cNvPr id="89" name="TextBox 88">
              <a:extLst>
                <a:ext uri="{FF2B5EF4-FFF2-40B4-BE49-F238E27FC236}">
                  <a16:creationId xmlns:a16="http://schemas.microsoft.com/office/drawing/2014/main" id="{03800DAD-DC8C-3529-453C-00DDF386B99C}"/>
                </a:ext>
              </a:extLst>
            </p:cNvPr>
            <p:cNvSpPr txBox="1"/>
            <p:nvPr/>
          </p:nvSpPr>
          <p:spPr>
            <a:xfrm>
              <a:off x="7751086" y="2312729"/>
              <a:ext cx="904415" cy="369332"/>
            </a:xfrm>
            <a:prstGeom prst="rect">
              <a:avLst/>
            </a:prstGeom>
            <a:noFill/>
          </p:spPr>
          <p:txBody>
            <a:bodyPr wrap="none" rtlCol="0">
              <a:spAutoFit/>
            </a:bodyPr>
            <a:lstStyle/>
            <a:p>
              <a:r>
                <a:rPr lang="en-AU" dirty="0"/>
                <a:t>10 MHz</a:t>
              </a:r>
            </a:p>
          </p:txBody>
        </p:sp>
        <p:sp>
          <p:nvSpPr>
            <p:cNvPr id="90" name="TextBox 89">
              <a:extLst>
                <a:ext uri="{FF2B5EF4-FFF2-40B4-BE49-F238E27FC236}">
                  <a16:creationId xmlns:a16="http://schemas.microsoft.com/office/drawing/2014/main" id="{9E381E3F-2AAC-4CAD-F524-885D6EDDC19D}"/>
                </a:ext>
              </a:extLst>
            </p:cNvPr>
            <p:cNvSpPr txBox="1"/>
            <p:nvPr/>
          </p:nvSpPr>
          <p:spPr>
            <a:xfrm>
              <a:off x="7034349" y="2312729"/>
              <a:ext cx="686855" cy="369332"/>
            </a:xfrm>
            <a:prstGeom prst="rect">
              <a:avLst/>
            </a:prstGeom>
            <a:noFill/>
          </p:spPr>
          <p:txBody>
            <a:bodyPr wrap="none" rtlCol="0">
              <a:spAutoFit/>
            </a:bodyPr>
            <a:lstStyle/>
            <a:p>
              <a:r>
                <a:rPr lang="en-AU" dirty="0"/>
                <a:t>1 pps</a:t>
              </a:r>
            </a:p>
          </p:txBody>
        </p:sp>
        <p:grpSp>
          <p:nvGrpSpPr>
            <p:cNvPr id="97" name="Group 96">
              <a:extLst>
                <a:ext uri="{FF2B5EF4-FFF2-40B4-BE49-F238E27FC236}">
                  <a16:creationId xmlns:a16="http://schemas.microsoft.com/office/drawing/2014/main" id="{891A388A-4185-2631-78A8-6E387926341C}"/>
                </a:ext>
              </a:extLst>
            </p:cNvPr>
            <p:cNvGrpSpPr/>
            <p:nvPr/>
          </p:nvGrpSpPr>
          <p:grpSpPr>
            <a:xfrm>
              <a:off x="10357283" y="2862472"/>
              <a:ext cx="1367508" cy="969066"/>
              <a:chOff x="5648441" y="4426382"/>
              <a:chExt cx="1367508" cy="969066"/>
            </a:xfrm>
          </p:grpSpPr>
          <p:sp>
            <p:nvSpPr>
              <p:cNvPr id="98" name="Rectangle: Top Corners One Rounded and One Snipped 97">
                <a:extLst>
                  <a:ext uri="{FF2B5EF4-FFF2-40B4-BE49-F238E27FC236}">
                    <a16:creationId xmlns:a16="http://schemas.microsoft.com/office/drawing/2014/main" id="{59426DF9-9BD1-9BBD-2438-A551AFE51837}"/>
                  </a:ext>
                </a:extLst>
              </p:cNvPr>
              <p:cNvSpPr/>
              <p:nvPr/>
            </p:nvSpPr>
            <p:spPr>
              <a:xfrm>
                <a:off x="5656618" y="4426382"/>
                <a:ext cx="675576" cy="380841"/>
              </a:xfrm>
              <a:prstGeom prst="snipRoundRect">
                <a:avLst>
                  <a:gd name="adj1" fmla="val 28717"/>
                  <a:gd name="adj2" fmla="val 36698"/>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9" name="Rectangle: Rounded Corners 98">
                <a:extLst>
                  <a:ext uri="{FF2B5EF4-FFF2-40B4-BE49-F238E27FC236}">
                    <a16:creationId xmlns:a16="http://schemas.microsoft.com/office/drawing/2014/main" id="{03BDEFFF-276E-7F35-0A56-021B73AB8FC8}"/>
                  </a:ext>
                </a:extLst>
              </p:cNvPr>
              <p:cNvSpPr/>
              <p:nvPr/>
            </p:nvSpPr>
            <p:spPr>
              <a:xfrm>
                <a:off x="5648441" y="4586333"/>
                <a:ext cx="1367508" cy="809115"/>
              </a:xfrm>
              <a:prstGeom prst="roundRect">
                <a:avLst>
                  <a:gd name="adj" fmla="val 15660"/>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RINEX* OBS</a:t>
                </a:r>
              </a:p>
            </p:txBody>
          </p:sp>
        </p:grpSp>
      </p:grpSp>
      <p:sp>
        <p:nvSpPr>
          <p:cNvPr id="100" name="TextBox 99">
            <a:extLst>
              <a:ext uri="{FF2B5EF4-FFF2-40B4-BE49-F238E27FC236}">
                <a16:creationId xmlns:a16="http://schemas.microsoft.com/office/drawing/2014/main" id="{5A9A687D-1048-EF71-19C9-ED303B7682FF}"/>
              </a:ext>
            </a:extLst>
          </p:cNvPr>
          <p:cNvSpPr txBox="1"/>
          <p:nvPr/>
        </p:nvSpPr>
        <p:spPr>
          <a:xfrm>
            <a:off x="7377776" y="5976718"/>
            <a:ext cx="4035913" cy="307777"/>
          </a:xfrm>
          <a:prstGeom prst="rect">
            <a:avLst/>
          </a:prstGeom>
          <a:noFill/>
        </p:spPr>
        <p:txBody>
          <a:bodyPr wrap="none" rtlCol="0">
            <a:spAutoFit/>
          </a:bodyPr>
          <a:lstStyle/>
          <a:p>
            <a:r>
              <a:rPr lang="en-AU" sz="1400" dirty="0"/>
              <a:t>*RINEX = Receiver Independent Navigation Exchange</a:t>
            </a:r>
          </a:p>
        </p:txBody>
      </p:sp>
      <p:graphicFrame>
        <p:nvGraphicFramePr>
          <p:cNvPr id="8" name="Object 18">
            <a:extLst>
              <a:ext uri="{FF2B5EF4-FFF2-40B4-BE49-F238E27FC236}">
                <a16:creationId xmlns:a16="http://schemas.microsoft.com/office/drawing/2014/main" id="{CB810CDE-47D4-B883-8EA9-FE3DF437612E}"/>
              </a:ext>
            </a:extLst>
          </p:cNvPr>
          <p:cNvGraphicFramePr>
            <a:graphicFrameLocks noChangeAspect="1"/>
          </p:cNvGraphicFramePr>
          <p:nvPr>
            <p:extLst>
              <p:ext uri="{D42A27DB-BD31-4B8C-83A1-F6EECF244321}">
                <p14:modId xmlns:p14="http://schemas.microsoft.com/office/powerpoint/2010/main" val="2340901394"/>
              </p:ext>
            </p:extLst>
          </p:nvPr>
        </p:nvGraphicFramePr>
        <p:xfrm>
          <a:off x="2095960" y="2423704"/>
          <a:ext cx="334790" cy="35571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52" name="Object 18">
                        <a:extLst>
                          <a:ext uri="{FF2B5EF4-FFF2-40B4-BE49-F238E27FC236}">
                            <a16:creationId xmlns:a16="http://schemas.microsoft.com/office/drawing/2014/main" id="{EC71391C-668E-839E-AECE-C813C3D7C14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5960" y="2423704"/>
                        <a:ext cx="334790" cy="355714"/>
                      </a:xfrm>
                      <a:prstGeom prst="rect">
                        <a:avLst/>
                      </a:prstGeom>
                      <a:noFill/>
                      <a:ln>
                        <a:noFill/>
                      </a:ln>
                      <a:effectLst/>
                    </p:spPr>
                  </p:pic>
                </p:oleObj>
              </mc:Fallback>
            </mc:AlternateContent>
          </a:graphicData>
        </a:graphic>
      </p:graphicFrame>
      <p:sp>
        <p:nvSpPr>
          <p:cNvPr id="9" name="TextBox 8">
            <a:extLst>
              <a:ext uri="{FF2B5EF4-FFF2-40B4-BE49-F238E27FC236}">
                <a16:creationId xmlns:a16="http://schemas.microsoft.com/office/drawing/2014/main" id="{96D28E5B-C78A-826A-E8C2-1D6EA2C09B05}"/>
              </a:ext>
            </a:extLst>
          </p:cNvPr>
          <p:cNvSpPr txBox="1"/>
          <p:nvPr/>
        </p:nvSpPr>
        <p:spPr>
          <a:xfrm>
            <a:off x="2798798" y="1611594"/>
            <a:ext cx="991105" cy="307777"/>
          </a:xfrm>
          <a:prstGeom prst="rect">
            <a:avLst/>
          </a:prstGeom>
          <a:noFill/>
        </p:spPr>
        <p:txBody>
          <a:bodyPr wrap="none" rtlCol="0">
            <a:spAutoFit/>
          </a:bodyPr>
          <a:lstStyle/>
          <a:p>
            <a:r>
              <a:rPr lang="en-AU" sz="1400" dirty="0"/>
              <a:t>comm port</a:t>
            </a:r>
          </a:p>
        </p:txBody>
      </p:sp>
    </p:spTree>
    <p:extLst>
      <p:ext uri="{BB962C8B-B14F-4D97-AF65-F5344CB8AC3E}">
        <p14:creationId xmlns:p14="http://schemas.microsoft.com/office/powerpoint/2010/main" val="2066629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Arrow Connector 28">
            <a:extLst>
              <a:ext uri="{FF2B5EF4-FFF2-40B4-BE49-F238E27FC236}">
                <a16:creationId xmlns:a16="http://schemas.microsoft.com/office/drawing/2014/main" id="{1EDB773C-8C85-E68E-0A4E-48E1E83E4B87}"/>
              </a:ext>
            </a:extLst>
          </p:cNvPr>
          <p:cNvCxnSpPr>
            <a:cxnSpLocks/>
          </p:cNvCxnSpPr>
          <p:nvPr/>
        </p:nvCxnSpPr>
        <p:spPr>
          <a:xfrm>
            <a:off x="5562433" y="1840523"/>
            <a:ext cx="0" cy="235089"/>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5AA63F12-E9A1-DD7C-C54D-DFFBB8351536}"/>
              </a:ext>
            </a:extLst>
          </p:cNvPr>
          <p:cNvSpPr>
            <a:spLocks noGrp="1"/>
          </p:cNvSpPr>
          <p:nvPr>
            <p:ph type="title"/>
          </p:nvPr>
        </p:nvSpPr>
        <p:spPr/>
        <p:txBody>
          <a:bodyPr/>
          <a:lstStyle/>
          <a:p>
            <a:r>
              <a:rPr lang="en-AU" dirty="0"/>
              <a:t>RINEX data processing</a:t>
            </a:r>
          </a:p>
        </p:txBody>
      </p:sp>
      <p:sp>
        <p:nvSpPr>
          <p:cNvPr id="3" name="Date Placeholder 2">
            <a:extLst>
              <a:ext uri="{FF2B5EF4-FFF2-40B4-BE49-F238E27FC236}">
                <a16:creationId xmlns:a16="http://schemas.microsoft.com/office/drawing/2014/main" id="{96C94A23-C8C8-1B0F-C2A9-1DB942D3B983}"/>
              </a:ext>
            </a:extLst>
          </p:cNvPr>
          <p:cNvSpPr>
            <a:spLocks noGrp="1"/>
          </p:cNvSpPr>
          <p:nvPr>
            <p:ph type="dt" sz="half" idx="10"/>
          </p:nvPr>
        </p:nvSpPr>
        <p:spPr/>
        <p:txBody>
          <a:bodyPr/>
          <a:lstStyle/>
          <a:p>
            <a:r>
              <a:rPr lang="en-US" dirty="0"/>
              <a:t>11 Oct 2023</a:t>
            </a:r>
            <a:endParaRPr lang="en-AU" dirty="0"/>
          </a:p>
        </p:txBody>
      </p:sp>
      <p:sp>
        <p:nvSpPr>
          <p:cNvPr id="4" name="Footer Placeholder 3">
            <a:extLst>
              <a:ext uri="{FF2B5EF4-FFF2-40B4-BE49-F238E27FC236}">
                <a16:creationId xmlns:a16="http://schemas.microsoft.com/office/drawing/2014/main" id="{48E3EE2B-79E4-7A8F-171D-A1B6F0DAAB0B}"/>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4DD73250-4C44-33C7-0369-3DB6443738AF}"/>
              </a:ext>
            </a:extLst>
          </p:cNvPr>
          <p:cNvSpPr>
            <a:spLocks noGrp="1"/>
          </p:cNvSpPr>
          <p:nvPr>
            <p:ph type="sldNum" sz="quarter" idx="12"/>
          </p:nvPr>
        </p:nvSpPr>
        <p:spPr/>
        <p:txBody>
          <a:bodyPr/>
          <a:lstStyle/>
          <a:p>
            <a:fld id="{07F29050-D3A7-419E-8F8A-80FA8E7AA01E}" type="slidenum">
              <a:rPr lang="en-AU" smtClean="0"/>
              <a:t>12</a:t>
            </a:fld>
            <a:endParaRPr lang="en-AU"/>
          </a:p>
        </p:txBody>
      </p:sp>
      <p:grpSp>
        <p:nvGrpSpPr>
          <p:cNvPr id="6" name="Group 5">
            <a:extLst>
              <a:ext uri="{FF2B5EF4-FFF2-40B4-BE49-F238E27FC236}">
                <a16:creationId xmlns:a16="http://schemas.microsoft.com/office/drawing/2014/main" id="{2A542618-AB9A-7573-8E30-894FFBC9AE10}"/>
              </a:ext>
            </a:extLst>
          </p:cNvPr>
          <p:cNvGrpSpPr/>
          <p:nvPr/>
        </p:nvGrpSpPr>
        <p:grpSpPr>
          <a:xfrm>
            <a:off x="1671059" y="3287727"/>
            <a:ext cx="1367508" cy="969066"/>
            <a:chOff x="5648441" y="4426382"/>
            <a:chExt cx="1367508" cy="969066"/>
          </a:xfrm>
        </p:grpSpPr>
        <p:sp>
          <p:nvSpPr>
            <p:cNvPr id="7" name="Rectangle: Top Corners One Rounded and One Snipped 6">
              <a:extLst>
                <a:ext uri="{FF2B5EF4-FFF2-40B4-BE49-F238E27FC236}">
                  <a16:creationId xmlns:a16="http://schemas.microsoft.com/office/drawing/2014/main" id="{3E98647E-AD7A-58B8-400A-979B017625F9}"/>
                </a:ext>
              </a:extLst>
            </p:cNvPr>
            <p:cNvSpPr/>
            <p:nvPr/>
          </p:nvSpPr>
          <p:spPr>
            <a:xfrm>
              <a:off x="5656618" y="4426382"/>
              <a:ext cx="675576" cy="380841"/>
            </a:xfrm>
            <a:prstGeom prst="snipRoundRect">
              <a:avLst>
                <a:gd name="adj1" fmla="val 28717"/>
                <a:gd name="adj2" fmla="val 36698"/>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Rectangle: Rounded Corners 7">
              <a:extLst>
                <a:ext uri="{FF2B5EF4-FFF2-40B4-BE49-F238E27FC236}">
                  <a16:creationId xmlns:a16="http://schemas.microsoft.com/office/drawing/2014/main" id="{B6137129-E7F3-E270-9397-364BEC21DDFF}"/>
                </a:ext>
              </a:extLst>
            </p:cNvPr>
            <p:cNvSpPr/>
            <p:nvPr/>
          </p:nvSpPr>
          <p:spPr>
            <a:xfrm>
              <a:off x="5648441" y="4586333"/>
              <a:ext cx="1367508" cy="809115"/>
            </a:xfrm>
            <a:prstGeom prst="roundRect">
              <a:avLst>
                <a:gd name="adj" fmla="val 15660"/>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RINEX OBS</a:t>
              </a:r>
            </a:p>
          </p:txBody>
        </p:sp>
      </p:grpSp>
      <p:pic>
        <p:nvPicPr>
          <p:cNvPr id="9" name="Picture 8" descr="A picture containing gear, metalware, circle, wheel&#10;&#10;Description automatically generated">
            <a:extLst>
              <a:ext uri="{FF2B5EF4-FFF2-40B4-BE49-F238E27FC236}">
                <a16:creationId xmlns:a16="http://schemas.microsoft.com/office/drawing/2014/main" id="{223946E8-5C4B-0AED-D8D8-E98CDDFDB758}"/>
              </a:ext>
            </a:extLst>
          </p:cNvPr>
          <p:cNvPicPr>
            <a:picLocks noChangeAspect="1"/>
          </p:cNvPicPr>
          <p:nvPr/>
        </p:nvPicPr>
        <p:blipFill>
          <a:blip r:embed="rId3"/>
          <a:stretch>
            <a:fillRect/>
          </a:stretch>
        </p:blipFill>
        <p:spPr>
          <a:xfrm>
            <a:off x="5078901" y="2075612"/>
            <a:ext cx="948328" cy="989921"/>
          </a:xfrm>
          <a:prstGeom prst="rect">
            <a:avLst/>
          </a:prstGeom>
        </p:spPr>
      </p:pic>
      <p:sp>
        <p:nvSpPr>
          <p:cNvPr id="11" name="TextBox 10">
            <a:extLst>
              <a:ext uri="{FF2B5EF4-FFF2-40B4-BE49-F238E27FC236}">
                <a16:creationId xmlns:a16="http://schemas.microsoft.com/office/drawing/2014/main" id="{74097E89-EACA-644B-DD84-E70FEB8C887E}"/>
              </a:ext>
            </a:extLst>
          </p:cNvPr>
          <p:cNvSpPr txBox="1"/>
          <p:nvPr/>
        </p:nvSpPr>
        <p:spPr>
          <a:xfrm>
            <a:off x="5059372" y="3107333"/>
            <a:ext cx="987386" cy="307777"/>
          </a:xfrm>
          <a:prstGeom prst="rect">
            <a:avLst/>
          </a:prstGeom>
          <a:noFill/>
        </p:spPr>
        <p:txBody>
          <a:bodyPr wrap="none" rtlCol="0">
            <a:spAutoFit/>
          </a:bodyPr>
          <a:lstStyle/>
          <a:p>
            <a:r>
              <a:rPr lang="en-AU" sz="1400" dirty="0" err="1"/>
              <a:t>eg</a:t>
            </a:r>
            <a:r>
              <a:rPr lang="en-AU" sz="1400" dirty="0"/>
              <a:t> r2cggtts</a:t>
            </a:r>
          </a:p>
        </p:txBody>
      </p:sp>
      <p:cxnSp>
        <p:nvCxnSpPr>
          <p:cNvPr id="16" name="Straight Arrow Connector 15">
            <a:extLst>
              <a:ext uri="{FF2B5EF4-FFF2-40B4-BE49-F238E27FC236}">
                <a16:creationId xmlns:a16="http://schemas.microsoft.com/office/drawing/2014/main" id="{62496B67-200D-E1E4-AB49-B3986A16189B}"/>
              </a:ext>
            </a:extLst>
          </p:cNvPr>
          <p:cNvCxnSpPr>
            <a:cxnSpLocks/>
            <a:endCxn id="9" idx="1"/>
          </p:cNvCxnSpPr>
          <p:nvPr/>
        </p:nvCxnSpPr>
        <p:spPr>
          <a:xfrm flipV="1">
            <a:off x="3110652" y="2570573"/>
            <a:ext cx="1968249" cy="8771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3F016B15-92AB-06D3-17A5-14D2736160BC}"/>
              </a:ext>
            </a:extLst>
          </p:cNvPr>
          <p:cNvSpPr txBox="1"/>
          <p:nvPr/>
        </p:nvSpPr>
        <p:spPr>
          <a:xfrm>
            <a:off x="4572696" y="1368148"/>
            <a:ext cx="2222273" cy="523220"/>
          </a:xfrm>
          <a:prstGeom prst="rect">
            <a:avLst/>
          </a:prstGeom>
          <a:noFill/>
        </p:spPr>
        <p:txBody>
          <a:bodyPr wrap="square" rtlCol="0">
            <a:spAutoFit/>
          </a:bodyPr>
          <a:lstStyle/>
          <a:p>
            <a:pPr algn="ctr"/>
            <a:r>
              <a:rPr lang="en-AU" sz="1400" dirty="0"/>
              <a:t>broadcast clock &amp; orbit products</a:t>
            </a:r>
          </a:p>
        </p:txBody>
      </p:sp>
      <p:sp>
        <p:nvSpPr>
          <p:cNvPr id="25" name="TextBox 24">
            <a:extLst>
              <a:ext uri="{FF2B5EF4-FFF2-40B4-BE49-F238E27FC236}">
                <a16:creationId xmlns:a16="http://schemas.microsoft.com/office/drawing/2014/main" id="{BA3DE415-8AD8-FD1F-0D78-B0564F03F832}"/>
              </a:ext>
            </a:extLst>
          </p:cNvPr>
          <p:cNvSpPr txBox="1"/>
          <p:nvPr/>
        </p:nvSpPr>
        <p:spPr>
          <a:xfrm rot="20160000">
            <a:off x="3003485" y="2831509"/>
            <a:ext cx="1581843" cy="307777"/>
          </a:xfrm>
          <a:prstGeom prst="rect">
            <a:avLst/>
          </a:prstGeom>
          <a:noFill/>
        </p:spPr>
        <p:txBody>
          <a:bodyPr wrap="none" rtlCol="0">
            <a:spAutoFit/>
          </a:bodyPr>
          <a:lstStyle/>
          <a:p>
            <a:r>
              <a:rPr lang="en-AU" sz="1400" dirty="0"/>
              <a:t>CGGTTS processing</a:t>
            </a:r>
          </a:p>
        </p:txBody>
      </p:sp>
      <p:sp>
        <p:nvSpPr>
          <p:cNvPr id="26" name="TextBox 25">
            <a:extLst>
              <a:ext uri="{FF2B5EF4-FFF2-40B4-BE49-F238E27FC236}">
                <a16:creationId xmlns:a16="http://schemas.microsoft.com/office/drawing/2014/main" id="{80093793-E50C-1C08-136C-F6B343349D3B}"/>
              </a:ext>
            </a:extLst>
          </p:cNvPr>
          <p:cNvSpPr txBox="1"/>
          <p:nvPr/>
        </p:nvSpPr>
        <p:spPr>
          <a:xfrm>
            <a:off x="5878688" y="2006201"/>
            <a:ext cx="1591654" cy="307777"/>
          </a:xfrm>
          <a:prstGeom prst="rect">
            <a:avLst/>
          </a:prstGeom>
          <a:noFill/>
        </p:spPr>
        <p:txBody>
          <a:bodyPr wrap="none" rtlCol="0">
            <a:spAutoFit/>
          </a:bodyPr>
          <a:lstStyle/>
          <a:p>
            <a:r>
              <a:rPr lang="en-AU" sz="1400" dirty="0"/>
              <a:t>troposphere model</a:t>
            </a:r>
          </a:p>
        </p:txBody>
      </p:sp>
      <p:sp>
        <p:nvSpPr>
          <p:cNvPr id="27" name="TextBox 26">
            <a:extLst>
              <a:ext uri="{FF2B5EF4-FFF2-40B4-BE49-F238E27FC236}">
                <a16:creationId xmlns:a16="http://schemas.microsoft.com/office/drawing/2014/main" id="{D723B2D2-A3DE-4109-6C6B-D66DB87044A1}"/>
              </a:ext>
            </a:extLst>
          </p:cNvPr>
          <p:cNvSpPr txBox="1"/>
          <p:nvPr/>
        </p:nvSpPr>
        <p:spPr>
          <a:xfrm>
            <a:off x="3635788" y="2008394"/>
            <a:ext cx="1512786" cy="307777"/>
          </a:xfrm>
          <a:prstGeom prst="rect">
            <a:avLst/>
          </a:prstGeom>
          <a:noFill/>
        </p:spPr>
        <p:txBody>
          <a:bodyPr wrap="none" rtlCol="0">
            <a:spAutoFit/>
          </a:bodyPr>
          <a:lstStyle/>
          <a:p>
            <a:r>
              <a:rPr lang="en-AU" sz="1400" dirty="0"/>
              <a:t>ionosphere model</a:t>
            </a:r>
          </a:p>
        </p:txBody>
      </p:sp>
      <p:grpSp>
        <p:nvGrpSpPr>
          <p:cNvPr id="33" name="Group 32">
            <a:extLst>
              <a:ext uri="{FF2B5EF4-FFF2-40B4-BE49-F238E27FC236}">
                <a16:creationId xmlns:a16="http://schemas.microsoft.com/office/drawing/2014/main" id="{35F07294-86F1-E273-FB7A-4684AE8DD836}"/>
              </a:ext>
            </a:extLst>
          </p:cNvPr>
          <p:cNvGrpSpPr/>
          <p:nvPr/>
        </p:nvGrpSpPr>
        <p:grpSpPr>
          <a:xfrm>
            <a:off x="9064122" y="1984445"/>
            <a:ext cx="1367508" cy="969066"/>
            <a:chOff x="5648441" y="4426382"/>
            <a:chExt cx="1367508" cy="969066"/>
          </a:xfrm>
        </p:grpSpPr>
        <p:sp>
          <p:nvSpPr>
            <p:cNvPr id="34" name="Rectangle: Top Corners One Rounded and One Snipped 33">
              <a:extLst>
                <a:ext uri="{FF2B5EF4-FFF2-40B4-BE49-F238E27FC236}">
                  <a16:creationId xmlns:a16="http://schemas.microsoft.com/office/drawing/2014/main" id="{86E6CECF-A1D8-DBE0-2BA2-171832865F12}"/>
                </a:ext>
              </a:extLst>
            </p:cNvPr>
            <p:cNvSpPr/>
            <p:nvPr/>
          </p:nvSpPr>
          <p:spPr>
            <a:xfrm>
              <a:off x="5656618" y="4426382"/>
              <a:ext cx="675576" cy="380841"/>
            </a:xfrm>
            <a:prstGeom prst="snipRoundRect">
              <a:avLst>
                <a:gd name="adj1" fmla="val 28717"/>
                <a:gd name="adj2" fmla="val 36698"/>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5" name="Rectangle: Rounded Corners 34">
              <a:extLst>
                <a:ext uri="{FF2B5EF4-FFF2-40B4-BE49-F238E27FC236}">
                  <a16:creationId xmlns:a16="http://schemas.microsoft.com/office/drawing/2014/main" id="{AFCD6025-029B-60E8-A227-B7B011A7D33B}"/>
                </a:ext>
              </a:extLst>
            </p:cNvPr>
            <p:cNvSpPr/>
            <p:nvPr/>
          </p:nvSpPr>
          <p:spPr>
            <a:xfrm>
              <a:off x="5648441" y="4586333"/>
              <a:ext cx="1367508" cy="809115"/>
            </a:xfrm>
            <a:prstGeom prst="roundRect">
              <a:avLst>
                <a:gd name="adj" fmla="val 15660"/>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CGGTTS</a:t>
              </a:r>
            </a:p>
          </p:txBody>
        </p:sp>
      </p:grpSp>
      <p:cxnSp>
        <p:nvCxnSpPr>
          <p:cNvPr id="59" name="Straight Arrow Connector 58">
            <a:extLst>
              <a:ext uri="{FF2B5EF4-FFF2-40B4-BE49-F238E27FC236}">
                <a16:creationId xmlns:a16="http://schemas.microsoft.com/office/drawing/2014/main" id="{07B9A909-571A-C54E-C848-DC4AA6ECE1DF}"/>
              </a:ext>
            </a:extLst>
          </p:cNvPr>
          <p:cNvCxnSpPr>
            <a:cxnSpLocks/>
            <a:stCxn id="9" idx="3"/>
            <a:endCxn id="35" idx="1"/>
          </p:cNvCxnSpPr>
          <p:nvPr/>
        </p:nvCxnSpPr>
        <p:spPr>
          <a:xfrm flipV="1">
            <a:off x="6027229" y="2548954"/>
            <a:ext cx="3036893" cy="2161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A1EF0890-B2FF-E7C0-BBFE-436359040846}"/>
              </a:ext>
            </a:extLst>
          </p:cNvPr>
          <p:cNvSpPr txBox="1"/>
          <p:nvPr/>
        </p:nvSpPr>
        <p:spPr>
          <a:xfrm>
            <a:off x="7345839" y="3096825"/>
            <a:ext cx="4458978" cy="307777"/>
          </a:xfrm>
          <a:prstGeom prst="rect">
            <a:avLst/>
          </a:prstGeom>
          <a:noFill/>
        </p:spPr>
        <p:txBody>
          <a:bodyPr wrap="none" rtlCol="0">
            <a:spAutoFit/>
          </a:bodyPr>
          <a:lstStyle/>
          <a:p>
            <a:r>
              <a:rPr lang="en-AU" sz="1400" dirty="0"/>
              <a:t>CGGTTS = </a:t>
            </a:r>
            <a:r>
              <a:rPr lang="en-AU" sz="1400" b="0" i="0" dirty="0">
                <a:solidFill>
                  <a:srgbClr val="333333"/>
                </a:solidFill>
                <a:effectLst/>
                <a:latin typeface="-apple-system"/>
              </a:rPr>
              <a:t>Common GNSS Generic Time Transfer Standard</a:t>
            </a:r>
            <a:endParaRPr lang="en-AU" sz="1400" dirty="0"/>
          </a:p>
        </p:txBody>
      </p:sp>
      <p:sp>
        <p:nvSpPr>
          <p:cNvPr id="17" name="TextBox 16">
            <a:extLst>
              <a:ext uri="{FF2B5EF4-FFF2-40B4-BE49-F238E27FC236}">
                <a16:creationId xmlns:a16="http://schemas.microsoft.com/office/drawing/2014/main" id="{0057763C-E2B6-4EC8-1DC8-E3D0B6E6C390}"/>
              </a:ext>
            </a:extLst>
          </p:cNvPr>
          <p:cNvSpPr txBox="1"/>
          <p:nvPr/>
        </p:nvSpPr>
        <p:spPr>
          <a:xfrm rot="20160000">
            <a:off x="3679865" y="3114772"/>
            <a:ext cx="537455" cy="307777"/>
          </a:xfrm>
          <a:prstGeom prst="rect">
            <a:avLst/>
          </a:prstGeom>
          <a:noFill/>
        </p:spPr>
        <p:txBody>
          <a:bodyPr wrap="none" rtlCol="0">
            <a:spAutoFit/>
          </a:bodyPr>
          <a:lstStyle/>
          <a:p>
            <a:r>
              <a:rPr lang="en-AU" sz="1400" b="1" dirty="0"/>
              <a:t>code</a:t>
            </a:r>
          </a:p>
        </p:txBody>
      </p:sp>
      <p:cxnSp>
        <p:nvCxnSpPr>
          <p:cNvPr id="39" name="Straight Arrow Connector 38">
            <a:extLst>
              <a:ext uri="{FF2B5EF4-FFF2-40B4-BE49-F238E27FC236}">
                <a16:creationId xmlns:a16="http://schemas.microsoft.com/office/drawing/2014/main" id="{C56939F7-2836-851D-83D5-678E21BF7022}"/>
              </a:ext>
            </a:extLst>
          </p:cNvPr>
          <p:cNvCxnSpPr>
            <a:cxnSpLocks/>
            <a:stCxn id="27" idx="2"/>
          </p:cNvCxnSpPr>
          <p:nvPr/>
        </p:nvCxnSpPr>
        <p:spPr>
          <a:xfrm>
            <a:off x="4392181" y="2316171"/>
            <a:ext cx="756393" cy="55836"/>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7CA6D516-0363-BFC1-E2AB-303930716BA5}"/>
              </a:ext>
            </a:extLst>
          </p:cNvPr>
          <p:cNvCxnSpPr>
            <a:cxnSpLocks/>
            <a:stCxn id="26" idx="2"/>
          </p:cNvCxnSpPr>
          <p:nvPr/>
        </p:nvCxnSpPr>
        <p:spPr>
          <a:xfrm flipH="1">
            <a:off x="5900664" y="2313978"/>
            <a:ext cx="773851" cy="94366"/>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F8AF9FB2-D6D2-A7D1-B35F-1763AD4C0F7B}"/>
              </a:ext>
            </a:extLst>
          </p:cNvPr>
          <p:cNvGrpSpPr/>
          <p:nvPr/>
        </p:nvGrpSpPr>
        <p:grpSpPr>
          <a:xfrm>
            <a:off x="407499" y="3932086"/>
            <a:ext cx="10024132" cy="2146022"/>
            <a:chOff x="407499" y="3932086"/>
            <a:chExt cx="10024132" cy="2146022"/>
          </a:xfrm>
        </p:grpSpPr>
        <p:grpSp>
          <p:nvGrpSpPr>
            <p:cNvPr id="19" name="Group 18">
              <a:extLst>
                <a:ext uri="{FF2B5EF4-FFF2-40B4-BE49-F238E27FC236}">
                  <a16:creationId xmlns:a16="http://schemas.microsoft.com/office/drawing/2014/main" id="{6FB72829-7CB7-62BF-B918-DA03F9699C65}"/>
                </a:ext>
              </a:extLst>
            </p:cNvPr>
            <p:cNvGrpSpPr/>
            <p:nvPr/>
          </p:nvGrpSpPr>
          <p:grpSpPr>
            <a:xfrm>
              <a:off x="3083213" y="3932086"/>
              <a:ext cx="7348418" cy="2133949"/>
              <a:chOff x="3083213" y="3932086"/>
              <a:chExt cx="7348418" cy="2133949"/>
            </a:xfrm>
          </p:grpSpPr>
          <p:grpSp>
            <p:nvGrpSpPr>
              <p:cNvPr id="13" name="Group 12">
                <a:extLst>
                  <a:ext uri="{FF2B5EF4-FFF2-40B4-BE49-F238E27FC236}">
                    <a16:creationId xmlns:a16="http://schemas.microsoft.com/office/drawing/2014/main" id="{F11CA5FF-0C60-3928-18CE-4626A6C1E7DE}"/>
                  </a:ext>
                </a:extLst>
              </p:cNvPr>
              <p:cNvGrpSpPr/>
              <p:nvPr/>
            </p:nvGrpSpPr>
            <p:grpSpPr>
              <a:xfrm>
                <a:off x="3083213" y="3932086"/>
                <a:ext cx="7348418" cy="2133949"/>
                <a:chOff x="3083213" y="3932086"/>
                <a:chExt cx="7348418" cy="2133949"/>
              </a:xfrm>
            </p:grpSpPr>
            <p:pic>
              <p:nvPicPr>
                <p:cNvPr id="10" name="Picture 9" descr="A picture containing gear, metalware, circle, wheel&#10;&#10;Description automatically generated">
                  <a:extLst>
                    <a:ext uri="{FF2B5EF4-FFF2-40B4-BE49-F238E27FC236}">
                      <a16:creationId xmlns:a16="http://schemas.microsoft.com/office/drawing/2014/main" id="{F541BAA2-63B5-7EFA-543A-02117262EDC9}"/>
                    </a:ext>
                  </a:extLst>
                </p:cNvPr>
                <p:cNvPicPr>
                  <a:picLocks noChangeAspect="1"/>
                </p:cNvPicPr>
                <p:nvPr/>
              </p:nvPicPr>
              <p:blipFill>
                <a:blip r:embed="rId3"/>
                <a:stretch>
                  <a:fillRect/>
                </a:stretch>
              </p:blipFill>
              <p:spPr>
                <a:xfrm>
                  <a:off x="5078901" y="4329166"/>
                  <a:ext cx="948328" cy="989921"/>
                </a:xfrm>
                <a:prstGeom prst="rect">
                  <a:avLst/>
                </a:prstGeom>
              </p:spPr>
            </p:pic>
            <p:sp>
              <p:nvSpPr>
                <p:cNvPr id="12" name="TextBox 11">
                  <a:extLst>
                    <a:ext uri="{FF2B5EF4-FFF2-40B4-BE49-F238E27FC236}">
                      <a16:creationId xmlns:a16="http://schemas.microsoft.com/office/drawing/2014/main" id="{A8A6B26A-07FC-B9A5-FD4D-87CC87C38FF3}"/>
                    </a:ext>
                  </a:extLst>
                </p:cNvPr>
                <p:cNvSpPr txBox="1"/>
                <p:nvPr/>
              </p:nvSpPr>
              <p:spPr>
                <a:xfrm>
                  <a:off x="4282199" y="3932086"/>
                  <a:ext cx="3754489" cy="307777"/>
                </a:xfrm>
                <a:prstGeom prst="rect">
                  <a:avLst/>
                </a:prstGeom>
                <a:noFill/>
              </p:spPr>
              <p:txBody>
                <a:bodyPr wrap="none" rtlCol="0">
                  <a:spAutoFit/>
                </a:bodyPr>
                <a:lstStyle/>
                <a:p>
                  <a:r>
                    <a:rPr lang="en-AU" sz="1400" dirty="0" err="1"/>
                    <a:t>eg</a:t>
                  </a:r>
                  <a:r>
                    <a:rPr lang="en-AU" sz="1400" dirty="0"/>
                    <a:t> Bernese, </a:t>
                  </a:r>
                  <a:r>
                    <a:rPr lang="en-AU" sz="1400" dirty="0" err="1"/>
                    <a:t>GipsyX</a:t>
                  </a:r>
                  <a:r>
                    <a:rPr lang="en-AU" sz="1400" dirty="0"/>
                    <a:t> (JPL), CSRS PPP online service</a:t>
                  </a:r>
                </a:p>
              </p:txBody>
            </p:sp>
            <p:cxnSp>
              <p:nvCxnSpPr>
                <p:cNvPr id="15" name="Straight Arrow Connector 14">
                  <a:extLst>
                    <a:ext uri="{FF2B5EF4-FFF2-40B4-BE49-F238E27FC236}">
                      <a16:creationId xmlns:a16="http://schemas.microsoft.com/office/drawing/2014/main" id="{C21E245E-43C5-4ED4-696D-AEB233139138}"/>
                    </a:ext>
                  </a:extLst>
                </p:cNvPr>
                <p:cNvCxnSpPr>
                  <a:cxnSpLocks/>
                </p:cNvCxnSpPr>
                <p:nvPr/>
              </p:nvCxnSpPr>
              <p:spPr>
                <a:xfrm>
                  <a:off x="3083213" y="4295699"/>
                  <a:ext cx="1931780" cy="468868"/>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B17D481-EFC7-723D-32C4-91B336E83D2A}"/>
                    </a:ext>
                  </a:extLst>
                </p:cNvPr>
                <p:cNvSpPr txBox="1"/>
                <p:nvPr/>
              </p:nvSpPr>
              <p:spPr>
                <a:xfrm>
                  <a:off x="3737184" y="5094978"/>
                  <a:ext cx="1341717" cy="523220"/>
                </a:xfrm>
                <a:prstGeom prst="rect">
                  <a:avLst/>
                </a:prstGeom>
                <a:noFill/>
              </p:spPr>
              <p:txBody>
                <a:bodyPr wrap="square" rtlCol="0">
                  <a:spAutoFit/>
                </a:bodyPr>
                <a:lstStyle/>
                <a:p>
                  <a:pPr algn="ctr"/>
                  <a:r>
                    <a:rPr lang="en-AU" sz="1400" dirty="0"/>
                    <a:t>IGS clock &amp; orbit products</a:t>
                  </a:r>
                </a:p>
              </p:txBody>
            </p:sp>
            <p:sp>
              <p:nvSpPr>
                <p:cNvPr id="22" name="TextBox 21">
                  <a:extLst>
                    <a:ext uri="{FF2B5EF4-FFF2-40B4-BE49-F238E27FC236}">
                      <a16:creationId xmlns:a16="http://schemas.microsoft.com/office/drawing/2014/main" id="{F001CB34-4B7C-3D4A-4977-C4BFB28BBFE1}"/>
                    </a:ext>
                  </a:extLst>
                </p:cNvPr>
                <p:cNvSpPr txBox="1"/>
                <p:nvPr/>
              </p:nvSpPr>
              <p:spPr>
                <a:xfrm>
                  <a:off x="4282199" y="5758258"/>
                  <a:ext cx="1291957" cy="307777"/>
                </a:xfrm>
                <a:prstGeom prst="rect">
                  <a:avLst/>
                </a:prstGeom>
                <a:noFill/>
              </p:spPr>
              <p:txBody>
                <a:bodyPr wrap="none" rtlCol="0">
                  <a:spAutoFit/>
                </a:bodyPr>
                <a:lstStyle/>
                <a:p>
                  <a:r>
                    <a:rPr lang="en-AU" sz="1400" dirty="0"/>
                    <a:t>antenna model</a:t>
                  </a:r>
                </a:p>
              </p:txBody>
            </p:sp>
            <p:sp>
              <p:nvSpPr>
                <p:cNvPr id="23" name="TextBox 22">
                  <a:extLst>
                    <a:ext uri="{FF2B5EF4-FFF2-40B4-BE49-F238E27FC236}">
                      <a16:creationId xmlns:a16="http://schemas.microsoft.com/office/drawing/2014/main" id="{ED23D010-C3EC-2516-C329-82D14FDC5D39}"/>
                    </a:ext>
                  </a:extLst>
                </p:cNvPr>
                <p:cNvSpPr txBox="1"/>
                <p:nvPr/>
              </p:nvSpPr>
              <p:spPr>
                <a:xfrm rot="803187">
                  <a:off x="3206814" y="4158176"/>
                  <a:ext cx="1279838" cy="307777"/>
                </a:xfrm>
                <a:prstGeom prst="rect">
                  <a:avLst/>
                </a:prstGeom>
                <a:noFill/>
              </p:spPr>
              <p:txBody>
                <a:bodyPr wrap="none" rtlCol="0">
                  <a:spAutoFit/>
                </a:bodyPr>
                <a:lstStyle/>
                <a:p>
                  <a:r>
                    <a:rPr lang="en-AU" sz="1400" dirty="0"/>
                    <a:t>PPP processing</a:t>
                  </a:r>
                </a:p>
              </p:txBody>
            </p:sp>
            <p:sp>
              <p:nvSpPr>
                <p:cNvPr id="28" name="TextBox 27">
                  <a:extLst>
                    <a:ext uri="{FF2B5EF4-FFF2-40B4-BE49-F238E27FC236}">
                      <a16:creationId xmlns:a16="http://schemas.microsoft.com/office/drawing/2014/main" id="{727CBB0D-164F-F3CC-4FA6-C2A274B0B39E}"/>
                    </a:ext>
                  </a:extLst>
                </p:cNvPr>
                <p:cNvSpPr txBox="1"/>
                <p:nvPr/>
              </p:nvSpPr>
              <p:spPr>
                <a:xfrm>
                  <a:off x="5824611" y="5220874"/>
                  <a:ext cx="1591654" cy="307777"/>
                </a:xfrm>
                <a:prstGeom prst="rect">
                  <a:avLst/>
                </a:prstGeom>
                <a:noFill/>
              </p:spPr>
              <p:txBody>
                <a:bodyPr wrap="none" rtlCol="0">
                  <a:spAutoFit/>
                </a:bodyPr>
                <a:lstStyle/>
                <a:p>
                  <a:r>
                    <a:rPr lang="en-AU" sz="1400" dirty="0"/>
                    <a:t>troposphere model</a:t>
                  </a:r>
                </a:p>
              </p:txBody>
            </p:sp>
            <p:grpSp>
              <p:nvGrpSpPr>
                <p:cNvPr id="36" name="Group 35">
                  <a:extLst>
                    <a:ext uri="{FF2B5EF4-FFF2-40B4-BE49-F238E27FC236}">
                      <a16:creationId xmlns:a16="http://schemas.microsoft.com/office/drawing/2014/main" id="{2D5C6148-5AB9-ED07-8573-2F6CD481D7BD}"/>
                    </a:ext>
                  </a:extLst>
                </p:cNvPr>
                <p:cNvGrpSpPr/>
                <p:nvPr/>
              </p:nvGrpSpPr>
              <p:grpSpPr>
                <a:xfrm>
                  <a:off x="9064123" y="4266214"/>
                  <a:ext cx="1367508" cy="969066"/>
                  <a:chOff x="5648441" y="4426382"/>
                  <a:chExt cx="1367508" cy="969066"/>
                </a:xfrm>
              </p:grpSpPr>
              <p:sp>
                <p:nvSpPr>
                  <p:cNvPr id="37" name="Rectangle: Top Corners One Rounded and One Snipped 36">
                    <a:extLst>
                      <a:ext uri="{FF2B5EF4-FFF2-40B4-BE49-F238E27FC236}">
                        <a16:creationId xmlns:a16="http://schemas.microsoft.com/office/drawing/2014/main" id="{C188A557-F3E4-5BF2-B7A1-D203D0D1E97A}"/>
                      </a:ext>
                    </a:extLst>
                  </p:cNvPr>
                  <p:cNvSpPr/>
                  <p:nvPr/>
                </p:nvSpPr>
                <p:spPr>
                  <a:xfrm>
                    <a:off x="5656618" y="4426382"/>
                    <a:ext cx="675576" cy="380841"/>
                  </a:xfrm>
                  <a:prstGeom prst="snipRoundRect">
                    <a:avLst>
                      <a:gd name="adj1" fmla="val 28717"/>
                      <a:gd name="adj2" fmla="val 36698"/>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8" name="Rectangle: Rounded Corners 37">
                    <a:extLst>
                      <a:ext uri="{FF2B5EF4-FFF2-40B4-BE49-F238E27FC236}">
                        <a16:creationId xmlns:a16="http://schemas.microsoft.com/office/drawing/2014/main" id="{23830901-3614-600E-8182-84DA25865A2B}"/>
                      </a:ext>
                    </a:extLst>
                  </p:cNvPr>
                  <p:cNvSpPr/>
                  <p:nvPr/>
                </p:nvSpPr>
                <p:spPr>
                  <a:xfrm>
                    <a:off x="5648441" y="4586333"/>
                    <a:ext cx="1367508" cy="809115"/>
                  </a:xfrm>
                  <a:prstGeom prst="roundRect">
                    <a:avLst>
                      <a:gd name="adj" fmla="val 15660"/>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RINEX CLK</a:t>
                    </a:r>
                  </a:p>
                </p:txBody>
              </p:sp>
            </p:grpSp>
            <p:cxnSp>
              <p:nvCxnSpPr>
                <p:cNvPr id="62" name="Straight Arrow Connector 61">
                  <a:extLst>
                    <a:ext uri="{FF2B5EF4-FFF2-40B4-BE49-F238E27FC236}">
                      <a16:creationId xmlns:a16="http://schemas.microsoft.com/office/drawing/2014/main" id="{BFDF8B11-4508-4ABF-3F58-3242D01254E4}"/>
                    </a:ext>
                  </a:extLst>
                </p:cNvPr>
                <p:cNvCxnSpPr>
                  <a:cxnSpLocks/>
                  <a:stCxn id="10" idx="3"/>
                  <a:endCxn id="38" idx="1"/>
                </p:cNvCxnSpPr>
                <p:nvPr/>
              </p:nvCxnSpPr>
              <p:spPr>
                <a:xfrm>
                  <a:off x="6027229" y="4824127"/>
                  <a:ext cx="3036894" cy="659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1C7A96FC-CDCC-80F5-1D7B-A0C6991FB806}"/>
                    </a:ext>
                  </a:extLst>
                </p:cNvPr>
                <p:cNvSpPr txBox="1"/>
                <p:nvPr/>
              </p:nvSpPr>
              <p:spPr>
                <a:xfrm>
                  <a:off x="5078901" y="5492089"/>
                  <a:ext cx="1643527" cy="307777"/>
                </a:xfrm>
                <a:prstGeom prst="rect">
                  <a:avLst/>
                </a:prstGeom>
                <a:noFill/>
              </p:spPr>
              <p:txBody>
                <a:bodyPr wrap="none" rtlCol="0">
                  <a:spAutoFit/>
                </a:bodyPr>
                <a:lstStyle/>
                <a:p>
                  <a:r>
                    <a:rPr lang="en-AU" sz="1400" dirty="0"/>
                    <a:t>meteorological data</a:t>
                  </a:r>
                </a:p>
              </p:txBody>
            </p:sp>
          </p:grpSp>
          <p:sp>
            <p:nvSpPr>
              <p:cNvPr id="18" name="TextBox 17">
                <a:extLst>
                  <a:ext uri="{FF2B5EF4-FFF2-40B4-BE49-F238E27FC236}">
                    <a16:creationId xmlns:a16="http://schemas.microsoft.com/office/drawing/2014/main" id="{69FB7E95-A902-D819-3CDF-73F21C5B90CA}"/>
                  </a:ext>
                </a:extLst>
              </p:cNvPr>
              <p:cNvSpPr txBox="1"/>
              <p:nvPr/>
            </p:nvSpPr>
            <p:spPr>
              <a:xfrm rot="803187">
                <a:off x="3178189" y="4488587"/>
                <a:ext cx="1143390" cy="307777"/>
              </a:xfrm>
              <a:prstGeom prst="rect">
                <a:avLst/>
              </a:prstGeom>
              <a:noFill/>
            </p:spPr>
            <p:txBody>
              <a:bodyPr wrap="none" rtlCol="0">
                <a:spAutoFit/>
              </a:bodyPr>
              <a:lstStyle/>
              <a:p>
                <a:r>
                  <a:rPr lang="en-AU" sz="1400" b="1" dirty="0"/>
                  <a:t>code + phase</a:t>
                </a:r>
              </a:p>
            </p:txBody>
          </p:sp>
        </p:grpSp>
        <p:cxnSp>
          <p:nvCxnSpPr>
            <p:cNvPr id="46" name="Straight Arrow Connector 45">
              <a:extLst>
                <a:ext uri="{FF2B5EF4-FFF2-40B4-BE49-F238E27FC236}">
                  <a16:creationId xmlns:a16="http://schemas.microsoft.com/office/drawing/2014/main" id="{8C7940D2-8DDF-3C33-5080-FB15AB019CEA}"/>
                </a:ext>
              </a:extLst>
            </p:cNvPr>
            <p:cNvCxnSpPr>
              <a:cxnSpLocks/>
              <a:stCxn id="28" idx="0"/>
            </p:cNvCxnSpPr>
            <p:nvPr/>
          </p:nvCxnSpPr>
          <p:spPr>
            <a:xfrm flipH="1" flipV="1">
              <a:off x="5925131" y="5001160"/>
              <a:ext cx="695307" cy="219714"/>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A5F0DA1C-E00A-2A6B-F5EE-868BFB1D2903}"/>
                </a:ext>
              </a:extLst>
            </p:cNvPr>
            <p:cNvCxnSpPr>
              <a:cxnSpLocks/>
              <a:endCxn id="10" idx="2"/>
            </p:cNvCxnSpPr>
            <p:nvPr/>
          </p:nvCxnSpPr>
          <p:spPr>
            <a:xfrm flipH="1" flipV="1">
              <a:off x="5553065" y="5319087"/>
              <a:ext cx="21091" cy="249788"/>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2681F167-A7CA-714B-EA7B-8DC42C612CB7}"/>
                </a:ext>
              </a:extLst>
            </p:cNvPr>
            <p:cNvCxnSpPr>
              <a:cxnSpLocks/>
            </p:cNvCxnSpPr>
            <p:nvPr/>
          </p:nvCxnSpPr>
          <p:spPr>
            <a:xfrm flipV="1">
              <a:off x="4809528" y="4978015"/>
              <a:ext cx="333679" cy="223759"/>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998750B6-B5D8-1E61-8FD4-5B632028DBFD}"/>
                </a:ext>
              </a:extLst>
            </p:cNvPr>
            <p:cNvCxnSpPr>
              <a:cxnSpLocks/>
              <a:stCxn id="22" idx="0"/>
            </p:cNvCxnSpPr>
            <p:nvPr/>
          </p:nvCxnSpPr>
          <p:spPr>
            <a:xfrm flipV="1">
              <a:off x="4928178" y="5235280"/>
              <a:ext cx="374432" cy="522978"/>
            </a:xfrm>
            <a:prstGeom prst="straightConnector1">
              <a:avLst/>
            </a:prstGeom>
            <a:ln w="38100">
              <a:solidFill>
                <a:srgbClr val="92D05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EAB4C2FD-D643-173A-E06A-CB3821BFCF0F}"/>
                </a:ext>
              </a:extLst>
            </p:cNvPr>
            <p:cNvSpPr txBox="1"/>
            <p:nvPr/>
          </p:nvSpPr>
          <p:spPr>
            <a:xfrm>
              <a:off x="407499" y="5770331"/>
              <a:ext cx="2512226" cy="307777"/>
            </a:xfrm>
            <a:prstGeom prst="rect">
              <a:avLst/>
            </a:prstGeom>
            <a:noFill/>
          </p:spPr>
          <p:txBody>
            <a:bodyPr wrap="none" rtlCol="0">
              <a:spAutoFit/>
            </a:bodyPr>
            <a:lstStyle/>
            <a:p>
              <a:r>
                <a:rPr lang="en-AU" sz="1400" dirty="0"/>
                <a:t>PPP = </a:t>
              </a:r>
              <a:r>
                <a:rPr lang="en-AU" sz="1400" b="0" i="0" dirty="0">
                  <a:solidFill>
                    <a:srgbClr val="333333"/>
                  </a:solidFill>
                  <a:effectLst/>
                  <a:latin typeface="-apple-system"/>
                </a:rPr>
                <a:t>Precise Point Positioning</a:t>
              </a:r>
              <a:endParaRPr lang="en-AU" sz="1400" dirty="0"/>
            </a:p>
          </p:txBody>
        </p:sp>
      </p:grpSp>
    </p:spTree>
    <p:extLst>
      <p:ext uri="{BB962C8B-B14F-4D97-AF65-F5344CB8AC3E}">
        <p14:creationId xmlns:p14="http://schemas.microsoft.com/office/powerpoint/2010/main" val="131636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A8C9050-596E-8E54-0832-7B68ACBA91AD}"/>
              </a:ext>
            </a:extLst>
          </p:cNvPr>
          <p:cNvSpPr/>
          <p:nvPr/>
        </p:nvSpPr>
        <p:spPr>
          <a:xfrm>
            <a:off x="5398577" y="1866372"/>
            <a:ext cx="854989" cy="1584857"/>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9" name="Rectangle 18">
            <a:extLst>
              <a:ext uri="{FF2B5EF4-FFF2-40B4-BE49-F238E27FC236}">
                <a16:creationId xmlns:a16="http://schemas.microsoft.com/office/drawing/2014/main" id="{9EFB3D9E-2A22-11AE-AA15-1C47074A447C}"/>
              </a:ext>
            </a:extLst>
          </p:cNvPr>
          <p:cNvSpPr/>
          <p:nvPr/>
        </p:nvSpPr>
        <p:spPr>
          <a:xfrm>
            <a:off x="3492285" y="1866372"/>
            <a:ext cx="1012556" cy="1562628"/>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0FCC11CB-40F4-21D1-000F-15FAC25D9B69}"/>
              </a:ext>
            </a:extLst>
          </p:cNvPr>
          <p:cNvSpPr/>
          <p:nvPr/>
        </p:nvSpPr>
        <p:spPr>
          <a:xfrm>
            <a:off x="7333281" y="1866373"/>
            <a:ext cx="377126" cy="156262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95117E17-F1D7-7661-281F-257D885B61E6}"/>
              </a:ext>
            </a:extLst>
          </p:cNvPr>
          <p:cNvSpPr/>
          <p:nvPr/>
        </p:nvSpPr>
        <p:spPr>
          <a:xfrm>
            <a:off x="885987" y="1844143"/>
            <a:ext cx="1185620" cy="158485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 name="Rectangle 13">
            <a:extLst>
              <a:ext uri="{FF2B5EF4-FFF2-40B4-BE49-F238E27FC236}">
                <a16:creationId xmlns:a16="http://schemas.microsoft.com/office/drawing/2014/main" id="{1435A515-CEF8-A2B6-134A-EA78C9C4DED7}"/>
              </a:ext>
            </a:extLst>
          </p:cNvPr>
          <p:cNvSpPr/>
          <p:nvPr/>
        </p:nvSpPr>
        <p:spPr>
          <a:xfrm>
            <a:off x="211810" y="1844143"/>
            <a:ext cx="377126" cy="158485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C272572-CA04-82E4-A045-8DFD07F6F554}"/>
              </a:ext>
            </a:extLst>
          </p:cNvPr>
          <p:cNvSpPr>
            <a:spLocks noGrp="1"/>
          </p:cNvSpPr>
          <p:nvPr>
            <p:ph type="title"/>
          </p:nvPr>
        </p:nvSpPr>
        <p:spPr/>
        <p:txBody>
          <a:bodyPr/>
          <a:lstStyle/>
          <a:p>
            <a:r>
              <a:rPr lang="en-AU" dirty="0"/>
              <a:t>CGGTTS analysis – CV and AIV</a:t>
            </a:r>
          </a:p>
        </p:txBody>
      </p:sp>
      <p:sp>
        <p:nvSpPr>
          <p:cNvPr id="3" name="Date Placeholder 2">
            <a:extLst>
              <a:ext uri="{FF2B5EF4-FFF2-40B4-BE49-F238E27FC236}">
                <a16:creationId xmlns:a16="http://schemas.microsoft.com/office/drawing/2014/main" id="{0169CDCA-C5B3-C2EB-08A8-45AFF5755A3F}"/>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11 Oct 2023</a:t>
            </a:r>
            <a:endPar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59E373B5-8194-6ADE-B2C9-0AC521FF5669}"/>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rPr>
              <a:t>Time and frequency transfer techniques</a:t>
            </a:r>
            <a:endParaRPr kumimoji="0" lang="en-AU"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CA00610D-2B47-11EB-AE12-BD33CE2373E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F29050-D3A7-419E-8F8A-80FA8E7AA01E}" type="slidenum">
              <a:rPr kumimoji="0" lang="en-AU"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D41D09D9-20F2-C410-2D1C-5980D66D2C39}"/>
              </a:ext>
            </a:extLst>
          </p:cNvPr>
          <p:cNvSpPr txBox="1"/>
          <p:nvPr/>
        </p:nvSpPr>
        <p:spPr>
          <a:xfrm>
            <a:off x="165315" y="1844143"/>
            <a:ext cx="1197502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1" i="0" u="none" strike="noStrike" kern="1200" cap="none" spc="0" normalizeH="0" baseline="0" noProof="0" dirty="0">
                <a:ln>
                  <a:noFill/>
                </a:ln>
                <a:solidFill>
                  <a:srgbClr val="C973AF">
                    <a:lumMod val="50000"/>
                  </a:srgbClr>
                </a:solidFill>
                <a:effectLst/>
                <a:uLnTx/>
                <a:uFillTx/>
                <a:latin typeface="Courier New" panose="02070309020205020404" pitchFamily="49" charset="0"/>
                <a:ea typeface="Calibri" panose="020F0502020204030204" pitchFamily="34" charset="0"/>
                <a:cs typeface="Times New Roman" panose="02020603050405020304" pitchFamily="18" charset="0"/>
              </a:rPr>
              <a:t>SAT CL  MJD  STTIME TRKL ELV AZTH   REFSV      SRSV     REFSYS    SRSYS  DSG IOE MDTR SMDT MDIO SMDI MSIO SMSI ISG FR HC FRC CK</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a:t>
            </a:r>
            <a:r>
              <a:rPr kumimoji="0" lang="en-AU" sz="1200" b="1" i="0" u="none" strike="noStrike" kern="1200" cap="none" spc="0" normalizeH="0" baseline="0" noProof="0" dirty="0" err="1">
                <a:ln>
                  <a:noFill/>
                </a:ln>
                <a:solidFill>
                  <a:srgbClr val="005677"/>
                </a:solidFill>
                <a:effectLst/>
                <a:uLnTx/>
                <a:uFillTx/>
                <a:latin typeface="Courier New" panose="02070309020205020404" pitchFamily="49" charset="0"/>
                <a:ea typeface="Calibri" panose="020F0502020204030204" pitchFamily="34" charset="0"/>
                <a:cs typeface="Times New Roman" panose="02020603050405020304" pitchFamily="18" charset="0"/>
              </a:rPr>
              <a:t>hhmmss</a:t>
            </a:r>
            <a:r>
              <a:rPr kumimoji="0" lang="en-AU" sz="1200" b="1" i="0" u="none" strike="noStrike" kern="1200" cap="none" spc="0" normalizeH="0" baseline="0" noProof="0" dirty="0">
                <a:ln>
                  <a:noFill/>
                </a:ln>
                <a:solidFill>
                  <a:srgbClr val="005677"/>
                </a:solidFill>
                <a:effectLst/>
                <a:uLnTx/>
                <a:uFillTx/>
                <a:latin typeface="Courier New" panose="02070309020205020404" pitchFamily="49" charset="0"/>
                <a:ea typeface="Calibri" panose="020F0502020204030204" pitchFamily="34" charset="0"/>
                <a:cs typeface="Times New Roman" panose="02020603050405020304" pitchFamily="18" charset="0"/>
              </a:rPr>
              <a:t>  s  .1dg .1dg    .1ns     .1ps/s     .1ns    .1ps/s .1ns     .1ns.1ps/s.1ns.1ps/s.1ns.1ps/s.1ns</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G07 FF 60164 000200  780 631 1636    -1017529   +101        4390     -8   24  38   91   +0  162  +12  162   12  18  0  0 L3P 1F</a:t>
            </a:r>
            <a:endParaRPr kumimoji="0" lang="en-AU" sz="1200" b="0" i="0" u="none" strike="noStrike" kern="1200" cap="none" spc="0" normalizeH="0" baseline="0" noProof="0" dirty="0">
              <a:ln>
                <a:noFill/>
              </a:ln>
              <a:solidFill>
                <a:srgbClr val="000000"/>
              </a:solidFill>
              <a:effectLst/>
              <a:uLnTx/>
              <a:uFillTx/>
              <a:latin typeface="Consolas" panose="020B0609020204030204" pitchFamily="49" charset="0"/>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CE3DE670-F431-AEB2-E7B8-9D4133B74F17}"/>
              </a:ext>
            </a:extLst>
          </p:cNvPr>
          <p:cNvSpPr txBox="1"/>
          <p:nvPr/>
        </p:nvSpPr>
        <p:spPr>
          <a:xfrm>
            <a:off x="165314" y="2789779"/>
            <a:ext cx="11975023"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1" i="0" u="none" strike="noStrike" kern="1200" cap="none" spc="0" normalizeH="0" baseline="0" noProof="0" dirty="0">
                <a:ln>
                  <a:noFill/>
                </a:ln>
                <a:solidFill>
                  <a:srgbClr val="C973AF">
                    <a:lumMod val="50000"/>
                  </a:srgbClr>
                </a:solidFill>
                <a:effectLst/>
                <a:uLnTx/>
                <a:uFillTx/>
                <a:latin typeface="Courier New" panose="02070309020205020404" pitchFamily="49" charset="0"/>
                <a:ea typeface="Calibri" panose="020F0502020204030204" pitchFamily="34" charset="0"/>
                <a:cs typeface="Times New Roman" panose="02020603050405020304" pitchFamily="18" charset="0"/>
              </a:rPr>
              <a:t>SAT CL  MJD  STTIME TRKL ELV AZTH   REFSV      SRSV     REFSYS    SRSYS  DSG IOE MDTR SMDT MDIO SMDI MSIO SMSI ISG FR HC FRC CK</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a:t>
            </a:r>
            <a:r>
              <a:rPr kumimoji="0" lang="en-AU" sz="1200" b="1" i="0" u="none" strike="noStrike" kern="1200" cap="none" spc="0" normalizeH="0" baseline="0" noProof="0" dirty="0" err="1">
                <a:ln>
                  <a:noFill/>
                </a:ln>
                <a:solidFill>
                  <a:srgbClr val="005677"/>
                </a:solidFill>
                <a:effectLst/>
                <a:uLnTx/>
                <a:uFillTx/>
                <a:latin typeface="Courier New" panose="02070309020205020404" pitchFamily="49" charset="0"/>
                <a:ea typeface="Calibri" panose="020F0502020204030204" pitchFamily="34" charset="0"/>
                <a:cs typeface="Times New Roman" panose="02020603050405020304" pitchFamily="18" charset="0"/>
              </a:rPr>
              <a:t>hhmmss</a:t>
            </a:r>
            <a:r>
              <a:rPr kumimoji="0" lang="en-AU" sz="1200" b="1" i="0" u="none" strike="noStrike" kern="1200" cap="none" spc="0" normalizeH="0" baseline="0" noProof="0" dirty="0">
                <a:ln>
                  <a:noFill/>
                </a:ln>
                <a:solidFill>
                  <a:srgbClr val="005677"/>
                </a:solidFill>
                <a:effectLst/>
                <a:uLnTx/>
                <a:uFillTx/>
                <a:latin typeface="Courier New" panose="02070309020205020404" pitchFamily="49" charset="0"/>
                <a:ea typeface="Calibri" panose="020F0502020204030204" pitchFamily="34" charset="0"/>
                <a:cs typeface="Times New Roman" panose="02020603050405020304" pitchFamily="18" charset="0"/>
              </a:rPr>
              <a:t>  s  .1dg .1dg    .1ns     .1ps/s     .1ns    .1ps/s .1ns     .1ns.1ps/s.1ns.1ps/s.1ns.1ps/s.1ns</a:t>
            </a:r>
            <a:endPar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G07 FF 60164 000200  780 631 1636    -1017518    +96        4401    -13   24  38   91   +0  157  +21  157   21  23  0  0 L3P 23</a:t>
            </a:r>
            <a:endParaRPr kumimoji="0" lang="en-AU" sz="1800" b="0" i="0" u="none" strike="noStrike" kern="1200" cap="none" spc="0" normalizeH="0" baseline="0" noProof="0" dirty="0">
              <a:ln>
                <a:noFill/>
              </a:ln>
              <a:solidFill>
                <a:srgbClr val="000000"/>
              </a:solidFill>
              <a:effectLst/>
              <a:uLnTx/>
              <a:uFillTx/>
              <a:latin typeface="Consolas" panose="020B0609020204030204" pitchFamily="49" charset="0"/>
              <a:ea typeface="Calibri" panose="020F0502020204030204" pitchFamily="34" charset="0"/>
              <a:cs typeface="Times New Roman" panose="02020603050405020304" pitchFamily="18" charset="0"/>
            </a:endParaRPr>
          </a:p>
        </p:txBody>
      </p:sp>
      <p:sp>
        <p:nvSpPr>
          <p:cNvPr id="24" name="TextBox 23">
            <a:extLst>
              <a:ext uri="{FF2B5EF4-FFF2-40B4-BE49-F238E27FC236}">
                <a16:creationId xmlns:a16="http://schemas.microsoft.com/office/drawing/2014/main" id="{056C7860-CFEB-D6DC-80F4-9A345A04AEDE}"/>
              </a:ext>
            </a:extLst>
          </p:cNvPr>
          <p:cNvSpPr txBox="1"/>
          <p:nvPr/>
        </p:nvSpPr>
        <p:spPr>
          <a:xfrm>
            <a:off x="165314" y="1429267"/>
            <a:ext cx="155888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srgbClr val="000000"/>
                </a:solidFill>
                <a:effectLst/>
                <a:uLnTx/>
                <a:uFillTx/>
                <a:latin typeface="Calibri" panose="020F0502020204030204"/>
                <a:ea typeface="+mn-ea"/>
                <a:cs typeface="+mn-cs"/>
              </a:rPr>
              <a:t>Common View</a:t>
            </a:r>
          </a:p>
        </p:txBody>
      </p:sp>
      <p:grpSp>
        <p:nvGrpSpPr>
          <p:cNvPr id="10" name="Group 9">
            <a:extLst>
              <a:ext uri="{FF2B5EF4-FFF2-40B4-BE49-F238E27FC236}">
                <a16:creationId xmlns:a16="http://schemas.microsoft.com/office/drawing/2014/main" id="{54FE64B1-DC1D-8515-4FA5-DC783658FF32}"/>
              </a:ext>
            </a:extLst>
          </p:cNvPr>
          <p:cNvGrpSpPr/>
          <p:nvPr/>
        </p:nvGrpSpPr>
        <p:grpSpPr>
          <a:xfrm>
            <a:off x="130443" y="3933624"/>
            <a:ext cx="15803106" cy="2261535"/>
            <a:chOff x="130443" y="3933624"/>
            <a:chExt cx="15803106" cy="2261535"/>
          </a:xfrm>
        </p:grpSpPr>
        <p:sp>
          <p:nvSpPr>
            <p:cNvPr id="9" name="Rectangle 8">
              <a:extLst>
                <a:ext uri="{FF2B5EF4-FFF2-40B4-BE49-F238E27FC236}">
                  <a16:creationId xmlns:a16="http://schemas.microsoft.com/office/drawing/2014/main" id="{49532ADE-5CBD-A747-AC5C-39293D7B589E}"/>
                </a:ext>
              </a:extLst>
            </p:cNvPr>
            <p:cNvSpPr/>
            <p:nvPr/>
          </p:nvSpPr>
          <p:spPr>
            <a:xfrm>
              <a:off x="5697415" y="4656406"/>
              <a:ext cx="556151" cy="1538753"/>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6" name="Group 5">
              <a:extLst>
                <a:ext uri="{FF2B5EF4-FFF2-40B4-BE49-F238E27FC236}">
                  <a16:creationId xmlns:a16="http://schemas.microsoft.com/office/drawing/2014/main" id="{F4FB406E-47F7-BB65-BC71-FB1AF46B96D2}"/>
                </a:ext>
              </a:extLst>
            </p:cNvPr>
            <p:cNvGrpSpPr/>
            <p:nvPr/>
          </p:nvGrpSpPr>
          <p:grpSpPr>
            <a:xfrm>
              <a:off x="130443" y="3933624"/>
              <a:ext cx="15803106" cy="2261535"/>
              <a:chOff x="130443" y="3933624"/>
              <a:chExt cx="15803106" cy="2261535"/>
            </a:xfrm>
          </p:grpSpPr>
          <p:sp>
            <p:nvSpPr>
              <p:cNvPr id="22" name="TextBox 21">
                <a:extLst>
                  <a:ext uri="{FF2B5EF4-FFF2-40B4-BE49-F238E27FC236}">
                    <a16:creationId xmlns:a16="http://schemas.microsoft.com/office/drawing/2014/main" id="{68194511-03A7-99B8-1C59-FA4DF5D23D65}"/>
                  </a:ext>
                </a:extLst>
              </p:cNvPr>
              <p:cNvSpPr txBox="1"/>
              <p:nvPr/>
            </p:nvSpPr>
            <p:spPr>
              <a:xfrm>
                <a:off x="130444" y="4256167"/>
                <a:ext cx="15803105" cy="193899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200" b="1" i="0" u="none" strike="noStrike" kern="1200" cap="none" spc="0" normalizeH="0" baseline="0" noProof="0" dirty="0">
                    <a:ln>
                      <a:noFill/>
                    </a:ln>
                    <a:solidFill>
                      <a:srgbClr val="C973AF">
                        <a:lumMod val="50000"/>
                      </a:srgbClr>
                    </a:solidFill>
                    <a:effectLst/>
                    <a:uLnTx/>
                    <a:uFillTx/>
                    <a:latin typeface="Courier New" panose="02070309020205020404" pitchFamily="49" charset="0"/>
                    <a:ea typeface="Calibri" panose="020F0502020204030204" pitchFamily="34" charset="0"/>
                    <a:cs typeface="Times New Roman" panose="02020603050405020304" pitchFamily="18" charset="0"/>
                  </a:rPr>
                  <a:t>SAT CL  MJD  STTIME TRKL ELV AZTH   REFSV      SRSV     REFSYS    SRSYS  DSG IOE MDTR SMDT MDIO SMDI MSIO SMSI ISG FR HC FRC CK</a:t>
                </a:r>
                <a:br>
                  <a:rPr kumimoji="0" lang="en-AU" sz="1200" b="1" i="0" u="none" strike="noStrike" kern="1200" cap="none" spc="0" normalizeH="0" baseline="0" noProof="0" dirty="0">
                    <a:ln>
                      <a:noFill/>
                    </a:ln>
                    <a:solidFill>
                      <a:srgbClr val="C973AF">
                        <a:lumMod val="50000"/>
                      </a:srgbClr>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a:t>
                </a:r>
                <a:r>
                  <a:rPr kumimoji="0" lang="en-AU" sz="1200" b="1" i="0" u="none" strike="noStrike" kern="1200" cap="none" spc="0" normalizeH="0" baseline="0" noProof="0" dirty="0" err="1">
                    <a:ln>
                      <a:noFill/>
                    </a:ln>
                    <a:solidFill>
                      <a:srgbClr val="005677"/>
                    </a:solidFill>
                    <a:effectLst/>
                    <a:uLnTx/>
                    <a:uFillTx/>
                    <a:latin typeface="Courier New" panose="02070309020205020404" pitchFamily="49" charset="0"/>
                    <a:ea typeface="Calibri" panose="020F0502020204030204" pitchFamily="34" charset="0"/>
                    <a:cs typeface="Times New Roman" panose="02020603050405020304" pitchFamily="18" charset="0"/>
                  </a:rPr>
                  <a:t>hhmmss</a:t>
                </a:r>
                <a:r>
                  <a:rPr kumimoji="0" lang="en-AU" sz="1200" b="1" i="0" u="none" strike="noStrike" kern="1200" cap="none" spc="0" normalizeH="0" baseline="0" noProof="0" dirty="0">
                    <a:ln>
                      <a:noFill/>
                    </a:ln>
                    <a:solidFill>
                      <a:srgbClr val="005677"/>
                    </a:solidFill>
                    <a:effectLst/>
                    <a:uLnTx/>
                    <a:uFillTx/>
                    <a:latin typeface="Courier New" panose="02070309020205020404" pitchFamily="49" charset="0"/>
                    <a:ea typeface="Calibri" panose="020F0502020204030204" pitchFamily="34" charset="0"/>
                    <a:cs typeface="Times New Roman" panose="02020603050405020304" pitchFamily="18" charset="0"/>
                  </a:rPr>
                  <a:t>  s  .1dg .1dg    .1ns     .1ps/s     .1ns    .1ps/s .1ns     .1ns.1ps/s.1ns.1ps/s.1ns.1ps/s.1ns</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G04 FF 60164 000200  780 251  395    -1184972    -86        4438    +27   26 123  190  +47  298  +23  298   23  17  0  0 L3P 71</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G05 FF 60164 000200  780 111 2282    +1383890    -60        4476    -74   62  99  412  -71  269  +77  269   77  54  0  0 L3P 7D</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G07 FF 60164 000200  780 631 1636    -1017518    +96        4401    -13   24  38   91   +0  157  +21  157   21  23  0  0 L3P 23</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G08 FF 60164 000200  780 401 1030    +1365152    +24        4458     +6   23  31  126   +2  209  -12  209  -12  18  0  0 L3P 1C</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G09 FF 60164 000200  780 557  305     +927918    -99        4454     -2   17  52   98   +9  168  +31  168   31  16  0  0 L3P 20</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G14 FF 60164 000200  780 425 3052    -1466981   -167        4431    -50   24 161  120  -15  194  +26  194   26  22  0  0 L3P 76</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G20 FF 60164 000200  780 182 2579    -4179819    -82        4452   -103   42   4  256  +18  268 +133  268  133  38  0  0 L3P 92</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G27 FF 60164 000200  780 176 1342     +184311   +182        4439   +113   60  45  265  +56  336  -26  336  -26  49  0  0 L3P 7D</a:t>
                </a:r>
                <a:endParaRPr kumimoji="0" lang="en-AU" sz="1200" b="0" i="0" u="none" strike="noStrike" kern="1200" cap="none" spc="0" normalizeH="0" baseline="0" noProof="0" dirty="0">
                  <a:ln>
                    <a:noFill/>
                  </a:ln>
                  <a:solidFill>
                    <a:srgbClr val="000000"/>
                  </a:solidFill>
                  <a:effectLst/>
                  <a:uLnTx/>
                  <a:uFillTx/>
                  <a:latin typeface="Consolas" panose="020B0609020204030204" pitchFamily="49" charset="0"/>
                  <a:ea typeface="Calibri" panose="020F0502020204030204" pitchFamily="34" charset="0"/>
                  <a:cs typeface="Times New Roman" panose="02020603050405020304" pitchFamily="18" charset="0"/>
                </a:endParaRPr>
              </a:p>
            </p:txBody>
          </p:sp>
          <p:sp>
            <p:nvSpPr>
              <p:cNvPr id="23" name="TextBox 22">
                <a:extLst>
                  <a:ext uri="{FF2B5EF4-FFF2-40B4-BE49-F238E27FC236}">
                    <a16:creationId xmlns:a16="http://schemas.microsoft.com/office/drawing/2014/main" id="{CE1711BC-342B-9155-F993-4EE21737459E}"/>
                  </a:ext>
                </a:extLst>
              </p:cNvPr>
              <p:cNvSpPr txBox="1"/>
              <p:nvPr/>
            </p:nvSpPr>
            <p:spPr>
              <a:xfrm>
                <a:off x="130443" y="3933624"/>
                <a:ext cx="116775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srgbClr val="000000"/>
                    </a:solidFill>
                    <a:effectLst/>
                    <a:uLnTx/>
                    <a:uFillTx/>
                    <a:latin typeface="Calibri" panose="020F0502020204030204"/>
                    <a:ea typeface="+mn-ea"/>
                    <a:cs typeface="+mn-cs"/>
                  </a:rPr>
                  <a:t>All in View</a:t>
                </a:r>
              </a:p>
            </p:txBody>
          </p:sp>
        </p:grpSp>
      </p:grpSp>
    </p:spTree>
    <p:extLst>
      <p:ext uri="{BB962C8B-B14F-4D97-AF65-F5344CB8AC3E}">
        <p14:creationId xmlns:p14="http://schemas.microsoft.com/office/powerpoint/2010/main" val="299528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574D4-134F-7CCF-9DE8-BC0EE827B8DD}"/>
              </a:ext>
            </a:extLst>
          </p:cNvPr>
          <p:cNvSpPr>
            <a:spLocks noGrp="1"/>
          </p:cNvSpPr>
          <p:nvPr>
            <p:ph type="title"/>
          </p:nvPr>
        </p:nvSpPr>
        <p:spPr>
          <a:xfrm>
            <a:off x="457201" y="605790"/>
            <a:ext cx="11299710" cy="560070"/>
          </a:xfrm>
        </p:spPr>
        <p:txBody>
          <a:bodyPr/>
          <a:lstStyle/>
          <a:p>
            <a:r>
              <a:rPr lang="en-AU" dirty="0"/>
              <a:t>Stability of GNSS time-transfer on 5800 km baseline</a:t>
            </a:r>
          </a:p>
        </p:txBody>
      </p:sp>
      <p:sp>
        <p:nvSpPr>
          <p:cNvPr id="3" name="Date Placeholder 2">
            <a:extLst>
              <a:ext uri="{FF2B5EF4-FFF2-40B4-BE49-F238E27FC236}">
                <a16:creationId xmlns:a16="http://schemas.microsoft.com/office/drawing/2014/main" id="{288E1D88-83E5-7B0C-56A2-4381EC419917}"/>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6F0AD17A-C7D9-AB07-F996-66106ED88B40}"/>
              </a:ext>
            </a:extLst>
          </p:cNvPr>
          <p:cNvSpPr>
            <a:spLocks noGrp="1"/>
          </p:cNvSpPr>
          <p:nvPr>
            <p:ph type="ftr" sz="quarter" idx="11"/>
          </p:nvPr>
        </p:nvSpPr>
        <p:spPr/>
        <p:txBody>
          <a:bodyPr/>
          <a:lstStyle/>
          <a:p>
            <a:r>
              <a:rPr lang="en-AU" dirty="0"/>
              <a:t>Time and frequency transfer techniques</a:t>
            </a:r>
          </a:p>
        </p:txBody>
      </p:sp>
      <p:sp>
        <p:nvSpPr>
          <p:cNvPr id="5" name="Slide Number Placeholder 4">
            <a:extLst>
              <a:ext uri="{FF2B5EF4-FFF2-40B4-BE49-F238E27FC236}">
                <a16:creationId xmlns:a16="http://schemas.microsoft.com/office/drawing/2014/main" id="{6CC013AB-B3DA-C33D-8D4F-C287A9D007AA}"/>
              </a:ext>
            </a:extLst>
          </p:cNvPr>
          <p:cNvSpPr>
            <a:spLocks noGrp="1"/>
          </p:cNvSpPr>
          <p:nvPr>
            <p:ph type="sldNum" sz="quarter" idx="12"/>
          </p:nvPr>
        </p:nvSpPr>
        <p:spPr/>
        <p:txBody>
          <a:bodyPr/>
          <a:lstStyle/>
          <a:p>
            <a:fld id="{07F29050-D3A7-419E-8F8A-80FA8E7AA01E}" type="slidenum">
              <a:rPr lang="en-AU" smtClean="0"/>
              <a:t>14</a:t>
            </a:fld>
            <a:endParaRPr lang="en-AU"/>
          </a:p>
        </p:txBody>
      </p:sp>
      <p:pic>
        <p:nvPicPr>
          <p:cNvPr id="7" name="Picture 6">
            <a:extLst>
              <a:ext uri="{FF2B5EF4-FFF2-40B4-BE49-F238E27FC236}">
                <a16:creationId xmlns:a16="http://schemas.microsoft.com/office/drawing/2014/main" id="{C650EF08-F71B-ACA0-92A3-096D60092D54}"/>
              </a:ext>
            </a:extLst>
          </p:cNvPr>
          <p:cNvPicPr>
            <a:picLocks noChangeAspect="1"/>
          </p:cNvPicPr>
          <p:nvPr/>
        </p:nvPicPr>
        <p:blipFill>
          <a:blip r:embed="rId3"/>
          <a:stretch>
            <a:fillRect/>
          </a:stretch>
        </p:blipFill>
        <p:spPr>
          <a:xfrm>
            <a:off x="731633" y="1330035"/>
            <a:ext cx="3549422" cy="4739976"/>
          </a:xfrm>
          <a:prstGeom prst="rect">
            <a:avLst/>
          </a:prstGeom>
        </p:spPr>
      </p:pic>
      <p:pic>
        <p:nvPicPr>
          <p:cNvPr id="9" name="Picture 8">
            <a:extLst>
              <a:ext uri="{FF2B5EF4-FFF2-40B4-BE49-F238E27FC236}">
                <a16:creationId xmlns:a16="http://schemas.microsoft.com/office/drawing/2014/main" id="{2D7DE9EE-5E24-0B67-A32E-EC57868ED43A}"/>
              </a:ext>
            </a:extLst>
          </p:cNvPr>
          <p:cNvPicPr>
            <a:picLocks noChangeAspect="1"/>
          </p:cNvPicPr>
          <p:nvPr/>
        </p:nvPicPr>
        <p:blipFill>
          <a:blip r:embed="rId4"/>
          <a:stretch>
            <a:fillRect/>
          </a:stretch>
        </p:blipFill>
        <p:spPr>
          <a:xfrm>
            <a:off x="4469561" y="1330035"/>
            <a:ext cx="3549422" cy="4739976"/>
          </a:xfrm>
          <a:prstGeom prst="rect">
            <a:avLst/>
          </a:prstGeom>
        </p:spPr>
      </p:pic>
      <p:pic>
        <p:nvPicPr>
          <p:cNvPr id="11" name="Picture 10">
            <a:extLst>
              <a:ext uri="{FF2B5EF4-FFF2-40B4-BE49-F238E27FC236}">
                <a16:creationId xmlns:a16="http://schemas.microsoft.com/office/drawing/2014/main" id="{3010C415-FAD7-1751-5743-60F1C4A202C3}"/>
              </a:ext>
            </a:extLst>
          </p:cNvPr>
          <p:cNvPicPr>
            <a:picLocks noChangeAspect="1"/>
          </p:cNvPicPr>
          <p:nvPr/>
        </p:nvPicPr>
        <p:blipFill>
          <a:blip r:embed="rId5"/>
          <a:stretch>
            <a:fillRect/>
          </a:stretch>
        </p:blipFill>
        <p:spPr>
          <a:xfrm>
            <a:off x="8207489" y="1330035"/>
            <a:ext cx="3549422" cy="4739976"/>
          </a:xfrm>
          <a:prstGeom prst="rect">
            <a:avLst/>
          </a:prstGeom>
        </p:spPr>
      </p:pic>
      <p:sp>
        <p:nvSpPr>
          <p:cNvPr id="6" name="TextBox 5">
            <a:extLst>
              <a:ext uri="{FF2B5EF4-FFF2-40B4-BE49-F238E27FC236}">
                <a16:creationId xmlns:a16="http://schemas.microsoft.com/office/drawing/2014/main" id="{A377E8CB-A2E7-AA49-1F4C-0C18912E3B0C}"/>
              </a:ext>
            </a:extLst>
          </p:cNvPr>
          <p:cNvSpPr txBox="1"/>
          <p:nvPr/>
        </p:nvSpPr>
        <p:spPr>
          <a:xfrm>
            <a:off x="1833147" y="1267533"/>
            <a:ext cx="1346394" cy="369332"/>
          </a:xfrm>
          <a:prstGeom prst="rect">
            <a:avLst/>
          </a:prstGeom>
          <a:noFill/>
        </p:spPr>
        <p:txBody>
          <a:bodyPr wrap="none" rtlCol="0">
            <a:spAutoFit/>
          </a:bodyPr>
          <a:lstStyle/>
          <a:p>
            <a:r>
              <a:rPr lang="en-AU" dirty="0"/>
              <a:t>Time history</a:t>
            </a:r>
          </a:p>
        </p:txBody>
      </p:sp>
      <p:sp>
        <p:nvSpPr>
          <p:cNvPr id="8" name="TextBox 7">
            <a:extLst>
              <a:ext uri="{FF2B5EF4-FFF2-40B4-BE49-F238E27FC236}">
                <a16:creationId xmlns:a16="http://schemas.microsoft.com/office/drawing/2014/main" id="{E0592B9F-B471-AA7F-044A-3680B6AEBD92}"/>
              </a:ext>
            </a:extLst>
          </p:cNvPr>
          <p:cNvSpPr txBox="1"/>
          <p:nvPr/>
        </p:nvSpPr>
        <p:spPr>
          <a:xfrm>
            <a:off x="5558368" y="1267533"/>
            <a:ext cx="1952394" cy="369332"/>
          </a:xfrm>
          <a:prstGeom prst="rect">
            <a:avLst/>
          </a:prstGeom>
          <a:noFill/>
        </p:spPr>
        <p:txBody>
          <a:bodyPr wrap="none" rtlCol="0">
            <a:spAutoFit/>
          </a:bodyPr>
          <a:lstStyle/>
          <a:p>
            <a:r>
              <a:rPr lang="en-AU" dirty="0"/>
              <a:t>Frequency stability</a:t>
            </a:r>
          </a:p>
        </p:txBody>
      </p:sp>
      <p:sp>
        <p:nvSpPr>
          <p:cNvPr id="10" name="TextBox 9">
            <a:extLst>
              <a:ext uri="{FF2B5EF4-FFF2-40B4-BE49-F238E27FC236}">
                <a16:creationId xmlns:a16="http://schemas.microsoft.com/office/drawing/2014/main" id="{DA9F79C8-B4AF-7BA6-78F4-D4DD7EBC8FCE}"/>
              </a:ext>
            </a:extLst>
          </p:cNvPr>
          <p:cNvSpPr txBox="1"/>
          <p:nvPr/>
        </p:nvSpPr>
        <p:spPr>
          <a:xfrm>
            <a:off x="9398646" y="1245217"/>
            <a:ext cx="1436034" cy="369332"/>
          </a:xfrm>
          <a:prstGeom prst="rect">
            <a:avLst/>
          </a:prstGeom>
          <a:noFill/>
        </p:spPr>
        <p:txBody>
          <a:bodyPr wrap="none" rtlCol="0">
            <a:spAutoFit/>
          </a:bodyPr>
          <a:lstStyle/>
          <a:p>
            <a:r>
              <a:rPr lang="en-AU" dirty="0"/>
              <a:t>Time stability</a:t>
            </a:r>
          </a:p>
        </p:txBody>
      </p:sp>
    </p:spTree>
    <p:extLst>
      <p:ext uri="{BB962C8B-B14F-4D97-AF65-F5344CB8AC3E}">
        <p14:creationId xmlns:p14="http://schemas.microsoft.com/office/powerpoint/2010/main" val="35228679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08B73-4C25-0435-E897-029EFBF7FF92}"/>
              </a:ext>
            </a:extLst>
          </p:cNvPr>
          <p:cNvSpPr>
            <a:spLocks noGrp="1"/>
          </p:cNvSpPr>
          <p:nvPr>
            <p:ph type="title"/>
          </p:nvPr>
        </p:nvSpPr>
        <p:spPr/>
        <p:txBody>
          <a:bodyPr/>
          <a:lstStyle/>
          <a:p>
            <a:r>
              <a:rPr lang="en-AU" dirty="0"/>
              <a:t>Current research – improved PPP </a:t>
            </a:r>
          </a:p>
        </p:txBody>
      </p:sp>
      <p:sp>
        <p:nvSpPr>
          <p:cNvPr id="3" name="Date Placeholder 2">
            <a:extLst>
              <a:ext uri="{FF2B5EF4-FFF2-40B4-BE49-F238E27FC236}">
                <a16:creationId xmlns:a16="http://schemas.microsoft.com/office/drawing/2014/main" id="{3531A136-E604-ABE2-252E-643F1311FCA4}"/>
              </a:ext>
            </a:extLst>
          </p:cNvPr>
          <p:cNvSpPr>
            <a:spLocks noGrp="1"/>
          </p:cNvSpPr>
          <p:nvPr>
            <p:ph type="dt" sz="half" idx="10"/>
          </p:nvPr>
        </p:nvSpPr>
        <p:spPr/>
        <p:txBody>
          <a:bodyPr/>
          <a:lstStyle/>
          <a:p>
            <a:r>
              <a:rPr lang="en-US" dirty="0"/>
              <a:t>11 Oct 2023</a:t>
            </a:r>
            <a:endParaRPr lang="en-AU" dirty="0"/>
          </a:p>
        </p:txBody>
      </p:sp>
      <p:sp>
        <p:nvSpPr>
          <p:cNvPr id="4" name="Footer Placeholder 3">
            <a:extLst>
              <a:ext uri="{FF2B5EF4-FFF2-40B4-BE49-F238E27FC236}">
                <a16:creationId xmlns:a16="http://schemas.microsoft.com/office/drawing/2014/main" id="{00D49006-CF60-1D0E-FFDB-16138EFAAEBC}"/>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8459E54E-28E5-FB3E-7866-6558F924C1F1}"/>
              </a:ext>
            </a:extLst>
          </p:cNvPr>
          <p:cNvSpPr>
            <a:spLocks noGrp="1"/>
          </p:cNvSpPr>
          <p:nvPr>
            <p:ph type="sldNum" sz="quarter" idx="12"/>
          </p:nvPr>
        </p:nvSpPr>
        <p:spPr/>
        <p:txBody>
          <a:bodyPr/>
          <a:lstStyle/>
          <a:p>
            <a:fld id="{07F29050-D3A7-419E-8F8A-80FA8E7AA01E}" type="slidenum">
              <a:rPr lang="en-AU" smtClean="0"/>
              <a:t>15</a:t>
            </a:fld>
            <a:endParaRPr lang="en-AU"/>
          </a:p>
        </p:txBody>
      </p:sp>
      <p:sp>
        <p:nvSpPr>
          <p:cNvPr id="49" name="TextBox 48">
            <a:extLst>
              <a:ext uri="{FF2B5EF4-FFF2-40B4-BE49-F238E27FC236}">
                <a16:creationId xmlns:a16="http://schemas.microsoft.com/office/drawing/2014/main" id="{830A7310-7D86-298B-CE4A-0EB7C792D8D2}"/>
              </a:ext>
            </a:extLst>
          </p:cNvPr>
          <p:cNvSpPr txBox="1"/>
          <p:nvPr/>
        </p:nvSpPr>
        <p:spPr>
          <a:xfrm>
            <a:off x="296846" y="5983584"/>
            <a:ext cx="3284554" cy="276999"/>
          </a:xfrm>
          <a:prstGeom prst="rect">
            <a:avLst/>
          </a:prstGeom>
          <a:noFill/>
        </p:spPr>
        <p:txBody>
          <a:bodyPr wrap="none" rtlCol="0">
            <a:spAutoFit/>
          </a:bodyPr>
          <a:lstStyle/>
          <a:p>
            <a:r>
              <a:rPr lang="en-AU" sz="1200" dirty="0"/>
              <a:t>Adapted from Huang et al </a:t>
            </a:r>
            <a:r>
              <a:rPr lang="en-AU" sz="1200" i="1" dirty="0"/>
              <a:t>Sensors</a:t>
            </a:r>
            <a:r>
              <a:rPr lang="en-AU" sz="1200" dirty="0"/>
              <a:t> </a:t>
            </a:r>
            <a:r>
              <a:rPr lang="en-AU" sz="1200" b="1" dirty="0"/>
              <a:t>19</a:t>
            </a:r>
            <a:r>
              <a:rPr lang="en-AU" sz="1200" dirty="0"/>
              <a:t> p4389 2019</a:t>
            </a:r>
          </a:p>
        </p:txBody>
      </p:sp>
      <p:grpSp>
        <p:nvGrpSpPr>
          <p:cNvPr id="54" name="Group 53">
            <a:extLst>
              <a:ext uri="{FF2B5EF4-FFF2-40B4-BE49-F238E27FC236}">
                <a16:creationId xmlns:a16="http://schemas.microsoft.com/office/drawing/2014/main" id="{A8BCA7DA-409C-7C61-3391-75B1A9044ED0}"/>
              </a:ext>
            </a:extLst>
          </p:cNvPr>
          <p:cNvGrpSpPr/>
          <p:nvPr/>
        </p:nvGrpSpPr>
        <p:grpSpPr>
          <a:xfrm>
            <a:off x="240536" y="1245600"/>
            <a:ext cx="4277733" cy="4617100"/>
            <a:chOff x="240536" y="1245600"/>
            <a:chExt cx="4277733" cy="4617100"/>
          </a:xfrm>
        </p:grpSpPr>
        <p:grpSp>
          <p:nvGrpSpPr>
            <p:cNvPr id="51" name="Group 50">
              <a:extLst>
                <a:ext uri="{FF2B5EF4-FFF2-40B4-BE49-F238E27FC236}">
                  <a16:creationId xmlns:a16="http://schemas.microsoft.com/office/drawing/2014/main" id="{FA6D91CD-F445-D18F-15D7-099B3752F902}"/>
                </a:ext>
              </a:extLst>
            </p:cNvPr>
            <p:cNvGrpSpPr/>
            <p:nvPr/>
          </p:nvGrpSpPr>
          <p:grpSpPr>
            <a:xfrm>
              <a:off x="240536" y="1245600"/>
              <a:ext cx="4277733" cy="4617100"/>
              <a:chOff x="511046" y="1237980"/>
              <a:chExt cx="4277733" cy="4617100"/>
            </a:xfrm>
          </p:grpSpPr>
          <p:pic>
            <p:nvPicPr>
              <p:cNvPr id="22" name="Picture 21">
                <a:extLst>
                  <a:ext uri="{FF2B5EF4-FFF2-40B4-BE49-F238E27FC236}">
                    <a16:creationId xmlns:a16="http://schemas.microsoft.com/office/drawing/2014/main" id="{C49F9BC4-D76E-C7F6-1512-2F6849CC4646}"/>
                  </a:ext>
                </a:extLst>
              </p:cNvPr>
              <p:cNvPicPr>
                <a:picLocks noChangeAspect="1"/>
              </p:cNvPicPr>
              <p:nvPr/>
            </p:nvPicPr>
            <p:blipFill>
              <a:blip r:embed="rId3"/>
              <a:stretch>
                <a:fillRect/>
              </a:stretch>
            </p:blipFill>
            <p:spPr>
              <a:xfrm>
                <a:off x="1047801" y="1599740"/>
                <a:ext cx="3581350" cy="3873705"/>
              </a:xfrm>
              <a:prstGeom prst="rect">
                <a:avLst/>
              </a:prstGeom>
              <a:ln>
                <a:solidFill>
                  <a:schemeClr val="tx1"/>
                </a:solidFill>
              </a:ln>
            </p:spPr>
          </p:pic>
          <p:cxnSp>
            <p:nvCxnSpPr>
              <p:cNvPr id="25" name="Straight Connector 24">
                <a:extLst>
                  <a:ext uri="{FF2B5EF4-FFF2-40B4-BE49-F238E27FC236}">
                    <a16:creationId xmlns:a16="http://schemas.microsoft.com/office/drawing/2014/main" id="{F299F23F-AE75-0ABF-AF3D-6920819E7E6D}"/>
                  </a:ext>
                </a:extLst>
              </p:cNvPr>
              <p:cNvCxnSpPr/>
              <p:nvPr/>
            </p:nvCxnSpPr>
            <p:spPr>
              <a:xfrm>
                <a:off x="2270761" y="5350000"/>
                <a:ext cx="0" cy="1234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32AA12F0-B4A6-1F9B-DCA1-42621AD65CBB}"/>
                  </a:ext>
                </a:extLst>
              </p:cNvPr>
              <p:cNvCxnSpPr/>
              <p:nvPr/>
            </p:nvCxnSpPr>
            <p:spPr>
              <a:xfrm>
                <a:off x="3497581" y="5350000"/>
                <a:ext cx="0" cy="1234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94B2746-F59F-006E-8776-653B471AF43E}"/>
                  </a:ext>
                </a:extLst>
              </p:cNvPr>
              <p:cNvCxnSpPr/>
              <p:nvPr/>
            </p:nvCxnSpPr>
            <p:spPr>
              <a:xfrm>
                <a:off x="2270761" y="1599740"/>
                <a:ext cx="0" cy="1234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F0172DA-F681-A953-D581-F52007A55CC4}"/>
                  </a:ext>
                </a:extLst>
              </p:cNvPr>
              <p:cNvCxnSpPr/>
              <p:nvPr/>
            </p:nvCxnSpPr>
            <p:spPr>
              <a:xfrm>
                <a:off x="3497581" y="1599740"/>
                <a:ext cx="0" cy="1234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A36489E-0727-F167-8EE7-C74CC15FE0F2}"/>
                  </a:ext>
                </a:extLst>
              </p:cNvPr>
              <p:cNvCxnSpPr>
                <a:cxnSpLocks/>
              </p:cNvCxnSpPr>
              <p:nvPr/>
            </p:nvCxnSpPr>
            <p:spPr>
              <a:xfrm>
                <a:off x="1047801" y="4504180"/>
                <a:ext cx="13334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96CFAE59-1373-16FB-C6D0-355F11932DF2}"/>
                  </a:ext>
                </a:extLst>
              </p:cNvPr>
              <p:cNvCxnSpPr>
                <a:cxnSpLocks/>
              </p:cNvCxnSpPr>
              <p:nvPr/>
            </p:nvCxnSpPr>
            <p:spPr>
              <a:xfrm>
                <a:off x="1047801" y="3570730"/>
                <a:ext cx="13334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332E9BB-BC0B-BEF2-A18B-E79EBAA066B9}"/>
                  </a:ext>
                </a:extLst>
              </p:cNvPr>
              <p:cNvCxnSpPr>
                <a:cxnSpLocks/>
              </p:cNvCxnSpPr>
              <p:nvPr/>
            </p:nvCxnSpPr>
            <p:spPr>
              <a:xfrm>
                <a:off x="1047801" y="2553460"/>
                <a:ext cx="13334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2B9FBE4-0E89-F528-06E5-07AE26030A11}"/>
                  </a:ext>
                </a:extLst>
              </p:cNvPr>
              <p:cNvCxnSpPr>
                <a:cxnSpLocks/>
              </p:cNvCxnSpPr>
              <p:nvPr/>
            </p:nvCxnSpPr>
            <p:spPr>
              <a:xfrm>
                <a:off x="4495802" y="2558030"/>
                <a:ext cx="13334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D109720-A260-8161-F513-5789C5F1BA9D}"/>
                  </a:ext>
                </a:extLst>
              </p:cNvPr>
              <p:cNvCxnSpPr>
                <a:cxnSpLocks/>
              </p:cNvCxnSpPr>
              <p:nvPr/>
            </p:nvCxnSpPr>
            <p:spPr>
              <a:xfrm>
                <a:off x="4495802" y="3570730"/>
                <a:ext cx="13334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490031E-D12F-D28F-525A-E46FE207C88E}"/>
                  </a:ext>
                </a:extLst>
              </p:cNvPr>
              <p:cNvCxnSpPr>
                <a:cxnSpLocks/>
              </p:cNvCxnSpPr>
              <p:nvPr/>
            </p:nvCxnSpPr>
            <p:spPr>
              <a:xfrm>
                <a:off x="4497708" y="4509510"/>
                <a:ext cx="13334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E909CDE6-EABF-EA69-DBAD-71FB1016D856}"/>
                  </a:ext>
                </a:extLst>
              </p:cNvPr>
              <p:cNvSpPr txBox="1"/>
              <p:nvPr/>
            </p:nvSpPr>
            <p:spPr>
              <a:xfrm>
                <a:off x="919891" y="5439582"/>
                <a:ext cx="263214" cy="276999"/>
              </a:xfrm>
              <a:prstGeom prst="rect">
                <a:avLst/>
              </a:prstGeom>
              <a:noFill/>
            </p:spPr>
            <p:txBody>
              <a:bodyPr wrap="none" rtlCol="0">
                <a:spAutoFit/>
              </a:bodyPr>
              <a:lstStyle/>
              <a:p>
                <a:r>
                  <a:rPr lang="en-AU" sz="1200" dirty="0"/>
                  <a:t>0</a:t>
                </a:r>
              </a:p>
            </p:txBody>
          </p:sp>
          <p:sp>
            <p:nvSpPr>
              <p:cNvPr id="38" name="TextBox 37">
                <a:extLst>
                  <a:ext uri="{FF2B5EF4-FFF2-40B4-BE49-F238E27FC236}">
                    <a16:creationId xmlns:a16="http://schemas.microsoft.com/office/drawing/2014/main" id="{936A01E8-9197-23CB-FA2C-8968EBE34CE1}"/>
                  </a:ext>
                </a:extLst>
              </p:cNvPr>
              <p:cNvSpPr txBox="1"/>
              <p:nvPr/>
            </p:nvSpPr>
            <p:spPr>
              <a:xfrm>
                <a:off x="2146710" y="5439582"/>
                <a:ext cx="263214" cy="276999"/>
              </a:xfrm>
              <a:prstGeom prst="rect">
                <a:avLst/>
              </a:prstGeom>
              <a:noFill/>
            </p:spPr>
            <p:txBody>
              <a:bodyPr wrap="none" rtlCol="0">
                <a:spAutoFit/>
              </a:bodyPr>
              <a:lstStyle/>
              <a:p>
                <a:r>
                  <a:rPr lang="en-AU" sz="1200" dirty="0"/>
                  <a:t>5</a:t>
                </a:r>
              </a:p>
            </p:txBody>
          </p:sp>
          <p:sp>
            <p:nvSpPr>
              <p:cNvPr id="39" name="TextBox 38">
                <a:extLst>
                  <a:ext uri="{FF2B5EF4-FFF2-40B4-BE49-F238E27FC236}">
                    <a16:creationId xmlns:a16="http://schemas.microsoft.com/office/drawing/2014/main" id="{F2E24DE2-94DD-E7F8-B28D-1AD4DFBE42AD}"/>
                  </a:ext>
                </a:extLst>
              </p:cNvPr>
              <p:cNvSpPr txBox="1"/>
              <p:nvPr/>
            </p:nvSpPr>
            <p:spPr>
              <a:xfrm>
                <a:off x="3337953" y="5439582"/>
                <a:ext cx="341760" cy="276999"/>
              </a:xfrm>
              <a:prstGeom prst="rect">
                <a:avLst/>
              </a:prstGeom>
              <a:noFill/>
            </p:spPr>
            <p:txBody>
              <a:bodyPr wrap="none" rtlCol="0">
                <a:spAutoFit/>
              </a:bodyPr>
              <a:lstStyle/>
              <a:p>
                <a:r>
                  <a:rPr lang="en-AU" sz="1200" dirty="0"/>
                  <a:t>10</a:t>
                </a:r>
              </a:p>
            </p:txBody>
          </p:sp>
          <p:sp>
            <p:nvSpPr>
              <p:cNvPr id="40" name="TextBox 39">
                <a:extLst>
                  <a:ext uri="{FF2B5EF4-FFF2-40B4-BE49-F238E27FC236}">
                    <a16:creationId xmlns:a16="http://schemas.microsoft.com/office/drawing/2014/main" id="{74500EB9-750F-F967-B97E-F5A7F8FFC61F}"/>
                  </a:ext>
                </a:extLst>
              </p:cNvPr>
              <p:cNvSpPr txBox="1"/>
              <p:nvPr/>
            </p:nvSpPr>
            <p:spPr>
              <a:xfrm>
                <a:off x="4447019" y="5439582"/>
                <a:ext cx="341760" cy="276999"/>
              </a:xfrm>
              <a:prstGeom prst="rect">
                <a:avLst/>
              </a:prstGeom>
              <a:noFill/>
            </p:spPr>
            <p:txBody>
              <a:bodyPr wrap="none" rtlCol="0">
                <a:spAutoFit/>
              </a:bodyPr>
              <a:lstStyle/>
              <a:p>
                <a:r>
                  <a:rPr lang="en-AU" sz="1200" dirty="0"/>
                  <a:t>15</a:t>
                </a:r>
              </a:p>
            </p:txBody>
          </p:sp>
          <p:sp>
            <p:nvSpPr>
              <p:cNvPr id="41" name="TextBox 40">
                <a:extLst>
                  <a:ext uri="{FF2B5EF4-FFF2-40B4-BE49-F238E27FC236}">
                    <a16:creationId xmlns:a16="http://schemas.microsoft.com/office/drawing/2014/main" id="{D896FC8E-6C3A-F4FB-34DB-8B1EC9D28EC9}"/>
                  </a:ext>
                </a:extLst>
              </p:cNvPr>
              <p:cNvSpPr txBox="1"/>
              <p:nvPr/>
            </p:nvSpPr>
            <p:spPr>
              <a:xfrm>
                <a:off x="2552119" y="5578081"/>
                <a:ext cx="643638" cy="276999"/>
              </a:xfrm>
              <a:prstGeom prst="rect">
                <a:avLst/>
              </a:prstGeom>
              <a:noFill/>
            </p:spPr>
            <p:txBody>
              <a:bodyPr wrap="none" rtlCol="0">
                <a:spAutoFit/>
              </a:bodyPr>
              <a:lstStyle/>
              <a:p>
                <a:r>
                  <a:rPr lang="en-AU" sz="1200" dirty="0"/>
                  <a:t>t (days)</a:t>
                </a:r>
              </a:p>
            </p:txBody>
          </p:sp>
          <p:sp>
            <p:nvSpPr>
              <p:cNvPr id="42" name="TextBox 41">
                <a:extLst>
                  <a:ext uri="{FF2B5EF4-FFF2-40B4-BE49-F238E27FC236}">
                    <a16:creationId xmlns:a16="http://schemas.microsoft.com/office/drawing/2014/main" id="{B338EC1F-8691-DF81-6B8B-CA16C8E575AB}"/>
                  </a:ext>
                </a:extLst>
              </p:cNvPr>
              <p:cNvSpPr txBox="1"/>
              <p:nvPr/>
            </p:nvSpPr>
            <p:spPr>
              <a:xfrm>
                <a:off x="805288" y="3436366"/>
                <a:ext cx="263214" cy="276999"/>
              </a:xfrm>
              <a:prstGeom prst="rect">
                <a:avLst/>
              </a:prstGeom>
              <a:noFill/>
            </p:spPr>
            <p:txBody>
              <a:bodyPr wrap="none" rtlCol="0">
                <a:spAutoFit/>
              </a:bodyPr>
              <a:lstStyle/>
              <a:p>
                <a:r>
                  <a:rPr lang="en-AU" sz="1200" dirty="0"/>
                  <a:t>0</a:t>
                </a:r>
              </a:p>
            </p:txBody>
          </p:sp>
          <p:sp>
            <p:nvSpPr>
              <p:cNvPr id="44" name="TextBox 43">
                <a:extLst>
                  <a:ext uri="{FF2B5EF4-FFF2-40B4-BE49-F238E27FC236}">
                    <a16:creationId xmlns:a16="http://schemas.microsoft.com/office/drawing/2014/main" id="{E2DD3C0F-9809-DCAE-BA1E-909ECB9190C2}"/>
                  </a:ext>
                </a:extLst>
              </p:cNvPr>
              <p:cNvSpPr txBox="1"/>
              <p:nvPr/>
            </p:nvSpPr>
            <p:spPr>
              <a:xfrm>
                <a:off x="688270" y="2419521"/>
                <a:ext cx="380232" cy="276999"/>
              </a:xfrm>
              <a:prstGeom prst="rect">
                <a:avLst/>
              </a:prstGeom>
              <a:noFill/>
            </p:spPr>
            <p:txBody>
              <a:bodyPr wrap="none" rtlCol="0">
                <a:spAutoFit/>
              </a:bodyPr>
              <a:lstStyle/>
              <a:p>
                <a:r>
                  <a:rPr lang="en-AU" sz="1200" dirty="0"/>
                  <a:t>0.2</a:t>
                </a:r>
              </a:p>
            </p:txBody>
          </p:sp>
          <p:sp>
            <p:nvSpPr>
              <p:cNvPr id="45" name="TextBox 44">
                <a:extLst>
                  <a:ext uri="{FF2B5EF4-FFF2-40B4-BE49-F238E27FC236}">
                    <a16:creationId xmlns:a16="http://schemas.microsoft.com/office/drawing/2014/main" id="{9A2C3DBC-5AED-8374-84E1-4B897641CEB5}"/>
                  </a:ext>
                </a:extLst>
              </p:cNvPr>
              <p:cNvSpPr txBox="1"/>
              <p:nvPr/>
            </p:nvSpPr>
            <p:spPr>
              <a:xfrm>
                <a:off x="641782" y="4372949"/>
                <a:ext cx="426720" cy="276999"/>
              </a:xfrm>
              <a:prstGeom prst="rect">
                <a:avLst/>
              </a:prstGeom>
              <a:noFill/>
            </p:spPr>
            <p:txBody>
              <a:bodyPr wrap="none" rtlCol="0">
                <a:spAutoFit/>
              </a:bodyPr>
              <a:lstStyle/>
              <a:p>
                <a:r>
                  <a:rPr lang="en-AU" sz="1200" dirty="0"/>
                  <a:t>-0.2</a:t>
                </a:r>
              </a:p>
            </p:txBody>
          </p:sp>
          <p:sp>
            <p:nvSpPr>
              <p:cNvPr id="46" name="TextBox 45">
                <a:extLst>
                  <a:ext uri="{FF2B5EF4-FFF2-40B4-BE49-F238E27FC236}">
                    <a16:creationId xmlns:a16="http://schemas.microsoft.com/office/drawing/2014/main" id="{12CC5791-74A4-16DE-2EE3-3B6A56943B51}"/>
                  </a:ext>
                </a:extLst>
              </p:cNvPr>
              <p:cNvSpPr txBox="1"/>
              <p:nvPr/>
            </p:nvSpPr>
            <p:spPr>
              <a:xfrm>
                <a:off x="641782" y="5250465"/>
                <a:ext cx="426720" cy="276999"/>
              </a:xfrm>
              <a:prstGeom prst="rect">
                <a:avLst/>
              </a:prstGeom>
              <a:noFill/>
            </p:spPr>
            <p:txBody>
              <a:bodyPr wrap="none" rtlCol="0">
                <a:spAutoFit/>
              </a:bodyPr>
              <a:lstStyle/>
              <a:p>
                <a:r>
                  <a:rPr lang="en-AU" sz="1200" dirty="0"/>
                  <a:t>-0.4</a:t>
                </a:r>
              </a:p>
            </p:txBody>
          </p:sp>
          <p:sp>
            <p:nvSpPr>
              <p:cNvPr id="47" name="TextBox 46">
                <a:extLst>
                  <a:ext uri="{FF2B5EF4-FFF2-40B4-BE49-F238E27FC236}">
                    <a16:creationId xmlns:a16="http://schemas.microsoft.com/office/drawing/2014/main" id="{F2546475-B1F3-561F-B8D9-6AB9FC746E06}"/>
                  </a:ext>
                </a:extLst>
              </p:cNvPr>
              <p:cNvSpPr txBox="1"/>
              <p:nvPr/>
            </p:nvSpPr>
            <p:spPr>
              <a:xfrm>
                <a:off x="641782" y="1469035"/>
                <a:ext cx="426720" cy="276999"/>
              </a:xfrm>
              <a:prstGeom prst="rect">
                <a:avLst/>
              </a:prstGeom>
              <a:noFill/>
            </p:spPr>
            <p:txBody>
              <a:bodyPr wrap="none" rtlCol="0">
                <a:spAutoFit/>
              </a:bodyPr>
              <a:lstStyle/>
              <a:p>
                <a:r>
                  <a:rPr lang="en-AU" sz="1200" dirty="0"/>
                  <a:t>-0.4</a:t>
                </a:r>
              </a:p>
            </p:txBody>
          </p:sp>
          <p:sp>
            <p:nvSpPr>
              <p:cNvPr id="48" name="TextBox 47">
                <a:extLst>
                  <a:ext uri="{FF2B5EF4-FFF2-40B4-BE49-F238E27FC236}">
                    <a16:creationId xmlns:a16="http://schemas.microsoft.com/office/drawing/2014/main" id="{74A878A8-35E5-8EE8-D79A-9CEF4F7F3B47}"/>
                  </a:ext>
                </a:extLst>
              </p:cNvPr>
              <p:cNvSpPr txBox="1"/>
              <p:nvPr/>
            </p:nvSpPr>
            <p:spPr>
              <a:xfrm>
                <a:off x="1581810" y="1237980"/>
                <a:ext cx="2723502" cy="369332"/>
              </a:xfrm>
              <a:prstGeom prst="rect">
                <a:avLst/>
              </a:prstGeom>
              <a:noFill/>
            </p:spPr>
            <p:txBody>
              <a:bodyPr wrap="none" rtlCol="0">
                <a:spAutoFit/>
              </a:bodyPr>
              <a:lstStyle/>
              <a:p>
                <a:r>
                  <a:rPr lang="en-AU" dirty="0"/>
                  <a:t>Common clock comparison</a:t>
                </a:r>
              </a:p>
            </p:txBody>
          </p:sp>
          <p:sp>
            <p:nvSpPr>
              <p:cNvPr id="50" name="TextBox 49">
                <a:extLst>
                  <a:ext uri="{FF2B5EF4-FFF2-40B4-BE49-F238E27FC236}">
                    <a16:creationId xmlns:a16="http://schemas.microsoft.com/office/drawing/2014/main" id="{DD3A54CB-7A4A-4C50-F0F1-24358EE38AA7}"/>
                  </a:ext>
                </a:extLst>
              </p:cNvPr>
              <p:cNvSpPr txBox="1"/>
              <p:nvPr/>
            </p:nvSpPr>
            <p:spPr>
              <a:xfrm rot="16200000">
                <a:off x="-53852" y="3404912"/>
                <a:ext cx="1406795" cy="276999"/>
              </a:xfrm>
              <a:prstGeom prst="rect">
                <a:avLst/>
              </a:prstGeom>
              <a:noFill/>
            </p:spPr>
            <p:txBody>
              <a:bodyPr wrap="none" rtlCol="0">
                <a:spAutoFit/>
              </a:bodyPr>
              <a:lstStyle/>
              <a:p>
                <a:r>
                  <a:rPr lang="en-AU" sz="1200" dirty="0"/>
                  <a:t>time difference (ns)</a:t>
                </a:r>
              </a:p>
            </p:txBody>
          </p:sp>
        </p:grpSp>
        <p:sp>
          <p:nvSpPr>
            <p:cNvPr id="53" name="TextBox 52">
              <a:extLst>
                <a:ext uri="{FF2B5EF4-FFF2-40B4-BE49-F238E27FC236}">
                  <a16:creationId xmlns:a16="http://schemas.microsoft.com/office/drawing/2014/main" id="{F624638D-2FC5-7999-7E68-4ABFFE0C4381}"/>
                </a:ext>
              </a:extLst>
            </p:cNvPr>
            <p:cNvSpPr txBox="1"/>
            <p:nvPr/>
          </p:nvSpPr>
          <p:spPr>
            <a:xfrm>
              <a:off x="1111220" y="4684998"/>
              <a:ext cx="1551969" cy="646331"/>
            </a:xfrm>
            <a:prstGeom prst="rect">
              <a:avLst/>
            </a:prstGeom>
            <a:noFill/>
          </p:spPr>
          <p:txBody>
            <a:bodyPr wrap="square" rtlCol="0">
              <a:spAutoFit/>
            </a:bodyPr>
            <a:lstStyle/>
            <a:p>
              <a:r>
                <a:rPr lang="en-AU" sz="1200" b="1" dirty="0">
                  <a:solidFill>
                    <a:srgbClr val="FF0000"/>
                  </a:solidFill>
                </a:rPr>
                <a:t>__</a:t>
              </a:r>
              <a:r>
                <a:rPr lang="en-AU" sz="1200" dirty="0"/>
                <a:t> PPP</a:t>
              </a:r>
            </a:p>
            <a:p>
              <a:r>
                <a:rPr lang="en-AU" sz="1200" b="1" dirty="0">
                  <a:solidFill>
                    <a:srgbClr val="99FF66"/>
                  </a:solidFill>
                </a:rPr>
                <a:t>__</a:t>
              </a:r>
              <a:r>
                <a:rPr lang="en-AU" sz="1200" dirty="0"/>
                <a:t> aligned PPP</a:t>
              </a:r>
            </a:p>
            <a:p>
              <a:r>
                <a:rPr lang="en-AU" sz="1200" b="1" dirty="0"/>
                <a:t>__</a:t>
              </a:r>
              <a:r>
                <a:rPr lang="en-AU" sz="1200" dirty="0"/>
                <a:t> Integer PPP (IPPP)</a:t>
              </a:r>
            </a:p>
          </p:txBody>
        </p:sp>
      </p:grpSp>
      <p:grpSp>
        <p:nvGrpSpPr>
          <p:cNvPr id="11" name="Group 10">
            <a:extLst>
              <a:ext uri="{FF2B5EF4-FFF2-40B4-BE49-F238E27FC236}">
                <a16:creationId xmlns:a16="http://schemas.microsoft.com/office/drawing/2014/main" id="{9BA38EF1-14A6-F5B4-DC8D-2B2A49E5EA77}"/>
              </a:ext>
            </a:extLst>
          </p:cNvPr>
          <p:cNvGrpSpPr/>
          <p:nvPr/>
        </p:nvGrpSpPr>
        <p:grpSpPr>
          <a:xfrm>
            <a:off x="7209358" y="1189254"/>
            <a:ext cx="3549422" cy="5035772"/>
            <a:chOff x="7209358" y="1189254"/>
            <a:chExt cx="3549422" cy="5035772"/>
          </a:xfrm>
        </p:grpSpPr>
        <p:grpSp>
          <p:nvGrpSpPr>
            <p:cNvPr id="9" name="Group 8">
              <a:extLst>
                <a:ext uri="{FF2B5EF4-FFF2-40B4-BE49-F238E27FC236}">
                  <a16:creationId xmlns:a16="http://schemas.microsoft.com/office/drawing/2014/main" id="{DE7C9BC0-693C-77AE-99C3-85F612AAA9D7}"/>
                </a:ext>
              </a:extLst>
            </p:cNvPr>
            <p:cNvGrpSpPr/>
            <p:nvPr/>
          </p:nvGrpSpPr>
          <p:grpSpPr>
            <a:xfrm>
              <a:off x="7209358" y="1208362"/>
              <a:ext cx="3549422" cy="5016664"/>
              <a:chOff x="7209358" y="1208362"/>
              <a:chExt cx="3549422" cy="5016664"/>
            </a:xfrm>
          </p:grpSpPr>
          <p:grpSp>
            <p:nvGrpSpPr>
              <p:cNvPr id="8" name="Group 7">
                <a:extLst>
                  <a:ext uri="{FF2B5EF4-FFF2-40B4-BE49-F238E27FC236}">
                    <a16:creationId xmlns:a16="http://schemas.microsoft.com/office/drawing/2014/main" id="{2CB39DEC-BFA8-2221-650A-F95A679B5224}"/>
                  </a:ext>
                </a:extLst>
              </p:cNvPr>
              <p:cNvGrpSpPr/>
              <p:nvPr/>
            </p:nvGrpSpPr>
            <p:grpSpPr>
              <a:xfrm>
                <a:off x="7209358" y="1208362"/>
                <a:ext cx="3549422" cy="5016664"/>
                <a:chOff x="7209358" y="1208362"/>
                <a:chExt cx="3549422" cy="5016664"/>
              </a:xfrm>
            </p:grpSpPr>
            <p:grpSp>
              <p:nvGrpSpPr>
                <p:cNvPr id="7" name="Group 6">
                  <a:extLst>
                    <a:ext uri="{FF2B5EF4-FFF2-40B4-BE49-F238E27FC236}">
                      <a16:creationId xmlns:a16="http://schemas.microsoft.com/office/drawing/2014/main" id="{F259772C-285A-4050-C31B-31298B1F126F}"/>
                    </a:ext>
                  </a:extLst>
                </p:cNvPr>
                <p:cNvGrpSpPr/>
                <p:nvPr/>
              </p:nvGrpSpPr>
              <p:grpSpPr>
                <a:xfrm>
                  <a:off x="7209358" y="1208362"/>
                  <a:ext cx="3549422" cy="5016664"/>
                  <a:chOff x="7209358" y="1208362"/>
                  <a:chExt cx="3549422" cy="5016664"/>
                </a:xfrm>
              </p:grpSpPr>
              <p:pic>
                <p:nvPicPr>
                  <p:cNvPr id="55" name="Picture 54">
                    <a:extLst>
                      <a:ext uri="{FF2B5EF4-FFF2-40B4-BE49-F238E27FC236}">
                        <a16:creationId xmlns:a16="http://schemas.microsoft.com/office/drawing/2014/main" id="{30DC1684-1797-2AF7-5C0E-D4BD86023AF3}"/>
                      </a:ext>
                    </a:extLst>
                  </p:cNvPr>
                  <p:cNvPicPr>
                    <a:picLocks noChangeAspect="1"/>
                  </p:cNvPicPr>
                  <p:nvPr/>
                </p:nvPicPr>
                <p:blipFill>
                  <a:blip r:embed="rId4"/>
                  <a:stretch>
                    <a:fillRect/>
                  </a:stretch>
                </p:blipFill>
                <p:spPr>
                  <a:xfrm>
                    <a:off x="7209358" y="1208362"/>
                    <a:ext cx="3549422" cy="4739976"/>
                  </a:xfrm>
                  <a:prstGeom prst="rect">
                    <a:avLst/>
                  </a:prstGeom>
                </p:spPr>
              </p:pic>
              <p:sp>
                <p:nvSpPr>
                  <p:cNvPr id="6" name="TextBox 5">
                    <a:extLst>
                      <a:ext uri="{FF2B5EF4-FFF2-40B4-BE49-F238E27FC236}">
                        <a16:creationId xmlns:a16="http://schemas.microsoft.com/office/drawing/2014/main" id="{4F1C93A7-2C69-FDB7-632B-5BC0D7166D83}"/>
                      </a:ext>
                    </a:extLst>
                  </p:cNvPr>
                  <p:cNvSpPr txBox="1"/>
                  <p:nvPr/>
                </p:nvSpPr>
                <p:spPr>
                  <a:xfrm>
                    <a:off x="7410283" y="5948027"/>
                    <a:ext cx="2853602" cy="276999"/>
                  </a:xfrm>
                  <a:prstGeom prst="rect">
                    <a:avLst/>
                  </a:prstGeom>
                  <a:noFill/>
                </p:spPr>
                <p:txBody>
                  <a:bodyPr wrap="none" rtlCol="0">
                    <a:spAutoFit/>
                  </a:bodyPr>
                  <a:lstStyle/>
                  <a:p>
                    <a:r>
                      <a:rPr lang="en-AU" sz="1200" dirty="0"/>
                      <a:t>* from Petit et al </a:t>
                    </a:r>
                    <a:r>
                      <a:rPr lang="en-AU" sz="1200" i="1" dirty="0" err="1"/>
                      <a:t>Metrologia</a:t>
                    </a:r>
                    <a:r>
                      <a:rPr lang="en-AU" sz="1200" dirty="0"/>
                      <a:t> </a:t>
                    </a:r>
                    <a:r>
                      <a:rPr lang="en-AU" sz="1200" b="1" dirty="0"/>
                      <a:t>52</a:t>
                    </a:r>
                    <a:r>
                      <a:rPr lang="en-AU" sz="1200" dirty="0"/>
                      <a:t> p301 2015</a:t>
                    </a:r>
                  </a:p>
                </p:txBody>
              </p:sp>
            </p:grpSp>
            <p:cxnSp>
              <p:nvCxnSpPr>
                <p:cNvPr id="57" name="Straight Connector 56">
                  <a:extLst>
                    <a:ext uri="{FF2B5EF4-FFF2-40B4-BE49-F238E27FC236}">
                      <a16:creationId xmlns:a16="http://schemas.microsoft.com/office/drawing/2014/main" id="{0B9BF98E-4EB8-2EE6-FA1E-D81DAFFAA7E5}"/>
                    </a:ext>
                  </a:extLst>
                </p:cNvPr>
                <p:cNvCxnSpPr>
                  <a:cxnSpLocks/>
                </p:cNvCxnSpPr>
                <p:nvPr/>
              </p:nvCxnSpPr>
              <p:spPr>
                <a:xfrm>
                  <a:off x="7856220" y="2807970"/>
                  <a:ext cx="2392680" cy="2586990"/>
                </a:xfrm>
                <a:prstGeom prst="line">
                  <a:avLst/>
                </a:prstGeom>
                <a:ln w="19050">
                  <a:solidFill>
                    <a:srgbClr val="005677"/>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459E570-B841-225C-888F-A77AD8A2BAED}"/>
                    </a:ext>
                  </a:extLst>
                </p:cNvPr>
                <p:cNvCxnSpPr>
                  <a:cxnSpLocks/>
                </p:cNvCxnSpPr>
                <p:nvPr/>
              </p:nvCxnSpPr>
              <p:spPr>
                <a:xfrm>
                  <a:off x="9311640" y="2358390"/>
                  <a:ext cx="403860" cy="0"/>
                </a:xfrm>
                <a:prstGeom prst="line">
                  <a:avLst/>
                </a:prstGeom>
                <a:ln w="19050">
                  <a:solidFill>
                    <a:srgbClr val="005677"/>
                  </a:solidFill>
                  <a:prstDash val="dash"/>
                </a:ln>
              </p:spPr>
              <p:style>
                <a:lnRef idx="1">
                  <a:schemeClr val="accent1"/>
                </a:lnRef>
                <a:fillRef idx="0">
                  <a:schemeClr val="accent1"/>
                </a:fillRef>
                <a:effectRef idx="0">
                  <a:schemeClr val="accent1"/>
                </a:effectRef>
                <a:fontRef idx="minor">
                  <a:schemeClr val="tx1"/>
                </a:fontRef>
              </p:style>
            </p:cxnSp>
          </p:grpSp>
          <p:sp>
            <p:nvSpPr>
              <p:cNvPr id="62" name="TextBox 61">
                <a:extLst>
                  <a:ext uri="{FF2B5EF4-FFF2-40B4-BE49-F238E27FC236}">
                    <a16:creationId xmlns:a16="http://schemas.microsoft.com/office/drawing/2014/main" id="{A8954291-488C-169B-B944-CED7DA75890C}"/>
                  </a:ext>
                </a:extLst>
              </p:cNvPr>
              <p:cNvSpPr txBox="1"/>
              <p:nvPr/>
            </p:nvSpPr>
            <p:spPr>
              <a:xfrm>
                <a:off x="9646920" y="2219890"/>
                <a:ext cx="540533" cy="276999"/>
              </a:xfrm>
              <a:prstGeom prst="rect">
                <a:avLst/>
              </a:prstGeom>
              <a:noFill/>
            </p:spPr>
            <p:txBody>
              <a:bodyPr wrap="none" rtlCol="0">
                <a:spAutoFit/>
              </a:bodyPr>
              <a:lstStyle/>
              <a:p>
                <a:r>
                  <a:rPr lang="en-AU" sz="1200" dirty="0"/>
                  <a:t>IPPP*</a:t>
                </a:r>
              </a:p>
            </p:txBody>
          </p:sp>
        </p:grpSp>
        <p:sp>
          <p:nvSpPr>
            <p:cNvPr id="10" name="TextBox 9">
              <a:extLst>
                <a:ext uri="{FF2B5EF4-FFF2-40B4-BE49-F238E27FC236}">
                  <a16:creationId xmlns:a16="http://schemas.microsoft.com/office/drawing/2014/main" id="{BBE800AF-CD11-5DA6-4E19-D14B2250A7F8}"/>
                </a:ext>
              </a:extLst>
            </p:cNvPr>
            <p:cNvSpPr txBox="1"/>
            <p:nvPr/>
          </p:nvSpPr>
          <p:spPr>
            <a:xfrm>
              <a:off x="8153400" y="1189254"/>
              <a:ext cx="1952394" cy="369332"/>
            </a:xfrm>
            <a:prstGeom prst="rect">
              <a:avLst/>
            </a:prstGeom>
            <a:noFill/>
          </p:spPr>
          <p:txBody>
            <a:bodyPr wrap="none" rtlCol="0">
              <a:spAutoFit/>
            </a:bodyPr>
            <a:lstStyle/>
            <a:p>
              <a:r>
                <a:rPr lang="en-AU" dirty="0"/>
                <a:t>Frequency stability</a:t>
              </a:r>
            </a:p>
          </p:txBody>
        </p:sp>
      </p:grpSp>
    </p:spTree>
    <p:extLst>
      <p:ext uri="{BB962C8B-B14F-4D97-AF65-F5344CB8AC3E}">
        <p14:creationId xmlns:p14="http://schemas.microsoft.com/office/powerpoint/2010/main" val="348094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AFFB5C-1F61-DFE0-E699-C095DCE77736}"/>
              </a:ext>
            </a:extLst>
          </p:cNvPr>
          <p:cNvSpPr>
            <a:spLocks noGrp="1"/>
          </p:cNvSpPr>
          <p:nvPr>
            <p:ph type="title"/>
          </p:nvPr>
        </p:nvSpPr>
        <p:spPr/>
        <p:txBody>
          <a:bodyPr/>
          <a:lstStyle/>
          <a:p>
            <a:r>
              <a:rPr lang="en-AU" dirty="0"/>
              <a:t>A challenge</a:t>
            </a:r>
          </a:p>
        </p:txBody>
      </p:sp>
      <p:sp>
        <p:nvSpPr>
          <p:cNvPr id="3" name="Date Placeholder 2">
            <a:extLst>
              <a:ext uri="{FF2B5EF4-FFF2-40B4-BE49-F238E27FC236}">
                <a16:creationId xmlns:a16="http://schemas.microsoft.com/office/drawing/2014/main" id="{1D1B9BEF-2C56-261D-5F15-CF143467C9FC}"/>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5FC283FA-5DE6-48A0-73F0-05F12C1DC4B3}"/>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8AFE631A-F924-7C4D-3882-ADA393E0E00E}"/>
              </a:ext>
            </a:extLst>
          </p:cNvPr>
          <p:cNvSpPr>
            <a:spLocks noGrp="1"/>
          </p:cNvSpPr>
          <p:nvPr>
            <p:ph type="sldNum" sz="quarter" idx="12"/>
          </p:nvPr>
        </p:nvSpPr>
        <p:spPr/>
        <p:txBody>
          <a:bodyPr/>
          <a:lstStyle/>
          <a:p>
            <a:fld id="{07F29050-D3A7-419E-8F8A-80FA8E7AA01E}" type="slidenum">
              <a:rPr lang="en-AU" smtClean="0"/>
              <a:t>16</a:t>
            </a:fld>
            <a:endParaRPr lang="en-AU"/>
          </a:p>
        </p:txBody>
      </p:sp>
      <p:grpSp>
        <p:nvGrpSpPr>
          <p:cNvPr id="6" name="Group 5">
            <a:extLst>
              <a:ext uri="{FF2B5EF4-FFF2-40B4-BE49-F238E27FC236}">
                <a16:creationId xmlns:a16="http://schemas.microsoft.com/office/drawing/2014/main" id="{89B20B5B-A670-4CB9-6DCC-BA59F09F1C43}"/>
              </a:ext>
            </a:extLst>
          </p:cNvPr>
          <p:cNvGrpSpPr/>
          <p:nvPr/>
        </p:nvGrpSpPr>
        <p:grpSpPr>
          <a:xfrm>
            <a:off x="2470674" y="1203311"/>
            <a:ext cx="7614049" cy="5063331"/>
            <a:chOff x="2470674" y="1203311"/>
            <a:chExt cx="7614049" cy="5063331"/>
          </a:xfrm>
        </p:grpSpPr>
        <p:grpSp>
          <p:nvGrpSpPr>
            <p:cNvPr id="19" name="Group 18">
              <a:extLst>
                <a:ext uri="{FF2B5EF4-FFF2-40B4-BE49-F238E27FC236}">
                  <a16:creationId xmlns:a16="http://schemas.microsoft.com/office/drawing/2014/main" id="{FDA2520F-F3EC-99CB-BB14-CEC4E8F43DB2}"/>
                </a:ext>
              </a:extLst>
            </p:cNvPr>
            <p:cNvGrpSpPr/>
            <p:nvPr/>
          </p:nvGrpSpPr>
          <p:grpSpPr>
            <a:xfrm>
              <a:off x="2470674" y="1203311"/>
              <a:ext cx="7614049" cy="5063331"/>
              <a:chOff x="2486716" y="1188879"/>
              <a:chExt cx="7614049" cy="5063331"/>
            </a:xfrm>
          </p:grpSpPr>
          <p:pic>
            <p:nvPicPr>
              <p:cNvPr id="7" name="Picture 6">
                <a:extLst>
                  <a:ext uri="{FF2B5EF4-FFF2-40B4-BE49-F238E27FC236}">
                    <a16:creationId xmlns:a16="http://schemas.microsoft.com/office/drawing/2014/main" id="{AEB5AA8F-855B-4067-65A8-5E8AED01F300}"/>
                  </a:ext>
                </a:extLst>
              </p:cNvPr>
              <p:cNvPicPr>
                <a:picLocks noChangeAspect="1"/>
              </p:cNvPicPr>
              <p:nvPr/>
            </p:nvPicPr>
            <p:blipFill>
              <a:blip r:embed="rId3"/>
              <a:stretch>
                <a:fillRect/>
              </a:stretch>
            </p:blipFill>
            <p:spPr>
              <a:xfrm>
                <a:off x="2486716" y="1188879"/>
                <a:ext cx="7614049" cy="5063331"/>
              </a:xfrm>
              <a:prstGeom prst="rect">
                <a:avLst/>
              </a:prstGeom>
            </p:spPr>
          </p:pic>
          <p:sp>
            <p:nvSpPr>
              <p:cNvPr id="8" name="TextBox 7">
                <a:extLst>
                  <a:ext uri="{FF2B5EF4-FFF2-40B4-BE49-F238E27FC236}">
                    <a16:creationId xmlns:a16="http://schemas.microsoft.com/office/drawing/2014/main" id="{B2D7D612-4792-D69A-0E0F-CE60DF62C538}"/>
                  </a:ext>
                </a:extLst>
              </p:cNvPr>
              <p:cNvSpPr txBox="1"/>
              <p:nvPr/>
            </p:nvSpPr>
            <p:spPr>
              <a:xfrm>
                <a:off x="4762631" y="4364832"/>
                <a:ext cx="923651" cy="369332"/>
              </a:xfrm>
              <a:prstGeom prst="rect">
                <a:avLst/>
              </a:prstGeom>
              <a:solidFill>
                <a:schemeClr val="bg1">
                  <a:alpha val="63000"/>
                </a:schemeClr>
              </a:solidFill>
            </p:spPr>
            <p:txBody>
              <a:bodyPr wrap="none" rtlCol="0">
                <a:spAutoFit/>
              </a:bodyPr>
              <a:lstStyle/>
              <a:p>
                <a:r>
                  <a:rPr lang="en-AU" dirty="0"/>
                  <a:t>NIST Al</a:t>
                </a:r>
                <a:r>
                  <a:rPr lang="en-AU" baseline="30000" dirty="0"/>
                  <a:t>+</a:t>
                </a:r>
              </a:p>
            </p:txBody>
          </p:sp>
          <p:sp>
            <p:nvSpPr>
              <p:cNvPr id="9" name="TextBox 8">
                <a:extLst>
                  <a:ext uri="{FF2B5EF4-FFF2-40B4-BE49-F238E27FC236}">
                    <a16:creationId xmlns:a16="http://schemas.microsoft.com/office/drawing/2014/main" id="{495FBE2C-BC12-A20D-E788-A48ACD84FAFD}"/>
                  </a:ext>
                </a:extLst>
              </p:cNvPr>
              <p:cNvSpPr txBox="1"/>
              <p:nvPr/>
            </p:nvSpPr>
            <p:spPr>
              <a:xfrm>
                <a:off x="7803630" y="1831182"/>
                <a:ext cx="982961" cy="369332"/>
              </a:xfrm>
              <a:prstGeom prst="rect">
                <a:avLst/>
              </a:prstGeom>
              <a:solidFill>
                <a:schemeClr val="bg1">
                  <a:alpha val="63000"/>
                </a:schemeClr>
              </a:solidFill>
            </p:spPr>
            <p:txBody>
              <a:bodyPr wrap="none" rtlCol="0">
                <a:spAutoFit/>
              </a:bodyPr>
              <a:lstStyle/>
              <a:p>
                <a:r>
                  <a:rPr lang="en-AU" dirty="0"/>
                  <a:t>Cs beam</a:t>
                </a:r>
                <a:endParaRPr lang="en-AU" baseline="30000" dirty="0"/>
              </a:p>
            </p:txBody>
          </p:sp>
          <p:sp>
            <p:nvSpPr>
              <p:cNvPr id="10" name="TextBox 9">
                <a:extLst>
                  <a:ext uri="{FF2B5EF4-FFF2-40B4-BE49-F238E27FC236}">
                    <a16:creationId xmlns:a16="http://schemas.microsoft.com/office/drawing/2014/main" id="{34EABDD9-0491-7579-A493-4D7B2AB04A86}"/>
                  </a:ext>
                </a:extLst>
              </p:cNvPr>
              <p:cNvSpPr txBox="1"/>
              <p:nvPr/>
            </p:nvSpPr>
            <p:spPr>
              <a:xfrm>
                <a:off x="4398442" y="3244334"/>
                <a:ext cx="566181" cy="369332"/>
              </a:xfrm>
              <a:prstGeom prst="rect">
                <a:avLst/>
              </a:prstGeom>
              <a:solidFill>
                <a:schemeClr val="bg1">
                  <a:alpha val="63000"/>
                </a:schemeClr>
              </a:solidFill>
            </p:spPr>
            <p:txBody>
              <a:bodyPr wrap="none" rtlCol="0">
                <a:spAutoFit/>
              </a:bodyPr>
              <a:lstStyle/>
              <a:p>
                <a:r>
                  <a:rPr lang="en-AU" dirty="0"/>
                  <a:t>CSO</a:t>
                </a:r>
                <a:endParaRPr lang="en-AU" baseline="30000" dirty="0"/>
              </a:p>
            </p:txBody>
          </p:sp>
          <p:sp>
            <p:nvSpPr>
              <p:cNvPr id="11" name="TextBox 10">
                <a:extLst>
                  <a:ext uri="{FF2B5EF4-FFF2-40B4-BE49-F238E27FC236}">
                    <a16:creationId xmlns:a16="http://schemas.microsoft.com/office/drawing/2014/main" id="{90356F13-C92A-F7B0-F381-DE6A8FB1777B}"/>
                  </a:ext>
                </a:extLst>
              </p:cNvPr>
              <p:cNvSpPr txBox="1"/>
              <p:nvPr/>
            </p:nvSpPr>
            <p:spPr>
              <a:xfrm>
                <a:off x="6866353" y="3864174"/>
                <a:ext cx="1588255" cy="369332"/>
              </a:xfrm>
              <a:prstGeom prst="rect">
                <a:avLst/>
              </a:prstGeom>
              <a:solidFill>
                <a:schemeClr val="bg1">
                  <a:alpha val="63000"/>
                </a:schemeClr>
              </a:solidFill>
            </p:spPr>
            <p:txBody>
              <a:bodyPr wrap="none" rtlCol="0">
                <a:spAutoFit/>
              </a:bodyPr>
              <a:lstStyle/>
              <a:p>
                <a:r>
                  <a:rPr lang="en-AU" dirty="0"/>
                  <a:t>active H-maser</a:t>
                </a:r>
                <a:endParaRPr lang="en-AU" baseline="30000" dirty="0"/>
              </a:p>
            </p:txBody>
          </p:sp>
          <p:sp>
            <p:nvSpPr>
              <p:cNvPr id="12" name="TextBox 11">
                <a:extLst>
                  <a:ext uri="{FF2B5EF4-FFF2-40B4-BE49-F238E27FC236}">
                    <a16:creationId xmlns:a16="http://schemas.microsoft.com/office/drawing/2014/main" id="{EED92DEF-BF51-AC1B-DE31-CB4E1E00F157}"/>
                  </a:ext>
                </a:extLst>
              </p:cNvPr>
              <p:cNvSpPr txBox="1"/>
              <p:nvPr/>
            </p:nvSpPr>
            <p:spPr>
              <a:xfrm>
                <a:off x="4885250" y="2591633"/>
                <a:ext cx="876843" cy="369332"/>
              </a:xfrm>
              <a:prstGeom prst="rect">
                <a:avLst/>
              </a:prstGeom>
              <a:solidFill>
                <a:schemeClr val="bg1">
                  <a:alpha val="63000"/>
                </a:schemeClr>
              </a:solidFill>
            </p:spPr>
            <p:txBody>
              <a:bodyPr wrap="none" rtlCol="0">
                <a:spAutoFit/>
              </a:bodyPr>
              <a:lstStyle/>
              <a:p>
                <a:r>
                  <a:rPr lang="en-AU" dirty="0"/>
                  <a:t>cold Rb</a:t>
                </a:r>
                <a:endParaRPr lang="en-AU" baseline="30000" dirty="0"/>
              </a:p>
            </p:txBody>
          </p:sp>
        </p:grpSp>
        <p:grpSp>
          <p:nvGrpSpPr>
            <p:cNvPr id="23" name="Group 22">
              <a:extLst>
                <a:ext uri="{FF2B5EF4-FFF2-40B4-BE49-F238E27FC236}">
                  <a16:creationId xmlns:a16="http://schemas.microsoft.com/office/drawing/2014/main" id="{5CEE5E50-BDD3-F1A8-710D-66AB2C6B5E9C}"/>
                </a:ext>
              </a:extLst>
            </p:cNvPr>
            <p:cNvGrpSpPr/>
            <p:nvPr/>
          </p:nvGrpSpPr>
          <p:grpSpPr>
            <a:xfrm>
              <a:off x="4038600" y="1569720"/>
              <a:ext cx="5227320" cy="2895600"/>
              <a:chOff x="4038600" y="1569720"/>
              <a:chExt cx="5227320" cy="2895600"/>
            </a:xfrm>
          </p:grpSpPr>
          <p:cxnSp>
            <p:nvCxnSpPr>
              <p:cNvPr id="14" name="Straight Connector 13">
                <a:extLst>
                  <a:ext uri="{FF2B5EF4-FFF2-40B4-BE49-F238E27FC236}">
                    <a16:creationId xmlns:a16="http://schemas.microsoft.com/office/drawing/2014/main" id="{1501110F-E4FD-1494-927B-F1511E1E40CF}"/>
                  </a:ext>
                </a:extLst>
              </p:cNvPr>
              <p:cNvCxnSpPr>
                <a:cxnSpLocks/>
              </p:cNvCxnSpPr>
              <p:nvPr/>
            </p:nvCxnSpPr>
            <p:spPr>
              <a:xfrm>
                <a:off x="4038600" y="1569720"/>
                <a:ext cx="5227320" cy="2895600"/>
              </a:xfrm>
              <a:prstGeom prst="line">
                <a:avLst/>
              </a:prstGeom>
              <a:ln w="34925">
                <a:solidFill>
                  <a:schemeClr val="accent4">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32F6ADA3-3416-D9BA-2BA6-30515C40D37B}"/>
                  </a:ext>
                </a:extLst>
              </p:cNvPr>
              <p:cNvSpPr txBox="1"/>
              <p:nvPr/>
            </p:nvSpPr>
            <p:spPr>
              <a:xfrm>
                <a:off x="6199630" y="2347615"/>
                <a:ext cx="598241" cy="369332"/>
              </a:xfrm>
              <a:prstGeom prst="rect">
                <a:avLst/>
              </a:prstGeom>
              <a:solidFill>
                <a:schemeClr val="bg1">
                  <a:alpha val="63000"/>
                </a:schemeClr>
              </a:solidFill>
              <a:ln>
                <a:noFill/>
                <a:prstDash val="dash"/>
              </a:ln>
            </p:spPr>
            <p:txBody>
              <a:bodyPr wrap="none" rtlCol="0">
                <a:spAutoFit/>
              </a:bodyPr>
              <a:lstStyle/>
              <a:p>
                <a:r>
                  <a:rPr lang="en-AU" dirty="0"/>
                  <a:t>IPPP</a:t>
                </a:r>
                <a:endParaRPr lang="en-AU" baseline="30000" dirty="0"/>
              </a:p>
            </p:txBody>
          </p:sp>
        </p:grpSp>
      </p:grpSp>
      <p:sp>
        <p:nvSpPr>
          <p:cNvPr id="13" name="TextBox 12">
            <a:extLst>
              <a:ext uri="{FF2B5EF4-FFF2-40B4-BE49-F238E27FC236}">
                <a16:creationId xmlns:a16="http://schemas.microsoft.com/office/drawing/2014/main" id="{31DD3D7E-5BE1-F7B1-5E7B-B993A6DF8FAC}"/>
              </a:ext>
            </a:extLst>
          </p:cNvPr>
          <p:cNvSpPr txBox="1"/>
          <p:nvPr/>
        </p:nvSpPr>
        <p:spPr>
          <a:xfrm>
            <a:off x="5522553" y="1155534"/>
            <a:ext cx="1952394" cy="369332"/>
          </a:xfrm>
          <a:prstGeom prst="rect">
            <a:avLst/>
          </a:prstGeom>
          <a:noFill/>
        </p:spPr>
        <p:txBody>
          <a:bodyPr wrap="none" rtlCol="0">
            <a:spAutoFit/>
          </a:bodyPr>
          <a:lstStyle/>
          <a:p>
            <a:r>
              <a:rPr lang="en-AU" dirty="0"/>
              <a:t>Frequency stability</a:t>
            </a:r>
          </a:p>
        </p:txBody>
      </p:sp>
    </p:spTree>
    <p:extLst>
      <p:ext uri="{BB962C8B-B14F-4D97-AF65-F5344CB8AC3E}">
        <p14:creationId xmlns:p14="http://schemas.microsoft.com/office/powerpoint/2010/main" val="10788625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7B5E2-8F80-038E-9052-2E96B71AF929}"/>
              </a:ext>
            </a:extLst>
          </p:cNvPr>
          <p:cNvSpPr>
            <a:spLocks noGrp="1"/>
          </p:cNvSpPr>
          <p:nvPr>
            <p:ph type="title"/>
          </p:nvPr>
        </p:nvSpPr>
        <p:spPr/>
        <p:txBody>
          <a:bodyPr/>
          <a:lstStyle/>
          <a:p>
            <a:r>
              <a:rPr lang="en-AU" dirty="0"/>
              <a:t>Two-way satellite time transfer</a:t>
            </a:r>
          </a:p>
        </p:txBody>
      </p:sp>
      <p:sp>
        <p:nvSpPr>
          <p:cNvPr id="3" name="Text Placeholder 2">
            <a:extLst>
              <a:ext uri="{FF2B5EF4-FFF2-40B4-BE49-F238E27FC236}">
                <a16:creationId xmlns:a16="http://schemas.microsoft.com/office/drawing/2014/main" id="{65552CE4-E25C-945D-C6C3-790330801DA5}"/>
              </a:ext>
            </a:extLst>
          </p:cNvPr>
          <p:cNvSpPr>
            <a:spLocks noGrp="1"/>
          </p:cNvSpPr>
          <p:nvPr>
            <p:ph type="body" idx="1"/>
          </p:nvPr>
        </p:nvSpPr>
        <p:spPr/>
        <p:txBody>
          <a:bodyPr/>
          <a:lstStyle/>
          <a:p>
            <a:endParaRPr lang="en-AU" dirty="0"/>
          </a:p>
        </p:txBody>
      </p:sp>
      <p:sp>
        <p:nvSpPr>
          <p:cNvPr id="4" name="Date Placeholder 3">
            <a:extLst>
              <a:ext uri="{FF2B5EF4-FFF2-40B4-BE49-F238E27FC236}">
                <a16:creationId xmlns:a16="http://schemas.microsoft.com/office/drawing/2014/main" id="{A32A7E1B-90E8-4755-5A9B-644B685BDED4}"/>
              </a:ext>
            </a:extLst>
          </p:cNvPr>
          <p:cNvSpPr>
            <a:spLocks noGrp="1"/>
          </p:cNvSpPr>
          <p:nvPr>
            <p:ph type="dt" sz="half" idx="10"/>
          </p:nvPr>
        </p:nvSpPr>
        <p:spPr/>
        <p:txBody>
          <a:bodyPr/>
          <a:lstStyle/>
          <a:p>
            <a:r>
              <a:rPr lang="en-US"/>
              <a:t>11 Oct 2023</a:t>
            </a:r>
            <a:endParaRPr lang="en-AU"/>
          </a:p>
        </p:txBody>
      </p:sp>
      <p:sp>
        <p:nvSpPr>
          <p:cNvPr id="5" name="Footer Placeholder 4">
            <a:extLst>
              <a:ext uri="{FF2B5EF4-FFF2-40B4-BE49-F238E27FC236}">
                <a16:creationId xmlns:a16="http://schemas.microsoft.com/office/drawing/2014/main" id="{331820B9-A803-3156-3DC0-416BEC0E30E2}"/>
              </a:ext>
            </a:extLst>
          </p:cNvPr>
          <p:cNvSpPr>
            <a:spLocks noGrp="1"/>
          </p:cNvSpPr>
          <p:nvPr>
            <p:ph type="ftr" sz="quarter" idx="11"/>
          </p:nvPr>
        </p:nvSpPr>
        <p:spPr/>
        <p:txBody>
          <a:bodyPr/>
          <a:lstStyle/>
          <a:p>
            <a:r>
              <a:rPr lang="en-AU"/>
              <a:t>Time and frequency transfer techniques</a:t>
            </a:r>
            <a:endParaRPr lang="en-AU" dirty="0"/>
          </a:p>
        </p:txBody>
      </p:sp>
      <p:sp>
        <p:nvSpPr>
          <p:cNvPr id="6" name="Slide Number Placeholder 5">
            <a:extLst>
              <a:ext uri="{FF2B5EF4-FFF2-40B4-BE49-F238E27FC236}">
                <a16:creationId xmlns:a16="http://schemas.microsoft.com/office/drawing/2014/main" id="{9E13F795-C667-FA01-4E8F-A9922A86D8D8}"/>
              </a:ext>
            </a:extLst>
          </p:cNvPr>
          <p:cNvSpPr>
            <a:spLocks noGrp="1"/>
          </p:cNvSpPr>
          <p:nvPr>
            <p:ph type="sldNum" sz="quarter" idx="12"/>
          </p:nvPr>
        </p:nvSpPr>
        <p:spPr/>
        <p:txBody>
          <a:bodyPr/>
          <a:lstStyle/>
          <a:p>
            <a:fld id="{07F29050-D3A7-419E-8F8A-80FA8E7AA01E}" type="slidenum">
              <a:rPr lang="en-AU" smtClean="0"/>
              <a:t>17</a:t>
            </a:fld>
            <a:endParaRPr lang="en-AU"/>
          </a:p>
        </p:txBody>
      </p:sp>
      <p:pic>
        <p:nvPicPr>
          <p:cNvPr id="7" name="Picture 10" descr="APMP Conference roof shots copy">
            <a:extLst>
              <a:ext uri="{FF2B5EF4-FFF2-40B4-BE49-F238E27FC236}">
                <a16:creationId xmlns:a16="http://schemas.microsoft.com/office/drawing/2014/main" id="{57AECDB6-D086-C6EF-79B1-9DD628A625D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363" r="15176" b="13409"/>
          <a:stretch>
            <a:fillRect/>
          </a:stretch>
        </p:blipFill>
        <p:spPr bwMode="auto">
          <a:xfrm>
            <a:off x="928346" y="589560"/>
            <a:ext cx="3742592"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DF760AAF-BCF0-E7A1-7643-1A3179AAA13F}"/>
              </a:ext>
            </a:extLst>
          </p:cNvPr>
          <p:cNvSpPr txBox="1"/>
          <p:nvPr/>
        </p:nvSpPr>
        <p:spPr>
          <a:xfrm>
            <a:off x="4670938" y="550607"/>
            <a:ext cx="3736023" cy="369332"/>
          </a:xfrm>
          <a:prstGeom prst="rect">
            <a:avLst/>
          </a:prstGeom>
          <a:noFill/>
        </p:spPr>
        <p:txBody>
          <a:bodyPr wrap="none" rtlCol="0">
            <a:spAutoFit/>
          </a:bodyPr>
          <a:lstStyle/>
          <a:p>
            <a:r>
              <a:rPr lang="en-AU" dirty="0">
                <a:solidFill>
                  <a:schemeClr val="bg1"/>
                </a:solidFill>
              </a:rPr>
              <a:t>4.6 m C-band antenna at NMI, Sydney</a:t>
            </a:r>
          </a:p>
        </p:txBody>
      </p:sp>
    </p:spTree>
    <p:extLst>
      <p:ext uri="{BB962C8B-B14F-4D97-AF65-F5344CB8AC3E}">
        <p14:creationId xmlns:p14="http://schemas.microsoft.com/office/powerpoint/2010/main" val="1771874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53639-864A-FB39-BF97-7B25986174B2}"/>
              </a:ext>
            </a:extLst>
          </p:cNvPr>
          <p:cNvSpPr>
            <a:spLocks noGrp="1"/>
          </p:cNvSpPr>
          <p:nvPr>
            <p:ph type="title"/>
          </p:nvPr>
        </p:nvSpPr>
        <p:spPr/>
        <p:txBody>
          <a:bodyPr/>
          <a:lstStyle/>
          <a:p>
            <a:r>
              <a:rPr lang="en-AU" dirty="0"/>
              <a:t>Principle of TWSTT</a:t>
            </a:r>
          </a:p>
        </p:txBody>
      </p:sp>
      <p:sp>
        <p:nvSpPr>
          <p:cNvPr id="3" name="Date Placeholder 2">
            <a:extLst>
              <a:ext uri="{FF2B5EF4-FFF2-40B4-BE49-F238E27FC236}">
                <a16:creationId xmlns:a16="http://schemas.microsoft.com/office/drawing/2014/main" id="{880F6AA6-F6A3-D131-C52C-F56DB209E8D8}"/>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09FD8B8D-FCF0-DD89-AE28-1E2C9F1856A5}"/>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09ADE426-CA0E-D1B1-3C04-7425090BE4AD}"/>
              </a:ext>
            </a:extLst>
          </p:cNvPr>
          <p:cNvSpPr>
            <a:spLocks noGrp="1"/>
          </p:cNvSpPr>
          <p:nvPr>
            <p:ph type="sldNum" sz="quarter" idx="12"/>
          </p:nvPr>
        </p:nvSpPr>
        <p:spPr/>
        <p:txBody>
          <a:bodyPr/>
          <a:lstStyle/>
          <a:p>
            <a:fld id="{07F29050-D3A7-419E-8F8A-80FA8E7AA01E}" type="slidenum">
              <a:rPr lang="en-AU" smtClean="0"/>
              <a:t>18</a:t>
            </a:fld>
            <a:endParaRPr lang="en-AU" dirty="0"/>
          </a:p>
        </p:txBody>
      </p:sp>
      <p:sp>
        <p:nvSpPr>
          <p:cNvPr id="6" name="Text Box 15">
            <a:extLst>
              <a:ext uri="{FF2B5EF4-FFF2-40B4-BE49-F238E27FC236}">
                <a16:creationId xmlns:a16="http://schemas.microsoft.com/office/drawing/2014/main" id="{80899E80-4AFF-284F-6062-EE4B13C572A1}"/>
              </a:ext>
            </a:extLst>
          </p:cNvPr>
          <p:cNvSpPr txBox="1">
            <a:spLocks noChangeAspect="1" noChangeArrowheads="1"/>
          </p:cNvSpPr>
          <p:nvPr/>
        </p:nvSpPr>
        <p:spPr bwMode="auto">
          <a:xfrm>
            <a:off x="6624881" y="3972692"/>
            <a:ext cx="309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r>
              <a:rPr lang="en-AU" sz="1800" dirty="0">
                <a:latin typeface="+mn-lt"/>
              </a:rPr>
              <a:t>B</a:t>
            </a:r>
            <a:endParaRPr lang="en-US" sz="1800" dirty="0">
              <a:latin typeface="+mn-lt"/>
            </a:endParaRPr>
          </a:p>
        </p:txBody>
      </p:sp>
      <p:graphicFrame>
        <p:nvGraphicFramePr>
          <p:cNvPr id="7" name="Object 16">
            <a:extLst>
              <a:ext uri="{FF2B5EF4-FFF2-40B4-BE49-F238E27FC236}">
                <a16:creationId xmlns:a16="http://schemas.microsoft.com/office/drawing/2014/main" id="{E262C744-B1D0-701F-585C-5B73CD24CA57}"/>
              </a:ext>
            </a:extLst>
          </p:cNvPr>
          <p:cNvGraphicFramePr>
            <a:graphicFrameLocks noChangeAspect="1"/>
          </p:cNvGraphicFramePr>
          <p:nvPr>
            <p:extLst>
              <p:ext uri="{D42A27DB-BD31-4B8C-83A1-F6EECF244321}">
                <p14:modId xmlns:p14="http://schemas.microsoft.com/office/powerpoint/2010/main" val="4152469163"/>
              </p:ext>
            </p:extLst>
          </p:nvPr>
        </p:nvGraphicFramePr>
        <p:xfrm>
          <a:off x="6487867" y="4345506"/>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7" name="Object 16">
                        <a:extLst>
                          <a:ext uri="{FF2B5EF4-FFF2-40B4-BE49-F238E27FC236}">
                            <a16:creationId xmlns:a16="http://schemas.microsoft.com/office/drawing/2014/main" id="{E262C744-B1D0-701F-585C-5B73CD24CA5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87867" y="4345506"/>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 Box 17">
            <a:extLst>
              <a:ext uri="{FF2B5EF4-FFF2-40B4-BE49-F238E27FC236}">
                <a16:creationId xmlns:a16="http://schemas.microsoft.com/office/drawing/2014/main" id="{3B4DA27B-D598-1FC9-AFA0-8C4E5C2C9A0B}"/>
              </a:ext>
            </a:extLst>
          </p:cNvPr>
          <p:cNvSpPr txBox="1">
            <a:spLocks noChangeAspect="1" noChangeArrowheads="1"/>
          </p:cNvSpPr>
          <p:nvPr/>
        </p:nvSpPr>
        <p:spPr bwMode="auto">
          <a:xfrm>
            <a:off x="756876" y="3984598"/>
            <a:ext cx="317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r>
              <a:rPr lang="en-AU" sz="1800" dirty="0">
                <a:latin typeface="+mn-lt"/>
              </a:rPr>
              <a:t>A</a:t>
            </a:r>
            <a:endParaRPr lang="en-US" sz="1800" dirty="0">
              <a:latin typeface="+mn-lt"/>
            </a:endParaRPr>
          </a:p>
        </p:txBody>
      </p:sp>
      <p:graphicFrame>
        <p:nvGraphicFramePr>
          <p:cNvPr id="9" name="Object 18">
            <a:extLst>
              <a:ext uri="{FF2B5EF4-FFF2-40B4-BE49-F238E27FC236}">
                <a16:creationId xmlns:a16="http://schemas.microsoft.com/office/drawing/2014/main" id="{039A7131-21A1-00AB-5AA0-9CD621312535}"/>
              </a:ext>
            </a:extLst>
          </p:cNvPr>
          <p:cNvGraphicFramePr>
            <a:graphicFrameLocks noChangeAspect="1"/>
          </p:cNvGraphicFramePr>
          <p:nvPr>
            <p:extLst>
              <p:ext uri="{D42A27DB-BD31-4B8C-83A1-F6EECF244321}">
                <p14:modId xmlns:p14="http://schemas.microsoft.com/office/powerpoint/2010/main" val="177198426"/>
              </p:ext>
            </p:extLst>
          </p:nvPr>
        </p:nvGraphicFramePr>
        <p:xfrm>
          <a:off x="619863" y="4344167"/>
          <a:ext cx="609600" cy="647700"/>
        </p:xfrm>
        <a:graphic>
          <a:graphicData uri="http://schemas.openxmlformats.org/presentationml/2006/ole">
            <mc:AlternateContent xmlns:mc="http://schemas.openxmlformats.org/markup-compatibility/2006">
              <mc:Choice xmlns:v="urn:schemas-microsoft-com:vml" Requires="v">
                <p:oleObj name="Visio" r:id="rId5" imgW="518263" imgH="549527" progId="Visio.Drawing.11">
                  <p:embed/>
                </p:oleObj>
              </mc:Choice>
              <mc:Fallback>
                <p:oleObj name="Visio" r:id="rId5" imgW="518263" imgH="549527" progId="Visio.Drawing.11">
                  <p:embed/>
                  <p:pic>
                    <p:nvPicPr>
                      <p:cNvPr id="9" name="Object 18">
                        <a:extLst>
                          <a:ext uri="{FF2B5EF4-FFF2-40B4-BE49-F238E27FC236}">
                            <a16:creationId xmlns:a16="http://schemas.microsoft.com/office/drawing/2014/main" id="{039A7131-21A1-00AB-5AA0-9CD6213125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863" y="4344167"/>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0" name="Picture 22">
            <a:extLst>
              <a:ext uri="{FF2B5EF4-FFF2-40B4-BE49-F238E27FC236}">
                <a16:creationId xmlns:a16="http://schemas.microsoft.com/office/drawing/2014/main" id="{F99535CD-4EBB-8C61-1283-31EC3C51223E}"/>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32657" y="1642943"/>
            <a:ext cx="586154"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a:extLst>
              <a:ext uri="{FF2B5EF4-FFF2-40B4-BE49-F238E27FC236}">
                <a16:creationId xmlns:a16="http://schemas.microsoft.com/office/drawing/2014/main" id="{A801487F-9CBA-2A62-46B2-7B61748228F2}"/>
              </a:ext>
            </a:extLst>
          </p:cNvPr>
          <p:cNvSpPr/>
          <p:nvPr/>
        </p:nvSpPr>
        <p:spPr>
          <a:xfrm>
            <a:off x="1736721" y="4456806"/>
            <a:ext cx="928503" cy="42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modem</a:t>
            </a:r>
          </a:p>
        </p:txBody>
      </p:sp>
      <p:cxnSp>
        <p:nvCxnSpPr>
          <p:cNvPr id="12" name="Straight Connector 11">
            <a:extLst>
              <a:ext uri="{FF2B5EF4-FFF2-40B4-BE49-F238E27FC236}">
                <a16:creationId xmlns:a16="http://schemas.microsoft.com/office/drawing/2014/main" id="{3709EE73-1E1F-2185-5701-E384059BA97B}"/>
              </a:ext>
            </a:extLst>
          </p:cNvPr>
          <p:cNvCxnSpPr>
            <a:cxnSpLocks/>
            <a:stCxn id="11" idx="1"/>
            <a:endCxn id="9" idx="3"/>
          </p:cNvCxnSpPr>
          <p:nvPr/>
        </p:nvCxnSpPr>
        <p:spPr>
          <a:xfrm flipH="1" flipV="1">
            <a:off x="1229463" y="4668017"/>
            <a:ext cx="507258" cy="30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A4FED2C-F6EF-5642-BFB6-418C6FFC8452}"/>
              </a:ext>
            </a:extLst>
          </p:cNvPr>
          <p:cNvCxnSpPr>
            <a:cxnSpLocks/>
          </p:cNvCxnSpPr>
          <p:nvPr/>
        </p:nvCxnSpPr>
        <p:spPr>
          <a:xfrm flipH="1">
            <a:off x="5988949" y="4652393"/>
            <a:ext cx="498918" cy="37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476B78D-EB90-D1F7-E60D-CCB890A2FE8E}"/>
              </a:ext>
            </a:extLst>
          </p:cNvPr>
          <p:cNvSpPr txBox="1"/>
          <p:nvPr/>
        </p:nvSpPr>
        <p:spPr>
          <a:xfrm>
            <a:off x="4264966" y="1565971"/>
            <a:ext cx="1650388" cy="646331"/>
          </a:xfrm>
          <a:prstGeom prst="rect">
            <a:avLst/>
          </a:prstGeom>
          <a:noFill/>
        </p:spPr>
        <p:txBody>
          <a:bodyPr wrap="none" rtlCol="0">
            <a:spAutoFit/>
          </a:bodyPr>
          <a:lstStyle/>
          <a:p>
            <a:r>
              <a:rPr lang="en-AU" dirty="0"/>
              <a:t>geostationary </a:t>
            </a:r>
          </a:p>
          <a:p>
            <a:r>
              <a:rPr lang="en-AU" dirty="0"/>
              <a:t>comms satellite</a:t>
            </a:r>
          </a:p>
        </p:txBody>
      </p:sp>
      <p:sp>
        <p:nvSpPr>
          <p:cNvPr id="15" name="TextBox 14">
            <a:extLst>
              <a:ext uri="{FF2B5EF4-FFF2-40B4-BE49-F238E27FC236}">
                <a16:creationId xmlns:a16="http://schemas.microsoft.com/office/drawing/2014/main" id="{BC65F76E-3D31-368F-E2DB-5FE8910BE9DD}"/>
              </a:ext>
            </a:extLst>
          </p:cNvPr>
          <p:cNvSpPr txBox="1"/>
          <p:nvPr/>
        </p:nvSpPr>
        <p:spPr>
          <a:xfrm>
            <a:off x="3106329" y="2836551"/>
            <a:ext cx="471604" cy="369332"/>
          </a:xfrm>
          <a:prstGeom prst="rect">
            <a:avLst/>
          </a:prstGeom>
          <a:noFill/>
        </p:spPr>
        <p:txBody>
          <a:bodyPr wrap="none" rtlCol="0">
            <a:spAutoFit/>
          </a:bodyPr>
          <a:lstStyle/>
          <a:p>
            <a:r>
              <a:rPr lang="en-AU" dirty="0" err="1">
                <a:latin typeface="Symbol" panose="05050102010706020507" pitchFamily="18" charset="2"/>
              </a:rPr>
              <a:t>d</a:t>
            </a:r>
            <a:r>
              <a:rPr lang="en-AU" baseline="-25000" dirty="0" err="1"/>
              <a:t>AB</a:t>
            </a:r>
            <a:endParaRPr lang="en-AU" baseline="-25000" dirty="0"/>
          </a:p>
        </p:txBody>
      </p:sp>
      <p:sp>
        <p:nvSpPr>
          <p:cNvPr id="16" name="TextBox 15">
            <a:extLst>
              <a:ext uri="{FF2B5EF4-FFF2-40B4-BE49-F238E27FC236}">
                <a16:creationId xmlns:a16="http://schemas.microsoft.com/office/drawing/2014/main" id="{EFDAA966-464F-018F-52B6-B3F1C6F6F0D7}"/>
              </a:ext>
            </a:extLst>
          </p:cNvPr>
          <p:cNvSpPr txBox="1"/>
          <p:nvPr/>
        </p:nvSpPr>
        <p:spPr>
          <a:xfrm>
            <a:off x="4620031" y="2482607"/>
            <a:ext cx="470129" cy="369332"/>
          </a:xfrm>
          <a:prstGeom prst="rect">
            <a:avLst/>
          </a:prstGeom>
          <a:noFill/>
        </p:spPr>
        <p:txBody>
          <a:bodyPr wrap="none" rtlCol="0">
            <a:spAutoFit/>
          </a:bodyPr>
          <a:lstStyle/>
          <a:p>
            <a:r>
              <a:rPr lang="en-AU" dirty="0">
                <a:latin typeface="Symbol" panose="05050102010706020507" pitchFamily="18" charset="2"/>
              </a:rPr>
              <a:t>d</a:t>
            </a:r>
            <a:r>
              <a:rPr lang="en-AU" baseline="-25000" dirty="0"/>
              <a:t>BA</a:t>
            </a:r>
          </a:p>
        </p:txBody>
      </p:sp>
      <p:sp>
        <p:nvSpPr>
          <p:cNvPr id="17" name="Rectangle 16">
            <a:extLst>
              <a:ext uri="{FF2B5EF4-FFF2-40B4-BE49-F238E27FC236}">
                <a16:creationId xmlns:a16="http://schemas.microsoft.com/office/drawing/2014/main" id="{1B570DD4-B814-9EE4-F535-079193D57429}"/>
              </a:ext>
            </a:extLst>
          </p:cNvPr>
          <p:cNvSpPr/>
          <p:nvPr/>
        </p:nvSpPr>
        <p:spPr>
          <a:xfrm>
            <a:off x="5070652" y="4448567"/>
            <a:ext cx="928503" cy="42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modem</a:t>
            </a:r>
          </a:p>
        </p:txBody>
      </p:sp>
      <p:grpSp>
        <p:nvGrpSpPr>
          <p:cNvPr id="18" name="Group 17">
            <a:extLst>
              <a:ext uri="{FF2B5EF4-FFF2-40B4-BE49-F238E27FC236}">
                <a16:creationId xmlns:a16="http://schemas.microsoft.com/office/drawing/2014/main" id="{2884DB7B-4EFF-316B-EC6E-789A2E29119C}"/>
              </a:ext>
            </a:extLst>
          </p:cNvPr>
          <p:cNvGrpSpPr/>
          <p:nvPr/>
        </p:nvGrpSpPr>
        <p:grpSpPr>
          <a:xfrm>
            <a:off x="2042429" y="3300486"/>
            <a:ext cx="524260" cy="888628"/>
            <a:chOff x="3748914" y="3300486"/>
            <a:chExt cx="524260" cy="888628"/>
          </a:xfrm>
        </p:grpSpPr>
        <p:sp>
          <p:nvSpPr>
            <p:cNvPr id="19" name="Rectangle 18">
              <a:extLst>
                <a:ext uri="{FF2B5EF4-FFF2-40B4-BE49-F238E27FC236}">
                  <a16:creationId xmlns:a16="http://schemas.microsoft.com/office/drawing/2014/main" id="{6210F9BE-C36E-CD5C-720F-022FA0977345}"/>
                </a:ext>
              </a:extLst>
            </p:cNvPr>
            <p:cNvSpPr/>
            <p:nvPr/>
          </p:nvSpPr>
          <p:spPr>
            <a:xfrm>
              <a:off x="3878821" y="3766088"/>
              <a:ext cx="196965" cy="423026"/>
            </a:xfrm>
            <a:prstGeom prst="rect">
              <a:avLst/>
            </a:prstGeom>
            <a:solidFill>
              <a:srgbClr val="99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Oval 19">
              <a:extLst>
                <a:ext uri="{FF2B5EF4-FFF2-40B4-BE49-F238E27FC236}">
                  <a16:creationId xmlns:a16="http://schemas.microsoft.com/office/drawing/2014/main" id="{8C343236-06F4-5F8E-7E9F-BC34F7E322DD}"/>
                </a:ext>
              </a:extLst>
            </p:cNvPr>
            <p:cNvSpPr/>
            <p:nvPr/>
          </p:nvSpPr>
          <p:spPr>
            <a:xfrm rot="3002265">
              <a:off x="3602922" y="3523942"/>
              <a:ext cx="816244" cy="369332"/>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1" name="Straight Connector 20">
              <a:extLst>
                <a:ext uri="{FF2B5EF4-FFF2-40B4-BE49-F238E27FC236}">
                  <a16:creationId xmlns:a16="http://schemas.microsoft.com/office/drawing/2014/main" id="{25EAA3CF-7BF2-811E-171F-53A1710DC059}"/>
                </a:ext>
              </a:extLst>
            </p:cNvPr>
            <p:cNvCxnSpPr>
              <a:cxnSpLocks/>
              <a:stCxn id="20" idx="2"/>
            </p:cNvCxnSpPr>
            <p:nvPr/>
          </p:nvCxnSpPr>
          <p:spPr>
            <a:xfrm>
              <a:off x="3748914" y="3395796"/>
              <a:ext cx="435628" cy="1326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B0A79715-2322-A825-1C22-840606451670}"/>
                </a:ext>
              </a:extLst>
            </p:cNvPr>
            <p:cNvCxnSpPr>
              <a:endCxn id="20" idx="4"/>
            </p:cNvCxnSpPr>
            <p:nvPr/>
          </p:nvCxnSpPr>
          <p:spPr>
            <a:xfrm flipH="1">
              <a:off x="3869503" y="3502617"/>
              <a:ext cx="320205" cy="3245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8D591229-D31B-3A7C-BD71-EF4800D82EED}"/>
                </a:ext>
              </a:extLst>
            </p:cNvPr>
            <p:cNvCxnSpPr>
              <a:endCxn id="20" idx="6"/>
            </p:cNvCxnSpPr>
            <p:nvPr/>
          </p:nvCxnSpPr>
          <p:spPr>
            <a:xfrm>
              <a:off x="4184542" y="3528447"/>
              <a:ext cx="88632" cy="4929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77E8802-6B8A-2C8D-F2D1-62805E777E0D}"/>
                </a:ext>
              </a:extLst>
            </p:cNvPr>
            <p:cNvCxnSpPr>
              <a:endCxn id="20" idx="0"/>
            </p:cNvCxnSpPr>
            <p:nvPr/>
          </p:nvCxnSpPr>
          <p:spPr>
            <a:xfrm flipH="1">
              <a:off x="4152585" y="3502617"/>
              <a:ext cx="41276" cy="873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Group 26">
            <a:extLst>
              <a:ext uri="{FF2B5EF4-FFF2-40B4-BE49-F238E27FC236}">
                <a16:creationId xmlns:a16="http://schemas.microsoft.com/office/drawing/2014/main" id="{2639D04B-DB4F-541B-9DF8-9A064E32B014}"/>
              </a:ext>
            </a:extLst>
          </p:cNvPr>
          <p:cNvGrpSpPr/>
          <p:nvPr/>
        </p:nvGrpSpPr>
        <p:grpSpPr>
          <a:xfrm>
            <a:off x="5212192" y="3252359"/>
            <a:ext cx="524260" cy="876752"/>
            <a:chOff x="6218032" y="3252359"/>
            <a:chExt cx="524260" cy="876752"/>
          </a:xfrm>
        </p:grpSpPr>
        <p:sp>
          <p:nvSpPr>
            <p:cNvPr id="28" name="Rectangle 27">
              <a:extLst>
                <a:ext uri="{FF2B5EF4-FFF2-40B4-BE49-F238E27FC236}">
                  <a16:creationId xmlns:a16="http://schemas.microsoft.com/office/drawing/2014/main" id="{CA927975-F16D-F4DD-1694-46D8535B631B}"/>
                </a:ext>
              </a:extLst>
            </p:cNvPr>
            <p:cNvSpPr/>
            <p:nvPr/>
          </p:nvSpPr>
          <p:spPr>
            <a:xfrm>
              <a:off x="6425129" y="3706085"/>
              <a:ext cx="196965" cy="423026"/>
            </a:xfrm>
            <a:prstGeom prst="rect">
              <a:avLst/>
            </a:prstGeom>
            <a:solidFill>
              <a:srgbClr val="99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a:extLst>
                <a:ext uri="{FF2B5EF4-FFF2-40B4-BE49-F238E27FC236}">
                  <a16:creationId xmlns:a16="http://schemas.microsoft.com/office/drawing/2014/main" id="{12CFCF57-683A-A1CB-9E26-2F7981D70718}"/>
                </a:ext>
              </a:extLst>
            </p:cNvPr>
            <p:cNvSpPr/>
            <p:nvPr/>
          </p:nvSpPr>
          <p:spPr>
            <a:xfrm rot="18597735" flipH="1">
              <a:off x="6072040" y="3475815"/>
              <a:ext cx="816244" cy="369332"/>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30" name="Straight Connector 29">
              <a:extLst>
                <a:ext uri="{FF2B5EF4-FFF2-40B4-BE49-F238E27FC236}">
                  <a16:creationId xmlns:a16="http://schemas.microsoft.com/office/drawing/2014/main" id="{D78B56F6-7E93-98DC-53BF-36BB34A8CC9D}"/>
                </a:ext>
              </a:extLst>
            </p:cNvPr>
            <p:cNvCxnSpPr>
              <a:cxnSpLocks/>
              <a:stCxn id="29" idx="2"/>
            </p:cNvCxnSpPr>
            <p:nvPr/>
          </p:nvCxnSpPr>
          <p:spPr>
            <a:xfrm flipH="1">
              <a:off x="6338621" y="3347669"/>
              <a:ext cx="403671" cy="10682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499330B-CA6C-1C85-BFE0-7A0DE3E2A07A}"/>
                </a:ext>
              </a:extLst>
            </p:cNvPr>
            <p:cNvCxnSpPr>
              <a:cxnSpLocks/>
              <a:endCxn id="29" idx="4"/>
            </p:cNvCxnSpPr>
            <p:nvPr/>
          </p:nvCxnSpPr>
          <p:spPr>
            <a:xfrm>
              <a:off x="6317246" y="3454490"/>
              <a:ext cx="304457" cy="3245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11E900AF-9C98-A725-490B-FB104FD60C2C}"/>
                </a:ext>
              </a:extLst>
            </p:cNvPr>
            <p:cNvCxnSpPr>
              <a:cxnSpLocks/>
              <a:endCxn id="29" idx="6"/>
            </p:cNvCxnSpPr>
            <p:nvPr/>
          </p:nvCxnSpPr>
          <p:spPr>
            <a:xfrm flipH="1">
              <a:off x="6218032" y="3441148"/>
              <a:ext cx="105644" cy="5321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626CF47-6901-7833-BFA6-8B730EDFD4DF}"/>
                </a:ext>
              </a:extLst>
            </p:cNvPr>
            <p:cNvCxnSpPr>
              <a:cxnSpLocks/>
              <a:endCxn id="29" idx="0"/>
            </p:cNvCxnSpPr>
            <p:nvPr/>
          </p:nvCxnSpPr>
          <p:spPr>
            <a:xfrm>
              <a:off x="6310511" y="3454490"/>
              <a:ext cx="28110" cy="873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6" name="Straight Arrow Connector 35">
            <a:extLst>
              <a:ext uri="{FF2B5EF4-FFF2-40B4-BE49-F238E27FC236}">
                <a16:creationId xmlns:a16="http://schemas.microsoft.com/office/drawing/2014/main" id="{E2D87CB8-DE9C-CC8D-837C-072623F32529}"/>
              </a:ext>
            </a:extLst>
          </p:cNvPr>
          <p:cNvCxnSpPr>
            <a:cxnSpLocks/>
          </p:cNvCxnSpPr>
          <p:nvPr/>
        </p:nvCxnSpPr>
        <p:spPr>
          <a:xfrm flipV="1">
            <a:off x="2551266" y="2428032"/>
            <a:ext cx="1050323" cy="1114269"/>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5CD027E9-70A9-CA10-7B2B-FFF521879729}"/>
              </a:ext>
            </a:extLst>
          </p:cNvPr>
          <p:cNvCxnSpPr>
            <a:cxnSpLocks/>
          </p:cNvCxnSpPr>
          <p:nvPr/>
        </p:nvCxnSpPr>
        <p:spPr>
          <a:xfrm>
            <a:off x="4013567" y="2550946"/>
            <a:ext cx="1193381" cy="880175"/>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FC3109EA-1BC4-C65F-77DC-C349BB579F67}"/>
              </a:ext>
            </a:extLst>
          </p:cNvPr>
          <p:cNvCxnSpPr>
            <a:cxnSpLocks/>
          </p:cNvCxnSpPr>
          <p:nvPr/>
        </p:nvCxnSpPr>
        <p:spPr>
          <a:xfrm flipH="1">
            <a:off x="2430677" y="2370181"/>
            <a:ext cx="1017657" cy="1036534"/>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7F7C8D7D-812B-148B-0582-B4F22AED3D3D}"/>
              </a:ext>
            </a:extLst>
          </p:cNvPr>
          <p:cNvCxnSpPr>
            <a:cxnSpLocks/>
          </p:cNvCxnSpPr>
          <p:nvPr/>
        </p:nvCxnSpPr>
        <p:spPr>
          <a:xfrm flipH="1" flipV="1">
            <a:off x="4013176" y="2365822"/>
            <a:ext cx="1321096" cy="981593"/>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ctor: Elbow 37">
            <a:extLst>
              <a:ext uri="{FF2B5EF4-FFF2-40B4-BE49-F238E27FC236}">
                <a16:creationId xmlns:a16="http://schemas.microsoft.com/office/drawing/2014/main" id="{655B6354-8D39-30C8-C5BC-12A45F9E0743}"/>
              </a:ext>
            </a:extLst>
          </p:cNvPr>
          <p:cNvCxnSpPr>
            <a:stCxn id="19" idx="1"/>
          </p:cNvCxnSpPr>
          <p:nvPr/>
        </p:nvCxnSpPr>
        <p:spPr>
          <a:xfrm rot="10800000" flipV="1">
            <a:off x="1900888" y="3977600"/>
            <a:ext cx="271448" cy="479205"/>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Connector: Elbow 38">
            <a:extLst>
              <a:ext uri="{FF2B5EF4-FFF2-40B4-BE49-F238E27FC236}">
                <a16:creationId xmlns:a16="http://schemas.microsoft.com/office/drawing/2014/main" id="{5F619271-687B-32D4-E749-4BA7F979FF97}"/>
              </a:ext>
            </a:extLst>
          </p:cNvPr>
          <p:cNvCxnSpPr>
            <a:cxnSpLocks/>
            <a:stCxn id="28" idx="3"/>
          </p:cNvCxnSpPr>
          <p:nvPr/>
        </p:nvCxnSpPr>
        <p:spPr>
          <a:xfrm>
            <a:off x="5616254" y="3917598"/>
            <a:ext cx="201285" cy="530968"/>
          </a:xfrm>
          <a:prstGeom prst="bentConnector2">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70B46D4E-86CD-D406-07FC-7F708F774B2B}"/>
              </a:ext>
            </a:extLst>
          </p:cNvPr>
          <p:cNvSpPr txBox="1"/>
          <p:nvPr/>
        </p:nvSpPr>
        <p:spPr>
          <a:xfrm>
            <a:off x="2126258" y="5437001"/>
            <a:ext cx="3293031" cy="646331"/>
          </a:xfrm>
          <a:prstGeom prst="rect">
            <a:avLst/>
          </a:prstGeom>
          <a:solidFill>
            <a:srgbClr val="FFFFCC"/>
          </a:solidFill>
          <a:ln>
            <a:solidFill>
              <a:schemeClr val="tx1"/>
            </a:solidFill>
          </a:ln>
        </p:spPr>
        <p:txBody>
          <a:bodyPr wrap="square" rtlCol="0">
            <a:spAutoFit/>
          </a:bodyPr>
          <a:lstStyle/>
          <a:p>
            <a:r>
              <a:rPr lang="en-AU" dirty="0"/>
              <a:t>TIC</a:t>
            </a:r>
            <a:r>
              <a:rPr lang="en-AU" baseline="-25000" dirty="0"/>
              <a:t>AB</a:t>
            </a:r>
            <a:r>
              <a:rPr lang="en-AU" dirty="0"/>
              <a:t> - TIC</a:t>
            </a:r>
            <a:r>
              <a:rPr lang="en-AU" baseline="-25000" dirty="0"/>
              <a:t>BA </a:t>
            </a:r>
            <a:r>
              <a:rPr lang="en-AU" dirty="0"/>
              <a:t>= 2 </a:t>
            </a:r>
            <a:r>
              <a:rPr lang="en-AU" dirty="0">
                <a:latin typeface="Symbol" panose="05050102010706020507" pitchFamily="18" charset="2"/>
              </a:rPr>
              <a:t>T</a:t>
            </a:r>
            <a:r>
              <a:rPr lang="en-AU" baseline="-25000" dirty="0">
                <a:latin typeface="+mj-lt"/>
              </a:rPr>
              <a:t>AB</a:t>
            </a:r>
            <a:r>
              <a:rPr lang="en-AU" dirty="0"/>
              <a:t> + </a:t>
            </a:r>
            <a:r>
              <a:rPr lang="en-AU" dirty="0">
                <a:latin typeface="Symbol" panose="05050102010706020507" pitchFamily="18" charset="2"/>
              </a:rPr>
              <a:t>d</a:t>
            </a:r>
            <a:r>
              <a:rPr lang="en-AU" baseline="-25000" dirty="0"/>
              <a:t>BA</a:t>
            </a:r>
            <a:r>
              <a:rPr lang="en-AU" dirty="0"/>
              <a:t> – </a:t>
            </a:r>
            <a:r>
              <a:rPr lang="en-AU" dirty="0" err="1">
                <a:latin typeface="Symbol" panose="05050102010706020507" pitchFamily="18" charset="2"/>
              </a:rPr>
              <a:t>d</a:t>
            </a:r>
            <a:r>
              <a:rPr lang="en-AU" baseline="-25000" dirty="0" err="1"/>
              <a:t>AB</a:t>
            </a:r>
            <a:endParaRPr lang="en-AU" dirty="0">
              <a:latin typeface="Symbol" panose="05050102010706020507" pitchFamily="18" charset="2"/>
            </a:endParaRPr>
          </a:p>
          <a:p>
            <a:pPr algn="ctr"/>
            <a:r>
              <a:rPr lang="en-AU" dirty="0">
                <a:latin typeface="Symbol" panose="05050102010706020507" pitchFamily="18" charset="2"/>
              </a:rPr>
              <a:t>T</a:t>
            </a:r>
            <a:r>
              <a:rPr lang="en-AU" baseline="-25000" dirty="0"/>
              <a:t>AB </a:t>
            </a:r>
            <a:r>
              <a:rPr lang="en-AU" dirty="0"/>
              <a:t>= (TIC</a:t>
            </a:r>
            <a:r>
              <a:rPr lang="en-AU" baseline="-25000" dirty="0"/>
              <a:t>AB</a:t>
            </a:r>
            <a:r>
              <a:rPr lang="en-AU" dirty="0"/>
              <a:t> – TIC</a:t>
            </a:r>
            <a:r>
              <a:rPr lang="en-AU" baseline="-25000" dirty="0"/>
              <a:t>BA </a:t>
            </a:r>
            <a:r>
              <a:rPr lang="en-AU" dirty="0"/>
              <a:t>)/2</a:t>
            </a:r>
          </a:p>
        </p:txBody>
      </p:sp>
      <p:grpSp>
        <p:nvGrpSpPr>
          <p:cNvPr id="74" name="Group 73">
            <a:extLst>
              <a:ext uri="{FF2B5EF4-FFF2-40B4-BE49-F238E27FC236}">
                <a16:creationId xmlns:a16="http://schemas.microsoft.com/office/drawing/2014/main" id="{D90435ED-DBCE-451D-D4E0-90FD50DBF6C7}"/>
              </a:ext>
            </a:extLst>
          </p:cNvPr>
          <p:cNvGrpSpPr/>
          <p:nvPr/>
        </p:nvGrpSpPr>
        <p:grpSpPr>
          <a:xfrm>
            <a:off x="7308272" y="839537"/>
            <a:ext cx="4683526" cy="5338964"/>
            <a:chOff x="7308272" y="839537"/>
            <a:chExt cx="4683526" cy="5338964"/>
          </a:xfrm>
        </p:grpSpPr>
        <p:sp>
          <p:nvSpPr>
            <p:cNvPr id="26" name="TextBox 25">
              <a:extLst>
                <a:ext uri="{FF2B5EF4-FFF2-40B4-BE49-F238E27FC236}">
                  <a16:creationId xmlns:a16="http://schemas.microsoft.com/office/drawing/2014/main" id="{A300CDCC-327D-A1CB-5CB7-483AF393F1D4}"/>
                </a:ext>
              </a:extLst>
            </p:cNvPr>
            <p:cNvSpPr txBox="1"/>
            <p:nvPr/>
          </p:nvSpPr>
          <p:spPr>
            <a:xfrm>
              <a:off x="7855397" y="839537"/>
              <a:ext cx="3369427" cy="923330"/>
            </a:xfrm>
            <a:prstGeom prst="rect">
              <a:avLst/>
            </a:prstGeom>
            <a:noFill/>
          </p:spPr>
          <p:txBody>
            <a:bodyPr wrap="square" rtlCol="0">
              <a:spAutoFit/>
            </a:bodyPr>
            <a:lstStyle/>
            <a:p>
              <a:r>
                <a:rPr lang="en-AU" dirty="0"/>
                <a:t>Asymmetries - ionosphere	</a:t>
              </a:r>
            </a:p>
            <a:p>
              <a:r>
                <a:rPr lang="en-AU" dirty="0"/>
                <a:t>uplink 14.2 GHz</a:t>
              </a:r>
            </a:p>
            <a:p>
              <a:r>
                <a:rPr lang="en-AU" dirty="0"/>
                <a:t>downlink 11.4 GHz</a:t>
              </a:r>
            </a:p>
          </p:txBody>
        </p:sp>
        <p:sp>
          <p:nvSpPr>
            <p:cNvPr id="45" name="TextBox 44">
              <a:extLst>
                <a:ext uri="{FF2B5EF4-FFF2-40B4-BE49-F238E27FC236}">
                  <a16:creationId xmlns:a16="http://schemas.microsoft.com/office/drawing/2014/main" id="{BF29713E-6826-0E09-D1B1-7C32289C0869}"/>
                </a:ext>
              </a:extLst>
            </p:cNvPr>
            <p:cNvSpPr txBox="1"/>
            <p:nvPr/>
          </p:nvSpPr>
          <p:spPr>
            <a:xfrm>
              <a:off x="8124825" y="5901502"/>
              <a:ext cx="3174293" cy="276999"/>
            </a:xfrm>
            <a:prstGeom prst="rect">
              <a:avLst/>
            </a:prstGeom>
            <a:noFill/>
          </p:spPr>
          <p:txBody>
            <a:bodyPr wrap="square">
              <a:spAutoFit/>
            </a:bodyPr>
            <a:lstStyle/>
            <a:p>
              <a:r>
                <a:rPr lang="en-AU" sz="1200" dirty="0"/>
                <a:t>Adapted from Parker et al </a:t>
              </a:r>
              <a:r>
                <a:rPr lang="en-AU" sz="1200" i="1" dirty="0"/>
                <a:t>Proc. IFCS 2005</a:t>
              </a:r>
              <a:r>
                <a:rPr lang="en-AU" sz="1200" dirty="0"/>
                <a:t> p745</a:t>
              </a:r>
            </a:p>
          </p:txBody>
        </p:sp>
        <p:grpSp>
          <p:nvGrpSpPr>
            <p:cNvPr id="71" name="Group 70">
              <a:extLst>
                <a:ext uri="{FF2B5EF4-FFF2-40B4-BE49-F238E27FC236}">
                  <a16:creationId xmlns:a16="http://schemas.microsoft.com/office/drawing/2014/main" id="{CAA4DE24-4AE6-83F1-B3C3-FD11FFF6C27B}"/>
                </a:ext>
              </a:extLst>
            </p:cNvPr>
            <p:cNvGrpSpPr/>
            <p:nvPr/>
          </p:nvGrpSpPr>
          <p:grpSpPr>
            <a:xfrm>
              <a:off x="7308272" y="2415839"/>
              <a:ext cx="4683526" cy="2928166"/>
              <a:chOff x="7308272" y="2171999"/>
              <a:chExt cx="4683526" cy="2928166"/>
            </a:xfrm>
          </p:grpSpPr>
          <p:pic>
            <p:nvPicPr>
              <p:cNvPr id="42" name="Picture 41">
                <a:extLst>
                  <a:ext uri="{FF2B5EF4-FFF2-40B4-BE49-F238E27FC236}">
                    <a16:creationId xmlns:a16="http://schemas.microsoft.com/office/drawing/2014/main" id="{247E3DA9-131F-D298-8A9D-BC9AE3DBBCFB}"/>
                  </a:ext>
                </a:extLst>
              </p:cNvPr>
              <p:cNvPicPr>
                <a:picLocks noChangeAspect="1"/>
              </p:cNvPicPr>
              <p:nvPr/>
            </p:nvPicPr>
            <p:blipFill>
              <a:blip r:embed="rId7"/>
              <a:stretch>
                <a:fillRect/>
              </a:stretch>
            </p:blipFill>
            <p:spPr>
              <a:xfrm>
                <a:off x="7888408" y="2288464"/>
                <a:ext cx="3903871" cy="2499789"/>
              </a:xfrm>
              <a:prstGeom prst="rect">
                <a:avLst/>
              </a:prstGeom>
            </p:spPr>
          </p:pic>
          <p:sp>
            <p:nvSpPr>
              <p:cNvPr id="47" name="TextBox 46">
                <a:extLst>
                  <a:ext uri="{FF2B5EF4-FFF2-40B4-BE49-F238E27FC236}">
                    <a16:creationId xmlns:a16="http://schemas.microsoft.com/office/drawing/2014/main" id="{7392DEB4-DBF4-E983-8066-832D4AF0D150}"/>
                  </a:ext>
                </a:extLst>
              </p:cNvPr>
              <p:cNvSpPr txBox="1"/>
              <p:nvPr/>
            </p:nvSpPr>
            <p:spPr>
              <a:xfrm>
                <a:off x="7656148" y="4718026"/>
                <a:ext cx="497252" cy="369332"/>
              </a:xfrm>
              <a:prstGeom prst="rect">
                <a:avLst/>
              </a:prstGeom>
              <a:noFill/>
            </p:spPr>
            <p:txBody>
              <a:bodyPr wrap="none" rtlCol="0">
                <a:spAutoFit/>
              </a:bodyPr>
              <a:lstStyle/>
              <a:p>
                <a:r>
                  <a:rPr lang="en-AU" dirty="0"/>
                  <a:t>10</a:t>
                </a:r>
                <a:r>
                  <a:rPr lang="en-AU" baseline="30000" dirty="0"/>
                  <a:t>3</a:t>
                </a:r>
              </a:p>
            </p:txBody>
          </p:sp>
          <p:sp>
            <p:nvSpPr>
              <p:cNvPr id="49" name="TextBox 48">
                <a:extLst>
                  <a:ext uri="{FF2B5EF4-FFF2-40B4-BE49-F238E27FC236}">
                    <a16:creationId xmlns:a16="http://schemas.microsoft.com/office/drawing/2014/main" id="{1A09E8A9-D9D8-68B8-4272-EA05F8E0BC37}"/>
                  </a:ext>
                </a:extLst>
              </p:cNvPr>
              <p:cNvSpPr txBox="1"/>
              <p:nvPr/>
            </p:nvSpPr>
            <p:spPr>
              <a:xfrm>
                <a:off x="9214720" y="4730833"/>
                <a:ext cx="497252" cy="369332"/>
              </a:xfrm>
              <a:prstGeom prst="rect">
                <a:avLst/>
              </a:prstGeom>
              <a:noFill/>
            </p:spPr>
            <p:txBody>
              <a:bodyPr wrap="none" rtlCol="0">
                <a:spAutoFit/>
              </a:bodyPr>
              <a:lstStyle/>
              <a:p>
                <a:r>
                  <a:rPr lang="en-AU" dirty="0"/>
                  <a:t>10</a:t>
                </a:r>
                <a:r>
                  <a:rPr lang="en-AU" baseline="30000" dirty="0"/>
                  <a:t>5</a:t>
                </a:r>
              </a:p>
            </p:txBody>
          </p:sp>
          <p:sp>
            <p:nvSpPr>
              <p:cNvPr id="50" name="TextBox 49">
                <a:extLst>
                  <a:ext uri="{FF2B5EF4-FFF2-40B4-BE49-F238E27FC236}">
                    <a16:creationId xmlns:a16="http://schemas.microsoft.com/office/drawing/2014/main" id="{B6131BD9-D3C2-6CF7-AA7B-1CCF78CD2888}"/>
                  </a:ext>
                </a:extLst>
              </p:cNvPr>
              <p:cNvSpPr txBox="1"/>
              <p:nvPr/>
            </p:nvSpPr>
            <p:spPr>
              <a:xfrm>
                <a:off x="10727572" y="4705400"/>
                <a:ext cx="497252" cy="369332"/>
              </a:xfrm>
              <a:prstGeom prst="rect">
                <a:avLst/>
              </a:prstGeom>
              <a:noFill/>
            </p:spPr>
            <p:txBody>
              <a:bodyPr wrap="none" rtlCol="0">
                <a:spAutoFit/>
              </a:bodyPr>
              <a:lstStyle/>
              <a:p>
                <a:r>
                  <a:rPr lang="en-AU" dirty="0"/>
                  <a:t>10</a:t>
                </a:r>
                <a:r>
                  <a:rPr lang="en-AU" baseline="30000" dirty="0"/>
                  <a:t>7</a:t>
                </a:r>
              </a:p>
            </p:txBody>
          </p:sp>
          <p:sp>
            <p:nvSpPr>
              <p:cNvPr id="51" name="TextBox 50">
                <a:extLst>
                  <a:ext uri="{FF2B5EF4-FFF2-40B4-BE49-F238E27FC236}">
                    <a16:creationId xmlns:a16="http://schemas.microsoft.com/office/drawing/2014/main" id="{EE5B9596-EDCE-EE49-5795-309B9F79D918}"/>
                  </a:ext>
                </a:extLst>
              </p:cNvPr>
              <p:cNvSpPr txBox="1"/>
              <p:nvPr/>
            </p:nvSpPr>
            <p:spPr>
              <a:xfrm>
                <a:off x="8439436" y="4718026"/>
                <a:ext cx="497252" cy="369332"/>
              </a:xfrm>
              <a:prstGeom prst="rect">
                <a:avLst/>
              </a:prstGeom>
              <a:noFill/>
            </p:spPr>
            <p:txBody>
              <a:bodyPr wrap="none" rtlCol="0">
                <a:spAutoFit/>
              </a:bodyPr>
              <a:lstStyle/>
              <a:p>
                <a:r>
                  <a:rPr lang="en-AU" dirty="0"/>
                  <a:t>10</a:t>
                </a:r>
                <a:r>
                  <a:rPr lang="en-AU" baseline="30000" dirty="0"/>
                  <a:t>4</a:t>
                </a:r>
              </a:p>
            </p:txBody>
          </p:sp>
          <p:sp>
            <p:nvSpPr>
              <p:cNvPr id="52" name="TextBox 51">
                <a:extLst>
                  <a:ext uri="{FF2B5EF4-FFF2-40B4-BE49-F238E27FC236}">
                    <a16:creationId xmlns:a16="http://schemas.microsoft.com/office/drawing/2014/main" id="{FB7F19BB-8C54-D738-6C08-DB25623EBFAB}"/>
                  </a:ext>
                </a:extLst>
              </p:cNvPr>
              <p:cNvSpPr txBox="1"/>
              <p:nvPr/>
            </p:nvSpPr>
            <p:spPr>
              <a:xfrm>
                <a:off x="9911491" y="4718026"/>
                <a:ext cx="497252" cy="369332"/>
              </a:xfrm>
              <a:prstGeom prst="rect">
                <a:avLst/>
              </a:prstGeom>
              <a:noFill/>
            </p:spPr>
            <p:txBody>
              <a:bodyPr wrap="none" rtlCol="0">
                <a:spAutoFit/>
              </a:bodyPr>
              <a:lstStyle/>
              <a:p>
                <a:r>
                  <a:rPr lang="en-AU" dirty="0"/>
                  <a:t>10</a:t>
                </a:r>
                <a:r>
                  <a:rPr lang="en-AU" baseline="30000" dirty="0"/>
                  <a:t>6</a:t>
                </a:r>
              </a:p>
            </p:txBody>
          </p:sp>
          <p:sp>
            <p:nvSpPr>
              <p:cNvPr id="53" name="TextBox 52">
                <a:extLst>
                  <a:ext uri="{FF2B5EF4-FFF2-40B4-BE49-F238E27FC236}">
                    <a16:creationId xmlns:a16="http://schemas.microsoft.com/office/drawing/2014/main" id="{48D6CA39-575B-CBB0-575E-901E2789BDDA}"/>
                  </a:ext>
                </a:extLst>
              </p:cNvPr>
              <p:cNvSpPr txBox="1"/>
              <p:nvPr/>
            </p:nvSpPr>
            <p:spPr>
              <a:xfrm>
                <a:off x="11494546" y="4686927"/>
                <a:ext cx="497252" cy="369332"/>
              </a:xfrm>
              <a:prstGeom prst="rect">
                <a:avLst/>
              </a:prstGeom>
              <a:noFill/>
            </p:spPr>
            <p:txBody>
              <a:bodyPr wrap="none" rtlCol="0">
                <a:spAutoFit/>
              </a:bodyPr>
              <a:lstStyle/>
              <a:p>
                <a:r>
                  <a:rPr lang="en-AU" dirty="0"/>
                  <a:t>10</a:t>
                </a:r>
                <a:r>
                  <a:rPr lang="en-AU" baseline="30000" dirty="0"/>
                  <a:t>8</a:t>
                </a:r>
              </a:p>
            </p:txBody>
          </p:sp>
          <p:sp>
            <p:nvSpPr>
              <p:cNvPr id="54" name="TextBox 53">
                <a:extLst>
                  <a:ext uri="{FF2B5EF4-FFF2-40B4-BE49-F238E27FC236}">
                    <a16:creationId xmlns:a16="http://schemas.microsoft.com/office/drawing/2014/main" id="{125B4C98-E6BB-6AA0-0EE4-FF8664822BA1}"/>
                  </a:ext>
                </a:extLst>
              </p:cNvPr>
              <p:cNvSpPr txBox="1"/>
              <p:nvPr/>
            </p:nvSpPr>
            <p:spPr>
              <a:xfrm>
                <a:off x="7421027" y="2171999"/>
                <a:ext cx="535724" cy="369332"/>
              </a:xfrm>
              <a:prstGeom prst="rect">
                <a:avLst/>
              </a:prstGeom>
              <a:noFill/>
            </p:spPr>
            <p:txBody>
              <a:bodyPr wrap="none" rtlCol="0">
                <a:spAutoFit/>
              </a:bodyPr>
              <a:lstStyle/>
              <a:p>
                <a:r>
                  <a:rPr lang="en-AU" dirty="0"/>
                  <a:t>100</a:t>
                </a:r>
              </a:p>
            </p:txBody>
          </p:sp>
          <p:sp>
            <p:nvSpPr>
              <p:cNvPr id="55" name="TextBox 54">
                <a:extLst>
                  <a:ext uri="{FF2B5EF4-FFF2-40B4-BE49-F238E27FC236}">
                    <a16:creationId xmlns:a16="http://schemas.microsoft.com/office/drawing/2014/main" id="{8AF79FC3-85DE-ED69-FBE1-097910EF3717}"/>
                  </a:ext>
                </a:extLst>
              </p:cNvPr>
              <p:cNvSpPr txBox="1"/>
              <p:nvPr/>
            </p:nvSpPr>
            <p:spPr>
              <a:xfrm>
                <a:off x="7528206" y="2989175"/>
                <a:ext cx="418704" cy="369332"/>
              </a:xfrm>
              <a:prstGeom prst="rect">
                <a:avLst/>
              </a:prstGeom>
              <a:noFill/>
            </p:spPr>
            <p:txBody>
              <a:bodyPr wrap="none" rtlCol="0">
                <a:spAutoFit/>
              </a:bodyPr>
              <a:lstStyle/>
              <a:p>
                <a:r>
                  <a:rPr lang="en-AU" dirty="0"/>
                  <a:t>10</a:t>
                </a:r>
              </a:p>
            </p:txBody>
          </p:sp>
          <p:sp>
            <p:nvSpPr>
              <p:cNvPr id="56" name="TextBox 55">
                <a:extLst>
                  <a:ext uri="{FF2B5EF4-FFF2-40B4-BE49-F238E27FC236}">
                    <a16:creationId xmlns:a16="http://schemas.microsoft.com/office/drawing/2014/main" id="{B96E1CC5-6522-EF4C-73F4-9F35E91A8A03}"/>
                  </a:ext>
                </a:extLst>
              </p:cNvPr>
              <p:cNvSpPr txBox="1"/>
              <p:nvPr/>
            </p:nvSpPr>
            <p:spPr>
              <a:xfrm>
                <a:off x="7603088" y="3706085"/>
                <a:ext cx="301686" cy="369332"/>
              </a:xfrm>
              <a:prstGeom prst="rect">
                <a:avLst/>
              </a:prstGeom>
              <a:noFill/>
            </p:spPr>
            <p:txBody>
              <a:bodyPr wrap="none" rtlCol="0">
                <a:spAutoFit/>
              </a:bodyPr>
              <a:lstStyle/>
              <a:p>
                <a:r>
                  <a:rPr lang="en-AU" dirty="0"/>
                  <a:t>1</a:t>
                </a:r>
              </a:p>
            </p:txBody>
          </p:sp>
          <p:sp>
            <p:nvSpPr>
              <p:cNvPr id="57" name="TextBox 56">
                <a:extLst>
                  <a:ext uri="{FF2B5EF4-FFF2-40B4-BE49-F238E27FC236}">
                    <a16:creationId xmlns:a16="http://schemas.microsoft.com/office/drawing/2014/main" id="{85FDDA3D-BE81-7E97-14C5-84B3C8AD2E63}"/>
                  </a:ext>
                </a:extLst>
              </p:cNvPr>
              <p:cNvSpPr txBox="1"/>
              <p:nvPr/>
            </p:nvSpPr>
            <p:spPr>
              <a:xfrm>
                <a:off x="7456629" y="4450102"/>
                <a:ext cx="484281" cy="369332"/>
              </a:xfrm>
              <a:prstGeom prst="rect">
                <a:avLst/>
              </a:prstGeom>
              <a:noFill/>
            </p:spPr>
            <p:txBody>
              <a:bodyPr wrap="square" rtlCol="0">
                <a:spAutoFit/>
              </a:bodyPr>
              <a:lstStyle/>
              <a:p>
                <a:r>
                  <a:rPr lang="en-AU" dirty="0"/>
                  <a:t>0.1</a:t>
                </a:r>
              </a:p>
            </p:txBody>
          </p:sp>
          <p:sp>
            <p:nvSpPr>
              <p:cNvPr id="58" name="TextBox 57">
                <a:extLst>
                  <a:ext uri="{FF2B5EF4-FFF2-40B4-BE49-F238E27FC236}">
                    <a16:creationId xmlns:a16="http://schemas.microsoft.com/office/drawing/2014/main" id="{B98DCF85-0493-1655-0F05-27E9F1240BA0}"/>
                  </a:ext>
                </a:extLst>
              </p:cNvPr>
              <p:cNvSpPr txBox="1"/>
              <p:nvPr/>
            </p:nvSpPr>
            <p:spPr>
              <a:xfrm rot="16200000">
                <a:off x="6949135" y="3253494"/>
                <a:ext cx="1087605" cy="369332"/>
              </a:xfrm>
              <a:prstGeom prst="rect">
                <a:avLst/>
              </a:prstGeom>
              <a:noFill/>
            </p:spPr>
            <p:txBody>
              <a:bodyPr wrap="none" rtlCol="0">
                <a:spAutoFit/>
              </a:bodyPr>
              <a:lstStyle/>
              <a:p>
                <a:r>
                  <a:rPr lang="en-AU" dirty="0"/>
                  <a:t>TDEV (ps)</a:t>
                </a:r>
              </a:p>
            </p:txBody>
          </p:sp>
          <p:grpSp>
            <p:nvGrpSpPr>
              <p:cNvPr id="70" name="Group 69">
                <a:extLst>
                  <a:ext uri="{FF2B5EF4-FFF2-40B4-BE49-F238E27FC236}">
                    <a16:creationId xmlns:a16="http://schemas.microsoft.com/office/drawing/2014/main" id="{570581DF-A16B-C630-9CF4-D52F581C2F3C}"/>
                  </a:ext>
                </a:extLst>
              </p:cNvPr>
              <p:cNvGrpSpPr/>
              <p:nvPr/>
            </p:nvGrpSpPr>
            <p:grpSpPr>
              <a:xfrm>
                <a:off x="9886507" y="2427974"/>
                <a:ext cx="1753697" cy="654078"/>
                <a:chOff x="7958275" y="5701256"/>
                <a:chExt cx="1753697" cy="654078"/>
              </a:xfrm>
            </p:grpSpPr>
            <p:sp>
              <p:nvSpPr>
                <p:cNvPr id="68" name="Rectangle 67">
                  <a:extLst>
                    <a:ext uri="{FF2B5EF4-FFF2-40B4-BE49-F238E27FC236}">
                      <a16:creationId xmlns:a16="http://schemas.microsoft.com/office/drawing/2014/main" id="{B5AB7674-504D-9AD8-FDB2-9ED9E06F1619}"/>
                    </a:ext>
                  </a:extLst>
                </p:cNvPr>
                <p:cNvSpPr/>
                <p:nvPr/>
              </p:nvSpPr>
              <p:spPr>
                <a:xfrm>
                  <a:off x="7958275" y="5739519"/>
                  <a:ext cx="1753697" cy="6158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67" name="Group 66">
                  <a:extLst>
                    <a:ext uri="{FF2B5EF4-FFF2-40B4-BE49-F238E27FC236}">
                      <a16:creationId xmlns:a16="http://schemas.microsoft.com/office/drawing/2014/main" id="{46349AA5-0388-8075-C9F9-F9FD7ACEC690}"/>
                    </a:ext>
                  </a:extLst>
                </p:cNvPr>
                <p:cNvGrpSpPr/>
                <p:nvPr/>
              </p:nvGrpSpPr>
              <p:grpSpPr>
                <a:xfrm>
                  <a:off x="7998776" y="5701256"/>
                  <a:ext cx="1704025" cy="646331"/>
                  <a:chOff x="8069924" y="5533448"/>
                  <a:chExt cx="1704025" cy="646331"/>
                </a:xfrm>
                <a:solidFill>
                  <a:schemeClr val="bg1"/>
                </a:solidFill>
              </p:grpSpPr>
              <p:sp>
                <p:nvSpPr>
                  <p:cNvPr id="59" name="TextBox 58">
                    <a:extLst>
                      <a:ext uri="{FF2B5EF4-FFF2-40B4-BE49-F238E27FC236}">
                        <a16:creationId xmlns:a16="http://schemas.microsoft.com/office/drawing/2014/main" id="{39D3A528-75DE-D471-1821-A2A7592C7657}"/>
                      </a:ext>
                    </a:extLst>
                  </p:cNvPr>
                  <p:cNvSpPr txBox="1"/>
                  <p:nvPr/>
                </p:nvSpPr>
                <p:spPr>
                  <a:xfrm>
                    <a:off x="8533738" y="5533448"/>
                    <a:ext cx="1240211" cy="646331"/>
                  </a:xfrm>
                  <a:prstGeom prst="rect">
                    <a:avLst/>
                  </a:prstGeom>
                  <a:grpFill/>
                </p:spPr>
                <p:txBody>
                  <a:bodyPr wrap="none" rtlCol="0">
                    <a:spAutoFit/>
                  </a:bodyPr>
                  <a:lstStyle/>
                  <a:p>
                    <a:r>
                      <a:rPr lang="en-AU" dirty="0"/>
                      <a:t>NIST/PTB</a:t>
                    </a:r>
                  </a:p>
                  <a:p>
                    <a:r>
                      <a:rPr lang="en-AU" dirty="0"/>
                      <a:t>NIST/USNO</a:t>
                    </a:r>
                  </a:p>
                </p:txBody>
              </p:sp>
              <p:grpSp>
                <p:nvGrpSpPr>
                  <p:cNvPr id="63" name="Group 62">
                    <a:extLst>
                      <a:ext uri="{FF2B5EF4-FFF2-40B4-BE49-F238E27FC236}">
                        <a16:creationId xmlns:a16="http://schemas.microsoft.com/office/drawing/2014/main" id="{F286A2E4-BCCD-8FBE-0FAE-C020346A293A}"/>
                      </a:ext>
                    </a:extLst>
                  </p:cNvPr>
                  <p:cNvGrpSpPr/>
                  <p:nvPr/>
                </p:nvGrpSpPr>
                <p:grpSpPr>
                  <a:xfrm>
                    <a:off x="8069924" y="5640423"/>
                    <a:ext cx="463814" cy="162778"/>
                    <a:chOff x="7492937" y="5682202"/>
                    <a:chExt cx="463814" cy="162778"/>
                  </a:xfrm>
                  <a:grpFill/>
                </p:grpSpPr>
                <p:cxnSp>
                  <p:nvCxnSpPr>
                    <p:cNvPr id="61" name="Straight Connector 60">
                      <a:extLst>
                        <a:ext uri="{FF2B5EF4-FFF2-40B4-BE49-F238E27FC236}">
                          <a16:creationId xmlns:a16="http://schemas.microsoft.com/office/drawing/2014/main" id="{590DB673-0F32-6CFC-64A8-1FA634C5FBA7}"/>
                        </a:ext>
                      </a:extLst>
                    </p:cNvPr>
                    <p:cNvCxnSpPr/>
                    <p:nvPr/>
                  </p:nvCxnSpPr>
                  <p:spPr>
                    <a:xfrm>
                      <a:off x="7492937" y="5760166"/>
                      <a:ext cx="463814" cy="0"/>
                    </a:xfrm>
                    <a:prstGeom prst="line">
                      <a:avLst/>
                    </a:prstGeom>
                    <a:grpFill/>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DC33A57B-1D57-666D-B5F8-D11C09AB7D54}"/>
                        </a:ext>
                      </a:extLst>
                    </p:cNvPr>
                    <p:cNvSpPr/>
                    <p:nvPr/>
                  </p:nvSpPr>
                  <p:spPr>
                    <a:xfrm>
                      <a:off x="7637214" y="5682202"/>
                      <a:ext cx="175260" cy="16277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64" name="Group 63">
                    <a:extLst>
                      <a:ext uri="{FF2B5EF4-FFF2-40B4-BE49-F238E27FC236}">
                        <a16:creationId xmlns:a16="http://schemas.microsoft.com/office/drawing/2014/main" id="{A20BF799-C411-F7E5-B531-24074FFBB643}"/>
                      </a:ext>
                    </a:extLst>
                  </p:cNvPr>
                  <p:cNvGrpSpPr/>
                  <p:nvPr/>
                </p:nvGrpSpPr>
                <p:grpSpPr>
                  <a:xfrm>
                    <a:off x="8069924" y="5906751"/>
                    <a:ext cx="463814" cy="162778"/>
                    <a:chOff x="7492937" y="5682202"/>
                    <a:chExt cx="463814" cy="162778"/>
                  </a:xfrm>
                  <a:grpFill/>
                </p:grpSpPr>
                <p:cxnSp>
                  <p:nvCxnSpPr>
                    <p:cNvPr id="65" name="Straight Connector 64">
                      <a:extLst>
                        <a:ext uri="{FF2B5EF4-FFF2-40B4-BE49-F238E27FC236}">
                          <a16:creationId xmlns:a16="http://schemas.microsoft.com/office/drawing/2014/main" id="{4EC36C53-85E3-4BE5-DF5C-10966AD2B368}"/>
                        </a:ext>
                      </a:extLst>
                    </p:cNvPr>
                    <p:cNvCxnSpPr/>
                    <p:nvPr/>
                  </p:nvCxnSpPr>
                  <p:spPr>
                    <a:xfrm>
                      <a:off x="7492937" y="5760166"/>
                      <a:ext cx="463814" cy="0"/>
                    </a:xfrm>
                    <a:prstGeom prst="line">
                      <a:avLst/>
                    </a:prstGeom>
                    <a:grpFill/>
                    <a:ln w="28575">
                      <a:solidFill>
                        <a:srgbClr val="0066FF"/>
                      </a:solidFill>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3207E5F6-B85D-220E-6B81-D07E2707E101}"/>
                        </a:ext>
                      </a:extLst>
                    </p:cNvPr>
                    <p:cNvSpPr/>
                    <p:nvPr/>
                  </p:nvSpPr>
                  <p:spPr>
                    <a:xfrm>
                      <a:off x="7637214" y="5682202"/>
                      <a:ext cx="175260" cy="162778"/>
                    </a:xfrm>
                    <a:prstGeom prst="ellipse">
                      <a:avLst/>
                    </a:prstGeom>
                    <a:solidFill>
                      <a:srgbClr val="0066FF"/>
                    </a:solidFill>
                    <a:ln>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grpSp>
        </p:grpSp>
        <p:sp>
          <p:nvSpPr>
            <p:cNvPr id="72" name="TextBox 71">
              <a:extLst>
                <a:ext uri="{FF2B5EF4-FFF2-40B4-BE49-F238E27FC236}">
                  <a16:creationId xmlns:a16="http://schemas.microsoft.com/office/drawing/2014/main" id="{F1E36A95-ED95-9282-38D9-314D9D444334}"/>
                </a:ext>
              </a:extLst>
            </p:cNvPr>
            <p:cNvSpPr txBox="1"/>
            <p:nvPr/>
          </p:nvSpPr>
          <p:spPr>
            <a:xfrm>
              <a:off x="9000119" y="5228164"/>
              <a:ext cx="1853777" cy="369332"/>
            </a:xfrm>
            <a:prstGeom prst="rect">
              <a:avLst/>
            </a:prstGeom>
            <a:noFill/>
          </p:spPr>
          <p:txBody>
            <a:bodyPr wrap="none" rtlCol="0">
              <a:spAutoFit/>
            </a:bodyPr>
            <a:lstStyle/>
            <a:p>
              <a:r>
                <a:rPr lang="en-AU" dirty="0"/>
                <a:t>averaging time (s)</a:t>
              </a:r>
            </a:p>
          </p:txBody>
        </p:sp>
        <p:sp>
          <p:nvSpPr>
            <p:cNvPr id="73" name="TextBox 72">
              <a:extLst>
                <a:ext uri="{FF2B5EF4-FFF2-40B4-BE49-F238E27FC236}">
                  <a16:creationId xmlns:a16="http://schemas.microsoft.com/office/drawing/2014/main" id="{70CA8556-A878-C884-BD87-A878978603DD}"/>
                </a:ext>
              </a:extLst>
            </p:cNvPr>
            <p:cNvSpPr txBox="1"/>
            <p:nvPr/>
          </p:nvSpPr>
          <p:spPr>
            <a:xfrm>
              <a:off x="7905189" y="2097012"/>
              <a:ext cx="3887090" cy="369332"/>
            </a:xfrm>
            <a:prstGeom prst="rect">
              <a:avLst/>
            </a:prstGeom>
            <a:noFill/>
          </p:spPr>
          <p:txBody>
            <a:bodyPr wrap="none" rtlCol="0">
              <a:spAutoFit/>
            </a:bodyPr>
            <a:lstStyle/>
            <a:p>
              <a:r>
                <a:rPr lang="en-AU" dirty="0"/>
                <a:t>Modelled ionospheric delay asymmetry</a:t>
              </a:r>
            </a:p>
          </p:txBody>
        </p:sp>
      </p:grpSp>
    </p:spTree>
    <p:extLst>
      <p:ext uri="{BB962C8B-B14F-4D97-AF65-F5344CB8AC3E}">
        <p14:creationId xmlns:p14="http://schemas.microsoft.com/office/powerpoint/2010/main" val="2110183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93219-E7EE-398A-3FA4-69DA7F7287A4}"/>
              </a:ext>
            </a:extLst>
          </p:cNvPr>
          <p:cNvSpPr>
            <a:spLocks noGrp="1"/>
          </p:cNvSpPr>
          <p:nvPr>
            <p:ph type="title"/>
          </p:nvPr>
        </p:nvSpPr>
        <p:spPr/>
        <p:txBody>
          <a:bodyPr/>
          <a:lstStyle/>
          <a:p>
            <a:r>
              <a:rPr lang="en-AU" dirty="0"/>
              <a:t>TWSTFT modem and performance</a:t>
            </a:r>
          </a:p>
        </p:txBody>
      </p:sp>
      <p:sp>
        <p:nvSpPr>
          <p:cNvPr id="3" name="Date Placeholder 2">
            <a:extLst>
              <a:ext uri="{FF2B5EF4-FFF2-40B4-BE49-F238E27FC236}">
                <a16:creationId xmlns:a16="http://schemas.microsoft.com/office/drawing/2014/main" id="{6CA92F8F-B05C-82B1-4BD9-D21319E567B9}"/>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168C1EA0-095C-F1EA-6C4F-CC3DE74679C2}"/>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B24CFBF1-9D5F-D8FE-A723-5D543AC1A8E6}"/>
              </a:ext>
            </a:extLst>
          </p:cNvPr>
          <p:cNvSpPr>
            <a:spLocks noGrp="1"/>
          </p:cNvSpPr>
          <p:nvPr>
            <p:ph type="sldNum" sz="quarter" idx="12"/>
          </p:nvPr>
        </p:nvSpPr>
        <p:spPr/>
        <p:txBody>
          <a:bodyPr/>
          <a:lstStyle/>
          <a:p>
            <a:fld id="{07F29050-D3A7-419E-8F8A-80FA8E7AA01E}" type="slidenum">
              <a:rPr lang="en-AU" smtClean="0"/>
              <a:t>19</a:t>
            </a:fld>
            <a:endParaRPr lang="en-AU" dirty="0"/>
          </a:p>
        </p:txBody>
      </p:sp>
      <p:pic>
        <p:nvPicPr>
          <p:cNvPr id="6" name="Picture 5" descr="A close-up of a machine&#10;&#10;Description automatically generated">
            <a:extLst>
              <a:ext uri="{FF2B5EF4-FFF2-40B4-BE49-F238E27FC236}">
                <a16:creationId xmlns:a16="http://schemas.microsoft.com/office/drawing/2014/main" id="{0EC5FF7C-D600-0F86-AF0F-20AA903B6A49}"/>
              </a:ext>
            </a:extLst>
          </p:cNvPr>
          <p:cNvPicPr>
            <a:picLocks noChangeAspect="1"/>
          </p:cNvPicPr>
          <p:nvPr/>
        </p:nvPicPr>
        <p:blipFill>
          <a:blip r:embed="rId3"/>
          <a:stretch>
            <a:fillRect/>
          </a:stretch>
        </p:blipFill>
        <p:spPr>
          <a:xfrm>
            <a:off x="530564" y="1836840"/>
            <a:ext cx="3823854" cy="2867890"/>
          </a:xfrm>
          <a:prstGeom prst="rect">
            <a:avLst/>
          </a:prstGeom>
        </p:spPr>
      </p:pic>
      <p:grpSp>
        <p:nvGrpSpPr>
          <p:cNvPr id="40" name="Group 39">
            <a:extLst>
              <a:ext uri="{FF2B5EF4-FFF2-40B4-BE49-F238E27FC236}">
                <a16:creationId xmlns:a16="http://schemas.microsoft.com/office/drawing/2014/main" id="{D5CD1AB0-F1BB-96A5-88AB-0FCE5925A135}"/>
              </a:ext>
            </a:extLst>
          </p:cNvPr>
          <p:cNvGrpSpPr/>
          <p:nvPr/>
        </p:nvGrpSpPr>
        <p:grpSpPr>
          <a:xfrm>
            <a:off x="4760287" y="1442065"/>
            <a:ext cx="6989555" cy="3733870"/>
            <a:chOff x="4775527" y="1876405"/>
            <a:chExt cx="6989555" cy="3733870"/>
          </a:xfrm>
        </p:grpSpPr>
        <p:sp>
          <p:nvSpPr>
            <p:cNvPr id="36" name="TextBox 35">
              <a:extLst>
                <a:ext uri="{FF2B5EF4-FFF2-40B4-BE49-F238E27FC236}">
                  <a16:creationId xmlns:a16="http://schemas.microsoft.com/office/drawing/2014/main" id="{085E55C8-BD8C-8EF5-64C6-4ECA5AD96B6B}"/>
                </a:ext>
              </a:extLst>
            </p:cNvPr>
            <p:cNvSpPr txBox="1"/>
            <p:nvPr/>
          </p:nvSpPr>
          <p:spPr>
            <a:xfrm rot="16200000">
              <a:off x="4594548" y="3430154"/>
              <a:ext cx="731290" cy="369332"/>
            </a:xfrm>
            <a:prstGeom prst="rect">
              <a:avLst/>
            </a:prstGeom>
            <a:noFill/>
          </p:spPr>
          <p:txBody>
            <a:bodyPr wrap="none" rtlCol="0">
              <a:spAutoFit/>
            </a:bodyPr>
            <a:lstStyle/>
            <a:p>
              <a:r>
                <a:rPr lang="en-AU" dirty="0">
                  <a:latin typeface="Symbol" panose="05050102010706020507" pitchFamily="18" charset="2"/>
                </a:rPr>
                <a:t>T</a:t>
              </a:r>
              <a:r>
                <a:rPr lang="en-AU" dirty="0"/>
                <a:t> (ns)</a:t>
              </a:r>
            </a:p>
          </p:txBody>
        </p:sp>
        <p:grpSp>
          <p:nvGrpSpPr>
            <p:cNvPr id="39" name="Group 38">
              <a:extLst>
                <a:ext uri="{FF2B5EF4-FFF2-40B4-BE49-F238E27FC236}">
                  <a16:creationId xmlns:a16="http://schemas.microsoft.com/office/drawing/2014/main" id="{5A9FB3CA-52CF-9831-EE61-4BE06FE18C1A}"/>
                </a:ext>
              </a:extLst>
            </p:cNvPr>
            <p:cNvGrpSpPr/>
            <p:nvPr/>
          </p:nvGrpSpPr>
          <p:grpSpPr>
            <a:xfrm>
              <a:off x="5100695" y="1876405"/>
              <a:ext cx="6664387" cy="3733870"/>
              <a:chOff x="5100695" y="1876405"/>
              <a:chExt cx="6664387" cy="3733870"/>
            </a:xfrm>
          </p:grpSpPr>
          <p:pic>
            <p:nvPicPr>
              <p:cNvPr id="13" name="Picture 12" descr="A graph showing a graph&#10;&#10;Description automatically generated with medium confidence">
                <a:extLst>
                  <a:ext uri="{FF2B5EF4-FFF2-40B4-BE49-F238E27FC236}">
                    <a16:creationId xmlns:a16="http://schemas.microsoft.com/office/drawing/2014/main" id="{4C096D7D-DB6D-E1E8-F3FA-C01314330DCA}"/>
                  </a:ext>
                </a:extLst>
              </p:cNvPr>
              <p:cNvPicPr>
                <a:picLocks noChangeAspect="1"/>
              </p:cNvPicPr>
              <p:nvPr/>
            </p:nvPicPr>
            <p:blipFill>
              <a:blip r:embed="rId4"/>
              <a:stretch>
                <a:fillRect/>
              </a:stretch>
            </p:blipFill>
            <p:spPr>
              <a:xfrm>
                <a:off x="5527898" y="2285130"/>
                <a:ext cx="5906324" cy="2400635"/>
              </a:xfrm>
              <a:prstGeom prst="rect">
                <a:avLst/>
              </a:prstGeom>
            </p:spPr>
          </p:pic>
          <p:sp>
            <p:nvSpPr>
              <p:cNvPr id="14" name="Rectangle 13">
                <a:extLst>
                  <a:ext uri="{FF2B5EF4-FFF2-40B4-BE49-F238E27FC236}">
                    <a16:creationId xmlns:a16="http://schemas.microsoft.com/office/drawing/2014/main" id="{74DA7920-C698-F202-E0F4-11D59ED1A5A1}"/>
                  </a:ext>
                </a:extLst>
              </p:cNvPr>
              <p:cNvSpPr/>
              <p:nvPr/>
            </p:nvSpPr>
            <p:spPr>
              <a:xfrm>
                <a:off x="5527898" y="2340696"/>
                <a:ext cx="5879242" cy="224156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6" name="Straight Connector 15">
                <a:extLst>
                  <a:ext uri="{FF2B5EF4-FFF2-40B4-BE49-F238E27FC236}">
                    <a16:creationId xmlns:a16="http://schemas.microsoft.com/office/drawing/2014/main" id="{DEEA3AEB-308C-CE72-35C2-8848665CC05E}"/>
                  </a:ext>
                </a:extLst>
              </p:cNvPr>
              <p:cNvCxnSpPr/>
              <p:nvPr/>
            </p:nvCxnSpPr>
            <p:spPr>
              <a:xfrm flipH="1">
                <a:off x="5425440" y="2340695"/>
                <a:ext cx="10245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A3AB8D-EA90-2A95-4EAA-E56CEF93B3B7}"/>
                  </a:ext>
                </a:extLst>
              </p:cNvPr>
              <p:cNvCxnSpPr/>
              <p:nvPr/>
            </p:nvCxnSpPr>
            <p:spPr>
              <a:xfrm flipH="1">
                <a:off x="5425440" y="3087884"/>
                <a:ext cx="10245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ACB516CF-2219-563C-0976-249A013284A3}"/>
                  </a:ext>
                </a:extLst>
              </p:cNvPr>
              <p:cNvCxnSpPr/>
              <p:nvPr/>
            </p:nvCxnSpPr>
            <p:spPr>
              <a:xfrm flipH="1">
                <a:off x="5425440" y="4582262"/>
                <a:ext cx="10245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ED4EB21-4A63-950B-2035-ABB3FB1A7205}"/>
                  </a:ext>
                </a:extLst>
              </p:cNvPr>
              <p:cNvCxnSpPr/>
              <p:nvPr/>
            </p:nvCxnSpPr>
            <p:spPr>
              <a:xfrm flipH="1">
                <a:off x="5425440" y="3835073"/>
                <a:ext cx="10245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4C098D0-3A7C-25AA-E508-A9AF681299A0}"/>
                  </a:ext>
                </a:extLst>
              </p:cNvPr>
              <p:cNvCxnSpPr/>
              <p:nvPr/>
            </p:nvCxnSpPr>
            <p:spPr>
              <a:xfrm>
                <a:off x="5527898" y="4582262"/>
                <a:ext cx="0" cy="103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67C37ADA-E5D1-5E6F-D6E8-0C2ADF686CA3}"/>
                  </a:ext>
                </a:extLst>
              </p:cNvPr>
              <p:cNvCxnSpPr/>
              <p:nvPr/>
            </p:nvCxnSpPr>
            <p:spPr>
              <a:xfrm>
                <a:off x="7486238" y="4597502"/>
                <a:ext cx="0" cy="103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1F085AD-0328-53AA-4AE0-44A5BB4BE1E5}"/>
                  </a:ext>
                </a:extLst>
              </p:cNvPr>
              <p:cNvCxnSpPr/>
              <p:nvPr/>
            </p:nvCxnSpPr>
            <p:spPr>
              <a:xfrm>
                <a:off x="9452198" y="4589882"/>
                <a:ext cx="0" cy="103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57EECA3-BA15-2302-D563-5B110135E711}"/>
                  </a:ext>
                </a:extLst>
              </p:cNvPr>
              <p:cNvCxnSpPr/>
              <p:nvPr/>
            </p:nvCxnSpPr>
            <p:spPr>
              <a:xfrm>
                <a:off x="11402918" y="4597502"/>
                <a:ext cx="0" cy="10350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306993A-3214-D94D-EC48-CF19574B482E}"/>
                  </a:ext>
                </a:extLst>
              </p:cNvPr>
              <p:cNvSpPr txBox="1"/>
              <p:nvPr/>
            </p:nvSpPr>
            <p:spPr>
              <a:xfrm>
                <a:off x="5265420" y="4685765"/>
                <a:ext cx="769763" cy="369332"/>
              </a:xfrm>
              <a:prstGeom prst="rect">
                <a:avLst/>
              </a:prstGeom>
              <a:noFill/>
            </p:spPr>
            <p:txBody>
              <a:bodyPr wrap="none" rtlCol="0">
                <a:spAutoFit/>
              </a:bodyPr>
              <a:lstStyle/>
              <a:p>
                <a:r>
                  <a:rPr lang="en-AU" dirty="0"/>
                  <a:t>57800</a:t>
                </a:r>
              </a:p>
            </p:txBody>
          </p:sp>
          <p:sp>
            <p:nvSpPr>
              <p:cNvPr id="27" name="TextBox 26">
                <a:extLst>
                  <a:ext uri="{FF2B5EF4-FFF2-40B4-BE49-F238E27FC236}">
                    <a16:creationId xmlns:a16="http://schemas.microsoft.com/office/drawing/2014/main" id="{274F1A9C-5769-1D43-0CF3-4EEBD15CF740}"/>
                  </a:ext>
                </a:extLst>
              </p:cNvPr>
              <p:cNvSpPr txBox="1"/>
              <p:nvPr/>
            </p:nvSpPr>
            <p:spPr>
              <a:xfrm>
                <a:off x="7101356" y="4701005"/>
                <a:ext cx="769763" cy="369332"/>
              </a:xfrm>
              <a:prstGeom prst="rect">
                <a:avLst/>
              </a:prstGeom>
              <a:noFill/>
            </p:spPr>
            <p:txBody>
              <a:bodyPr wrap="none" rtlCol="0">
                <a:spAutoFit/>
              </a:bodyPr>
              <a:lstStyle/>
              <a:p>
                <a:r>
                  <a:rPr lang="en-AU" dirty="0"/>
                  <a:t>57805</a:t>
                </a:r>
              </a:p>
            </p:txBody>
          </p:sp>
          <p:sp>
            <p:nvSpPr>
              <p:cNvPr id="28" name="TextBox 27">
                <a:extLst>
                  <a:ext uri="{FF2B5EF4-FFF2-40B4-BE49-F238E27FC236}">
                    <a16:creationId xmlns:a16="http://schemas.microsoft.com/office/drawing/2014/main" id="{E27144A2-3014-D40F-1A50-F1B5997F13B3}"/>
                  </a:ext>
                </a:extLst>
              </p:cNvPr>
              <p:cNvSpPr txBox="1"/>
              <p:nvPr/>
            </p:nvSpPr>
            <p:spPr>
              <a:xfrm>
                <a:off x="9067316" y="4722475"/>
                <a:ext cx="769763" cy="369332"/>
              </a:xfrm>
              <a:prstGeom prst="rect">
                <a:avLst/>
              </a:prstGeom>
              <a:noFill/>
            </p:spPr>
            <p:txBody>
              <a:bodyPr wrap="none" rtlCol="0">
                <a:spAutoFit/>
              </a:bodyPr>
              <a:lstStyle/>
              <a:p>
                <a:r>
                  <a:rPr lang="en-AU" dirty="0"/>
                  <a:t>57810</a:t>
                </a:r>
              </a:p>
            </p:txBody>
          </p:sp>
          <p:sp>
            <p:nvSpPr>
              <p:cNvPr id="29" name="TextBox 28">
                <a:extLst>
                  <a:ext uri="{FF2B5EF4-FFF2-40B4-BE49-F238E27FC236}">
                    <a16:creationId xmlns:a16="http://schemas.microsoft.com/office/drawing/2014/main" id="{5D19D713-6D20-A609-DBFD-D01093A21C3A}"/>
                  </a:ext>
                </a:extLst>
              </p:cNvPr>
              <p:cNvSpPr txBox="1"/>
              <p:nvPr/>
            </p:nvSpPr>
            <p:spPr>
              <a:xfrm>
                <a:off x="10995319" y="4664171"/>
                <a:ext cx="769763" cy="369332"/>
              </a:xfrm>
              <a:prstGeom prst="rect">
                <a:avLst/>
              </a:prstGeom>
              <a:noFill/>
            </p:spPr>
            <p:txBody>
              <a:bodyPr wrap="none" rtlCol="0">
                <a:spAutoFit/>
              </a:bodyPr>
              <a:lstStyle/>
              <a:p>
                <a:r>
                  <a:rPr lang="en-AU" dirty="0"/>
                  <a:t>57815</a:t>
                </a:r>
              </a:p>
            </p:txBody>
          </p:sp>
          <p:sp>
            <p:nvSpPr>
              <p:cNvPr id="30" name="TextBox 29">
                <a:extLst>
                  <a:ext uri="{FF2B5EF4-FFF2-40B4-BE49-F238E27FC236}">
                    <a16:creationId xmlns:a16="http://schemas.microsoft.com/office/drawing/2014/main" id="{CC621389-B54C-203A-98B5-D3F3C88371A1}"/>
                  </a:ext>
                </a:extLst>
              </p:cNvPr>
              <p:cNvSpPr txBox="1"/>
              <p:nvPr/>
            </p:nvSpPr>
            <p:spPr>
              <a:xfrm>
                <a:off x="8339051" y="4907141"/>
                <a:ext cx="598241" cy="369332"/>
              </a:xfrm>
              <a:prstGeom prst="rect">
                <a:avLst/>
              </a:prstGeom>
              <a:noFill/>
            </p:spPr>
            <p:txBody>
              <a:bodyPr wrap="none" rtlCol="0">
                <a:spAutoFit/>
              </a:bodyPr>
              <a:lstStyle/>
              <a:p>
                <a:r>
                  <a:rPr lang="en-AU" dirty="0"/>
                  <a:t>MJD</a:t>
                </a:r>
              </a:p>
            </p:txBody>
          </p:sp>
          <p:sp>
            <p:nvSpPr>
              <p:cNvPr id="31" name="TextBox 30">
                <a:extLst>
                  <a:ext uri="{FF2B5EF4-FFF2-40B4-BE49-F238E27FC236}">
                    <a16:creationId xmlns:a16="http://schemas.microsoft.com/office/drawing/2014/main" id="{07F5481B-FB57-87B6-857E-B072A33DCA91}"/>
                  </a:ext>
                </a:extLst>
              </p:cNvPr>
              <p:cNvSpPr txBox="1"/>
              <p:nvPr/>
            </p:nvSpPr>
            <p:spPr>
              <a:xfrm>
                <a:off x="5100695" y="4376110"/>
                <a:ext cx="372218" cy="369332"/>
              </a:xfrm>
              <a:prstGeom prst="rect">
                <a:avLst/>
              </a:prstGeom>
              <a:noFill/>
            </p:spPr>
            <p:txBody>
              <a:bodyPr wrap="none" rtlCol="0">
                <a:spAutoFit/>
              </a:bodyPr>
              <a:lstStyle/>
              <a:p>
                <a:r>
                  <a:rPr lang="en-AU" dirty="0"/>
                  <a:t>-3</a:t>
                </a:r>
              </a:p>
            </p:txBody>
          </p:sp>
          <p:sp>
            <p:nvSpPr>
              <p:cNvPr id="33" name="TextBox 32">
                <a:extLst>
                  <a:ext uri="{FF2B5EF4-FFF2-40B4-BE49-F238E27FC236}">
                    <a16:creationId xmlns:a16="http://schemas.microsoft.com/office/drawing/2014/main" id="{153107D3-4995-6DAC-05E6-1AC426D3B10F}"/>
                  </a:ext>
                </a:extLst>
              </p:cNvPr>
              <p:cNvSpPr txBox="1"/>
              <p:nvPr/>
            </p:nvSpPr>
            <p:spPr>
              <a:xfrm>
                <a:off x="5134828" y="3650407"/>
                <a:ext cx="301686" cy="369332"/>
              </a:xfrm>
              <a:prstGeom prst="rect">
                <a:avLst/>
              </a:prstGeom>
              <a:noFill/>
            </p:spPr>
            <p:txBody>
              <a:bodyPr wrap="none" rtlCol="0">
                <a:spAutoFit/>
              </a:bodyPr>
              <a:lstStyle/>
              <a:p>
                <a:r>
                  <a:rPr lang="en-AU" dirty="0"/>
                  <a:t>0</a:t>
                </a:r>
              </a:p>
            </p:txBody>
          </p:sp>
          <p:sp>
            <p:nvSpPr>
              <p:cNvPr id="34" name="TextBox 33">
                <a:extLst>
                  <a:ext uri="{FF2B5EF4-FFF2-40B4-BE49-F238E27FC236}">
                    <a16:creationId xmlns:a16="http://schemas.microsoft.com/office/drawing/2014/main" id="{ADB1FA6E-0067-0215-9FD7-EDD47255C323}"/>
                  </a:ext>
                </a:extLst>
              </p:cNvPr>
              <p:cNvSpPr txBox="1"/>
              <p:nvPr/>
            </p:nvSpPr>
            <p:spPr>
              <a:xfrm>
                <a:off x="5144860" y="2881732"/>
                <a:ext cx="301686" cy="369332"/>
              </a:xfrm>
              <a:prstGeom prst="rect">
                <a:avLst/>
              </a:prstGeom>
              <a:noFill/>
            </p:spPr>
            <p:txBody>
              <a:bodyPr wrap="none" rtlCol="0">
                <a:spAutoFit/>
              </a:bodyPr>
              <a:lstStyle/>
              <a:p>
                <a:r>
                  <a:rPr lang="en-AU" dirty="0"/>
                  <a:t>3</a:t>
                </a:r>
              </a:p>
            </p:txBody>
          </p:sp>
          <p:sp>
            <p:nvSpPr>
              <p:cNvPr id="35" name="TextBox 34">
                <a:extLst>
                  <a:ext uri="{FF2B5EF4-FFF2-40B4-BE49-F238E27FC236}">
                    <a16:creationId xmlns:a16="http://schemas.microsoft.com/office/drawing/2014/main" id="{329D97CE-77E7-2BAA-6662-E61CFCAF82A8}"/>
                  </a:ext>
                </a:extLst>
              </p:cNvPr>
              <p:cNvSpPr txBox="1"/>
              <p:nvPr/>
            </p:nvSpPr>
            <p:spPr>
              <a:xfrm>
                <a:off x="5159777" y="2197444"/>
                <a:ext cx="301686" cy="369332"/>
              </a:xfrm>
              <a:prstGeom prst="rect">
                <a:avLst/>
              </a:prstGeom>
              <a:noFill/>
            </p:spPr>
            <p:txBody>
              <a:bodyPr wrap="none" rtlCol="0">
                <a:spAutoFit/>
              </a:bodyPr>
              <a:lstStyle/>
              <a:p>
                <a:r>
                  <a:rPr lang="en-AU" dirty="0"/>
                  <a:t>6</a:t>
                </a:r>
              </a:p>
            </p:txBody>
          </p:sp>
          <p:sp>
            <p:nvSpPr>
              <p:cNvPr id="37" name="TextBox 36">
                <a:extLst>
                  <a:ext uri="{FF2B5EF4-FFF2-40B4-BE49-F238E27FC236}">
                    <a16:creationId xmlns:a16="http://schemas.microsoft.com/office/drawing/2014/main" id="{FF8FD105-75D9-E277-319C-5ECCEEFD31D2}"/>
                  </a:ext>
                </a:extLst>
              </p:cNvPr>
              <p:cNvSpPr txBox="1"/>
              <p:nvPr/>
            </p:nvSpPr>
            <p:spPr>
              <a:xfrm>
                <a:off x="7698745" y="1876405"/>
                <a:ext cx="2084225" cy="369332"/>
              </a:xfrm>
              <a:prstGeom prst="rect">
                <a:avLst/>
              </a:prstGeom>
              <a:noFill/>
            </p:spPr>
            <p:txBody>
              <a:bodyPr wrap="none" rtlCol="0">
                <a:spAutoFit/>
              </a:bodyPr>
              <a:lstStyle/>
              <a:p>
                <a:r>
                  <a:rPr lang="en-AU" dirty="0"/>
                  <a:t>AOS-PTB TWSTT link</a:t>
                </a:r>
              </a:p>
            </p:txBody>
          </p:sp>
          <p:sp>
            <p:nvSpPr>
              <p:cNvPr id="38" name="TextBox 37">
                <a:extLst>
                  <a:ext uri="{FF2B5EF4-FFF2-40B4-BE49-F238E27FC236}">
                    <a16:creationId xmlns:a16="http://schemas.microsoft.com/office/drawing/2014/main" id="{0B5176E1-18FF-AB1A-9FEA-3383AF9A0ECB}"/>
                  </a:ext>
                </a:extLst>
              </p:cNvPr>
              <p:cNvSpPr txBox="1"/>
              <p:nvPr/>
            </p:nvSpPr>
            <p:spPr>
              <a:xfrm>
                <a:off x="6942546" y="5333276"/>
                <a:ext cx="3391249" cy="276999"/>
              </a:xfrm>
              <a:prstGeom prst="rect">
                <a:avLst/>
              </a:prstGeom>
              <a:noFill/>
            </p:spPr>
            <p:txBody>
              <a:bodyPr wrap="none" rtlCol="0">
                <a:spAutoFit/>
              </a:bodyPr>
              <a:lstStyle/>
              <a:p>
                <a:r>
                  <a:rPr lang="en-AU" sz="1200" dirty="0"/>
                  <a:t>Adapted from Jiang et al </a:t>
                </a:r>
                <a:r>
                  <a:rPr lang="en-AU" sz="1200" i="1" dirty="0" err="1"/>
                  <a:t>Metrologia</a:t>
                </a:r>
                <a:r>
                  <a:rPr lang="en-AU" sz="1200" dirty="0"/>
                  <a:t> </a:t>
                </a:r>
                <a:r>
                  <a:rPr lang="en-AU" sz="1200" b="1" dirty="0"/>
                  <a:t>55</a:t>
                </a:r>
                <a:r>
                  <a:rPr lang="en-AU" sz="1200" dirty="0"/>
                  <a:t> p685 2018</a:t>
                </a:r>
              </a:p>
            </p:txBody>
          </p:sp>
        </p:grpSp>
      </p:grpSp>
    </p:spTree>
    <p:extLst>
      <p:ext uri="{BB962C8B-B14F-4D97-AF65-F5344CB8AC3E}">
        <p14:creationId xmlns:p14="http://schemas.microsoft.com/office/powerpoint/2010/main" val="2444870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839D8-388B-2441-A409-A9E0415583EF}"/>
              </a:ext>
            </a:extLst>
          </p:cNvPr>
          <p:cNvSpPr>
            <a:spLocks noGrp="1"/>
          </p:cNvSpPr>
          <p:nvPr>
            <p:ph type="title"/>
          </p:nvPr>
        </p:nvSpPr>
        <p:spPr/>
        <p:txBody>
          <a:bodyPr/>
          <a:lstStyle/>
          <a:p>
            <a:r>
              <a:rPr lang="en-AU" dirty="0"/>
              <a:t>Introduction</a:t>
            </a:r>
          </a:p>
        </p:txBody>
      </p:sp>
      <p:sp>
        <p:nvSpPr>
          <p:cNvPr id="3" name="Text Placeholder 2">
            <a:extLst>
              <a:ext uri="{FF2B5EF4-FFF2-40B4-BE49-F238E27FC236}">
                <a16:creationId xmlns:a16="http://schemas.microsoft.com/office/drawing/2014/main" id="{CE2DCA1E-C7F2-23E8-12E8-B39F91A71279}"/>
              </a:ext>
            </a:extLst>
          </p:cNvPr>
          <p:cNvSpPr>
            <a:spLocks noGrp="1"/>
          </p:cNvSpPr>
          <p:nvPr>
            <p:ph type="body" idx="1"/>
          </p:nvPr>
        </p:nvSpPr>
        <p:spPr/>
        <p:txBody>
          <a:bodyPr/>
          <a:lstStyle/>
          <a:p>
            <a:endParaRPr lang="en-AU" dirty="0"/>
          </a:p>
        </p:txBody>
      </p:sp>
      <p:sp>
        <p:nvSpPr>
          <p:cNvPr id="4" name="Date Placeholder 3">
            <a:extLst>
              <a:ext uri="{FF2B5EF4-FFF2-40B4-BE49-F238E27FC236}">
                <a16:creationId xmlns:a16="http://schemas.microsoft.com/office/drawing/2014/main" id="{9C57E70B-4D73-97CF-62C7-1396011CC16B}"/>
              </a:ext>
            </a:extLst>
          </p:cNvPr>
          <p:cNvSpPr>
            <a:spLocks noGrp="1"/>
          </p:cNvSpPr>
          <p:nvPr>
            <p:ph type="dt" sz="half" idx="10"/>
          </p:nvPr>
        </p:nvSpPr>
        <p:spPr/>
        <p:txBody>
          <a:bodyPr/>
          <a:lstStyle/>
          <a:p>
            <a:r>
              <a:rPr lang="en-US"/>
              <a:t>11 Oct 2023</a:t>
            </a:r>
            <a:endParaRPr lang="en-AU" dirty="0"/>
          </a:p>
        </p:txBody>
      </p:sp>
      <p:sp>
        <p:nvSpPr>
          <p:cNvPr id="5" name="Footer Placeholder 4">
            <a:extLst>
              <a:ext uri="{FF2B5EF4-FFF2-40B4-BE49-F238E27FC236}">
                <a16:creationId xmlns:a16="http://schemas.microsoft.com/office/drawing/2014/main" id="{D321A335-0E53-EA6D-16DD-A41B0AB15ACC}"/>
              </a:ext>
            </a:extLst>
          </p:cNvPr>
          <p:cNvSpPr>
            <a:spLocks noGrp="1"/>
          </p:cNvSpPr>
          <p:nvPr>
            <p:ph type="ftr" sz="quarter" idx="11"/>
          </p:nvPr>
        </p:nvSpPr>
        <p:spPr/>
        <p:txBody>
          <a:bodyPr/>
          <a:lstStyle/>
          <a:p>
            <a:r>
              <a:rPr lang="en-AU"/>
              <a:t>Time and frequency transfer techniques</a:t>
            </a:r>
            <a:endParaRPr lang="en-AU" dirty="0"/>
          </a:p>
        </p:txBody>
      </p:sp>
      <p:sp>
        <p:nvSpPr>
          <p:cNvPr id="6" name="Slide Number Placeholder 5">
            <a:extLst>
              <a:ext uri="{FF2B5EF4-FFF2-40B4-BE49-F238E27FC236}">
                <a16:creationId xmlns:a16="http://schemas.microsoft.com/office/drawing/2014/main" id="{051EAFEB-FF14-F07E-919C-0750D08D42C6}"/>
              </a:ext>
            </a:extLst>
          </p:cNvPr>
          <p:cNvSpPr>
            <a:spLocks noGrp="1"/>
          </p:cNvSpPr>
          <p:nvPr>
            <p:ph type="sldNum" sz="quarter" idx="12"/>
          </p:nvPr>
        </p:nvSpPr>
        <p:spPr/>
        <p:txBody>
          <a:bodyPr/>
          <a:lstStyle/>
          <a:p>
            <a:fld id="{07F29050-D3A7-419E-8F8A-80FA8E7AA01E}" type="slidenum">
              <a:rPr lang="en-AU" smtClean="0"/>
              <a:t>2</a:t>
            </a:fld>
            <a:endParaRPr lang="en-AU"/>
          </a:p>
        </p:txBody>
      </p:sp>
      <p:pic>
        <p:nvPicPr>
          <p:cNvPr id="7" name="Picture 6" descr="Satellite network around earth&#10;&#10;Description automatically generated">
            <a:extLst>
              <a:ext uri="{FF2B5EF4-FFF2-40B4-BE49-F238E27FC236}">
                <a16:creationId xmlns:a16="http://schemas.microsoft.com/office/drawing/2014/main" id="{D4D4F34D-B500-352C-5284-173876C919EA}"/>
              </a:ext>
            </a:extLst>
          </p:cNvPr>
          <p:cNvPicPr>
            <a:picLocks noChangeAspect="1"/>
          </p:cNvPicPr>
          <p:nvPr/>
        </p:nvPicPr>
        <p:blipFill>
          <a:blip r:embed="rId3"/>
          <a:stretch>
            <a:fillRect/>
          </a:stretch>
        </p:blipFill>
        <p:spPr>
          <a:xfrm>
            <a:off x="947531" y="410247"/>
            <a:ext cx="2103327" cy="1577495"/>
          </a:xfrm>
          <a:prstGeom prst="rect">
            <a:avLst/>
          </a:prstGeom>
        </p:spPr>
      </p:pic>
      <p:pic>
        <p:nvPicPr>
          <p:cNvPr id="8" name="Picture 10" descr="APMP Conference roof shots copy">
            <a:extLst>
              <a:ext uri="{FF2B5EF4-FFF2-40B4-BE49-F238E27FC236}">
                <a16:creationId xmlns:a16="http://schemas.microsoft.com/office/drawing/2014/main" id="{F8E084EF-2C3C-217F-1E5F-9FC4C99F11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5363" r="15176" b="13409"/>
          <a:stretch>
            <a:fillRect/>
          </a:stretch>
        </p:blipFill>
        <p:spPr bwMode="auto">
          <a:xfrm>
            <a:off x="3262034" y="222516"/>
            <a:ext cx="2121887" cy="1780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A large satellite dish at sunset&#10;&#10;Description automatically generated">
            <a:extLst>
              <a:ext uri="{FF2B5EF4-FFF2-40B4-BE49-F238E27FC236}">
                <a16:creationId xmlns:a16="http://schemas.microsoft.com/office/drawing/2014/main" id="{311C52D8-DB7D-0DA4-5347-0FD3D36DF0DD}"/>
              </a:ext>
            </a:extLst>
          </p:cNvPr>
          <p:cNvPicPr>
            <a:picLocks noChangeAspect="1"/>
          </p:cNvPicPr>
          <p:nvPr/>
        </p:nvPicPr>
        <p:blipFill rotWithShape="1">
          <a:blip r:embed="rId5"/>
          <a:srcRect t="24740"/>
          <a:stretch/>
        </p:blipFill>
        <p:spPr>
          <a:xfrm>
            <a:off x="5595097" y="222516"/>
            <a:ext cx="1913843" cy="1796940"/>
          </a:xfrm>
          <a:prstGeom prst="rect">
            <a:avLst/>
          </a:prstGeom>
        </p:spPr>
      </p:pic>
      <p:grpSp>
        <p:nvGrpSpPr>
          <p:cNvPr id="10" name="Group 9">
            <a:extLst>
              <a:ext uri="{FF2B5EF4-FFF2-40B4-BE49-F238E27FC236}">
                <a16:creationId xmlns:a16="http://schemas.microsoft.com/office/drawing/2014/main" id="{12BA6CD9-803E-A36F-D8D9-E603F46F697B}"/>
              </a:ext>
            </a:extLst>
          </p:cNvPr>
          <p:cNvGrpSpPr/>
          <p:nvPr/>
        </p:nvGrpSpPr>
        <p:grpSpPr>
          <a:xfrm>
            <a:off x="3719165" y="2115476"/>
            <a:ext cx="1913843" cy="1834658"/>
            <a:chOff x="1064217" y="346129"/>
            <a:chExt cx="3352798" cy="3405493"/>
          </a:xfrm>
        </p:grpSpPr>
        <p:pic>
          <p:nvPicPr>
            <p:cNvPr id="11" name="Picture 10" descr="A couple of white buildings with a green laser beam above them&#10;&#10;Description automatically generated with medium confidence">
              <a:extLst>
                <a:ext uri="{FF2B5EF4-FFF2-40B4-BE49-F238E27FC236}">
                  <a16:creationId xmlns:a16="http://schemas.microsoft.com/office/drawing/2014/main" id="{23A05DEC-D85D-7261-16FA-DBCE20BEFB22}"/>
                </a:ext>
              </a:extLst>
            </p:cNvPr>
            <p:cNvPicPr>
              <a:picLocks noChangeAspect="1"/>
            </p:cNvPicPr>
            <p:nvPr/>
          </p:nvPicPr>
          <p:blipFill rotWithShape="1">
            <a:blip r:embed="rId6"/>
            <a:srcRect l="16283" t="7864" r="18391"/>
            <a:stretch/>
          </p:blipFill>
          <p:spPr>
            <a:xfrm>
              <a:off x="1064217" y="599660"/>
              <a:ext cx="3352798" cy="3151962"/>
            </a:xfrm>
            <a:prstGeom prst="rect">
              <a:avLst/>
            </a:prstGeom>
          </p:spPr>
        </p:pic>
        <p:cxnSp>
          <p:nvCxnSpPr>
            <p:cNvPr id="12" name="Straight Connector 11">
              <a:extLst>
                <a:ext uri="{FF2B5EF4-FFF2-40B4-BE49-F238E27FC236}">
                  <a16:creationId xmlns:a16="http://schemas.microsoft.com/office/drawing/2014/main" id="{1531B617-4D17-3545-0B40-C420A4FCFA52}"/>
                </a:ext>
              </a:extLst>
            </p:cNvPr>
            <p:cNvCxnSpPr>
              <a:cxnSpLocks/>
            </p:cNvCxnSpPr>
            <p:nvPr/>
          </p:nvCxnSpPr>
          <p:spPr>
            <a:xfrm flipH="1" flipV="1">
              <a:off x="2696705" y="346129"/>
              <a:ext cx="232475" cy="1870129"/>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grpSp>
      <p:pic>
        <p:nvPicPr>
          <p:cNvPr id="13" name="Picture 12" descr="A close-up of a blue light&#10;&#10;Description automatically generated">
            <a:extLst>
              <a:ext uri="{FF2B5EF4-FFF2-40B4-BE49-F238E27FC236}">
                <a16:creationId xmlns:a16="http://schemas.microsoft.com/office/drawing/2014/main" id="{D1432D56-EA02-A667-5DCC-AD1B6D825610}"/>
              </a:ext>
            </a:extLst>
          </p:cNvPr>
          <p:cNvPicPr>
            <a:picLocks noChangeAspect="1"/>
          </p:cNvPicPr>
          <p:nvPr/>
        </p:nvPicPr>
        <p:blipFill>
          <a:blip r:embed="rId7"/>
          <a:stretch>
            <a:fillRect/>
          </a:stretch>
        </p:blipFill>
        <p:spPr>
          <a:xfrm>
            <a:off x="935748" y="2252062"/>
            <a:ext cx="2548103" cy="1698072"/>
          </a:xfrm>
          <a:prstGeom prst="rect">
            <a:avLst/>
          </a:prstGeom>
        </p:spPr>
      </p:pic>
      <p:sp>
        <p:nvSpPr>
          <p:cNvPr id="14" name="TextBox 13">
            <a:extLst>
              <a:ext uri="{FF2B5EF4-FFF2-40B4-BE49-F238E27FC236}">
                <a16:creationId xmlns:a16="http://schemas.microsoft.com/office/drawing/2014/main" id="{F4DC89B1-7794-6B78-7A22-FAB9FEBAA611}"/>
              </a:ext>
            </a:extLst>
          </p:cNvPr>
          <p:cNvSpPr txBox="1"/>
          <p:nvPr/>
        </p:nvSpPr>
        <p:spPr>
          <a:xfrm>
            <a:off x="947531" y="1609981"/>
            <a:ext cx="971676" cy="369332"/>
          </a:xfrm>
          <a:prstGeom prst="rect">
            <a:avLst/>
          </a:prstGeom>
          <a:noFill/>
        </p:spPr>
        <p:txBody>
          <a:bodyPr wrap="none" rtlCol="0">
            <a:spAutoFit/>
          </a:bodyPr>
          <a:lstStyle/>
          <a:p>
            <a:r>
              <a:rPr lang="en-AU" dirty="0">
                <a:solidFill>
                  <a:schemeClr val="bg1"/>
                </a:solidFill>
              </a:rPr>
              <a:t>GNSS TT</a:t>
            </a:r>
          </a:p>
        </p:txBody>
      </p:sp>
      <p:sp>
        <p:nvSpPr>
          <p:cNvPr id="15" name="TextBox 14">
            <a:extLst>
              <a:ext uri="{FF2B5EF4-FFF2-40B4-BE49-F238E27FC236}">
                <a16:creationId xmlns:a16="http://schemas.microsoft.com/office/drawing/2014/main" id="{1E1CFC73-A7CF-5AF0-C413-D5D582B04FAA}"/>
              </a:ext>
            </a:extLst>
          </p:cNvPr>
          <p:cNvSpPr txBox="1"/>
          <p:nvPr/>
        </p:nvSpPr>
        <p:spPr>
          <a:xfrm>
            <a:off x="3274982" y="1623680"/>
            <a:ext cx="2068002" cy="369332"/>
          </a:xfrm>
          <a:prstGeom prst="rect">
            <a:avLst/>
          </a:prstGeom>
          <a:noFill/>
        </p:spPr>
        <p:txBody>
          <a:bodyPr wrap="none" rtlCol="0">
            <a:spAutoFit/>
          </a:bodyPr>
          <a:lstStyle/>
          <a:p>
            <a:r>
              <a:rPr lang="en-AU" dirty="0">
                <a:solidFill>
                  <a:schemeClr val="bg1"/>
                </a:solidFill>
              </a:rPr>
              <a:t>Two way satellite TT</a:t>
            </a:r>
          </a:p>
        </p:txBody>
      </p:sp>
      <p:sp>
        <p:nvSpPr>
          <p:cNvPr id="16" name="TextBox 15">
            <a:extLst>
              <a:ext uri="{FF2B5EF4-FFF2-40B4-BE49-F238E27FC236}">
                <a16:creationId xmlns:a16="http://schemas.microsoft.com/office/drawing/2014/main" id="{223B47E2-C271-0A55-86A3-7797A588D2A0}"/>
              </a:ext>
            </a:extLst>
          </p:cNvPr>
          <p:cNvSpPr txBox="1"/>
          <p:nvPr/>
        </p:nvSpPr>
        <p:spPr>
          <a:xfrm>
            <a:off x="3719165" y="3580802"/>
            <a:ext cx="1836208" cy="369332"/>
          </a:xfrm>
          <a:prstGeom prst="rect">
            <a:avLst/>
          </a:prstGeom>
          <a:noFill/>
        </p:spPr>
        <p:txBody>
          <a:bodyPr wrap="none" rtlCol="0">
            <a:spAutoFit/>
          </a:bodyPr>
          <a:lstStyle/>
          <a:p>
            <a:r>
              <a:rPr lang="en-AU" dirty="0">
                <a:solidFill>
                  <a:schemeClr val="bg1"/>
                </a:solidFill>
              </a:rPr>
              <a:t>free space optical</a:t>
            </a:r>
          </a:p>
        </p:txBody>
      </p:sp>
      <p:sp>
        <p:nvSpPr>
          <p:cNvPr id="17" name="TextBox 16">
            <a:extLst>
              <a:ext uri="{FF2B5EF4-FFF2-40B4-BE49-F238E27FC236}">
                <a16:creationId xmlns:a16="http://schemas.microsoft.com/office/drawing/2014/main" id="{252A0163-C73D-00D9-B790-343654DFA1A6}"/>
              </a:ext>
            </a:extLst>
          </p:cNvPr>
          <p:cNvSpPr txBox="1"/>
          <p:nvPr/>
        </p:nvSpPr>
        <p:spPr>
          <a:xfrm>
            <a:off x="5602728" y="1650335"/>
            <a:ext cx="877100" cy="369332"/>
          </a:xfrm>
          <a:prstGeom prst="rect">
            <a:avLst/>
          </a:prstGeom>
          <a:noFill/>
        </p:spPr>
        <p:txBody>
          <a:bodyPr wrap="none" rtlCol="0">
            <a:spAutoFit/>
          </a:bodyPr>
          <a:lstStyle/>
          <a:p>
            <a:r>
              <a:rPr lang="en-AU" dirty="0">
                <a:solidFill>
                  <a:schemeClr val="bg1"/>
                </a:solidFill>
              </a:rPr>
              <a:t>VLBI TT</a:t>
            </a:r>
          </a:p>
        </p:txBody>
      </p:sp>
      <p:sp>
        <p:nvSpPr>
          <p:cNvPr id="18" name="TextBox 17">
            <a:extLst>
              <a:ext uri="{FF2B5EF4-FFF2-40B4-BE49-F238E27FC236}">
                <a16:creationId xmlns:a16="http://schemas.microsoft.com/office/drawing/2014/main" id="{BFD42936-915F-DF08-C6CD-E8E3CA49B4FA}"/>
              </a:ext>
            </a:extLst>
          </p:cNvPr>
          <p:cNvSpPr txBox="1"/>
          <p:nvPr/>
        </p:nvSpPr>
        <p:spPr>
          <a:xfrm>
            <a:off x="935748" y="3580802"/>
            <a:ext cx="1307217" cy="369332"/>
          </a:xfrm>
          <a:prstGeom prst="rect">
            <a:avLst/>
          </a:prstGeom>
          <a:noFill/>
        </p:spPr>
        <p:txBody>
          <a:bodyPr wrap="none" rtlCol="0">
            <a:spAutoFit/>
          </a:bodyPr>
          <a:lstStyle/>
          <a:p>
            <a:r>
              <a:rPr lang="en-AU" dirty="0"/>
              <a:t>optical fibre</a:t>
            </a:r>
          </a:p>
        </p:txBody>
      </p:sp>
    </p:spTree>
    <p:extLst>
      <p:ext uri="{BB962C8B-B14F-4D97-AF65-F5344CB8AC3E}">
        <p14:creationId xmlns:p14="http://schemas.microsoft.com/office/powerpoint/2010/main" val="10397104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08B73-4C25-0435-E897-029EFBF7FF92}"/>
              </a:ext>
            </a:extLst>
          </p:cNvPr>
          <p:cNvSpPr>
            <a:spLocks noGrp="1"/>
          </p:cNvSpPr>
          <p:nvPr>
            <p:ph type="title"/>
          </p:nvPr>
        </p:nvSpPr>
        <p:spPr/>
        <p:txBody>
          <a:bodyPr/>
          <a:lstStyle/>
          <a:p>
            <a:r>
              <a:rPr lang="en-AU" dirty="0"/>
              <a:t>Current research</a:t>
            </a:r>
          </a:p>
        </p:txBody>
      </p:sp>
      <p:sp>
        <p:nvSpPr>
          <p:cNvPr id="3" name="Date Placeholder 2">
            <a:extLst>
              <a:ext uri="{FF2B5EF4-FFF2-40B4-BE49-F238E27FC236}">
                <a16:creationId xmlns:a16="http://schemas.microsoft.com/office/drawing/2014/main" id="{3531A136-E604-ABE2-252E-643F1311FCA4}"/>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00D49006-CF60-1D0E-FFDB-16138EFAAEBC}"/>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8459E54E-28E5-FB3E-7866-6558F924C1F1}"/>
              </a:ext>
            </a:extLst>
          </p:cNvPr>
          <p:cNvSpPr>
            <a:spLocks noGrp="1"/>
          </p:cNvSpPr>
          <p:nvPr>
            <p:ph type="sldNum" sz="quarter" idx="12"/>
          </p:nvPr>
        </p:nvSpPr>
        <p:spPr/>
        <p:txBody>
          <a:bodyPr/>
          <a:lstStyle/>
          <a:p>
            <a:fld id="{07F29050-D3A7-419E-8F8A-80FA8E7AA01E}" type="slidenum">
              <a:rPr lang="en-AU" smtClean="0"/>
              <a:t>20</a:t>
            </a:fld>
            <a:endParaRPr lang="en-AU"/>
          </a:p>
        </p:txBody>
      </p:sp>
      <p:sp>
        <p:nvSpPr>
          <p:cNvPr id="7" name="TextBox 6">
            <a:extLst>
              <a:ext uri="{FF2B5EF4-FFF2-40B4-BE49-F238E27FC236}">
                <a16:creationId xmlns:a16="http://schemas.microsoft.com/office/drawing/2014/main" id="{E3E168B1-C2E4-D262-BFFF-FBAC4B42E059}"/>
              </a:ext>
            </a:extLst>
          </p:cNvPr>
          <p:cNvSpPr txBox="1"/>
          <p:nvPr/>
        </p:nvSpPr>
        <p:spPr>
          <a:xfrm>
            <a:off x="659081" y="6056422"/>
            <a:ext cx="3391249" cy="276999"/>
          </a:xfrm>
          <a:prstGeom prst="rect">
            <a:avLst/>
          </a:prstGeom>
          <a:noFill/>
        </p:spPr>
        <p:txBody>
          <a:bodyPr wrap="none" rtlCol="0">
            <a:spAutoFit/>
          </a:bodyPr>
          <a:lstStyle/>
          <a:p>
            <a:r>
              <a:rPr lang="en-AU" sz="1200" dirty="0"/>
              <a:t>Adapted from Jiang et al </a:t>
            </a:r>
            <a:r>
              <a:rPr lang="en-AU" sz="1200" i="1" dirty="0" err="1"/>
              <a:t>Metrologia</a:t>
            </a:r>
            <a:r>
              <a:rPr lang="en-AU" sz="1200" dirty="0"/>
              <a:t> </a:t>
            </a:r>
            <a:r>
              <a:rPr lang="en-AU" sz="1200" b="1" dirty="0"/>
              <a:t>55</a:t>
            </a:r>
            <a:r>
              <a:rPr lang="en-AU" sz="1200" dirty="0"/>
              <a:t> p685 2018</a:t>
            </a:r>
          </a:p>
        </p:txBody>
      </p:sp>
      <p:grpSp>
        <p:nvGrpSpPr>
          <p:cNvPr id="8" name="Group 7">
            <a:extLst>
              <a:ext uri="{FF2B5EF4-FFF2-40B4-BE49-F238E27FC236}">
                <a16:creationId xmlns:a16="http://schemas.microsoft.com/office/drawing/2014/main" id="{E9E3ED67-5AE8-1D56-1626-D8CDCDE47E34}"/>
              </a:ext>
            </a:extLst>
          </p:cNvPr>
          <p:cNvGrpSpPr/>
          <p:nvPr/>
        </p:nvGrpSpPr>
        <p:grpSpPr>
          <a:xfrm>
            <a:off x="216552" y="1686311"/>
            <a:ext cx="4364121" cy="4261163"/>
            <a:chOff x="216552" y="1282536"/>
            <a:chExt cx="4364121" cy="4261163"/>
          </a:xfrm>
        </p:grpSpPr>
        <p:pic>
          <p:nvPicPr>
            <p:cNvPr id="9" name="Picture 8">
              <a:extLst>
                <a:ext uri="{FF2B5EF4-FFF2-40B4-BE49-F238E27FC236}">
                  <a16:creationId xmlns:a16="http://schemas.microsoft.com/office/drawing/2014/main" id="{B84FB4B1-3543-07A7-1296-839D41885106}"/>
                </a:ext>
              </a:extLst>
            </p:cNvPr>
            <p:cNvPicPr>
              <a:picLocks noChangeAspect="1"/>
            </p:cNvPicPr>
            <p:nvPr/>
          </p:nvPicPr>
          <p:blipFill rotWithShape="1">
            <a:blip r:embed="rId3"/>
            <a:srcRect l="23129" t="4712" r="4127" b="14136"/>
            <a:stretch/>
          </p:blipFill>
          <p:spPr>
            <a:xfrm>
              <a:off x="890649" y="1282536"/>
              <a:ext cx="3592286" cy="3681350"/>
            </a:xfrm>
            <a:prstGeom prst="rect">
              <a:avLst/>
            </a:prstGeom>
          </p:spPr>
        </p:pic>
        <p:sp>
          <p:nvSpPr>
            <p:cNvPr id="10" name="TextBox 9">
              <a:extLst>
                <a:ext uri="{FF2B5EF4-FFF2-40B4-BE49-F238E27FC236}">
                  <a16:creationId xmlns:a16="http://schemas.microsoft.com/office/drawing/2014/main" id="{D1DA5B19-1EF9-4FE3-73D0-460E906AADAE}"/>
                </a:ext>
              </a:extLst>
            </p:cNvPr>
            <p:cNvSpPr txBox="1"/>
            <p:nvPr/>
          </p:nvSpPr>
          <p:spPr>
            <a:xfrm>
              <a:off x="760021" y="4886696"/>
              <a:ext cx="497252" cy="369332"/>
            </a:xfrm>
            <a:prstGeom prst="rect">
              <a:avLst/>
            </a:prstGeom>
            <a:noFill/>
          </p:spPr>
          <p:txBody>
            <a:bodyPr wrap="none" rtlCol="0">
              <a:spAutoFit/>
            </a:bodyPr>
            <a:lstStyle/>
            <a:p>
              <a:r>
                <a:rPr lang="en-AU" dirty="0"/>
                <a:t>10</a:t>
              </a:r>
              <a:r>
                <a:rPr lang="en-AU" baseline="30000" dirty="0"/>
                <a:t>3</a:t>
              </a:r>
            </a:p>
          </p:txBody>
        </p:sp>
        <p:sp>
          <p:nvSpPr>
            <p:cNvPr id="11" name="TextBox 10">
              <a:extLst>
                <a:ext uri="{FF2B5EF4-FFF2-40B4-BE49-F238E27FC236}">
                  <a16:creationId xmlns:a16="http://schemas.microsoft.com/office/drawing/2014/main" id="{A2F85200-D9C8-9371-FB38-7D6B3352ACE4}"/>
                </a:ext>
              </a:extLst>
            </p:cNvPr>
            <p:cNvSpPr txBox="1"/>
            <p:nvPr/>
          </p:nvSpPr>
          <p:spPr>
            <a:xfrm>
              <a:off x="1583377" y="4886696"/>
              <a:ext cx="497252" cy="369332"/>
            </a:xfrm>
            <a:prstGeom prst="rect">
              <a:avLst/>
            </a:prstGeom>
            <a:noFill/>
          </p:spPr>
          <p:txBody>
            <a:bodyPr wrap="none" rtlCol="0">
              <a:spAutoFit/>
            </a:bodyPr>
            <a:lstStyle/>
            <a:p>
              <a:r>
                <a:rPr lang="en-AU" dirty="0"/>
                <a:t>10</a:t>
              </a:r>
              <a:r>
                <a:rPr lang="en-AU" baseline="30000" dirty="0"/>
                <a:t>4</a:t>
              </a:r>
            </a:p>
          </p:txBody>
        </p:sp>
        <p:sp>
          <p:nvSpPr>
            <p:cNvPr id="12" name="TextBox 11">
              <a:extLst>
                <a:ext uri="{FF2B5EF4-FFF2-40B4-BE49-F238E27FC236}">
                  <a16:creationId xmlns:a16="http://schemas.microsoft.com/office/drawing/2014/main" id="{B79A0FD6-40D0-9E7F-76BB-9D313C288B4B}"/>
                </a:ext>
              </a:extLst>
            </p:cNvPr>
            <p:cNvSpPr txBox="1"/>
            <p:nvPr/>
          </p:nvSpPr>
          <p:spPr>
            <a:xfrm>
              <a:off x="2438166" y="4886696"/>
              <a:ext cx="497252" cy="369332"/>
            </a:xfrm>
            <a:prstGeom prst="rect">
              <a:avLst/>
            </a:prstGeom>
            <a:noFill/>
          </p:spPr>
          <p:txBody>
            <a:bodyPr wrap="none" rtlCol="0">
              <a:spAutoFit/>
            </a:bodyPr>
            <a:lstStyle/>
            <a:p>
              <a:r>
                <a:rPr lang="en-AU" dirty="0"/>
                <a:t>10</a:t>
              </a:r>
              <a:r>
                <a:rPr lang="en-AU" baseline="30000" dirty="0"/>
                <a:t>5</a:t>
              </a:r>
            </a:p>
          </p:txBody>
        </p:sp>
        <p:sp>
          <p:nvSpPr>
            <p:cNvPr id="13" name="TextBox 12">
              <a:extLst>
                <a:ext uri="{FF2B5EF4-FFF2-40B4-BE49-F238E27FC236}">
                  <a16:creationId xmlns:a16="http://schemas.microsoft.com/office/drawing/2014/main" id="{CF8B5438-9D23-97FF-EA9B-A6F39DA636C2}"/>
                </a:ext>
              </a:extLst>
            </p:cNvPr>
            <p:cNvSpPr txBox="1"/>
            <p:nvPr/>
          </p:nvSpPr>
          <p:spPr>
            <a:xfrm>
              <a:off x="3292955" y="4886696"/>
              <a:ext cx="497252" cy="369332"/>
            </a:xfrm>
            <a:prstGeom prst="rect">
              <a:avLst/>
            </a:prstGeom>
            <a:noFill/>
          </p:spPr>
          <p:txBody>
            <a:bodyPr wrap="none" rtlCol="0">
              <a:spAutoFit/>
            </a:bodyPr>
            <a:lstStyle/>
            <a:p>
              <a:r>
                <a:rPr lang="en-AU" dirty="0"/>
                <a:t>10</a:t>
              </a:r>
              <a:r>
                <a:rPr lang="en-AU" baseline="30000" dirty="0"/>
                <a:t>6</a:t>
              </a:r>
            </a:p>
          </p:txBody>
        </p:sp>
        <p:sp>
          <p:nvSpPr>
            <p:cNvPr id="14" name="TextBox 13">
              <a:extLst>
                <a:ext uri="{FF2B5EF4-FFF2-40B4-BE49-F238E27FC236}">
                  <a16:creationId xmlns:a16="http://schemas.microsoft.com/office/drawing/2014/main" id="{5E6723D0-CBE2-5178-92E4-3A5935CDBF10}"/>
                </a:ext>
              </a:extLst>
            </p:cNvPr>
            <p:cNvSpPr txBox="1"/>
            <p:nvPr/>
          </p:nvSpPr>
          <p:spPr>
            <a:xfrm>
              <a:off x="4083421" y="4886696"/>
              <a:ext cx="497252" cy="369332"/>
            </a:xfrm>
            <a:prstGeom prst="rect">
              <a:avLst/>
            </a:prstGeom>
            <a:noFill/>
          </p:spPr>
          <p:txBody>
            <a:bodyPr wrap="none" rtlCol="0">
              <a:spAutoFit/>
            </a:bodyPr>
            <a:lstStyle/>
            <a:p>
              <a:r>
                <a:rPr lang="en-AU" dirty="0"/>
                <a:t>10</a:t>
              </a:r>
              <a:r>
                <a:rPr lang="en-AU" baseline="30000" dirty="0"/>
                <a:t>7</a:t>
              </a:r>
            </a:p>
          </p:txBody>
        </p:sp>
        <p:sp>
          <p:nvSpPr>
            <p:cNvPr id="15" name="TextBox 14">
              <a:extLst>
                <a:ext uri="{FF2B5EF4-FFF2-40B4-BE49-F238E27FC236}">
                  <a16:creationId xmlns:a16="http://schemas.microsoft.com/office/drawing/2014/main" id="{2A0B4C04-2452-33E8-B93C-1D89E4A710FF}"/>
                </a:ext>
              </a:extLst>
            </p:cNvPr>
            <p:cNvSpPr txBox="1"/>
            <p:nvPr/>
          </p:nvSpPr>
          <p:spPr>
            <a:xfrm>
              <a:off x="1882239" y="5174367"/>
              <a:ext cx="1853777" cy="369332"/>
            </a:xfrm>
            <a:prstGeom prst="rect">
              <a:avLst/>
            </a:prstGeom>
            <a:noFill/>
          </p:spPr>
          <p:txBody>
            <a:bodyPr wrap="none" rtlCol="0">
              <a:spAutoFit/>
            </a:bodyPr>
            <a:lstStyle/>
            <a:p>
              <a:r>
                <a:rPr lang="en-AU" dirty="0"/>
                <a:t>averaging time (s)</a:t>
              </a:r>
            </a:p>
          </p:txBody>
        </p:sp>
        <p:sp>
          <p:nvSpPr>
            <p:cNvPr id="16" name="TextBox 15">
              <a:extLst>
                <a:ext uri="{FF2B5EF4-FFF2-40B4-BE49-F238E27FC236}">
                  <a16:creationId xmlns:a16="http://schemas.microsoft.com/office/drawing/2014/main" id="{37C6048B-1AC5-A2D2-E724-326AF7355187}"/>
                </a:ext>
              </a:extLst>
            </p:cNvPr>
            <p:cNvSpPr txBox="1"/>
            <p:nvPr/>
          </p:nvSpPr>
          <p:spPr>
            <a:xfrm rot="16200000">
              <a:off x="-143162" y="2698088"/>
              <a:ext cx="1088760" cy="369332"/>
            </a:xfrm>
            <a:prstGeom prst="rect">
              <a:avLst/>
            </a:prstGeom>
            <a:noFill/>
          </p:spPr>
          <p:txBody>
            <a:bodyPr wrap="none" rtlCol="0">
              <a:spAutoFit/>
            </a:bodyPr>
            <a:lstStyle/>
            <a:p>
              <a:r>
                <a:rPr lang="en-AU" dirty="0"/>
                <a:t>TDEV (ns)</a:t>
              </a:r>
            </a:p>
          </p:txBody>
        </p:sp>
        <p:sp>
          <p:nvSpPr>
            <p:cNvPr id="17" name="TextBox 16">
              <a:extLst>
                <a:ext uri="{FF2B5EF4-FFF2-40B4-BE49-F238E27FC236}">
                  <a16:creationId xmlns:a16="http://schemas.microsoft.com/office/drawing/2014/main" id="{C1829CA4-DBE5-075F-43DA-4DA878F5E57A}"/>
                </a:ext>
              </a:extLst>
            </p:cNvPr>
            <p:cNvSpPr txBox="1"/>
            <p:nvPr/>
          </p:nvSpPr>
          <p:spPr>
            <a:xfrm>
              <a:off x="544318" y="3480356"/>
              <a:ext cx="476412" cy="369332"/>
            </a:xfrm>
            <a:prstGeom prst="rect">
              <a:avLst/>
            </a:prstGeom>
            <a:noFill/>
          </p:spPr>
          <p:txBody>
            <a:bodyPr wrap="none" rtlCol="0">
              <a:spAutoFit/>
            </a:bodyPr>
            <a:lstStyle/>
            <a:p>
              <a:r>
                <a:rPr lang="en-AU" dirty="0"/>
                <a:t>0.1</a:t>
              </a:r>
            </a:p>
          </p:txBody>
        </p:sp>
        <p:sp>
          <p:nvSpPr>
            <p:cNvPr id="18" name="TextBox 17">
              <a:extLst>
                <a:ext uri="{FF2B5EF4-FFF2-40B4-BE49-F238E27FC236}">
                  <a16:creationId xmlns:a16="http://schemas.microsoft.com/office/drawing/2014/main" id="{BE87F9C2-934D-0DC7-9C5B-AFF845548EBD}"/>
                </a:ext>
              </a:extLst>
            </p:cNvPr>
            <p:cNvSpPr txBox="1"/>
            <p:nvPr/>
          </p:nvSpPr>
          <p:spPr>
            <a:xfrm>
              <a:off x="719044" y="1516677"/>
              <a:ext cx="301686" cy="369332"/>
            </a:xfrm>
            <a:prstGeom prst="rect">
              <a:avLst/>
            </a:prstGeom>
            <a:noFill/>
          </p:spPr>
          <p:txBody>
            <a:bodyPr wrap="none" rtlCol="0">
              <a:spAutoFit/>
            </a:bodyPr>
            <a:lstStyle/>
            <a:p>
              <a:r>
                <a:rPr lang="en-AU" dirty="0"/>
                <a:t>1</a:t>
              </a:r>
            </a:p>
          </p:txBody>
        </p:sp>
        <p:sp>
          <p:nvSpPr>
            <p:cNvPr id="19" name="TextBox 18">
              <a:extLst>
                <a:ext uri="{FF2B5EF4-FFF2-40B4-BE49-F238E27FC236}">
                  <a16:creationId xmlns:a16="http://schemas.microsoft.com/office/drawing/2014/main" id="{4AF5531F-D743-AC43-171F-6259AAE421DF}"/>
                </a:ext>
              </a:extLst>
            </p:cNvPr>
            <p:cNvSpPr txBox="1"/>
            <p:nvPr/>
          </p:nvSpPr>
          <p:spPr>
            <a:xfrm>
              <a:off x="427298" y="4585354"/>
              <a:ext cx="593432" cy="369332"/>
            </a:xfrm>
            <a:prstGeom prst="rect">
              <a:avLst/>
            </a:prstGeom>
            <a:noFill/>
          </p:spPr>
          <p:txBody>
            <a:bodyPr wrap="none" rtlCol="0">
              <a:spAutoFit/>
            </a:bodyPr>
            <a:lstStyle/>
            <a:p>
              <a:r>
                <a:rPr lang="en-AU" dirty="0"/>
                <a:t>0.04</a:t>
              </a:r>
            </a:p>
          </p:txBody>
        </p:sp>
        <p:sp>
          <p:nvSpPr>
            <p:cNvPr id="20" name="TextBox 19">
              <a:extLst>
                <a:ext uri="{FF2B5EF4-FFF2-40B4-BE49-F238E27FC236}">
                  <a16:creationId xmlns:a16="http://schemas.microsoft.com/office/drawing/2014/main" id="{5D2A7469-0746-1549-99B6-A671378E04C1}"/>
                </a:ext>
              </a:extLst>
            </p:cNvPr>
            <p:cNvSpPr txBox="1"/>
            <p:nvPr/>
          </p:nvSpPr>
          <p:spPr>
            <a:xfrm>
              <a:off x="544318" y="2338374"/>
              <a:ext cx="476412" cy="369332"/>
            </a:xfrm>
            <a:prstGeom prst="rect">
              <a:avLst/>
            </a:prstGeom>
            <a:noFill/>
          </p:spPr>
          <p:txBody>
            <a:bodyPr wrap="none" rtlCol="0">
              <a:spAutoFit/>
            </a:bodyPr>
            <a:lstStyle/>
            <a:p>
              <a:r>
                <a:rPr lang="en-AU" dirty="0"/>
                <a:t>0.4</a:t>
              </a:r>
            </a:p>
          </p:txBody>
        </p:sp>
      </p:grpSp>
      <p:sp>
        <p:nvSpPr>
          <p:cNvPr id="36" name="TextBox 35">
            <a:extLst>
              <a:ext uri="{FF2B5EF4-FFF2-40B4-BE49-F238E27FC236}">
                <a16:creationId xmlns:a16="http://schemas.microsoft.com/office/drawing/2014/main" id="{7FB423D3-1CDB-AF9D-3AB3-09C42293DF0A}"/>
              </a:ext>
            </a:extLst>
          </p:cNvPr>
          <p:cNvSpPr txBox="1"/>
          <p:nvPr/>
        </p:nvSpPr>
        <p:spPr>
          <a:xfrm>
            <a:off x="1091672" y="1141570"/>
            <a:ext cx="3305328" cy="646331"/>
          </a:xfrm>
          <a:prstGeom prst="rect">
            <a:avLst/>
          </a:prstGeom>
          <a:noFill/>
        </p:spPr>
        <p:txBody>
          <a:bodyPr wrap="none" rtlCol="0">
            <a:spAutoFit/>
          </a:bodyPr>
          <a:lstStyle/>
          <a:p>
            <a:pPr algn="ctr"/>
            <a:r>
              <a:rPr lang="en-AU" dirty="0"/>
              <a:t>TL (Chinese Taipei) – SDR modem</a:t>
            </a:r>
          </a:p>
          <a:p>
            <a:pPr algn="ctr"/>
            <a:r>
              <a:rPr lang="en-AU" dirty="0"/>
              <a:t>OP-PTB link</a:t>
            </a:r>
          </a:p>
        </p:txBody>
      </p:sp>
      <p:grpSp>
        <p:nvGrpSpPr>
          <p:cNvPr id="43" name="Group 42">
            <a:extLst>
              <a:ext uri="{FF2B5EF4-FFF2-40B4-BE49-F238E27FC236}">
                <a16:creationId xmlns:a16="http://schemas.microsoft.com/office/drawing/2014/main" id="{F0CF379D-BE18-AA34-3355-5ABF0D0E936D}"/>
              </a:ext>
            </a:extLst>
          </p:cNvPr>
          <p:cNvGrpSpPr/>
          <p:nvPr/>
        </p:nvGrpSpPr>
        <p:grpSpPr>
          <a:xfrm>
            <a:off x="5303564" y="1141570"/>
            <a:ext cx="6461138" cy="5162744"/>
            <a:chOff x="5303564" y="1141570"/>
            <a:chExt cx="6461138" cy="5162744"/>
          </a:xfrm>
        </p:grpSpPr>
        <p:pic>
          <p:nvPicPr>
            <p:cNvPr id="21" name="Picture 20">
              <a:extLst>
                <a:ext uri="{FF2B5EF4-FFF2-40B4-BE49-F238E27FC236}">
                  <a16:creationId xmlns:a16="http://schemas.microsoft.com/office/drawing/2014/main" id="{468C0D07-70D2-33DE-05B2-94056A53A92C}"/>
                </a:ext>
              </a:extLst>
            </p:cNvPr>
            <p:cNvPicPr>
              <a:picLocks noChangeAspect="1"/>
            </p:cNvPicPr>
            <p:nvPr/>
          </p:nvPicPr>
          <p:blipFill rotWithShape="1">
            <a:blip r:embed="rId4"/>
            <a:srcRect l="13053" t="5928" r="4913" b="11893"/>
            <a:stretch/>
          </p:blipFill>
          <p:spPr>
            <a:xfrm>
              <a:off x="6175169" y="1686311"/>
              <a:ext cx="5472513" cy="3681350"/>
            </a:xfrm>
            <a:prstGeom prst="rect">
              <a:avLst/>
            </a:prstGeom>
          </p:spPr>
        </p:pic>
        <p:sp>
          <p:nvSpPr>
            <p:cNvPr id="22" name="TextBox 21">
              <a:extLst>
                <a:ext uri="{FF2B5EF4-FFF2-40B4-BE49-F238E27FC236}">
                  <a16:creationId xmlns:a16="http://schemas.microsoft.com/office/drawing/2014/main" id="{709CCAE9-BC22-9849-5CED-7B760C51B1F3}"/>
                </a:ext>
              </a:extLst>
            </p:cNvPr>
            <p:cNvSpPr txBox="1"/>
            <p:nvPr/>
          </p:nvSpPr>
          <p:spPr>
            <a:xfrm>
              <a:off x="6060133" y="6027315"/>
              <a:ext cx="3167919" cy="276999"/>
            </a:xfrm>
            <a:prstGeom prst="rect">
              <a:avLst/>
            </a:prstGeom>
            <a:noFill/>
          </p:spPr>
          <p:txBody>
            <a:bodyPr wrap="none" rtlCol="0">
              <a:spAutoFit/>
            </a:bodyPr>
            <a:lstStyle/>
            <a:p>
              <a:r>
                <a:rPr lang="en-AU" sz="1200" dirty="0"/>
                <a:t>Adapted from Fujieda et al </a:t>
              </a:r>
              <a:r>
                <a:rPr lang="en-AU" sz="1200" i="1" dirty="0"/>
                <a:t>Proc IFCS EFTF  2019</a:t>
              </a:r>
            </a:p>
          </p:txBody>
        </p:sp>
        <p:sp>
          <p:nvSpPr>
            <p:cNvPr id="23" name="TextBox 22">
              <a:extLst>
                <a:ext uri="{FF2B5EF4-FFF2-40B4-BE49-F238E27FC236}">
                  <a16:creationId xmlns:a16="http://schemas.microsoft.com/office/drawing/2014/main" id="{1C12D40C-9A6A-2FAB-9D68-0630FD624F26}"/>
                </a:ext>
              </a:extLst>
            </p:cNvPr>
            <p:cNvSpPr txBox="1"/>
            <p:nvPr/>
          </p:nvSpPr>
          <p:spPr>
            <a:xfrm rot="16200000">
              <a:off x="4476543" y="3049060"/>
              <a:ext cx="2023374" cy="369332"/>
            </a:xfrm>
            <a:prstGeom prst="rect">
              <a:avLst/>
            </a:prstGeom>
            <a:noFill/>
          </p:spPr>
          <p:txBody>
            <a:bodyPr wrap="none" rtlCol="0">
              <a:spAutoFit/>
            </a:bodyPr>
            <a:lstStyle/>
            <a:p>
              <a:r>
                <a:rPr lang="en-AU" dirty="0"/>
                <a:t>Frac. MDEV (Hz/Hz)</a:t>
              </a:r>
            </a:p>
          </p:txBody>
        </p:sp>
        <p:sp>
          <p:nvSpPr>
            <p:cNvPr id="24" name="TextBox 23">
              <a:extLst>
                <a:ext uri="{FF2B5EF4-FFF2-40B4-BE49-F238E27FC236}">
                  <a16:creationId xmlns:a16="http://schemas.microsoft.com/office/drawing/2014/main" id="{D00499F4-80DB-3DE5-37FF-97EC098DE458}"/>
                </a:ext>
              </a:extLst>
            </p:cNvPr>
            <p:cNvSpPr txBox="1"/>
            <p:nvPr/>
          </p:nvSpPr>
          <p:spPr>
            <a:xfrm>
              <a:off x="8138556" y="5578142"/>
              <a:ext cx="1853777" cy="369332"/>
            </a:xfrm>
            <a:prstGeom prst="rect">
              <a:avLst/>
            </a:prstGeom>
            <a:noFill/>
          </p:spPr>
          <p:txBody>
            <a:bodyPr wrap="none" rtlCol="0">
              <a:spAutoFit/>
            </a:bodyPr>
            <a:lstStyle/>
            <a:p>
              <a:r>
                <a:rPr lang="en-AU" dirty="0"/>
                <a:t>averaging time (s)</a:t>
              </a:r>
            </a:p>
          </p:txBody>
        </p:sp>
        <p:sp>
          <p:nvSpPr>
            <p:cNvPr id="25" name="TextBox 24">
              <a:extLst>
                <a:ext uri="{FF2B5EF4-FFF2-40B4-BE49-F238E27FC236}">
                  <a16:creationId xmlns:a16="http://schemas.microsoft.com/office/drawing/2014/main" id="{F8E8BE24-D80B-216F-9729-7D0ACBFF945B}"/>
                </a:ext>
              </a:extLst>
            </p:cNvPr>
            <p:cNvSpPr txBox="1"/>
            <p:nvPr/>
          </p:nvSpPr>
          <p:spPr>
            <a:xfrm>
              <a:off x="9147958" y="5322677"/>
              <a:ext cx="497252" cy="369332"/>
            </a:xfrm>
            <a:prstGeom prst="rect">
              <a:avLst/>
            </a:prstGeom>
            <a:noFill/>
          </p:spPr>
          <p:txBody>
            <a:bodyPr wrap="none" rtlCol="0">
              <a:spAutoFit/>
            </a:bodyPr>
            <a:lstStyle/>
            <a:p>
              <a:r>
                <a:rPr lang="en-AU" dirty="0"/>
                <a:t>10</a:t>
              </a:r>
              <a:r>
                <a:rPr lang="en-AU" baseline="30000" dirty="0"/>
                <a:t>3</a:t>
              </a:r>
            </a:p>
          </p:txBody>
        </p:sp>
        <p:sp>
          <p:nvSpPr>
            <p:cNvPr id="26" name="TextBox 25">
              <a:extLst>
                <a:ext uri="{FF2B5EF4-FFF2-40B4-BE49-F238E27FC236}">
                  <a16:creationId xmlns:a16="http://schemas.microsoft.com/office/drawing/2014/main" id="{A5CD043A-633F-7722-6D12-ABFC45E939A9}"/>
                </a:ext>
              </a:extLst>
            </p:cNvPr>
            <p:cNvSpPr txBox="1"/>
            <p:nvPr/>
          </p:nvSpPr>
          <p:spPr>
            <a:xfrm>
              <a:off x="10248395" y="5290471"/>
              <a:ext cx="497252" cy="369332"/>
            </a:xfrm>
            <a:prstGeom prst="rect">
              <a:avLst/>
            </a:prstGeom>
            <a:noFill/>
          </p:spPr>
          <p:txBody>
            <a:bodyPr wrap="none" rtlCol="0">
              <a:spAutoFit/>
            </a:bodyPr>
            <a:lstStyle/>
            <a:p>
              <a:r>
                <a:rPr lang="en-AU" dirty="0"/>
                <a:t>10</a:t>
              </a:r>
              <a:r>
                <a:rPr lang="en-AU" baseline="30000" dirty="0"/>
                <a:t>4</a:t>
              </a:r>
            </a:p>
          </p:txBody>
        </p:sp>
        <p:sp>
          <p:nvSpPr>
            <p:cNvPr id="27" name="TextBox 26">
              <a:extLst>
                <a:ext uri="{FF2B5EF4-FFF2-40B4-BE49-F238E27FC236}">
                  <a16:creationId xmlns:a16="http://schemas.microsoft.com/office/drawing/2014/main" id="{17D45643-9AE7-813B-54A9-06C581549338}"/>
                </a:ext>
              </a:extLst>
            </p:cNvPr>
            <p:cNvSpPr txBox="1"/>
            <p:nvPr/>
          </p:nvSpPr>
          <p:spPr>
            <a:xfrm>
              <a:off x="11267450" y="5288236"/>
              <a:ext cx="497252" cy="369332"/>
            </a:xfrm>
            <a:prstGeom prst="rect">
              <a:avLst/>
            </a:prstGeom>
            <a:noFill/>
          </p:spPr>
          <p:txBody>
            <a:bodyPr wrap="none" rtlCol="0">
              <a:spAutoFit/>
            </a:bodyPr>
            <a:lstStyle/>
            <a:p>
              <a:r>
                <a:rPr lang="en-AU" dirty="0"/>
                <a:t>10</a:t>
              </a:r>
              <a:r>
                <a:rPr lang="en-AU" baseline="30000" dirty="0"/>
                <a:t>5</a:t>
              </a:r>
            </a:p>
          </p:txBody>
        </p:sp>
        <p:sp>
          <p:nvSpPr>
            <p:cNvPr id="28" name="TextBox 27">
              <a:extLst>
                <a:ext uri="{FF2B5EF4-FFF2-40B4-BE49-F238E27FC236}">
                  <a16:creationId xmlns:a16="http://schemas.microsoft.com/office/drawing/2014/main" id="{E3157D76-8148-189F-1B68-334AC01505C7}"/>
                </a:ext>
              </a:extLst>
            </p:cNvPr>
            <p:cNvSpPr txBox="1"/>
            <p:nvPr/>
          </p:nvSpPr>
          <p:spPr>
            <a:xfrm>
              <a:off x="6091499" y="5332481"/>
              <a:ext cx="301686" cy="369332"/>
            </a:xfrm>
            <a:prstGeom prst="rect">
              <a:avLst/>
            </a:prstGeom>
            <a:noFill/>
          </p:spPr>
          <p:txBody>
            <a:bodyPr wrap="none" rtlCol="0">
              <a:spAutoFit/>
            </a:bodyPr>
            <a:lstStyle/>
            <a:p>
              <a:r>
                <a:rPr lang="en-AU" dirty="0"/>
                <a:t>1</a:t>
              </a:r>
            </a:p>
          </p:txBody>
        </p:sp>
        <p:sp>
          <p:nvSpPr>
            <p:cNvPr id="29" name="TextBox 28">
              <a:extLst>
                <a:ext uri="{FF2B5EF4-FFF2-40B4-BE49-F238E27FC236}">
                  <a16:creationId xmlns:a16="http://schemas.microsoft.com/office/drawing/2014/main" id="{97BC3814-8AE8-EFD4-C9B0-513FFC5F289E}"/>
                </a:ext>
              </a:extLst>
            </p:cNvPr>
            <p:cNvSpPr txBox="1"/>
            <p:nvPr/>
          </p:nvSpPr>
          <p:spPr>
            <a:xfrm>
              <a:off x="7105237" y="5323582"/>
              <a:ext cx="418704" cy="369332"/>
            </a:xfrm>
            <a:prstGeom prst="rect">
              <a:avLst/>
            </a:prstGeom>
            <a:noFill/>
          </p:spPr>
          <p:txBody>
            <a:bodyPr wrap="none" rtlCol="0">
              <a:spAutoFit/>
            </a:bodyPr>
            <a:lstStyle/>
            <a:p>
              <a:r>
                <a:rPr lang="en-AU" dirty="0"/>
                <a:t>10</a:t>
              </a:r>
            </a:p>
          </p:txBody>
        </p:sp>
        <p:sp>
          <p:nvSpPr>
            <p:cNvPr id="30" name="TextBox 29">
              <a:extLst>
                <a:ext uri="{FF2B5EF4-FFF2-40B4-BE49-F238E27FC236}">
                  <a16:creationId xmlns:a16="http://schemas.microsoft.com/office/drawing/2014/main" id="{9FE11A74-74FD-4EF8-B052-BFEC9458FB9D}"/>
                </a:ext>
              </a:extLst>
            </p:cNvPr>
            <p:cNvSpPr txBox="1"/>
            <p:nvPr/>
          </p:nvSpPr>
          <p:spPr>
            <a:xfrm>
              <a:off x="8138556" y="5295800"/>
              <a:ext cx="535724" cy="369332"/>
            </a:xfrm>
            <a:prstGeom prst="rect">
              <a:avLst/>
            </a:prstGeom>
            <a:noFill/>
          </p:spPr>
          <p:txBody>
            <a:bodyPr wrap="none" rtlCol="0">
              <a:spAutoFit/>
            </a:bodyPr>
            <a:lstStyle/>
            <a:p>
              <a:r>
                <a:rPr lang="en-AU" dirty="0"/>
                <a:t>100</a:t>
              </a:r>
            </a:p>
          </p:txBody>
        </p:sp>
        <p:sp>
          <p:nvSpPr>
            <p:cNvPr id="31" name="TextBox 30">
              <a:extLst>
                <a:ext uri="{FF2B5EF4-FFF2-40B4-BE49-F238E27FC236}">
                  <a16:creationId xmlns:a16="http://schemas.microsoft.com/office/drawing/2014/main" id="{40D0E074-0856-D60D-0FC0-038072829E39}"/>
                </a:ext>
              </a:extLst>
            </p:cNvPr>
            <p:cNvSpPr txBox="1"/>
            <p:nvPr/>
          </p:nvSpPr>
          <p:spPr>
            <a:xfrm>
              <a:off x="5643206" y="2455938"/>
              <a:ext cx="622286" cy="369332"/>
            </a:xfrm>
            <a:prstGeom prst="rect">
              <a:avLst/>
            </a:prstGeom>
            <a:noFill/>
          </p:spPr>
          <p:txBody>
            <a:bodyPr wrap="none" rtlCol="0">
              <a:spAutoFit/>
            </a:bodyPr>
            <a:lstStyle/>
            <a:p>
              <a:r>
                <a:rPr lang="en-AU" dirty="0"/>
                <a:t>10</a:t>
              </a:r>
              <a:r>
                <a:rPr lang="en-AU" baseline="30000" dirty="0"/>
                <a:t>-11</a:t>
              </a:r>
            </a:p>
          </p:txBody>
        </p:sp>
        <p:sp>
          <p:nvSpPr>
            <p:cNvPr id="32" name="TextBox 31">
              <a:extLst>
                <a:ext uri="{FF2B5EF4-FFF2-40B4-BE49-F238E27FC236}">
                  <a16:creationId xmlns:a16="http://schemas.microsoft.com/office/drawing/2014/main" id="{EF07C273-7CA1-4971-B8CB-6DD24EACCE3E}"/>
                </a:ext>
              </a:extLst>
            </p:cNvPr>
            <p:cNvSpPr txBox="1"/>
            <p:nvPr/>
          </p:nvSpPr>
          <p:spPr>
            <a:xfrm>
              <a:off x="5643206" y="4296563"/>
              <a:ext cx="622286" cy="369332"/>
            </a:xfrm>
            <a:prstGeom prst="rect">
              <a:avLst/>
            </a:prstGeom>
            <a:noFill/>
          </p:spPr>
          <p:txBody>
            <a:bodyPr wrap="none" rtlCol="0">
              <a:spAutoFit/>
            </a:bodyPr>
            <a:lstStyle/>
            <a:p>
              <a:r>
                <a:rPr lang="en-AU" dirty="0"/>
                <a:t>10</a:t>
              </a:r>
              <a:r>
                <a:rPr lang="en-AU" baseline="30000" dirty="0"/>
                <a:t>-15</a:t>
              </a:r>
            </a:p>
          </p:txBody>
        </p:sp>
        <p:sp>
          <p:nvSpPr>
            <p:cNvPr id="33" name="TextBox 32">
              <a:extLst>
                <a:ext uri="{FF2B5EF4-FFF2-40B4-BE49-F238E27FC236}">
                  <a16:creationId xmlns:a16="http://schemas.microsoft.com/office/drawing/2014/main" id="{473CD79F-AD96-E8FB-64DD-3C0A059B58D4}"/>
                </a:ext>
              </a:extLst>
            </p:cNvPr>
            <p:cNvSpPr txBox="1"/>
            <p:nvPr/>
          </p:nvSpPr>
          <p:spPr>
            <a:xfrm>
              <a:off x="5643206" y="3324730"/>
              <a:ext cx="622286" cy="369332"/>
            </a:xfrm>
            <a:prstGeom prst="rect">
              <a:avLst/>
            </a:prstGeom>
            <a:noFill/>
          </p:spPr>
          <p:txBody>
            <a:bodyPr wrap="none" rtlCol="0">
              <a:spAutoFit/>
            </a:bodyPr>
            <a:lstStyle/>
            <a:p>
              <a:r>
                <a:rPr lang="en-AU" dirty="0"/>
                <a:t>10</a:t>
              </a:r>
              <a:r>
                <a:rPr lang="en-AU" baseline="30000" dirty="0"/>
                <a:t>-13</a:t>
              </a:r>
            </a:p>
          </p:txBody>
        </p:sp>
        <p:sp>
          <p:nvSpPr>
            <p:cNvPr id="34" name="TextBox 33">
              <a:extLst>
                <a:ext uri="{FF2B5EF4-FFF2-40B4-BE49-F238E27FC236}">
                  <a16:creationId xmlns:a16="http://schemas.microsoft.com/office/drawing/2014/main" id="{C8C0511E-A04D-5F09-B180-E7F4DDD73988}"/>
                </a:ext>
              </a:extLst>
            </p:cNvPr>
            <p:cNvSpPr txBox="1"/>
            <p:nvPr/>
          </p:nvSpPr>
          <p:spPr>
            <a:xfrm>
              <a:off x="5629077" y="5083730"/>
              <a:ext cx="622286" cy="369332"/>
            </a:xfrm>
            <a:prstGeom prst="rect">
              <a:avLst/>
            </a:prstGeom>
            <a:noFill/>
          </p:spPr>
          <p:txBody>
            <a:bodyPr wrap="none" rtlCol="0">
              <a:spAutoFit/>
            </a:bodyPr>
            <a:lstStyle/>
            <a:p>
              <a:r>
                <a:rPr lang="en-AU" dirty="0"/>
                <a:t>10</a:t>
              </a:r>
              <a:r>
                <a:rPr lang="en-AU" baseline="30000" dirty="0"/>
                <a:t>-17</a:t>
              </a:r>
            </a:p>
          </p:txBody>
        </p:sp>
        <p:sp>
          <p:nvSpPr>
            <p:cNvPr id="35" name="TextBox 34">
              <a:extLst>
                <a:ext uri="{FF2B5EF4-FFF2-40B4-BE49-F238E27FC236}">
                  <a16:creationId xmlns:a16="http://schemas.microsoft.com/office/drawing/2014/main" id="{8A38033A-AE95-A520-7C1C-6EF6CE9F172A}"/>
                </a:ext>
              </a:extLst>
            </p:cNvPr>
            <p:cNvSpPr txBox="1"/>
            <p:nvPr/>
          </p:nvSpPr>
          <p:spPr>
            <a:xfrm>
              <a:off x="5643206" y="1616272"/>
              <a:ext cx="543739" cy="369332"/>
            </a:xfrm>
            <a:prstGeom prst="rect">
              <a:avLst/>
            </a:prstGeom>
            <a:noFill/>
          </p:spPr>
          <p:txBody>
            <a:bodyPr wrap="none" rtlCol="0">
              <a:spAutoFit/>
            </a:bodyPr>
            <a:lstStyle/>
            <a:p>
              <a:r>
                <a:rPr lang="en-AU" dirty="0"/>
                <a:t>10</a:t>
              </a:r>
              <a:r>
                <a:rPr lang="en-AU" baseline="30000" dirty="0"/>
                <a:t>-9</a:t>
              </a:r>
            </a:p>
          </p:txBody>
        </p:sp>
        <p:sp>
          <p:nvSpPr>
            <p:cNvPr id="37" name="TextBox 36">
              <a:extLst>
                <a:ext uri="{FF2B5EF4-FFF2-40B4-BE49-F238E27FC236}">
                  <a16:creationId xmlns:a16="http://schemas.microsoft.com/office/drawing/2014/main" id="{D20AC4A1-0AD0-3BB6-82C3-AF8CFF241139}"/>
                </a:ext>
              </a:extLst>
            </p:cNvPr>
            <p:cNvSpPr txBox="1"/>
            <p:nvPr/>
          </p:nvSpPr>
          <p:spPr>
            <a:xfrm>
              <a:off x="6091499" y="1141570"/>
              <a:ext cx="5281126" cy="369332"/>
            </a:xfrm>
            <a:prstGeom prst="rect">
              <a:avLst/>
            </a:prstGeom>
            <a:noFill/>
          </p:spPr>
          <p:txBody>
            <a:bodyPr wrap="none" rtlCol="0">
              <a:spAutoFit/>
            </a:bodyPr>
            <a:lstStyle/>
            <a:p>
              <a:r>
                <a:rPr lang="en-AU" dirty="0"/>
                <a:t>NICT (Japan) – carrier phase modem in common clock </a:t>
              </a:r>
            </a:p>
          </p:txBody>
        </p:sp>
        <p:cxnSp>
          <p:nvCxnSpPr>
            <p:cNvPr id="38" name="Straight Connector 37">
              <a:extLst>
                <a:ext uri="{FF2B5EF4-FFF2-40B4-BE49-F238E27FC236}">
                  <a16:creationId xmlns:a16="http://schemas.microsoft.com/office/drawing/2014/main" id="{35EDDF6F-2D48-591C-71A8-F6A7FFC7A623}"/>
                </a:ext>
              </a:extLst>
            </p:cNvPr>
            <p:cNvCxnSpPr>
              <a:cxnSpLocks/>
              <a:stCxn id="32" idx="3"/>
            </p:cNvCxnSpPr>
            <p:nvPr/>
          </p:nvCxnSpPr>
          <p:spPr>
            <a:xfrm>
              <a:off x="6265492" y="4481229"/>
              <a:ext cx="3982903" cy="814571"/>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B8495C3E-7D0C-79EB-EBEC-50C084BC1C04}"/>
                </a:ext>
              </a:extLst>
            </p:cNvPr>
            <p:cNvSpPr txBox="1"/>
            <p:nvPr/>
          </p:nvSpPr>
          <p:spPr>
            <a:xfrm>
              <a:off x="7644092" y="4395828"/>
              <a:ext cx="923651" cy="369332"/>
            </a:xfrm>
            <a:prstGeom prst="rect">
              <a:avLst/>
            </a:prstGeom>
            <a:solidFill>
              <a:schemeClr val="bg1">
                <a:alpha val="63000"/>
              </a:schemeClr>
            </a:solidFill>
          </p:spPr>
          <p:txBody>
            <a:bodyPr wrap="none" rtlCol="0">
              <a:spAutoFit/>
            </a:bodyPr>
            <a:lstStyle/>
            <a:p>
              <a:r>
                <a:rPr lang="en-AU" dirty="0"/>
                <a:t>NIST Al</a:t>
              </a:r>
              <a:r>
                <a:rPr lang="en-AU" baseline="30000" dirty="0"/>
                <a:t>+</a:t>
              </a:r>
            </a:p>
          </p:txBody>
        </p:sp>
      </p:grpSp>
    </p:spTree>
    <p:extLst>
      <p:ext uri="{BB962C8B-B14F-4D97-AF65-F5344CB8AC3E}">
        <p14:creationId xmlns:p14="http://schemas.microsoft.com/office/powerpoint/2010/main" val="3729441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ADD9A-0964-90EA-B152-D692795378E8}"/>
              </a:ext>
            </a:extLst>
          </p:cNvPr>
          <p:cNvSpPr>
            <a:spLocks noGrp="1"/>
          </p:cNvSpPr>
          <p:nvPr>
            <p:ph type="title"/>
          </p:nvPr>
        </p:nvSpPr>
        <p:spPr/>
        <p:txBody>
          <a:bodyPr/>
          <a:lstStyle/>
          <a:p>
            <a:r>
              <a:rPr lang="en-AU" dirty="0"/>
              <a:t>Very Long Baseline Interferometer (VLBI) time-transfer</a:t>
            </a:r>
          </a:p>
        </p:txBody>
      </p:sp>
      <p:sp>
        <p:nvSpPr>
          <p:cNvPr id="4" name="Date Placeholder 3">
            <a:extLst>
              <a:ext uri="{FF2B5EF4-FFF2-40B4-BE49-F238E27FC236}">
                <a16:creationId xmlns:a16="http://schemas.microsoft.com/office/drawing/2014/main" id="{6C008E65-0E8B-DE91-4712-CE1BB2EA64A6}"/>
              </a:ext>
            </a:extLst>
          </p:cNvPr>
          <p:cNvSpPr>
            <a:spLocks noGrp="1"/>
          </p:cNvSpPr>
          <p:nvPr>
            <p:ph type="dt" sz="half" idx="10"/>
          </p:nvPr>
        </p:nvSpPr>
        <p:spPr/>
        <p:txBody>
          <a:bodyPr/>
          <a:lstStyle/>
          <a:p>
            <a:r>
              <a:rPr lang="en-US"/>
              <a:t>11 Oct 2023</a:t>
            </a:r>
            <a:endParaRPr lang="en-AU" dirty="0"/>
          </a:p>
        </p:txBody>
      </p:sp>
      <p:sp>
        <p:nvSpPr>
          <p:cNvPr id="5" name="Footer Placeholder 4">
            <a:extLst>
              <a:ext uri="{FF2B5EF4-FFF2-40B4-BE49-F238E27FC236}">
                <a16:creationId xmlns:a16="http://schemas.microsoft.com/office/drawing/2014/main" id="{57AD4B07-7ABA-BE8F-82F8-BEE8E0358F09}"/>
              </a:ext>
            </a:extLst>
          </p:cNvPr>
          <p:cNvSpPr>
            <a:spLocks noGrp="1"/>
          </p:cNvSpPr>
          <p:nvPr>
            <p:ph type="ftr" sz="quarter" idx="11"/>
          </p:nvPr>
        </p:nvSpPr>
        <p:spPr/>
        <p:txBody>
          <a:bodyPr/>
          <a:lstStyle/>
          <a:p>
            <a:r>
              <a:rPr lang="en-AU"/>
              <a:t>Time and frequency transfer techniques</a:t>
            </a:r>
            <a:endParaRPr lang="en-AU" dirty="0"/>
          </a:p>
        </p:txBody>
      </p:sp>
      <p:sp>
        <p:nvSpPr>
          <p:cNvPr id="6" name="Slide Number Placeholder 5">
            <a:extLst>
              <a:ext uri="{FF2B5EF4-FFF2-40B4-BE49-F238E27FC236}">
                <a16:creationId xmlns:a16="http://schemas.microsoft.com/office/drawing/2014/main" id="{EC9DA6E4-8DD8-CBBF-3A89-360390102B62}"/>
              </a:ext>
            </a:extLst>
          </p:cNvPr>
          <p:cNvSpPr>
            <a:spLocks noGrp="1"/>
          </p:cNvSpPr>
          <p:nvPr>
            <p:ph type="sldNum" sz="quarter" idx="12"/>
          </p:nvPr>
        </p:nvSpPr>
        <p:spPr/>
        <p:txBody>
          <a:bodyPr/>
          <a:lstStyle/>
          <a:p>
            <a:fld id="{07F29050-D3A7-419E-8F8A-80FA8E7AA01E}" type="slidenum">
              <a:rPr lang="en-AU" smtClean="0"/>
              <a:t>21</a:t>
            </a:fld>
            <a:endParaRPr lang="en-AU"/>
          </a:p>
        </p:txBody>
      </p:sp>
      <p:pic>
        <p:nvPicPr>
          <p:cNvPr id="8" name="Picture 7" descr="A large satellite dish at sunset&#10;&#10;Description automatically generated">
            <a:extLst>
              <a:ext uri="{FF2B5EF4-FFF2-40B4-BE49-F238E27FC236}">
                <a16:creationId xmlns:a16="http://schemas.microsoft.com/office/drawing/2014/main" id="{4A768986-7210-34A8-8531-47CD5DF3A3EF}"/>
              </a:ext>
            </a:extLst>
          </p:cNvPr>
          <p:cNvPicPr>
            <a:picLocks noChangeAspect="1"/>
          </p:cNvPicPr>
          <p:nvPr/>
        </p:nvPicPr>
        <p:blipFill rotWithShape="1">
          <a:blip r:embed="rId3"/>
          <a:srcRect t="24740"/>
          <a:stretch/>
        </p:blipFill>
        <p:spPr>
          <a:xfrm>
            <a:off x="1066800" y="292015"/>
            <a:ext cx="3329552" cy="3126173"/>
          </a:xfrm>
          <a:prstGeom prst="rect">
            <a:avLst/>
          </a:prstGeom>
        </p:spPr>
      </p:pic>
      <p:sp>
        <p:nvSpPr>
          <p:cNvPr id="9" name="TextBox 8">
            <a:extLst>
              <a:ext uri="{FF2B5EF4-FFF2-40B4-BE49-F238E27FC236}">
                <a16:creationId xmlns:a16="http://schemas.microsoft.com/office/drawing/2014/main" id="{73852C38-72CE-6F8D-738C-B7800895E4D0}"/>
              </a:ext>
            </a:extLst>
          </p:cNvPr>
          <p:cNvSpPr txBox="1"/>
          <p:nvPr/>
        </p:nvSpPr>
        <p:spPr>
          <a:xfrm>
            <a:off x="4490124" y="194146"/>
            <a:ext cx="3214341" cy="369332"/>
          </a:xfrm>
          <a:prstGeom prst="rect">
            <a:avLst/>
          </a:prstGeom>
          <a:noFill/>
        </p:spPr>
        <p:txBody>
          <a:bodyPr wrap="none" rtlCol="0">
            <a:spAutoFit/>
          </a:bodyPr>
          <a:lstStyle/>
          <a:p>
            <a:r>
              <a:rPr lang="en-AU" dirty="0">
                <a:solidFill>
                  <a:schemeClr val="bg1"/>
                </a:solidFill>
              </a:rPr>
              <a:t>Parkes radio telescope, Australia</a:t>
            </a:r>
          </a:p>
        </p:txBody>
      </p:sp>
    </p:spTree>
    <p:extLst>
      <p:ext uri="{BB962C8B-B14F-4D97-AF65-F5344CB8AC3E}">
        <p14:creationId xmlns:p14="http://schemas.microsoft.com/office/powerpoint/2010/main" val="30618307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FF6D1E-26E2-7B01-3714-8F688BD61D5A}"/>
              </a:ext>
            </a:extLst>
          </p:cNvPr>
          <p:cNvSpPr>
            <a:spLocks noGrp="1"/>
          </p:cNvSpPr>
          <p:nvPr>
            <p:ph type="title"/>
          </p:nvPr>
        </p:nvSpPr>
        <p:spPr/>
        <p:txBody>
          <a:bodyPr/>
          <a:lstStyle/>
          <a:p>
            <a:r>
              <a:rPr lang="en-AU" dirty="0"/>
              <a:t>Principle of VLBI</a:t>
            </a:r>
          </a:p>
        </p:txBody>
      </p:sp>
      <p:sp>
        <p:nvSpPr>
          <p:cNvPr id="4" name="Date Placeholder 3">
            <a:extLst>
              <a:ext uri="{FF2B5EF4-FFF2-40B4-BE49-F238E27FC236}">
                <a16:creationId xmlns:a16="http://schemas.microsoft.com/office/drawing/2014/main" id="{AA460B13-3B9A-B26E-F7C8-36F49F779D77}"/>
              </a:ext>
            </a:extLst>
          </p:cNvPr>
          <p:cNvSpPr>
            <a:spLocks noGrp="1"/>
          </p:cNvSpPr>
          <p:nvPr>
            <p:ph type="dt" sz="half" idx="10"/>
          </p:nvPr>
        </p:nvSpPr>
        <p:spPr/>
        <p:txBody>
          <a:bodyPr/>
          <a:lstStyle/>
          <a:p>
            <a:r>
              <a:rPr lang="en-US"/>
              <a:t>11 Oct 2023</a:t>
            </a:r>
            <a:endParaRPr lang="en-AU" dirty="0"/>
          </a:p>
        </p:txBody>
      </p:sp>
      <p:sp>
        <p:nvSpPr>
          <p:cNvPr id="5" name="Footer Placeholder 4">
            <a:extLst>
              <a:ext uri="{FF2B5EF4-FFF2-40B4-BE49-F238E27FC236}">
                <a16:creationId xmlns:a16="http://schemas.microsoft.com/office/drawing/2014/main" id="{FCE2AEC9-2A84-8440-5578-2ECA6E596C64}"/>
              </a:ext>
            </a:extLst>
          </p:cNvPr>
          <p:cNvSpPr>
            <a:spLocks noGrp="1"/>
          </p:cNvSpPr>
          <p:nvPr>
            <p:ph type="ftr" sz="quarter" idx="11"/>
          </p:nvPr>
        </p:nvSpPr>
        <p:spPr/>
        <p:txBody>
          <a:bodyPr/>
          <a:lstStyle/>
          <a:p>
            <a:r>
              <a:rPr lang="en-AU"/>
              <a:t>Time and frequency transfer techniques</a:t>
            </a:r>
            <a:endParaRPr lang="en-AU" dirty="0"/>
          </a:p>
        </p:txBody>
      </p:sp>
      <p:sp>
        <p:nvSpPr>
          <p:cNvPr id="6" name="Slide Number Placeholder 5">
            <a:extLst>
              <a:ext uri="{FF2B5EF4-FFF2-40B4-BE49-F238E27FC236}">
                <a16:creationId xmlns:a16="http://schemas.microsoft.com/office/drawing/2014/main" id="{AF80F98D-D40F-9622-0AF9-69089F03C46F}"/>
              </a:ext>
            </a:extLst>
          </p:cNvPr>
          <p:cNvSpPr>
            <a:spLocks noGrp="1"/>
          </p:cNvSpPr>
          <p:nvPr>
            <p:ph type="sldNum" sz="quarter" idx="12"/>
          </p:nvPr>
        </p:nvSpPr>
        <p:spPr/>
        <p:txBody>
          <a:bodyPr/>
          <a:lstStyle/>
          <a:p>
            <a:fld id="{07F29050-D3A7-419E-8F8A-80FA8E7AA01E}" type="slidenum">
              <a:rPr lang="en-AU" smtClean="0"/>
              <a:t>22</a:t>
            </a:fld>
            <a:endParaRPr lang="en-AU"/>
          </a:p>
        </p:txBody>
      </p:sp>
      <p:grpSp>
        <p:nvGrpSpPr>
          <p:cNvPr id="9" name="Group 8">
            <a:extLst>
              <a:ext uri="{FF2B5EF4-FFF2-40B4-BE49-F238E27FC236}">
                <a16:creationId xmlns:a16="http://schemas.microsoft.com/office/drawing/2014/main" id="{CEB395BA-D9B0-9187-9008-650218EF7C2C}"/>
              </a:ext>
            </a:extLst>
          </p:cNvPr>
          <p:cNvGrpSpPr/>
          <p:nvPr/>
        </p:nvGrpSpPr>
        <p:grpSpPr>
          <a:xfrm>
            <a:off x="3048269" y="3300486"/>
            <a:ext cx="524260" cy="888628"/>
            <a:chOff x="3748914" y="3300486"/>
            <a:chExt cx="524260" cy="888628"/>
          </a:xfrm>
        </p:grpSpPr>
        <p:sp>
          <p:nvSpPr>
            <p:cNvPr id="10" name="Rectangle 9">
              <a:extLst>
                <a:ext uri="{FF2B5EF4-FFF2-40B4-BE49-F238E27FC236}">
                  <a16:creationId xmlns:a16="http://schemas.microsoft.com/office/drawing/2014/main" id="{2BAF1A0F-B44B-326D-3F48-7BC3F5859D64}"/>
                </a:ext>
              </a:extLst>
            </p:cNvPr>
            <p:cNvSpPr/>
            <p:nvPr/>
          </p:nvSpPr>
          <p:spPr>
            <a:xfrm>
              <a:off x="3878821" y="3766088"/>
              <a:ext cx="196965" cy="423026"/>
            </a:xfrm>
            <a:prstGeom prst="rect">
              <a:avLst/>
            </a:prstGeom>
            <a:solidFill>
              <a:srgbClr val="99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Oval 10">
              <a:extLst>
                <a:ext uri="{FF2B5EF4-FFF2-40B4-BE49-F238E27FC236}">
                  <a16:creationId xmlns:a16="http://schemas.microsoft.com/office/drawing/2014/main" id="{9DDA15F9-F49C-4A66-309E-77CB68E41008}"/>
                </a:ext>
              </a:extLst>
            </p:cNvPr>
            <p:cNvSpPr/>
            <p:nvPr/>
          </p:nvSpPr>
          <p:spPr>
            <a:xfrm rot="3002265">
              <a:off x="3602922" y="3523942"/>
              <a:ext cx="816244" cy="369332"/>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2" name="Straight Connector 11">
              <a:extLst>
                <a:ext uri="{FF2B5EF4-FFF2-40B4-BE49-F238E27FC236}">
                  <a16:creationId xmlns:a16="http://schemas.microsoft.com/office/drawing/2014/main" id="{7B9F26FF-79F2-746C-CB06-1043B946DFF8}"/>
                </a:ext>
              </a:extLst>
            </p:cNvPr>
            <p:cNvCxnSpPr>
              <a:cxnSpLocks/>
              <a:stCxn id="11" idx="2"/>
            </p:cNvCxnSpPr>
            <p:nvPr/>
          </p:nvCxnSpPr>
          <p:spPr>
            <a:xfrm>
              <a:off x="3748914" y="3395796"/>
              <a:ext cx="435628" cy="1326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ED786722-1F36-2F11-8A49-DC16CD116510}"/>
                </a:ext>
              </a:extLst>
            </p:cNvPr>
            <p:cNvCxnSpPr>
              <a:endCxn id="11" idx="4"/>
            </p:cNvCxnSpPr>
            <p:nvPr/>
          </p:nvCxnSpPr>
          <p:spPr>
            <a:xfrm flipH="1">
              <a:off x="3869503" y="3502617"/>
              <a:ext cx="320205" cy="3245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AC1BB312-4847-C43E-EC4F-82B423A06729}"/>
                </a:ext>
              </a:extLst>
            </p:cNvPr>
            <p:cNvCxnSpPr>
              <a:endCxn id="11" idx="6"/>
            </p:cNvCxnSpPr>
            <p:nvPr/>
          </p:nvCxnSpPr>
          <p:spPr>
            <a:xfrm>
              <a:off x="4184542" y="3528447"/>
              <a:ext cx="88632" cy="4929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C3C1287-7A0E-B504-C1DD-86BE76BAAFA0}"/>
                </a:ext>
              </a:extLst>
            </p:cNvPr>
            <p:cNvCxnSpPr>
              <a:endCxn id="11" idx="0"/>
            </p:cNvCxnSpPr>
            <p:nvPr/>
          </p:nvCxnSpPr>
          <p:spPr>
            <a:xfrm flipH="1">
              <a:off x="4152585" y="3502617"/>
              <a:ext cx="41276" cy="873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16">
            <a:extLst>
              <a:ext uri="{FF2B5EF4-FFF2-40B4-BE49-F238E27FC236}">
                <a16:creationId xmlns:a16="http://schemas.microsoft.com/office/drawing/2014/main" id="{3E597248-2D5B-561C-E2A2-A31125EC1974}"/>
              </a:ext>
            </a:extLst>
          </p:cNvPr>
          <p:cNvGrpSpPr/>
          <p:nvPr/>
        </p:nvGrpSpPr>
        <p:grpSpPr>
          <a:xfrm>
            <a:off x="5676674" y="3302485"/>
            <a:ext cx="524260" cy="888628"/>
            <a:chOff x="3748914" y="3300486"/>
            <a:chExt cx="524260" cy="888628"/>
          </a:xfrm>
        </p:grpSpPr>
        <p:sp>
          <p:nvSpPr>
            <p:cNvPr id="18" name="Rectangle 17">
              <a:extLst>
                <a:ext uri="{FF2B5EF4-FFF2-40B4-BE49-F238E27FC236}">
                  <a16:creationId xmlns:a16="http://schemas.microsoft.com/office/drawing/2014/main" id="{30C6F6E8-B96B-EB56-23AF-55047DF41B11}"/>
                </a:ext>
              </a:extLst>
            </p:cNvPr>
            <p:cNvSpPr/>
            <p:nvPr/>
          </p:nvSpPr>
          <p:spPr>
            <a:xfrm>
              <a:off x="3878821" y="3766088"/>
              <a:ext cx="196965" cy="423026"/>
            </a:xfrm>
            <a:prstGeom prst="rect">
              <a:avLst/>
            </a:prstGeom>
            <a:solidFill>
              <a:srgbClr val="99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Oval 18">
              <a:extLst>
                <a:ext uri="{FF2B5EF4-FFF2-40B4-BE49-F238E27FC236}">
                  <a16:creationId xmlns:a16="http://schemas.microsoft.com/office/drawing/2014/main" id="{27415E4C-3D7A-E642-5449-DE986287263B}"/>
                </a:ext>
              </a:extLst>
            </p:cNvPr>
            <p:cNvSpPr/>
            <p:nvPr/>
          </p:nvSpPr>
          <p:spPr>
            <a:xfrm rot="3002265">
              <a:off x="3602922" y="3523942"/>
              <a:ext cx="816244" cy="369332"/>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0" name="Straight Connector 19">
              <a:extLst>
                <a:ext uri="{FF2B5EF4-FFF2-40B4-BE49-F238E27FC236}">
                  <a16:creationId xmlns:a16="http://schemas.microsoft.com/office/drawing/2014/main" id="{56466B9B-6FC0-4876-6C67-CF87772A64D2}"/>
                </a:ext>
              </a:extLst>
            </p:cNvPr>
            <p:cNvCxnSpPr>
              <a:cxnSpLocks/>
              <a:stCxn id="19" idx="2"/>
            </p:cNvCxnSpPr>
            <p:nvPr/>
          </p:nvCxnSpPr>
          <p:spPr>
            <a:xfrm>
              <a:off x="3748914" y="3395796"/>
              <a:ext cx="435628" cy="1326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79E4033-10C3-4A61-0200-3D9840AD1D2A}"/>
                </a:ext>
              </a:extLst>
            </p:cNvPr>
            <p:cNvCxnSpPr>
              <a:endCxn id="19" idx="4"/>
            </p:cNvCxnSpPr>
            <p:nvPr/>
          </p:nvCxnSpPr>
          <p:spPr>
            <a:xfrm flipH="1">
              <a:off x="3869503" y="3502617"/>
              <a:ext cx="320205" cy="3245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61EE1CE-8AF3-55B7-A1A7-2051436C670F}"/>
                </a:ext>
              </a:extLst>
            </p:cNvPr>
            <p:cNvCxnSpPr>
              <a:endCxn id="19" idx="6"/>
            </p:cNvCxnSpPr>
            <p:nvPr/>
          </p:nvCxnSpPr>
          <p:spPr>
            <a:xfrm>
              <a:off x="4184542" y="3528447"/>
              <a:ext cx="88632" cy="4929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E04C7BD8-CC7E-D1F7-4485-FA3F16BB2F5A}"/>
                </a:ext>
              </a:extLst>
            </p:cNvPr>
            <p:cNvCxnSpPr>
              <a:endCxn id="19" idx="0"/>
            </p:cNvCxnSpPr>
            <p:nvPr/>
          </p:nvCxnSpPr>
          <p:spPr>
            <a:xfrm flipH="1">
              <a:off x="4152585" y="3502617"/>
              <a:ext cx="41276" cy="873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5" name="Straight Connector 24">
            <a:extLst>
              <a:ext uri="{FF2B5EF4-FFF2-40B4-BE49-F238E27FC236}">
                <a16:creationId xmlns:a16="http://schemas.microsoft.com/office/drawing/2014/main" id="{013B8D17-FAE7-74F5-1480-5990ABA0E57F}"/>
              </a:ext>
            </a:extLst>
          </p:cNvPr>
          <p:cNvCxnSpPr/>
          <p:nvPr/>
        </p:nvCxnSpPr>
        <p:spPr>
          <a:xfrm>
            <a:off x="3489063" y="3502617"/>
            <a:ext cx="265641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26F3A92-7D4B-5876-468E-33CCF78E0752}"/>
              </a:ext>
            </a:extLst>
          </p:cNvPr>
          <p:cNvCxnSpPr/>
          <p:nvPr/>
        </p:nvCxnSpPr>
        <p:spPr>
          <a:xfrm flipV="1">
            <a:off x="3493216" y="1425039"/>
            <a:ext cx="1589423" cy="207757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92B89B8-B7EC-C16B-3053-9B500C753D61}"/>
              </a:ext>
            </a:extLst>
          </p:cNvPr>
          <p:cNvCxnSpPr>
            <a:cxnSpLocks/>
          </p:cNvCxnSpPr>
          <p:nvPr/>
        </p:nvCxnSpPr>
        <p:spPr>
          <a:xfrm flipV="1">
            <a:off x="6108990" y="2012868"/>
            <a:ext cx="1133641" cy="1489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50FBBA22-3459-04FA-64DC-10BEDF7C5ED7}"/>
              </a:ext>
            </a:extLst>
          </p:cNvPr>
          <p:cNvCxnSpPr/>
          <p:nvPr/>
        </p:nvCxnSpPr>
        <p:spPr>
          <a:xfrm flipH="1" flipV="1">
            <a:off x="4447309" y="2268187"/>
            <a:ext cx="1670159" cy="123443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6" name="Rectangle 35">
            <a:extLst>
              <a:ext uri="{FF2B5EF4-FFF2-40B4-BE49-F238E27FC236}">
                <a16:creationId xmlns:a16="http://schemas.microsoft.com/office/drawing/2014/main" id="{75DF87AF-5ECC-F52A-8B08-466317598F65}"/>
              </a:ext>
            </a:extLst>
          </p:cNvPr>
          <p:cNvSpPr/>
          <p:nvPr/>
        </p:nvSpPr>
        <p:spPr>
          <a:xfrm>
            <a:off x="2715549" y="4450798"/>
            <a:ext cx="1122218" cy="42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digitizer</a:t>
            </a:r>
          </a:p>
        </p:txBody>
      </p:sp>
      <p:sp>
        <p:nvSpPr>
          <p:cNvPr id="37" name="Flowchart: Magnetic Disk 36">
            <a:extLst>
              <a:ext uri="{FF2B5EF4-FFF2-40B4-BE49-F238E27FC236}">
                <a16:creationId xmlns:a16="http://schemas.microsoft.com/office/drawing/2014/main" id="{C2E58C15-E933-30DA-6B09-6371402D61DE}"/>
              </a:ext>
            </a:extLst>
          </p:cNvPr>
          <p:cNvSpPr/>
          <p:nvPr/>
        </p:nvSpPr>
        <p:spPr>
          <a:xfrm>
            <a:off x="3079482" y="5196068"/>
            <a:ext cx="394353" cy="59970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8" name="Rectangle 37">
            <a:extLst>
              <a:ext uri="{FF2B5EF4-FFF2-40B4-BE49-F238E27FC236}">
                <a16:creationId xmlns:a16="http://schemas.microsoft.com/office/drawing/2014/main" id="{BA58A375-8C6A-4414-471A-943E20C1059A}"/>
              </a:ext>
            </a:extLst>
          </p:cNvPr>
          <p:cNvSpPr/>
          <p:nvPr/>
        </p:nvSpPr>
        <p:spPr>
          <a:xfrm>
            <a:off x="5333379" y="4493121"/>
            <a:ext cx="1122218" cy="42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digitizer</a:t>
            </a:r>
          </a:p>
        </p:txBody>
      </p:sp>
      <p:sp>
        <p:nvSpPr>
          <p:cNvPr id="39" name="Flowchart: Magnetic Disk 38">
            <a:extLst>
              <a:ext uri="{FF2B5EF4-FFF2-40B4-BE49-F238E27FC236}">
                <a16:creationId xmlns:a16="http://schemas.microsoft.com/office/drawing/2014/main" id="{39C3A3D2-280E-4C81-C956-D2E07AC764E9}"/>
              </a:ext>
            </a:extLst>
          </p:cNvPr>
          <p:cNvSpPr/>
          <p:nvPr/>
        </p:nvSpPr>
        <p:spPr>
          <a:xfrm>
            <a:off x="5697312" y="5192928"/>
            <a:ext cx="394353" cy="599704"/>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0" name="Rectangle 39">
            <a:extLst>
              <a:ext uri="{FF2B5EF4-FFF2-40B4-BE49-F238E27FC236}">
                <a16:creationId xmlns:a16="http://schemas.microsoft.com/office/drawing/2014/main" id="{58C56B9C-8787-31A7-EFBE-1A0B0DB082F3}"/>
              </a:ext>
            </a:extLst>
          </p:cNvPr>
          <p:cNvSpPr/>
          <p:nvPr/>
        </p:nvSpPr>
        <p:spPr>
          <a:xfrm>
            <a:off x="3917017" y="5169041"/>
            <a:ext cx="1337112" cy="6537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correlation processor</a:t>
            </a:r>
          </a:p>
        </p:txBody>
      </p:sp>
      <p:graphicFrame>
        <p:nvGraphicFramePr>
          <p:cNvPr id="41" name="Object 18">
            <a:extLst>
              <a:ext uri="{FF2B5EF4-FFF2-40B4-BE49-F238E27FC236}">
                <a16:creationId xmlns:a16="http://schemas.microsoft.com/office/drawing/2014/main" id="{C9C98214-A716-560C-FA5A-9AD7C2BDBF4E}"/>
              </a:ext>
            </a:extLst>
          </p:cNvPr>
          <p:cNvGraphicFramePr>
            <a:graphicFrameLocks noChangeAspect="1"/>
          </p:cNvGraphicFramePr>
          <p:nvPr>
            <p:extLst>
              <p:ext uri="{D42A27DB-BD31-4B8C-83A1-F6EECF244321}">
                <p14:modId xmlns:p14="http://schemas.microsoft.com/office/powerpoint/2010/main" val="878718187"/>
              </p:ext>
            </p:extLst>
          </p:nvPr>
        </p:nvGraphicFramePr>
        <p:xfrm>
          <a:off x="1625703" y="4344167"/>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1" name="Object 18">
                        <a:extLst>
                          <a:ext uri="{FF2B5EF4-FFF2-40B4-BE49-F238E27FC236}">
                            <a16:creationId xmlns:a16="http://schemas.microsoft.com/office/drawing/2014/main" id="{C9C98214-A716-560C-FA5A-9AD7C2BDBF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5703" y="4344167"/>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42" name="Object 18">
            <a:extLst>
              <a:ext uri="{FF2B5EF4-FFF2-40B4-BE49-F238E27FC236}">
                <a16:creationId xmlns:a16="http://schemas.microsoft.com/office/drawing/2014/main" id="{F7A521A1-80A3-DDF5-15D3-72C17336A7EE}"/>
              </a:ext>
            </a:extLst>
          </p:cNvPr>
          <p:cNvGraphicFramePr>
            <a:graphicFrameLocks noChangeAspect="1"/>
          </p:cNvGraphicFramePr>
          <p:nvPr>
            <p:extLst>
              <p:ext uri="{D42A27DB-BD31-4B8C-83A1-F6EECF244321}">
                <p14:modId xmlns:p14="http://schemas.microsoft.com/office/powerpoint/2010/main" val="1005218099"/>
              </p:ext>
            </p:extLst>
          </p:nvPr>
        </p:nvGraphicFramePr>
        <p:xfrm>
          <a:off x="6954646" y="4379795"/>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2" name="Object 18">
                        <a:extLst>
                          <a:ext uri="{FF2B5EF4-FFF2-40B4-BE49-F238E27FC236}">
                            <a16:creationId xmlns:a16="http://schemas.microsoft.com/office/drawing/2014/main" id="{F7A521A1-80A3-DDF5-15D3-72C17336A7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54646" y="4379795"/>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44" name="Straight Arrow Connector 43">
            <a:extLst>
              <a:ext uri="{FF2B5EF4-FFF2-40B4-BE49-F238E27FC236}">
                <a16:creationId xmlns:a16="http://schemas.microsoft.com/office/drawing/2014/main" id="{9397CD88-9423-C096-85B9-70C5164B1A41}"/>
              </a:ext>
            </a:extLst>
          </p:cNvPr>
          <p:cNvCxnSpPr>
            <a:cxnSpLocks/>
            <a:stCxn id="41" idx="3"/>
            <a:endCxn id="36" idx="1"/>
          </p:cNvCxnSpPr>
          <p:nvPr/>
        </p:nvCxnSpPr>
        <p:spPr>
          <a:xfrm flipV="1">
            <a:off x="2235303" y="4662311"/>
            <a:ext cx="480246" cy="570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or: Elbow 45">
            <a:extLst>
              <a:ext uri="{FF2B5EF4-FFF2-40B4-BE49-F238E27FC236}">
                <a16:creationId xmlns:a16="http://schemas.microsoft.com/office/drawing/2014/main" id="{CACAA365-D496-2CEC-454C-5C88183F3CE5}"/>
              </a:ext>
            </a:extLst>
          </p:cNvPr>
          <p:cNvCxnSpPr>
            <a:cxnSpLocks/>
            <a:endCxn id="10" idx="1"/>
          </p:cNvCxnSpPr>
          <p:nvPr/>
        </p:nvCxnSpPr>
        <p:spPr>
          <a:xfrm flipV="1">
            <a:off x="2244621" y="3977601"/>
            <a:ext cx="933555" cy="690416"/>
          </a:xfrm>
          <a:prstGeom prst="bentConnector3">
            <a:avLst>
              <a:gd name="adj1" fmla="val 16270"/>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5F128DFB-04B1-8304-E4C0-FA2B225AAB51}"/>
              </a:ext>
            </a:extLst>
          </p:cNvPr>
          <p:cNvCxnSpPr>
            <a:stCxn id="36" idx="2"/>
            <a:endCxn id="37" idx="1"/>
          </p:cNvCxnSpPr>
          <p:nvPr/>
        </p:nvCxnSpPr>
        <p:spPr>
          <a:xfrm>
            <a:off x="3276658" y="4873824"/>
            <a:ext cx="1" cy="32224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91F840EC-C6FD-9E65-ED6B-993A0472E8DD}"/>
              </a:ext>
            </a:extLst>
          </p:cNvPr>
          <p:cNvCxnSpPr>
            <a:cxnSpLocks/>
            <a:stCxn id="10" idx="2"/>
            <a:endCxn id="36" idx="0"/>
          </p:cNvCxnSpPr>
          <p:nvPr/>
        </p:nvCxnSpPr>
        <p:spPr>
          <a:xfrm flipH="1">
            <a:off x="3276658" y="4189114"/>
            <a:ext cx="1" cy="261684"/>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4975EF99-FF1C-FABF-02C9-3C4ABAFE4EC7}"/>
              </a:ext>
            </a:extLst>
          </p:cNvPr>
          <p:cNvCxnSpPr>
            <a:cxnSpLocks/>
            <a:stCxn id="37" idx="4"/>
            <a:endCxn id="40" idx="1"/>
          </p:cNvCxnSpPr>
          <p:nvPr/>
        </p:nvCxnSpPr>
        <p:spPr>
          <a:xfrm>
            <a:off x="3473835" y="5495920"/>
            <a:ext cx="443182" cy="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87C8006F-5BC9-2945-E6C3-1614303718E3}"/>
              </a:ext>
            </a:extLst>
          </p:cNvPr>
          <p:cNvCxnSpPr>
            <a:cxnSpLocks/>
            <a:stCxn id="39" idx="2"/>
            <a:endCxn id="40" idx="3"/>
          </p:cNvCxnSpPr>
          <p:nvPr/>
        </p:nvCxnSpPr>
        <p:spPr>
          <a:xfrm flipH="1">
            <a:off x="5254129" y="5492780"/>
            <a:ext cx="443183" cy="314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E6562A0E-752C-5FAF-7D8B-F7CCB29BA2BB}"/>
              </a:ext>
            </a:extLst>
          </p:cNvPr>
          <p:cNvCxnSpPr>
            <a:cxnSpLocks/>
            <a:stCxn id="38" idx="2"/>
            <a:endCxn id="39" idx="1"/>
          </p:cNvCxnSpPr>
          <p:nvPr/>
        </p:nvCxnSpPr>
        <p:spPr>
          <a:xfrm>
            <a:off x="5894488" y="4916147"/>
            <a:ext cx="1" cy="276781"/>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EA9888AC-FE3B-6FD9-A26A-68F31DCD808C}"/>
              </a:ext>
            </a:extLst>
          </p:cNvPr>
          <p:cNvCxnSpPr>
            <a:cxnSpLocks/>
            <a:stCxn id="18" idx="2"/>
            <a:endCxn id="38" idx="0"/>
          </p:cNvCxnSpPr>
          <p:nvPr/>
        </p:nvCxnSpPr>
        <p:spPr>
          <a:xfrm flipH="1">
            <a:off x="5894488" y="4191113"/>
            <a:ext cx="10576" cy="302008"/>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0" name="Explosion: 14 Points 79">
            <a:extLst>
              <a:ext uri="{FF2B5EF4-FFF2-40B4-BE49-F238E27FC236}">
                <a16:creationId xmlns:a16="http://schemas.microsoft.com/office/drawing/2014/main" id="{B188E044-4B70-75B8-D980-DF466939E2B2}"/>
              </a:ext>
            </a:extLst>
          </p:cNvPr>
          <p:cNvSpPr/>
          <p:nvPr/>
        </p:nvSpPr>
        <p:spPr>
          <a:xfrm>
            <a:off x="5894488" y="465927"/>
            <a:ext cx="1727681" cy="1197522"/>
          </a:xfrm>
          <a:prstGeom prst="irregularSeal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5" name="TextBox 34">
            <a:extLst>
              <a:ext uri="{FF2B5EF4-FFF2-40B4-BE49-F238E27FC236}">
                <a16:creationId xmlns:a16="http://schemas.microsoft.com/office/drawing/2014/main" id="{A0212F86-95C1-997E-080C-A3AD6295EC43}"/>
              </a:ext>
            </a:extLst>
          </p:cNvPr>
          <p:cNvSpPr txBox="1"/>
          <p:nvPr/>
        </p:nvSpPr>
        <p:spPr>
          <a:xfrm>
            <a:off x="5213834" y="1590126"/>
            <a:ext cx="2575641" cy="369332"/>
          </a:xfrm>
          <a:prstGeom prst="rect">
            <a:avLst/>
          </a:prstGeom>
          <a:noFill/>
        </p:spPr>
        <p:txBody>
          <a:bodyPr wrap="none" rtlCol="0">
            <a:spAutoFit/>
          </a:bodyPr>
          <a:lstStyle/>
          <a:p>
            <a:r>
              <a:rPr lang="en-AU" dirty="0"/>
              <a:t>extragalactic radio source</a:t>
            </a:r>
          </a:p>
        </p:txBody>
      </p:sp>
      <p:cxnSp>
        <p:nvCxnSpPr>
          <p:cNvPr id="81" name="Straight Arrow Connector 80">
            <a:extLst>
              <a:ext uri="{FF2B5EF4-FFF2-40B4-BE49-F238E27FC236}">
                <a16:creationId xmlns:a16="http://schemas.microsoft.com/office/drawing/2014/main" id="{3B722EFD-0652-54C7-D2C3-25FEF2ABFBDE}"/>
              </a:ext>
            </a:extLst>
          </p:cNvPr>
          <p:cNvCxnSpPr>
            <a:cxnSpLocks/>
            <a:stCxn id="42" idx="1"/>
            <a:endCxn id="38" idx="3"/>
          </p:cNvCxnSpPr>
          <p:nvPr/>
        </p:nvCxnSpPr>
        <p:spPr>
          <a:xfrm flipH="1">
            <a:off x="6455597" y="4703645"/>
            <a:ext cx="499049" cy="98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or: Elbow 85">
            <a:extLst>
              <a:ext uri="{FF2B5EF4-FFF2-40B4-BE49-F238E27FC236}">
                <a16:creationId xmlns:a16="http://schemas.microsoft.com/office/drawing/2014/main" id="{BA31411A-20A7-2AD3-7331-598A4E65DA7F}"/>
              </a:ext>
            </a:extLst>
          </p:cNvPr>
          <p:cNvCxnSpPr>
            <a:cxnSpLocks/>
            <a:stCxn id="42" idx="1"/>
          </p:cNvCxnSpPr>
          <p:nvPr/>
        </p:nvCxnSpPr>
        <p:spPr>
          <a:xfrm rot="10800000">
            <a:off x="6003546" y="4081585"/>
            <a:ext cx="951100" cy="622060"/>
          </a:xfrm>
          <a:prstGeom prst="bentConnector3">
            <a:avLst>
              <a:gd name="adj1" fmla="val 16289"/>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0D105006-A781-30AF-CAB5-BABF2F7FECD3}"/>
              </a:ext>
            </a:extLst>
          </p:cNvPr>
          <p:cNvSpPr txBox="1"/>
          <p:nvPr/>
        </p:nvSpPr>
        <p:spPr>
          <a:xfrm>
            <a:off x="4593715" y="3104117"/>
            <a:ext cx="327334" cy="369332"/>
          </a:xfrm>
          <a:prstGeom prst="rect">
            <a:avLst/>
          </a:prstGeom>
          <a:noFill/>
        </p:spPr>
        <p:txBody>
          <a:bodyPr wrap="none" rtlCol="0">
            <a:spAutoFit/>
          </a:bodyPr>
          <a:lstStyle/>
          <a:p>
            <a:r>
              <a:rPr lang="en-AU" dirty="0"/>
              <a:t>D</a:t>
            </a:r>
          </a:p>
        </p:txBody>
      </p:sp>
      <p:sp>
        <p:nvSpPr>
          <p:cNvPr id="92" name="TextBox 91">
            <a:extLst>
              <a:ext uri="{FF2B5EF4-FFF2-40B4-BE49-F238E27FC236}">
                <a16:creationId xmlns:a16="http://schemas.microsoft.com/office/drawing/2014/main" id="{598D3FD8-6411-C625-FD98-FBBF7FDA0C81}"/>
              </a:ext>
            </a:extLst>
          </p:cNvPr>
          <p:cNvSpPr txBox="1"/>
          <p:nvPr/>
        </p:nvSpPr>
        <p:spPr>
          <a:xfrm>
            <a:off x="8722426" y="2155371"/>
            <a:ext cx="2540183" cy="1477328"/>
          </a:xfrm>
          <a:prstGeom prst="rect">
            <a:avLst/>
          </a:prstGeom>
          <a:noFill/>
        </p:spPr>
        <p:txBody>
          <a:bodyPr wrap="none" rtlCol="0">
            <a:spAutoFit/>
          </a:bodyPr>
          <a:lstStyle/>
          <a:p>
            <a:pPr marL="285750" indent="-285750">
              <a:buFont typeface="Arial" panose="020B0604020202020204" pitchFamily="34" charset="0"/>
              <a:buChar char="•"/>
            </a:pPr>
            <a:r>
              <a:rPr lang="en-AU" dirty="0"/>
              <a:t>geometric delay</a:t>
            </a:r>
          </a:p>
          <a:p>
            <a:pPr marL="285750" indent="-285750">
              <a:buFont typeface="Arial" panose="020B0604020202020204" pitchFamily="34" charset="0"/>
              <a:buChar char="•"/>
            </a:pPr>
            <a:r>
              <a:rPr lang="en-AU" dirty="0"/>
              <a:t>ionosphere</a:t>
            </a:r>
          </a:p>
          <a:p>
            <a:pPr marL="285750" indent="-285750">
              <a:buFont typeface="Arial" panose="020B0604020202020204" pitchFamily="34" charset="0"/>
              <a:buChar char="•"/>
            </a:pPr>
            <a:r>
              <a:rPr lang="en-AU" dirty="0"/>
              <a:t>troposphere</a:t>
            </a:r>
          </a:p>
          <a:p>
            <a:pPr marL="285750" indent="-285750">
              <a:buFont typeface="Arial" panose="020B0604020202020204" pitchFamily="34" charset="0"/>
              <a:buChar char="•"/>
            </a:pPr>
            <a:r>
              <a:rPr lang="en-AU" dirty="0"/>
              <a:t>equipment</a:t>
            </a:r>
          </a:p>
          <a:p>
            <a:pPr marL="285750" indent="-285750">
              <a:buFont typeface="Arial" panose="020B0604020202020204" pitchFamily="34" charset="0"/>
              <a:buChar char="•"/>
            </a:pPr>
            <a:r>
              <a:rPr lang="en-AU" dirty="0"/>
              <a:t>radio source structure</a:t>
            </a:r>
          </a:p>
        </p:txBody>
      </p:sp>
    </p:spTree>
    <p:extLst>
      <p:ext uri="{BB962C8B-B14F-4D97-AF65-F5344CB8AC3E}">
        <p14:creationId xmlns:p14="http://schemas.microsoft.com/office/powerpoint/2010/main" val="2784353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FF6D1E-26E2-7B01-3714-8F688BD61D5A}"/>
              </a:ext>
            </a:extLst>
          </p:cNvPr>
          <p:cNvSpPr>
            <a:spLocks noGrp="1"/>
          </p:cNvSpPr>
          <p:nvPr>
            <p:ph type="title"/>
          </p:nvPr>
        </p:nvSpPr>
        <p:spPr/>
        <p:txBody>
          <a:bodyPr/>
          <a:lstStyle/>
          <a:p>
            <a:r>
              <a:rPr lang="en-AU" dirty="0"/>
              <a:t>Stability</a:t>
            </a:r>
          </a:p>
        </p:txBody>
      </p:sp>
      <p:sp>
        <p:nvSpPr>
          <p:cNvPr id="4" name="Date Placeholder 3">
            <a:extLst>
              <a:ext uri="{FF2B5EF4-FFF2-40B4-BE49-F238E27FC236}">
                <a16:creationId xmlns:a16="http://schemas.microsoft.com/office/drawing/2014/main" id="{AA460B13-3B9A-B26E-F7C8-36F49F779D77}"/>
              </a:ext>
            </a:extLst>
          </p:cNvPr>
          <p:cNvSpPr>
            <a:spLocks noGrp="1"/>
          </p:cNvSpPr>
          <p:nvPr>
            <p:ph type="dt" sz="half" idx="10"/>
          </p:nvPr>
        </p:nvSpPr>
        <p:spPr/>
        <p:txBody>
          <a:bodyPr/>
          <a:lstStyle/>
          <a:p>
            <a:r>
              <a:rPr lang="en-US"/>
              <a:t>11 Oct 2023</a:t>
            </a:r>
            <a:endParaRPr lang="en-AU" dirty="0"/>
          </a:p>
        </p:txBody>
      </p:sp>
      <p:sp>
        <p:nvSpPr>
          <p:cNvPr id="5" name="Footer Placeholder 4">
            <a:extLst>
              <a:ext uri="{FF2B5EF4-FFF2-40B4-BE49-F238E27FC236}">
                <a16:creationId xmlns:a16="http://schemas.microsoft.com/office/drawing/2014/main" id="{FCE2AEC9-2A84-8440-5578-2ECA6E596C64}"/>
              </a:ext>
            </a:extLst>
          </p:cNvPr>
          <p:cNvSpPr>
            <a:spLocks noGrp="1"/>
          </p:cNvSpPr>
          <p:nvPr>
            <p:ph type="ftr" sz="quarter" idx="11"/>
          </p:nvPr>
        </p:nvSpPr>
        <p:spPr/>
        <p:txBody>
          <a:bodyPr/>
          <a:lstStyle/>
          <a:p>
            <a:r>
              <a:rPr lang="en-AU"/>
              <a:t>Time and frequency transfer techniques</a:t>
            </a:r>
            <a:endParaRPr lang="en-AU" dirty="0"/>
          </a:p>
        </p:txBody>
      </p:sp>
      <p:sp>
        <p:nvSpPr>
          <p:cNvPr id="6" name="Slide Number Placeholder 5">
            <a:extLst>
              <a:ext uri="{FF2B5EF4-FFF2-40B4-BE49-F238E27FC236}">
                <a16:creationId xmlns:a16="http://schemas.microsoft.com/office/drawing/2014/main" id="{AF80F98D-D40F-9622-0AF9-69089F03C46F}"/>
              </a:ext>
            </a:extLst>
          </p:cNvPr>
          <p:cNvSpPr>
            <a:spLocks noGrp="1"/>
          </p:cNvSpPr>
          <p:nvPr>
            <p:ph type="sldNum" sz="quarter" idx="12"/>
          </p:nvPr>
        </p:nvSpPr>
        <p:spPr/>
        <p:txBody>
          <a:bodyPr/>
          <a:lstStyle/>
          <a:p>
            <a:fld id="{07F29050-D3A7-419E-8F8A-80FA8E7AA01E}" type="slidenum">
              <a:rPr lang="en-AU" smtClean="0"/>
              <a:t>23</a:t>
            </a:fld>
            <a:endParaRPr lang="en-AU" dirty="0"/>
          </a:p>
        </p:txBody>
      </p:sp>
      <p:sp>
        <p:nvSpPr>
          <p:cNvPr id="8" name="TextBox 7">
            <a:extLst>
              <a:ext uri="{FF2B5EF4-FFF2-40B4-BE49-F238E27FC236}">
                <a16:creationId xmlns:a16="http://schemas.microsoft.com/office/drawing/2014/main" id="{29238A96-50F7-310A-462B-BEB16E98815A}"/>
              </a:ext>
            </a:extLst>
          </p:cNvPr>
          <p:cNvSpPr txBox="1"/>
          <p:nvPr/>
        </p:nvSpPr>
        <p:spPr>
          <a:xfrm>
            <a:off x="838200" y="6116097"/>
            <a:ext cx="3420103" cy="307777"/>
          </a:xfrm>
          <a:prstGeom prst="rect">
            <a:avLst/>
          </a:prstGeom>
          <a:noFill/>
        </p:spPr>
        <p:txBody>
          <a:bodyPr wrap="none" rtlCol="0">
            <a:spAutoFit/>
          </a:bodyPr>
          <a:lstStyle/>
          <a:p>
            <a:r>
              <a:rPr lang="en-AU" sz="1400" dirty="0"/>
              <a:t>Adapted from </a:t>
            </a:r>
            <a:r>
              <a:rPr lang="en-AU" sz="1400" dirty="0" err="1"/>
              <a:t>Takiguchi</a:t>
            </a:r>
            <a:r>
              <a:rPr lang="en-AU" sz="1400" dirty="0"/>
              <a:t> et al </a:t>
            </a:r>
            <a:r>
              <a:rPr lang="en-AU" sz="1400" i="1" dirty="0"/>
              <a:t>Proc EFTF 2008</a:t>
            </a:r>
          </a:p>
        </p:txBody>
      </p:sp>
      <p:sp>
        <p:nvSpPr>
          <p:cNvPr id="52" name="TextBox 51">
            <a:extLst>
              <a:ext uri="{FF2B5EF4-FFF2-40B4-BE49-F238E27FC236}">
                <a16:creationId xmlns:a16="http://schemas.microsoft.com/office/drawing/2014/main" id="{156A8317-671A-D615-3240-EBB322CC4754}"/>
              </a:ext>
            </a:extLst>
          </p:cNvPr>
          <p:cNvSpPr txBox="1"/>
          <p:nvPr/>
        </p:nvSpPr>
        <p:spPr>
          <a:xfrm>
            <a:off x="8360228" y="1662342"/>
            <a:ext cx="2699265" cy="369332"/>
          </a:xfrm>
          <a:prstGeom prst="rect">
            <a:avLst/>
          </a:prstGeom>
          <a:noFill/>
        </p:spPr>
        <p:txBody>
          <a:bodyPr wrap="none" rtlCol="0">
            <a:spAutoFit/>
          </a:bodyPr>
          <a:lstStyle/>
          <a:p>
            <a:r>
              <a:rPr lang="en-AU" dirty="0" err="1"/>
              <a:t>Onsala</a:t>
            </a:r>
            <a:r>
              <a:rPr lang="en-AU" dirty="0"/>
              <a:t> –</a:t>
            </a:r>
            <a:r>
              <a:rPr lang="en-AU" dirty="0" err="1"/>
              <a:t>Wettzell</a:t>
            </a:r>
            <a:r>
              <a:rPr lang="en-AU" dirty="0"/>
              <a:t> (920 km) </a:t>
            </a:r>
          </a:p>
        </p:txBody>
      </p:sp>
      <p:grpSp>
        <p:nvGrpSpPr>
          <p:cNvPr id="55" name="Group 54">
            <a:extLst>
              <a:ext uri="{FF2B5EF4-FFF2-40B4-BE49-F238E27FC236}">
                <a16:creationId xmlns:a16="http://schemas.microsoft.com/office/drawing/2014/main" id="{4BDAF40B-472A-CDA5-B84A-BC2133052C52}"/>
              </a:ext>
            </a:extLst>
          </p:cNvPr>
          <p:cNvGrpSpPr/>
          <p:nvPr/>
        </p:nvGrpSpPr>
        <p:grpSpPr>
          <a:xfrm>
            <a:off x="1816897" y="1283607"/>
            <a:ext cx="6253376" cy="4714742"/>
            <a:chOff x="1900024" y="1477676"/>
            <a:chExt cx="6253376" cy="4714742"/>
          </a:xfrm>
        </p:grpSpPr>
        <p:pic>
          <p:nvPicPr>
            <p:cNvPr id="3" name="Picture 2">
              <a:extLst>
                <a:ext uri="{FF2B5EF4-FFF2-40B4-BE49-F238E27FC236}">
                  <a16:creationId xmlns:a16="http://schemas.microsoft.com/office/drawing/2014/main" id="{2CB1FAAB-535E-8513-2691-DF6C258E981D}"/>
                </a:ext>
              </a:extLst>
            </p:cNvPr>
            <p:cNvPicPr>
              <a:picLocks noChangeAspect="1"/>
            </p:cNvPicPr>
            <p:nvPr/>
          </p:nvPicPr>
          <p:blipFill rotWithShape="1">
            <a:blip r:embed="rId3"/>
            <a:srcRect l="1252"/>
            <a:stretch/>
          </p:blipFill>
          <p:spPr>
            <a:xfrm>
              <a:off x="2891642" y="1552732"/>
              <a:ext cx="5152559" cy="4029186"/>
            </a:xfrm>
            <a:prstGeom prst="rect">
              <a:avLst/>
            </a:prstGeom>
          </p:spPr>
        </p:pic>
        <p:sp>
          <p:nvSpPr>
            <p:cNvPr id="16" name="Rectangle 15">
              <a:extLst>
                <a:ext uri="{FF2B5EF4-FFF2-40B4-BE49-F238E27FC236}">
                  <a16:creationId xmlns:a16="http://schemas.microsoft.com/office/drawing/2014/main" id="{F6AA8798-3770-7899-C83E-AB26BB13C5E1}"/>
                </a:ext>
              </a:extLst>
            </p:cNvPr>
            <p:cNvSpPr/>
            <p:nvPr/>
          </p:nvSpPr>
          <p:spPr>
            <a:xfrm>
              <a:off x="2891642" y="1603168"/>
              <a:ext cx="5035137" cy="392479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6" name="Straight Connector 25">
              <a:extLst>
                <a:ext uri="{FF2B5EF4-FFF2-40B4-BE49-F238E27FC236}">
                  <a16:creationId xmlns:a16="http://schemas.microsoft.com/office/drawing/2014/main" id="{20C084FC-E666-B276-EC72-B7711977ADDF}"/>
                </a:ext>
              </a:extLst>
            </p:cNvPr>
            <p:cNvCxnSpPr>
              <a:cxnSpLocks/>
            </p:cNvCxnSpPr>
            <p:nvPr/>
          </p:nvCxnSpPr>
          <p:spPr>
            <a:xfrm>
              <a:off x="2891642" y="2903517"/>
              <a:ext cx="1009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63480C9-332B-B740-8145-A355C6BA2FCF}"/>
                </a:ext>
              </a:extLst>
            </p:cNvPr>
            <p:cNvCxnSpPr>
              <a:cxnSpLocks/>
            </p:cNvCxnSpPr>
            <p:nvPr/>
          </p:nvCxnSpPr>
          <p:spPr>
            <a:xfrm>
              <a:off x="2891642" y="4207824"/>
              <a:ext cx="10094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520BEFA6-2030-1BD8-EFC9-6850AAB7BBED}"/>
                </a:ext>
              </a:extLst>
            </p:cNvPr>
            <p:cNvSpPr txBox="1"/>
            <p:nvPr/>
          </p:nvSpPr>
          <p:spPr>
            <a:xfrm>
              <a:off x="2269356" y="5285352"/>
              <a:ext cx="622286" cy="369332"/>
            </a:xfrm>
            <a:prstGeom prst="rect">
              <a:avLst/>
            </a:prstGeom>
            <a:noFill/>
          </p:spPr>
          <p:txBody>
            <a:bodyPr wrap="none" rtlCol="0">
              <a:spAutoFit/>
            </a:bodyPr>
            <a:lstStyle/>
            <a:p>
              <a:r>
                <a:rPr lang="en-AU" dirty="0"/>
                <a:t>10</a:t>
              </a:r>
              <a:r>
                <a:rPr lang="en-AU" baseline="30000" dirty="0"/>
                <a:t>-15</a:t>
              </a:r>
            </a:p>
          </p:txBody>
        </p:sp>
        <p:sp>
          <p:nvSpPr>
            <p:cNvPr id="33" name="TextBox 32">
              <a:extLst>
                <a:ext uri="{FF2B5EF4-FFF2-40B4-BE49-F238E27FC236}">
                  <a16:creationId xmlns:a16="http://schemas.microsoft.com/office/drawing/2014/main" id="{E744A532-C8D2-1845-4988-9803754296E2}"/>
                </a:ext>
              </a:extLst>
            </p:cNvPr>
            <p:cNvSpPr txBox="1"/>
            <p:nvPr/>
          </p:nvSpPr>
          <p:spPr>
            <a:xfrm>
              <a:off x="2269356" y="4046908"/>
              <a:ext cx="622286" cy="369332"/>
            </a:xfrm>
            <a:prstGeom prst="rect">
              <a:avLst/>
            </a:prstGeom>
            <a:noFill/>
          </p:spPr>
          <p:txBody>
            <a:bodyPr wrap="none" rtlCol="0">
              <a:spAutoFit/>
            </a:bodyPr>
            <a:lstStyle/>
            <a:p>
              <a:r>
                <a:rPr lang="en-AU" dirty="0"/>
                <a:t>10</a:t>
              </a:r>
              <a:r>
                <a:rPr lang="en-AU" baseline="30000" dirty="0"/>
                <a:t>-14</a:t>
              </a:r>
            </a:p>
          </p:txBody>
        </p:sp>
        <p:sp>
          <p:nvSpPr>
            <p:cNvPr id="43" name="TextBox 42">
              <a:extLst>
                <a:ext uri="{FF2B5EF4-FFF2-40B4-BE49-F238E27FC236}">
                  <a16:creationId xmlns:a16="http://schemas.microsoft.com/office/drawing/2014/main" id="{2EC671CB-A451-4152-65C1-61A436490A46}"/>
                </a:ext>
              </a:extLst>
            </p:cNvPr>
            <p:cNvSpPr txBox="1"/>
            <p:nvPr/>
          </p:nvSpPr>
          <p:spPr>
            <a:xfrm>
              <a:off x="2269356" y="2750519"/>
              <a:ext cx="622286" cy="369332"/>
            </a:xfrm>
            <a:prstGeom prst="rect">
              <a:avLst/>
            </a:prstGeom>
            <a:noFill/>
          </p:spPr>
          <p:txBody>
            <a:bodyPr wrap="none" rtlCol="0">
              <a:spAutoFit/>
            </a:bodyPr>
            <a:lstStyle/>
            <a:p>
              <a:r>
                <a:rPr lang="en-AU" dirty="0"/>
                <a:t>10</a:t>
              </a:r>
              <a:r>
                <a:rPr lang="en-AU" baseline="30000" dirty="0"/>
                <a:t>-13</a:t>
              </a:r>
            </a:p>
          </p:txBody>
        </p:sp>
        <p:sp>
          <p:nvSpPr>
            <p:cNvPr id="45" name="TextBox 44">
              <a:extLst>
                <a:ext uri="{FF2B5EF4-FFF2-40B4-BE49-F238E27FC236}">
                  <a16:creationId xmlns:a16="http://schemas.microsoft.com/office/drawing/2014/main" id="{57FD4EB5-A7C7-CE3B-073A-C4980C93A015}"/>
                </a:ext>
              </a:extLst>
            </p:cNvPr>
            <p:cNvSpPr txBox="1"/>
            <p:nvPr/>
          </p:nvSpPr>
          <p:spPr>
            <a:xfrm>
              <a:off x="2269356" y="1477676"/>
              <a:ext cx="622286" cy="369332"/>
            </a:xfrm>
            <a:prstGeom prst="rect">
              <a:avLst/>
            </a:prstGeom>
            <a:noFill/>
          </p:spPr>
          <p:txBody>
            <a:bodyPr wrap="none" rtlCol="0">
              <a:spAutoFit/>
            </a:bodyPr>
            <a:lstStyle/>
            <a:p>
              <a:r>
                <a:rPr lang="en-AU" dirty="0"/>
                <a:t>10</a:t>
              </a:r>
              <a:r>
                <a:rPr lang="en-AU" baseline="30000" dirty="0"/>
                <a:t>-12</a:t>
              </a:r>
            </a:p>
          </p:txBody>
        </p:sp>
        <p:sp>
          <p:nvSpPr>
            <p:cNvPr id="47" name="TextBox 46">
              <a:extLst>
                <a:ext uri="{FF2B5EF4-FFF2-40B4-BE49-F238E27FC236}">
                  <a16:creationId xmlns:a16="http://schemas.microsoft.com/office/drawing/2014/main" id="{1F66BD51-4DEE-4085-1AD8-60218C2C954F}"/>
                </a:ext>
              </a:extLst>
            </p:cNvPr>
            <p:cNvSpPr txBox="1"/>
            <p:nvPr/>
          </p:nvSpPr>
          <p:spPr>
            <a:xfrm>
              <a:off x="2630969" y="5599802"/>
              <a:ext cx="497252" cy="369332"/>
            </a:xfrm>
            <a:prstGeom prst="rect">
              <a:avLst/>
            </a:prstGeom>
            <a:noFill/>
          </p:spPr>
          <p:txBody>
            <a:bodyPr wrap="none" rtlCol="0">
              <a:spAutoFit/>
            </a:bodyPr>
            <a:lstStyle/>
            <a:p>
              <a:r>
                <a:rPr lang="en-AU" dirty="0"/>
                <a:t>10</a:t>
              </a:r>
              <a:r>
                <a:rPr lang="en-AU" baseline="30000" dirty="0"/>
                <a:t>2</a:t>
              </a:r>
            </a:p>
          </p:txBody>
        </p:sp>
        <p:sp>
          <p:nvSpPr>
            <p:cNvPr id="48" name="TextBox 47">
              <a:extLst>
                <a:ext uri="{FF2B5EF4-FFF2-40B4-BE49-F238E27FC236}">
                  <a16:creationId xmlns:a16="http://schemas.microsoft.com/office/drawing/2014/main" id="{96F9973A-A255-19E4-4581-F3922E1BE3E4}"/>
                </a:ext>
              </a:extLst>
            </p:cNvPr>
            <p:cNvSpPr txBox="1"/>
            <p:nvPr/>
          </p:nvSpPr>
          <p:spPr>
            <a:xfrm>
              <a:off x="4321223" y="5587897"/>
              <a:ext cx="497252" cy="369332"/>
            </a:xfrm>
            <a:prstGeom prst="rect">
              <a:avLst/>
            </a:prstGeom>
            <a:noFill/>
          </p:spPr>
          <p:txBody>
            <a:bodyPr wrap="none" rtlCol="0">
              <a:spAutoFit/>
            </a:bodyPr>
            <a:lstStyle/>
            <a:p>
              <a:r>
                <a:rPr lang="en-AU" dirty="0"/>
                <a:t>10</a:t>
              </a:r>
              <a:r>
                <a:rPr lang="en-AU" baseline="30000" dirty="0"/>
                <a:t>3</a:t>
              </a:r>
            </a:p>
          </p:txBody>
        </p:sp>
        <p:sp>
          <p:nvSpPr>
            <p:cNvPr id="49" name="TextBox 48">
              <a:extLst>
                <a:ext uri="{FF2B5EF4-FFF2-40B4-BE49-F238E27FC236}">
                  <a16:creationId xmlns:a16="http://schemas.microsoft.com/office/drawing/2014/main" id="{930ACECD-D76C-524B-3285-405F766634E8}"/>
                </a:ext>
              </a:extLst>
            </p:cNvPr>
            <p:cNvSpPr txBox="1"/>
            <p:nvPr/>
          </p:nvSpPr>
          <p:spPr>
            <a:xfrm>
              <a:off x="5992838" y="5578399"/>
              <a:ext cx="497252" cy="369332"/>
            </a:xfrm>
            <a:prstGeom prst="rect">
              <a:avLst/>
            </a:prstGeom>
            <a:noFill/>
          </p:spPr>
          <p:txBody>
            <a:bodyPr wrap="none" rtlCol="0">
              <a:spAutoFit/>
            </a:bodyPr>
            <a:lstStyle/>
            <a:p>
              <a:r>
                <a:rPr lang="en-AU" dirty="0"/>
                <a:t>10</a:t>
              </a:r>
              <a:r>
                <a:rPr lang="en-AU" baseline="30000" dirty="0"/>
                <a:t>4</a:t>
              </a:r>
            </a:p>
          </p:txBody>
        </p:sp>
        <p:sp>
          <p:nvSpPr>
            <p:cNvPr id="50" name="TextBox 49">
              <a:extLst>
                <a:ext uri="{FF2B5EF4-FFF2-40B4-BE49-F238E27FC236}">
                  <a16:creationId xmlns:a16="http://schemas.microsoft.com/office/drawing/2014/main" id="{08F3FEA2-F8AF-58D7-158B-D988C7D4A84D}"/>
                </a:ext>
              </a:extLst>
            </p:cNvPr>
            <p:cNvSpPr txBox="1"/>
            <p:nvPr/>
          </p:nvSpPr>
          <p:spPr>
            <a:xfrm>
              <a:off x="7656148" y="5561184"/>
              <a:ext cx="497252" cy="369332"/>
            </a:xfrm>
            <a:prstGeom prst="rect">
              <a:avLst/>
            </a:prstGeom>
            <a:noFill/>
          </p:spPr>
          <p:txBody>
            <a:bodyPr wrap="none" rtlCol="0">
              <a:spAutoFit/>
            </a:bodyPr>
            <a:lstStyle/>
            <a:p>
              <a:r>
                <a:rPr lang="en-AU" dirty="0"/>
                <a:t>10</a:t>
              </a:r>
              <a:r>
                <a:rPr lang="en-AU" baseline="30000" dirty="0"/>
                <a:t>5</a:t>
              </a:r>
            </a:p>
          </p:txBody>
        </p:sp>
        <p:sp>
          <p:nvSpPr>
            <p:cNvPr id="51" name="TextBox 50">
              <a:extLst>
                <a:ext uri="{FF2B5EF4-FFF2-40B4-BE49-F238E27FC236}">
                  <a16:creationId xmlns:a16="http://schemas.microsoft.com/office/drawing/2014/main" id="{DF13EE1D-0730-288D-B0E5-3B86EE0113E0}"/>
                </a:ext>
              </a:extLst>
            </p:cNvPr>
            <p:cNvSpPr txBox="1"/>
            <p:nvPr/>
          </p:nvSpPr>
          <p:spPr>
            <a:xfrm>
              <a:off x="7298725" y="1688486"/>
              <a:ext cx="551754" cy="459966"/>
            </a:xfrm>
            <a:prstGeom prst="rect">
              <a:avLst/>
            </a:prstGeom>
            <a:solidFill>
              <a:schemeClr val="bg1"/>
            </a:solidFill>
            <a:ln>
              <a:noFill/>
            </a:ln>
          </p:spPr>
          <p:txBody>
            <a:bodyPr wrap="none" tIns="0" rtlCol="0">
              <a:noAutofit/>
            </a:bodyPr>
            <a:lstStyle/>
            <a:p>
              <a:r>
                <a:rPr lang="en-AU" sz="1600" dirty="0"/>
                <a:t>GPS PPP</a:t>
              </a:r>
            </a:p>
            <a:p>
              <a:r>
                <a:rPr lang="en-AU" sz="1600" dirty="0"/>
                <a:t>VLBI</a:t>
              </a:r>
            </a:p>
          </p:txBody>
        </p:sp>
        <p:sp>
          <p:nvSpPr>
            <p:cNvPr id="53" name="TextBox 52">
              <a:extLst>
                <a:ext uri="{FF2B5EF4-FFF2-40B4-BE49-F238E27FC236}">
                  <a16:creationId xmlns:a16="http://schemas.microsoft.com/office/drawing/2014/main" id="{4ED93867-0A6F-DCDD-BBC6-8ABCA3871021}"/>
                </a:ext>
              </a:extLst>
            </p:cNvPr>
            <p:cNvSpPr txBox="1"/>
            <p:nvPr/>
          </p:nvSpPr>
          <p:spPr>
            <a:xfrm rot="16200000">
              <a:off x="1090636" y="3380899"/>
              <a:ext cx="1988108" cy="369332"/>
            </a:xfrm>
            <a:prstGeom prst="rect">
              <a:avLst/>
            </a:prstGeom>
            <a:noFill/>
          </p:spPr>
          <p:txBody>
            <a:bodyPr wrap="none" rtlCol="0">
              <a:spAutoFit/>
            </a:bodyPr>
            <a:lstStyle/>
            <a:p>
              <a:r>
                <a:rPr lang="en-AU" dirty="0"/>
                <a:t>frac. MDEV (Hz/Hz)</a:t>
              </a:r>
            </a:p>
          </p:txBody>
        </p:sp>
        <p:sp>
          <p:nvSpPr>
            <p:cNvPr id="54" name="TextBox 53">
              <a:extLst>
                <a:ext uri="{FF2B5EF4-FFF2-40B4-BE49-F238E27FC236}">
                  <a16:creationId xmlns:a16="http://schemas.microsoft.com/office/drawing/2014/main" id="{CD09AF34-DF43-1314-CD6A-11BC5AF4872B}"/>
                </a:ext>
              </a:extLst>
            </p:cNvPr>
            <p:cNvSpPr txBox="1"/>
            <p:nvPr/>
          </p:nvSpPr>
          <p:spPr>
            <a:xfrm>
              <a:off x="4760995" y="5823086"/>
              <a:ext cx="1853777" cy="369332"/>
            </a:xfrm>
            <a:prstGeom prst="rect">
              <a:avLst/>
            </a:prstGeom>
            <a:noFill/>
          </p:spPr>
          <p:txBody>
            <a:bodyPr wrap="none" rtlCol="0">
              <a:spAutoFit/>
            </a:bodyPr>
            <a:lstStyle/>
            <a:p>
              <a:r>
                <a:rPr lang="en-AU" dirty="0"/>
                <a:t>averaging time (s)</a:t>
              </a:r>
            </a:p>
          </p:txBody>
        </p:sp>
      </p:grpSp>
      <p:sp>
        <p:nvSpPr>
          <p:cNvPr id="56" name="TextBox 55">
            <a:extLst>
              <a:ext uri="{FF2B5EF4-FFF2-40B4-BE49-F238E27FC236}">
                <a16:creationId xmlns:a16="http://schemas.microsoft.com/office/drawing/2014/main" id="{0153B7EC-D10D-A6CA-E680-B89AD535D481}"/>
              </a:ext>
            </a:extLst>
          </p:cNvPr>
          <p:cNvSpPr txBox="1"/>
          <p:nvPr/>
        </p:nvSpPr>
        <p:spPr>
          <a:xfrm>
            <a:off x="8425543" y="3515096"/>
            <a:ext cx="2588821" cy="923330"/>
          </a:xfrm>
          <a:prstGeom prst="rect">
            <a:avLst/>
          </a:prstGeom>
          <a:noFill/>
        </p:spPr>
        <p:txBody>
          <a:bodyPr wrap="square" rtlCol="0">
            <a:spAutoFit/>
          </a:bodyPr>
          <a:lstStyle/>
          <a:p>
            <a:r>
              <a:rPr lang="en-AU" dirty="0"/>
              <a:t>Same data show GPS/VLBI time difference of +/- 200 ps</a:t>
            </a:r>
          </a:p>
        </p:txBody>
      </p:sp>
    </p:spTree>
    <p:extLst>
      <p:ext uri="{BB962C8B-B14F-4D97-AF65-F5344CB8AC3E}">
        <p14:creationId xmlns:p14="http://schemas.microsoft.com/office/powerpoint/2010/main" val="23620634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FF6D1E-26E2-7B01-3714-8F688BD61D5A}"/>
              </a:ext>
            </a:extLst>
          </p:cNvPr>
          <p:cNvSpPr>
            <a:spLocks noGrp="1"/>
          </p:cNvSpPr>
          <p:nvPr>
            <p:ph type="title"/>
          </p:nvPr>
        </p:nvSpPr>
        <p:spPr/>
        <p:txBody>
          <a:bodyPr/>
          <a:lstStyle/>
          <a:p>
            <a:r>
              <a:rPr lang="en-AU" dirty="0"/>
              <a:t>Current research</a:t>
            </a:r>
          </a:p>
        </p:txBody>
      </p:sp>
      <p:sp>
        <p:nvSpPr>
          <p:cNvPr id="4" name="Date Placeholder 3">
            <a:extLst>
              <a:ext uri="{FF2B5EF4-FFF2-40B4-BE49-F238E27FC236}">
                <a16:creationId xmlns:a16="http://schemas.microsoft.com/office/drawing/2014/main" id="{AA460B13-3B9A-B26E-F7C8-36F49F779D77}"/>
              </a:ext>
            </a:extLst>
          </p:cNvPr>
          <p:cNvSpPr>
            <a:spLocks noGrp="1"/>
          </p:cNvSpPr>
          <p:nvPr>
            <p:ph type="dt" sz="half" idx="10"/>
          </p:nvPr>
        </p:nvSpPr>
        <p:spPr/>
        <p:txBody>
          <a:bodyPr/>
          <a:lstStyle/>
          <a:p>
            <a:r>
              <a:rPr lang="en-US" dirty="0"/>
              <a:t>11 Oct 2023</a:t>
            </a:r>
            <a:endParaRPr lang="en-AU" dirty="0"/>
          </a:p>
        </p:txBody>
      </p:sp>
      <p:sp>
        <p:nvSpPr>
          <p:cNvPr id="5" name="Footer Placeholder 4">
            <a:extLst>
              <a:ext uri="{FF2B5EF4-FFF2-40B4-BE49-F238E27FC236}">
                <a16:creationId xmlns:a16="http://schemas.microsoft.com/office/drawing/2014/main" id="{FCE2AEC9-2A84-8440-5578-2ECA6E596C64}"/>
              </a:ext>
            </a:extLst>
          </p:cNvPr>
          <p:cNvSpPr>
            <a:spLocks noGrp="1"/>
          </p:cNvSpPr>
          <p:nvPr>
            <p:ph type="ftr" sz="quarter" idx="11"/>
          </p:nvPr>
        </p:nvSpPr>
        <p:spPr/>
        <p:txBody>
          <a:bodyPr/>
          <a:lstStyle/>
          <a:p>
            <a:r>
              <a:rPr lang="en-AU" dirty="0"/>
              <a:t>Time and frequency transfer techniques</a:t>
            </a:r>
          </a:p>
        </p:txBody>
      </p:sp>
      <p:sp>
        <p:nvSpPr>
          <p:cNvPr id="6" name="Slide Number Placeholder 5">
            <a:extLst>
              <a:ext uri="{FF2B5EF4-FFF2-40B4-BE49-F238E27FC236}">
                <a16:creationId xmlns:a16="http://schemas.microsoft.com/office/drawing/2014/main" id="{AF80F98D-D40F-9622-0AF9-69089F03C46F}"/>
              </a:ext>
            </a:extLst>
          </p:cNvPr>
          <p:cNvSpPr>
            <a:spLocks noGrp="1"/>
          </p:cNvSpPr>
          <p:nvPr>
            <p:ph type="sldNum" sz="quarter" idx="12"/>
          </p:nvPr>
        </p:nvSpPr>
        <p:spPr/>
        <p:txBody>
          <a:bodyPr/>
          <a:lstStyle/>
          <a:p>
            <a:fld id="{07F29050-D3A7-419E-8F8A-80FA8E7AA01E}" type="slidenum">
              <a:rPr lang="en-AU" smtClean="0"/>
              <a:t>24</a:t>
            </a:fld>
            <a:endParaRPr lang="en-AU" dirty="0"/>
          </a:p>
        </p:txBody>
      </p:sp>
      <p:grpSp>
        <p:nvGrpSpPr>
          <p:cNvPr id="2" name="Group 1">
            <a:extLst>
              <a:ext uri="{FF2B5EF4-FFF2-40B4-BE49-F238E27FC236}">
                <a16:creationId xmlns:a16="http://schemas.microsoft.com/office/drawing/2014/main" id="{277F5F48-6256-1539-3FC7-17A0354D3A84}"/>
              </a:ext>
            </a:extLst>
          </p:cNvPr>
          <p:cNvGrpSpPr/>
          <p:nvPr/>
        </p:nvGrpSpPr>
        <p:grpSpPr>
          <a:xfrm>
            <a:off x="2616372" y="2682847"/>
            <a:ext cx="524260" cy="888628"/>
            <a:chOff x="3748914" y="3300486"/>
            <a:chExt cx="524260" cy="888628"/>
          </a:xfrm>
        </p:grpSpPr>
        <p:sp>
          <p:nvSpPr>
            <p:cNvPr id="9" name="Rectangle 8">
              <a:extLst>
                <a:ext uri="{FF2B5EF4-FFF2-40B4-BE49-F238E27FC236}">
                  <a16:creationId xmlns:a16="http://schemas.microsoft.com/office/drawing/2014/main" id="{A67ADD12-C0F9-FBE3-595F-CE6A38DF64E2}"/>
                </a:ext>
              </a:extLst>
            </p:cNvPr>
            <p:cNvSpPr/>
            <p:nvPr/>
          </p:nvSpPr>
          <p:spPr>
            <a:xfrm>
              <a:off x="3878821" y="3766088"/>
              <a:ext cx="196965" cy="423026"/>
            </a:xfrm>
            <a:prstGeom prst="rect">
              <a:avLst/>
            </a:prstGeom>
            <a:solidFill>
              <a:srgbClr val="99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 name="Oval 9">
              <a:extLst>
                <a:ext uri="{FF2B5EF4-FFF2-40B4-BE49-F238E27FC236}">
                  <a16:creationId xmlns:a16="http://schemas.microsoft.com/office/drawing/2014/main" id="{2C0AD1A4-AE39-774A-1CD1-EB12633CF145}"/>
                </a:ext>
              </a:extLst>
            </p:cNvPr>
            <p:cNvSpPr/>
            <p:nvPr/>
          </p:nvSpPr>
          <p:spPr>
            <a:xfrm rot="3002265">
              <a:off x="3602922" y="3523942"/>
              <a:ext cx="816244" cy="369332"/>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1" name="Straight Connector 10">
              <a:extLst>
                <a:ext uri="{FF2B5EF4-FFF2-40B4-BE49-F238E27FC236}">
                  <a16:creationId xmlns:a16="http://schemas.microsoft.com/office/drawing/2014/main" id="{C35A63E1-81C8-89F4-F77D-F05EC31D2C32}"/>
                </a:ext>
              </a:extLst>
            </p:cNvPr>
            <p:cNvCxnSpPr>
              <a:cxnSpLocks/>
              <a:stCxn id="10" idx="2"/>
            </p:cNvCxnSpPr>
            <p:nvPr/>
          </p:nvCxnSpPr>
          <p:spPr>
            <a:xfrm>
              <a:off x="3748914" y="3395796"/>
              <a:ext cx="435628" cy="1326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9371BC61-870F-3A7C-BF53-9248B2DBFAC4}"/>
                </a:ext>
              </a:extLst>
            </p:cNvPr>
            <p:cNvCxnSpPr>
              <a:endCxn id="10" idx="4"/>
            </p:cNvCxnSpPr>
            <p:nvPr/>
          </p:nvCxnSpPr>
          <p:spPr>
            <a:xfrm flipH="1">
              <a:off x="3869503" y="3502617"/>
              <a:ext cx="320205" cy="3245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4A53240F-A98A-0F90-2C05-466C43227583}"/>
                </a:ext>
              </a:extLst>
            </p:cNvPr>
            <p:cNvCxnSpPr>
              <a:endCxn id="10" idx="6"/>
            </p:cNvCxnSpPr>
            <p:nvPr/>
          </p:nvCxnSpPr>
          <p:spPr>
            <a:xfrm>
              <a:off x="4184542" y="3528447"/>
              <a:ext cx="88632" cy="4929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9B601F7-1C96-7299-E44B-7FCCA7C84C03}"/>
                </a:ext>
              </a:extLst>
            </p:cNvPr>
            <p:cNvCxnSpPr>
              <a:endCxn id="10" idx="0"/>
            </p:cNvCxnSpPr>
            <p:nvPr/>
          </p:nvCxnSpPr>
          <p:spPr>
            <a:xfrm flipH="1">
              <a:off x="4152585" y="3502617"/>
              <a:ext cx="41276" cy="873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5" name="Group 14">
            <a:extLst>
              <a:ext uri="{FF2B5EF4-FFF2-40B4-BE49-F238E27FC236}">
                <a16:creationId xmlns:a16="http://schemas.microsoft.com/office/drawing/2014/main" id="{E5682392-EED5-19FC-F5B1-74A2F1AB165E}"/>
              </a:ext>
            </a:extLst>
          </p:cNvPr>
          <p:cNvGrpSpPr/>
          <p:nvPr/>
        </p:nvGrpSpPr>
        <p:grpSpPr>
          <a:xfrm>
            <a:off x="8966652" y="2682847"/>
            <a:ext cx="524260" cy="888628"/>
            <a:chOff x="3748914" y="3300486"/>
            <a:chExt cx="524260" cy="888628"/>
          </a:xfrm>
        </p:grpSpPr>
        <p:sp>
          <p:nvSpPr>
            <p:cNvPr id="17" name="Rectangle 16">
              <a:extLst>
                <a:ext uri="{FF2B5EF4-FFF2-40B4-BE49-F238E27FC236}">
                  <a16:creationId xmlns:a16="http://schemas.microsoft.com/office/drawing/2014/main" id="{B9A34F1A-0E8E-3D39-F0A6-898BC5FC0AC5}"/>
                </a:ext>
              </a:extLst>
            </p:cNvPr>
            <p:cNvSpPr/>
            <p:nvPr/>
          </p:nvSpPr>
          <p:spPr>
            <a:xfrm>
              <a:off x="3878821" y="3766088"/>
              <a:ext cx="196965" cy="423026"/>
            </a:xfrm>
            <a:prstGeom prst="rect">
              <a:avLst/>
            </a:prstGeom>
            <a:solidFill>
              <a:srgbClr val="99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 name="Oval 17">
              <a:extLst>
                <a:ext uri="{FF2B5EF4-FFF2-40B4-BE49-F238E27FC236}">
                  <a16:creationId xmlns:a16="http://schemas.microsoft.com/office/drawing/2014/main" id="{A4D4C7D6-FEAF-CA11-30B2-340016A33B20}"/>
                </a:ext>
              </a:extLst>
            </p:cNvPr>
            <p:cNvSpPr/>
            <p:nvPr/>
          </p:nvSpPr>
          <p:spPr>
            <a:xfrm rot="3002265">
              <a:off x="3602922" y="3523942"/>
              <a:ext cx="816244" cy="369332"/>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9" name="Straight Connector 18">
              <a:extLst>
                <a:ext uri="{FF2B5EF4-FFF2-40B4-BE49-F238E27FC236}">
                  <a16:creationId xmlns:a16="http://schemas.microsoft.com/office/drawing/2014/main" id="{16F74AA9-B09A-0663-CF1B-882A5187FE13}"/>
                </a:ext>
              </a:extLst>
            </p:cNvPr>
            <p:cNvCxnSpPr>
              <a:cxnSpLocks/>
              <a:stCxn id="18" idx="2"/>
            </p:cNvCxnSpPr>
            <p:nvPr/>
          </p:nvCxnSpPr>
          <p:spPr>
            <a:xfrm>
              <a:off x="3748914" y="3395796"/>
              <a:ext cx="435628" cy="13265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ADBD92D-F6F8-3380-1EF1-DF01217178F9}"/>
                </a:ext>
              </a:extLst>
            </p:cNvPr>
            <p:cNvCxnSpPr>
              <a:endCxn id="18" idx="4"/>
            </p:cNvCxnSpPr>
            <p:nvPr/>
          </p:nvCxnSpPr>
          <p:spPr>
            <a:xfrm flipH="1">
              <a:off x="3869503" y="3502617"/>
              <a:ext cx="320205" cy="32459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7517F20-9CC3-A4A4-5B4C-B9C1CCB77221}"/>
                </a:ext>
              </a:extLst>
            </p:cNvPr>
            <p:cNvCxnSpPr>
              <a:endCxn id="18" idx="6"/>
            </p:cNvCxnSpPr>
            <p:nvPr/>
          </p:nvCxnSpPr>
          <p:spPr>
            <a:xfrm>
              <a:off x="4184542" y="3528447"/>
              <a:ext cx="88632" cy="4929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9CAF313-2CC1-E88D-4C14-C30856E6A852}"/>
                </a:ext>
              </a:extLst>
            </p:cNvPr>
            <p:cNvCxnSpPr>
              <a:endCxn id="18" idx="0"/>
            </p:cNvCxnSpPr>
            <p:nvPr/>
          </p:nvCxnSpPr>
          <p:spPr>
            <a:xfrm flipH="1">
              <a:off x="4152585" y="3502617"/>
              <a:ext cx="41276" cy="8738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4" name="Rectangle 23">
            <a:extLst>
              <a:ext uri="{FF2B5EF4-FFF2-40B4-BE49-F238E27FC236}">
                <a16:creationId xmlns:a16="http://schemas.microsoft.com/office/drawing/2014/main" id="{B52538F1-7B3A-6378-0739-884AD8A9C370}"/>
              </a:ext>
            </a:extLst>
          </p:cNvPr>
          <p:cNvSpPr/>
          <p:nvPr/>
        </p:nvSpPr>
        <p:spPr>
          <a:xfrm>
            <a:off x="5701955" y="2389496"/>
            <a:ext cx="602684" cy="1120942"/>
          </a:xfrm>
          <a:prstGeom prst="rect">
            <a:avLst/>
          </a:prstGeom>
          <a:solidFill>
            <a:srgbClr val="9966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Oval 24">
            <a:extLst>
              <a:ext uri="{FF2B5EF4-FFF2-40B4-BE49-F238E27FC236}">
                <a16:creationId xmlns:a16="http://schemas.microsoft.com/office/drawing/2014/main" id="{DE688575-C409-7491-9A03-1B5823489D51}"/>
              </a:ext>
            </a:extLst>
          </p:cNvPr>
          <p:cNvSpPr/>
          <p:nvPr/>
        </p:nvSpPr>
        <p:spPr>
          <a:xfrm rot="3002265">
            <a:off x="5025089" y="1672131"/>
            <a:ext cx="2162899" cy="1130101"/>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7" name="Straight Connector 26">
            <a:extLst>
              <a:ext uri="{FF2B5EF4-FFF2-40B4-BE49-F238E27FC236}">
                <a16:creationId xmlns:a16="http://schemas.microsoft.com/office/drawing/2014/main" id="{5C7178AF-D961-2028-C5DA-AB99B40EE55A}"/>
              </a:ext>
            </a:extLst>
          </p:cNvPr>
          <p:cNvCxnSpPr>
            <a:cxnSpLocks/>
            <a:stCxn id="25" idx="2"/>
          </p:cNvCxnSpPr>
          <p:nvPr/>
        </p:nvCxnSpPr>
        <p:spPr>
          <a:xfrm>
            <a:off x="5411942" y="1408286"/>
            <a:ext cx="1225474" cy="35150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782F139-B5C1-1E7A-B83B-F37162B98C3B}"/>
              </a:ext>
            </a:extLst>
          </p:cNvPr>
          <p:cNvCxnSpPr>
            <a:cxnSpLocks/>
            <a:endCxn id="25" idx="4"/>
          </p:cNvCxnSpPr>
          <p:nvPr/>
        </p:nvCxnSpPr>
        <p:spPr>
          <a:xfrm flipH="1">
            <a:off x="5673446" y="1759787"/>
            <a:ext cx="974776" cy="8403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E22793C4-6035-D300-FA54-23E0F6EF8744}"/>
              </a:ext>
            </a:extLst>
          </p:cNvPr>
          <p:cNvCxnSpPr>
            <a:endCxn id="25" idx="6"/>
          </p:cNvCxnSpPr>
          <p:nvPr/>
        </p:nvCxnSpPr>
        <p:spPr>
          <a:xfrm>
            <a:off x="6637416" y="1759787"/>
            <a:ext cx="163718" cy="130629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81E8B9EE-3901-0383-306F-9FF16D1CE3B6}"/>
              </a:ext>
            </a:extLst>
          </p:cNvPr>
          <p:cNvCxnSpPr>
            <a:cxnSpLocks/>
            <a:endCxn id="25" idx="0"/>
          </p:cNvCxnSpPr>
          <p:nvPr/>
        </p:nvCxnSpPr>
        <p:spPr>
          <a:xfrm flipH="1">
            <a:off x="6539632" y="1759787"/>
            <a:ext cx="108590" cy="11447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F3BEE960-1170-1794-515C-14125B922DAD}"/>
              </a:ext>
            </a:extLst>
          </p:cNvPr>
          <p:cNvSpPr txBox="1"/>
          <p:nvPr/>
        </p:nvSpPr>
        <p:spPr>
          <a:xfrm>
            <a:off x="2036474" y="2263472"/>
            <a:ext cx="1570045" cy="369332"/>
          </a:xfrm>
          <a:prstGeom prst="rect">
            <a:avLst/>
          </a:prstGeom>
          <a:noFill/>
        </p:spPr>
        <p:txBody>
          <a:bodyPr wrap="none" rtlCol="0">
            <a:spAutoFit/>
          </a:bodyPr>
          <a:lstStyle/>
          <a:p>
            <a:r>
              <a:rPr lang="en-AU" dirty="0"/>
              <a:t>portable node </a:t>
            </a:r>
          </a:p>
        </p:txBody>
      </p:sp>
      <p:sp>
        <p:nvSpPr>
          <p:cNvPr id="39" name="TextBox 38">
            <a:extLst>
              <a:ext uri="{FF2B5EF4-FFF2-40B4-BE49-F238E27FC236}">
                <a16:creationId xmlns:a16="http://schemas.microsoft.com/office/drawing/2014/main" id="{DC6DA4CB-53EF-F1D6-0CB1-77E5039EF073}"/>
              </a:ext>
            </a:extLst>
          </p:cNvPr>
          <p:cNvSpPr txBox="1"/>
          <p:nvPr/>
        </p:nvSpPr>
        <p:spPr>
          <a:xfrm>
            <a:off x="8339579" y="2242382"/>
            <a:ext cx="1517147" cy="369332"/>
          </a:xfrm>
          <a:prstGeom prst="rect">
            <a:avLst/>
          </a:prstGeom>
          <a:noFill/>
        </p:spPr>
        <p:txBody>
          <a:bodyPr wrap="none" rtlCol="0">
            <a:spAutoFit/>
          </a:bodyPr>
          <a:lstStyle/>
          <a:p>
            <a:r>
              <a:rPr lang="en-AU" dirty="0"/>
              <a:t>portable node</a:t>
            </a:r>
          </a:p>
        </p:txBody>
      </p:sp>
      <p:sp>
        <p:nvSpPr>
          <p:cNvPr id="40" name="TextBox 39">
            <a:extLst>
              <a:ext uri="{FF2B5EF4-FFF2-40B4-BE49-F238E27FC236}">
                <a16:creationId xmlns:a16="http://schemas.microsoft.com/office/drawing/2014/main" id="{A2F29849-7FAC-515F-C5B3-CA3FFA818B16}"/>
              </a:ext>
            </a:extLst>
          </p:cNvPr>
          <p:cNvSpPr txBox="1"/>
          <p:nvPr/>
        </p:nvSpPr>
        <p:spPr>
          <a:xfrm>
            <a:off x="5496168" y="867618"/>
            <a:ext cx="1057021" cy="369332"/>
          </a:xfrm>
          <a:prstGeom prst="rect">
            <a:avLst/>
          </a:prstGeom>
          <a:noFill/>
        </p:spPr>
        <p:txBody>
          <a:bodyPr wrap="none" rtlCol="0">
            <a:spAutoFit/>
          </a:bodyPr>
          <a:lstStyle/>
          <a:p>
            <a:r>
              <a:rPr lang="en-AU" dirty="0"/>
              <a:t>fixed hub</a:t>
            </a:r>
          </a:p>
        </p:txBody>
      </p:sp>
      <p:sp>
        <p:nvSpPr>
          <p:cNvPr id="64" name="TextBox 63">
            <a:extLst>
              <a:ext uri="{FF2B5EF4-FFF2-40B4-BE49-F238E27FC236}">
                <a16:creationId xmlns:a16="http://schemas.microsoft.com/office/drawing/2014/main" id="{AA866A4B-4E2E-6D9C-B3BB-C8B37CBB3AA8}"/>
              </a:ext>
            </a:extLst>
          </p:cNvPr>
          <p:cNvSpPr txBox="1"/>
          <p:nvPr/>
        </p:nvSpPr>
        <p:spPr>
          <a:xfrm>
            <a:off x="2265046" y="3327520"/>
            <a:ext cx="317716" cy="369332"/>
          </a:xfrm>
          <a:prstGeom prst="rect">
            <a:avLst/>
          </a:prstGeom>
          <a:noFill/>
        </p:spPr>
        <p:txBody>
          <a:bodyPr wrap="none" rtlCol="0">
            <a:spAutoFit/>
          </a:bodyPr>
          <a:lstStyle/>
          <a:p>
            <a:r>
              <a:rPr lang="en-AU" dirty="0"/>
              <a:t>A</a:t>
            </a:r>
          </a:p>
        </p:txBody>
      </p:sp>
      <p:sp>
        <p:nvSpPr>
          <p:cNvPr id="65" name="TextBox 64">
            <a:extLst>
              <a:ext uri="{FF2B5EF4-FFF2-40B4-BE49-F238E27FC236}">
                <a16:creationId xmlns:a16="http://schemas.microsoft.com/office/drawing/2014/main" id="{5D62E9BC-4AFC-CFB3-5040-59F9D83B9949}"/>
              </a:ext>
            </a:extLst>
          </p:cNvPr>
          <p:cNvSpPr txBox="1"/>
          <p:nvPr/>
        </p:nvSpPr>
        <p:spPr>
          <a:xfrm>
            <a:off x="5275483" y="3140814"/>
            <a:ext cx="317716" cy="369332"/>
          </a:xfrm>
          <a:prstGeom prst="rect">
            <a:avLst/>
          </a:prstGeom>
          <a:noFill/>
        </p:spPr>
        <p:txBody>
          <a:bodyPr wrap="none" rtlCol="0">
            <a:spAutoFit/>
          </a:bodyPr>
          <a:lstStyle/>
          <a:p>
            <a:r>
              <a:rPr lang="en-AU" dirty="0"/>
              <a:t>B</a:t>
            </a:r>
          </a:p>
        </p:txBody>
      </p:sp>
      <p:sp>
        <p:nvSpPr>
          <p:cNvPr id="66" name="TextBox 65">
            <a:extLst>
              <a:ext uri="{FF2B5EF4-FFF2-40B4-BE49-F238E27FC236}">
                <a16:creationId xmlns:a16="http://schemas.microsoft.com/office/drawing/2014/main" id="{2AE35BD3-6710-A3EB-8709-D27A1CB83F9D}"/>
              </a:ext>
            </a:extLst>
          </p:cNvPr>
          <p:cNvSpPr txBox="1"/>
          <p:nvPr/>
        </p:nvSpPr>
        <p:spPr>
          <a:xfrm>
            <a:off x="8637302" y="3255063"/>
            <a:ext cx="317716" cy="369332"/>
          </a:xfrm>
          <a:prstGeom prst="rect">
            <a:avLst/>
          </a:prstGeom>
          <a:noFill/>
        </p:spPr>
        <p:txBody>
          <a:bodyPr wrap="none" rtlCol="0">
            <a:spAutoFit/>
          </a:bodyPr>
          <a:lstStyle/>
          <a:p>
            <a:r>
              <a:rPr lang="en-AU" dirty="0"/>
              <a:t>C</a:t>
            </a:r>
          </a:p>
        </p:txBody>
      </p:sp>
      <p:sp>
        <p:nvSpPr>
          <p:cNvPr id="70" name="Right Brace 69">
            <a:extLst>
              <a:ext uri="{FF2B5EF4-FFF2-40B4-BE49-F238E27FC236}">
                <a16:creationId xmlns:a16="http://schemas.microsoft.com/office/drawing/2014/main" id="{E2629A2D-921F-D32A-7FC0-68F09BAC884C}"/>
              </a:ext>
            </a:extLst>
          </p:cNvPr>
          <p:cNvSpPr/>
          <p:nvPr/>
        </p:nvSpPr>
        <p:spPr>
          <a:xfrm rot="5400000">
            <a:off x="4231628" y="2199373"/>
            <a:ext cx="317790" cy="3094241"/>
          </a:xfrm>
          <a:prstGeom prst="rightBrace">
            <a:avLst>
              <a:gd name="adj1" fmla="val 8333"/>
              <a:gd name="adj2" fmla="val 4926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71" name="Right Brace 70">
            <a:extLst>
              <a:ext uri="{FF2B5EF4-FFF2-40B4-BE49-F238E27FC236}">
                <a16:creationId xmlns:a16="http://schemas.microsoft.com/office/drawing/2014/main" id="{13881A46-D315-7EB4-D884-41D6F4D86642}"/>
              </a:ext>
            </a:extLst>
          </p:cNvPr>
          <p:cNvSpPr/>
          <p:nvPr/>
        </p:nvSpPr>
        <p:spPr>
          <a:xfrm rot="5400000">
            <a:off x="7469003" y="2202273"/>
            <a:ext cx="317789" cy="3094240"/>
          </a:xfrm>
          <a:prstGeom prst="rightBrace">
            <a:avLst>
              <a:gd name="adj1" fmla="val 8333"/>
              <a:gd name="adj2" fmla="val 49260"/>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73" name="TextBox 72">
            <a:extLst>
              <a:ext uri="{FF2B5EF4-FFF2-40B4-BE49-F238E27FC236}">
                <a16:creationId xmlns:a16="http://schemas.microsoft.com/office/drawing/2014/main" id="{147BE3AA-D37D-BF4C-3955-F8C1E6388DE9}"/>
              </a:ext>
            </a:extLst>
          </p:cNvPr>
          <p:cNvSpPr txBox="1"/>
          <p:nvPr/>
        </p:nvSpPr>
        <p:spPr>
          <a:xfrm>
            <a:off x="4080983" y="3797883"/>
            <a:ext cx="619080" cy="369332"/>
          </a:xfrm>
          <a:prstGeom prst="rect">
            <a:avLst/>
          </a:prstGeom>
          <a:noFill/>
        </p:spPr>
        <p:txBody>
          <a:bodyPr wrap="none" rtlCol="0">
            <a:spAutoFit/>
          </a:bodyPr>
          <a:lstStyle/>
          <a:p>
            <a:r>
              <a:rPr lang="en-AU" dirty="0"/>
              <a:t>A - B</a:t>
            </a:r>
          </a:p>
        </p:txBody>
      </p:sp>
      <p:sp>
        <p:nvSpPr>
          <p:cNvPr id="74" name="TextBox 73">
            <a:extLst>
              <a:ext uri="{FF2B5EF4-FFF2-40B4-BE49-F238E27FC236}">
                <a16:creationId xmlns:a16="http://schemas.microsoft.com/office/drawing/2014/main" id="{5E7F02B0-29CC-5F3B-A95B-CEE6E85A0414}"/>
              </a:ext>
            </a:extLst>
          </p:cNvPr>
          <p:cNvSpPr txBox="1"/>
          <p:nvPr/>
        </p:nvSpPr>
        <p:spPr>
          <a:xfrm>
            <a:off x="7337371" y="3803682"/>
            <a:ext cx="609462" cy="369332"/>
          </a:xfrm>
          <a:prstGeom prst="rect">
            <a:avLst/>
          </a:prstGeom>
          <a:noFill/>
        </p:spPr>
        <p:txBody>
          <a:bodyPr wrap="none" rtlCol="0">
            <a:spAutoFit/>
          </a:bodyPr>
          <a:lstStyle/>
          <a:p>
            <a:r>
              <a:rPr lang="en-AU" dirty="0"/>
              <a:t>B - C</a:t>
            </a:r>
          </a:p>
        </p:txBody>
      </p:sp>
      <p:grpSp>
        <p:nvGrpSpPr>
          <p:cNvPr id="3" name="Group 2">
            <a:extLst>
              <a:ext uri="{FF2B5EF4-FFF2-40B4-BE49-F238E27FC236}">
                <a16:creationId xmlns:a16="http://schemas.microsoft.com/office/drawing/2014/main" id="{6B28172F-C13F-5AE8-A7A9-57895C192274}"/>
              </a:ext>
            </a:extLst>
          </p:cNvPr>
          <p:cNvGrpSpPr/>
          <p:nvPr/>
        </p:nvGrpSpPr>
        <p:grpSpPr>
          <a:xfrm>
            <a:off x="940648" y="3656520"/>
            <a:ext cx="1416008" cy="1168865"/>
            <a:chOff x="940648" y="3656520"/>
            <a:chExt cx="1416008" cy="1168865"/>
          </a:xfrm>
        </p:grpSpPr>
        <p:grpSp>
          <p:nvGrpSpPr>
            <p:cNvPr id="95" name="Group 94">
              <a:extLst>
                <a:ext uri="{FF2B5EF4-FFF2-40B4-BE49-F238E27FC236}">
                  <a16:creationId xmlns:a16="http://schemas.microsoft.com/office/drawing/2014/main" id="{719CA0CB-42BE-5510-B216-85291492CE70}"/>
                </a:ext>
              </a:extLst>
            </p:cNvPr>
            <p:cNvGrpSpPr/>
            <p:nvPr/>
          </p:nvGrpSpPr>
          <p:grpSpPr>
            <a:xfrm>
              <a:off x="990995" y="3656520"/>
              <a:ext cx="1365661" cy="510695"/>
              <a:chOff x="1793174" y="4655069"/>
              <a:chExt cx="1365661" cy="510695"/>
            </a:xfrm>
          </p:grpSpPr>
          <p:sp>
            <p:nvSpPr>
              <p:cNvPr id="76" name="Oval 75">
                <a:extLst>
                  <a:ext uri="{FF2B5EF4-FFF2-40B4-BE49-F238E27FC236}">
                    <a16:creationId xmlns:a16="http://schemas.microsoft.com/office/drawing/2014/main" id="{F123122A-A90B-D20C-782E-F7AE20917ED5}"/>
                  </a:ext>
                </a:extLst>
              </p:cNvPr>
              <p:cNvSpPr/>
              <p:nvPr/>
            </p:nvSpPr>
            <p:spPr>
              <a:xfrm>
                <a:off x="2102342" y="4910416"/>
                <a:ext cx="154174" cy="160861"/>
              </a:xfrm>
              <a:prstGeom prst="ellipse">
                <a:avLst/>
              </a:prstGeom>
              <a:solidFill>
                <a:schemeClr val="accent2">
                  <a:lumMod val="50000"/>
                  <a:lumOff val="5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6" name="Freeform: Shape 85">
                <a:extLst>
                  <a:ext uri="{FF2B5EF4-FFF2-40B4-BE49-F238E27FC236}">
                    <a16:creationId xmlns:a16="http://schemas.microsoft.com/office/drawing/2014/main" id="{D81FD3D3-4BB1-2B99-1441-D08301994EE5}"/>
                  </a:ext>
                </a:extLst>
              </p:cNvPr>
              <p:cNvSpPr/>
              <p:nvPr/>
            </p:nvSpPr>
            <p:spPr>
              <a:xfrm>
                <a:off x="1793174" y="4655069"/>
                <a:ext cx="1365661" cy="51069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952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9" name="Oval 88">
                <a:extLst>
                  <a:ext uri="{FF2B5EF4-FFF2-40B4-BE49-F238E27FC236}">
                    <a16:creationId xmlns:a16="http://schemas.microsoft.com/office/drawing/2014/main" id="{C1579C27-997B-C3B6-8CB3-F85DC001F2E4}"/>
                  </a:ext>
                </a:extLst>
              </p:cNvPr>
              <p:cNvSpPr/>
              <p:nvPr/>
            </p:nvSpPr>
            <p:spPr>
              <a:xfrm>
                <a:off x="2521938" y="4890618"/>
                <a:ext cx="154174" cy="160861"/>
              </a:xfrm>
              <a:prstGeom prst="ellipse">
                <a:avLst/>
              </a:prstGeom>
              <a:solidFill>
                <a:schemeClr val="accent2">
                  <a:lumMod val="50000"/>
                  <a:lumOff val="5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0" name="Oval 89">
                <a:extLst>
                  <a:ext uri="{FF2B5EF4-FFF2-40B4-BE49-F238E27FC236}">
                    <a16:creationId xmlns:a16="http://schemas.microsoft.com/office/drawing/2014/main" id="{5A7A52EA-E6D9-476A-C707-167BA4112901}"/>
                  </a:ext>
                </a:extLst>
              </p:cNvPr>
              <p:cNvSpPr/>
              <p:nvPr/>
            </p:nvSpPr>
            <p:spPr>
              <a:xfrm>
                <a:off x="2905909" y="4882705"/>
                <a:ext cx="154174" cy="160861"/>
              </a:xfrm>
              <a:prstGeom prst="ellipse">
                <a:avLst/>
              </a:prstGeom>
              <a:solidFill>
                <a:schemeClr val="accent2">
                  <a:lumMod val="50000"/>
                  <a:lumOff val="50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97" name="TextBox 96">
              <a:extLst>
                <a:ext uri="{FF2B5EF4-FFF2-40B4-BE49-F238E27FC236}">
                  <a16:creationId xmlns:a16="http://schemas.microsoft.com/office/drawing/2014/main" id="{89A2E4DA-B481-49EB-55B1-A6514D276772}"/>
                </a:ext>
              </a:extLst>
            </p:cNvPr>
            <p:cNvSpPr txBox="1"/>
            <p:nvPr/>
          </p:nvSpPr>
          <p:spPr>
            <a:xfrm>
              <a:off x="940648" y="4179054"/>
              <a:ext cx="1285352" cy="646331"/>
            </a:xfrm>
            <a:prstGeom prst="rect">
              <a:avLst/>
            </a:prstGeom>
            <a:noFill/>
          </p:spPr>
          <p:txBody>
            <a:bodyPr wrap="none" rtlCol="0">
              <a:spAutoFit/>
            </a:bodyPr>
            <a:lstStyle/>
            <a:p>
              <a:r>
                <a:rPr lang="en-AU" dirty="0"/>
                <a:t>INRIM</a:t>
              </a:r>
            </a:p>
            <a:p>
              <a:r>
                <a:rPr lang="en-AU" dirty="0"/>
                <a:t>Yb</a:t>
              </a:r>
              <a:r>
                <a:rPr lang="en-AU" baseline="30000" dirty="0"/>
                <a:t>171</a:t>
              </a:r>
              <a:r>
                <a:rPr lang="en-AU" dirty="0"/>
                <a:t> lattice</a:t>
              </a:r>
            </a:p>
          </p:txBody>
        </p:sp>
      </p:grpSp>
      <p:grpSp>
        <p:nvGrpSpPr>
          <p:cNvPr id="8" name="Group 7">
            <a:extLst>
              <a:ext uri="{FF2B5EF4-FFF2-40B4-BE49-F238E27FC236}">
                <a16:creationId xmlns:a16="http://schemas.microsoft.com/office/drawing/2014/main" id="{77A08780-DBFC-437F-47C1-E6D5895A7ABF}"/>
              </a:ext>
            </a:extLst>
          </p:cNvPr>
          <p:cNvGrpSpPr/>
          <p:nvPr/>
        </p:nvGrpSpPr>
        <p:grpSpPr>
          <a:xfrm>
            <a:off x="9549731" y="3587598"/>
            <a:ext cx="1411498" cy="1162669"/>
            <a:chOff x="9549731" y="3587598"/>
            <a:chExt cx="1411498" cy="1162669"/>
          </a:xfrm>
        </p:grpSpPr>
        <p:grpSp>
          <p:nvGrpSpPr>
            <p:cNvPr id="96" name="Group 95">
              <a:extLst>
                <a:ext uri="{FF2B5EF4-FFF2-40B4-BE49-F238E27FC236}">
                  <a16:creationId xmlns:a16="http://schemas.microsoft.com/office/drawing/2014/main" id="{E6F25515-DBDE-F424-C233-F5E3749CA997}"/>
                </a:ext>
              </a:extLst>
            </p:cNvPr>
            <p:cNvGrpSpPr/>
            <p:nvPr/>
          </p:nvGrpSpPr>
          <p:grpSpPr>
            <a:xfrm>
              <a:off x="9595568" y="3587598"/>
              <a:ext cx="1365661" cy="510695"/>
              <a:chOff x="8682126" y="4534844"/>
              <a:chExt cx="1365661" cy="510695"/>
            </a:xfrm>
          </p:grpSpPr>
          <p:sp>
            <p:nvSpPr>
              <p:cNvPr id="91" name="Oval 90">
                <a:extLst>
                  <a:ext uri="{FF2B5EF4-FFF2-40B4-BE49-F238E27FC236}">
                    <a16:creationId xmlns:a16="http://schemas.microsoft.com/office/drawing/2014/main" id="{0C092ECD-026C-18E1-49A7-97BB29B7362F}"/>
                  </a:ext>
                </a:extLst>
              </p:cNvPr>
              <p:cNvSpPr/>
              <p:nvPr/>
            </p:nvSpPr>
            <p:spPr>
              <a:xfrm>
                <a:off x="8991294" y="4790191"/>
                <a:ext cx="154174" cy="160861"/>
              </a:xfrm>
              <a:prstGeom prst="ellipse">
                <a:avLst/>
              </a:prstGeom>
              <a:solidFill>
                <a:srgbClr val="92D0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2" name="Freeform: Shape 91">
                <a:extLst>
                  <a:ext uri="{FF2B5EF4-FFF2-40B4-BE49-F238E27FC236}">
                    <a16:creationId xmlns:a16="http://schemas.microsoft.com/office/drawing/2014/main" id="{77996225-F95C-E0C6-1A12-5D3FD9060E84}"/>
                  </a:ext>
                </a:extLst>
              </p:cNvPr>
              <p:cNvSpPr/>
              <p:nvPr/>
            </p:nvSpPr>
            <p:spPr>
              <a:xfrm>
                <a:off x="8682126" y="4534844"/>
                <a:ext cx="1365661" cy="51069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9525">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3" name="Oval 92">
                <a:extLst>
                  <a:ext uri="{FF2B5EF4-FFF2-40B4-BE49-F238E27FC236}">
                    <a16:creationId xmlns:a16="http://schemas.microsoft.com/office/drawing/2014/main" id="{75954EE8-E9A7-17AF-561A-28B8D6C2EBFE}"/>
                  </a:ext>
                </a:extLst>
              </p:cNvPr>
              <p:cNvSpPr/>
              <p:nvPr/>
            </p:nvSpPr>
            <p:spPr>
              <a:xfrm>
                <a:off x="9410890" y="4770393"/>
                <a:ext cx="154174" cy="160861"/>
              </a:xfrm>
              <a:prstGeom prst="ellipse">
                <a:avLst/>
              </a:prstGeom>
              <a:solidFill>
                <a:srgbClr val="92D0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4" name="Oval 93">
                <a:extLst>
                  <a:ext uri="{FF2B5EF4-FFF2-40B4-BE49-F238E27FC236}">
                    <a16:creationId xmlns:a16="http://schemas.microsoft.com/office/drawing/2014/main" id="{490E1853-C043-C707-18C2-7981A5CBDD06}"/>
                  </a:ext>
                </a:extLst>
              </p:cNvPr>
              <p:cNvSpPr/>
              <p:nvPr/>
            </p:nvSpPr>
            <p:spPr>
              <a:xfrm>
                <a:off x="9794861" y="4762480"/>
                <a:ext cx="154174" cy="160861"/>
              </a:xfrm>
              <a:prstGeom prst="ellipse">
                <a:avLst/>
              </a:prstGeom>
              <a:solidFill>
                <a:srgbClr val="92D05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98" name="TextBox 97">
              <a:extLst>
                <a:ext uri="{FF2B5EF4-FFF2-40B4-BE49-F238E27FC236}">
                  <a16:creationId xmlns:a16="http://schemas.microsoft.com/office/drawing/2014/main" id="{8C2CA1EF-E376-F9BF-D7B0-3DED29896536}"/>
                </a:ext>
              </a:extLst>
            </p:cNvPr>
            <p:cNvSpPr txBox="1"/>
            <p:nvPr/>
          </p:nvSpPr>
          <p:spPr>
            <a:xfrm>
              <a:off x="9549731" y="4103936"/>
              <a:ext cx="1158715" cy="646331"/>
            </a:xfrm>
            <a:prstGeom prst="rect">
              <a:avLst/>
            </a:prstGeom>
            <a:noFill/>
          </p:spPr>
          <p:txBody>
            <a:bodyPr wrap="none" rtlCol="0">
              <a:spAutoFit/>
            </a:bodyPr>
            <a:lstStyle/>
            <a:p>
              <a:r>
                <a:rPr lang="en-AU" dirty="0"/>
                <a:t>NICT</a:t>
              </a:r>
            </a:p>
            <a:p>
              <a:r>
                <a:rPr lang="en-AU" dirty="0"/>
                <a:t>Sr</a:t>
              </a:r>
              <a:r>
                <a:rPr lang="en-AU" baseline="30000" dirty="0"/>
                <a:t>87</a:t>
              </a:r>
              <a:r>
                <a:rPr lang="en-AU" dirty="0"/>
                <a:t> lattice</a:t>
              </a:r>
            </a:p>
          </p:txBody>
        </p:sp>
      </p:grpSp>
      <p:graphicFrame>
        <p:nvGraphicFramePr>
          <p:cNvPr id="100" name="Table 100">
            <a:extLst>
              <a:ext uri="{FF2B5EF4-FFF2-40B4-BE49-F238E27FC236}">
                <a16:creationId xmlns:a16="http://schemas.microsoft.com/office/drawing/2014/main" id="{3BC76ABB-91D9-59AF-0B41-77B72B4550F8}"/>
              </a:ext>
            </a:extLst>
          </p:cNvPr>
          <p:cNvGraphicFramePr>
            <a:graphicFrameLocks noGrp="1"/>
          </p:cNvGraphicFramePr>
          <p:nvPr>
            <p:extLst>
              <p:ext uri="{D42A27DB-BD31-4B8C-83A1-F6EECF244321}">
                <p14:modId xmlns:p14="http://schemas.microsoft.com/office/powerpoint/2010/main" val="4083598361"/>
              </p:ext>
            </p:extLst>
          </p:nvPr>
        </p:nvGraphicFramePr>
        <p:xfrm>
          <a:off x="2582762" y="5206171"/>
          <a:ext cx="4723728" cy="1097280"/>
        </p:xfrm>
        <a:graphic>
          <a:graphicData uri="http://schemas.openxmlformats.org/drawingml/2006/table">
            <a:tbl>
              <a:tblPr firstRow="1" bandRow="1">
                <a:tableStyleId>{5C22544A-7EE6-4342-B048-85BDC9FD1C3A}</a:tableStyleId>
              </a:tblPr>
              <a:tblGrid>
                <a:gridCol w="1274984">
                  <a:extLst>
                    <a:ext uri="{9D8B030D-6E8A-4147-A177-3AD203B41FA5}">
                      <a16:colId xmlns:a16="http://schemas.microsoft.com/office/drawing/2014/main" val="1114086570"/>
                    </a:ext>
                  </a:extLst>
                </a:gridCol>
                <a:gridCol w="1456363">
                  <a:extLst>
                    <a:ext uri="{9D8B030D-6E8A-4147-A177-3AD203B41FA5}">
                      <a16:colId xmlns:a16="http://schemas.microsoft.com/office/drawing/2014/main" val="609224109"/>
                    </a:ext>
                  </a:extLst>
                </a:gridCol>
                <a:gridCol w="1992381">
                  <a:extLst>
                    <a:ext uri="{9D8B030D-6E8A-4147-A177-3AD203B41FA5}">
                      <a16:colId xmlns:a16="http://schemas.microsoft.com/office/drawing/2014/main" val="1013293840"/>
                    </a:ext>
                  </a:extLst>
                </a:gridCol>
              </a:tblGrid>
              <a:tr h="360636">
                <a:tc>
                  <a:txBody>
                    <a:bodyPr/>
                    <a:lstStyle/>
                    <a:p>
                      <a:endParaRPr lang="en-AU" dirty="0"/>
                    </a:p>
                  </a:txBody>
                  <a:tcPr/>
                </a:tc>
                <a:tc>
                  <a:txBody>
                    <a:bodyPr/>
                    <a:lstStyle/>
                    <a:p>
                      <a:r>
                        <a:rPr lang="en-AU" dirty="0"/>
                        <a:t>R/R</a:t>
                      </a:r>
                      <a:r>
                        <a:rPr lang="en-AU" baseline="-25000" dirty="0"/>
                        <a:t>0</a:t>
                      </a:r>
                      <a:r>
                        <a:rPr lang="en-AU" dirty="0"/>
                        <a:t> - 1</a:t>
                      </a:r>
                    </a:p>
                  </a:txBody>
                  <a:tcPr/>
                </a:tc>
                <a:tc>
                  <a:txBody>
                    <a:bodyPr/>
                    <a:lstStyle/>
                    <a:p>
                      <a:r>
                        <a:rPr lang="en-AU" dirty="0"/>
                        <a:t>u total / method</a:t>
                      </a:r>
                    </a:p>
                  </a:txBody>
                  <a:tcPr/>
                </a:tc>
                <a:extLst>
                  <a:ext uri="{0D108BD9-81ED-4DB2-BD59-A6C34878D82A}">
                    <a16:rowId xmlns:a16="http://schemas.microsoft.com/office/drawing/2014/main" val="1463726281"/>
                  </a:ext>
                </a:extLst>
              </a:tr>
              <a:tr h="360636">
                <a:tc>
                  <a:txBody>
                    <a:bodyPr/>
                    <a:lstStyle/>
                    <a:p>
                      <a:r>
                        <a:rPr lang="en-AU" dirty="0"/>
                        <a:t>VLBI</a:t>
                      </a:r>
                    </a:p>
                  </a:txBody>
                  <a:tcPr/>
                </a:tc>
                <a:tc>
                  <a:txBody>
                    <a:bodyPr/>
                    <a:lstStyle/>
                    <a:p>
                      <a:r>
                        <a:rPr lang="en-AU" dirty="0"/>
                        <a:t>+2.5E-16</a:t>
                      </a:r>
                    </a:p>
                  </a:txBody>
                  <a:tcPr/>
                </a:tc>
                <a:tc>
                  <a:txBody>
                    <a:bodyPr/>
                    <a:lstStyle/>
                    <a:p>
                      <a:r>
                        <a:rPr lang="en-AU" dirty="0"/>
                        <a:t>2.8E-16 / 0.9E-16</a:t>
                      </a:r>
                    </a:p>
                  </a:txBody>
                  <a:tcPr/>
                </a:tc>
                <a:extLst>
                  <a:ext uri="{0D108BD9-81ED-4DB2-BD59-A6C34878D82A}">
                    <a16:rowId xmlns:a16="http://schemas.microsoft.com/office/drawing/2014/main" val="3124860177"/>
                  </a:ext>
                </a:extLst>
              </a:tr>
              <a:tr h="360636">
                <a:tc>
                  <a:txBody>
                    <a:bodyPr/>
                    <a:lstStyle/>
                    <a:p>
                      <a:r>
                        <a:rPr lang="en-AU" dirty="0"/>
                        <a:t>IPPP</a:t>
                      </a:r>
                    </a:p>
                  </a:txBody>
                  <a:tcPr/>
                </a:tc>
                <a:tc>
                  <a:txBody>
                    <a:bodyPr/>
                    <a:lstStyle/>
                    <a:p>
                      <a:r>
                        <a:rPr lang="en-AU" dirty="0"/>
                        <a:t>-3.2E-16</a:t>
                      </a:r>
                    </a:p>
                  </a:txBody>
                  <a:tcPr/>
                </a:tc>
                <a:tc>
                  <a:txBody>
                    <a:bodyPr/>
                    <a:lstStyle/>
                    <a:p>
                      <a:r>
                        <a:rPr lang="en-AU" dirty="0"/>
                        <a:t>4.0E-16 / 2.6E-16</a:t>
                      </a:r>
                    </a:p>
                  </a:txBody>
                  <a:tcPr/>
                </a:tc>
                <a:extLst>
                  <a:ext uri="{0D108BD9-81ED-4DB2-BD59-A6C34878D82A}">
                    <a16:rowId xmlns:a16="http://schemas.microsoft.com/office/drawing/2014/main" val="1815611849"/>
                  </a:ext>
                </a:extLst>
              </a:tr>
            </a:tbl>
          </a:graphicData>
        </a:graphic>
      </p:graphicFrame>
      <p:sp>
        <p:nvSpPr>
          <p:cNvPr id="101" name="TextBox 100">
            <a:extLst>
              <a:ext uri="{FF2B5EF4-FFF2-40B4-BE49-F238E27FC236}">
                <a16:creationId xmlns:a16="http://schemas.microsoft.com/office/drawing/2014/main" id="{3E02C1B2-D112-8FD0-669B-AACCFE0D521A}"/>
              </a:ext>
            </a:extLst>
          </p:cNvPr>
          <p:cNvSpPr txBox="1"/>
          <p:nvPr/>
        </p:nvSpPr>
        <p:spPr>
          <a:xfrm>
            <a:off x="9369915" y="6048573"/>
            <a:ext cx="2390463" cy="307777"/>
          </a:xfrm>
          <a:prstGeom prst="rect">
            <a:avLst/>
          </a:prstGeom>
          <a:noFill/>
        </p:spPr>
        <p:txBody>
          <a:bodyPr wrap="none" rtlCol="0">
            <a:spAutoFit/>
          </a:bodyPr>
          <a:lstStyle/>
          <a:p>
            <a:r>
              <a:rPr lang="en-AU" sz="1400" dirty="0" err="1"/>
              <a:t>Pizzocaro</a:t>
            </a:r>
            <a:r>
              <a:rPr lang="en-AU" sz="1400" dirty="0"/>
              <a:t> et al </a:t>
            </a:r>
            <a:r>
              <a:rPr lang="en-AU" sz="1400" i="1" dirty="0"/>
              <a:t>Nat. Phys </a:t>
            </a:r>
            <a:r>
              <a:rPr lang="en-AU" sz="1400" dirty="0"/>
              <a:t>2020 </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BB90243E-84B4-BBFB-20BB-07E2A8487DCD}"/>
                  </a:ext>
                </a:extLst>
              </p:cNvPr>
              <p:cNvSpPr txBox="1"/>
              <p:nvPr/>
            </p:nvSpPr>
            <p:spPr>
              <a:xfrm>
                <a:off x="7627897" y="5519139"/>
                <a:ext cx="1430007" cy="62126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AU" b="0" i="0" smtClean="0">
                          <a:latin typeface="Cambria Math" panose="02040503050406030204" pitchFamily="18" charset="0"/>
                        </a:rPr>
                        <m:t>R</m:t>
                      </m:r>
                      <m:r>
                        <a:rPr lang="en-AU" b="0" i="1" smtClean="0">
                          <a:latin typeface="Cambria Math" panose="02040503050406030204" pitchFamily="18" charset="0"/>
                        </a:rPr>
                        <m:t>= </m:t>
                      </m:r>
                      <m:f>
                        <m:fPr>
                          <m:ctrlPr>
                            <a:rPr lang="en-AU" b="0" i="1" smtClean="0">
                              <a:latin typeface="Cambria Math" panose="02040503050406030204" pitchFamily="18" charset="0"/>
                            </a:rPr>
                          </m:ctrlPr>
                        </m:fPr>
                        <m:num>
                          <m:r>
                            <a:rPr lang="en-AU" b="0" i="1" smtClean="0">
                              <a:latin typeface="Cambria Math" panose="02040503050406030204" pitchFamily="18" charset="0"/>
                            </a:rPr>
                            <m:t>𝑓</m:t>
                          </m:r>
                          <m:r>
                            <a:rPr lang="en-AU" b="0" i="1" smtClean="0">
                              <a:latin typeface="Cambria Math" panose="02040503050406030204" pitchFamily="18" charset="0"/>
                            </a:rPr>
                            <m:t>(</m:t>
                          </m:r>
                          <m:sSup>
                            <m:sSupPr>
                              <m:ctrlPr>
                                <a:rPr lang="en-AU" b="0" i="1" smtClean="0">
                                  <a:latin typeface="Cambria Math" panose="02040503050406030204" pitchFamily="18" charset="0"/>
                                </a:rPr>
                              </m:ctrlPr>
                            </m:sSupPr>
                            <m:e>
                              <m:r>
                                <m:rPr>
                                  <m:nor/>
                                </m:rPr>
                                <a:rPr lang="en-AU" b="0" i="0" smtClean="0">
                                  <a:latin typeface="Cambria Math" panose="02040503050406030204" pitchFamily="18" charset="0"/>
                                </a:rPr>
                                <m:t>Yb</m:t>
                              </m:r>
                            </m:e>
                            <m:sup>
                              <m:r>
                                <a:rPr lang="en-AU" b="0" i="1" smtClean="0">
                                  <a:latin typeface="Cambria Math" panose="02040503050406030204" pitchFamily="18" charset="0"/>
                                </a:rPr>
                                <m:t>171</m:t>
                              </m:r>
                            </m:sup>
                          </m:sSup>
                          <m:r>
                            <a:rPr lang="en-AU" b="0" i="1" smtClean="0">
                              <a:latin typeface="Cambria Math" panose="02040503050406030204" pitchFamily="18" charset="0"/>
                            </a:rPr>
                            <m:t>)</m:t>
                          </m:r>
                        </m:num>
                        <m:den>
                          <m:r>
                            <a:rPr lang="en-AU" b="0" i="1" smtClean="0">
                              <a:latin typeface="Cambria Math" panose="02040503050406030204" pitchFamily="18" charset="0"/>
                            </a:rPr>
                            <m:t>𝑓</m:t>
                          </m:r>
                          <m:r>
                            <a:rPr lang="en-AU" b="0" i="1" smtClean="0">
                              <a:latin typeface="Cambria Math" panose="02040503050406030204" pitchFamily="18" charset="0"/>
                            </a:rPr>
                            <m:t>(</m:t>
                          </m:r>
                          <m:sSup>
                            <m:sSupPr>
                              <m:ctrlPr>
                                <a:rPr lang="en-AU" b="0" i="1" smtClean="0">
                                  <a:latin typeface="Cambria Math" panose="02040503050406030204" pitchFamily="18" charset="0"/>
                                </a:rPr>
                              </m:ctrlPr>
                            </m:sSupPr>
                            <m:e>
                              <m:r>
                                <m:rPr>
                                  <m:nor/>
                                </m:rPr>
                                <a:rPr lang="en-AU" b="0" i="0" smtClean="0">
                                  <a:latin typeface="Cambria Math" panose="02040503050406030204" pitchFamily="18" charset="0"/>
                                </a:rPr>
                                <m:t>Sr</m:t>
                              </m:r>
                            </m:e>
                            <m:sup>
                              <m:r>
                                <a:rPr lang="en-AU" b="0" i="1" smtClean="0">
                                  <a:latin typeface="Cambria Math" panose="02040503050406030204" pitchFamily="18" charset="0"/>
                                </a:rPr>
                                <m:t>87</m:t>
                              </m:r>
                            </m:sup>
                          </m:sSup>
                          <m:r>
                            <a:rPr lang="en-AU" b="0" i="1" smtClean="0">
                              <a:latin typeface="Cambria Math" panose="02040503050406030204" pitchFamily="18" charset="0"/>
                            </a:rPr>
                            <m:t>)</m:t>
                          </m:r>
                        </m:den>
                      </m:f>
                    </m:oMath>
                  </m:oMathPara>
                </a14:m>
                <a:endParaRPr lang="en-AU" dirty="0"/>
              </a:p>
            </p:txBody>
          </p:sp>
        </mc:Choice>
        <mc:Fallback xmlns="">
          <p:sp>
            <p:nvSpPr>
              <p:cNvPr id="23" name="TextBox 22">
                <a:extLst>
                  <a:ext uri="{FF2B5EF4-FFF2-40B4-BE49-F238E27FC236}">
                    <a16:creationId xmlns:a16="http://schemas.microsoft.com/office/drawing/2014/main" id="{BB90243E-84B4-BBFB-20BB-07E2A8487DCD}"/>
                  </a:ext>
                </a:extLst>
              </p:cNvPr>
              <p:cNvSpPr txBox="1">
                <a:spLocks noRot="1" noChangeAspect="1" noMove="1" noResize="1" noEditPoints="1" noAdjustHandles="1" noChangeArrowheads="1" noChangeShapeType="1" noTextEdit="1"/>
              </p:cNvSpPr>
              <p:nvPr/>
            </p:nvSpPr>
            <p:spPr>
              <a:xfrm>
                <a:off x="7627897" y="5519139"/>
                <a:ext cx="1430007" cy="621260"/>
              </a:xfrm>
              <a:prstGeom prst="rect">
                <a:avLst/>
              </a:prstGeom>
              <a:blipFill>
                <a:blip r:embed="rId3"/>
                <a:stretch>
                  <a:fillRect/>
                </a:stretch>
              </a:blipFill>
            </p:spPr>
            <p:txBody>
              <a:bodyPr/>
              <a:lstStyle/>
              <a:p>
                <a:r>
                  <a:rPr lang="en-AU">
                    <a:noFill/>
                  </a:rPr>
                  <a:t> </a:t>
                </a:r>
              </a:p>
            </p:txBody>
          </p:sp>
        </mc:Fallback>
      </mc:AlternateContent>
    </p:spTree>
    <p:extLst>
      <p:ext uri="{BB962C8B-B14F-4D97-AF65-F5344CB8AC3E}">
        <p14:creationId xmlns:p14="http://schemas.microsoft.com/office/powerpoint/2010/main" val="314920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097F2-EDC1-62A1-FEB6-19ACBC1F3AA5}"/>
              </a:ext>
            </a:extLst>
          </p:cNvPr>
          <p:cNvSpPr>
            <a:spLocks noGrp="1"/>
          </p:cNvSpPr>
          <p:nvPr>
            <p:ph type="title"/>
          </p:nvPr>
        </p:nvSpPr>
        <p:spPr/>
        <p:txBody>
          <a:bodyPr/>
          <a:lstStyle/>
          <a:p>
            <a:r>
              <a:rPr lang="en-AU" dirty="0"/>
              <a:t>Time-transfer over optical fibre (TTOF)</a:t>
            </a:r>
          </a:p>
        </p:txBody>
      </p:sp>
      <p:sp>
        <p:nvSpPr>
          <p:cNvPr id="3" name="Text Placeholder 2">
            <a:extLst>
              <a:ext uri="{FF2B5EF4-FFF2-40B4-BE49-F238E27FC236}">
                <a16:creationId xmlns:a16="http://schemas.microsoft.com/office/drawing/2014/main" id="{9AAC33B0-F354-4426-E134-1C499F87DDD7}"/>
              </a:ext>
            </a:extLst>
          </p:cNvPr>
          <p:cNvSpPr>
            <a:spLocks noGrp="1"/>
          </p:cNvSpPr>
          <p:nvPr>
            <p:ph type="body" idx="1"/>
          </p:nvPr>
        </p:nvSpPr>
        <p:spPr/>
        <p:txBody>
          <a:bodyPr/>
          <a:lstStyle/>
          <a:p>
            <a:endParaRPr lang="en-AU" dirty="0"/>
          </a:p>
        </p:txBody>
      </p:sp>
      <p:sp>
        <p:nvSpPr>
          <p:cNvPr id="4" name="Date Placeholder 3">
            <a:extLst>
              <a:ext uri="{FF2B5EF4-FFF2-40B4-BE49-F238E27FC236}">
                <a16:creationId xmlns:a16="http://schemas.microsoft.com/office/drawing/2014/main" id="{3DECC8A3-ED5C-6321-8098-F8E0C93C7E7D}"/>
              </a:ext>
            </a:extLst>
          </p:cNvPr>
          <p:cNvSpPr>
            <a:spLocks noGrp="1"/>
          </p:cNvSpPr>
          <p:nvPr>
            <p:ph type="dt" sz="half" idx="10"/>
          </p:nvPr>
        </p:nvSpPr>
        <p:spPr/>
        <p:txBody>
          <a:bodyPr/>
          <a:lstStyle/>
          <a:p>
            <a:r>
              <a:rPr lang="en-US"/>
              <a:t>11 Oct 2023</a:t>
            </a:r>
            <a:endParaRPr lang="en-AU" dirty="0"/>
          </a:p>
        </p:txBody>
      </p:sp>
      <p:sp>
        <p:nvSpPr>
          <p:cNvPr id="5" name="Footer Placeholder 4">
            <a:extLst>
              <a:ext uri="{FF2B5EF4-FFF2-40B4-BE49-F238E27FC236}">
                <a16:creationId xmlns:a16="http://schemas.microsoft.com/office/drawing/2014/main" id="{F1447F02-C810-AAA4-0BE0-7046502A6A2B}"/>
              </a:ext>
            </a:extLst>
          </p:cNvPr>
          <p:cNvSpPr>
            <a:spLocks noGrp="1"/>
          </p:cNvSpPr>
          <p:nvPr>
            <p:ph type="ftr" sz="quarter" idx="11"/>
          </p:nvPr>
        </p:nvSpPr>
        <p:spPr/>
        <p:txBody>
          <a:bodyPr/>
          <a:lstStyle/>
          <a:p>
            <a:r>
              <a:rPr lang="en-AU"/>
              <a:t>Time and frequency transfer techniques</a:t>
            </a:r>
            <a:endParaRPr lang="en-AU" dirty="0"/>
          </a:p>
        </p:txBody>
      </p:sp>
      <p:sp>
        <p:nvSpPr>
          <p:cNvPr id="6" name="Slide Number Placeholder 5">
            <a:extLst>
              <a:ext uri="{FF2B5EF4-FFF2-40B4-BE49-F238E27FC236}">
                <a16:creationId xmlns:a16="http://schemas.microsoft.com/office/drawing/2014/main" id="{9C6D1DDC-ECEC-1A8E-C9C1-6F05D2F469A0}"/>
              </a:ext>
            </a:extLst>
          </p:cNvPr>
          <p:cNvSpPr>
            <a:spLocks noGrp="1"/>
          </p:cNvSpPr>
          <p:nvPr>
            <p:ph type="sldNum" sz="quarter" idx="12"/>
          </p:nvPr>
        </p:nvSpPr>
        <p:spPr/>
        <p:txBody>
          <a:bodyPr/>
          <a:lstStyle/>
          <a:p>
            <a:fld id="{07F29050-D3A7-419E-8F8A-80FA8E7AA01E}" type="slidenum">
              <a:rPr lang="en-AU" smtClean="0"/>
              <a:t>25</a:t>
            </a:fld>
            <a:endParaRPr lang="en-AU"/>
          </a:p>
        </p:txBody>
      </p:sp>
      <p:pic>
        <p:nvPicPr>
          <p:cNvPr id="8" name="Picture 7" descr="A close-up of a blue light&#10;&#10;Description automatically generated">
            <a:extLst>
              <a:ext uri="{FF2B5EF4-FFF2-40B4-BE49-F238E27FC236}">
                <a16:creationId xmlns:a16="http://schemas.microsoft.com/office/drawing/2014/main" id="{5B5C5CFD-C70A-B825-8583-5FF7EE282AF0}"/>
              </a:ext>
            </a:extLst>
          </p:cNvPr>
          <p:cNvPicPr>
            <a:picLocks noChangeAspect="1"/>
          </p:cNvPicPr>
          <p:nvPr/>
        </p:nvPicPr>
        <p:blipFill>
          <a:blip r:embed="rId3"/>
          <a:stretch>
            <a:fillRect/>
          </a:stretch>
        </p:blipFill>
        <p:spPr>
          <a:xfrm>
            <a:off x="831850" y="369659"/>
            <a:ext cx="5065626" cy="3375765"/>
          </a:xfrm>
          <a:prstGeom prst="rect">
            <a:avLst/>
          </a:prstGeom>
        </p:spPr>
      </p:pic>
    </p:spTree>
    <p:extLst>
      <p:ext uri="{BB962C8B-B14F-4D97-AF65-F5344CB8AC3E}">
        <p14:creationId xmlns:p14="http://schemas.microsoft.com/office/powerpoint/2010/main" val="2106351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32B745-03A2-8811-82F8-9CEFAC48808C}"/>
              </a:ext>
            </a:extLst>
          </p:cNvPr>
          <p:cNvSpPr>
            <a:spLocks noGrp="1"/>
          </p:cNvSpPr>
          <p:nvPr>
            <p:ph type="title"/>
          </p:nvPr>
        </p:nvSpPr>
        <p:spPr/>
        <p:txBody>
          <a:bodyPr/>
          <a:lstStyle/>
          <a:p>
            <a:r>
              <a:rPr lang="en-AU" dirty="0"/>
              <a:t>TTOF – one way methods</a:t>
            </a:r>
          </a:p>
        </p:txBody>
      </p:sp>
      <p:sp>
        <p:nvSpPr>
          <p:cNvPr id="3" name="Date Placeholder 2">
            <a:extLst>
              <a:ext uri="{FF2B5EF4-FFF2-40B4-BE49-F238E27FC236}">
                <a16:creationId xmlns:a16="http://schemas.microsoft.com/office/drawing/2014/main" id="{38D25DB4-7F28-6BC5-BD4B-792A9395A78B}"/>
              </a:ext>
            </a:extLst>
          </p:cNvPr>
          <p:cNvSpPr>
            <a:spLocks noGrp="1"/>
          </p:cNvSpPr>
          <p:nvPr>
            <p:ph type="dt" sz="half" idx="10"/>
          </p:nvPr>
        </p:nvSpPr>
        <p:spPr/>
        <p:txBody>
          <a:bodyPr/>
          <a:lstStyle/>
          <a:p>
            <a:r>
              <a:rPr lang="en-US" dirty="0"/>
              <a:t>11 Oct 2023</a:t>
            </a:r>
            <a:endParaRPr lang="en-AU" dirty="0"/>
          </a:p>
        </p:txBody>
      </p:sp>
      <p:sp>
        <p:nvSpPr>
          <p:cNvPr id="4" name="Footer Placeholder 3">
            <a:extLst>
              <a:ext uri="{FF2B5EF4-FFF2-40B4-BE49-F238E27FC236}">
                <a16:creationId xmlns:a16="http://schemas.microsoft.com/office/drawing/2014/main" id="{8B9C11F4-4BDF-CA94-C02B-30D7B044D8CE}"/>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3E85A3EF-257D-4A2E-9EC9-9FF73C47C68D}"/>
              </a:ext>
            </a:extLst>
          </p:cNvPr>
          <p:cNvSpPr>
            <a:spLocks noGrp="1"/>
          </p:cNvSpPr>
          <p:nvPr>
            <p:ph type="sldNum" sz="quarter" idx="12"/>
          </p:nvPr>
        </p:nvSpPr>
        <p:spPr/>
        <p:txBody>
          <a:bodyPr/>
          <a:lstStyle/>
          <a:p>
            <a:fld id="{07F29050-D3A7-419E-8F8A-80FA8E7AA01E}" type="slidenum">
              <a:rPr lang="en-AU" smtClean="0"/>
              <a:t>26</a:t>
            </a:fld>
            <a:endParaRPr lang="en-AU"/>
          </a:p>
        </p:txBody>
      </p:sp>
      <p:graphicFrame>
        <p:nvGraphicFramePr>
          <p:cNvPr id="6" name="Object 18">
            <a:extLst>
              <a:ext uri="{FF2B5EF4-FFF2-40B4-BE49-F238E27FC236}">
                <a16:creationId xmlns:a16="http://schemas.microsoft.com/office/drawing/2014/main" id="{F9AB252A-98F8-8154-34F4-7B6D96DBE961}"/>
              </a:ext>
            </a:extLst>
          </p:cNvPr>
          <p:cNvGraphicFramePr>
            <a:graphicFrameLocks noChangeAspect="1"/>
          </p:cNvGraphicFramePr>
          <p:nvPr>
            <p:extLst>
              <p:ext uri="{D42A27DB-BD31-4B8C-83A1-F6EECF244321}">
                <p14:modId xmlns:p14="http://schemas.microsoft.com/office/powerpoint/2010/main" val="348529617"/>
              </p:ext>
            </p:extLst>
          </p:nvPr>
        </p:nvGraphicFramePr>
        <p:xfrm>
          <a:off x="2015530" y="1976992"/>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6" name="Object 18">
                        <a:extLst>
                          <a:ext uri="{FF2B5EF4-FFF2-40B4-BE49-F238E27FC236}">
                            <a16:creationId xmlns:a16="http://schemas.microsoft.com/office/drawing/2014/main" id="{F9AB252A-98F8-8154-34F4-7B6D96DBE9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5530" y="1976992"/>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18">
            <a:extLst>
              <a:ext uri="{FF2B5EF4-FFF2-40B4-BE49-F238E27FC236}">
                <a16:creationId xmlns:a16="http://schemas.microsoft.com/office/drawing/2014/main" id="{095F95C5-5790-CDBF-61E7-C2EFFE4163DC}"/>
              </a:ext>
            </a:extLst>
          </p:cNvPr>
          <p:cNvGraphicFramePr>
            <a:graphicFrameLocks noChangeAspect="1"/>
          </p:cNvGraphicFramePr>
          <p:nvPr>
            <p:extLst>
              <p:ext uri="{D42A27DB-BD31-4B8C-83A1-F6EECF244321}">
                <p14:modId xmlns:p14="http://schemas.microsoft.com/office/powerpoint/2010/main" val="254519539"/>
              </p:ext>
            </p:extLst>
          </p:nvPr>
        </p:nvGraphicFramePr>
        <p:xfrm>
          <a:off x="8952052" y="1976993"/>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7" name="Object 18">
                        <a:extLst>
                          <a:ext uri="{FF2B5EF4-FFF2-40B4-BE49-F238E27FC236}">
                            <a16:creationId xmlns:a16="http://schemas.microsoft.com/office/drawing/2014/main" id="{095F95C5-5790-CDBF-61E7-C2EFFE4163D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52052" y="1976993"/>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5" name="Straight Arrow Connector 14">
            <a:extLst>
              <a:ext uri="{FF2B5EF4-FFF2-40B4-BE49-F238E27FC236}">
                <a16:creationId xmlns:a16="http://schemas.microsoft.com/office/drawing/2014/main" id="{8A81BE63-ECC2-8ADF-D2C4-A504438E38E1}"/>
              </a:ext>
            </a:extLst>
          </p:cNvPr>
          <p:cNvCxnSpPr>
            <a:cxnSpLocks/>
            <a:stCxn id="7" idx="1"/>
          </p:cNvCxnSpPr>
          <p:nvPr/>
        </p:nvCxnSpPr>
        <p:spPr>
          <a:xfrm flipH="1">
            <a:off x="8144915" y="2300843"/>
            <a:ext cx="807137" cy="7621"/>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8C2A0E49-6594-6B91-0CD6-44C0606DA4B3}"/>
              </a:ext>
            </a:extLst>
          </p:cNvPr>
          <p:cNvCxnSpPr>
            <a:cxnSpLocks/>
            <a:stCxn id="132" idx="1"/>
          </p:cNvCxnSpPr>
          <p:nvPr/>
        </p:nvCxnSpPr>
        <p:spPr>
          <a:xfrm>
            <a:off x="7145879" y="2307434"/>
            <a:ext cx="518976" cy="103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B726E44E-9DD0-1E90-4FB1-7711278E0B2A}"/>
              </a:ext>
            </a:extLst>
          </p:cNvPr>
          <p:cNvCxnSpPr>
            <a:cxnSpLocks/>
            <a:endCxn id="7" idx="2"/>
          </p:cNvCxnSpPr>
          <p:nvPr/>
        </p:nvCxnSpPr>
        <p:spPr>
          <a:xfrm rot="16200000" flipH="1">
            <a:off x="8514035" y="1881875"/>
            <a:ext cx="133667" cy="1351967"/>
          </a:xfrm>
          <a:prstGeom prst="bentConnector3">
            <a:avLst>
              <a:gd name="adj1" fmla="val 27102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B30C2778-E76D-D26C-94D0-41447F332D23}"/>
              </a:ext>
            </a:extLst>
          </p:cNvPr>
          <p:cNvCxnSpPr>
            <a:cxnSpLocks/>
            <a:stCxn id="117" idx="3"/>
          </p:cNvCxnSpPr>
          <p:nvPr/>
        </p:nvCxnSpPr>
        <p:spPr>
          <a:xfrm>
            <a:off x="3760685" y="2307001"/>
            <a:ext cx="3097033"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F155ED47-BBD6-0545-0967-E5FFB5ABB894}"/>
              </a:ext>
            </a:extLst>
          </p:cNvPr>
          <p:cNvSpPr/>
          <p:nvPr/>
        </p:nvSpPr>
        <p:spPr>
          <a:xfrm>
            <a:off x="5054757" y="2056463"/>
            <a:ext cx="157042"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Oval 27">
            <a:extLst>
              <a:ext uri="{FF2B5EF4-FFF2-40B4-BE49-F238E27FC236}">
                <a16:creationId xmlns:a16="http://schemas.microsoft.com/office/drawing/2014/main" id="{5ECBEBD4-8F3C-E1FA-C835-F0C902EED547}"/>
              </a:ext>
            </a:extLst>
          </p:cNvPr>
          <p:cNvSpPr/>
          <p:nvPr/>
        </p:nvSpPr>
        <p:spPr>
          <a:xfrm>
            <a:off x="5145489" y="2056463"/>
            <a:ext cx="157042"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a:extLst>
              <a:ext uri="{FF2B5EF4-FFF2-40B4-BE49-F238E27FC236}">
                <a16:creationId xmlns:a16="http://schemas.microsoft.com/office/drawing/2014/main" id="{AA5389EA-5B82-ECBF-C8BE-039504010F02}"/>
              </a:ext>
            </a:extLst>
          </p:cNvPr>
          <p:cNvSpPr/>
          <p:nvPr/>
        </p:nvSpPr>
        <p:spPr>
          <a:xfrm>
            <a:off x="5264139" y="2056463"/>
            <a:ext cx="157042" cy="252000"/>
          </a:xfrm>
          <a:prstGeom prst="ellipse">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9" name="TextBox 68">
            <a:extLst>
              <a:ext uri="{FF2B5EF4-FFF2-40B4-BE49-F238E27FC236}">
                <a16:creationId xmlns:a16="http://schemas.microsoft.com/office/drawing/2014/main" id="{E6377BCD-07CF-CE5F-B69F-028033BF599B}"/>
              </a:ext>
            </a:extLst>
          </p:cNvPr>
          <p:cNvSpPr txBox="1"/>
          <p:nvPr/>
        </p:nvSpPr>
        <p:spPr>
          <a:xfrm>
            <a:off x="2436917" y="2410259"/>
            <a:ext cx="665567" cy="461665"/>
          </a:xfrm>
          <a:prstGeom prst="rect">
            <a:avLst/>
          </a:prstGeom>
          <a:noFill/>
        </p:spPr>
        <p:txBody>
          <a:bodyPr wrap="none" rtlCol="0">
            <a:spAutoFit/>
          </a:bodyPr>
          <a:lstStyle/>
          <a:p>
            <a:r>
              <a:rPr lang="en-AU" sz="1200" dirty="0"/>
              <a:t>10 MHz</a:t>
            </a:r>
          </a:p>
          <a:p>
            <a:r>
              <a:rPr lang="en-AU" sz="1200" dirty="0"/>
              <a:t>1 pps</a:t>
            </a:r>
          </a:p>
        </p:txBody>
      </p:sp>
      <p:sp>
        <p:nvSpPr>
          <p:cNvPr id="71" name="TextBox 70">
            <a:extLst>
              <a:ext uri="{FF2B5EF4-FFF2-40B4-BE49-F238E27FC236}">
                <a16:creationId xmlns:a16="http://schemas.microsoft.com/office/drawing/2014/main" id="{708BAB81-11ED-3682-7594-0FD2DCF92182}"/>
              </a:ext>
            </a:extLst>
          </p:cNvPr>
          <p:cNvSpPr txBox="1"/>
          <p:nvPr/>
        </p:nvSpPr>
        <p:spPr>
          <a:xfrm>
            <a:off x="2948888" y="1783814"/>
            <a:ext cx="887807" cy="276999"/>
          </a:xfrm>
          <a:prstGeom prst="rect">
            <a:avLst/>
          </a:prstGeom>
          <a:noFill/>
        </p:spPr>
        <p:txBody>
          <a:bodyPr wrap="none" rtlCol="0">
            <a:spAutoFit/>
          </a:bodyPr>
          <a:lstStyle/>
          <a:p>
            <a:r>
              <a:rPr lang="en-AU" sz="1200" dirty="0"/>
              <a:t>transmitter</a:t>
            </a:r>
          </a:p>
        </p:txBody>
      </p:sp>
      <p:sp>
        <p:nvSpPr>
          <p:cNvPr id="72" name="TextBox 71">
            <a:extLst>
              <a:ext uri="{FF2B5EF4-FFF2-40B4-BE49-F238E27FC236}">
                <a16:creationId xmlns:a16="http://schemas.microsoft.com/office/drawing/2014/main" id="{D3020B89-CD6C-4A7A-4E7A-926BF15C4632}"/>
              </a:ext>
            </a:extLst>
          </p:cNvPr>
          <p:cNvSpPr txBox="1"/>
          <p:nvPr/>
        </p:nvSpPr>
        <p:spPr>
          <a:xfrm>
            <a:off x="6526729" y="1818971"/>
            <a:ext cx="1137812" cy="276999"/>
          </a:xfrm>
          <a:prstGeom prst="rect">
            <a:avLst/>
          </a:prstGeom>
          <a:noFill/>
        </p:spPr>
        <p:txBody>
          <a:bodyPr wrap="none" rtlCol="0">
            <a:spAutoFit/>
          </a:bodyPr>
          <a:lstStyle/>
          <a:p>
            <a:r>
              <a:rPr lang="en-AU" sz="1200" dirty="0"/>
              <a:t>photo-detector</a:t>
            </a:r>
          </a:p>
        </p:txBody>
      </p:sp>
      <p:sp>
        <p:nvSpPr>
          <p:cNvPr id="73" name="TextBox 72">
            <a:extLst>
              <a:ext uri="{FF2B5EF4-FFF2-40B4-BE49-F238E27FC236}">
                <a16:creationId xmlns:a16="http://schemas.microsoft.com/office/drawing/2014/main" id="{74CA72DB-3403-7570-D894-CF13E9A958E4}"/>
              </a:ext>
            </a:extLst>
          </p:cNvPr>
          <p:cNvSpPr txBox="1"/>
          <p:nvPr/>
        </p:nvSpPr>
        <p:spPr>
          <a:xfrm>
            <a:off x="8031679" y="2847756"/>
            <a:ext cx="751488" cy="276999"/>
          </a:xfrm>
          <a:prstGeom prst="rect">
            <a:avLst/>
          </a:prstGeom>
          <a:noFill/>
        </p:spPr>
        <p:txBody>
          <a:bodyPr wrap="none" rtlCol="0">
            <a:spAutoFit/>
          </a:bodyPr>
          <a:lstStyle/>
          <a:p>
            <a:r>
              <a:rPr lang="en-AU" sz="1200" dirty="0"/>
              <a:t>feedback</a:t>
            </a:r>
          </a:p>
        </p:txBody>
      </p:sp>
      <p:sp>
        <p:nvSpPr>
          <p:cNvPr id="74" name="TextBox 73">
            <a:extLst>
              <a:ext uri="{FF2B5EF4-FFF2-40B4-BE49-F238E27FC236}">
                <a16:creationId xmlns:a16="http://schemas.microsoft.com/office/drawing/2014/main" id="{8BCA22BC-685E-14E2-14E9-B9FBBAFA53AC}"/>
              </a:ext>
            </a:extLst>
          </p:cNvPr>
          <p:cNvSpPr txBox="1"/>
          <p:nvPr/>
        </p:nvSpPr>
        <p:spPr>
          <a:xfrm>
            <a:off x="8282100" y="2337970"/>
            <a:ext cx="665567" cy="461665"/>
          </a:xfrm>
          <a:prstGeom prst="rect">
            <a:avLst/>
          </a:prstGeom>
          <a:noFill/>
        </p:spPr>
        <p:txBody>
          <a:bodyPr wrap="none" rtlCol="0">
            <a:spAutoFit/>
          </a:bodyPr>
          <a:lstStyle/>
          <a:p>
            <a:r>
              <a:rPr lang="en-AU" sz="1200" dirty="0"/>
              <a:t>10 MHz</a:t>
            </a:r>
          </a:p>
          <a:p>
            <a:r>
              <a:rPr lang="en-AU" sz="1200" dirty="0"/>
              <a:t>1 pps</a:t>
            </a:r>
          </a:p>
        </p:txBody>
      </p:sp>
      <p:sp>
        <p:nvSpPr>
          <p:cNvPr id="76" name="TextBox 75">
            <a:extLst>
              <a:ext uri="{FF2B5EF4-FFF2-40B4-BE49-F238E27FC236}">
                <a16:creationId xmlns:a16="http://schemas.microsoft.com/office/drawing/2014/main" id="{DED374D4-4233-D75C-E76E-CDEC6A2EC6F2}"/>
              </a:ext>
            </a:extLst>
          </p:cNvPr>
          <p:cNvSpPr txBox="1"/>
          <p:nvPr/>
        </p:nvSpPr>
        <p:spPr>
          <a:xfrm>
            <a:off x="4755170" y="1818971"/>
            <a:ext cx="930832" cy="276999"/>
          </a:xfrm>
          <a:prstGeom prst="rect">
            <a:avLst/>
          </a:prstGeom>
          <a:noFill/>
        </p:spPr>
        <p:txBody>
          <a:bodyPr wrap="none" rtlCol="0">
            <a:spAutoFit/>
          </a:bodyPr>
          <a:lstStyle/>
          <a:p>
            <a:r>
              <a:rPr lang="en-AU" sz="1200" dirty="0"/>
              <a:t>optical fibre</a:t>
            </a:r>
          </a:p>
        </p:txBody>
      </p:sp>
      <mc:AlternateContent xmlns:mc="http://schemas.openxmlformats.org/markup-compatibility/2006" xmlns:a14="http://schemas.microsoft.com/office/drawing/2010/main">
        <mc:Choice Requires="a14">
          <p:sp>
            <p:nvSpPr>
              <p:cNvPr id="78" name="TextBox 77">
                <a:extLst>
                  <a:ext uri="{FF2B5EF4-FFF2-40B4-BE49-F238E27FC236}">
                    <a16:creationId xmlns:a16="http://schemas.microsoft.com/office/drawing/2014/main" id="{BF7FFC73-2572-6DBC-54F3-DB05CB42C6FA}"/>
                  </a:ext>
                </a:extLst>
              </p:cNvPr>
              <p:cNvSpPr txBox="1"/>
              <p:nvPr/>
            </p:nvSpPr>
            <p:spPr>
              <a:xfrm>
                <a:off x="4787950" y="2497628"/>
                <a:ext cx="95237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i="1" smtClean="0">
                          <a:latin typeface="Cambria Math" panose="02040503050406030204" pitchFamily="18" charset="0"/>
                          <a:ea typeface="Cambria Math" panose="02040503050406030204" pitchFamily="18" charset="0"/>
                        </a:rPr>
                        <m:t>𝜏</m:t>
                      </m:r>
                      <m:r>
                        <a:rPr lang="en-AU" i="1" smtClean="0">
                          <a:latin typeface="Cambria Math" panose="02040503050406030204" pitchFamily="18" charset="0"/>
                        </a:rPr>
                        <m:t>=</m:t>
                      </m:r>
                      <m:r>
                        <a:rPr lang="en-AU" b="0" i="1" smtClean="0">
                          <a:latin typeface="Cambria Math" panose="02040503050406030204" pitchFamily="18" charset="0"/>
                        </a:rPr>
                        <m:t>𝐿𝑛</m:t>
                      </m:r>
                      <m:r>
                        <a:rPr lang="en-AU" b="0" i="1" smtClean="0">
                          <a:latin typeface="Cambria Math" panose="02040503050406030204" pitchFamily="18" charset="0"/>
                        </a:rPr>
                        <m:t>/</m:t>
                      </m:r>
                      <m:r>
                        <a:rPr lang="en-AU" b="0" i="1" smtClean="0">
                          <a:latin typeface="Cambria Math" panose="02040503050406030204" pitchFamily="18" charset="0"/>
                        </a:rPr>
                        <m:t>𝑐</m:t>
                      </m:r>
                    </m:oMath>
                  </m:oMathPara>
                </a14:m>
                <a:endParaRPr lang="en-AU" dirty="0"/>
              </a:p>
            </p:txBody>
          </p:sp>
        </mc:Choice>
        <mc:Fallback xmlns="">
          <p:sp>
            <p:nvSpPr>
              <p:cNvPr id="78" name="TextBox 77">
                <a:extLst>
                  <a:ext uri="{FF2B5EF4-FFF2-40B4-BE49-F238E27FC236}">
                    <a16:creationId xmlns:a16="http://schemas.microsoft.com/office/drawing/2014/main" id="{BF7FFC73-2572-6DBC-54F3-DB05CB42C6FA}"/>
                  </a:ext>
                </a:extLst>
              </p:cNvPr>
              <p:cNvSpPr txBox="1">
                <a:spLocks noRot="1" noChangeAspect="1" noMove="1" noResize="1" noEditPoints="1" noAdjustHandles="1" noChangeArrowheads="1" noChangeShapeType="1" noTextEdit="1"/>
              </p:cNvSpPr>
              <p:nvPr/>
            </p:nvSpPr>
            <p:spPr>
              <a:xfrm>
                <a:off x="4787950" y="2497628"/>
                <a:ext cx="952377" cy="276999"/>
              </a:xfrm>
              <a:prstGeom prst="rect">
                <a:avLst/>
              </a:prstGeom>
              <a:blipFill>
                <a:blip r:embed="rId5"/>
                <a:stretch>
                  <a:fillRect l="-3185" t="-4444" r="-1911" b="-35556"/>
                </a:stretch>
              </a:blipFill>
            </p:spPr>
            <p:txBody>
              <a:bodyPr/>
              <a:lstStyle/>
              <a:p>
                <a:r>
                  <a:rPr lang="en-AU">
                    <a:noFill/>
                  </a:rPr>
                  <a:t> </a:t>
                </a:r>
              </a:p>
            </p:txBody>
          </p:sp>
        </mc:Fallback>
      </mc:AlternateContent>
      <p:grpSp>
        <p:nvGrpSpPr>
          <p:cNvPr id="8" name="Group 7">
            <a:extLst>
              <a:ext uri="{FF2B5EF4-FFF2-40B4-BE49-F238E27FC236}">
                <a16:creationId xmlns:a16="http://schemas.microsoft.com/office/drawing/2014/main" id="{A810F926-769B-80B1-344F-D9CB8176B05E}"/>
              </a:ext>
            </a:extLst>
          </p:cNvPr>
          <p:cNvGrpSpPr/>
          <p:nvPr/>
        </p:nvGrpSpPr>
        <p:grpSpPr>
          <a:xfrm>
            <a:off x="1369286" y="3720619"/>
            <a:ext cx="3939714" cy="1733270"/>
            <a:chOff x="1369286" y="3720619"/>
            <a:chExt cx="3939714" cy="1733270"/>
          </a:xfrm>
        </p:grpSpPr>
        <mc:AlternateContent xmlns:mc="http://schemas.openxmlformats.org/markup-compatibility/2006" xmlns:a14="http://schemas.microsoft.com/office/drawing/2010/main">
          <mc:Choice Requires="a14">
            <p:sp>
              <p:nvSpPr>
                <p:cNvPr id="79" name="TextBox 78">
                  <a:extLst>
                    <a:ext uri="{FF2B5EF4-FFF2-40B4-BE49-F238E27FC236}">
                      <a16:creationId xmlns:a16="http://schemas.microsoft.com/office/drawing/2014/main" id="{7482BC18-6794-6095-5D56-9B5D5E8EDE57}"/>
                    </a:ext>
                  </a:extLst>
                </p:cNvPr>
                <p:cNvSpPr txBox="1"/>
                <p:nvPr/>
              </p:nvSpPr>
              <p:spPr>
                <a:xfrm>
                  <a:off x="1369286" y="3720619"/>
                  <a:ext cx="3417987" cy="407227"/>
                </a:xfrm>
                <a:prstGeom prst="rect">
                  <a:avLst/>
                </a:prstGeom>
                <a:noFill/>
              </p:spPr>
              <p:txBody>
                <a:bodyPr wrap="none" lIns="0" tIns="0" rIns="0" bIns="0" rtlCol="0">
                  <a:spAutoFit/>
                </a:bodyPr>
                <a:lstStyle/>
                <a:p>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AU" i="1" smtClean="0">
                          <a:latin typeface="Cambria Math" panose="02040503050406030204" pitchFamily="18" charset="0"/>
                          <a:ea typeface="Cambria Math" panose="02040503050406030204" pitchFamily="18" charset="0"/>
                        </a:rPr>
                        <m:t>𝜏</m:t>
                      </m:r>
                      <m:r>
                        <a:rPr lang="en-AU" i="1" smtClean="0">
                          <a:latin typeface="Cambria Math" panose="02040503050406030204" pitchFamily="18" charset="0"/>
                        </a:rPr>
                        <m:t>=</m:t>
                      </m:r>
                      <m:f>
                        <m:fPr>
                          <m:ctrlPr>
                            <a:rPr lang="en-AU" i="1" smtClean="0">
                              <a:latin typeface="Cambria Math" panose="02040503050406030204" pitchFamily="18" charset="0"/>
                            </a:rPr>
                          </m:ctrlPr>
                        </m:fPr>
                        <m:num>
                          <m:r>
                            <a:rPr lang="en-AU" b="0" i="1" smtClean="0">
                              <a:latin typeface="Cambria Math" panose="02040503050406030204" pitchFamily="18" charset="0"/>
                            </a:rPr>
                            <m:t>𝐿</m:t>
                          </m:r>
                        </m:num>
                        <m:den>
                          <m:r>
                            <a:rPr lang="en-AU" b="0" i="1" smtClean="0">
                              <a:latin typeface="Cambria Math" panose="02040503050406030204" pitchFamily="18" charset="0"/>
                            </a:rPr>
                            <m:t>𝑐</m:t>
                          </m:r>
                        </m:den>
                      </m:f>
                      <m:r>
                        <a:rPr lang="en-AU" b="0" i="1" smtClean="0">
                          <a:latin typeface="Cambria Math" panose="02040503050406030204" pitchFamily="18" charset="0"/>
                        </a:rPr>
                        <m:t> </m:t>
                      </m:r>
                      <m:f>
                        <m:fPr>
                          <m:ctrlPr>
                            <a:rPr lang="en-AU" b="0" i="1" smtClean="0">
                              <a:latin typeface="Cambria Math" panose="02040503050406030204" pitchFamily="18" charset="0"/>
                            </a:rPr>
                          </m:ctrlPr>
                        </m:fPr>
                        <m:num>
                          <m:r>
                            <a:rPr lang="en-AU" b="0" i="1" smtClean="0">
                              <a:latin typeface="Cambria Math" panose="02040503050406030204" pitchFamily="18" charset="0"/>
                            </a:rPr>
                            <m:t>𝜕</m:t>
                          </m:r>
                          <m:r>
                            <a:rPr lang="en-AU" b="0" i="1" smtClean="0">
                              <a:latin typeface="Cambria Math" panose="02040503050406030204" pitchFamily="18" charset="0"/>
                            </a:rPr>
                            <m:t>𝑛</m:t>
                          </m:r>
                        </m:num>
                        <m:den>
                          <m:r>
                            <a:rPr lang="en-AU" b="0" i="1" smtClean="0">
                              <a:latin typeface="Cambria Math" panose="02040503050406030204" pitchFamily="18" charset="0"/>
                            </a:rPr>
                            <m:t>𝜕</m:t>
                          </m:r>
                          <m:r>
                            <a:rPr lang="en-AU" b="0" i="1" smtClean="0">
                              <a:latin typeface="Cambria Math" panose="02040503050406030204" pitchFamily="18" charset="0"/>
                            </a:rPr>
                            <m:t>𝑇</m:t>
                          </m:r>
                        </m:den>
                      </m:f>
                      <m:r>
                        <a:rPr lang="en-AU" b="0" i="1" smtClean="0">
                          <a:latin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Δ</m:t>
                      </m:r>
                      <m:r>
                        <a:rPr lang="en-AU" b="0" i="1" smtClean="0">
                          <a:latin typeface="Cambria Math" panose="02040503050406030204" pitchFamily="18" charset="0"/>
                          <a:ea typeface="Cambria Math" panose="02040503050406030204" pitchFamily="18" charset="0"/>
                        </a:rPr>
                        <m:t>𝑇</m:t>
                      </m:r>
                      <m:r>
                        <a:rPr lang="en-AU" b="0" i="1" smtClean="0">
                          <a:latin typeface="Cambria Math" panose="02040503050406030204" pitchFamily="18" charset="0"/>
                          <a:ea typeface="Cambria Math" panose="02040503050406030204" pitchFamily="18" charset="0"/>
                        </a:rPr>
                        <m:t>+</m:t>
                      </m:r>
                      <m:r>
                        <a:rPr lang="en-AU" b="0" i="1" smtClean="0">
                          <a:latin typeface="Cambria Math" panose="02040503050406030204" pitchFamily="18" charset="0"/>
                          <a:ea typeface="Cambria Math" panose="02040503050406030204" pitchFamily="18" charset="0"/>
                        </a:rPr>
                        <m:t>𝐿</m:t>
                      </m:r>
                      <m:r>
                        <a:rPr lang="en-AU" b="0" i="1" smtClean="0">
                          <a:latin typeface="Cambria Math" panose="02040503050406030204" pitchFamily="18" charset="0"/>
                          <a:ea typeface="Cambria Math" panose="02040503050406030204" pitchFamily="18" charset="0"/>
                        </a:rPr>
                        <m:t>𝛼</m:t>
                      </m:r>
                      <m:f>
                        <m:fPr>
                          <m:ctrlPr>
                            <a:rPr lang="en-AU" b="0" i="1" smtClean="0">
                              <a:latin typeface="Cambria Math" panose="02040503050406030204" pitchFamily="18" charset="0"/>
                              <a:ea typeface="Cambria Math" panose="02040503050406030204" pitchFamily="18" charset="0"/>
                            </a:rPr>
                          </m:ctrlPr>
                        </m:fPr>
                        <m:num>
                          <m:r>
                            <a:rPr lang="en-AU" b="0" i="1" smtClean="0">
                              <a:latin typeface="Cambria Math" panose="02040503050406030204" pitchFamily="18" charset="0"/>
                              <a:ea typeface="Cambria Math" panose="02040503050406030204" pitchFamily="18" charset="0"/>
                            </a:rPr>
                            <m:t>𝑛</m:t>
                          </m:r>
                        </m:num>
                        <m:den>
                          <m:r>
                            <a:rPr lang="en-AU" b="0" i="1" smtClean="0">
                              <a:latin typeface="Cambria Math" panose="02040503050406030204" pitchFamily="18" charset="0"/>
                              <a:ea typeface="Cambria Math" panose="02040503050406030204" pitchFamily="18" charset="0"/>
                            </a:rPr>
                            <m:t>𝑐</m:t>
                          </m:r>
                        </m:den>
                      </m:f>
                      <m:r>
                        <a:rPr lang="en-AU" b="0" i="1"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Δ</m:t>
                      </m:r>
                      <m:r>
                        <a:rPr lang="en-AU" b="0" i="1" smtClean="0">
                          <a:latin typeface="Cambria Math" panose="02040503050406030204" pitchFamily="18" charset="0"/>
                          <a:ea typeface="Cambria Math" panose="02040503050406030204" pitchFamily="18" charset="0"/>
                        </a:rPr>
                        <m:t>𝑇</m:t>
                      </m:r>
                      <m:r>
                        <a:rPr lang="en-AU" b="0" i="1" smtClean="0">
                          <a:latin typeface="Cambria Math" panose="02040503050406030204" pitchFamily="18" charset="0"/>
                          <a:ea typeface="Cambria Math" panose="02040503050406030204" pitchFamily="18" charset="0"/>
                        </a:rPr>
                        <m:t>+</m:t>
                      </m:r>
                      <m:f>
                        <m:fPr>
                          <m:ctrlPr>
                            <a:rPr lang="en-AU" b="0" i="1" smtClean="0">
                              <a:latin typeface="Cambria Math" panose="02040503050406030204" pitchFamily="18" charset="0"/>
                              <a:ea typeface="Cambria Math" panose="02040503050406030204" pitchFamily="18" charset="0"/>
                            </a:rPr>
                          </m:ctrlPr>
                        </m:fPr>
                        <m:num>
                          <m:r>
                            <a:rPr lang="en-AU" b="0" i="1" smtClean="0">
                              <a:latin typeface="Cambria Math" panose="02040503050406030204" pitchFamily="18" charset="0"/>
                              <a:ea typeface="Cambria Math" panose="02040503050406030204" pitchFamily="18" charset="0"/>
                            </a:rPr>
                            <m:t>𝐿</m:t>
                          </m:r>
                        </m:num>
                        <m:den>
                          <m:r>
                            <a:rPr lang="en-AU" b="0" i="1" smtClean="0">
                              <a:latin typeface="Cambria Math" panose="02040503050406030204" pitchFamily="18" charset="0"/>
                              <a:ea typeface="Cambria Math" panose="02040503050406030204" pitchFamily="18" charset="0"/>
                            </a:rPr>
                            <m:t>𝑐</m:t>
                          </m:r>
                        </m:den>
                      </m:f>
                      <m:f>
                        <m:fPr>
                          <m:ctrlPr>
                            <a:rPr lang="en-AU" b="0" i="1" smtClean="0">
                              <a:latin typeface="Cambria Math" panose="02040503050406030204" pitchFamily="18" charset="0"/>
                              <a:ea typeface="Cambria Math" panose="02040503050406030204" pitchFamily="18" charset="0"/>
                            </a:rPr>
                          </m:ctrlPr>
                        </m:fPr>
                        <m:num>
                          <m:r>
                            <a:rPr lang="en-AU" b="0" i="1" smtClean="0">
                              <a:latin typeface="Cambria Math" panose="02040503050406030204" pitchFamily="18" charset="0"/>
                              <a:ea typeface="Cambria Math" panose="02040503050406030204" pitchFamily="18" charset="0"/>
                            </a:rPr>
                            <m:t>𝜕</m:t>
                          </m:r>
                          <m:r>
                            <a:rPr lang="en-AU" b="0" i="1" smtClean="0">
                              <a:latin typeface="Cambria Math" panose="02040503050406030204" pitchFamily="18" charset="0"/>
                              <a:ea typeface="Cambria Math" panose="02040503050406030204" pitchFamily="18" charset="0"/>
                            </a:rPr>
                            <m:t>𝑛</m:t>
                          </m:r>
                        </m:num>
                        <m:den>
                          <m:r>
                            <a:rPr lang="en-AU" b="0" i="1" smtClean="0">
                              <a:latin typeface="Cambria Math" panose="02040503050406030204" pitchFamily="18" charset="0"/>
                              <a:ea typeface="Cambria Math" panose="02040503050406030204" pitchFamily="18" charset="0"/>
                            </a:rPr>
                            <m:t>𝜕𝜆</m:t>
                          </m:r>
                        </m:den>
                      </m:f>
                      <m:r>
                        <a:rPr lang="en-AU" b="0" i="1" smtClean="0">
                          <a:latin typeface="Cambria Math" panose="02040503050406030204" pitchFamily="18" charset="0"/>
                          <a:ea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Δ</m:t>
                      </m:r>
                      <m:r>
                        <a:rPr lang="el-GR" b="0" i="1" smtClean="0">
                          <a:latin typeface="Cambria Math" panose="02040503050406030204" pitchFamily="18" charset="0"/>
                          <a:ea typeface="Cambria Math" panose="02040503050406030204" pitchFamily="18" charset="0"/>
                        </a:rPr>
                        <m:t>𝜆</m:t>
                      </m:r>
                    </m:oMath>
                  </a14:m>
                  <a:r>
                    <a:rPr lang="en-AU" dirty="0"/>
                    <a:t> </a:t>
                  </a:r>
                </a:p>
              </p:txBody>
            </p:sp>
          </mc:Choice>
          <mc:Fallback xmlns="">
            <p:sp>
              <p:nvSpPr>
                <p:cNvPr id="79" name="TextBox 78">
                  <a:extLst>
                    <a:ext uri="{FF2B5EF4-FFF2-40B4-BE49-F238E27FC236}">
                      <a16:creationId xmlns:a16="http://schemas.microsoft.com/office/drawing/2014/main" id="{7482BC18-6794-6095-5D56-9B5D5E8EDE57}"/>
                    </a:ext>
                  </a:extLst>
                </p:cNvPr>
                <p:cNvSpPr txBox="1">
                  <a:spLocks noRot="1" noChangeAspect="1" noMove="1" noResize="1" noEditPoints="1" noAdjustHandles="1" noChangeArrowheads="1" noChangeShapeType="1" noTextEdit="1"/>
                </p:cNvSpPr>
                <p:nvPr/>
              </p:nvSpPr>
              <p:spPr>
                <a:xfrm>
                  <a:off x="1369286" y="3720619"/>
                  <a:ext cx="3417987" cy="407227"/>
                </a:xfrm>
                <a:prstGeom prst="rect">
                  <a:avLst/>
                </a:prstGeom>
                <a:blipFill>
                  <a:blip r:embed="rId6"/>
                  <a:stretch>
                    <a:fillRect l="-2500" r="-179" b="-14925"/>
                  </a:stretch>
                </a:blipFill>
              </p:spPr>
              <p:txBody>
                <a:bodyPr/>
                <a:lstStyle/>
                <a:p>
                  <a:r>
                    <a:rPr lang="en-AU">
                      <a:noFill/>
                    </a:rPr>
                    <a:t> </a:t>
                  </a:r>
                </a:p>
              </p:txBody>
            </p:sp>
          </mc:Fallback>
        </mc:AlternateContent>
        <p:sp>
          <p:nvSpPr>
            <p:cNvPr id="80" name="TextBox 79">
              <a:extLst>
                <a:ext uri="{FF2B5EF4-FFF2-40B4-BE49-F238E27FC236}">
                  <a16:creationId xmlns:a16="http://schemas.microsoft.com/office/drawing/2014/main" id="{8880A221-E2BE-C570-35AB-36E9476D4523}"/>
                </a:ext>
              </a:extLst>
            </p:cNvPr>
            <p:cNvSpPr txBox="1"/>
            <p:nvPr/>
          </p:nvSpPr>
          <p:spPr>
            <a:xfrm>
              <a:off x="1677165" y="4164629"/>
              <a:ext cx="1264920" cy="646331"/>
            </a:xfrm>
            <a:prstGeom prst="rect">
              <a:avLst/>
            </a:prstGeom>
            <a:noFill/>
          </p:spPr>
          <p:txBody>
            <a:bodyPr wrap="square" rtlCol="0">
              <a:spAutoFit/>
            </a:bodyPr>
            <a:lstStyle/>
            <a:p>
              <a:r>
                <a:rPr lang="en-AU" sz="1200" dirty="0"/>
                <a:t>thermal dependence of refractive index</a:t>
              </a:r>
            </a:p>
          </p:txBody>
        </p:sp>
        <p:sp>
          <p:nvSpPr>
            <p:cNvPr id="81" name="TextBox 80">
              <a:extLst>
                <a:ext uri="{FF2B5EF4-FFF2-40B4-BE49-F238E27FC236}">
                  <a16:creationId xmlns:a16="http://schemas.microsoft.com/office/drawing/2014/main" id="{2499A7CB-272D-F2DB-22B6-65ACBB59BC54}"/>
                </a:ext>
              </a:extLst>
            </p:cNvPr>
            <p:cNvSpPr txBox="1"/>
            <p:nvPr/>
          </p:nvSpPr>
          <p:spPr>
            <a:xfrm>
              <a:off x="2975558" y="4316900"/>
              <a:ext cx="871169" cy="461665"/>
            </a:xfrm>
            <a:prstGeom prst="rect">
              <a:avLst/>
            </a:prstGeom>
            <a:noFill/>
          </p:spPr>
          <p:txBody>
            <a:bodyPr wrap="square" rtlCol="0">
              <a:spAutoFit/>
            </a:bodyPr>
            <a:lstStyle/>
            <a:p>
              <a:r>
                <a:rPr lang="en-AU" sz="1200" dirty="0"/>
                <a:t>thermal expansion</a:t>
              </a:r>
            </a:p>
          </p:txBody>
        </p:sp>
        <p:sp>
          <p:nvSpPr>
            <p:cNvPr id="82" name="TextBox 81">
              <a:extLst>
                <a:ext uri="{FF2B5EF4-FFF2-40B4-BE49-F238E27FC236}">
                  <a16:creationId xmlns:a16="http://schemas.microsoft.com/office/drawing/2014/main" id="{78237E91-80B3-79EB-0D57-310CCB6E388E}"/>
                </a:ext>
              </a:extLst>
            </p:cNvPr>
            <p:cNvSpPr txBox="1"/>
            <p:nvPr/>
          </p:nvSpPr>
          <p:spPr>
            <a:xfrm>
              <a:off x="4044080" y="4298972"/>
              <a:ext cx="1264920" cy="461665"/>
            </a:xfrm>
            <a:prstGeom prst="rect">
              <a:avLst/>
            </a:prstGeom>
            <a:noFill/>
          </p:spPr>
          <p:txBody>
            <a:bodyPr wrap="square" rtlCol="0">
              <a:spAutoFit/>
            </a:bodyPr>
            <a:lstStyle/>
            <a:p>
              <a:r>
                <a:rPr lang="en-AU" sz="1200" dirty="0"/>
                <a:t>chromatic dispersion</a:t>
              </a:r>
            </a:p>
          </p:txBody>
        </p:sp>
        <p:sp>
          <p:nvSpPr>
            <p:cNvPr id="83" name="TextBox 82">
              <a:extLst>
                <a:ext uri="{FF2B5EF4-FFF2-40B4-BE49-F238E27FC236}">
                  <a16:creationId xmlns:a16="http://schemas.microsoft.com/office/drawing/2014/main" id="{A1E77588-AD82-C488-38FA-16D6BD86899F}"/>
                </a:ext>
              </a:extLst>
            </p:cNvPr>
            <p:cNvSpPr txBox="1"/>
            <p:nvPr/>
          </p:nvSpPr>
          <p:spPr>
            <a:xfrm>
              <a:off x="2291682" y="5176890"/>
              <a:ext cx="1028680" cy="276999"/>
            </a:xfrm>
            <a:prstGeom prst="rect">
              <a:avLst/>
            </a:prstGeom>
            <a:noFill/>
          </p:spPr>
          <p:txBody>
            <a:bodyPr wrap="none" rtlCol="0">
              <a:spAutoFit/>
            </a:bodyPr>
            <a:lstStyle/>
            <a:p>
              <a:r>
                <a:rPr lang="en-AU" sz="1200" dirty="0"/>
                <a:t>40 ps K</a:t>
              </a:r>
              <a:r>
                <a:rPr lang="en-AU" sz="1200" baseline="30000" dirty="0"/>
                <a:t>-1</a:t>
              </a:r>
              <a:r>
                <a:rPr lang="en-AU" sz="1200" dirty="0"/>
                <a:t> km</a:t>
              </a:r>
              <a:r>
                <a:rPr lang="en-AU" sz="1200" baseline="30000" dirty="0"/>
                <a:t>-1</a:t>
              </a:r>
            </a:p>
          </p:txBody>
        </p:sp>
        <p:sp>
          <p:nvSpPr>
            <p:cNvPr id="84" name="TextBox 83">
              <a:extLst>
                <a:ext uri="{FF2B5EF4-FFF2-40B4-BE49-F238E27FC236}">
                  <a16:creationId xmlns:a16="http://schemas.microsoft.com/office/drawing/2014/main" id="{8E2A8D0F-2DD9-091D-5D2B-9E564EB87B9D}"/>
                </a:ext>
              </a:extLst>
            </p:cNvPr>
            <p:cNvSpPr txBox="1"/>
            <p:nvPr/>
          </p:nvSpPr>
          <p:spPr>
            <a:xfrm>
              <a:off x="4043600" y="5132334"/>
              <a:ext cx="1067152" cy="276999"/>
            </a:xfrm>
            <a:prstGeom prst="rect">
              <a:avLst/>
            </a:prstGeom>
            <a:noFill/>
          </p:spPr>
          <p:txBody>
            <a:bodyPr wrap="none" rtlCol="0">
              <a:spAutoFit/>
            </a:bodyPr>
            <a:lstStyle/>
            <a:p>
              <a:r>
                <a:rPr lang="en-AU" sz="1200" dirty="0"/>
                <a:t>0.2 ps K</a:t>
              </a:r>
              <a:r>
                <a:rPr lang="en-AU" sz="1200" baseline="30000" dirty="0"/>
                <a:t>-1</a:t>
              </a:r>
              <a:r>
                <a:rPr lang="en-AU" sz="1200" dirty="0"/>
                <a:t> km</a:t>
              </a:r>
              <a:r>
                <a:rPr lang="en-AU" sz="1200" baseline="30000" dirty="0"/>
                <a:t>-1</a:t>
              </a:r>
            </a:p>
          </p:txBody>
        </p:sp>
        <p:sp>
          <p:nvSpPr>
            <p:cNvPr id="86" name="Left Brace 85">
              <a:extLst>
                <a:ext uri="{FF2B5EF4-FFF2-40B4-BE49-F238E27FC236}">
                  <a16:creationId xmlns:a16="http://schemas.microsoft.com/office/drawing/2014/main" id="{0557A8D6-D506-49B9-B0B8-6106097B2A77}"/>
                </a:ext>
              </a:extLst>
            </p:cNvPr>
            <p:cNvSpPr/>
            <p:nvPr/>
          </p:nvSpPr>
          <p:spPr>
            <a:xfrm rot="16200000">
              <a:off x="2667523" y="4379772"/>
              <a:ext cx="276999" cy="1267366"/>
            </a:xfrm>
            <a:prstGeom prst="leftBrace">
              <a:avLst>
                <a:gd name="adj1" fmla="val 8333"/>
                <a:gd name="adj2" fmla="val 48934"/>
              </a:avLst>
            </a:prstGeom>
            <a:ln w="12700">
              <a:solidFill>
                <a:srgbClr val="A619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grpSp>
      <p:sp>
        <p:nvSpPr>
          <p:cNvPr id="89" name="TextBox 88">
            <a:extLst>
              <a:ext uri="{FF2B5EF4-FFF2-40B4-BE49-F238E27FC236}">
                <a16:creationId xmlns:a16="http://schemas.microsoft.com/office/drawing/2014/main" id="{636B5A13-D270-56F5-F7B9-9306F6CE54E4}"/>
              </a:ext>
            </a:extLst>
          </p:cNvPr>
          <p:cNvSpPr txBox="1"/>
          <p:nvPr/>
        </p:nvSpPr>
        <p:spPr>
          <a:xfrm>
            <a:off x="149380" y="6099585"/>
            <a:ext cx="3248005" cy="246221"/>
          </a:xfrm>
          <a:prstGeom prst="rect">
            <a:avLst/>
          </a:prstGeom>
          <a:noFill/>
        </p:spPr>
        <p:txBody>
          <a:bodyPr wrap="none" rtlCol="0">
            <a:spAutoFit/>
          </a:bodyPr>
          <a:lstStyle/>
          <a:p>
            <a:r>
              <a:rPr lang="en-AU" sz="1000" dirty="0"/>
              <a:t>Adapted from </a:t>
            </a:r>
            <a:r>
              <a:rPr lang="en-AU" sz="1000" dirty="0" err="1"/>
              <a:t>Sliwczynski</a:t>
            </a:r>
            <a:r>
              <a:rPr lang="en-AU" sz="1000" dirty="0"/>
              <a:t> </a:t>
            </a:r>
            <a:r>
              <a:rPr lang="en-AU" sz="1000" i="1" dirty="0"/>
              <a:t>J. </a:t>
            </a:r>
            <a:r>
              <a:rPr lang="en-AU" sz="1000" i="1" dirty="0" err="1"/>
              <a:t>Meas</a:t>
            </a:r>
            <a:r>
              <a:rPr lang="en-AU" sz="1000" i="1" dirty="0"/>
              <a:t> Sci Tech </a:t>
            </a:r>
            <a:r>
              <a:rPr lang="en-AU" sz="1000" b="1" dirty="0"/>
              <a:t>21</a:t>
            </a:r>
            <a:r>
              <a:rPr lang="en-AU" sz="1000" dirty="0"/>
              <a:t> p75302 2010</a:t>
            </a:r>
            <a:endParaRPr lang="en-AU" sz="1000" i="1" dirty="0"/>
          </a:p>
        </p:txBody>
      </p:sp>
      <p:sp>
        <p:nvSpPr>
          <p:cNvPr id="117" name="Rectangle 116">
            <a:extLst>
              <a:ext uri="{FF2B5EF4-FFF2-40B4-BE49-F238E27FC236}">
                <a16:creationId xmlns:a16="http://schemas.microsoft.com/office/drawing/2014/main" id="{4ADC2E91-3D7C-99EA-95FD-EEDE4481ED16}"/>
              </a:ext>
            </a:extLst>
          </p:cNvPr>
          <p:cNvSpPr/>
          <p:nvPr/>
        </p:nvSpPr>
        <p:spPr>
          <a:xfrm>
            <a:off x="3031943" y="2054973"/>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118" name="Straight Arrow Connector 117">
            <a:extLst>
              <a:ext uri="{FF2B5EF4-FFF2-40B4-BE49-F238E27FC236}">
                <a16:creationId xmlns:a16="http://schemas.microsoft.com/office/drawing/2014/main" id="{485EFE6F-2A57-BA6C-9230-3E12D01D88E6}"/>
              </a:ext>
            </a:extLst>
          </p:cNvPr>
          <p:cNvCxnSpPr>
            <a:cxnSpLocks/>
            <a:endCxn id="117" idx="3"/>
          </p:cNvCxnSpPr>
          <p:nvPr/>
        </p:nvCxnSpPr>
        <p:spPr>
          <a:xfrm>
            <a:off x="3355962" y="2307001"/>
            <a:ext cx="404723" cy="0"/>
          </a:xfrm>
          <a:prstGeom prst="straightConnector1">
            <a:avLst/>
          </a:prstGeom>
          <a:noFill/>
          <a:ln w="25400" cap="flat" cmpd="sng" algn="ctr">
            <a:solidFill>
              <a:srgbClr val="C0504D"/>
            </a:solidFill>
            <a:prstDash val="solid"/>
            <a:tailEnd type="triangle" w="lg" len="lg"/>
          </a:ln>
          <a:effectLst/>
        </p:spPr>
      </p:cxnSp>
      <p:cxnSp>
        <p:nvCxnSpPr>
          <p:cNvPr id="119" name="Straight Connector 118">
            <a:extLst>
              <a:ext uri="{FF2B5EF4-FFF2-40B4-BE49-F238E27FC236}">
                <a16:creationId xmlns:a16="http://schemas.microsoft.com/office/drawing/2014/main" id="{2125D4BD-C41B-4C37-168A-99E4F2FC6FB0}"/>
              </a:ext>
            </a:extLst>
          </p:cNvPr>
          <p:cNvCxnSpPr>
            <a:cxnSpLocks/>
          </p:cNvCxnSpPr>
          <p:nvPr/>
        </p:nvCxnSpPr>
        <p:spPr>
          <a:xfrm>
            <a:off x="3110238" y="2212607"/>
            <a:ext cx="419471" cy="186330"/>
          </a:xfrm>
          <a:prstGeom prst="line">
            <a:avLst/>
          </a:prstGeom>
          <a:noFill/>
          <a:ln w="38100" cap="flat" cmpd="sng" algn="ctr">
            <a:solidFill>
              <a:srgbClr val="C00000"/>
            </a:solidFill>
            <a:prstDash val="solid"/>
          </a:ln>
          <a:effectLst/>
        </p:spPr>
      </p:cxnSp>
      <p:cxnSp>
        <p:nvCxnSpPr>
          <p:cNvPr id="120" name="Straight Connector 119">
            <a:extLst>
              <a:ext uri="{FF2B5EF4-FFF2-40B4-BE49-F238E27FC236}">
                <a16:creationId xmlns:a16="http://schemas.microsoft.com/office/drawing/2014/main" id="{599795D8-B399-79E2-CDD0-DE3B6CB0653A}"/>
              </a:ext>
            </a:extLst>
          </p:cNvPr>
          <p:cNvCxnSpPr>
            <a:cxnSpLocks/>
          </p:cNvCxnSpPr>
          <p:nvPr/>
        </p:nvCxnSpPr>
        <p:spPr>
          <a:xfrm>
            <a:off x="3233097" y="2089748"/>
            <a:ext cx="173753" cy="432048"/>
          </a:xfrm>
          <a:prstGeom prst="line">
            <a:avLst/>
          </a:prstGeom>
          <a:noFill/>
          <a:ln w="38100" cap="flat" cmpd="sng" algn="ctr">
            <a:solidFill>
              <a:srgbClr val="C00000"/>
            </a:solidFill>
            <a:prstDash val="solid"/>
          </a:ln>
          <a:effectLst/>
        </p:spPr>
      </p:cxnSp>
      <p:cxnSp>
        <p:nvCxnSpPr>
          <p:cNvPr id="121" name="Straight Connector 120">
            <a:extLst>
              <a:ext uri="{FF2B5EF4-FFF2-40B4-BE49-F238E27FC236}">
                <a16:creationId xmlns:a16="http://schemas.microsoft.com/office/drawing/2014/main" id="{8CB57193-E21E-4D7D-A817-D3540AFC9A43}"/>
              </a:ext>
            </a:extLst>
          </p:cNvPr>
          <p:cNvCxnSpPr>
            <a:cxnSpLocks/>
          </p:cNvCxnSpPr>
          <p:nvPr/>
        </p:nvCxnSpPr>
        <p:spPr>
          <a:xfrm flipH="1">
            <a:off x="3233097" y="2089748"/>
            <a:ext cx="173753" cy="432048"/>
          </a:xfrm>
          <a:prstGeom prst="line">
            <a:avLst/>
          </a:prstGeom>
          <a:noFill/>
          <a:ln w="38100" cap="flat" cmpd="sng" algn="ctr">
            <a:solidFill>
              <a:srgbClr val="C00000"/>
            </a:solidFill>
            <a:prstDash val="solid"/>
          </a:ln>
          <a:effectLst/>
        </p:spPr>
      </p:cxnSp>
      <p:cxnSp>
        <p:nvCxnSpPr>
          <p:cNvPr id="122" name="Straight Connector 121">
            <a:extLst>
              <a:ext uri="{FF2B5EF4-FFF2-40B4-BE49-F238E27FC236}">
                <a16:creationId xmlns:a16="http://schemas.microsoft.com/office/drawing/2014/main" id="{341C609E-C7C2-D9EE-94E5-838161D6C5F0}"/>
              </a:ext>
            </a:extLst>
          </p:cNvPr>
          <p:cNvCxnSpPr>
            <a:cxnSpLocks/>
          </p:cNvCxnSpPr>
          <p:nvPr/>
        </p:nvCxnSpPr>
        <p:spPr>
          <a:xfrm flipH="1">
            <a:off x="3110238" y="2212607"/>
            <a:ext cx="419471" cy="186330"/>
          </a:xfrm>
          <a:prstGeom prst="line">
            <a:avLst/>
          </a:prstGeom>
          <a:noFill/>
          <a:ln w="38100" cap="flat" cmpd="sng" algn="ctr">
            <a:solidFill>
              <a:srgbClr val="C00000"/>
            </a:solidFill>
            <a:prstDash val="solid"/>
          </a:ln>
          <a:effectLst/>
        </p:spPr>
      </p:cxnSp>
      <p:sp>
        <p:nvSpPr>
          <p:cNvPr id="132" name="Pie 1172">
            <a:extLst>
              <a:ext uri="{FF2B5EF4-FFF2-40B4-BE49-F238E27FC236}">
                <a16:creationId xmlns:a16="http://schemas.microsoft.com/office/drawing/2014/main" id="{A92E9EA6-DE8E-5C40-34BB-B1535C636BCD}"/>
              </a:ext>
            </a:extLst>
          </p:cNvPr>
          <p:cNvSpPr/>
          <p:nvPr/>
        </p:nvSpPr>
        <p:spPr>
          <a:xfrm rot="16200000">
            <a:off x="6630793" y="2025759"/>
            <a:ext cx="466822" cy="563349"/>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sp>
        <p:nvSpPr>
          <p:cNvPr id="136" name="Rectangle 135">
            <a:extLst>
              <a:ext uri="{FF2B5EF4-FFF2-40B4-BE49-F238E27FC236}">
                <a16:creationId xmlns:a16="http://schemas.microsoft.com/office/drawing/2014/main" id="{86BABF9D-6482-5488-F8E2-943F14AFD6B3}"/>
              </a:ext>
            </a:extLst>
          </p:cNvPr>
          <p:cNvSpPr/>
          <p:nvPr/>
        </p:nvSpPr>
        <p:spPr>
          <a:xfrm>
            <a:off x="7643659" y="2138560"/>
            <a:ext cx="518976" cy="370299"/>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cxnSp>
        <p:nvCxnSpPr>
          <p:cNvPr id="139" name="Straight Arrow Connector 138">
            <a:extLst>
              <a:ext uri="{FF2B5EF4-FFF2-40B4-BE49-F238E27FC236}">
                <a16:creationId xmlns:a16="http://schemas.microsoft.com/office/drawing/2014/main" id="{E0F39BA7-13D2-224D-7BF2-BBDF6FA31F5A}"/>
              </a:ext>
            </a:extLst>
          </p:cNvPr>
          <p:cNvCxnSpPr>
            <a:endCxn id="117" idx="1"/>
          </p:cNvCxnSpPr>
          <p:nvPr/>
        </p:nvCxnSpPr>
        <p:spPr>
          <a:xfrm>
            <a:off x="2625130" y="2300842"/>
            <a:ext cx="406813" cy="615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1" name="TextBox 140">
            <a:extLst>
              <a:ext uri="{FF2B5EF4-FFF2-40B4-BE49-F238E27FC236}">
                <a16:creationId xmlns:a16="http://schemas.microsoft.com/office/drawing/2014/main" id="{5CB71E8E-AA7C-52F8-6AB0-1552BCABC077}"/>
              </a:ext>
            </a:extLst>
          </p:cNvPr>
          <p:cNvSpPr txBox="1"/>
          <p:nvPr/>
        </p:nvSpPr>
        <p:spPr>
          <a:xfrm>
            <a:off x="7680595" y="1818510"/>
            <a:ext cx="1124860" cy="276999"/>
          </a:xfrm>
          <a:prstGeom prst="rect">
            <a:avLst/>
          </a:prstGeom>
          <a:noFill/>
        </p:spPr>
        <p:txBody>
          <a:bodyPr wrap="none" rtlCol="0">
            <a:spAutoFit/>
          </a:bodyPr>
          <a:lstStyle/>
          <a:p>
            <a:r>
              <a:rPr lang="en-AU" sz="1200" dirty="0"/>
              <a:t>phase detector</a:t>
            </a:r>
          </a:p>
        </p:txBody>
      </p:sp>
    </p:spTree>
    <p:extLst>
      <p:ext uri="{BB962C8B-B14F-4D97-AF65-F5344CB8AC3E}">
        <p14:creationId xmlns:p14="http://schemas.microsoft.com/office/powerpoint/2010/main" val="32389963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CD4C9-CB7C-26C0-868E-9D17089BFA03}"/>
              </a:ext>
            </a:extLst>
          </p:cNvPr>
          <p:cNvSpPr>
            <a:spLocks noGrp="1"/>
          </p:cNvSpPr>
          <p:nvPr>
            <p:ph type="title"/>
          </p:nvPr>
        </p:nvSpPr>
        <p:spPr/>
        <p:txBody>
          <a:bodyPr/>
          <a:lstStyle/>
          <a:p>
            <a:r>
              <a:rPr lang="en-AU" dirty="0"/>
              <a:t>TTOF – two way – </a:t>
            </a:r>
            <a:r>
              <a:rPr lang="en-AU" dirty="0" err="1"/>
              <a:t>unstabilized</a:t>
            </a:r>
            <a:r>
              <a:rPr lang="en-AU" dirty="0"/>
              <a:t> link</a:t>
            </a:r>
          </a:p>
        </p:txBody>
      </p:sp>
      <p:sp>
        <p:nvSpPr>
          <p:cNvPr id="3" name="Date Placeholder 2">
            <a:extLst>
              <a:ext uri="{FF2B5EF4-FFF2-40B4-BE49-F238E27FC236}">
                <a16:creationId xmlns:a16="http://schemas.microsoft.com/office/drawing/2014/main" id="{63E5A85F-5622-B342-4EE2-BA5BD6254CD0}"/>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CD879CFA-2785-6BFF-A6A0-676DC6B7F12C}"/>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C4877548-6F96-7481-5242-3A63FB9D366E}"/>
              </a:ext>
            </a:extLst>
          </p:cNvPr>
          <p:cNvSpPr>
            <a:spLocks noGrp="1"/>
          </p:cNvSpPr>
          <p:nvPr>
            <p:ph type="sldNum" sz="quarter" idx="12"/>
          </p:nvPr>
        </p:nvSpPr>
        <p:spPr/>
        <p:txBody>
          <a:bodyPr/>
          <a:lstStyle/>
          <a:p>
            <a:fld id="{07F29050-D3A7-419E-8F8A-80FA8E7AA01E}" type="slidenum">
              <a:rPr lang="en-AU" smtClean="0"/>
              <a:t>27</a:t>
            </a:fld>
            <a:endParaRPr lang="en-AU"/>
          </a:p>
        </p:txBody>
      </p:sp>
      <p:sp>
        <p:nvSpPr>
          <p:cNvPr id="38" name="TextBox 37">
            <a:extLst>
              <a:ext uri="{FF2B5EF4-FFF2-40B4-BE49-F238E27FC236}">
                <a16:creationId xmlns:a16="http://schemas.microsoft.com/office/drawing/2014/main" id="{21152AE0-CACF-35B1-4A61-EBF35D55862B}"/>
              </a:ext>
            </a:extLst>
          </p:cNvPr>
          <p:cNvSpPr txBox="1"/>
          <p:nvPr/>
        </p:nvSpPr>
        <p:spPr>
          <a:xfrm>
            <a:off x="118535" y="3979615"/>
            <a:ext cx="3248005" cy="246221"/>
          </a:xfrm>
          <a:prstGeom prst="rect">
            <a:avLst/>
          </a:prstGeom>
          <a:noFill/>
        </p:spPr>
        <p:txBody>
          <a:bodyPr wrap="none" rtlCol="0">
            <a:spAutoFit/>
          </a:bodyPr>
          <a:lstStyle/>
          <a:p>
            <a:r>
              <a:rPr lang="en-AU" sz="1000" dirty="0"/>
              <a:t>Adapted from </a:t>
            </a:r>
            <a:r>
              <a:rPr lang="en-AU" sz="1000" dirty="0" err="1"/>
              <a:t>Sliwczynski</a:t>
            </a:r>
            <a:r>
              <a:rPr lang="en-AU" sz="1000" dirty="0"/>
              <a:t> </a:t>
            </a:r>
            <a:r>
              <a:rPr lang="en-AU" sz="1000" i="1" dirty="0"/>
              <a:t>J. </a:t>
            </a:r>
            <a:r>
              <a:rPr lang="en-AU" sz="1000" i="1" dirty="0" err="1"/>
              <a:t>Meas</a:t>
            </a:r>
            <a:r>
              <a:rPr lang="en-AU" sz="1000" i="1" dirty="0"/>
              <a:t> Sci Tech </a:t>
            </a:r>
            <a:r>
              <a:rPr lang="en-AU" sz="1000" b="1" dirty="0"/>
              <a:t>21</a:t>
            </a:r>
            <a:r>
              <a:rPr lang="en-AU" sz="1000" dirty="0"/>
              <a:t> p75302 2010</a:t>
            </a:r>
            <a:endParaRPr lang="en-AU" sz="1000" i="1" dirty="0"/>
          </a:p>
        </p:txBody>
      </p:sp>
      <p:graphicFrame>
        <p:nvGraphicFramePr>
          <p:cNvPr id="45" name="Object 18">
            <a:extLst>
              <a:ext uri="{FF2B5EF4-FFF2-40B4-BE49-F238E27FC236}">
                <a16:creationId xmlns:a16="http://schemas.microsoft.com/office/drawing/2014/main" id="{07BF5513-874B-F383-273C-C896CBA76BB5}"/>
              </a:ext>
            </a:extLst>
          </p:cNvPr>
          <p:cNvGraphicFramePr>
            <a:graphicFrameLocks noChangeAspect="1"/>
          </p:cNvGraphicFramePr>
          <p:nvPr>
            <p:extLst>
              <p:ext uri="{D42A27DB-BD31-4B8C-83A1-F6EECF244321}">
                <p14:modId xmlns:p14="http://schemas.microsoft.com/office/powerpoint/2010/main" val="1639017824"/>
              </p:ext>
            </p:extLst>
          </p:nvPr>
        </p:nvGraphicFramePr>
        <p:xfrm>
          <a:off x="1481757" y="2078491"/>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5" name="Object 18">
                        <a:extLst>
                          <a:ext uri="{FF2B5EF4-FFF2-40B4-BE49-F238E27FC236}">
                            <a16:creationId xmlns:a16="http://schemas.microsoft.com/office/drawing/2014/main" id="{07BF5513-874B-F383-273C-C896CBA76B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1757" y="2078491"/>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50" name="Straight Connector 49">
            <a:extLst>
              <a:ext uri="{FF2B5EF4-FFF2-40B4-BE49-F238E27FC236}">
                <a16:creationId xmlns:a16="http://schemas.microsoft.com/office/drawing/2014/main" id="{87BDB6E1-ADA7-CD67-09B0-15FC4BA6165C}"/>
              </a:ext>
            </a:extLst>
          </p:cNvPr>
          <p:cNvCxnSpPr>
            <a:cxnSpLocks/>
            <a:stCxn id="61" idx="3"/>
          </p:cNvCxnSpPr>
          <p:nvPr/>
        </p:nvCxnSpPr>
        <p:spPr>
          <a:xfrm>
            <a:off x="3226912" y="2402339"/>
            <a:ext cx="279256" cy="6161"/>
          </a:xfrm>
          <a:prstGeom prst="line">
            <a:avLst/>
          </a:prstGeom>
          <a:ln w="19050">
            <a:solidFill>
              <a:srgbClr val="A6192E"/>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577906B0-F196-0120-96F5-5C21B2A4DCBE}"/>
              </a:ext>
            </a:extLst>
          </p:cNvPr>
          <p:cNvSpPr/>
          <p:nvPr/>
        </p:nvSpPr>
        <p:spPr>
          <a:xfrm>
            <a:off x="5413933" y="2175327"/>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Oval 51">
            <a:extLst>
              <a:ext uri="{FF2B5EF4-FFF2-40B4-BE49-F238E27FC236}">
                <a16:creationId xmlns:a16="http://schemas.microsoft.com/office/drawing/2014/main" id="{D49283C7-7AAD-9474-8971-E47C64E804BF}"/>
              </a:ext>
            </a:extLst>
          </p:cNvPr>
          <p:cNvSpPr/>
          <p:nvPr/>
        </p:nvSpPr>
        <p:spPr>
          <a:xfrm>
            <a:off x="5504665" y="2175327"/>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Oval 52">
            <a:extLst>
              <a:ext uri="{FF2B5EF4-FFF2-40B4-BE49-F238E27FC236}">
                <a16:creationId xmlns:a16="http://schemas.microsoft.com/office/drawing/2014/main" id="{C2AC04AE-A87E-B8D5-9F89-8993373F3E2B}"/>
              </a:ext>
            </a:extLst>
          </p:cNvPr>
          <p:cNvSpPr/>
          <p:nvPr/>
        </p:nvSpPr>
        <p:spPr>
          <a:xfrm>
            <a:off x="5623315" y="2175327"/>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Rectangle 60">
            <a:extLst>
              <a:ext uri="{FF2B5EF4-FFF2-40B4-BE49-F238E27FC236}">
                <a16:creationId xmlns:a16="http://schemas.microsoft.com/office/drawing/2014/main" id="{94AA7CFB-821E-7738-FBB7-9724F8E0773B}"/>
              </a:ext>
            </a:extLst>
          </p:cNvPr>
          <p:cNvSpPr/>
          <p:nvPr/>
        </p:nvSpPr>
        <p:spPr>
          <a:xfrm>
            <a:off x="2498170" y="2150311"/>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62" name="Straight Arrow Connector 61">
            <a:extLst>
              <a:ext uri="{FF2B5EF4-FFF2-40B4-BE49-F238E27FC236}">
                <a16:creationId xmlns:a16="http://schemas.microsoft.com/office/drawing/2014/main" id="{5D13AFB6-8CB8-2A4B-F9E3-836035892D8B}"/>
              </a:ext>
            </a:extLst>
          </p:cNvPr>
          <p:cNvCxnSpPr>
            <a:cxnSpLocks/>
            <a:endCxn id="61" idx="3"/>
          </p:cNvCxnSpPr>
          <p:nvPr/>
        </p:nvCxnSpPr>
        <p:spPr>
          <a:xfrm flipV="1">
            <a:off x="2822189" y="2402339"/>
            <a:ext cx="404723" cy="6161"/>
          </a:xfrm>
          <a:prstGeom prst="straightConnector1">
            <a:avLst/>
          </a:prstGeom>
          <a:noFill/>
          <a:ln w="25400" cap="flat" cmpd="sng" algn="ctr">
            <a:solidFill>
              <a:srgbClr val="C0504D"/>
            </a:solidFill>
            <a:prstDash val="solid"/>
            <a:tailEnd type="triangle" w="lg" len="lg"/>
          </a:ln>
          <a:effectLst/>
        </p:spPr>
      </p:cxnSp>
      <p:cxnSp>
        <p:nvCxnSpPr>
          <p:cNvPr id="63" name="Straight Connector 62">
            <a:extLst>
              <a:ext uri="{FF2B5EF4-FFF2-40B4-BE49-F238E27FC236}">
                <a16:creationId xmlns:a16="http://schemas.microsoft.com/office/drawing/2014/main" id="{03098944-40C5-3DF5-5958-6052A055BC81}"/>
              </a:ext>
            </a:extLst>
          </p:cNvPr>
          <p:cNvCxnSpPr>
            <a:cxnSpLocks/>
          </p:cNvCxnSpPr>
          <p:nvPr/>
        </p:nvCxnSpPr>
        <p:spPr>
          <a:xfrm>
            <a:off x="2576465" y="2314106"/>
            <a:ext cx="419471" cy="186330"/>
          </a:xfrm>
          <a:prstGeom prst="line">
            <a:avLst/>
          </a:prstGeom>
          <a:noFill/>
          <a:ln w="38100" cap="flat" cmpd="sng" algn="ctr">
            <a:solidFill>
              <a:srgbClr val="C00000"/>
            </a:solidFill>
            <a:prstDash val="solid"/>
          </a:ln>
          <a:effectLst/>
        </p:spPr>
      </p:cxnSp>
      <p:cxnSp>
        <p:nvCxnSpPr>
          <p:cNvPr id="64" name="Straight Connector 63">
            <a:extLst>
              <a:ext uri="{FF2B5EF4-FFF2-40B4-BE49-F238E27FC236}">
                <a16:creationId xmlns:a16="http://schemas.microsoft.com/office/drawing/2014/main" id="{A24F94A7-6F4B-821F-9990-70AD1A155ABB}"/>
              </a:ext>
            </a:extLst>
          </p:cNvPr>
          <p:cNvCxnSpPr>
            <a:cxnSpLocks/>
          </p:cNvCxnSpPr>
          <p:nvPr/>
        </p:nvCxnSpPr>
        <p:spPr>
          <a:xfrm>
            <a:off x="2699324" y="2191247"/>
            <a:ext cx="173753" cy="432048"/>
          </a:xfrm>
          <a:prstGeom prst="line">
            <a:avLst/>
          </a:prstGeom>
          <a:noFill/>
          <a:ln w="38100" cap="flat" cmpd="sng" algn="ctr">
            <a:solidFill>
              <a:srgbClr val="C00000"/>
            </a:solidFill>
            <a:prstDash val="solid"/>
          </a:ln>
          <a:effectLst/>
        </p:spPr>
      </p:cxnSp>
      <p:cxnSp>
        <p:nvCxnSpPr>
          <p:cNvPr id="65" name="Straight Connector 64">
            <a:extLst>
              <a:ext uri="{FF2B5EF4-FFF2-40B4-BE49-F238E27FC236}">
                <a16:creationId xmlns:a16="http://schemas.microsoft.com/office/drawing/2014/main" id="{4608135D-3EFC-F2DA-46DF-5A9176147758}"/>
              </a:ext>
            </a:extLst>
          </p:cNvPr>
          <p:cNvCxnSpPr>
            <a:cxnSpLocks/>
          </p:cNvCxnSpPr>
          <p:nvPr/>
        </p:nvCxnSpPr>
        <p:spPr>
          <a:xfrm flipH="1">
            <a:off x="2699324" y="2191247"/>
            <a:ext cx="173753" cy="432048"/>
          </a:xfrm>
          <a:prstGeom prst="line">
            <a:avLst/>
          </a:prstGeom>
          <a:noFill/>
          <a:ln w="38100" cap="flat" cmpd="sng" algn="ctr">
            <a:solidFill>
              <a:srgbClr val="C00000"/>
            </a:solidFill>
            <a:prstDash val="solid"/>
          </a:ln>
          <a:effectLst/>
        </p:spPr>
      </p:cxnSp>
      <p:cxnSp>
        <p:nvCxnSpPr>
          <p:cNvPr id="66" name="Straight Connector 65">
            <a:extLst>
              <a:ext uri="{FF2B5EF4-FFF2-40B4-BE49-F238E27FC236}">
                <a16:creationId xmlns:a16="http://schemas.microsoft.com/office/drawing/2014/main" id="{28A410E0-EE8F-9866-FD5F-67F143579E91}"/>
              </a:ext>
            </a:extLst>
          </p:cNvPr>
          <p:cNvCxnSpPr>
            <a:cxnSpLocks/>
          </p:cNvCxnSpPr>
          <p:nvPr/>
        </p:nvCxnSpPr>
        <p:spPr>
          <a:xfrm flipH="1">
            <a:off x="2576465" y="2314106"/>
            <a:ext cx="419471" cy="186330"/>
          </a:xfrm>
          <a:prstGeom prst="line">
            <a:avLst/>
          </a:prstGeom>
          <a:noFill/>
          <a:ln w="38100" cap="flat" cmpd="sng" algn="ctr">
            <a:solidFill>
              <a:srgbClr val="C00000"/>
            </a:solidFill>
            <a:prstDash val="solid"/>
          </a:ln>
          <a:effectLst/>
        </p:spPr>
      </p:cxnSp>
      <p:cxnSp>
        <p:nvCxnSpPr>
          <p:cNvPr id="69" name="Straight Arrow Connector 68">
            <a:extLst>
              <a:ext uri="{FF2B5EF4-FFF2-40B4-BE49-F238E27FC236}">
                <a16:creationId xmlns:a16="http://schemas.microsoft.com/office/drawing/2014/main" id="{9B757D3C-CB8C-3AA2-AD45-C7FB5749DC77}"/>
              </a:ext>
            </a:extLst>
          </p:cNvPr>
          <p:cNvCxnSpPr>
            <a:endCxn id="61" idx="1"/>
          </p:cNvCxnSpPr>
          <p:nvPr/>
        </p:nvCxnSpPr>
        <p:spPr>
          <a:xfrm flipV="1">
            <a:off x="2091357" y="2402339"/>
            <a:ext cx="406813" cy="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584A8959-D479-5F1E-958F-B24EDA81F990}"/>
              </a:ext>
            </a:extLst>
          </p:cNvPr>
          <p:cNvSpPr/>
          <p:nvPr/>
        </p:nvSpPr>
        <p:spPr>
          <a:xfrm>
            <a:off x="13764632" y="16121284"/>
            <a:ext cx="432048" cy="432048"/>
          </a:xfrm>
          <a:prstGeom prst="ellipse">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sp>
        <p:nvSpPr>
          <p:cNvPr id="97" name="Pie 1172">
            <a:extLst>
              <a:ext uri="{FF2B5EF4-FFF2-40B4-BE49-F238E27FC236}">
                <a16:creationId xmlns:a16="http://schemas.microsoft.com/office/drawing/2014/main" id="{6F2708A9-5933-FCE9-A936-80B1347B582D}"/>
              </a:ext>
            </a:extLst>
          </p:cNvPr>
          <p:cNvSpPr/>
          <p:nvPr/>
        </p:nvSpPr>
        <p:spPr>
          <a:xfrm>
            <a:off x="3547870" y="2868103"/>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sp>
        <p:nvSpPr>
          <p:cNvPr id="101" name="Rectangle 100">
            <a:extLst>
              <a:ext uri="{FF2B5EF4-FFF2-40B4-BE49-F238E27FC236}">
                <a16:creationId xmlns:a16="http://schemas.microsoft.com/office/drawing/2014/main" id="{617921AB-38D7-D8C4-9188-5DC902735015}"/>
              </a:ext>
            </a:extLst>
          </p:cNvPr>
          <p:cNvSpPr/>
          <p:nvPr/>
        </p:nvSpPr>
        <p:spPr>
          <a:xfrm>
            <a:off x="2734317" y="3429000"/>
            <a:ext cx="518976" cy="370299"/>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cxnSp>
        <p:nvCxnSpPr>
          <p:cNvPr id="103" name="Connector: Elbow 102">
            <a:extLst>
              <a:ext uri="{FF2B5EF4-FFF2-40B4-BE49-F238E27FC236}">
                <a16:creationId xmlns:a16="http://schemas.microsoft.com/office/drawing/2014/main" id="{AC308359-3F09-986A-324A-0323E6C571FC}"/>
              </a:ext>
            </a:extLst>
          </p:cNvPr>
          <p:cNvCxnSpPr>
            <a:cxnSpLocks/>
            <a:stCxn id="97" idx="1"/>
            <a:endCxn id="101" idx="3"/>
          </p:cNvCxnSpPr>
          <p:nvPr/>
        </p:nvCxnSpPr>
        <p:spPr>
          <a:xfrm rot="5400000">
            <a:off x="3321074" y="3223234"/>
            <a:ext cx="323135" cy="458696"/>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AC119AD7-9D4E-F936-5DF6-AB6A249588B1}"/>
              </a:ext>
            </a:extLst>
          </p:cNvPr>
          <p:cNvCxnSpPr>
            <a:endCxn id="101" idx="1"/>
          </p:cNvCxnSpPr>
          <p:nvPr/>
        </p:nvCxnSpPr>
        <p:spPr>
          <a:xfrm rot="16200000" flipH="1">
            <a:off x="1933562" y="2813394"/>
            <a:ext cx="1211809" cy="38970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40CA5E1-5A15-5E3D-7F43-0DAB9A633430}"/>
              </a:ext>
            </a:extLst>
          </p:cNvPr>
          <p:cNvCxnSpPr>
            <a:cxnSpLocks/>
          </p:cNvCxnSpPr>
          <p:nvPr/>
        </p:nvCxnSpPr>
        <p:spPr>
          <a:xfrm>
            <a:off x="3727345" y="2444472"/>
            <a:ext cx="2237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110" name="Oval 109">
            <a:extLst>
              <a:ext uri="{FF2B5EF4-FFF2-40B4-BE49-F238E27FC236}">
                <a16:creationId xmlns:a16="http://schemas.microsoft.com/office/drawing/2014/main" id="{88D9A3CD-AFC2-873B-E036-729BA7BB8026}"/>
              </a:ext>
            </a:extLst>
          </p:cNvPr>
          <p:cNvSpPr/>
          <p:nvPr/>
        </p:nvSpPr>
        <p:spPr>
          <a:xfrm>
            <a:off x="5438379" y="2175327"/>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1" name="Oval 110">
            <a:extLst>
              <a:ext uri="{FF2B5EF4-FFF2-40B4-BE49-F238E27FC236}">
                <a16:creationId xmlns:a16="http://schemas.microsoft.com/office/drawing/2014/main" id="{3D6591BE-429F-7282-5D4D-89AC9A104B9E}"/>
              </a:ext>
            </a:extLst>
          </p:cNvPr>
          <p:cNvSpPr/>
          <p:nvPr/>
        </p:nvSpPr>
        <p:spPr>
          <a:xfrm>
            <a:off x="5529111" y="2175327"/>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2" name="Oval 111">
            <a:extLst>
              <a:ext uri="{FF2B5EF4-FFF2-40B4-BE49-F238E27FC236}">
                <a16:creationId xmlns:a16="http://schemas.microsoft.com/office/drawing/2014/main" id="{81616942-E193-C282-5CDD-2328B0B4509E}"/>
              </a:ext>
            </a:extLst>
          </p:cNvPr>
          <p:cNvSpPr/>
          <p:nvPr/>
        </p:nvSpPr>
        <p:spPr>
          <a:xfrm>
            <a:off x="5647761" y="2175327"/>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20" name="Group 119">
            <a:extLst>
              <a:ext uri="{FF2B5EF4-FFF2-40B4-BE49-F238E27FC236}">
                <a16:creationId xmlns:a16="http://schemas.microsoft.com/office/drawing/2014/main" id="{8F4B2D9A-1751-3C3E-4DED-37BB517BE9BB}"/>
              </a:ext>
            </a:extLst>
          </p:cNvPr>
          <p:cNvGrpSpPr/>
          <p:nvPr/>
        </p:nvGrpSpPr>
        <p:grpSpPr>
          <a:xfrm flipH="1">
            <a:off x="8068390" y="2150311"/>
            <a:ext cx="728742" cy="504056"/>
            <a:chOff x="6735545" y="2585133"/>
            <a:chExt cx="728742" cy="504056"/>
          </a:xfrm>
        </p:grpSpPr>
        <p:sp>
          <p:nvSpPr>
            <p:cNvPr id="114" name="Rectangle 113">
              <a:extLst>
                <a:ext uri="{FF2B5EF4-FFF2-40B4-BE49-F238E27FC236}">
                  <a16:creationId xmlns:a16="http://schemas.microsoft.com/office/drawing/2014/main" id="{43B0A408-3591-4529-96CC-7994E0106700}"/>
                </a:ext>
              </a:extLst>
            </p:cNvPr>
            <p:cNvSpPr/>
            <p:nvPr/>
          </p:nvSpPr>
          <p:spPr>
            <a:xfrm>
              <a:off x="6735545" y="2585133"/>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115" name="Straight Arrow Connector 114">
              <a:extLst>
                <a:ext uri="{FF2B5EF4-FFF2-40B4-BE49-F238E27FC236}">
                  <a16:creationId xmlns:a16="http://schemas.microsoft.com/office/drawing/2014/main" id="{F6853FE8-1098-657D-8F3A-8BEE85EBE765}"/>
                </a:ext>
              </a:extLst>
            </p:cNvPr>
            <p:cNvCxnSpPr>
              <a:cxnSpLocks/>
              <a:endCxn id="114" idx="3"/>
            </p:cNvCxnSpPr>
            <p:nvPr/>
          </p:nvCxnSpPr>
          <p:spPr>
            <a:xfrm>
              <a:off x="7059564" y="2837161"/>
              <a:ext cx="404723" cy="0"/>
            </a:xfrm>
            <a:prstGeom prst="straightConnector1">
              <a:avLst/>
            </a:prstGeom>
            <a:noFill/>
            <a:ln w="25400" cap="flat" cmpd="sng" algn="ctr">
              <a:solidFill>
                <a:srgbClr val="00B050"/>
              </a:solidFill>
              <a:prstDash val="solid"/>
              <a:tailEnd type="triangle" w="lg" len="lg"/>
            </a:ln>
            <a:effectLst/>
          </p:spPr>
        </p:cxnSp>
        <p:cxnSp>
          <p:nvCxnSpPr>
            <p:cNvPr id="116" name="Straight Connector 115">
              <a:extLst>
                <a:ext uri="{FF2B5EF4-FFF2-40B4-BE49-F238E27FC236}">
                  <a16:creationId xmlns:a16="http://schemas.microsoft.com/office/drawing/2014/main" id="{9FC6C6DC-F309-7E10-B426-2D8A0C2E2D93}"/>
                </a:ext>
              </a:extLst>
            </p:cNvPr>
            <p:cNvCxnSpPr>
              <a:cxnSpLocks/>
            </p:cNvCxnSpPr>
            <p:nvPr/>
          </p:nvCxnSpPr>
          <p:spPr>
            <a:xfrm>
              <a:off x="6813840" y="2742767"/>
              <a:ext cx="419471" cy="186330"/>
            </a:xfrm>
            <a:prstGeom prst="line">
              <a:avLst/>
            </a:prstGeom>
            <a:noFill/>
            <a:ln w="38100" cap="flat" cmpd="sng" algn="ctr">
              <a:solidFill>
                <a:srgbClr val="00B050"/>
              </a:solidFill>
              <a:prstDash val="solid"/>
            </a:ln>
            <a:effectLst/>
          </p:spPr>
        </p:cxnSp>
        <p:cxnSp>
          <p:nvCxnSpPr>
            <p:cNvPr id="117" name="Straight Connector 116">
              <a:extLst>
                <a:ext uri="{FF2B5EF4-FFF2-40B4-BE49-F238E27FC236}">
                  <a16:creationId xmlns:a16="http://schemas.microsoft.com/office/drawing/2014/main" id="{92DB878A-BE6C-A7D9-7AAD-78D80F22F9C6}"/>
                </a:ext>
              </a:extLst>
            </p:cNvPr>
            <p:cNvCxnSpPr>
              <a:cxnSpLocks/>
            </p:cNvCxnSpPr>
            <p:nvPr/>
          </p:nvCxnSpPr>
          <p:spPr>
            <a:xfrm>
              <a:off x="6936699" y="2619908"/>
              <a:ext cx="173753" cy="432048"/>
            </a:xfrm>
            <a:prstGeom prst="line">
              <a:avLst/>
            </a:prstGeom>
            <a:noFill/>
            <a:ln w="38100" cap="flat" cmpd="sng" algn="ctr">
              <a:solidFill>
                <a:srgbClr val="00B050"/>
              </a:solidFill>
              <a:prstDash val="solid"/>
            </a:ln>
            <a:effectLst/>
          </p:spPr>
        </p:cxnSp>
        <p:cxnSp>
          <p:nvCxnSpPr>
            <p:cNvPr id="118" name="Straight Connector 117">
              <a:extLst>
                <a:ext uri="{FF2B5EF4-FFF2-40B4-BE49-F238E27FC236}">
                  <a16:creationId xmlns:a16="http://schemas.microsoft.com/office/drawing/2014/main" id="{1FDCC210-29D5-44EA-79E2-A049D8604A82}"/>
                </a:ext>
              </a:extLst>
            </p:cNvPr>
            <p:cNvCxnSpPr>
              <a:cxnSpLocks/>
            </p:cNvCxnSpPr>
            <p:nvPr/>
          </p:nvCxnSpPr>
          <p:spPr>
            <a:xfrm flipH="1">
              <a:off x="6936699" y="2619908"/>
              <a:ext cx="173753" cy="432048"/>
            </a:xfrm>
            <a:prstGeom prst="line">
              <a:avLst/>
            </a:prstGeom>
            <a:noFill/>
            <a:ln w="38100" cap="flat" cmpd="sng" algn="ctr">
              <a:solidFill>
                <a:srgbClr val="00B050"/>
              </a:solidFill>
              <a:prstDash val="solid"/>
            </a:ln>
            <a:effectLst/>
          </p:spPr>
        </p:cxnSp>
        <p:cxnSp>
          <p:nvCxnSpPr>
            <p:cNvPr id="119" name="Straight Connector 118">
              <a:extLst>
                <a:ext uri="{FF2B5EF4-FFF2-40B4-BE49-F238E27FC236}">
                  <a16:creationId xmlns:a16="http://schemas.microsoft.com/office/drawing/2014/main" id="{B4B09842-25AF-0BB0-CDA1-2AEA8D416FDE}"/>
                </a:ext>
              </a:extLst>
            </p:cNvPr>
            <p:cNvCxnSpPr>
              <a:cxnSpLocks/>
            </p:cNvCxnSpPr>
            <p:nvPr/>
          </p:nvCxnSpPr>
          <p:spPr>
            <a:xfrm flipH="1">
              <a:off x="6813840" y="2742767"/>
              <a:ext cx="419471" cy="186330"/>
            </a:xfrm>
            <a:prstGeom prst="line">
              <a:avLst/>
            </a:prstGeom>
            <a:noFill/>
            <a:ln w="38100" cap="flat" cmpd="sng" algn="ctr">
              <a:solidFill>
                <a:srgbClr val="00B050"/>
              </a:solidFill>
              <a:prstDash val="solid"/>
            </a:ln>
            <a:effectLst/>
          </p:spPr>
        </p:cxnSp>
      </p:grpSp>
      <p:graphicFrame>
        <p:nvGraphicFramePr>
          <p:cNvPr id="121" name="Object 18">
            <a:extLst>
              <a:ext uri="{FF2B5EF4-FFF2-40B4-BE49-F238E27FC236}">
                <a16:creationId xmlns:a16="http://schemas.microsoft.com/office/drawing/2014/main" id="{4651A4BA-52ED-9D01-C484-47FE0EB96865}"/>
              </a:ext>
            </a:extLst>
          </p:cNvPr>
          <p:cNvGraphicFramePr>
            <a:graphicFrameLocks noChangeAspect="1"/>
          </p:cNvGraphicFramePr>
          <p:nvPr>
            <p:extLst>
              <p:ext uri="{D42A27DB-BD31-4B8C-83A1-F6EECF244321}">
                <p14:modId xmlns:p14="http://schemas.microsoft.com/office/powerpoint/2010/main" val="637108206"/>
              </p:ext>
            </p:extLst>
          </p:nvPr>
        </p:nvGraphicFramePr>
        <p:xfrm>
          <a:off x="9201034" y="2098935"/>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121" name="Object 18">
                        <a:extLst>
                          <a:ext uri="{FF2B5EF4-FFF2-40B4-BE49-F238E27FC236}">
                            <a16:creationId xmlns:a16="http://schemas.microsoft.com/office/drawing/2014/main" id="{4651A4BA-52ED-9D01-C484-47FE0EB9686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01034" y="2098935"/>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137" name="Straight Arrow Connector 136">
            <a:extLst>
              <a:ext uri="{FF2B5EF4-FFF2-40B4-BE49-F238E27FC236}">
                <a16:creationId xmlns:a16="http://schemas.microsoft.com/office/drawing/2014/main" id="{10B2B095-9AB2-9018-CD0B-03D75827A823}"/>
              </a:ext>
            </a:extLst>
          </p:cNvPr>
          <p:cNvCxnSpPr>
            <a:cxnSpLocks/>
            <a:endCxn id="114" idx="1"/>
          </p:cNvCxnSpPr>
          <p:nvPr/>
        </p:nvCxnSpPr>
        <p:spPr>
          <a:xfrm flipH="1" flipV="1">
            <a:off x="8797132" y="2402339"/>
            <a:ext cx="378923" cy="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Pie 1172">
            <a:extLst>
              <a:ext uri="{FF2B5EF4-FFF2-40B4-BE49-F238E27FC236}">
                <a16:creationId xmlns:a16="http://schemas.microsoft.com/office/drawing/2014/main" id="{FB675225-7469-4E28-B64A-AF59E9E279A6}"/>
              </a:ext>
            </a:extLst>
          </p:cNvPr>
          <p:cNvSpPr/>
          <p:nvPr/>
        </p:nvSpPr>
        <p:spPr>
          <a:xfrm flipH="1">
            <a:off x="7422702" y="2868103"/>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sp>
        <p:nvSpPr>
          <p:cNvPr id="145" name="Rectangle 144">
            <a:extLst>
              <a:ext uri="{FF2B5EF4-FFF2-40B4-BE49-F238E27FC236}">
                <a16:creationId xmlns:a16="http://schemas.microsoft.com/office/drawing/2014/main" id="{84D8F372-603F-8830-3934-43D07A07A9FC}"/>
              </a:ext>
            </a:extLst>
          </p:cNvPr>
          <p:cNvSpPr/>
          <p:nvPr/>
        </p:nvSpPr>
        <p:spPr>
          <a:xfrm flipH="1">
            <a:off x="8153400" y="3429000"/>
            <a:ext cx="518976" cy="370299"/>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cxnSp>
        <p:nvCxnSpPr>
          <p:cNvPr id="146" name="Connector: Elbow 145">
            <a:extLst>
              <a:ext uri="{FF2B5EF4-FFF2-40B4-BE49-F238E27FC236}">
                <a16:creationId xmlns:a16="http://schemas.microsoft.com/office/drawing/2014/main" id="{315652B2-611E-5685-D745-02DF50FD9FE6}"/>
              </a:ext>
            </a:extLst>
          </p:cNvPr>
          <p:cNvCxnSpPr>
            <a:cxnSpLocks/>
            <a:stCxn id="143" idx="1"/>
            <a:endCxn id="145" idx="3"/>
          </p:cNvCxnSpPr>
          <p:nvPr/>
        </p:nvCxnSpPr>
        <p:spPr>
          <a:xfrm rot="16200000" flipH="1">
            <a:off x="7708543" y="3169292"/>
            <a:ext cx="323135" cy="566579"/>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7" name="Connector: Elbow 146">
            <a:extLst>
              <a:ext uri="{FF2B5EF4-FFF2-40B4-BE49-F238E27FC236}">
                <a16:creationId xmlns:a16="http://schemas.microsoft.com/office/drawing/2014/main" id="{08E1425D-C511-9D29-E3F6-5287018C7281}"/>
              </a:ext>
            </a:extLst>
          </p:cNvPr>
          <p:cNvCxnSpPr>
            <a:cxnSpLocks/>
            <a:endCxn id="145" idx="1"/>
          </p:cNvCxnSpPr>
          <p:nvPr/>
        </p:nvCxnSpPr>
        <p:spPr>
          <a:xfrm rot="5400000">
            <a:off x="8261322" y="2813394"/>
            <a:ext cx="1211809" cy="38970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987EBFFB-CC9F-6BF0-0ACA-78A4AB695D33}"/>
              </a:ext>
            </a:extLst>
          </p:cNvPr>
          <p:cNvCxnSpPr>
            <a:cxnSpLocks/>
            <a:stCxn id="114" idx="3"/>
          </p:cNvCxnSpPr>
          <p:nvPr/>
        </p:nvCxnSpPr>
        <p:spPr>
          <a:xfrm flipH="1" flipV="1">
            <a:off x="7771998" y="2400532"/>
            <a:ext cx="296392" cy="1807"/>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2EAFA315-D61B-1AF9-C69E-129426CED6A7}"/>
              </a:ext>
            </a:extLst>
          </p:cNvPr>
          <p:cNvCxnSpPr>
            <a:cxnSpLocks/>
            <a:endCxn id="20" idx="2"/>
          </p:cNvCxnSpPr>
          <p:nvPr/>
        </p:nvCxnSpPr>
        <p:spPr>
          <a:xfrm>
            <a:off x="3932086" y="2423517"/>
            <a:ext cx="3425293" cy="357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5EFE575B-A048-C6F4-7ECD-C677E62A20D8}"/>
              </a:ext>
            </a:extLst>
          </p:cNvPr>
          <p:cNvCxnSpPr>
            <a:cxnSpLocks/>
          </p:cNvCxnSpPr>
          <p:nvPr/>
        </p:nvCxnSpPr>
        <p:spPr>
          <a:xfrm>
            <a:off x="3932086" y="2446009"/>
            <a:ext cx="3419448" cy="465"/>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465439D5-9D88-2ED0-67F8-23AB90928C5A}"/>
              </a:ext>
            </a:extLst>
          </p:cNvPr>
          <p:cNvCxnSpPr/>
          <p:nvPr/>
        </p:nvCxnSpPr>
        <p:spPr>
          <a:xfrm>
            <a:off x="4598015" y="2281327"/>
            <a:ext cx="521970" cy="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BE09D048-6B27-5317-4B8D-68E91923B54E}"/>
              </a:ext>
            </a:extLst>
          </p:cNvPr>
          <p:cNvCxnSpPr>
            <a:cxnSpLocks/>
          </p:cNvCxnSpPr>
          <p:nvPr/>
        </p:nvCxnSpPr>
        <p:spPr>
          <a:xfrm flipH="1">
            <a:off x="6358235" y="2611587"/>
            <a:ext cx="560070" cy="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65" name="TextBox 164">
            <a:extLst>
              <a:ext uri="{FF2B5EF4-FFF2-40B4-BE49-F238E27FC236}">
                <a16:creationId xmlns:a16="http://schemas.microsoft.com/office/drawing/2014/main" id="{BDE93EBE-C918-3777-F552-B91E3634E504}"/>
              </a:ext>
            </a:extLst>
          </p:cNvPr>
          <p:cNvSpPr txBox="1"/>
          <p:nvPr/>
        </p:nvSpPr>
        <p:spPr>
          <a:xfrm>
            <a:off x="3342368" y="1939055"/>
            <a:ext cx="774251" cy="276999"/>
          </a:xfrm>
          <a:prstGeom prst="rect">
            <a:avLst/>
          </a:prstGeom>
          <a:noFill/>
        </p:spPr>
        <p:txBody>
          <a:bodyPr wrap="none" rtlCol="0">
            <a:spAutoFit/>
          </a:bodyPr>
          <a:lstStyle/>
          <a:p>
            <a:r>
              <a:rPr lang="en-AU" sz="1200" dirty="0"/>
              <a:t>circulator</a:t>
            </a:r>
          </a:p>
        </p:txBody>
      </p:sp>
      <p:grpSp>
        <p:nvGrpSpPr>
          <p:cNvPr id="9" name="Group 8">
            <a:extLst>
              <a:ext uri="{FF2B5EF4-FFF2-40B4-BE49-F238E27FC236}">
                <a16:creationId xmlns:a16="http://schemas.microsoft.com/office/drawing/2014/main" id="{5C68CD41-AD1B-DA25-0871-899B89911DA4}"/>
              </a:ext>
            </a:extLst>
          </p:cNvPr>
          <p:cNvGrpSpPr/>
          <p:nvPr/>
        </p:nvGrpSpPr>
        <p:grpSpPr>
          <a:xfrm>
            <a:off x="3443878" y="2186933"/>
            <a:ext cx="486000" cy="484446"/>
            <a:chOff x="913324" y="3836986"/>
            <a:chExt cx="486000" cy="484446"/>
          </a:xfrm>
        </p:grpSpPr>
        <p:sp>
          <p:nvSpPr>
            <p:cNvPr id="7" name="Oval 6">
              <a:extLst>
                <a:ext uri="{FF2B5EF4-FFF2-40B4-BE49-F238E27FC236}">
                  <a16:creationId xmlns:a16="http://schemas.microsoft.com/office/drawing/2014/main" id="{AE577C8A-B903-55FE-B1E4-165D2EE8F532}"/>
                </a:ext>
              </a:extLst>
            </p:cNvPr>
            <p:cNvSpPr/>
            <p:nvPr/>
          </p:nvSpPr>
          <p:spPr>
            <a:xfrm>
              <a:off x="913324" y="3836986"/>
              <a:ext cx="486000" cy="484446"/>
            </a:xfrm>
            <a:prstGeom prst="ellipse">
              <a:avLst/>
            </a:prstGeom>
            <a:solidFill>
              <a:srgbClr val="B9CDE5"/>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Arc 7">
              <a:extLst>
                <a:ext uri="{FF2B5EF4-FFF2-40B4-BE49-F238E27FC236}">
                  <a16:creationId xmlns:a16="http://schemas.microsoft.com/office/drawing/2014/main" id="{65C1D581-A58D-E320-804D-2A8987ABA725}"/>
                </a:ext>
              </a:extLst>
            </p:cNvPr>
            <p:cNvSpPr/>
            <p:nvPr/>
          </p:nvSpPr>
          <p:spPr>
            <a:xfrm>
              <a:off x="996124" y="3919478"/>
              <a:ext cx="320400" cy="319462"/>
            </a:xfrm>
            <a:prstGeom prst="arc">
              <a:avLst>
                <a:gd name="adj1" fmla="val 16125597"/>
                <a:gd name="adj2" fmla="val 11132633"/>
              </a:avLst>
            </a:prstGeom>
            <a:ln w="28575">
              <a:solidFill>
                <a:srgbClr val="385D8A"/>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AU" dirty="0"/>
            </a:p>
          </p:txBody>
        </p:sp>
      </p:grpSp>
      <p:sp>
        <p:nvSpPr>
          <p:cNvPr id="12" name="Arc 11">
            <a:extLst>
              <a:ext uri="{FF2B5EF4-FFF2-40B4-BE49-F238E27FC236}">
                <a16:creationId xmlns:a16="http://schemas.microsoft.com/office/drawing/2014/main" id="{8529213F-C322-A141-125A-E4CB8870207D}"/>
              </a:ext>
            </a:extLst>
          </p:cNvPr>
          <p:cNvSpPr/>
          <p:nvPr/>
        </p:nvSpPr>
        <p:spPr>
          <a:xfrm>
            <a:off x="3459928" y="2206892"/>
            <a:ext cx="468000" cy="468000"/>
          </a:xfrm>
          <a:prstGeom prst="arc">
            <a:avLst>
              <a:gd name="adj1" fmla="val 21456803"/>
              <a:gd name="adj2" fmla="val 5312830"/>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cxnSp>
        <p:nvCxnSpPr>
          <p:cNvPr id="14" name="Straight Arrow Connector 13">
            <a:extLst>
              <a:ext uri="{FF2B5EF4-FFF2-40B4-BE49-F238E27FC236}">
                <a16:creationId xmlns:a16="http://schemas.microsoft.com/office/drawing/2014/main" id="{BF7799BA-ACBD-128A-96A6-5943F15B425F}"/>
              </a:ext>
            </a:extLst>
          </p:cNvPr>
          <p:cNvCxnSpPr>
            <a:cxnSpLocks/>
            <a:stCxn id="12" idx="2"/>
          </p:cNvCxnSpPr>
          <p:nvPr/>
        </p:nvCxnSpPr>
        <p:spPr>
          <a:xfrm>
            <a:off x="3699861" y="2674817"/>
            <a:ext cx="0" cy="383235"/>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7" name="Arc 16">
            <a:extLst>
              <a:ext uri="{FF2B5EF4-FFF2-40B4-BE49-F238E27FC236}">
                <a16:creationId xmlns:a16="http://schemas.microsoft.com/office/drawing/2014/main" id="{29DB57C6-7B28-E189-E310-A9483C06A8F0}"/>
              </a:ext>
            </a:extLst>
          </p:cNvPr>
          <p:cNvSpPr/>
          <p:nvPr/>
        </p:nvSpPr>
        <p:spPr>
          <a:xfrm>
            <a:off x="3433141" y="2175327"/>
            <a:ext cx="504000" cy="504000"/>
          </a:xfrm>
          <a:prstGeom prst="arc">
            <a:avLst>
              <a:gd name="adj1" fmla="val 11050623"/>
              <a:gd name="adj2" fmla="val 0"/>
            </a:avLst>
          </a:prstGeom>
          <a:ln w="19050">
            <a:solidFill>
              <a:srgbClr val="A619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cxnSp>
        <p:nvCxnSpPr>
          <p:cNvPr id="18" name="Straight Connector 17">
            <a:extLst>
              <a:ext uri="{FF2B5EF4-FFF2-40B4-BE49-F238E27FC236}">
                <a16:creationId xmlns:a16="http://schemas.microsoft.com/office/drawing/2014/main" id="{576BFAEC-8BCB-AC2A-7A95-AD315335141A}"/>
              </a:ext>
            </a:extLst>
          </p:cNvPr>
          <p:cNvCxnSpPr>
            <a:cxnSpLocks/>
          </p:cNvCxnSpPr>
          <p:nvPr/>
        </p:nvCxnSpPr>
        <p:spPr>
          <a:xfrm>
            <a:off x="7640846" y="2442404"/>
            <a:ext cx="2237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9" name="Group 18">
            <a:extLst>
              <a:ext uri="{FF2B5EF4-FFF2-40B4-BE49-F238E27FC236}">
                <a16:creationId xmlns:a16="http://schemas.microsoft.com/office/drawing/2014/main" id="{1EE7C444-92A4-55A6-F969-210CCB2BE631}"/>
              </a:ext>
            </a:extLst>
          </p:cNvPr>
          <p:cNvGrpSpPr/>
          <p:nvPr/>
        </p:nvGrpSpPr>
        <p:grpSpPr>
          <a:xfrm>
            <a:off x="7357379" y="2184865"/>
            <a:ext cx="486000" cy="484446"/>
            <a:chOff x="913324" y="3836986"/>
            <a:chExt cx="486000" cy="484446"/>
          </a:xfrm>
        </p:grpSpPr>
        <p:sp>
          <p:nvSpPr>
            <p:cNvPr id="20" name="Oval 19">
              <a:extLst>
                <a:ext uri="{FF2B5EF4-FFF2-40B4-BE49-F238E27FC236}">
                  <a16:creationId xmlns:a16="http://schemas.microsoft.com/office/drawing/2014/main" id="{367300F8-6BBE-337C-50A3-DB009128A265}"/>
                </a:ext>
              </a:extLst>
            </p:cNvPr>
            <p:cNvSpPr/>
            <p:nvPr/>
          </p:nvSpPr>
          <p:spPr>
            <a:xfrm>
              <a:off x="913324" y="3836986"/>
              <a:ext cx="486000" cy="484446"/>
            </a:xfrm>
            <a:prstGeom prst="ellipse">
              <a:avLst/>
            </a:prstGeom>
            <a:solidFill>
              <a:srgbClr val="B9CDE5"/>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Arc 20">
              <a:extLst>
                <a:ext uri="{FF2B5EF4-FFF2-40B4-BE49-F238E27FC236}">
                  <a16:creationId xmlns:a16="http://schemas.microsoft.com/office/drawing/2014/main" id="{717F920E-16D5-E023-4145-498CC88DB138}"/>
                </a:ext>
              </a:extLst>
            </p:cNvPr>
            <p:cNvSpPr/>
            <p:nvPr/>
          </p:nvSpPr>
          <p:spPr>
            <a:xfrm>
              <a:off x="996124" y="3919478"/>
              <a:ext cx="320400" cy="319462"/>
            </a:xfrm>
            <a:prstGeom prst="arc">
              <a:avLst>
                <a:gd name="adj1" fmla="val 16125597"/>
                <a:gd name="adj2" fmla="val 11132633"/>
              </a:avLst>
            </a:prstGeom>
            <a:ln w="28575">
              <a:solidFill>
                <a:srgbClr val="385D8A"/>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AU" dirty="0"/>
            </a:p>
          </p:txBody>
        </p:sp>
      </p:grpSp>
      <p:sp>
        <p:nvSpPr>
          <p:cNvPr id="22" name="Arc 21">
            <a:extLst>
              <a:ext uri="{FF2B5EF4-FFF2-40B4-BE49-F238E27FC236}">
                <a16:creationId xmlns:a16="http://schemas.microsoft.com/office/drawing/2014/main" id="{2A18DA83-C6E0-17C2-F470-3DF0771B537A}"/>
              </a:ext>
            </a:extLst>
          </p:cNvPr>
          <p:cNvSpPr/>
          <p:nvPr/>
        </p:nvSpPr>
        <p:spPr>
          <a:xfrm flipH="1">
            <a:off x="7343149" y="2204824"/>
            <a:ext cx="468000" cy="468000"/>
          </a:xfrm>
          <a:prstGeom prst="arc">
            <a:avLst>
              <a:gd name="adj1" fmla="val 21456803"/>
              <a:gd name="adj2" fmla="val 5312830"/>
            </a:avLst>
          </a:pr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cxnSp>
        <p:nvCxnSpPr>
          <p:cNvPr id="23" name="Straight Arrow Connector 22">
            <a:extLst>
              <a:ext uri="{FF2B5EF4-FFF2-40B4-BE49-F238E27FC236}">
                <a16:creationId xmlns:a16="http://schemas.microsoft.com/office/drawing/2014/main" id="{3E4FF48F-408B-9D81-241E-2D5D1AE912B5}"/>
              </a:ext>
            </a:extLst>
          </p:cNvPr>
          <p:cNvCxnSpPr>
            <a:cxnSpLocks/>
            <a:stCxn id="22" idx="2"/>
          </p:cNvCxnSpPr>
          <p:nvPr/>
        </p:nvCxnSpPr>
        <p:spPr>
          <a:xfrm>
            <a:off x="7571216" y="2672749"/>
            <a:ext cx="11866" cy="383235"/>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4" name="Arc 23">
            <a:extLst>
              <a:ext uri="{FF2B5EF4-FFF2-40B4-BE49-F238E27FC236}">
                <a16:creationId xmlns:a16="http://schemas.microsoft.com/office/drawing/2014/main" id="{F042D337-DD45-A22A-297C-16A0CD2DAB49}"/>
              </a:ext>
            </a:extLst>
          </p:cNvPr>
          <p:cNvSpPr/>
          <p:nvPr/>
        </p:nvSpPr>
        <p:spPr>
          <a:xfrm>
            <a:off x="7346642" y="2173259"/>
            <a:ext cx="504000" cy="504000"/>
          </a:xfrm>
          <a:prstGeom prst="arc">
            <a:avLst>
              <a:gd name="adj1" fmla="val 11050623"/>
              <a:gd name="adj2" fmla="val 0"/>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grpSp>
        <p:nvGrpSpPr>
          <p:cNvPr id="29" name="Group 28">
            <a:extLst>
              <a:ext uri="{FF2B5EF4-FFF2-40B4-BE49-F238E27FC236}">
                <a16:creationId xmlns:a16="http://schemas.microsoft.com/office/drawing/2014/main" id="{C907AAAB-6923-F36D-6AA1-5C941FE29C38}"/>
              </a:ext>
            </a:extLst>
          </p:cNvPr>
          <p:cNvGrpSpPr/>
          <p:nvPr/>
        </p:nvGrpSpPr>
        <p:grpSpPr>
          <a:xfrm>
            <a:off x="3109547" y="4391324"/>
            <a:ext cx="3988251" cy="1477328"/>
            <a:chOff x="3109547" y="4391324"/>
            <a:chExt cx="3988251" cy="1477328"/>
          </a:xfrm>
        </p:grpSpPr>
        <p:sp>
          <p:nvSpPr>
            <p:cNvPr id="6" name="TextBox 5">
              <a:extLst>
                <a:ext uri="{FF2B5EF4-FFF2-40B4-BE49-F238E27FC236}">
                  <a16:creationId xmlns:a16="http://schemas.microsoft.com/office/drawing/2014/main" id="{4FB7EF3C-A8F3-482D-3929-086D07D8DEEC}"/>
                </a:ext>
              </a:extLst>
            </p:cNvPr>
            <p:cNvSpPr txBox="1"/>
            <p:nvPr/>
          </p:nvSpPr>
          <p:spPr>
            <a:xfrm>
              <a:off x="3109547" y="4391324"/>
              <a:ext cx="2826433" cy="1477328"/>
            </a:xfrm>
            <a:prstGeom prst="rect">
              <a:avLst/>
            </a:prstGeom>
            <a:noFill/>
          </p:spPr>
          <p:txBody>
            <a:bodyPr wrap="square" rtlCol="0">
              <a:spAutoFit/>
            </a:bodyPr>
            <a:lstStyle/>
            <a:p>
              <a:r>
                <a:rPr lang="en-AU" dirty="0"/>
                <a:t>One implementation used SATRE modems to</a:t>
              </a:r>
            </a:p>
            <a:p>
              <a:r>
                <a:rPr lang="en-AU" dirty="0"/>
                <a:t>modulate the laser and make the timing measurement</a:t>
              </a:r>
            </a:p>
          </p:txBody>
        </p:sp>
        <p:pic>
          <p:nvPicPr>
            <p:cNvPr id="28" name="Picture 27" descr="A close-up of a machine&#10;&#10;Description automatically generated">
              <a:extLst>
                <a:ext uri="{FF2B5EF4-FFF2-40B4-BE49-F238E27FC236}">
                  <a16:creationId xmlns:a16="http://schemas.microsoft.com/office/drawing/2014/main" id="{5FDEAE8A-BAFB-0BFC-A677-F732F1FDFD9B}"/>
                </a:ext>
              </a:extLst>
            </p:cNvPr>
            <p:cNvPicPr>
              <a:picLocks noChangeAspect="1"/>
            </p:cNvPicPr>
            <p:nvPr/>
          </p:nvPicPr>
          <p:blipFill>
            <a:blip r:embed="rId5"/>
            <a:stretch>
              <a:fillRect/>
            </a:stretch>
          </p:blipFill>
          <p:spPr>
            <a:xfrm>
              <a:off x="5701835" y="4523248"/>
              <a:ext cx="1395963" cy="1046972"/>
            </a:xfrm>
            <a:prstGeom prst="rect">
              <a:avLst/>
            </a:prstGeom>
          </p:spPr>
        </p:pic>
      </p:grpSp>
      <p:sp>
        <p:nvSpPr>
          <p:cNvPr id="10" name="TextBox 9">
            <a:extLst>
              <a:ext uri="{FF2B5EF4-FFF2-40B4-BE49-F238E27FC236}">
                <a16:creationId xmlns:a16="http://schemas.microsoft.com/office/drawing/2014/main" id="{4CC46BB7-73BC-0E8F-FB39-8E477B9F6442}"/>
              </a:ext>
            </a:extLst>
          </p:cNvPr>
          <p:cNvSpPr txBox="1"/>
          <p:nvPr/>
        </p:nvSpPr>
        <p:spPr>
          <a:xfrm>
            <a:off x="7097798" y="5296349"/>
            <a:ext cx="1765227" cy="246221"/>
          </a:xfrm>
          <a:prstGeom prst="rect">
            <a:avLst/>
          </a:prstGeom>
          <a:noFill/>
        </p:spPr>
        <p:txBody>
          <a:bodyPr wrap="none" rtlCol="0">
            <a:spAutoFit/>
          </a:bodyPr>
          <a:lstStyle/>
          <a:p>
            <a:r>
              <a:rPr lang="en-AU" sz="1000" dirty="0" err="1"/>
              <a:t>Piester</a:t>
            </a:r>
            <a:r>
              <a:rPr lang="en-AU" sz="1000" dirty="0"/>
              <a:t> et </a:t>
            </a:r>
            <a:r>
              <a:rPr lang="en-AU" sz="1000" i="1" dirty="0"/>
              <a:t>Proc 41</a:t>
            </a:r>
            <a:r>
              <a:rPr lang="en-AU" sz="1000" i="1" baseline="30000" dirty="0"/>
              <a:t>st</a:t>
            </a:r>
            <a:r>
              <a:rPr lang="en-AU" sz="1000" i="1" dirty="0"/>
              <a:t>. PTTI </a:t>
            </a:r>
            <a:r>
              <a:rPr lang="en-AU" sz="1000" dirty="0"/>
              <a:t>2009</a:t>
            </a:r>
            <a:r>
              <a:rPr lang="en-AU" sz="1000" i="1" dirty="0"/>
              <a:t> </a:t>
            </a:r>
          </a:p>
        </p:txBody>
      </p:sp>
    </p:spTree>
    <p:extLst>
      <p:ext uri="{BB962C8B-B14F-4D97-AF65-F5344CB8AC3E}">
        <p14:creationId xmlns:p14="http://schemas.microsoft.com/office/powerpoint/2010/main" val="2186883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CD4C9-CB7C-26C0-868E-9D17089BFA03}"/>
              </a:ext>
            </a:extLst>
          </p:cNvPr>
          <p:cNvSpPr>
            <a:spLocks noGrp="1"/>
          </p:cNvSpPr>
          <p:nvPr>
            <p:ph type="title"/>
          </p:nvPr>
        </p:nvSpPr>
        <p:spPr>
          <a:xfrm>
            <a:off x="391206" y="605790"/>
            <a:ext cx="11663634" cy="560070"/>
          </a:xfrm>
        </p:spPr>
        <p:txBody>
          <a:bodyPr/>
          <a:lstStyle/>
          <a:p>
            <a:r>
              <a:rPr lang="en-AU" dirty="0"/>
              <a:t>Principles of TTOF – two way – electronic stabilization</a:t>
            </a:r>
          </a:p>
        </p:txBody>
      </p:sp>
      <p:sp>
        <p:nvSpPr>
          <p:cNvPr id="3" name="Date Placeholder 2">
            <a:extLst>
              <a:ext uri="{FF2B5EF4-FFF2-40B4-BE49-F238E27FC236}">
                <a16:creationId xmlns:a16="http://schemas.microsoft.com/office/drawing/2014/main" id="{63E5A85F-5622-B342-4EE2-BA5BD6254CD0}"/>
              </a:ext>
            </a:extLst>
          </p:cNvPr>
          <p:cNvSpPr>
            <a:spLocks noGrp="1"/>
          </p:cNvSpPr>
          <p:nvPr>
            <p:ph type="dt" sz="half" idx="10"/>
          </p:nvPr>
        </p:nvSpPr>
        <p:spPr/>
        <p:txBody>
          <a:bodyPr/>
          <a:lstStyle/>
          <a:p>
            <a:r>
              <a:rPr lang="en-US" dirty="0"/>
              <a:t>11 Oct 2023</a:t>
            </a:r>
            <a:endParaRPr lang="en-AU" dirty="0"/>
          </a:p>
        </p:txBody>
      </p:sp>
      <p:sp>
        <p:nvSpPr>
          <p:cNvPr id="4" name="Footer Placeholder 3">
            <a:extLst>
              <a:ext uri="{FF2B5EF4-FFF2-40B4-BE49-F238E27FC236}">
                <a16:creationId xmlns:a16="http://schemas.microsoft.com/office/drawing/2014/main" id="{CD879CFA-2785-6BFF-A6A0-676DC6B7F12C}"/>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C4877548-6F96-7481-5242-3A63FB9D366E}"/>
              </a:ext>
            </a:extLst>
          </p:cNvPr>
          <p:cNvSpPr>
            <a:spLocks noGrp="1"/>
          </p:cNvSpPr>
          <p:nvPr>
            <p:ph type="sldNum" sz="quarter" idx="12"/>
          </p:nvPr>
        </p:nvSpPr>
        <p:spPr/>
        <p:txBody>
          <a:bodyPr/>
          <a:lstStyle/>
          <a:p>
            <a:fld id="{07F29050-D3A7-419E-8F8A-80FA8E7AA01E}" type="slidenum">
              <a:rPr lang="en-AU" smtClean="0"/>
              <a:t>28</a:t>
            </a:fld>
            <a:endParaRPr lang="en-AU"/>
          </a:p>
        </p:txBody>
      </p:sp>
      <p:graphicFrame>
        <p:nvGraphicFramePr>
          <p:cNvPr id="45" name="Object 18">
            <a:extLst>
              <a:ext uri="{FF2B5EF4-FFF2-40B4-BE49-F238E27FC236}">
                <a16:creationId xmlns:a16="http://schemas.microsoft.com/office/drawing/2014/main" id="{07BF5513-874B-F383-273C-C896CBA76BB5}"/>
              </a:ext>
            </a:extLst>
          </p:cNvPr>
          <p:cNvGraphicFramePr>
            <a:graphicFrameLocks noChangeAspect="1"/>
          </p:cNvGraphicFramePr>
          <p:nvPr>
            <p:extLst>
              <p:ext uri="{D42A27DB-BD31-4B8C-83A1-F6EECF244321}">
                <p14:modId xmlns:p14="http://schemas.microsoft.com/office/powerpoint/2010/main" val="1188326980"/>
              </p:ext>
            </p:extLst>
          </p:nvPr>
        </p:nvGraphicFramePr>
        <p:xfrm>
          <a:off x="3958590" y="3382772"/>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5" name="Object 18">
                        <a:extLst>
                          <a:ext uri="{FF2B5EF4-FFF2-40B4-BE49-F238E27FC236}">
                            <a16:creationId xmlns:a16="http://schemas.microsoft.com/office/drawing/2014/main" id="{07BF5513-874B-F383-273C-C896CBA76B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8590" y="3382772"/>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50" name="Straight Connector 49">
            <a:extLst>
              <a:ext uri="{FF2B5EF4-FFF2-40B4-BE49-F238E27FC236}">
                <a16:creationId xmlns:a16="http://schemas.microsoft.com/office/drawing/2014/main" id="{87BDB6E1-ADA7-CD67-09B0-15FC4BA6165C}"/>
              </a:ext>
            </a:extLst>
          </p:cNvPr>
          <p:cNvCxnSpPr>
            <a:cxnSpLocks/>
            <a:stCxn id="61" idx="3"/>
          </p:cNvCxnSpPr>
          <p:nvPr/>
        </p:nvCxnSpPr>
        <p:spPr>
          <a:xfrm>
            <a:off x="2841936" y="2251479"/>
            <a:ext cx="279256" cy="6161"/>
          </a:xfrm>
          <a:prstGeom prst="line">
            <a:avLst/>
          </a:prstGeom>
          <a:ln w="19050">
            <a:solidFill>
              <a:srgbClr val="A6192E"/>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577906B0-F196-0120-96F5-5C21B2A4DCBE}"/>
              </a:ext>
            </a:extLst>
          </p:cNvPr>
          <p:cNvSpPr/>
          <p:nvPr/>
        </p:nvSpPr>
        <p:spPr>
          <a:xfrm>
            <a:off x="4908863" y="2025542"/>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Oval 51">
            <a:extLst>
              <a:ext uri="{FF2B5EF4-FFF2-40B4-BE49-F238E27FC236}">
                <a16:creationId xmlns:a16="http://schemas.microsoft.com/office/drawing/2014/main" id="{D49283C7-7AAD-9474-8971-E47C64E804BF}"/>
              </a:ext>
            </a:extLst>
          </p:cNvPr>
          <p:cNvSpPr/>
          <p:nvPr/>
        </p:nvSpPr>
        <p:spPr>
          <a:xfrm>
            <a:off x="4999595" y="2025542"/>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Oval 52">
            <a:extLst>
              <a:ext uri="{FF2B5EF4-FFF2-40B4-BE49-F238E27FC236}">
                <a16:creationId xmlns:a16="http://schemas.microsoft.com/office/drawing/2014/main" id="{C2AC04AE-A87E-B8D5-9F89-8993373F3E2B}"/>
              </a:ext>
            </a:extLst>
          </p:cNvPr>
          <p:cNvSpPr/>
          <p:nvPr/>
        </p:nvSpPr>
        <p:spPr>
          <a:xfrm>
            <a:off x="5118245" y="2025542"/>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Rectangle 60">
            <a:extLst>
              <a:ext uri="{FF2B5EF4-FFF2-40B4-BE49-F238E27FC236}">
                <a16:creationId xmlns:a16="http://schemas.microsoft.com/office/drawing/2014/main" id="{94AA7CFB-821E-7738-FBB7-9724F8E0773B}"/>
              </a:ext>
            </a:extLst>
          </p:cNvPr>
          <p:cNvSpPr/>
          <p:nvPr/>
        </p:nvSpPr>
        <p:spPr>
          <a:xfrm>
            <a:off x="2113194" y="1999451"/>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62" name="Straight Arrow Connector 61">
            <a:extLst>
              <a:ext uri="{FF2B5EF4-FFF2-40B4-BE49-F238E27FC236}">
                <a16:creationId xmlns:a16="http://schemas.microsoft.com/office/drawing/2014/main" id="{5D13AFB6-8CB8-2A4B-F9E3-836035892D8B}"/>
              </a:ext>
            </a:extLst>
          </p:cNvPr>
          <p:cNvCxnSpPr>
            <a:cxnSpLocks/>
            <a:endCxn id="61" idx="3"/>
          </p:cNvCxnSpPr>
          <p:nvPr/>
        </p:nvCxnSpPr>
        <p:spPr>
          <a:xfrm flipV="1">
            <a:off x="2437213" y="2251479"/>
            <a:ext cx="404723" cy="6161"/>
          </a:xfrm>
          <a:prstGeom prst="straightConnector1">
            <a:avLst/>
          </a:prstGeom>
          <a:noFill/>
          <a:ln w="25400" cap="flat" cmpd="sng" algn="ctr">
            <a:solidFill>
              <a:srgbClr val="C0504D"/>
            </a:solidFill>
            <a:prstDash val="solid"/>
            <a:tailEnd type="triangle" w="lg" len="lg"/>
          </a:ln>
          <a:effectLst/>
        </p:spPr>
      </p:cxnSp>
      <p:cxnSp>
        <p:nvCxnSpPr>
          <p:cNvPr id="63" name="Straight Connector 62">
            <a:extLst>
              <a:ext uri="{FF2B5EF4-FFF2-40B4-BE49-F238E27FC236}">
                <a16:creationId xmlns:a16="http://schemas.microsoft.com/office/drawing/2014/main" id="{03098944-40C5-3DF5-5958-6052A055BC81}"/>
              </a:ext>
            </a:extLst>
          </p:cNvPr>
          <p:cNvCxnSpPr>
            <a:cxnSpLocks/>
          </p:cNvCxnSpPr>
          <p:nvPr/>
        </p:nvCxnSpPr>
        <p:spPr>
          <a:xfrm>
            <a:off x="2191489" y="2163246"/>
            <a:ext cx="419471" cy="186330"/>
          </a:xfrm>
          <a:prstGeom prst="line">
            <a:avLst/>
          </a:prstGeom>
          <a:noFill/>
          <a:ln w="38100" cap="flat" cmpd="sng" algn="ctr">
            <a:solidFill>
              <a:srgbClr val="C00000"/>
            </a:solidFill>
            <a:prstDash val="solid"/>
          </a:ln>
          <a:effectLst/>
        </p:spPr>
      </p:cxnSp>
      <p:cxnSp>
        <p:nvCxnSpPr>
          <p:cNvPr id="64" name="Straight Connector 63">
            <a:extLst>
              <a:ext uri="{FF2B5EF4-FFF2-40B4-BE49-F238E27FC236}">
                <a16:creationId xmlns:a16="http://schemas.microsoft.com/office/drawing/2014/main" id="{A24F94A7-6F4B-821F-9990-70AD1A155ABB}"/>
              </a:ext>
            </a:extLst>
          </p:cNvPr>
          <p:cNvCxnSpPr>
            <a:cxnSpLocks/>
          </p:cNvCxnSpPr>
          <p:nvPr/>
        </p:nvCxnSpPr>
        <p:spPr>
          <a:xfrm>
            <a:off x="2314348" y="2040387"/>
            <a:ext cx="173753" cy="432048"/>
          </a:xfrm>
          <a:prstGeom prst="line">
            <a:avLst/>
          </a:prstGeom>
          <a:noFill/>
          <a:ln w="38100" cap="flat" cmpd="sng" algn="ctr">
            <a:solidFill>
              <a:srgbClr val="C00000"/>
            </a:solidFill>
            <a:prstDash val="solid"/>
          </a:ln>
          <a:effectLst/>
        </p:spPr>
      </p:cxnSp>
      <p:cxnSp>
        <p:nvCxnSpPr>
          <p:cNvPr id="65" name="Straight Connector 64">
            <a:extLst>
              <a:ext uri="{FF2B5EF4-FFF2-40B4-BE49-F238E27FC236}">
                <a16:creationId xmlns:a16="http://schemas.microsoft.com/office/drawing/2014/main" id="{4608135D-3EFC-F2DA-46DF-5A9176147758}"/>
              </a:ext>
            </a:extLst>
          </p:cNvPr>
          <p:cNvCxnSpPr>
            <a:cxnSpLocks/>
          </p:cNvCxnSpPr>
          <p:nvPr/>
        </p:nvCxnSpPr>
        <p:spPr>
          <a:xfrm flipH="1">
            <a:off x="2314348" y="2040387"/>
            <a:ext cx="173753" cy="432048"/>
          </a:xfrm>
          <a:prstGeom prst="line">
            <a:avLst/>
          </a:prstGeom>
          <a:noFill/>
          <a:ln w="38100" cap="flat" cmpd="sng" algn="ctr">
            <a:solidFill>
              <a:srgbClr val="C00000"/>
            </a:solidFill>
            <a:prstDash val="solid"/>
          </a:ln>
          <a:effectLst/>
        </p:spPr>
      </p:cxnSp>
      <p:cxnSp>
        <p:nvCxnSpPr>
          <p:cNvPr id="66" name="Straight Connector 65">
            <a:extLst>
              <a:ext uri="{FF2B5EF4-FFF2-40B4-BE49-F238E27FC236}">
                <a16:creationId xmlns:a16="http://schemas.microsoft.com/office/drawing/2014/main" id="{28A410E0-EE8F-9866-FD5F-67F143579E91}"/>
              </a:ext>
            </a:extLst>
          </p:cNvPr>
          <p:cNvCxnSpPr>
            <a:cxnSpLocks/>
          </p:cNvCxnSpPr>
          <p:nvPr/>
        </p:nvCxnSpPr>
        <p:spPr>
          <a:xfrm flipH="1">
            <a:off x="2191489" y="2163246"/>
            <a:ext cx="419471" cy="186330"/>
          </a:xfrm>
          <a:prstGeom prst="line">
            <a:avLst/>
          </a:prstGeom>
          <a:noFill/>
          <a:ln w="38100" cap="flat" cmpd="sng" algn="ctr">
            <a:solidFill>
              <a:srgbClr val="C00000"/>
            </a:solidFill>
            <a:prstDash val="solid"/>
          </a:ln>
          <a:effectLst/>
        </p:spPr>
      </p:cxnSp>
      <p:sp>
        <p:nvSpPr>
          <p:cNvPr id="70" name="Oval 69">
            <a:extLst>
              <a:ext uri="{FF2B5EF4-FFF2-40B4-BE49-F238E27FC236}">
                <a16:creationId xmlns:a16="http://schemas.microsoft.com/office/drawing/2014/main" id="{584A8959-D479-5F1E-958F-B24EDA81F990}"/>
              </a:ext>
            </a:extLst>
          </p:cNvPr>
          <p:cNvSpPr/>
          <p:nvPr/>
        </p:nvSpPr>
        <p:spPr>
          <a:xfrm>
            <a:off x="13764632" y="16121284"/>
            <a:ext cx="432048" cy="432048"/>
          </a:xfrm>
          <a:prstGeom prst="ellipse">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sp>
        <p:nvSpPr>
          <p:cNvPr id="97" name="Pie 1172">
            <a:extLst>
              <a:ext uri="{FF2B5EF4-FFF2-40B4-BE49-F238E27FC236}">
                <a16:creationId xmlns:a16="http://schemas.microsoft.com/office/drawing/2014/main" id="{6F2708A9-5933-FCE9-A936-80B1347B582D}"/>
              </a:ext>
            </a:extLst>
          </p:cNvPr>
          <p:cNvSpPr/>
          <p:nvPr/>
        </p:nvSpPr>
        <p:spPr>
          <a:xfrm>
            <a:off x="3219126" y="2717243"/>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sp>
        <p:nvSpPr>
          <p:cNvPr id="101" name="Rectangle 100">
            <a:extLst>
              <a:ext uri="{FF2B5EF4-FFF2-40B4-BE49-F238E27FC236}">
                <a16:creationId xmlns:a16="http://schemas.microsoft.com/office/drawing/2014/main" id="{617921AB-38D7-D8C4-9188-5DC902735015}"/>
              </a:ext>
            </a:extLst>
          </p:cNvPr>
          <p:cNvSpPr/>
          <p:nvPr/>
        </p:nvSpPr>
        <p:spPr>
          <a:xfrm>
            <a:off x="3123757" y="3523184"/>
            <a:ext cx="518976" cy="370299"/>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endParaRPr>
          </a:p>
        </p:txBody>
      </p:sp>
      <p:cxnSp>
        <p:nvCxnSpPr>
          <p:cNvPr id="107" name="Straight Connector 106">
            <a:extLst>
              <a:ext uri="{FF2B5EF4-FFF2-40B4-BE49-F238E27FC236}">
                <a16:creationId xmlns:a16="http://schemas.microsoft.com/office/drawing/2014/main" id="{F40CA5E1-5A15-5E3D-7F43-0DAB9A633430}"/>
              </a:ext>
            </a:extLst>
          </p:cNvPr>
          <p:cNvCxnSpPr>
            <a:cxnSpLocks/>
          </p:cNvCxnSpPr>
          <p:nvPr/>
        </p:nvCxnSpPr>
        <p:spPr>
          <a:xfrm>
            <a:off x="3342369" y="2420785"/>
            <a:ext cx="2237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110" name="Oval 109">
            <a:extLst>
              <a:ext uri="{FF2B5EF4-FFF2-40B4-BE49-F238E27FC236}">
                <a16:creationId xmlns:a16="http://schemas.microsoft.com/office/drawing/2014/main" id="{88D9A3CD-AFC2-873B-E036-729BA7BB8026}"/>
              </a:ext>
            </a:extLst>
          </p:cNvPr>
          <p:cNvSpPr/>
          <p:nvPr/>
        </p:nvSpPr>
        <p:spPr>
          <a:xfrm>
            <a:off x="4918069" y="2025542"/>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1" name="Oval 110">
            <a:extLst>
              <a:ext uri="{FF2B5EF4-FFF2-40B4-BE49-F238E27FC236}">
                <a16:creationId xmlns:a16="http://schemas.microsoft.com/office/drawing/2014/main" id="{3D6591BE-429F-7282-5D4D-89AC9A104B9E}"/>
              </a:ext>
            </a:extLst>
          </p:cNvPr>
          <p:cNvSpPr/>
          <p:nvPr/>
        </p:nvSpPr>
        <p:spPr>
          <a:xfrm>
            <a:off x="5012611" y="2025542"/>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2" name="Oval 111">
            <a:extLst>
              <a:ext uri="{FF2B5EF4-FFF2-40B4-BE49-F238E27FC236}">
                <a16:creationId xmlns:a16="http://schemas.microsoft.com/office/drawing/2014/main" id="{81616942-E193-C282-5CDD-2328B0B4509E}"/>
              </a:ext>
            </a:extLst>
          </p:cNvPr>
          <p:cNvSpPr/>
          <p:nvPr/>
        </p:nvSpPr>
        <p:spPr>
          <a:xfrm>
            <a:off x="5131261" y="2025542"/>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54" name="Straight Connector 153">
            <a:extLst>
              <a:ext uri="{FF2B5EF4-FFF2-40B4-BE49-F238E27FC236}">
                <a16:creationId xmlns:a16="http://schemas.microsoft.com/office/drawing/2014/main" id="{2EAFA315-D61B-1AF9-C69E-129426CED6A7}"/>
              </a:ext>
            </a:extLst>
          </p:cNvPr>
          <p:cNvCxnSpPr>
            <a:cxnSpLocks/>
            <a:endCxn id="14" idx="1"/>
          </p:cNvCxnSpPr>
          <p:nvPr/>
        </p:nvCxnSpPr>
        <p:spPr>
          <a:xfrm>
            <a:off x="3531870" y="2259330"/>
            <a:ext cx="3089911" cy="84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5EFE575B-A048-C6F4-7ECD-C677E62A20D8}"/>
              </a:ext>
            </a:extLst>
          </p:cNvPr>
          <p:cNvCxnSpPr>
            <a:cxnSpLocks/>
          </p:cNvCxnSpPr>
          <p:nvPr/>
        </p:nvCxnSpPr>
        <p:spPr>
          <a:xfrm>
            <a:off x="3550920" y="2278380"/>
            <a:ext cx="307086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465439D5-9D88-2ED0-67F8-23AB90928C5A}"/>
              </a:ext>
            </a:extLst>
          </p:cNvPr>
          <p:cNvCxnSpPr/>
          <p:nvPr/>
        </p:nvCxnSpPr>
        <p:spPr>
          <a:xfrm>
            <a:off x="5912299" y="2106699"/>
            <a:ext cx="521970" cy="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BE09D048-6B27-5317-4B8D-68E91923B54E}"/>
              </a:ext>
            </a:extLst>
          </p:cNvPr>
          <p:cNvCxnSpPr>
            <a:cxnSpLocks/>
          </p:cNvCxnSpPr>
          <p:nvPr/>
        </p:nvCxnSpPr>
        <p:spPr>
          <a:xfrm flipH="1">
            <a:off x="3758565" y="2389207"/>
            <a:ext cx="560070" cy="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60861A6-A03C-CDEF-A587-B3B3990724E6}"/>
              </a:ext>
            </a:extLst>
          </p:cNvPr>
          <p:cNvCxnSpPr>
            <a:stCxn id="97" idx="1"/>
            <a:endCxn id="101" idx="0"/>
          </p:cNvCxnSpPr>
          <p:nvPr/>
        </p:nvCxnSpPr>
        <p:spPr>
          <a:xfrm>
            <a:off x="3383245" y="3140155"/>
            <a:ext cx="0" cy="38302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39EDB3C7-DB32-240D-225F-9B42AA5DF91A}"/>
              </a:ext>
            </a:extLst>
          </p:cNvPr>
          <p:cNvCxnSpPr>
            <a:cxnSpLocks/>
            <a:stCxn id="45" idx="1"/>
            <a:endCxn id="101" idx="3"/>
          </p:cNvCxnSpPr>
          <p:nvPr/>
        </p:nvCxnSpPr>
        <p:spPr>
          <a:xfrm flipH="1">
            <a:off x="3642733" y="3706622"/>
            <a:ext cx="315857" cy="171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3BE69F3D-FC2A-D6E9-A587-1D4FF4ED4591}"/>
              </a:ext>
            </a:extLst>
          </p:cNvPr>
          <p:cNvCxnSpPr>
            <a:stCxn id="101" idx="1"/>
            <a:endCxn id="61" idx="2"/>
          </p:cNvCxnSpPr>
          <p:nvPr/>
        </p:nvCxnSpPr>
        <p:spPr>
          <a:xfrm rot="10800000">
            <a:off x="2477565" y="2503508"/>
            <a:ext cx="646192" cy="1204827"/>
          </a:xfrm>
          <a:prstGeom prst="bentConnector2">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D36ACA01-B732-1C25-CEAA-E2DC6EF9E4D7}"/>
              </a:ext>
            </a:extLst>
          </p:cNvPr>
          <p:cNvSpPr/>
          <p:nvPr/>
        </p:nvSpPr>
        <p:spPr>
          <a:xfrm>
            <a:off x="6621781" y="1723976"/>
            <a:ext cx="1325880" cy="1072393"/>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0" name="Picture 19">
            <a:extLst>
              <a:ext uri="{FF2B5EF4-FFF2-40B4-BE49-F238E27FC236}">
                <a16:creationId xmlns:a16="http://schemas.microsoft.com/office/drawing/2014/main" id="{B0E9ADF3-4ED0-DD38-C374-D8044BA37244}"/>
              </a:ext>
            </a:extLst>
          </p:cNvPr>
          <p:cNvPicPr>
            <a:picLocks noChangeAspect="1"/>
          </p:cNvPicPr>
          <p:nvPr/>
        </p:nvPicPr>
        <p:blipFill rotWithShape="1">
          <a:blip r:embed="rId5"/>
          <a:srcRect l="3589" t="7083" r="1964" b="3660"/>
          <a:stretch/>
        </p:blipFill>
        <p:spPr>
          <a:xfrm>
            <a:off x="6217920" y="3209034"/>
            <a:ext cx="4613908" cy="2833210"/>
          </a:xfrm>
          <a:prstGeom prst="rect">
            <a:avLst/>
          </a:prstGeom>
        </p:spPr>
      </p:pic>
      <p:sp>
        <p:nvSpPr>
          <p:cNvPr id="22" name="TextBox 21">
            <a:extLst>
              <a:ext uri="{FF2B5EF4-FFF2-40B4-BE49-F238E27FC236}">
                <a16:creationId xmlns:a16="http://schemas.microsoft.com/office/drawing/2014/main" id="{B190FBA7-C11C-7F81-21CB-1A3E0E1FBB19}"/>
              </a:ext>
            </a:extLst>
          </p:cNvPr>
          <p:cNvSpPr txBox="1"/>
          <p:nvPr/>
        </p:nvSpPr>
        <p:spPr>
          <a:xfrm>
            <a:off x="8856607" y="6121058"/>
            <a:ext cx="1975221" cy="246221"/>
          </a:xfrm>
          <a:prstGeom prst="rect">
            <a:avLst/>
          </a:prstGeom>
          <a:noFill/>
        </p:spPr>
        <p:txBody>
          <a:bodyPr wrap="none" rtlCol="0">
            <a:spAutoFit/>
          </a:bodyPr>
          <a:lstStyle/>
          <a:p>
            <a:r>
              <a:rPr lang="en-AU" sz="1000" dirty="0"/>
              <a:t>He </a:t>
            </a:r>
            <a:r>
              <a:rPr lang="en-AU" sz="1000" i="1" dirty="0"/>
              <a:t>Optics Express </a:t>
            </a:r>
            <a:r>
              <a:rPr lang="en-AU" sz="1000" b="1" i="1" dirty="0"/>
              <a:t>21</a:t>
            </a:r>
            <a:r>
              <a:rPr lang="en-AU" sz="1000" dirty="0"/>
              <a:t> p18754 2013</a:t>
            </a:r>
            <a:endParaRPr lang="en-AU" sz="1000" i="1" dirty="0"/>
          </a:p>
        </p:txBody>
      </p:sp>
      <p:sp>
        <p:nvSpPr>
          <p:cNvPr id="24" name="TextBox 23">
            <a:extLst>
              <a:ext uri="{FF2B5EF4-FFF2-40B4-BE49-F238E27FC236}">
                <a16:creationId xmlns:a16="http://schemas.microsoft.com/office/drawing/2014/main" id="{F8ED7DFC-7C2C-1E54-CA39-4B25472AF33A}"/>
              </a:ext>
            </a:extLst>
          </p:cNvPr>
          <p:cNvSpPr txBox="1"/>
          <p:nvPr/>
        </p:nvSpPr>
        <p:spPr>
          <a:xfrm>
            <a:off x="5875746" y="1722479"/>
            <a:ext cx="471604" cy="369332"/>
          </a:xfrm>
          <a:prstGeom prst="rect">
            <a:avLst/>
          </a:prstGeom>
          <a:noFill/>
        </p:spPr>
        <p:txBody>
          <a:bodyPr wrap="none" rtlCol="0">
            <a:spAutoFit/>
          </a:bodyPr>
          <a:lstStyle/>
          <a:p>
            <a:r>
              <a:rPr lang="en-AU" dirty="0">
                <a:latin typeface="Symbol" panose="05050102010706020507" pitchFamily="18" charset="2"/>
              </a:rPr>
              <a:t>F</a:t>
            </a:r>
            <a:r>
              <a:rPr lang="en-AU" baseline="-25000" dirty="0">
                <a:latin typeface="Symbol" panose="05050102010706020507" pitchFamily="18" charset="2"/>
              </a:rPr>
              <a:t>N</a:t>
            </a:r>
          </a:p>
        </p:txBody>
      </p:sp>
      <p:sp>
        <p:nvSpPr>
          <p:cNvPr id="28" name="TextBox 27">
            <a:extLst>
              <a:ext uri="{FF2B5EF4-FFF2-40B4-BE49-F238E27FC236}">
                <a16:creationId xmlns:a16="http://schemas.microsoft.com/office/drawing/2014/main" id="{5C8D49A2-B22B-FBCB-B28A-77B155F39A19}"/>
              </a:ext>
            </a:extLst>
          </p:cNvPr>
          <p:cNvSpPr txBox="1"/>
          <p:nvPr/>
        </p:nvSpPr>
        <p:spPr>
          <a:xfrm>
            <a:off x="3893598" y="2520784"/>
            <a:ext cx="471604" cy="369332"/>
          </a:xfrm>
          <a:prstGeom prst="rect">
            <a:avLst/>
          </a:prstGeom>
          <a:noFill/>
        </p:spPr>
        <p:txBody>
          <a:bodyPr wrap="none" rtlCol="0">
            <a:spAutoFit/>
          </a:bodyPr>
          <a:lstStyle/>
          <a:p>
            <a:r>
              <a:rPr lang="en-AU" dirty="0">
                <a:latin typeface="Symbol" panose="05050102010706020507" pitchFamily="18" charset="2"/>
              </a:rPr>
              <a:t>F</a:t>
            </a:r>
            <a:r>
              <a:rPr lang="en-AU" baseline="-25000" dirty="0">
                <a:latin typeface="Symbol" panose="05050102010706020507" pitchFamily="18" charset="2"/>
              </a:rPr>
              <a:t>N</a:t>
            </a:r>
          </a:p>
        </p:txBody>
      </p:sp>
      <p:sp>
        <p:nvSpPr>
          <p:cNvPr id="29" name="TextBox 28">
            <a:extLst>
              <a:ext uri="{FF2B5EF4-FFF2-40B4-BE49-F238E27FC236}">
                <a16:creationId xmlns:a16="http://schemas.microsoft.com/office/drawing/2014/main" id="{ABE634BF-9B61-2C63-BE88-E6C334C0EF80}"/>
              </a:ext>
            </a:extLst>
          </p:cNvPr>
          <p:cNvSpPr txBox="1"/>
          <p:nvPr/>
        </p:nvSpPr>
        <p:spPr>
          <a:xfrm>
            <a:off x="6621781" y="1710192"/>
            <a:ext cx="989566" cy="369332"/>
          </a:xfrm>
          <a:prstGeom prst="rect">
            <a:avLst/>
          </a:prstGeom>
          <a:noFill/>
        </p:spPr>
        <p:txBody>
          <a:bodyPr wrap="none" rtlCol="0">
            <a:spAutoFit/>
          </a:bodyPr>
          <a:lstStyle/>
          <a:p>
            <a:r>
              <a:rPr lang="en-AU" dirty="0"/>
              <a:t>REMOTE</a:t>
            </a:r>
          </a:p>
        </p:txBody>
      </p:sp>
      <p:sp>
        <p:nvSpPr>
          <p:cNvPr id="6" name="TextBox 5">
            <a:extLst>
              <a:ext uri="{FF2B5EF4-FFF2-40B4-BE49-F238E27FC236}">
                <a16:creationId xmlns:a16="http://schemas.microsoft.com/office/drawing/2014/main" id="{7DE0C63D-3ACD-FDE2-1911-8BE7C4F36DB1}"/>
              </a:ext>
            </a:extLst>
          </p:cNvPr>
          <p:cNvSpPr txBox="1"/>
          <p:nvPr/>
        </p:nvSpPr>
        <p:spPr>
          <a:xfrm>
            <a:off x="1950259" y="2828679"/>
            <a:ext cx="598241" cy="369332"/>
          </a:xfrm>
          <a:prstGeom prst="rect">
            <a:avLst/>
          </a:prstGeom>
          <a:noFill/>
        </p:spPr>
        <p:txBody>
          <a:bodyPr wrap="none" rtlCol="0">
            <a:spAutoFit/>
          </a:bodyPr>
          <a:lstStyle/>
          <a:p>
            <a:r>
              <a:rPr lang="en-AU" dirty="0">
                <a:latin typeface="Symbol" panose="05050102010706020507" pitchFamily="18" charset="2"/>
              </a:rPr>
              <a:t>-F</a:t>
            </a:r>
            <a:r>
              <a:rPr lang="en-AU" baseline="-25000" dirty="0">
                <a:latin typeface="Symbol" panose="05050102010706020507" pitchFamily="18" charset="2"/>
              </a:rPr>
              <a:t>N</a:t>
            </a:r>
          </a:p>
        </p:txBody>
      </p:sp>
      <p:sp>
        <p:nvSpPr>
          <p:cNvPr id="9" name="TextBox 8">
            <a:extLst>
              <a:ext uri="{FF2B5EF4-FFF2-40B4-BE49-F238E27FC236}">
                <a16:creationId xmlns:a16="http://schemas.microsoft.com/office/drawing/2014/main" id="{FCB78EF5-C9E7-538B-0707-A3AE2DC6D64E}"/>
              </a:ext>
            </a:extLst>
          </p:cNvPr>
          <p:cNvSpPr txBox="1"/>
          <p:nvPr/>
        </p:nvSpPr>
        <p:spPr>
          <a:xfrm>
            <a:off x="682936" y="4675200"/>
            <a:ext cx="4605367" cy="369332"/>
          </a:xfrm>
          <a:prstGeom prst="rect">
            <a:avLst/>
          </a:prstGeom>
          <a:solidFill>
            <a:srgbClr val="FFFFAA"/>
          </a:solidFill>
          <a:ln>
            <a:solidFill>
              <a:schemeClr val="bg2"/>
            </a:solidFill>
          </a:ln>
        </p:spPr>
        <p:txBody>
          <a:bodyPr wrap="square" rtlCol="0">
            <a:spAutoFit/>
          </a:bodyPr>
          <a:lstStyle/>
          <a:p>
            <a:r>
              <a:rPr lang="en-AU" dirty="0"/>
              <a:t>feedback bandwidth ~ 1/round trip time </a:t>
            </a:r>
          </a:p>
        </p:txBody>
      </p:sp>
      <p:sp>
        <p:nvSpPr>
          <p:cNvPr id="10" name="TextBox 9">
            <a:extLst>
              <a:ext uri="{FF2B5EF4-FFF2-40B4-BE49-F238E27FC236}">
                <a16:creationId xmlns:a16="http://schemas.microsoft.com/office/drawing/2014/main" id="{AC006996-F42B-C3D1-7CE2-6EE89FEDE106}"/>
              </a:ext>
            </a:extLst>
          </p:cNvPr>
          <p:cNvSpPr txBox="1"/>
          <p:nvPr/>
        </p:nvSpPr>
        <p:spPr>
          <a:xfrm>
            <a:off x="1938604" y="3702729"/>
            <a:ext cx="751488" cy="276999"/>
          </a:xfrm>
          <a:prstGeom prst="rect">
            <a:avLst/>
          </a:prstGeom>
          <a:noFill/>
        </p:spPr>
        <p:txBody>
          <a:bodyPr wrap="none" rtlCol="0">
            <a:spAutoFit/>
          </a:bodyPr>
          <a:lstStyle/>
          <a:p>
            <a:r>
              <a:rPr lang="en-AU" sz="1200" dirty="0"/>
              <a:t>feedback</a:t>
            </a:r>
          </a:p>
        </p:txBody>
      </p:sp>
      <p:sp>
        <p:nvSpPr>
          <p:cNvPr id="12" name="TextBox 11">
            <a:extLst>
              <a:ext uri="{FF2B5EF4-FFF2-40B4-BE49-F238E27FC236}">
                <a16:creationId xmlns:a16="http://schemas.microsoft.com/office/drawing/2014/main" id="{D5587DDF-BD4F-D2E1-2187-485150EB2D5B}"/>
              </a:ext>
            </a:extLst>
          </p:cNvPr>
          <p:cNvSpPr txBox="1"/>
          <p:nvPr/>
        </p:nvSpPr>
        <p:spPr>
          <a:xfrm>
            <a:off x="3022099" y="1795773"/>
            <a:ext cx="774251" cy="276999"/>
          </a:xfrm>
          <a:prstGeom prst="rect">
            <a:avLst/>
          </a:prstGeom>
          <a:noFill/>
        </p:spPr>
        <p:txBody>
          <a:bodyPr wrap="none" rtlCol="0">
            <a:spAutoFit/>
          </a:bodyPr>
          <a:lstStyle/>
          <a:p>
            <a:r>
              <a:rPr lang="en-AU" sz="1200" dirty="0"/>
              <a:t>circulator</a:t>
            </a:r>
          </a:p>
        </p:txBody>
      </p:sp>
      <p:grpSp>
        <p:nvGrpSpPr>
          <p:cNvPr id="15" name="Group 14">
            <a:extLst>
              <a:ext uri="{FF2B5EF4-FFF2-40B4-BE49-F238E27FC236}">
                <a16:creationId xmlns:a16="http://schemas.microsoft.com/office/drawing/2014/main" id="{1AD2FE8A-F4D3-75B7-31BA-F86114C1592A}"/>
              </a:ext>
            </a:extLst>
          </p:cNvPr>
          <p:cNvGrpSpPr/>
          <p:nvPr/>
        </p:nvGrpSpPr>
        <p:grpSpPr>
          <a:xfrm>
            <a:off x="3123609" y="2043651"/>
            <a:ext cx="486000" cy="484446"/>
            <a:chOff x="913324" y="3836986"/>
            <a:chExt cx="486000" cy="484446"/>
          </a:xfrm>
        </p:grpSpPr>
        <p:sp>
          <p:nvSpPr>
            <p:cNvPr id="16" name="Oval 15">
              <a:extLst>
                <a:ext uri="{FF2B5EF4-FFF2-40B4-BE49-F238E27FC236}">
                  <a16:creationId xmlns:a16="http://schemas.microsoft.com/office/drawing/2014/main" id="{E38E325E-B8A7-E60F-54D8-BF28E11977B7}"/>
                </a:ext>
              </a:extLst>
            </p:cNvPr>
            <p:cNvSpPr/>
            <p:nvPr/>
          </p:nvSpPr>
          <p:spPr>
            <a:xfrm>
              <a:off x="913324" y="3836986"/>
              <a:ext cx="486000" cy="484446"/>
            </a:xfrm>
            <a:prstGeom prst="ellipse">
              <a:avLst/>
            </a:prstGeom>
            <a:solidFill>
              <a:srgbClr val="B9CDE5"/>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Arc 16">
              <a:extLst>
                <a:ext uri="{FF2B5EF4-FFF2-40B4-BE49-F238E27FC236}">
                  <a16:creationId xmlns:a16="http://schemas.microsoft.com/office/drawing/2014/main" id="{93D017ED-630E-52A7-AE49-3C3E7627E6B9}"/>
                </a:ext>
              </a:extLst>
            </p:cNvPr>
            <p:cNvSpPr/>
            <p:nvPr/>
          </p:nvSpPr>
          <p:spPr>
            <a:xfrm>
              <a:off x="996124" y="3919478"/>
              <a:ext cx="320400" cy="319462"/>
            </a:xfrm>
            <a:prstGeom prst="arc">
              <a:avLst>
                <a:gd name="adj1" fmla="val 16125597"/>
                <a:gd name="adj2" fmla="val 11132633"/>
              </a:avLst>
            </a:prstGeom>
            <a:ln w="28575">
              <a:solidFill>
                <a:srgbClr val="385D8A"/>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AU" dirty="0"/>
            </a:p>
          </p:txBody>
        </p:sp>
      </p:grpSp>
      <p:sp>
        <p:nvSpPr>
          <p:cNvPr id="18" name="Arc 17">
            <a:extLst>
              <a:ext uri="{FF2B5EF4-FFF2-40B4-BE49-F238E27FC236}">
                <a16:creationId xmlns:a16="http://schemas.microsoft.com/office/drawing/2014/main" id="{864E48E5-16D7-DC34-1F09-49DC8B882C12}"/>
              </a:ext>
            </a:extLst>
          </p:cNvPr>
          <p:cNvSpPr/>
          <p:nvPr/>
        </p:nvSpPr>
        <p:spPr>
          <a:xfrm>
            <a:off x="3139659" y="2063610"/>
            <a:ext cx="468000" cy="468000"/>
          </a:xfrm>
          <a:prstGeom prst="arc">
            <a:avLst>
              <a:gd name="adj1" fmla="val 21456803"/>
              <a:gd name="adj2" fmla="val 5312830"/>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9" name="Arc 18">
            <a:extLst>
              <a:ext uri="{FF2B5EF4-FFF2-40B4-BE49-F238E27FC236}">
                <a16:creationId xmlns:a16="http://schemas.microsoft.com/office/drawing/2014/main" id="{FF2E5FDA-0AE9-2F14-C29E-8677897049D8}"/>
              </a:ext>
            </a:extLst>
          </p:cNvPr>
          <p:cNvSpPr/>
          <p:nvPr/>
        </p:nvSpPr>
        <p:spPr>
          <a:xfrm>
            <a:off x="3112872" y="2032045"/>
            <a:ext cx="504000" cy="504000"/>
          </a:xfrm>
          <a:prstGeom prst="arc">
            <a:avLst>
              <a:gd name="adj1" fmla="val 11050623"/>
              <a:gd name="adj2" fmla="val 0"/>
            </a:avLst>
          </a:prstGeom>
          <a:ln w="19050">
            <a:solidFill>
              <a:srgbClr val="A619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cxnSp>
        <p:nvCxnSpPr>
          <p:cNvPr id="21" name="Straight Arrow Connector 20">
            <a:extLst>
              <a:ext uri="{FF2B5EF4-FFF2-40B4-BE49-F238E27FC236}">
                <a16:creationId xmlns:a16="http://schemas.microsoft.com/office/drawing/2014/main" id="{FC956AC6-5B52-8E84-51B7-E1C8F6398EC5}"/>
              </a:ext>
            </a:extLst>
          </p:cNvPr>
          <p:cNvCxnSpPr>
            <a:cxnSpLocks/>
            <a:stCxn id="18" idx="2"/>
          </p:cNvCxnSpPr>
          <p:nvPr/>
        </p:nvCxnSpPr>
        <p:spPr>
          <a:xfrm>
            <a:off x="3379592" y="2531535"/>
            <a:ext cx="0" cy="387539"/>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6460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CD4C9-CB7C-26C0-868E-9D17089BFA03}"/>
              </a:ext>
            </a:extLst>
          </p:cNvPr>
          <p:cNvSpPr>
            <a:spLocks noGrp="1"/>
          </p:cNvSpPr>
          <p:nvPr>
            <p:ph type="title"/>
          </p:nvPr>
        </p:nvSpPr>
        <p:spPr>
          <a:xfrm>
            <a:off x="1" y="605790"/>
            <a:ext cx="12192000" cy="560070"/>
          </a:xfrm>
        </p:spPr>
        <p:txBody>
          <a:bodyPr/>
          <a:lstStyle/>
          <a:p>
            <a:r>
              <a:rPr lang="en-AU" dirty="0"/>
              <a:t>Principles of TTOF – two way – optical delay stabilization</a:t>
            </a:r>
          </a:p>
        </p:txBody>
      </p:sp>
      <p:sp>
        <p:nvSpPr>
          <p:cNvPr id="3" name="Date Placeholder 2">
            <a:extLst>
              <a:ext uri="{FF2B5EF4-FFF2-40B4-BE49-F238E27FC236}">
                <a16:creationId xmlns:a16="http://schemas.microsoft.com/office/drawing/2014/main" id="{63E5A85F-5622-B342-4EE2-BA5BD6254CD0}"/>
              </a:ext>
            </a:extLst>
          </p:cNvPr>
          <p:cNvSpPr>
            <a:spLocks noGrp="1"/>
          </p:cNvSpPr>
          <p:nvPr>
            <p:ph type="dt" sz="half" idx="10"/>
          </p:nvPr>
        </p:nvSpPr>
        <p:spPr/>
        <p:txBody>
          <a:bodyPr/>
          <a:lstStyle/>
          <a:p>
            <a:r>
              <a:rPr lang="en-US" dirty="0"/>
              <a:t>11 Oct 2023</a:t>
            </a:r>
            <a:endParaRPr lang="en-AU" dirty="0"/>
          </a:p>
        </p:txBody>
      </p:sp>
      <p:sp>
        <p:nvSpPr>
          <p:cNvPr id="4" name="Footer Placeholder 3">
            <a:extLst>
              <a:ext uri="{FF2B5EF4-FFF2-40B4-BE49-F238E27FC236}">
                <a16:creationId xmlns:a16="http://schemas.microsoft.com/office/drawing/2014/main" id="{CD879CFA-2785-6BFF-A6A0-676DC6B7F12C}"/>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C4877548-6F96-7481-5242-3A63FB9D366E}"/>
              </a:ext>
            </a:extLst>
          </p:cNvPr>
          <p:cNvSpPr>
            <a:spLocks noGrp="1"/>
          </p:cNvSpPr>
          <p:nvPr>
            <p:ph type="sldNum" sz="quarter" idx="12"/>
          </p:nvPr>
        </p:nvSpPr>
        <p:spPr/>
        <p:txBody>
          <a:bodyPr/>
          <a:lstStyle/>
          <a:p>
            <a:fld id="{07F29050-D3A7-419E-8F8A-80FA8E7AA01E}" type="slidenum">
              <a:rPr lang="en-AU" smtClean="0"/>
              <a:t>29</a:t>
            </a:fld>
            <a:endParaRPr lang="en-AU"/>
          </a:p>
        </p:txBody>
      </p:sp>
      <p:sp>
        <p:nvSpPr>
          <p:cNvPr id="38" name="TextBox 37">
            <a:extLst>
              <a:ext uri="{FF2B5EF4-FFF2-40B4-BE49-F238E27FC236}">
                <a16:creationId xmlns:a16="http://schemas.microsoft.com/office/drawing/2014/main" id="{21152AE0-CACF-35B1-4A61-EBF35D55862B}"/>
              </a:ext>
            </a:extLst>
          </p:cNvPr>
          <p:cNvSpPr txBox="1"/>
          <p:nvPr/>
        </p:nvSpPr>
        <p:spPr>
          <a:xfrm>
            <a:off x="190039" y="4023498"/>
            <a:ext cx="3248005" cy="246221"/>
          </a:xfrm>
          <a:prstGeom prst="rect">
            <a:avLst/>
          </a:prstGeom>
          <a:noFill/>
        </p:spPr>
        <p:txBody>
          <a:bodyPr wrap="none" rtlCol="0">
            <a:spAutoFit/>
          </a:bodyPr>
          <a:lstStyle/>
          <a:p>
            <a:r>
              <a:rPr lang="en-AU" sz="1000" dirty="0"/>
              <a:t>Adapted from </a:t>
            </a:r>
            <a:r>
              <a:rPr lang="en-AU" sz="1000" dirty="0" err="1"/>
              <a:t>Sliwczynski</a:t>
            </a:r>
            <a:r>
              <a:rPr lang="en-AU" sz="1000" dirty="0"/>
              <a:t> </a:t>
            </a:r>
            <a:r>
              <a:rPr lang="en-AU" sz="1000" i="1" dirty="0"/>
              <a:t>J. </a:t>
            </a:r>
            <a:r>
              <a:rPr lang="en-AU" sz="1000" i="1" dirty="0" err="1"/>
              <a:t>Meas</a:t>
            </a:r>
            <a:r>
              <a:rPr lang="en-AU" sz="1000" i="1" dirty="0"/>
              <a:t> Sci Tech </a:t>
            </a:r>
            <a:r>
              <a:rPr lang="en-AU" sz="1000" b="1" dirty="0"/>
              <a:t>21</a:t>
            </a:r>
            <a:r>
              <a:rPr lang="en-AU" sz="1000" dirty="0"/>
              <a:t> p75302 2010</a:t>
            </a:r>
            <a:endParaRPr lang="en-AU" sz="1000" i="1" dirty="0"/>
          </a:p>
        </p:txBody>
      </p:sp>
      <p:graphicFrame>
        <p:nvGraphicFramePr>
          <p:cNvPr id="45" name="Object 18">
            <a:extLst>
              <a:ext uri="{FF2B5EF4-FFF2-40B4-BE49-F238E27FC236}">
                <a16:creationId xmlns:a16="http://schemas.microsoft.com/office/drawing/2014/main" id="{07BF5513-874B-F383-273C-C896CBA76BB5}"/>
              </a:ext>
            </a:extLst>
          </p:cNvPr>
          <p:cNvGraphicFramePr>
            <a:graphicFrameLocks noChangeAspect="1"/>
          </p:cNvGraphicFramePr>
          <p:nvPr>
            <p:extLst>
              <p:ext uri="{D42A27DB-BD31-4B8C-83A1-F6EECF244321}">
                <p14:modId xmlns:p14="http://schemas.microsoft.com/office/powerpoint/2010/main" val="2749529166"/>
              </p:ext>
            </p:extLst>
          </p:nvPr>
        </p:nvGraphicFramePr>
        <p:xfrm>
          <a:off x="1096781" y="1927631"/>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5" name="Object 18">
                        <a:extLst>
                          <a:ext uri="{FF2B5EF4-FFF2-40B4-BE49-F238E27FC236}">
                            <a16:creationId xmlns:a16="http://schemas.microsoft.com/office/drawing/2014/main" id="{07BF5513-874B-F383-273C-C896CBA76BB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6781" y="1927631"/>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cxnSp>
        <p:nvCxnSpPr>
          <p:cNvPr id="50" name="Straight Connector 49">
            <a:extLst>
              <a:ext uri="{FF2B5EF4-FFF2-40B4-BE49-F238E27FC236}">
                <a16:creationId xmlns:a16="http://schemas.microsoft.com/office/drawing/2014/main" id="{87BDB6E1-ADA7-CD67-09B0-15FC4BA6165C}"/>
              </a:ext>
            </a:extLst>
          </p:cNvPr>
          <p:cNvCxnSpPr>
            <a:cxnSpLocks/>
            <a:stCxn id="61" idx="3"/>
          </p:cNvCxnSpPr>
          <p:nvPr/>
        </p:nvCxnSpPr>
        <p:spPr>
          <a:xfrm>
            <a:off x="2841936" y="2251479"/>
            <a:ext cx="279256" cy="6161"/>
          </a:xfrm>
          <a:prstGeom prst="line">
            <a:avLst/>
          </a:prstGeom>
          <a:ln w="19050">
            <a:solidFill>
              <a:srgbClr val="A6192E"/>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577906B0-F196-0120-96F5-5C21B2A4DCBE}"/>
              </a:ext>
            </a:extLst>
          </p:cNvPr>
          <p:cNvSpPr/>
          <p:nvPr/>
        </p:nvSpPr>
        <p:spPr>
          <a:xfrm>
            <a:off x="5290416" y="2026679"/>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Oval 51">
            <a:extLst>
              <a:ext uri="{FF2B5EF4-FFF2-40B4-BE49-F238E27FC236}">
                <a16:creationId xmlns:a16="http://schemas.microsoft.com/office/drawing/2014/main" id="{D49283C7-7AAD-9474-8971-E47C64E804BF}"/>
              </a:ext>
            </a:extLst>
          </p:cNvPr>
          <p:cNvSpPr/>
          <p:nvPr/>
        </p:nvSpPr>
        <p:spPr>
          <a:xfrm>
            <a:off x="5381148" y="2026679"/>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Oval 52">
            <a:extLst>
              <a:ext uri="{FF2B5EF4-FFF2-40B4-BE49-F238E27FC236}">
                <a16:creationId xmlns:a16="http://schemas.microsoft.com/office/drawing/2014/main" id="{C2AC04AE-A87E-B8D5-9F89-8993373F3E2B}"/>
              </a:ext>
            </a:extLst>
          </p:cNvPr>
          <p:cNvSpPr/>
          <p:nvPr/>
        </p:nvSpPr>
        <p:spPr>
          <a:xfrm>
            <a:off x="5499798" y="2026679"/>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Rectangle 60">
            <a:extLst>
              <a:ext uri="{FF2B5EF4-FFF2-40B4-BE49-F238E27FC236}">
                <a16:creationId xmlns:a16="http://schemas.microsoft.com/office/drawing/2014/main" id="{94AA7CFB-821E-7738-FBB7-9724F8E0773B}"/>
              </a:ext>
            </a:extLst>
          </p:cNvPr>
          <p:cNvSpPr/>
          <p:nvPr/>
        </p:nvSpPr>
        <p:spPr>
          <a:xfrm>
            <a:off x="2113194" y="1999451"/>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62" name="Straight Arrow Connector 61">
            <a:extLst>
              <a:ext uri="{FF2B5EF4-FFF2-40B4-BE49-F238E27FC236}">
                <a16:creationId xmlns:a16="http://schemas.microsoft.com/office/drawing/2014/main" id="{5D13AFB6-8CB8-2A4B-F9E3-836035892D8B}"/>
              </a:ext>
            </a:extLst>
          </p:cNvPr>
          <p:cNvCxnSpPr>
            <a:cxnSpLocks/>
            <a:endCxn id="61" idx="3"/>
          </p:cNvCxnSpPr>
          <p:nvPr/>
        </p:nvCxnSpPr>
        <p:spPr>
          <a:xfrm flipV="1">
            <a:off x="2437213" y="2251479"/>
            <a:ext cx="404723" cy="6161"/>
          </a:xfrm>
          <a:prstGeom prst="straightConnector1">
            <a:avLst/>
          </a:prstGeom>
          <a:noFill/>
          <a:ln w="25400" cap="flat" cmpd="sng" algn="ctr">
            <a:solidFill>
              <a:srgbClr val="C0504D"/>
            </a:solidFill>
            <a:prstDash val="solid"/>
            <a:tailEnd type="triangle" w="lg" len="lg"/>
          </a:ln>
          <a:effectLst/>
        </p:spPr>
      </p:cxnSp>
      <p:cxnSp>
        <p:nvCxnSpPr>
          <p:cNvPr id="63" name="Straight Connector 62">
            <a:extLst>
              <a:ext uri="{FF2B5EF4-FFF2-40B4-BE49-F238E27FC236}">
                <a16:creationId xmlns:a16="http://schemas.microsoft.com/office/drawing/2014/main" id="{03098944-40C5-3DF5-5958-6052A055BC81}"/>
              </a:ext>
            </a:extLst>
          </p:cNvPr>
          <p:cNvCxnSpPr>
            <a:cxnSpLocks/>
          </p:cNvCxnSpPr>
          <p:nvPr/>
        </p:nvCxnSpPr>
        <p:spPr>
          <a:xfrm>
            <a:off x="2191489" y="2163246"/>
            <a:ext cx="419471" cy="186330"/>
          </a:xfrm>
          <a:prstGeom prst="line">
            <a:avLst/>
          </a:prstGeom>
          <a:noFill/>
          <a:ln w="38100" cap="flat" cmpd="sng" algn="ctr">
            <a:solidFill>
              <a:srgbClr val="C00000"/>
            </a:solidFill>
            <a:prstDash val="solid"/>
          </a:ln>
          <a:effectLst/>
        </p:spPr>
      </p:cxnSp>
      <p:cxnSp>
        <p:nvCxnSpPr>
          <p:cNvPr id="64" name="Straight Connector 63">
            <a:extLst>
              <a:ext uri="{FF2B5EF4-FFF2-40B4-BE49-F238E27FC236}">
                <a16:creationId xmlns:a16="http://schemas.microsoft.com/office/drawing/2014/main" id="{A24F94A7-6F4B-821F-9990-70AD1A155ABB}"/>
              </a:ext>
            </a:extLst>
          </p:cNvPr>
          <p:cNvCxnSpPr>
            <a:cxnSpLocks/>
          </p:cNvCxnSpPr>
          <p:nvPr/>
        </p:nvCxnSpPr>
        <p:spPr>
          <a:xfrm>
            <a:off x="2314348" y="2040387"/>
            <a:ext cx="173753" cy="432048"/>
          </a:xfrm>
          <a:prstGeom prst="line">
            <a:avLst/>
          </a:prstGeom>
          <a:noFill/>
          <a:ln w="38100" cap="flat" cmpd="sng" algn="ctr">
            <a:solidFill>
              <a:srgbClr val="C00000"/>
            </a:solidFill>
            <a:prstDash val="solid"/>
          </a:ln>
          <a:effectLst/>
        </p:spPr>
      </p:cxnSp>
      <p:cxnSp>
        <p:nvCxnSpPr>
          <p:cNvPr id="65" name="Straight Connector 64">
            <a:extLst>
              <a:ext uri="{FF2B5EF4-FFF2-40B4-BE49-F238E27FC236}">
                <a16:creationId xmlns:a16="http://schemas.microsoft.com/office/drawing/2014/main" id="{4608135D-3EFC-F2DA-46DF-5A9176147758}"/>
              </a:ext>
            </a:extLst>
          </p:cNvPr>
          <p:cNvCxnSpPr>
            <a:cxnSpLocks/>
          </p:cNvCxnSpPr>
          <p:nvPr/>
        </p:nvCxnSpPr>
        <p:spPr>
          <a:xfrm flipH="1">
            <a:off x="2314348" y="2040387"/>
            <a:ext cx="173753" cy="432048"/>
          </a:xfrm>
          <a:prstGeom prst="line">
            <a:avLst/>
          </a:prstGeom>
          <a:noFill/>
          <a:ln w="38100" cap="flat" cmpd="sng" algn="ctr">
            <a:solidFill>
              <a:srgbClr val="C00000"/>
            </a:solidFill>
            <a:prstDash val="solid"/>
          </a:ln>
          <a:effectLst/>
        </p:spPr>
      </p:cxnSp>
      <p:cxnSp>
        <p:nvCxnSpPr>
          <p:cNvPr id="66" name="Straight Connector 65">
            <a:extLst>
              <a:ext uri="{FF2B5EF4-FFF2-40B4-BE49-F238E27FC236}">
                <a16:creationId xmlns:a16="http://schemas.microsoft.com/office/drawing/2014/main" id="{28A410E0-EE8F-9866-FD5F-67F143579E91}"/>
              </a:ext>
            </a:extLst>
          </p:cNvPr>
          <p:cNvCxnSpPr>
            <a:cxnSpLocks/>
          </p:cNvCxnSpPr>
          <p:nvPr/>
        </p:nvCxnSpPr>
        <p:spPr>
          <a:xfrm flipH="1">
            <a:off x="2191489" y="2163246"/>
            <a:ext cx="419471" cy="186330"/>
          </a:xfrm>
          <a:prstGeom prst="line">
            <a:avLst/>
          </a:prstGeom>
          <a:noFill/>
          <a:ln w="38100" cap="flat" cmpd="sng" algn="ctr">
            <a:solidFill>
              <a:srgbClr val="C00000"/>
            </a:solidFill>
            <a:prstDash val="solid"/>
          </a:ln>
          <a:effectLst/>
        </p:spPr>
      </p:cxnSp>
      <p:cxnSp>
        <p:nvCxnSpPr>
          <p:cNvPr id="69" name="Straight Arrow Connector 68">
            <a:extLst>
              <a:ext uri="{FF2B5EF4-FFF2-40B4-BE49-F238E27FC236}">
                <a16:creationId xmlns:a16="http://schemas.microsoft.com/office/drawing/2014/main" id="{9B757D3C-CB8C-3AA2-AD45-C7FB5749DC77}"/>
              </a:ext>
            </a:extLst>
          </p:cNvPr>
          <p:cNvCxnSpPr>
            <a:endCxn id="61" idx="1"/>
          </p:cNvCxnSpPr>
          <p:nvPr/>
        </p:nvCxnSpPr>
        <p:spPr>
          <a:xfrm flipV="1">
            <a:off x="1706381" y="2251479"/>
            <a:ext cx="406813" cy="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584A8959-D479-5F1E-958F-B24EDA81F990}"/>
              </a:ext>
            </a:extLst>
          </p:cNvPr>
          <p:cNvSpPr/>
          <p:nvPr/>
        </p:nvSpPr>
        <p:spPr>
          <a:xfrm>
            <a:off x="13764632" y="16121284"/>
            <a:ext cx="432048" cy="432048"/>
          </a:xfrm>
          <a:prstGeom prst="ellipse">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sp>
        <p:nvSpPr>
          <p:cNvPr id="97" name="Pie 1172">
            <a:extLst>
              <a:ext uri="{FF2B5EF4-FFF2-40B4-BE49-F238E27FC236}">
                <a16:creationId xmlns:a16="http://schemas.microsoft.com/office/drawing/2014/main" id="{6F2708A9-5933-FCE9-A936-80B1347B582D}"/>
              </a:ext>
            </a:extLst>
          </p:cNvPr>
          <p:cNvSpPr/>
          <p:nvPr/>
        </p:nvSpPr>
        <p:spPr>
          <a:xfrm>
            <a:off x="3219126" y="2717243"/>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sp>
        <p:nvSpPr>
          <p:cNvPr id="101" name="Rectangle 100">
            <a:extLst>
              <a:ext uri="{FF2B5EF4-FFF2-40B4-BE49-F238E27FC236}">
                <a16:creationId xmlns:a16="http://schemas.microsoft.com/office/drawing/2014/main" id="{617921AB-38D7-D8C4-9188-5DC902735015}"/>
              </a:ext>
            </a:extLst>
          </p:cNvPr>
          <p:cNvSpPr/>
          <p:nvPr/>
        </p:nvSpPr>
        <p:spPr>
          <a:xfrm>
            <a:off x="2210060" y="3278140"/>
            <a:ext cx="518976" cy="370299"/>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cxnSp>
        <p:nvCxnSpPr>
          <p:cNvPr id="103" name="Connector: Elbow 102">
            <a:extLst>
              <a:ext uri="{FF2B5EF4-FFF2-40B4-BE49-F238E27FC236}">
                <a16:creationId xmlns:a16="http://schemas.microsoft.com/office/drawing/2014/main" id="{AC308359-3F09-986A-324A-0323E6C571FC}"/>
              </a:ext>
            </a:extLst>
          </p:cNvPr>
          <p:cNvCxnSpPr>
            <a:stCxn id="97" idx="1"/>
            <a:endCxn id="101" idx="3"/>
          </p:cNvCxnSpPr>
          <p:nvPr/>
        </p:nvCxnSpPr>
        <p:spPr>
          <a:xfrm rot="5400000">
            <a:off x="2894574" y="2974618"/>
            <a:ext cx="323135" cy="654209"/>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Connector: Elbow 104">
            <a:extLst>
              <a:ext uri="{FF2B5EF4-FFF2-40B4-BE49-F238E27FC236}">
                <a16:creationId xmlns:a16="http://schemas.microsoft.com/office/drawing/2014/main" id="{AC119AD7-9D4E-F936-5DF6-AB6A249588B1}"/>
              </a:ext>
            </a:extLst>
          </p:cNvPr>
          <p:cNvCxnSpPr>
            <a:endCxn id="101" idx="1"/>
          </p:cNvCxnSpPr>
          <p:nvPr/>
        </p:nvCxnSpPr>
        <p:spPr>
          <a:xfrm rot="16200000" flipH="1">
            <a:off x="1409305" y="2662534"/>
            <a:ext cx="1211809" cy="389701"/>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0" name="Oval 109">
            <a:extLst>
              <a:ext uri="{FF2B5EF4-FFF2-40B4-BE49-F238E27FC236}">
                <a16:creationId xmlns:a16="http://schemas.microsoft.com/office/drawing/2014/main" id="{88D9A3CD-AFC2-873B-E036-729BA7BB8026}"/>
              </a:ext>
            </a:extLst>
          </p:cNvPr>
          <p:cNvSpPr/>
          <p:nvPr/>
        </p:nvSpPr>
        <p:spPr>
          <a:xfrm>
            <a:off x="5314862" y="2026679"/>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1" name="Oval 110">
            <a:extLst>
              <a:ext uri="{FF2B5EF4-FFF2-40B4-BE49-F238E27FC236}">
                <a16:creationId xmlns:a16="http://schemas.microsoft.com/office/drawing/2014/main" id="{3D6591BE-429F-7282-5D4D-89AC9A104B9E}"/>
              </a:ext>
            </a:extLst>
          </p:cNvPr>
          <p:cNvSpPr/>
          <p:nvPr/>
        </p:nvSpPr>
        <p:spPr>
          <a:xfrm>
            <a:off x="5405594" y="2026679"/>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2" name="Oval 111">
            <a:extLst>
              <a:ext uri="{FF2B5EF4-FFF2-40B4-BE49-F238E27FC236}">
                <a16:creationId xmlns:a16="http://schemas.microsoft.com/office/drawing/2014/main" id="{81616942-E193-C282-5CDD-2328B0B4509E}"/>
              </a:ext>
            </a:extLst>
          </p:cNvPr>
          <p:cNvSpPr/>
          <p:nvPr/>
        </p:nvSpPr>
        <p:spPr>
          <a:xfrm>
            <a:off x="5524244" y="2026679"/>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20" name="Group 119">
            <a:extLst>
              <a:ext uri="{FF2B5EF4-FFF2-40B4-BE49-F238E27FC236}">
                <a16:creationId xmlns:a16="http://schemas.microsoft.com/office/drawing/2014/main" id="{8F4B2D9A-1751-3C3E-4DED-37BB517BE9BB}"/>
              </a:ext>
            </a:extLst>
          </p:cNvPr>
          <p:cNvGrpSpPr/>
          <p:nvPr/>
        </p:nvGrpSpPr>
        <p:grpSpPr>
          <a:xfrm flipH="1">
            <a:off x="7960380" y="3060402"/>
            <a:ext cx="728742" cy="504056"/>
            <a:chOff x="6735545" y="2585133"/>
            <a:chExt cx="728742" cy="504056"/>
          </a:xfrm>
        </p:grpSpPr>
        <p:sp>
          <p:nvSpPr>
            <p:cNvPr id="114" name="Rectangle 113">
              <a:extLst>
                <a:ext uri="{FF2B5EF4-FFF2-40B4-BE49-F238E27FC236}">
                  <a16:creationId xmlns:a16="http://schemas.microsoft.com/office/drawing/2014/main" id="{43B0A408-3591-4529-96CC-7994E0106700}"/>
                </a:ext>
              </a:extLst>
            </p:cNvPr>
            <p:cNvSpPr/>
            <p:nvPr/>
          </p:nvSpPr>
          <p:spPr>
            <a:xfrm>
              <a:off x="6735545" y="2585133"/>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115" name="Straight Arrow Connector 114">
              <a:extLst>
                <a:ext uri="{FF2B5EF4-FFF2-40B4-BE49-F238E27FC236}">
                  <a16:creationId xmlns:a16="http://schemas.microsoft.com/office/drawing/2014/main" id="{F6853FE8-1098-657D-8F3A-8BEE85EBE765}"/>
                </a:ext>
              </a:extLst>
            </p:cNvPr>
            <p:cNvCxnSpPr>
              <a:cxnSpLocks/>
              <a:endCxn id="114" idx="3"/>
            </p:cNvCxnSpPr>
            <p:nvPr/>
          </p:nvCxnSpPr>
          <p:spPr>
            <a:xfrm>
              <a:off x="7059564" y="2837161"/>
              <a:ext cx="404723" cy="0"/>
            </a:xfrm>
            <a:prstGeom prst="straightConnector1">
              <a:avLst/>
            </a:prstGeom>
            <a:noFill/>
            <a:ln w="25400" cap="flat" cmpd="sng" algn="ctr">
              <a:solidFill>
                <a:srgbClr val="00B050"/>
              </a:solidFill>
              <a:prstDash val="solid"/>
              <a:tailEnd type="triangle" w="lg" len="lg"/>
            </a:ln>
            <a:effectLst/>
          </p:spPr>
        </p:cxnSp>
        <p:cxnSp>
          <p:nvCxnSpPr>
            <p:cNvPr id="116" name="Straight Connector 115">
              <a:extLst>
                <a:ext uri="{FF2B5EF4-FFF2-40B4-BE49-F238E27FC236}">
                  <a16:creationId xmlns:a16="http://schemas.microsoft.com/office/drawing/2014/main" id="{9FC6C6DC-F309-7E10-B426-2D8A0C2E2D93}"/>
                </a:ext>
              </a:extLst>
            </p:cNvPr>
            <p:cNvCxnSpPr>
              <a:cxnSpLocks/>
            </p:cNvCxnSpPr>
            <p:nvPr/>
          </p:nvCxnSpPr>
          <p:spPr>
            <a:xfrm>
              <a:off x="6813840" y="2742767"/>
              <a:ext cx="419471" cy="186330"/>
            </a:xfrm>
            <a:prstGeom prst="line">
              <a:avLst/>
            </a:prstGeom>
            <a:noFill/>
            <a:ln w="38100" cap="flat" cmpd="sng" algn="ctr">
              <a:solidFill>
                <a:srgbClr val="00B050"/>
              </a:solidFill>
              <a:prstDash val="solid"/>
            </a:ln>
            <a:effectLst/>
          </p:spPr>
        </p:cxnSp>
        <p:cxnSp>
          <p:nvCxnSpPr>
            <p:cNvPr id="117" name="Straight Connector 116">
              <a:extLst>
                <a:ext uri="{FF2B5EF4-FFF2-40B4-BE49-F238E27FC236}">
                  <a16:creationId xmlns:a16="http://schemas.microsoft.com/office/drawing/2014/main" id="{92DB878A-BE6C-A7D9-7AAD-78D80F22F9C6}"/>
                </a:ext>
              </a:extLst>
            </p:cNvPr>
            <p:cNvCxnSpPr>
              <a:cxnSpLocks/>
            </p:cNvCxnSpPr>
            <p:nvPr/>
          </p:nvCxnSpPr>
          <p:spPr>
            <a:xfrm>
              <a:off x="6936699" y="2619908"/>
              <a:ext cx="173753" cy="432048"/>
            </a:xfrm>
            <a:prstGeom prst="line">
              <a:avLst/>
            </a:prstGeom>
            <a:noFill/>
            <a:ln w="38100" cap="flat" cmpd="sng" algn="ctr">
              <a:solidFill>
                <a:srgbClr val="00B050"/>
              </a:solidFill>
              <a:prstDash val="solid"/>
            </a:ln>
            <a:effectLst/>
          </p:spPr>
        </p:cxnSp>
        <p:cxnSp>
          <p:nvCxnSpPr>
            <p:cNvPr id="118" name="Straight Connector 117">
              <a:extLst>
                <a:ext uri="{FF2B5EF4-FFF2-40B4-BE49-F238E27FC236}">
                  <a16:creationId xmlns:a16="http://schemas.microsoft.com/office/drawing/2014/main" id="{1FDCC210-29D5-44EA-79E2-A049D8604A82}"/>
                </a:ext>
              </a:extLst>
            </p:cNvPr>
            <p:cNvCxnSpPr>
              <a:cxnSpLocks/>
            </p:cNvCxnSpPr>
            <p:nvPr/>
          </p:nvCxnSpPr>
          <p:spPr>
            <a:xfrm flipH="1">
              <a:off x="6936699" y="2619908"/>
              <a:ext cx="173753" cy="432048"/>
            </a:xfrm>
            <a:prstGeom prst="line">
              <a:avLst/>
            </a:prstGeom>
            <a:noFill/>
            <a:ln w="38100" cap="flat" cmpd="sng" algn="ctr">
              <a:solidFill>
                <a:srgbClr val="00B050"/>
              </a:solidFill>
              <a:prstDash val="solid"/>
            </a:ln>
            <a:effectLst/>
          </p:spPr>
        </p:cxnSp>
        <p:cxnSp>
          <p:nvCxnSpPr>
            <p:cNvPr id="119" name="Straight Connector 118">
              <a:extLst>
                <a:ext uri="{FF2B5EF4-FFF2-40B4-BE49-F238E27FC236}">
                  <a16:creationId xmlns:a16="http://schemas.microsoft.com/office/drawing/2014/main" id="{B4B09842-25AF-0BB0-CDA1-2AEA8D416FDE}"/>
                </a:ext>
              </a:extLst>
            </p:cNvPr>
            <p:cNvCxnSpPr>
              <a:cxnSpLocks/>
            </p:cNvCxnSpPr>
            <p:nvPr/>
          </p:nvCxnSpPr>
          <p:spPr>
            <a:xfrm flipH="1">
              <a:off x="6813840" y="2742767"/>
              <a:ext cx="419471" cy="186330"/>
            </a:xfrm>
            <a:prstGeom prst="line">
              <a:avLst/>
            </a:prstGeom>
            <a:noFill/>
            <a:ln w="38100" cap="flat" cmpd="sng" algn="ctr">
              <a:solidFill>
                <a:srgbClr val="00B050"/>
              </a:solidFill>
              <a:prstDash val="solid"/>
            </a:ln>
            <a:effectLst/>
          </p:spPr>
        </p:cxnSp>
      </p:grpSp>
      <p:sp>
        <p:nvSpPr>
          <p:cNvPr id="143" name="Pie 1172">
            <a:extLst>
              <a:ext uri="{FF2B5EF4-FFF2-40B4-BE49-F238E27FC236}">
                <a16:creationId xmlns:a16="http://schemas.microsoft.com/office/drawing/2014/main" id="{FB675225-7469-4E28-B64A-AF59E9E279A6}"/>
              </a:ext>
            </a:extLst>
          </p:cNvPr>
          <p:cNvSpPr/>
          <p:nvPr/>
        </p:nvSpPr>
        <p:spPr>
          <a:xfrm rot="5400000" flipH="1">
            <a:off x="8090358" y="2075690"/>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154" name="Straight Connector 153">
            <a:extLst>
              <a:ext uri="{FF2B5EF4-FFF2-40B4-BE49-F238E27FC236}">
                <a16:creationId xmlns:a16="http://schemas.microsoft.com/office/drawing/2014/main" id="{2EAFA315-D61B-1AF9-C69E-129426CED6A7}"/>
              </a:ext>
            </a:extLst>
          </p:cNvPr>
          <p:cNvCxnSpPr>
            <a:cxnSpLocks/>
            <a:stCxn id="11" idx="3"/>
          </p:cNvCxnSpPr>
          <p:nvPr/>
        </p:nvCxnSpPr>
        <p:spPr>
          <a:xfrm>
            <a:off x="4174631" y="2281352"/>
            <a:ext cx="2765195" cy="1130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5EFE575B-A048-C6F4-7ECD-C677E62A20D8}"/>
              </a:ext>
            </a:extLst>
          </p:cNvPr>
          <p:cNvCxnSpPr>
            <a:cxnSpLocks/>
            <a:endCxn id="24" idx="2"/>
          </p:cNvCxnSpPr>
          <p:nvPr/>
        </p:nvCxnSpPr>
        <p:spPr>
          <a:xfrm>
            <a:off x="4191000" y="2301240"/>
            <a:ext cx="2746567" cy="4221"/>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465439D5-9D88-2ED0-67F8-23AB90928C5A}"/>
              </a:ext>
            </a:extLst>
          </p:cNvPr>
          <p:cNvCxnSpPr/>
          <p:nvPr/>
        </p:nvCxnSpPr>
        <p:spPr>
          <a:xfrm>
            <a:off x="4342579" y="2177630"/>
            <a:ext cx="521970" cy="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BE09D048-6B27-5317-4B8D-68E91923B54E}"/>
              </a:ext>
            </a:extLst>
          </p:cNvPr>
          <p:cNvCxnSpPr>
            <a:cxnSpLocks/>
          </p:cNvCxnSpPr>
          <p:nvPr/>
        </p:nvCxnSpPr>
        <p:spPr>
          <a:xfrm flipH="1">
            <a:off x="6061710" y="2426360"/>
            <a:ext cx="560070" cy="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E13C06EA-12D2-D570-A6BE-8BBBE6A3F847}"/>
              </a:ext>
            </a:extLst>
          </p:cNvPr>
          <p:cNvSpPr/>
          <p:nvPr/>
        </p:nvSpPr>
        <p:spPr>
          <a:xfrm>
            <a:off x="3751721" y="2149306"/>
            <a:ext cx="422910" cy="264091"/>
          </a:xfrm>
          <a:prstGeom prst="rect">
            <a:avLst/>
          </a:prstGeom>
          <a:solidFill>
            <a:srgbClr val="B9CDE5"/>
          </a:solidFill>
          <a:ln w="12700">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8" name="Straight Arrow Connector 17">
            <a:extLst>
              <a:ext uri="{FF2B5EF4-FFF2-40B4-BE49-F238E27FC236}">
                <a16:creationId xmlns:a16="http://schemas.microsoft.com/office/drawing/2014/main" id="{83F232BB-3833-DCA4-792C-1A985A0BD18D}"/>
              </a:ext>
            </a:extLst>
          </p:cNvPr>
          <p:cNvCxnSpPr>
            <a:cxnSpLocks/>
          </p:cNvCxnSpPr>
          <p:nvPr/>
        </p:nvCxnSpPr>
        <p:spPr>
          <a:xfrm flipV="1">
            <a:off x="3760168" y="1996440"/>
            <a:ext cx="365273" cy="59888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or: Elbow 22">
            <a:extLst>
              <a:ext uri="{FF2B5EF4-FFF2-40B4-BE49-F238E27FC236}">
                <a16:creationId xmlns:a16="http://schemas.microsoft.com/office/drawing/2014/main" id="{C00E0617-4186-7B9D-FA7A-C771F12E1A37}"/>
              </a:ext>
            </a:extLst>
          </p:cNvPr>
          <p:cNvCxnSpPr>
            <a:cxnSpLocks/>
            <a:stCxn id="101" idx="2"/>
            <a:endCxn id="11" idx="2"/>
          </p:cNvCxnSpPr>
          <p:nvPr/>
        </p:nvCxnSpPr>
        <p:spPr>
          <a:xfrm rot="5400000" flipH="1" flipV="1">
            <a:off x="2598841" y="2284104"/>
            <a:ext cx="1235042" cy="1493628"/>
          </a:xfrm>
          <a:prstGeom prst="bentConnector3">
            <a:avLst>
              <a:gd name="adj1" fmla="val -18509"/>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AEEB69A-1BC1-09F4-29B1-FE48088336E1}"/>
              </a:ext>
            </a:extLst>
          </p:cNvPr>
          <p:cNvCxnSpPr>
            <a:cxnSpLocks/>
          </p:cNvCxnSpPr>
          <p:nvPr/>
        </p:nvCxnSpPr>
        <p:spPr>
          <a:xfrm>
            <a:off x="3566160" y="2300402"/>
            <a:ext cx="190500" cy="838"/>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9D07C7B-1687-C7D4-A9CD-FE7B44A0DF38}"/>
              </a:ext>
            </a:extLst>
          </p:cNvPr>
          <p:cNvSpPr txBox="1"/>
          <p:nvPr/>
        </p:nvSpPr>
        <p:spPr>
          <a:xfrm>
            <a:off x="3705190" y="1600770"/>
            <a:ext cx="973280" cy="461665"/>
          </a:xfrm>
          <a:prstGeom prst="rect">
            <a:avLst/>
          </a:prstGeom>
          <a:noFill/>
        </p:spPr>
        <p:txBody>
          <a:bodyPr wrap="none" rtlCol="0">
            <a:spAutoFit/>
          </a:bodyPr>
          <a:lstStyle/>
          <a:p>
            <a:r>
              <a:rPr lang="en-AU" sz="1200" dirty="0"/>
              <a:t>adjustable </a:t>
            </a:r>
          </a:p>
          <a:p>
            <a:r>
              <a:rPr lang="en-AU" sz="1200" dirty="0"/>
              <a:t>optical delay</a:t>
            </a:r>
          </a:p>
        </p:txBody>
      </p:sp>
      <p:cxnSp>
        <p:nvCxnSpPr>
          <p:cNvPr id="37" name="Straight Connector 36">
            <a:extLst>
              <a:ext uri="{FF2B5EF4-FFF2-40B4-BE49-F238E27FC236}">
                <a16:creationId xmlns:a16="http://schemas.microsoft.com/office/drawing/2014/main" id="{45BB6086-C88A-2FB2-A52A-2CC6C668FBEB}"/>
              </a:ext>
            </a:extLst>
          </p:cNvPr>
          <p:cNvCxnSpPr>
            <a:cxnSpLocks/>
            <a:endCxn id="143" idx="1"/>
          </p:cNvCxnSpPr>
          <p:nvPr/>
        </p:nvCxnSpPr>
        <p:spPr>
          <a:xfrm>
            <a:off x="7357218" y="2287146"/>
            <a:ext cx="685803" cy="0"/>
          </a:xfrm>
          <a:prstGeom prst="line">
            <a:avLst/>
          </a:prstGeom>
          <a:ln w="19050">
            <a:solidFill>
              <a:srgbClr val="A6192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9B3D0D51-90BA-8C6F-647E-3AF2A6281D06}"/>
              </a:ext>
            </a:extLst>
          </p:cNvPr>
          <p:cNvCxnSpPr/>
          <p:nvPr/>
        </p:nvCxnSpPr>
        <p:spPr>
          <a:xfrm>
            <a:off x="8252877" y="2283336"/>
            <a:ext cx="872490"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or: Elbow 42">
            <a:extLst>
              <a:ext uri="{FF2B5EF4-FFF2-40B4-BE49-F238E27FC236}">
                <a16:creationId xmlns:a16="http://schemas.microsoft.com/office/drawing/2014/main" id="{2B2F2F75-9C62-D45F-4E7D-DEFE1F1E306C}"/>
              </a:ext>
            </a:extLst>
          </p:cNvPr>
          <p:cNvCxnSpPr>
            <a:cxnSpLocks/>
            <a:endCxn id="114" idx="1"/>
          </p:cNvCxnSpPr>
          <p:nvPr/>
        </p:nvCxnSpPr>
        <p:spPr>
          <a:xfrm rot="5400000">
            <a:off x="8269091" y="2700198"/>
            <a:ext cx="1032263" cy="192200"/>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4CC2C02F-5298-CDC0-F04F-CEBEF98D6500}"/>
              </a:ext>
            </a:extLst>
          </p:cNvPr>
          <p:cNvCxnSpPr>
            <a:cxnSpLocks/>
            <a:endCxn id="11" idx="1"/>
          </p:cNvCxnSpPr>
          <p:nvPr/>
        </p:nvCxnSpPr>
        <p:spPr>
          <a:xfrm flipV="1">
            <a:off x="3547110" y="2281352"/>
            <a:ext cx="204611" cy="36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30" name="TextBox 129">
            <a:extLst>
              <a:ext uri="{FF2B5EF4-FFF2-40B4-BE49-F238E27FC236}">
                <a16:creationId xmlns:a16="http://schemas.microsoft.com/office/drawing/2014/main" id="{7437AF07-6634-AFFF-CC35-E8EC1EC29B3A}"/>
              </a:ext>
            </a:extLst>
          </p:cNvPr>
          <p:cNvSpPr txBox="1"/>
          <p:nvPr/>
        </p:nvSpPr>
        <p:spPr>
          <a:xfrm>
            <a:off x="7191726" y="6095884"/>
            <a:ext cx="2694969" cy="246221"/>
          </a:xfrm>
          <a:prstGeom prst="rect">
            <a:avLst/>
          </a:prstGeom>
          <a:noFill/>
        </p:spPr>
        <p:txBody>
          <a:bodyPr wrap="none" rtlCol="0">
            <a:spAutoFit/>
          </a:bodyPr>
          <a:lstStyle/>
          <a:p>
            <a:r>
              <a:rPr lang="en-AU" sz="1000" dirty="0"/>
              <a:t>Adapted from Lopez  </a:t>
            </a:r>
            <a:r>
              <a:rPr lang="en-AU" sz="1000" i="1" dirty="0"/>
              <a:t>Eur. Phys J. D. </a:t>
            </a:r>
            <a:r>
              <a:rPr lang="en-AU" sz="1000" b="1" i="1" dirty="0"/>
              <a:t>48</a:t>
            </a:r>
            <a:r>
              <a:rPr lang="en-AU" sz="1000" dirty="0"/>
              <a:t> p35 2008</a:t>
            </a:r>
            <a:endParaRPr lang="en-AU" sz="1000" i="1" dirty="0"/>
          </a:p>
        </p:txBody>
      </p:sp>
      <p:grpSp>
        <p:nvGrpSpPr>
          <p:cNvPr id="8" name="Group 7">
            <a:extLst>
              <a:ext uri="{FF2B5EF4-FFF2-40B4-BE49-F238E27FC236}">
                <a16:creationId xmlns:a16="http://schemas.microsoft.com/office/drawing/2014/main" id="{863072EB-F785-F2C4-9E6A-847F5159605A}"/>
              </a:ext>
            </a:extLst>
          </p:cNvPr>
          <p:cNvGrpSpPr/>
          <p:nvPr/>
        </p:nvGrpSpPr>
        <p:grpSpPr>
          <a:xfrm>
            <a:off x="4071529" y="3638011"/>
            <a:ext cx="7217501" cy="2600948"/>
            <a:chOff x="4071529" y="3638011"/>
            <a:chExt cx="7217501" cy="2600948"/>
          </a:xfrm>
        </p:grpSpPr>
        <p:sp>
          <p:nvSpPr>
            <p:cNvPr id="194" name="TextBox 193">
              <a:extLst>
                <a:ext uri="{FF2B5EF4-FFF2-40B4-BE49-F238E27FC236}">
                  <a16:creationId xmlns:a16="http://schemas.microsoft.com/office/drawing/2014/main" id="{4E200728-DDC1-394D-85F4-8E36F93CE5D2}"/>
                </a:ext>
              </a:extLst>
            </p:cNvPr>
            <p:cNvSpPr txBox="1"/>
            <p:nvPr/>
          </p:nvSpPr>
          <p:spPr>
            <a:xfrm rot="16200000">
              <a:off x="3521346" y="4777868"/>
              <a:ext cx="1377365" cy="276999"/>
            </a:xfrm>
            <a:prstGeom prst="rect">
              <a:avLst/>
            </a:prstGeom>
            <a:noFill/>
          </p:spPr>
          <p:txBody>
            <a:bodyPr wrap="none" rtlCol="0">
              <a:spAutoFit/>
            </a:bodyPr>
            <a:lstStyle/>
            <a:p>
              <a:r>
                <a:rPr lang="en-AU" sz="1200" dirty="0"/>
                <a:t>frac. ADEV  (Hz/Hz)</a:t>
              </a:r>
            </a:p>
          </p:txBody>
        </p:sp>
        <p:grpSp>
          <p:nvGrpSpPr>
            <p:cNvPr id="6" name="Group 5">
              <a:extLst>
                <a:ext uri="{FF2B5EF4-FFF2-40B4-BE49-F238E27FC236}">
                  <a16:creationId xmlns:a16="http://schemas.microsoft.com/office/drawing/2014/main" id="{FA9297DF-F6F8-5FE2-06D1-AEF4A2338FC1}"/>
                </a:ext>
              </a:extLst>
            </p:cNvPr>
            <p:cNvGrpSpPr/>
            <p:nvPr/>
          </p:nvGrpSpPr>
          <p:grpSpPr>
            <a:xfrm>
              <a:off x="4230682" y="3638011"/>
              <a:ext cx="7058348" cy="2600948"/>
              <a:chOff x="4230682" y="3638011"/>
              <a:chExt cx="7058348" cy="2600948"/>
            </a:xfrm>
          </p:grpSpPr>
          <p:sp>
            <p:nvSpPr>
              <p:cNvPr id="203" name="TextBox 202">
                <a:extLst>
                  <a:ext uri="{FF2B5EF4-FFF2-40B4-BE49-F238E27FC236}">
                    <a16:creationId xmlns:a16="http://schemas.microsoft.com/office/drawing/2014/main" id="{F29F5B03-1251-8151-0148-EB1AE6F33576}"/>
                  </a:ext>
                </a:extLst>
              </p:cNvPr>
              <p:cNvSpPr txBox="1"/>
              <p:nvPr/>
            </p:nvSpPr>
            <p:spPr>
              <a:xfrm>
                <a:off x="7707630" y="3981037"/>
                <a:ext cx="3581400" cy="2031325"/>
              </a:xfrm>
              <a:prstGeom prst="rect">
                <a:avLst/>
              </a:prstGeom>
              <a:noFill/>
            </p:spPr>
            <p:txBody>
              <a:bodyPr wrap="square" rtlCol="0">
                <a:spAutoFit/>
              </a:bodyPr>
              <a:lstStyle/>
              <a:p>
                <a:r>
                  <a:rPr lang="en-AU" sz="1400" dirty="0"/>
                  <a:t>86 km link between LPL and LNE-SYRTE in Paris</a:t>
                </a:r>
              </a:p>
              <a:p>
                <a:r>
                  <a:rPr lang="en-AU" sz="1400" dirty="0"/>
                  <a:t>Optical delay line has two elements:</a:t>
                </a:r>
              </a:p>
              <a:p>
                <a:pPr marL="342900" indent="-342900">
                  <a:buFont typeface="+mj-lt"/>
                  <a:buAutoNum type="arabicPeriod"/>
                </a:pPr>
                <a:r>
                  <a:rPr lang="en-AU" sz="1400" dirty="0"/>
                  <a:t>Fast feedback via a PZT stretched fibre (15 ps range)</a:t>
                </a:r>
              </a:p>
              <a:p>
                <a:pPr marL="342900" indent="-342900">
                  <a:buFont typeface="+mj-lt"/>
                  <a:buAutoNum type="arabicPeriod"/>
                </a:pPr>
                <a:r>
                  <a:rPr lang="en-AU" sz="1400" dirty="0"/>
                  <a:t>Slow feedback via a heated fibre spool (6 ns range)</a:t>
                </a:r>
              </a:p>
              <a:p>
                <a:endParaRPr lang="en-AU" sz="1400" dirty="0"/>
              </a:p>
              <a:p>
                <a:r>
                  <a:rPr lang="en-AU" sz="1400" dirty="0"/>
                  <a:t>“scrambler” = polarization scrambler inserted after laser</a:t>
                </a:r>
              </a:p>
            </p:txBody>
          </p:sp>
          <p:grpSp>
            <p:nvGrpSpPr>
              <p:cNvPr id="229" name="Group 228">
                <a:extLst>
                  <a:ext uri="{FF2B5EF4-FFF2-40B4-BE49-F238E27FC236}">
                    <a16:creationId xmlns:a16="http://schemas.microsoft.com/office/drawing/2014/main" id="{2A45E823-C154-C1AF-0D24-4049AE375FF6}"/>
                  </a:ext>
                </a:extLst>
              </p:cNvPr>
              <p:cNvGrpSpPr/>
              <p:nvPr/>
            </p:nvGrpSpPr>
            <p:grpSpPr>
              <a:xfrm>
                <a:off x="4230682" y="3638011"/>
                <a:ext cx="3241731" cy="2600948"/>
                <a:chOff x="4230682" y="3638011"/>
                <a:chExt cx="3241731" cy="2600948"/>
              </a:xfrm>
            </p:grpSpPr>
            <p:pic>
              <p:nvPicPr>
                <p:cNvPr id="94" name="Picture 93">
                  <a:extLst>
                    <a:ext uri="{FF2B5EF4-FFF2-40B4-BE49-F238E27FC236}">
                      <a16:creationId xmlns:a16="http://schemas.microsoft.com/office/drawing/2014/main" id="{2F607BF3-F7B0-FE86-505D-DC7763F030AB}"/>
                    </a:ext>
                  </a:extLst>
                </p:cNvPr>
                <p:cNvPicPr>
                  <a:picLocks noChangeAspect="1"/>
                </p:cNvPicPr>
                <p:nvPr/>
              </p:nvPicPr>
              <p:blipFill>
                <a:blip r:embed="rId5"/>
                <a:stretch>
                  <a:fillRect/>
                </a:stretch>
              </p:blipFill>
              <p:spPr>
                <a:xfrm>
                  <a:off x="4603564" y="3638011"/>
                  <a:ext cx="2868849" cy="2199030"/>
                </a:xfrm>
                <a:prstGeom prst="rect">
                  <a:avLst/>
                </a:prstGeom>
              </p:spPr>
            </p:pic>
            <p:sp>
              <p:nvSpPr>
                <p:cNvPr id="95" name="TextBox 94">
                  <a:extLst>
                    <a:ext uri="{FF2B5EF4-FFF2-40B4-BE49-F238E27FC236}">
                      <a16:creationId xmlns:a16="http://schemas.microsoft.com/office/drawing/2014/main" id="{4443EEA5-7122-343A-72B8-77F788FE32CC}"/>
                    </a:ext>
                  </a:extLst>
                </p:cNvPr>
                <p:cNvSpPr txBox="1"/>
                <p:nvPr/>
              </p:nvSpPr>
              <p:spPr>
                <a:xfrm>
                  <a:off x="4611944" y="5779770"/>
                  <a:ext cx="263214" cy="276999"/>
                </a:xfrm>
                <a:prstGeom prst="rect">
                  <a:avLst/>
                </a:prstGeom>
                <a:noFill/>
              </p:spPr>
              <p:txBody>
                <a:bodyPr wrap="none" rtlCol="0">
                  <a:spAutoFit/>
                </a:bodyPr>
                <a:lstStyle/>
                <a:p>
                  <a:r>
                    <a:rPr lang="en-AU" sz="1200" dirty="0"/>
                    <a:t>1</a:t>
                  </a:r>
                </a:p>
              </p:txBody>
            </p:sp>
            <p:sp>
              <p:nvSpPr>
                <p:cNvPr id="96" name="TextBox 95">
                  <a:extLst>
                    <a:ext uri="{FF2B5EF4-FFF2-40B4-BE49-F238E27FC236}">
                      <a16:creationId xmlns:a16="http://schemas.microsoft.com/office/drawing/2014/main" id="{BC359B91-E9CF-7BF9-4D38-D1990A04FC0F}"/>
                    </a:ext>
                  </a:extLst>
                </p:cNvPr>
                <p:cNvSpPr txBox="1"/>
                <p:nvPr/>
              </p:nvSpPr>
              <p:spPr>
                <a:xfrm>
                  <a:off x="5051648" y="5779770"/>
                  <a:ext cx="341760" cy="276999"/>
                </a:xfrm>
                <a:prstGeom prst="rect">
                  <a:avLst/>
                </a:prstGeom>
                <a:noFill/>
              </p:spPr>
              <p:txBody>
                <a:bodyPr wrap="none" rtlCol="0">
                  <a:spAutoFit/>
                </a:bodyPr>
                <a:lstStyle/>
                <a:p>
                  <a:r>
                    <a:rPr lang="en-AU" sz="1200" dirty="0"/>
                    <a:t>10</a:t>
                  </a:r>
                </a:p>
              </p:txBody>
            </p:sp>
            <p:sp>
              <p:nvSpPr>
                <p:cNvPr id="98" name="TextBox 97">
                  <a:extLst>
                    <a:ext uri="{FF2B5EF4-FFF2-40B4-BE49-F238E27FC236}">
                      <a16:creationId xmlns:a16="http://schemas.microsoft.com/office/drawing/2014/main" id="{B2D06484-E3D4-9B53-C6D1-3E133A4A96D2}"/>
                    </a:ext>
                  </a:extLst>
                </p:cNvPr>
                <p:cNvSpPr txBox="1"/>
                <p:nvPr/>
              </p:nvSpPr>
              <p:spPr>
                <a:xfrm>
                  <a:off x="5554469" y="5779770"/>
                  <a:ext cx="420308" cy="276999"/>
                </a:xfrm>
                <a:prstGeom prst="rect">
                  <a:avLst/>
                </a:prstGeom>
                <a:noFill/>
              </p:spPr>
              <p:txBody>
                <a:bodyPr wrap="none" rtlCol="0">
                  <a:spAutoFit/>
                </a:bodyPr>
                <a:lstStyle/>
                <a:p>
                  <a:r>
                    <a:rPr lang="en-AU" sz="1200" dirty="0"/>
                    <a:t>100</a:t>
                  </a:r>
                </a:p>
              </p:txBody>
            </p:sp>
            <p:sp>
              <p:nvSpPr>
                <p:cNvPr id="102" name="TextBox 101">
                  <a:extLst>
                    <a:ext uri="{FF2B5EF4-FFF2-40B4-BE49-F238E27FC236}">
                      <a16:creationId xmlns:a16="http://schemas.microsoft.com/office/drawing/2014/main" id="{654AEE7D-8907-E979-BD01-35E40235B697}"/>
                    </a:ext>
                  </a:extLst>
                </p:cNvPr>
                <p:cNvSpPr txBox="1"/>
                <p:nvPr/>
              </p:nvSpPr>
              <p:spPr>
                <a:xfrm>
                  <a:off x="6007071" y="5779770"/>
                  <a:ext cx="498855" cy="276999"/>
                </a:xfrm>
                <a:prstGeom prst="rect">
                  <a:avLst/>
                </a:prstGeom>
                <a:noFill/>
              </p:spPr>
              <p:txBody>
                <a:bodyPr wrap="none" rtlCol="0">
                  <a:spAutoFit/>
                </a:bodyPr>
                <a:lstStyle/>
                <a:p>
                  <a:r>
                    <a:rPr lang="en-AU" sz="1200" dirty="0"/>
                    <a:t>1000</a:t>
                  </a:r>
                </a:p>
              </p:txBody>
            </p:sp>
            <p:sp>
              <p:nvSpPr>
                <p:cNvPr id="104" name="TextBox 103">
                  <a:extLst>
                    <a:ext uri="{FF2B5EF4-FFF2-40B4-BE49-F238E27FC236}">
                      <a16:creationId xmlns:a16="http://schemas.microsoft.com/office/drawing/2014/main" id="{761815F0-B709-2BC3-8D1A-7AA10FE0E77E}"/>
                    </a:ext>
                  </a:extLst>
                </p:cNvPr>
                <p:cNvSpPr txBox="1"/>
                <p:nvPr/>
              </p:nvSpPr>
              <p:spPr>
                <a:xfrm>
                  <a:off x="6556384" y="5780970"/>
                  <a:ext cx="393056" cy="276999"/>
                </a:xfrm>
                <a:prstGeom prst="rect">
                  <a:avLst/>
                </a:prstGeom>
                <a:noFill/>
              </p:spPr>
              <p:txBody>
                <a:bodyPr wrap="none" rtlCol="0">
                  <a:spAutoFit/>
                </a:bodyPr>
                <a:lstStyle/>
                <a:p>
                  <a:r>
                    <a:rPr lang="en-AU" sz="1200" dirty="0"/>
                    <a:t>10</a:t>
                  </a:r>
                  <a:r>
                    <a:rPr lang="en-AU" sz="1200" baseline="30000" dirty="0"/>
                    <a:t>4</a:t>
                  </a:r>
                </a:p>
              </p:txBody>
            </p:sp>
            <p:sp>
              <p:nvSpPr>
                <p:cNvPr id="106" name="TextBox 105">
                  <a:extLst>
                    <a:ext uri="{FF2B5EF4-FFF2-40B4-BE49-F238E27FC236}">
                      <a16:creationId xmlns:a16="http://schemas.microsoft.com/office/drawing/2014/main" id="{E0755FAB-AD3A-4BC4-8BD8-A0779BDE567B}"/>
                    </a:ext>
                  </a:extLst>
                </p:cNvPr>
                <p:cNvSpPr txBox="1"/>
                <p:nvPr/>
              </p:nvSpPr>
              <p:spPr>
                <a:xfrm>
                  <a:off x="7055430" y="5779770"/>
                  <a:ext cx="393056" cy="276999"/>
                </a:xfrm>
                <a:prstGeom prst="rect">
                  <a:avLst/>
                </a:prstGeom>
                <a:noFill/>
              </p:spPr>
              <p:txBody>
                <a:bodyPr wrap="none" rtlCol="0">
                  <a:spAutoFit/>
                </a:bodyPr>
                <a:lstStyle/>
                <a:p>
                  <a:r>
                    <a:rPr lang="en-AU" sz="1200" dirty="0"/>
                    <a:t>10</a:t>
                  </a:r>
                  <a:r>
                    <a:rPr lang="en-AU" sz="1200" baseline="30000" dirty="0"/>
                    <a:t>5</a:t>
                  </a:r>
                </a:p>
              </p:txBody>
            </p:sp>
            <p:sp>
              <p:nvSpPr>
                <p:cNvPr id="108" name="Rectangle 107">
                  <a:extLst>
                    <a:ext uri="{FF2B5EF4-FFF2-40B4-BE49-F238E27FC236}">
                      <a16:creationId xmlns:a16="http://schemas.microsoft.com/office/drawing/2014/main" id="{7EE30F48-4F44-8982-B84B-6265927C091D}"/>
                    </a:ext>
                  </a:extLst>
                </p:cNvPr>
                <p:cNvSpPr/>
                <p:nvPr/>
              </p:nvSpPr>
              <p:spPr>
                <a:xfrm>
                  <a:off x="4695086" y="4420634"/>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9" name="Rectangle 108">
                  <a:extLst>
                    <a:ext uri="{FF2B5EF4-FFF2-40B4-BE49-F238E27FC236}">
                      <a16:creationId xmlns:a16="http://schemas.microsoft.com/office/drawing/2014/main" id="{0FA24867-EC82-5954-3D8C-C6E5B01D2089}"/>
                    </a:ext>
                  </a:extLst>
                </p:cNvPr>
                <p:cNvSpPr/>
                <p:nvPr/>
              </p:nvSpPr>
              <p:spPr>
                <a:xfrm>
                  <a:off x="4850925" y="451452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3" name="Rectangle 112">
                  <a:extLst>
                    <a:ext uri="{FF2B5EF4-FFF2-40B4-BE49-F238E27FC236}">
                      <a16:creationId xmlns:a16="http://schemas.microsoft.com/office/drawing/2014/main" id="{D94F397E-18A2-70F5-56A6-2C8E74809A9B}"/>
                    </a:ext>
                  </a:extLst>
                </p:cNvPr>
                <p:cNvSpPr/>
                <p:nvPr/>
              </p:nvSpPr>
              <p:spPr>
                <a:xfrm>
                  <a:off x="4999515" y="459834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9" name="Rectangle 128">
                  <a:extLst>
                    <a:ext uri="{FF2B5EF4-FFF2-40B4-BE49-F238E27FC236}">
                      <a16:creationId xmlns:a16="http://schemas.microsoft.com/office/drawing/2014/main" id="{71A81E5C-D4E3-3727-77EC-7A469EE65273}"/>
                    </a:ext>
                  </a:extLst>
                </p:cNvPr>
                <p:cNvSpPr/>
                <p:nvPr/>
              </p:nvSpPr>
              <p:spPr>
                <a:xfrm>
                  <a:off x="5159535" y="467835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1" name="Rectangle 130">
                  <a:extLst>
                    <a:ext uri="{FF2B5EF4-FFF2-40B4-BE49-F238E27FC236}">
                      <a16:creationId xmlns:a16="http://schemas.microsoft.com/office/drawing/2014/main" id="{FB502685-E780-6A31-2292-162DB75044CB}"/>
                    </a:ext>
                  </a:extLst>
                </p:cNvPr>
                <p:cNvSpPr/>
                <p:nvPr/>
              </p:nvSpPr>
              <p:spPr>
                <a:xfrm>
                  <a:off x="5310030" y="475455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2" name="Rectangle 131">
                  <a:extLst>
                    <a:ext uri="{FF2B5EF4-FFF2-40B4-BE49-F238E27FC236}">
                      <a16:creationId xmlns:a16="http://schemas.microsoft.com/office/drawing/2014/main" id="{E36EB8E8-75B9-EA9B-3BCB-35A3F3762EC5}"/>
                    </a:ext>
                  </a:extLst>
                </p:cNvPr>
                <p:cNvSpPr/>
                <p:nvPr/>
              </p:nvSpPr>
              <p:spPr>
                <a:xfrm>
                  <a:off x="5464335" y="483075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3" name="Rectangle 132">
                  <a:extLst>
                    <a:ext uri="{FF2B5EF4-FFF2-40B4-BE49-F238E27FC236}">
                      <a16:creationId xmlns:a16="http://schemas.microsoft.com/office/drawing/2014/main" id="{67CE2DB7-921F-DA88-320C-46595FB52B50}"/>
                    </a:ext>
                  </a:extLst>
                </p:cNvPr>
                <p:cNvSpPr/>
                <p:nvPr/>
              </p:nvSpPr>
              <p:spPr>
                <a:xfrm>
                  <a:off x="5614830" y="491076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4" name="Rectangle 133">
                  <a:extLst>
                    <a:ext uri="{FF2B5EF4-FFF2-40B4-BE49-F238E27FC236}">
                      <a16:creationId xmlns:a16="http://schemas.microsoft.com/office/drawing/2014/main" id="{1FAA21BE-737F-E24C-24E6-3F1A16729303}"/>
                    </a:ext>
                  </a:extLst>
                </p:cNvPr>
                <p:cNvSpPr/>
                <p:nvPr/>
              </p:nvSpPr>
              <p:spPr>
                <a:xfrm>
                  <a:off x="5767230" y="4988865"/>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5" name="Rectangle 134">
                  <a:extLst>
                    <a:ext uri="{FF2B5EF4-FFF2-40B4-BE49-F238E27FC236}">
                      <a16:creationId xmlns:a16="http://schemas.microsoft.com/office/drawing/2014/main" id="{141DBA31-CF1C-A45E-FB42-C9A38A12AABC}"/>
                    </a:ext>
                  </a:extLst>
                </p:cNvPr>
                <p:cNvSpPr/>
                <p:nvPr/>
              </p:nvSpPr>
              <p:spPr>
                <a:xfrm>
                  <a:off x="5913915" y="408780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6" name="Rectangle 135">
                  <a:extLst>
                    <a:ext uri="{FF2B5EF4-FFF2-40B4-BE49-F238E27FC236}">
                      <a16:creationId xmlns:a16="http://schemas.microsoft.com/office/drawing/2014/main" id="{ABD131BC-3FAD-4DBE-5D1D-5B669B39AAE6}"/>
                    </a:ext>
                  </a:extLst>
                </p:cNvPr>
                <p:cNvSpPr/>
                <p:nvPr/>
              </p:nvSpPr>
              <p:spPr>
                <a:xfrm>
                  <a:off x="5921535" y="507459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8" name="Rectangle 137">
                  <a:extLst>
                    <a:ext uri="{FF2B5EF4-FFF2-40B4-BE49-F238E27FC236}">
                      <a16:creationId xmlns:a16="http://schemas.microsoft.com/office/drawing/2014/main" id="{1D23FE04-3C39-BFA2-652C-48444B3F6998}"/>
                    </a:ext>
                  </a:extLst>
                </p:cNvPr>
                <p:cNvSpPr/>
                <p:nvPr/>
              </p:nvSpPr>
              <p:spPr>
                <a:xfrm>
                  <a:off x="6077745" y="5148885"/>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9" name="Rectangle 138">
                  <a:extLst>
                    <a:ext uri="{FF2B5EF4-FFF2-40B4-BE49-F238E27FC236}">
                      <a16:creationId xmlns:a16="http://schemas.microsoft.com/office/drawing/2014/main" id="{6A7EC7C1-6CAC-0FF7-75B5-D16BEC38D83E}"/>
                    </a:ext>
                  </a:extLst>
                </p:cNvPr>
                <p:cNvSpPr/>
                <p:nvPr/>
              </p:nvSpPr>
              <p:spPr>
                <a:xfrm>
                  <a:off x="6226335" y="5209845"/>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0" name="Rectangle 139">
                  <a:extLst>
                    <a:ext uri="{FF2B5EF4-FFF2-40B4-BE49-F238E27FC236}">
                      <a16:creationId xmlns:a16="http://schemas.microsoft.com/office/drawing/2014/main" id="{7A76B92D-E29F-97EF-7F34-5C0C1E14F542}"/>
                    </a:ext>
                  </a:extLst>
                </p:cNvPr>
                <p:cNvSpPr/>
                <p:nvPr/>
              </p:nvSpPr>
              <p:spPr>
                <a:xfrm>
                  <a:off x="6383385" y="5255565"/>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1" name="Rectangle 140">
                  <a:extLst>
                    <a:ext uri="{FF2B5EF4-FFF2-40B4-BE49-F238E27FC236}">
                      <a16:creationId xmlns:a16="http://schemas.microsoft.com/office/drawing/2014/main" id="{47491111-B15B-2B00-E2D9-F825DD15B06F}"/>
                    </a:ext>
                  </a:extLst>
                </p:cNvPr>
                <p:cNvSpPr/>
                <p:nvPr/>
              </p:nvSpPr>
              <p:spPr>
                <a:xfrm>
                  <a:off x="6531135" y="532224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2" name="Rectangle 141">
                  <a:extLst>
                    <a:ext uri="{FF2B5EF4-FFF2-40B4-BE49-F238E27FC236}">
                      <a16:creationId xmlns:a16="http://schemas.microsoft.com/office/drawing/2014/main" id="{58FB1FE8-3B0C-5121-DEBD-41E4577F20E3}"/>
                    </a:ext>
                  </a:extLst>
                </p:cNvPr>
                <p:cNvSpPr/>
                <p:nvPr/>
              </p:nvSpPr>
              <p:spPr>
                <a:xfrm>
                  <a:off x="6683535" y="5407965"/>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8" name="Rectangle 147">
                  <a:extLst>
                    <a:ext uri="{FF2B5EF4-FFF2-40B4-BE49-F238E27FC236}">
                      <a16:creationId xmlns:a16="http://schemas.microsoft.com/office/drawing/2014/main" id="{3648893B-FDE8-4643-D7A5-C688C96A510F}"/>
                    </a:ext>
                  </a:extLst>
                </p:cNvPr>
                <p:cNvSpPr/>
                <p:nvPr/>
              </p:nvSpPr>
              <p:spPr>
                <a:xfrm>
                  <a:off x="6996795" y="555465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9" name="Rectangle 148">
                  <a:extLst>
                    <a:ext uri="{FF2B5EF4-FFF2-40B4-BE49-F238E27FC236}">
                      <a16:creationId xmlns:a16="http://schemas.microsoft.com/office/drawing/2014/main" id="{CADF93C6-0348-C21B-A5FB-15529B63755D}"/>
                    </a:ext>
                  </a:extLst>
                </p:cNvPr>
                <p:cNvSpPr/>
                <p:nvPr/>
              </p:nvSpPr>
              <p:spPr>
                <a:xfrm>
                  <a:off x="6842490" y="549369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0" name="Rectangle 149">
                  <a:extLst>
                    <a:ext uri="{FF2B5EF4-FFF2-40B4-BE49-F238E27FC236}">
                      <a16:creationId xmlns:a16="http://schemas.microsoft.com/office/drawing/2014/main" id="{9F528614-5B48-8254-EA21-65E20FFCF77B}"/>
                    </a:ext>
                  </a:extLst>
                </p:cNvPr>
                <p:cNvSpPr/>
                <p:nvPr/>
              </p:nvSpPr>
              <p:spPr>
                <a:xfrm>
                  <a:off x="7151100" y="5644185"/>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1" name="Rectangle 150">
                  <a:extLst>
                    <a:ext uri="{FF2B5EF4-FFF2-40B4-BE49-F238E27FC236}">
                      <a16:creationId xmlns:a16="http://schemas.microsoft.com/office/drawing/2014/main" id="{6BB574BD-C3E0-CEE3-B6F1-99F2D18121F5}"/>
                    </a:ext>
                  </a:extLst>
                </p:cNvPr>
                <p:cNvSpPr/>
                <p:nvPr/>
              </p:nvSpPr>
              <p:spPr>
                <a:xfrm>
                  <a:off x="7301595" y="5665140"/>
                  <a:ext cx="48465" cy="50400"/>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5" name="Isosceles Triangle 154">
                  <a:extLst>
                    <a:ext uri="{FF2B5EF4-FFF2-40B4-BE49-F238E27FC236}">
                      <a16:creationId xmlns:a16="http://schemas.microsoft.com/office/drawing/2014/main" id="{03D1949F-7AE1-189A-82D4-68AD59A13500}"/>
                    </a:ext>
                  </a:extLst>
                </p:cNvPr>
                <p:cNvSpPr/>
                <p:nvPr/>
              </p:nvSpPr>
              <p:spPr>
                <a:xfrm>
                  <a:off x="5895831" y="3818256"/>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7" name="Isosceles Triangle 156">
                  <a:extLst>
                    <a:ext uri="{FF2B5EF4-FFF2-40B4-BE49-F238E27FC236}">
                      <a16:creationId xmlns:a16="http://schemas.microsoft.com/office/drawing/2014/main" id="{A98DA3DF-13E5-5EF6-6F3F-915182DF208A}"/>
                    </a:ext>
                  </a:extLst>
                </p:cNvPr>
                <p:cNvSpPr/>
                <p:nvPr/>
              </p:nvSpPr>
              <p:spPr>
                <a:xfrm>
                  <a:off x="4685091" y="4146608"/>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9" name="Isosceles Triangle 158">
                  <a:extLst>
                    <a:ext uri="{FF2B5EF4-FFF2-40B4-BE49-F238E27FC236}">
                      <a16:creationId xmlns:a16="http://schemas.microsoft.com/office/drawing/2014/main" id="{97C6E7A8-98E3-FCCB-FC4B-87B948D70B34}"/>
                    </a:ext>
                  </a:extLst>
                </p:cNvPr>
                <p:cNvSpPr/>
                <p:nvPr/>
              </p:nvSpPr>
              <p:spPr>
                <a:xfrm>
                  <a:off x="4839396" y="422090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0" name="Isosceles Triangle 159">
                  <a:extLst>
                    <a:ext uri="{FF2B5EF4-FFF2-40B4-BE49-F238E27FC236}">
                      <a16:creationId xmlns:a16="http://schemas.microsoft.com/office/drawing/2014/main" id="{5CBD30FE-73C8-62DC-359E-84457EC980FC}"/>
                    </a:ext>
                  </a:extLst>
                </p:cNvPr>
                <p:cNvSpPr/>
                <p:nvPr/>
              </p:nvSpPr>
              <p:spPr>
                <a:xfrm>
                  <a:off x="4993701" y="4302818"/>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3" name="Isosceles Triangle 162">
                  <a:extLst>
                    <a:ext uri="{FF2B5EF4-FFF2-40B4-BE49-F238E27FC236}">
                      <a16:creationId xmlns:a16="http://schemas.microsoft.com/office/drawing/2014/main" id="{C66F7D8D-C7C6-B358-97BA-AC0DFBD5117F}"/>
                    </a:ext>
                  </a:extLst>
                </p:cNvPr>
                <p:cNvSpPr/>
                <p:nvPr/>
              </p:nvSpPr>
              <p:spPr>
                <a:xfrm>
                  <a:off x="5149540" y="4377399"/>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4" name="Isosceles Triangle 163">
                  <a:extLst>
                    <a:ext uri="{FF2B5EF4-FFF2-40B4-BE49-F238E27FC236}">
                      <a16:creationId xmlns:a16="http://schemas.microsoft.com/office/drawing/2014/main" id="{D2AEC7F8-748E-67D0-E9E7-CCA715F59730}"/>
                    </a:ext>
                  </a:extLst>
                </p:cNvPr>
                <p:cNvSpPr/>
                <p:nvPr/>
              </p:nvSpPr>
              <p:spPr>
                <a:xfrm>
                  <a:off x="5302059" y="4423376"/>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6" name="Isosceles Triangle 165">
                  <a:extLst>
                    <a:ext uri="{FF2B5EF4-FFF2-40B4-BE49-F238E27FC236}">
                      <a16:creationId xmlns:a16="http://schemas.microsoft.com/office/drawing/2014/main" id="{299EFF04-0CCF-B09A-3DE2-54FD6E44845E}"/>
                    </a:ext>
                  </a:extLst>
                </p:cNvPr>
                <p:cNvSpPr/>
                <p:nvPr/>
              </p:nvSpPr>
              <p:spPr>
                <a:xfrm>
                  <a:off x="5452806" y="446855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7" name="Isosceles Triangle 166">
                  <a:extLst>
                    <a:ext uri="{FF2B5EF4-FFF2-40B4-BE49-F238E27FC236}">
                      <a16:creationId xmlns:a16="http://schemas.microsoft.com/office/drawing/2014/main" id="{2A4A0361-6582-5DC0-F693-8B42014F517E}"/>
                    </a:ext>
                  </a:extLst>
                </p:cNvPr>
                <p:cNvSpPr/>
                <p:nvPr/>
              </p:nvSpPr>
              <p:spPr>
                <a:xfrm>
                  <a:off x="5603301" y="4523798"/>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8" name="Isosceles Triangle 167">
                  <a:extLst>
                    <a:ext uri="{FF2B5EF4-FFF2-40B4-BE49-F238E27FC236}">
                      <a16:creationId xmlns:a16="http://schemas.microsoft.com/office/drawing/2014/main" id="{0FD3B131-932C-5B86-8377-40648E9B5E01}"/>
                    </a:ext>
                  </a:extLst>
                </p:cNvPr>
                <p:cNvSpPr/>
                <p:nvPr/>
              </p:nvSpPr>
              <p:spPr>
                <a:xfrm>
                  <a:off x="5759511" y="4584758"/>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9" name="Isosceles Triangle 168">
                  <a:extLst>
                    <a:ext uri="{FF2B5EF4-FFF2-40B4-BE49-F238E27FC236}">
                      <a16:creationId xmlns:a16="http://schemas.microsoft.com/office/drawing/2014/main" id="{BEC5D35D-A01F-8FE0-283F-E5EA3C9515E9}"/>
                    </a:ext>
                  </a:extLst>
                </p:cNvPr>
                <p:cNvSpPr/>
                <p:nvPr/>
              </p:nvSpPr>
              <p:spPr>
                <a:xfrm>
                  <a:off x="5913816" y="461714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0" name="Isosceles Triangle 169">
                  <a:extLst>
                    <a:ext uri="{FF2B5EF4-FFF2-40B4-BE49-F238E27FC236}">
                      <a16:creationId xmlns:a16="http://schemas.microsoft.com/office/drawing/2014/main" id="{9107D255-3789-71A9-F2D4-2F2D1F949AEA}"/>
                    </a:ext>
                  </a:extLst>
                </p:cNvPr>
                <p:cNvSpPr/>
                <p:nvPr/>
              </p:nvSpPr>
              <p:spPr>
                <a:xfrm>
                  <a:off x="6066216" y="462476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1" name="Isosceles Triangle 170">
                  <a:extLst>
                    <a:ext uri="{FF2B5EF4-FFF2-40B4-BE49-F238E27FC236}">
                      <a16:creationId xmlns:a16="http://schemas.microsoft.com/office/drawing/2014/main" id="{D44227BD-EB34-E4B6-D1C8-081026368AE0}"/>
                    </a:ext>
                  </a:extLst>
                </p:cNvPr>
                <p:cNvSpPr/>
                <p:nvPr/>
              </p:nvSpPr>
              <p:spPr>
                <a:xfrm>
                  <a:off x="6218616" y="462095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2" name="Isosceles Triangle 171">
                  <a:extLst>
                    <a:ext uri="{FF2B5EF4-FFF2-40B4-BE49-F238E27FC236}">
                      <a16:creationId xmlns:a16="http://schemas.microsoft.com/office/drawing/2014/main" id="{C2F67852-F7FC-30E6-970A-F58C1B35A5D7}"/>
                    </a:ext>
                  </a:extLst>
                </p:cNvPr>
                <p:cNvSpPr/>
                <p:nvPr/>
              </p:nvSpPr>
              <p:spPr>
                <a:xfrm>
                  <a:off x="6372921" y="462095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3" name="Isosceles Triangle 172">
                  <a:extLst>
                    <a:ext uri="{FF2B5EF4-FFF2-40B4-BE49-F238E27FC236}">
                      <a16:creationId xmlns:a16="http://schemas.microsoft.com/office/drawing/2014/main" id="{7153FDBB-22FF-DEE8-6890-504E9906C608}"/>
                    </a:ext>
                  </a:extLst>
                </p:cNvPr>
                <p:cNvSpPr/>
                <p:nvPr/>
              </p:nvSpPr>
              <p:spPr>
                <a:xfrm>
                  <a:off x="6525321" y="4619048"/>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4" name="Isosceles Triangle 173">
                  <a:extLst>
                    <a:ext uri="{FF2B5EF4-FFF2-40B4-BE49-F238E27FC236}">
                      <a16:creationId xmlns:a16="http://schemas.microsoft.com/office/drawing/2014/main" id="{7D2BE9BE-7FFF-7E45-CC7D-102064FB2333}"/>
                    </a:ext>
                  </a:extLst>
                </p:cNvPr>
                <p:cNvSpPr/>
                <p:nvPr/>
              </p:nvSpPr>
              <p:spPr>
                <a:xfrm>
                  <a:off x="6677721" y="454094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5" name="Isosceles Triangle 174">
                  <a:extLst>
                    <a:ext uri="{FF2B5EF4-FFF2-40B4-BE49-F238E27FC236}">
                      <a16:creationId xmlns:a16="http://schemas.microsoft.com/office/drawing/2014/main" id="{E5C342E5-9421-32C8-6B71-B5C35AC24E10}"/>
                    </a:ext>
                  </a:extLst>
                </p:cNvPr>
                <p:cNvSpPr/>
                <p:nvPr/>
              </p:nvSpPr>
              <p:spPr>
                <a:xfrm>
                  <a:off x="6837741" y="445712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6" name="Isosceles Triangle 175">
                  <a:extLst>
                    <a:ext uri="{FF2B5EF4-FFF2-40B4-BE49-F238E27FC236}">
                      <a16:creationId xmlns:a16="http://schemas.microsoft.com/office/drawing/2014/main" id="{5A1274D0-2F8D-0C08-40E8-B4AE757745D1}"/>
                    </a:ext>
                  </a:extLst>
                </p:cNvPr>
                <p:cNvSpPr/>
                <p:nvPr/>
              </p:nvSpPr>
              <p:spPr>
                <a:xfrm>
                  <a:off x="6984426" y="4428548"/>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7" name="Isosceles Triangle 176">
                  <a:extLst>
                    <a:ext uri="{FF2B5EF4-FFF2-40B4-BE49-F238E27FC236}">
                      <a16:creationId xmlns:a16="http://schemas.microsoft.com/office/drawing/2014/main" id="{301B3B97-3BE2-DA6E-5269-9C5BD19B234C}"/>
                    </a:ext>
                  </a:extLst>
                </p:cNvPr>
                <p:cNvSpPr/>
                <p:nvPr/>
              </p:nvSpPr>
              <p:spPr>
                <a:xfrm>
                  <a:off x="7138731" y="4556183"/>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8" name="Isosceles Triangle 177">
                  <a:extLst>
                    <a:ext uri="{FF2B5EF4-FFF2-40B4-BE49-F238E27FC236}">
                      <a16:creationId xmlns:a16="http://schemas.microsoft.com/office/drawing/2014/main" id="{C2014B42-4BAC-EF88-4275-B64553E2DF36}"/>
                    </a:ext>
                  </a:extLst>
                </p:cNvPr>
                <p:cNvSpPr/>
                <p:nvPr/>
              </p:nvSpPr>
              <p:spPr>
                <a:xfrm>
                  <a:off x="7291131" y="4588568"/>
                  <a:ext cx="68454" cy="63185"/>
                </a:xfrm>
                <a:prstGeom prst="triangle">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80" name="Straight Connector 179">
                  <a:extLst>
                    <a:ext uri="{FF2B5EF4-FFF2-40B4-BE49-F238E27FC236}">
                      <a16:creationId xmlns:a16="http://schemas.microsoft.com/office/drawing/2014/main" id="{0F6AF740-F16E-54D8-5B26-37E35CEAC721}"/>
                    </a:ext>
                  </a:extLst>
                </p:cNvPr>
                <p:cNvCxnSpPr>
                  <a:cxnSpLocks/>
                </p:cNvCxnSpPr>
                <p:nvPr/>
              </p:nvCxnSpPr>
              <p:spPr>
                <a:xfrm>
                  <a:off x="7136041" y="4555390"/>
                  <a:ext cx="82004" cy="3275"/>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a:extLst>
                    <a:ext uri="{FF2B5EF4-FFF2-40B4-BE49-F238E27FC236}">
                      <a16:creationId xmlns:a16="http://schemas.microsoft.com/office/drawing/2014/main" id="{317109D8-A9A5-4660-23AE-2F4D58F1DDBA}"/>
                    </a:ext>
                  </a:extLst>
                </p:cNvPr>
                <p:cNvCxnSpPr>
                  <a:cxnSpLocks/>
                </p:cNvCxnSpPr>
                <p:nvPr/>
              </p:nvCxnSpPr>
              <p:spPr>
                <a:xfrm>
                  <a:off x="7130326" y="4623970"/>
                  <a:ext cx="82004" cy="3275"/>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183" name="Straight Connector 182">
                  <a:extLst>
                    <a:ext uri="{FF2B5EF4-FFF2-40B4-BE49-F238E27FC236}">
                      <a16:creationId xmlns:a16="http://schemas.microsoft.com/office/drawing/2014/main" id="{2B99EF2F-942C-7F61-76A9-41101208416F}"/>
                    </a:ext>
                  </a:extLst>
                </p:cNvPr>
                <p:cNvCxnSpPr>
                  <a:cxnSpLocks/>
                </p:cNvCxnSpPr>
                <p:nvPr/>
              </p:nvCxnSpPr>
              <p:spPr>
                <a:xfrm>
                  <a:off x="7282726" y="4671595"/>
                  <a:ext cx="89624" cy="1370"/>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0876FC82-6301-9994-9DDD-3E063ECAE684}"/>
                    </a:ext>
                  </a:extLst>
                </p:cNvPr>
                <p:cNvCxnSpPr>
                  <a:cxnSpLocks/>
                </p:cNvCxnSpPr>
                <p:nvPr/>
              </p:nvCxnSpPr>
              <p:spPr>
                <a:xfrm flipV="1">
                  <a:off x="7286536" y="4562475"/>
                  <a:ext cx="82004" cy="535"/>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F7C2E34C-2EE2-2EC5-0FE4-421EA061EDE9}"/>
                    </a:ext>
                  </a:extLst>
                </p:cNvPr>
                <p:cNvCxnSpPr/>
                <p:nvPr/>
              </p:nvCxnSpPr>
              <p:spPr>
                <a:xfrm>
                  <a:off x="7322820" y="4560570"/>
                  <a:ext cx="3810" cy="114300"/>
                </a:xfrm>
                <a:prstGeom prst="line">
                  <a:avLst/>
                </a:prstGeom>
                <a:ln w="19050">
                  <a:solidFill>
                    <a:srgbClr val="FF9933"/>
                  </a:solidFill>
                </a:ln>
              </p:spPr>
              <p:style>
                <a:lnRef idx="1">
                  <a:schemeClr val="accent1"/>
                </a:lnRef>
                <a:fillRef idx="0">
                  <a:schemeClr val="accent1"/>
                </a:fillRef>
                <a:effectRef idx="0">
                  <a:schemeClr val="accent1"/>
                </a:effectRef>
                <a:fontRef idx="minor">
                  <a:schemeClr val="tx1"/>
                </a:fontRef>
              </p:style>
            </p:cxnSp>
            <p:sp>
              <p:nvSpPr>
                <p:cNvPr id="190" name="TextBox 189">
                  <a:extLst>
                    <a:ext uri="{FF2B5EF4-FFF2-40B4-BE49-F238E27FC236}">
                      <a16:creationId xmlns:a16="http://schemas.microsoft.com/office/drawing/2014/main" id="{34AFCA19-6E6B-0348-31DD-B18282AE78D9}"/>
                    </a:ext>
                  </a:extLst>
                </p:cNvPr>
                <p:cNvSpPr txBox="1"/>
                <p:nvPr/>
              </p:nvSpPr>
              <p:spPr>
                <a:xfrm>
                  <a:off x="4230682" y="5605050"/>
                  <a:ext cx="476412" cy="276999"/>
                </a:xfrm>
                <a:prstGeom prst="rect">
                  <a:avLst/>
                </a:prstGeom>
                <a:noFill/>
              </p:spPr>
              <p:txBody>
                <a:bodyPr wrap="none" rtlCol="0">
                  <a:spAutoFit/>
                </a:bodyPr>
                <a:lstStyle/>
                <a:p>
                  <a:r>
                    <a:rPr lang="en-AU" sz="1200" dirty="0"/>
                    <a:t>10</a:t>
                  </a:r>
                  <a:r>
                    <a:rPr lang="en-AU" sz="1200" baseline="30000" dirty="0"/>
                    <a:t>-18</a:t>
                  </a:r>
                </a:p>
              </p:txBody>
            </p:sp>
            <p:sp>
              <p:nvSpPr>
                <p:cNvPr id="191" name="TextBox 190">
                  <a:extLst>
                    <a:ext uri="{FF2B5EF4-FFF2-40B4-BE49-F238E27FC236}">
                      <a16:creationId xmlns:a16="http://schemas.microsoft.com/office/drawing/2014/main" id="{0FB76C72-473E-6492-6FA1-302B3E1425F2}"/>
                    </a:ext>
                  </a:extLst>
                </p:cNvPr>
                <p:cNvSpPr txBox="1"/>
                <p:nvPr/>
              </p:nvSpPr>
              <p:spPr>
                <a:xfrm>
                  <a:off x="4241227" y="4881150"/>
                  <a:ext cx="476412" cy="276999"/>
                </a:xfrm>
                <a:prstGeom prst="rect">
                  <a:avLst/>
                </a:prstGeom>
                <a:noFill/>
              </p:spPr>
              <p:txBody>
                <a:bodyPr wrap="none" rtlCol="0">
                  <a:spAutoFit/>
                </a:bodyPr>
                <a:lstStyle/>
                <a:p>
                  <a:r>
                    <a:rPr lang="en-AU" sz="1200" dirty="0"/>
                    <a:t>10</a:t>
                  </a:r>
                  <a:r>
                    <a:rPr lang="en-AU" sz="1200" baseline="30000" dirty="0"/>
                    <a:t>-16</a:t>
                  </a:r>
                </a:p>
              </p:txBody>
            </p:sp>
            <p:sp>
              <p:nvSpPr>
                <p:cNvPr id="192" name="TextBox 191">
                  <a:extLst>
                    <a:ext uri="{FF2B5EF4-FFF2-40B4-BE49-F238E27FC236}">
                      <a16:creationId xmlns:a16="http://schemas.microsoft.com/office/drawing/2014/main" id="{BA9277FC-0CE5-CD69-B0EC-6CB42C5E750D}"/>
                    </a:ext>
                  </a:extLst>
                </p:cNvPr>
                <p:cNvSpPr txBox="1"/>
                <p:nvPr/>
              </p:nvSpPr>
              <p:spPr>
                <a:xfrm>
                  <a:off x="4260444" y="4151549"/>
                  <a:ext cx="476412" cy="276999"/>
                </a:xfrm>
                <a:prstGeom prst="rect">
                  <a:avLst/>
                </a:prstGeom>
                <a:noFill/>
              </p:spPr>
              <p:txBody>
                <a:bodyPr wrap="none" rtlCol="0">
                  <a:spAutoFit/>
                </a:bodyPr>
                <a:lstStyle/>
                <a:p>
                  <a:r>
                    <a:rPr lang="en-AU" sz="1200" dirty="0"/>
                    <a:t>10</a:t>
                  </a:r>
                  <a:r>
                    <a:rPr lang="en-AU" sz="1200" baseline="30000" dirty="0"/>
                    <a:t>-14</a:t>
                  </a:r>
                </a:p>
              </p:txBody>
            </p:sp>
            <p:sp>
              <p:nvSpPr>
                <p:cNvPr id="193" name="TextBox 192">
                  <a:extLst>
                    <a:ext uri="{FF2B5EF4-FFF2-40B4-BE49-F238E27FC236}">
                      <a16:creationId xmlns:a16="http://schemas.microsoft.com/office/drawing/2014/main" id="{CB66B57B-8CDF-B719-E7C4-841DBC31DFEC}"/>
                    </a:ext>
                  </a:extLst>
                </p:cNvPr>
                <p:cNvSpPr txBox="1"/>
                <p:nvPr/>
              </p:nvSpPr>
              <p:spPr>
                <a:xfrm>
                  <a:off x="5547455" y="5961960"/>
                  <a:ext cx="1294778" cy="276999"/>
                </a:xfrm>
                <a:prstGeom prst="rect">
                  <a:avLst/>
                </a:prstGeom>
                <a:noFill/>
              </p:spPr>
              <p:txBody>
                <a:bodyPr wrap="none" rtlCol="0">
                  <a:spAutoFit/>
                </a:bodyPr>
                <a:lstStyle/>
                <a:p>
                  <a:r>
                    <a:rPr lang="en-AU" sz="1200" dirty="0"/>
                    <a:t>averaging time (s)</a:t>
                  </a:r>
                </a:p>
              </p:txBody>
            </p:sp>
            <p:cxnSp>
              <p:nvCxnSpPr>
                <p:cNvPr id="197" name="Straight Connector 196">
                  <a:extLst>
                    <a:ext uri="{FF2B5EF4-FFF2-40B4-BE49-F238E27FC236}">
                      <a16:creationId xmlns:a16="http://schemas.microsoft.com/office/drawing/2014/main" id="{7836A7C6-CCA4-A29D-1D8A-0C3040E73883}"/>
                    </a:ext>
                  </a:extLst>
                </p:cNvPr>
                <p:cNvCxnSpPr>
                  <a:cxnSpLocks/>
                </p:cNvCxnSpPr>
                <p:nvPr/>
              </p:nvCxnSpPr>
              <p:spPr>
                <a:xfrm flipV="1">
                  <a:off x="7134136" y="5638800"/>
                  <a:ext cx="82004" cy="535"/>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a:extLst>
                    <a:ext uri="{FF2B5EF4-FFF2-40B4-BE49-F238E27FC236}">
                      <a16:creationId xmlns:a16="http://schemas.microsoft.com/office/drawing/2014/main" id="{5C24FDFB-5C2D-56FA-9705-7B653884F758}"/>
                    </a:ext>
                  </a:extLst>
                </p:cNvPr>
                <p:cNvCxnSpPr>
                  <a:cxnSpLocks/>
                </p:cNvCxnSpPr>
                <p:nvPr/>
              </p:nvCxnSpPr>
              <p:spPr>
                <a:xfrm flipV="1">
                  <a:off x="7132231" y="5694045"/>
                  <a:ext cx="82004" cy="535"/>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9" name="Straight Connector 198">
                  <a:extLst>
                    <a:ext uri="{FF2B5EF4-FFF2-40B4-BE49-F238E27FC236}">
                      <a16:creationId xmlns:a16="http://schemas.microsoft.com/office/drawing/2014/main" id="{E91EC3F9-7D52-6F3E-0688-8778486348B0}"/>
                    </a:ext>
                  </a:extLst>
                </p:cNvPr>
                <p:cNvCxnSpPr>
                  <a:cxnSpLocks/>
                </p:cNvCxnSpPr>
                <p:nvPr/>
              </p:nvCxnSpPr>
              <p:spPr>
                <a:xfrm flipV="1">
                  <a:off x="7282726" y="5713095"/>
                  <a:ext cx="82004" cy="535"/>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0" name="Straight Connector 199">
                  <a:extLst>
                    <a:ext uri="{FF2B5EF4-FFF2-40B4-BE49-F238E27FC236}">
                      <a16:creationId xmlns:a16="http://schemas.microsoft.com/office/drawing/2014/main" id="{7EAB6089-43F6-C385-4EBC-E79758171A0B}"/>
                    </a:ext>
                  </a:extLst>
                </p:cNvPr>
                <p:cNvCxnSpPr>
                  <a:cxnSpLocks/>
                </p:cNvCxnSpPr>
                <p:nvPr/>
              </p:nvCxnSpPr>
              <p:spPr>
                <a:xfrm flipV="1">
                  <a:off x="7286536" y="5640705"/>
                  <a:ext cx="82004" cy="535"/>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0D74E21F-A8B6-0AE0-48E3-C9D07759EA25}"/>
                    </a:ext>
                  </a:extLst>
                </p:cNvPr>
                <p:cNvCxnSpPr>
                  <a:cxnSpLocks/>
                </p:cNvCxnSpPr>
                <p:nvPr/>
              </p:nvCxnSpPr>
              <p:spPr>
                <a:xfrm>
                  <a:off x="7320915" y="5642610"/>
                  <a:ext cx="3810" cy="8001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sp>
              <p:nvSpPr>
                <p:cNvPr id="204" name="Oval 203">
                  <a:extLst>
                    <a:ext uri="{FF2B5EF4-FFF2-40B4-BE49-F238E27FC236}">
                      <a16:creationId xmlns:a16="http://schemas.microsoft.com/office/drawing/2014/main" id="{B6749753-0B54-9C4F-9726-6A0C8C0859A8}"/>
                    </a:ext>
                  </a:extLst>
                </p:cNvPr>
                <p:cNvSpPr/>
                <p:nvPr/>
              </p:nvSpPr>
              <p:spPr>
                <a:xfrm>
                  <a:off x="5903594" y="395872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5" name="Oval 204">
                  <a:extLst>
                    <a:ext uri="{FF2B5EF4-FFF2-40B4-BE49-F238E27FC236}">
                      <a16:creationId xmlns:a16="http://schemas.microsoft.com/office/drawing/2014/main" id="{65FBC060-9D4A-874B-4BA6-004E198FDC42}"/>
                    </a:ext>
                  </a:extLst>
                </p:cNvPr>
                <p:cNvSpPr/>
                <p:nvPr/>
              </p:nvSpPr>
              <p:spPr>
                <a:xfrm>
                  <a:off x="4693919" y="427495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6" name="Oval 205">
                  <a:extLst>
                    <a:ext uri="{FF2B5EF4-FFF2-40B4-BE49-F238E27FC236}">
                      <a16:creationId xmlns:a16="http://schemas.microsoft.com/office/drawing/2014/main" id="{E2423CD0-5859-40BB-0E45-0085507D88DC}"/>
                    </a:ext>
                  </a:extLst>
                </p:cNvPr>
                <p:cNvSpPr/>
                <p:nvPr/>
              </p:nvSpPr>
              <p:spPr>
                <a:xfrm>
                  <a:off x="4846319" y="432448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7" name="Oval 206">
                  <a:extLst>
                    <a:ext uri="{FF2B5EF4-FFF2-40B4-BE49-F238E27FC236}">
                      <a16:creationId xmlns:a16="http://schemas.microsoft.com/office/drawing/2014/main" id="{CBE5234B-1330-A003-9A01-7E940B82CEAA}"/>
                    </a:ext>
                  </a:extLst>
                </p:cNvPr>
                <p:cNvSpPr/>
                <p:nvPr/>
              </p:nvSpPr>
              <p:spPr>
                <a:xfrm>
                  <a:off x="5000624" y="435496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8" name="Oval 207">
                  <a:extLst>
                    <a:ext uri="{FF2B5EF4-FFF2-40B4-BE49-F238E27FC236}">
                      <a16:creationId xmlns:a16="http://schemas.microsoft.com/office/drawing/2014/main" id="{F55175BF-ADE0-BA58-FE9D-01EF8720C966}"/>
                    </a:ext>
                  </a:extLst>
                </p:cNvPr>
                <p:cNvSpPr/>
                <p:nvPr/>
              </p:nvSpPr>
              <p:spPr>
                <a:xfrm>
                  <a:off x="5151119" y="441973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9" name="Oval 208">
                  <a:extLst>
                    <a:ext uri="{FF2B5EF4-FFF2-40B4-BE49-F238E27FC236}">
                      <a16:creationId xmlns:a16="http://schemas.microsoft.com/office/drawing/2014/main" id="{3F5E56C5-F35E-2332-41C6-DCDF2CA29C22}"/>
                    </a:ext>
                  </a:extLst>
                </p:cNvPr>
                <p:cNvSpPr/>
                <p:nvPr/>
              </p:nvSpPr>
              <p:spPr>
                <a:xfrm>
                  <a:off x="5307329" y="450355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0" name="Oval 209">
                  <a:extLst>
                    <a:ext uri="{FF2B5EF4-FFF2-40B4-BE49-F238E27FC236}">
                      <a16:creationId xmlns:a16="http://schemas.microsoft.com/office/drawing/2014/main" id="{A096492F-E489-78E0-8DFE-442F1BDABBB3}"/>
                    </a:ext>
                  </a:extLst>
                </p:cNvPr>
                <p:cNvSpPr/>
                <p:nvPr/>
              </p:nvSpPr>
              <p:spPr>
                <a:xfrm>
                  <a:off x="5457824" y="4581655"/>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1" name="Oval 210">
                  <a:extLst>
                    <a:ext uri="{FF2B5EF4-FFF2-40B4-BE49-F238E27FC236}">
                      <a16:creationId xmlns:a16="http://schemas.microsoft.com/office/drawing/2014/main" id="{36678964-0965-C626-A661-9EE595F7279D}"/>
                    </a:ext>
                  </a:extLst>
                </p:cNvPr>
                <p:cNvSpPr/>
                <p:nvPr/>
              </p:nvSpPr>
              <p:spPr>
                <a:xfrm>
                  <a:off x="5614034" y="467119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2" name="Oval 211">
                  <a:extLst>
                    <a:ext uri="{FF2B5EF4-FFF2-40B4-BE49-F238E27FC236}">
                      <a16:creationId xmlns:a16="http://schemas.microsoft.com/office/drawing/2014/main" id="{1912D63D-08B8-A96E-4DEF-B145DFA42685}"/>
                    </a:ext>
                  </a:extLst>
                </p:cNvPr>
                <p:cNvSpPr/>
                <p:nvPr/>
              </p:nvSpPr>
              <p:spPr>
                <a:xfrm>
                  <a:off x="5768339" y="474358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3" name="Oval 212">
                  <a:extLst>
                    <a:ext uri="{FF2B5EF4-FFF2-40B4-BE49-F238E27FC236}">
                      <a16:creationId xmlns:a16="http://schemas.microsoft.com/office/drawing/2014/main" id="{B6A16D18-BA05-0CDE-324D-3D6CAE7C31C7}"/>
                    </a:ext>
                  </a:extLst>
                </p:cNvPr>
                <p:cNvSpPr/>
                <p:nvPr/>
              </p:nvSpPr>
              <p:spPr>
                <a:xfrm>
                  <a:off x="5918834" y="4833115"/>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4" name="Oval 213">
                  <a:extLst>
                    <a:ext uri="{FF2B5EF4-FFF2-40B4-BE49-F238E27FC236}">
                      <a16:creationId xmlns:a16="http://schemas.microsoft.com/office/drawing/2014/main" id="{5BA10F1F-FD5D-5B35-6EA0-63595C575ECD}"/>
                    </a:ext>
                  </a:extLst>
                </p:cNvPr>
                <p:cNvSpPr/>
                <p:nvPr/>
              </p:nvSpPr>
              <p:spPr>
                <a:xfrm>
                  <a:off x="6069329" y="491503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5" name="Oval 214">
                  <a:extLst>
                    <a:ext uri="{FF2B5EF4-FFF2-40B4-BE49-F238E27FC236}">
                      <a16:creationId xmlns:a16="http://schemas.microsoft.com/office/drawing/2014/main" id="{DFD9DF4E-31DC-B682-5D6D-26ABD6DC8E0E}"/>
                    </a:ext>
                  </a:extLst>
                </p:cNvPr>
                <p:cNvSpPr/>
                <p:nvPr/>
              </p:nvSpPr>
              <p:spPr>
                <a:xfrm>
                  <a:off x="6227444" y="499123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6" name="Oval 215">
                  <a:extLst>
                    <a:ext uri="{FF2B5EF4-FFF2-40B4-BE49-F238E27FC236}">
                      <a16:creationId xmlns:a16="http://schemas.microsoft.com/office/drawing/2014/main" id="{68AE8274-8F4D-E0B5-E952-6F16B812B283}"/>
                    </a:ext>
                  </a:extLst>
                </p:cNvPr>
                <p:cNvSpPr/>
                <p:nvPr/>
              </p:nvSpPr>
              <p:spPr>
                <a:xfrm>
                  <a:off x="6381749" y="505600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7" name="Oval 216">
                  <a:extLst>
                    <a:ext uri="{FF2B5EF4-FFF2-40B4-BE49-F238E27FC236}">
                      <a16:creationId xmlns:a16="http://schemas.microsoft.com/office/drawing/2014/main" id="{43808E79-E80E-5339-B771-DE3F1814F477}"/>
                    </a:ext>
                  </a:extLst>
                </p:cNvPr>
                <p:cNvSpPr/>
                <p:nvPr/>
              </p:nvSpPr>
              <p:spPr>
                <a:xfrm>
                  <a:off x="6532244" y="5101720"/>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8" name="Oval 217">
                  <a:extLst>
                    <a:ext uri="{FF2B5EF4-FFF2-40B4-BE49-F238E27FC236}">
                      <a16:creationId xmlns:a16="http://schemas.microsoft.com/office/drawing/2014/main" id="{8AD15D7C-5701-E412-26C8-326ED80C50A2}"/>
                    </a:ext>
                  </a:extLst>
                </p:cNvPr>
                <p:cNvSpPr/>
                <p:nvPr/>
              </p:nvSpPr>
              <p:spPr>
                <a:xfrm>
                  <a:off x="6684644" y="5141725"/>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9" name="Oval 218">
                  <a:extLst>
                    <a:ext uri="{FF2B5EF4-FFF2-40B4-BE49-F238E27FC236}">
                      <a16:creationId xmlns:a16="http://schemas.microsoft.com/office/drawing/2014/main" id="{0BFCDA7D-696B-A98D-D3E2-02F5EFDA7BAE}"/>
                    </a:ext>
                  </a:extLst>
                </p:cNvPr>
                <p:cNvSpPr/>
                <p:nvPr/>
              </p:nvSpPr>
              <p:spPr>
                <a:xfrm>
                  <a:off x="6838949" y="5168395"/>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0" name="Oval 219">
                  <a:extLst>
                    <a:ext uri="{FF2B5EF4-FFF2-40B4-BE49-F238E27FC236}">
                      <a16:creationId xmlns:a16="http://schemas.microsoft.com/office/drawing/2014/main" id="{5F9DA0E4-321F-30F5-3A3A-C50E396040AA}"/>
                    </a:ext>
                  </a:extLst>
                </p:cNvPr>
                <p:cNvSpPr/>
                <p:nvPr/>
              </p:nvSpPr>
              <p:spPr>
                <a:xfrm>
                  <a:off x="6995159" y="5229355"/>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1" name="Oval 220">
                  <a:extLst>
                    <a:ext uri="{FF2B5EF4-FFF2-40B4-BE49-F238E27FC236}">
                      <a16:creationId xmlns:a16="http://schemas.microsoft.com/office/drawing/2014/main" id="{4A27BA0C-ED39-A325-0E0B-1EB599290F01}"/>
                    </a:ext>
                  </a:extLst>
                </p:cNvPr>
                <p:cNvSpPr/>
                <p:nvPr/>
              </p:nvSpPr>
              <p:spPr>
                <a:xfrm>
                  <a:off x="7145654" y="5339845"/>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2" name="Oval 221">
                  <a:extLst>
                    <a:ext uri="{FF2B5EF4-FFF2-40B4-BE49-F238E27FC236}">
                      <a16:creationId xmlns:a16="http://schemas.microsoft.com/office/drawing/2014/main" id="{0FA3B702-4849-15E9-B0E8-677938D18FD5}"/>
                    </a:ext>
                  </a:extLst>
                </p:cNvPr>
                <p:cNvSpPr/>
                <p:nvPr/>
              </p:nvSpPr>
              <p:spPr>
                <a:xfrm>
                  <a:off x="7301864" y="5393185"/>
                  <a:ext cx="54000" cy="54000"/>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23" name="Straight Connector 222">
                  <a:extLst>
                    <a:ext uri="{FF2B5EF4-FFF2-40B4-BE49-F238E27FC236}">
                      <a16:creationId xmlns:a16="http://schemas.microsoft.com/office/drawing/2014/main" id="{8C673DE5-579D-BF29-A99A-05428B972FE8}"/>
                    </a:ext>
                  </a:extLst>
                </p:cNvPr>
                <p:cNvCxnSpPr>
                  <a:cxnSpLocks/>
                </p:cNvCxnSpPr>
                <p:nvPr/>
              </p:nvCxnSpPr>
              <p:spPr>
                <a:xfrm flipV="1">
                  <a:off x="7132231" y="5328285"/>
                  <a:ext cx="82004" cy="535"/>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a:extLst>
                    <a:ext uri="{FF2B5EF4-FFF2-40B4-BE49-F238E27FC236}">
                      <a16:creationId xmlns:a16="http://schemas.microsoft.com/office/drawing/2014/main" id="{BAC84DFE-8E07-36C6-2885-17479AE04E93}"/>
                    </a:ext>
                  </a:extLst>
                </p:cNvPr>
                <p:cNvCxnSpPr>
                  <a:cxnSpLocks/>
                </p:cNvCxnSpPr>
                <p:nvPr/>
              </p:nvCxnSpPr>
              <p:spPr>
                <a:xfrm flipV="1">
                  <a:off x="7130326" y="5393055"/>
                  <a:ext cx="82004" cy="535"/>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A5248FAC-9FEB-758A-F171-1E7F4E809F14}"/>
                    </a:ext>
                  </a:extLst>
                </p:cNvPr>
                <p:cNvCxnSpPr>
                  <a:cxnSpLocks/>
                </p:cNvCxnSpPr>
                <p:nvPr/>
              </p:nvCxnSpPr>
              <p:spPr>
                <a:xfrm flipV="1">
                  <a:off x="7282726" y="5358765"/>
                  <a:ext cx="82004" cy="535"/>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177DCF5C-02B9-9F7B-6B45-755D565B0DC9}"/>
                    </a:ext>
                  </a:extLst>
                </p:cNvPr>
                <p:cNvCxnSpPr>
                  <a:cxnSpLocks/>
                </p:cNvCxnSpPr>
                <p:nvPr/>
              </p:nvCxnSpPr>
              <p:spPr>
                <a:xfrm flipV="1">
                  <a:off x="7284631" y="5461635"/>
                  <a:ext cx="82004" cy="535"/>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2B4AE59B-F115-F3CA-D5BF-CAFECAF91A62}"/>
                    </a:ext>
                  </a:extLst>
                </p:cNvPr>
                <p:cNvCxnSpPr/>
                <p:nvPr/>
              </p:nvCxnSpPr>
              <p:spPr>
                <a:xfrm>
                  <a:off x="7324725" y="5353050"/>
                  <a:ext cx="3810" cy="11430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grpSp>
      </p:grpSp>
      <p:sp>
        <p:nvSpPr>
          <p:cNvPr id="7" name="TextBox 6">
            <a:extLst>
              <a:ext uri="{FF2B5EF4-FFF2-40B4-BE49-F238E27FC236}">
                <a16:creationId xmlns:a16="http://schemas.microsoft.com/office/drawing/2014/main" id="{BD93C687-4687-1407-BE9F-03D28E031A5E}"/>
              </a:ext>
            </a:extLst>
          </p:cNvPr>
          <p:cNvSpPr txBox="1"/>
          <p:nvPr/>
        </p:nvSpPr>
        <p:spPr>
          <a:xfrm>
            <a:off x="2939894" y="3622605"/>
            <a:ext cx="751488" cy="276999"/>
          </a:xfrm>
          <a:prstGeom prst="rect">
            <a:avLst/>
          </a:prstGeom>
          <a:noFill/>
        </p:spPr>
        <p:txBody>
          <a:bodyPr wrap="none" rtlCol="0">
            <a:spAutoFit/>
          </a:bodyPr>
          <a:lstStyle/>
          <a:p>
            <a:r>
              <a:rPr lang="en-AU" sz="1200" dirty="0"/>
              <a:t>feedback</a:t>
            </a:r>
          </a:p>
        </p:txBody>
      </p:sp>
      <p:cxnSp>
        <p:nvCxnSpPr>
          <p:cNvPr id="10" name="Straight Connector 9">
            <a:extLst>
              <a:ext uri="{FF2B5EF4-FFF2-40B4-BE49-F238E27FC236}">
                <a16:creationId xmlns:a16="http://schemas.microsoft.com/office/drawing/2014/main" id="{9B7CB682-FC79-F3DB-E8A9-D9BCA144D365}"/>
              </a:ext>
            </a:extLst>
          </p:cNvPr>
          <p:cNvCxnSpPr>
            <a:cxnSpLocks/>
          </p:cNvCxnSpPr>
          <p:nvPr/>
        </p:nvCxnSpPr>
        <p:spPr>
          <a:xfrm>
            <a:off x="3342369" y="2420785"/>
            <a:ext cx="2237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6A895113-E68F-5281-A6E9-3A4901185CDA}"/>
              </a:ext>
            </a:extLst>
          </p:cNvPr>
          <p:cNvGrpSpPr/>
          <p:nvPr/>
        </p:nvGrpSpPr>
        <p:grpSpPr>
          <a:xfrm>
            <a:off x="3123609" y="2043651"/>
            <a:ext cx="486000" cy="484446"/>
            <a:chOff x="913324" y="3836986"/>
            <a:chExt cx="486000" cy="484446"/>
          </a:xfrm>
        </p:grpSpPr>
        <p:sp>
          <p:nvSpPr>
            <p:cNvPr id="13" name="Oval 12">
              <a:extLst>
                <a:ext uri="{FF2B5EF4-FFF2-40B4-BE49-F238E27FC236}">
                  <a16:creationId xmlns:a16="http://schemas.microsoft.com/office/drawing/2014/main" id="{17ADD0B2-8E31-531E-C803-40B0AD7CC5F3}"/>
                </a:ext>
              </a:extLst>
            </p:cNvPr>
            <p:cNvSpPr/>
            <p:nvPr/>
          </p:nvSpPr>
          <p:spPr>
            <a:xfrm>
              <a:off x="913324" y="3836986"/>
              <a:ext cx="486000" cy="484446"/>
            </a:xfrm>
            <a:prstGeom prst="ellipse">
              <a:avLst/>
            </a:prstGeom>
            <a:solidFill>
              <a:srgbClr val="B9CDE5"/>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Arc 13">
              <a:extLst>
                <a:ext uri="{FF2B5EF4-FFF2-40B4-BE49-F238E27FC236}">
                  <a16:creationId xmlns:a16="http://schemas.microsoft.com/office/drawing/2014/main" id="{81A33450-1CDB-9191-FF36-EEA2B384B2DF}"/>
                </a:ext>
              </a:extLst>
            </p:cNvPr>
            <p:cNvSpPr/>
            <p:nvPr/>
          </p:nvSpPr>
          <p:spPr>
            <a:xfrm>
              <a:off x="996124" y="3919478"/>
              <a:ext cx="320400" cy="319462"/>
            </a:xfrm>
            <a:prstGeom prst="arc">
              <a:avLst>
                <a:gd name="adj1" fmla="val 16125597"/>
                <a:gd name="adj2" fmla="val 11132633"/>
              </a:avLst>
            </a:prstGeom>
            <a:ln w="28575">
              <a:solidFill>
                <a:srgbClr val="385D8A"/>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AU" dirty="0"/>
            </a:p>
          </p:txBody>
        </p:sp>
      </p:grpSp>
      <p:sp>
        <p:nvSpPr>
          <p:cNvPr id="15" name="Arc 14">
            <a:extLst>
              <a:ext uri="{FF2B5EF4-FFF2-40B4-BE49-F238E27FC236}">
                <a16:creationId xmlns:a16="http://schemas.microsoft.com/office/drawing/2014/main" id="{10049B80-9E0F-2B17-92C0-55648E6E71E2}"/>
              </a:ext>
            </a:extLst>
          </p:cNvPr>
          <p:cNvSpPr/>
          <p:nvPr/>
        </p:nvSpPr>
        <p:spPr>
          <a:xfrm>
            <a:off x="3139659" y="2063610"/>
            <a:ext cx="468000" cy="468000"/>
          </a:xfrm>
          <a:prstGeom prst="arc">
            <a:avLst>
              <a:gd name="adj1" fmla="val 21456803"/>
              <a:gd name="adj2" fmla="val 5312830"/>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6" name="Arc 15">
            <a:extLst>
              <a:ext uri="{FF2B5EF4-FFF2-40B4-BE49-F238E27FC236}">
                <a16:creationId xmlns:a16="http://schemas.microsoft.com/office/drawing/2014/main" id="{78B9E053-E9A9-B775-A534-AF5083EA53E3}"/>
              </a:ext>
            </a:extLst>
          </p:cNvPr>
          <p:cNvSpPr/>
          <p:nvPr/>
        </p:nvSpPr>
        <p:spPr>
          <a:xfrm>
            <a:off x="3112872" y="2032045"/>
            <a:ext cx="504000" cy="504000"/>
          </a:xfrm>
          <a:prstGeom prst="arc">
            <a:avLst>
              <a:gd name="adj1" fmla="val 11050623"/>
              <a:gd name="adj2" fmla="val 0"/>
            </a:avLst>
          </a:prstGeom>
          <a:ln w="19050">
            <a:solidFill>
              <a:srgbClr val="A619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cxnSp>
        <p:nvCxnSpPr>
          <p:cNvPr id="17" name="Straight Arrow Connector 16">
            <a:extLst>
              <a:ext uri="{FF2B5EF4-FFF2-40B4-BE49-F238E27FC236}">
                <a16:creationId xmlns:a16="http://schemas.microsoft.com/office/drawing/2014/main" id="{6970D3C6-D645-C30B-E5A3-01A147B2DB1E}"/>
              </a:ext>
            </a:extLst>
          </p:cNvPr>
          <p:cNvCxnSpPr>
            <a:cxnSpLocks/>
            <a:stCxn id="15" idx="2"/>
          </p:cNvCxnSpPr>
          <p:nvPr/>
        </p:nvCxnSpPr>
        <p:spPr>
          <a:xfrm>
            <a:off x="3379592" y="2531535"/>
            <a:ext cx="3654" cy="375495"/>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120E3712-27EA-25B1-96C4-14E1DE3A932B}"/>
              </a:ext>
            </a:extLst>
          </p:cNvPr>
          <p:cNvCxnSpPr>
            <a:cxnSpLocks/>
          </p:cNvCxnSpPr>
          <p:nvPr/>
        </p:nvCxnSpPr>
        <p:spPr>
          <a:xfrm>
            <a:off x="7156327" y="2440372"/>
            <a:ext cx="2237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F7FA044E-B999-84D5-42B2-55839E347708}"/>
              </a:ext>
            </a:extLst>
          </p:cNvPr>
          <p:cNvGrpSpPr/>
          <p:nvPr/>
        </p:nvGrpSpPr>
        <p:grpSpPr>
          <a:xfrm>
            <a:off x="6937567" y="2063238"/>
            <a:ext cx="486000" cy="484446"/>
            <a:chOff x="913324" y="3836986"/>
            <a:chExt cx="486000" cy="484446"/>
          </a:xfrm>
        </p:grpSpPr>
        <p:sp>
          <p:nvSpPr>
            <p:cNvPr id="24" name="Oval 23">
              <a:extLst>
                <a:ext uri="{FF2B5EF4-FFF2-40B4-BE49-F238E27FC236}">
                  <a16:creationId xmlns:a16="http://schemas.microsoft.com/office/drawing/2014/main" id="{52BCD999-5AA1-1396-6AC2-4DF73F6954A0}"/>
                </a:ext>
              </a:extLst>
            </p:cNvPr>
            <p:cNvSpPr/>
            <p:nvPr/>
          </p:nvSpPr>
          <p:spPr>
            <a:xfrm>
              <a:off x="913324" y="3836986"/>
              <a:ext cx="486000" cy="484446"/>
            </a:xfrm>
            <a:prstGeom prst="ellipse">
              <a:avLst/>
            </a:prstGeom>
            <a:solidFill>
              <a:srgbClr val="B9CDE5"/>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Arc 24">
              <a:extLst>
                <a:ext uri="{FF2B5EF4-FFF2-40B4-BE49-F238E27FC236}">
                  <a16:creationId xmlns:a16="http://schemas.microsoft.com/office/drawing/2014/main" id="{2545EAEE-A737-5F68-799B-9306258DE2BF}"/>
                </a:ext>
              </a:extLst>
            </p:cNvPr>
            <p:cNvSpPr/>
            <p:nvPr/>
          </p:nvSpPr>
          <p:spPr>
            <a:xfrm>
              <a:off x="996124" y="3919478"/>
              <a:ext cx="320400" cy="319462"/>
            </a:xfrm>
            <a:prstGeom prst="arc">
              <a:avLst>
                <a:gd name="adj1" fmla="val 16125597"/>
                <a:gd name="adj2" fmla="val 11132633"/>
              </a:avLst>
            </a:prstGeom>
            <a:ln w="28575">
              <a:solidFill>
                <a:srgbClr val="385D8A"/>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AU" dirty="0"/>
            </a:p>
          </p:txBody>
        </p:sp>
      </p:grpSp>
      <p:sp>
        <p:nvSpPr>
          <p:cNvPr id="26" name="Arc 25">
            <a:extLst>
              <a:ext uri="{FF2B5EF4-FFF2-40B4-BE49-F238E27FC236}">
                <a16:creationId xmlns:a16="http://schemas.microsoft.com/office/drawing/2014/main" id="{E6683EC8-A450-E669-4D85-0FE9D55D7CC6}"/>
              </a:ext>
            </a:extLst>
          </p:cNvPr>
          <p:cNvSpPr/>
          <p:nvPr/>
        </p:nvSpPr>
        <p:spPr>
          <a:xfrm>
            <a:off x="6934567" y="2090817"/>
            <a:ext cx="468000" cy="468000"/>
          </a:xfrm>
          <a:prstGeom prst="arc">
            <a:avLst>
              <a:gd name="adj1" fmla="val 5393476"/>
              <a:gd name="adj2" fmla="val 11101563"/>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27" name="Arc 26">
            <a:extLst>
              <a:ext uri="{FF2B5EF4-FFF2-40B4-BE49-F238E27FC236}">
                <a16:creationId xmlns:a16="http://schemas.microsoft.com/office/drawing/2014/main" id="{6D6CB032-D89C-6649-3378-D95065EDFA4C}"/>
              </a:ext>
            </a:extLst>
          </p:cNvPr>
          <p:cNvSpPr/>
          <p:nvPr/>
        </p:nvSpPr>
        <p:spPr>
          <a:xfrm>
            <a:off x="6926830" y="2051632"/>
            <a:ext cx="504000" cy="504000"/>
          </a:xfrm>
          <a:prstGeom prst="arc">
            <a:avLst>
              <a:gd name="adj1" fmla="val 11050623"/>
              <a:gd name="adj2" fmla="val 0"/>
            </a:avLst>
          </a:prstGeom>
          <a:ln w="19050">
            <a:solidFill>
              <a:srgbClr val="A619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cxnSp>
        <p:nvCxnSpPr>
          <p:cNvPr id="30" name="Connector: Elbow 29">
            <a:extLst>
              <a:ext uri="{FF2B5EF4-FFF2-40B4-BE49-F238E27FC236}">
                <a16:creationId xmlns:a16="http://schemas.microsoft.com/office/drawing/2014/main" id="{54ED6BBB-C1B2-2547-A3DC-90809FABD825}"/>
              </a:ext>
            </a:extLst>
          </p:cNvPr>
          <p:cNvCxnSpPr>
            <a:stCxn id="114" idx="3"/>
            <a:endCxn id="24" idx="4"/>
          </p:cNvCxnSpPr>
          <p:nvPr/>
        </p:nvCxnSpPr>
        <p:spPr>
          <a:xfrm rot="10800000">
            <a:off x="7180568" y="2547684"/>
            <a:ext cx="779813" cy="764746"/>
          </a:xfrm>
          <a:prstGeom prst="bentConnector2">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144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5D58E-FE8A-AD13-97F8-02066D1096D9}"/>
              </a:ext>
            </a:extLst>
          </p:cNvPr>
          <p:cNvSpPr>
            <a:spLocks noGrp="1"/>
          </p:cNvSpPr>
          <p:nvPr>
            <p:ph type="title"/>
          </p:nvPr>
        </p:nvSpPr>
        <p:spPr/>
        <p:txBody>
          <a:bodyPr/>
          <a:lstStyle/>
          <a:p>
            <a:r>
              <a:rPr lang="en-AU" dirty="0"/>
              <a:t>Taxonomy of time transfer methods</a:t>
            </a:r>
          </a:p>
        </p:txBody>
      </p:sp>
      <p:sp>
        <p:nvSpPr>
          <p:cNvPr id="4" name="TextBox 3">
            <a:extLst>
              <a:ext uri="{FF2B5EF4-FFF2-40B4-BE49-F238E27FC236}">
                <a16:creationId xmlns:a16="http://schemas.microsoft.com/office/drawing/2014/main" id="{B2633D0A-9664-BB56-0E50-48CEEE76F795}"/>
              </a:ext>
            </a:extLst>
          </p:cNvPr>
          <p:cNvSpPr txBox="1"/>
          <p:nvPr/>
        </p:nvSpPr>
        <p:spPr>
          <a:xfrm>
            <a:off x="2645611" y="1903279"/>
            <a:ext cx="3610284" cy="584775"/>
          </a:xfrm>
          <a:prstGeom prst="rect">
            <a:avLst/>
          </a:prstGeom>
          <a:noFill/>
        </p:spPr>
        <p:txBody>
          <a:bodyPr wrap="none" rtlCol="0">
            <a:spAutoFit/>
          </a:bodyPr>
          <a:lstStyle/>
          <a:p>
            <a:r>
              <a:rPr lang="en-AU" sz="3200" dirty="0"/>
              <a:t>1. One way methods</a:t>
            </a:r>
          </a:p>
        </p:txBody>
      </p:sp>
      <p:sp>
        <p:nvSpPr>
          <p:cNvPr id="5" name="TextBox 4">
            <a:extLst>
              <a:ext uri="{FF2B5EF4-FFF2-40B4-BE49-F238E27FC236}">
                <a16:creationId xmlns:a16="http://schemas.microsoft.com/office/drawing/2014/main" id="{23827B2C-89D7-52B7-FCC6-FDD1585460A2}"/>
              </a:ext>
            </a:extLst>
          </p:cNvPr>
          <p:cNvSpPr txBox="1"/>
          <p:nvPr/>
        </p:nvSpPr>
        <p:spPr>
          <a:xfrm>
            <a:off x="2591621" y="3307728"/>
            <a:ext cx="3606885" cy="584775"/>
          </a:xfrm>
          <a:prstGeom prst="rect">
            <a:avLst/>
          </a:prstGeom>
          <a:noFill/>
        </p:spPr>
        <p:txBody>
          <a:bodyPr wrap="none" rtlCol="0">
            <a:spAutoFit/>
          </a:bodyPr>
          <a:lstStyle/>
          <a:p>
            <a:r>
              <a:rPr lang="en-AU" sz="3200" dirty="0"/>
              <a:t>2. Two way methods</a:t>
            </a:r>
          </a:p>
        </p:txBody>
      </p:sp>
      <p:sp>
        <p:nvSpPr>
          <p:cNvPr id="6" name="TextBox 5">
            <a:extLst>
              <a:ext uri="{FF2B5EF4-FFF2-40B4-BE49-F238E27FC236}">
                <a16:creationId xmlns:a16="http://schemas.microsoft.com/office/drawing/2014/main" id="{7C7B44F4-C36E-5B74-1B43-24513ED82B3A}"/>
              </a:ext>
            </a:extLst>
          </p:cNvPr>
          <p:cNvSpPr txBox="1"/>
          <p:nvPr/>
        </p:nvSpPr>
        <p:spPr>
          <a:xfrm>
            <a:off x="2591621" y="4770998"/>
            <a:ext cx="4555093" cy="584775"/>
          </a:xfrm>
          <a:prstGeom prst="rect">
            <a:avLst/>
          </a:prstGeom>
          <a:noFill/>
        </p:spPr>
        <p:txBody>
          <a:bodyPr wrap="none" rtlCol="0">
            <a:spAutoFit/>
          </a:bodyPr>
          <a:lstStyle/>
          <a:p>
            <a:r>
              <a:rPr lang="en-AU" sz="3200" dirty="0"/>
              <a:t>3. Common view methods</a:t>
            </a:r>
          </a:p>
        </p:txBody>
      </p:sp>
      <p:sp>
        <p:nvSpPr>
          <p:cNvPr id="3" name="TextBox 2">
            <a:extLst>
              <a:ext uri="{FF2B5EF4-FFF2-40B4-BE49-F238E27FC236}">
                <a16:creationId xmlns:a16="http://schemas.microsoft.com/office/drawing/2014/main" id="{BC413A83-E152-1718-D43C-3D935A037344}"/>
              </a:ext>
            </a:extLst>
          </p:cNvPr>
          <p:cNvSpPr txBox="1"/>
          <p:nvPr/>
        </p:nvSpPr>
        <p:spPr>
          <a:xfrm>
            <a:off x="484451" y="6067544"/>
            <a:ext cx="4471352" cy="276999"/>
          </a:xfrm>
          <a:prstGeom prst="rect">
            <a:avLst/>
          </a:prstGeom>
          <a:noFill/>
        </p:spPr>
        <p:txBody>
          <a:bodyPr wrap="none" rtlCol="0">
            <a:spAutoFit/>
          </a:bodyPr>
          <a:lstStyle/>
          <a:p>
            <a:r>
              <a:rPr lang="en-AU" sz="1200" dirty="0"/>
              <a:t>See Levine </a:t>
            </a:r>
            <a:r>
              <a:rPr lang="en-AU" sz="1200" i="1" dirty="0" err="1"/>
              <a:t>Metrologia</a:t>
            </a:r>
            <a:r>
              <a:rPr lang="en-AU" sz="1200" dirty="0"/>
              <a:t> </a:t>
            </a:r>
            <a:r>
              <a:rPr lang="en-AU" sz="1200" b="1" dirty="0"/>
              <a:t>45</a:t>
            </a:r>
            <a:r>
              <a:rPr lang="en-AU" sz="1200" dirty="0"/>
              <a:t> S162 2008 for a good general introduction </a:t>
            </a:r>
          </a:p>
        </p:txBody>
      </p:sp>
    </p:spTree>
    <p:extLst>
      <p:ext uri="{BB962C8B-B14F-4D97-AF65-F5344CB8AC3E}">
        <p14:creationId xmlns:p14="http://schemas.microsoft.com/office/powerpoint/2010/main" val="689961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4933C-E45E-EDBB-290B-BD24C7EC195D}"/>
              </a:ext>
            </a:extLst>
          </p:cNvPr>
          <p:cNvSpPr>
            <a:spLocks noGrp="1"/>
          </p:cNvSpPr>
          <p:nvPr>
            <p:ph type="title"/>
          </p:nvPr>
        </p:nvSpPr>
        <p:spPr/>
        <p:txBody>
          <a:bodyPr/>
          <a:lstStyle/>
          <a:p>
            <a:r>
              <a:rPr lang="en-AU" dirty="0"/>
              <a:t>Transmission of a CW optical reference</a:t>
            </a:r>
          </a:p>
        </p:txBody>
      </p:sp>
      <p:sp>
        <p:nvSpPr>
          <p:cNvPr id="3" name="Date Placeholder 2">
            <a:extLst>
              <a:ext uri="{FF2B5EF4-FFF2-40B4-BE49-F238E27FC236}">
                <a16:creationId xmlns:a16="http://schemas.microsoft.com/office/drawing/2014/main" id="{7D8ECA81-6E04-5BD1-BE83-0237F23DEA87}"/>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5B165A18-7E62-39E3-C3F4-71CE2A32AC98}"/>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4F7F81E9-AE2A-80AA-DAE0-EAB3337D1079}"/>
              </a:ext>
            </a:extLst>
          </p:cNvPr>
          <p:cNvSpPr>
            <a:spLocks noGrp="1"/>
          </p:cNvSpPr>
          <p:nvPr>
            <p:ph type="sldNum" sz="quarter" idx="12"/>
          </p:nvPr>
        </p:nvSpPr>
        <p:spPr/>
        <p:txBody>
          <a:bodyPr/>
          <a:lstStyle/>
          <a:p>
            <a:fld id="{07F29050-D3A7-419E-8F8A-80FA8E7AA01E}" type="slidenum">
              <a:rPr lang="en-AU" smtClean="0"/>
              <a:t>30</a:t>
            </a:fld>
            <a:endParaRPr lang="en-AU"/>
          </a:p>
        </p:txBody>
      </p:sp>
      <p:cxnSp>
        <p:nvCxnSpPr>
          <p:cNvPr id="48" name="Straight Connector 47">
            <a:extLst>
              <a:ext uri="{FF2B5EF4-FFF2-40B4-BE49-F238E27FC236}">
                <a16:creationId xmlns:a16="http://schemas.microsoft.com/office/drawing/2014/main" id="{1EF1087E-F2D6-ED24-EF47-22065CEA24B2}"/>
              </a:ext>
            </a:extLst>
          </p:cNvPr>
          <p:cNvCxnSpPr>
            <a:cxnSpLocks/>
            <a:stCxn id="52" idx="3"/>
          </p:cNvCxnSpPr>
          <p:nvPr/>
        </p:nvCxnSpPr>
        <p:spPr>
          <a:xfrm>
            <a:off x="3304721" y="3159508"/>
            <a:ext cx="1096550" cy="5732"/>
          </a:xfrm>
          <a:prstGeom prst="line">
            <a:avLst/>
          </a:prstGeom>
          <a:ln w="19050">
            <a:solidFill>
              <a:srgbClr val="A6192E"/>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EE6DD5A1-D2A8-AE6C-2DD2-96B5C9D7B25B}"/>
              </a:ext>
            </a:extLst>
          </p:cNvPr>
          <p:cNvSpPr/>
          <p:nvPr/>
        </p:nvSpPr>
        <p:spPr>
          <a:xfrm>
            <a:off x="6740326" y="2926210"/>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0" name="Oval 49">
            <a:extLst>
              <a:ext uri="{FF2B5EF4-FFF2-40B4-BE49-F238E27FC236}">
                <a16:creationId xmlns:a16="http://schemas.microsoft.com/office/drawing/2014/main" id="{0C4CD2EE-93CA-6E72-24D1-96E9408293BF}"/>
              </a:ext>
            </a:extLst>
          </p:cNvPr>
          <p:cNvSpPr/>
          <p:nvPr/>
        </p:nvSpPr>
        <p:spPr>
          <a:xfrm>
            <a:off x="6831058" y="2926210"/>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1" name="Oval 50">
            <a:extLst>
              <a:ext uri="{FF2B5EF4-FFF2-40B4-BE49-F238E27FC236}">
                <a16:creationId xmlns:a16="http://schemas.microsoft.com/office/drawing/2014/main" id="{9CF11F9B-E970-9C21-D58B-D73ED0BDE52A}"/>
              </a:ext>
            </a:extLst>
          </p:cNvPr>
          <p:cNvSpPr/>
          <p:nvPr/>
        </p:nvSpPr>
        <p:spPr>
          <a:xfrm>
            <a:off x="6949708" y="2926210"/>
            <a:ext cx="157042" cy="252000"/>
          </a:xfrm>
          <a:prstGeom prst="ellipse">
            <a:avLst/>
          </a:prstGeom>
          <a:noFill/>
          <a:ln w="12700">
            <a:solidFill>
              <a:srgbClr val="A619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67" name="Group 166">
            <a:extLst>
              <a:ext uri="{FF2B5EF4-FFF2-40B4-BE49-F238E27FC236}">
                <a16:creationId xmlns:a16="http://schemas.microsoft.com/office/drawing/2014/main" id="{85356858-0BFF-0442-747C-0DB7041E54E6}"/>
              </a:ext>
            </a:extLst>
          </p:cNvPr>
          <p:cNvGrpSpPr/>
          <p:nvPr/>
        </p:nvGrpSpPr>
        <p:grpSpPr>
          <a:xfrm>
            <a:off x="2575979" y="2907480"/>
            <a:ext cx="728742" cy="504056"/>
            <a:chOff x="2334174" y="2003261"/>
            <a:chExt cx="728742" cy="504056"/>
          </a:xfrm>
        </p:grpSpPr>
        <p:sp>
          <p:nvSpPr>
            <p:cNvPr id="52" name="Rectangle 51">
              <a:extLst>
                <a:ext uri="{FF2B5EF4-FFF2-40B4-BE49-F238E27FC236}">
                  <a16:creationId xmlns:a16="http://schemas.microsoft.com/office/drawing/2014/main" id="{8FCECADC-941C-76F7-B05B-82D35EA7E4F8}"/>
                </a:ext>
              </a:extLst>
            </p:cNvPr>
            <p:cNvSpPr/>
            <p:nvPr/>
          </p:nvSpPr>
          <p:spPr>
            <a:xfrm>
              <a:off x="2334174" y="2003261"/>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53" name="Straight Arrow Connector 52">
              <a:extLst>
                <a:ext uri="{FF2B5EF4-FFF2-40B4-BE49-F238E27FC236}">
                  <a16:creationId xmlns:a16="http://schemas.microsoft.com/office/drawing/2014/main" id="{990CE06E-138C-5480-BD35-BBA9F41708EB}"/>
                </a:ext>
              </a:extLst>
            </p:cNvPr>
            <p:cNvCxnSpPr>
              <a:cxnSpLocks/>
              <a:endCxn id="52" idx="3"/>
            </p:cNvCxnSpPr>
            <p:nvPr/>
          </p:nvCxnSpPr>
          <p:spPr>
            <a:xfrm flipV="1">
              <a:off x="2658193" y="2255289"/>
              <a:ext cx="404723" cy="6161"/>
            </a:xfrm>
            <a:prstGeom prst="straightConnector1">
              <a:avLst/>
            </a:prstGeom>
            <a:noFill/>
            <a:ln w="25400" cap="flat" cmpd="sng" algn="ctr">
              <a:solidFill>
                <a:srgbClr val="C0504D"/>
              </a:solidFill>
              <a:prstDash val="solid"/>
              <a:tailEnd type="triangle" w="lg" len="lg"/>
            </a:ln>
            <a:effectLst/>
          </p:spPr>
        </p:cxnSp>
        <p:cxnSp>
          <p:nvCxnSpPr>
            <p:cNvPr id="54" name="Straight Connector 53">
              <a:extLst>
                <a:ext uri="{FF2B5EF4-FFF2-40B4-BE49-F238E27FC236}">
                  <a16:creationId xmlns:a16="http://schemas.microsoft.com/office/drawing/2014/main" id="{DB602BED-97E3-734F-046D-D7EAF7DD1E5D}"/>
                </a:ext>
              </a:extLst>
            </p:cNvPr>
            <p:cNvCxnSpPr>
              <a:cxnSpLocks/>
            </p:cNvCxnSpPr>
            <p:nvPr/>
          </p:nvCxnSpPr>
          <p:spPr>
            <a:xfrm>
              <a:off x="2412469" y="2167056"/>
              <a:ext cx="419471" cy="186330"/>
            </a:xfrm>
            <a:prstGeom prst="line">
              <a:avLst/>
            </a:prstGeom>
            <a:noFill/>
            <a:ln w="38100" cap="flat" cmpd="sng" algn="ctr">
              <a:solidFill>
                <a:srgbClr val="C00000"/>
              </a:solidFill>
              <a:prstDash val="solid"/>
            </a:ln>
            <a:effectLst/>
          </p:spPr>
        </p:cxnSp>
        <p:cxnSp>
          <p:nvCxnSpPr>
            <p:cNvPr id="55" name="Straight Connector 54">
              <a:extLst>
                <a:ext uri="{FF2B5EF4-FFF2-40B4-BE49-F238E27FC236}">
                  <a16:creationId xmlns:a16="http://schemas.microsoft.com/office/drawing/2014/main" id="{D06659B8-AF5F-6513-A07E-6C18B67912FD}"/>
                </a:ext>
              </a:extLst>
            </p:cNvPr>
            <p:cNvCxnSpPr>
              <a:cxnSpLocks/>
            </p:cNvCxnSpPr>
            <p:nvPr/>
          </p:nvCxnSpPr>
          <p:spPr>
            <a:xfrm>
              <a:off x="2535328" y="2044197"/>
              <a:ext cx="173753" cy="432048"/>
            </a:xfrm>
            <a:prstGeom prst="line">
              <a:avLst/>
            </a:prstGeom>
            <a:noFill/>
            <a:ln w="38100" cap="flat" cmpd="sng" algn="ctr">
              <a:solidFill>
                <a:srgbClr val="C00000"/>
              </a:solidFill>
              <a:prstDash val="solid"/>
            </a:ln>
            <a:effectLst/>
          </p:spPr>
        </p:cxnSp>
        <p:cxnSp>
          <p:nvCxnSpPr>
            <p:cNvPr id="56" name="Straight Connector 55">
              <a:extLst>
                <a:ext uri="{FF2B5EF4-FFF2-40B4-BE49-F238E27FC236}">
                  <a16:creationId xmlns:a16="http://schemas.microsoft.com/office/drawing/2014/main" id="{73823537-1566-002B-769C-10528E422AD7}"/>
                </a:ext>
              </a:extLst>
            </p:cNvPr>
            <p:cNvCxnSpPr>
              <a:cxnSpLocks/>
            </p:cNvCxnSpPr>
            <p:nvPr/>
          </p:nvCxnSpPr>
          <p:spPr>
            <a:xfrm flipH="1">
              <a:off x="2535328" y="2044197"/>
              <a:ext cx="173753" cy="432048"/>
            </a:xfrm>
            <a:prstGeom prst="line">
              <a:avLst/>
            </a:prstGeom>
            <a:noFill/>
            <a:ln w="38100" cap="flat" cmpd="sng" algn="ctr">
              <a:solidFill>
                <a:srgbClr val="C00000"/>
              </a:solidFill>
              <a:prstDash val="solid"/>
            </a:ln>
            <a:effectLst/>
          </p:spPr>
        </p:cxnSp>
        <p:cxnSp>
          <p:nvCxnSpPr>
            <p:cNvPr id="57" name="Straight Connector 56">
              <a:extLst>
                <a:ext uri="{FF2B5EF4-FFF2-40B4-BE49-F238E27FC236}">
                  <a16:creationId xmlns:a16="http://schemas.microsoft.com/office/drawing/2014/main" id="{4EB0B199-0E31-C8C4-1DEC-AD65476192F1}"/>
                </a:ext>
              </a:extLst>
            </p:cNvPr>
            <p:cNvCxnSpPr>
              <a:cxnSpLocks/>
            </p:cNvCxnSpPr>
            <p:nvPr/>
          </p:nvCxnSpPr>
          <p:spPr>
            <a:xfrm flipH="1">
              <a:off x="2412469" y="2167056"/>
              <a:ext cx="419471" cy="186330"/>
            </a:xfrm>
            <a:prstGeom prst="line">
              <a:avLst/>
            </a:prstGeom>
            <a:noFill/>
            <a:ln w="38100" cap="flat" cmpd="sng" algn="ctr">
              <a:solidFill>
                <a:srgbClr val="C00000"/>
              </a:solidFill>
              <a:prstDash val="solid"/>
            </a:ln>
            <a:effectLst/>
          </p:spPr>
        </p:cxnSp>
      </p:grpSp>
      <p:sp>
        <p:nvSpPr>
          <p:cNvPr id="64" name="Pie 1172">
            <a:extLst>
              <a:ext uri="{FF2B5EF4-FFF2-40B4-BE49-F238E27FC236}">
                <a16:creationId xmlns:a16="http://schemas.microsoft.com/office/drawing/2014/main" id="{5756DF03-1949-F30A-D7E3-3E667E6D8617}"/>
              </a:ext>
            </a:extLst>
          </p:cNvPr>
          <p:cNvSpPr/>
          <p:nvPr/>
        </p:nvSpPr>
        <p:spPr>
          <a:xfrm>
            <a:off x="4520111" y="3625272"/>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sp>
        <p:nvSpPr>
          <p:cNvPr id="66" name="Rectangle 65">
            <a:extLst>
              <a:ext uri="{FF2B5EF4-FFF2-40B4-BE49-F238E27FC236}">
                <a16:creationId xmlns:a16="http://schemas.microsoft.com/office/drawing/2014/main" id="{2CD26186-32D6-838C-B759-30F1470AE8CA}"/>
              </a:ext>
            </a:extLst>
          </p:cNvPr>
          <p:cNvSpPr/>
          <p:nvPr/>
        </p:nvSpPr>
        <p:spPr>
          <a:xfrm>
            <a:off x="5541515" y="4113685"/>
            <a:ext cx="518976" cy="370299"/>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cxnSp>
        <p:nvCxnSpPr>
          <p:cNvPr id="67" name="Connector: Elbow 66">
            <a:extLst>
              <a:ext uri="{FF2B5EF4-FFF2-40B4-BE49-F238E27FC236}">
                <a16:creationId xmlns:a16="http://schemas.microsoft.com/office/drawing/2014/main" id="{A3FE9782-AB00-B80D-A14B-E833C052F17E}"/>
              </a:ext>
            </a:extLst>
          </p:cNvPr>
          <p:cNvCxnSpPr>
            <a:cxnSpLocks/>
            <a:stCxn id="64" idx="1"/>
            <a:endCxn id="66" idx="1"/>
          </p:cNvCxnSpPr>
          <p:nvPr/>
        </p:nvCxnSpPr>
        <p:spPr>
          <a:xfrm rot="16200000" flipH="1">
            <a:off x="4987547" y="3744866"/>
            <a:ext cx="250651" cy="857285"/>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9EAD803A-53D7-9F8F-1A84-3358E5FBEADE}"/>
              </a:ext>
            </a:extLst>
          </p:cNvPr>
          <p:cNvSpPr/>
          <p:nvPr/>
        </p:nvSpPr>
        <p:spPr>
          <a:xfrm>
            <a:off x="6764772" y="2926210"/>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1" name="Oval 70">
            <a:extLst>
              <a:ext uri="{FF2B5EF4-FFF2-40B4-BE49-F238E27FC236}">
                <a16:creationId xmlns:a16="http://schemas.microsoft.com/office/drawing/2014/main" id="{DAA5AB46-57CB-8BD4-C76C-4B045C7098B7}"/>
              </a:ext>
            </a:extLst>
          </p:cNvPr>
          <p:cNvSpPr/>
          <p:nvPr/>
        </p:nvSpPr>
        <p:spPr>
          <a:xfrm>
            <a:off x="6855504" y="2926210"/>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2" name="Oval 71">
            <a:extLst>
              <a:ext uri="{FF2B5EF4-FFF2-40B4-BE49-F238E27FC236}">
                <a16:creationId xmlns:a16="http://schemas.microsoft.com/office/drawing/2014/main" id="{8911FC9C-BD85-000A-0684-D78E6277878F}"/>
              </a:ext>
            </a:extLst>
          </p:cNvPr>
          <p:cNvSpPr/>
          <p:nvPr/>
        </p:nvSpPr>
        <p:spPr>
          <a:xfrm>
            <a:off x="6974154" y="2926210"/>
            <a:ext cx="157042" cy="252000"/>
          </a:xfrm>
          <a:prstGeom prst="ellipse">
            <a:avLst/>
          </a:prstGeom>
          <a:noFill/>
          <a:ln w="127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80" name="Straight Connector 79">
            <a:extLst>
              <a:ext uri="{FF2B5EF4-FFF2-40B4-BE49-F238E27FC236}">
                <a16:creationId xmlns:a16="http://schemas.microsoft.com/office/drawing/2014/main" id="{344D54E9-CBCF-E715-FF08-581C14BB18C8}"/>
              </a:ext>
            </a:extLst>
          </p:cNvPr>
          <p:cNvCxnSpPr>
            <a:cxnSpLocks/>
          </p:cNvCxnSpPr>
          <p:nvPr/>
        </p:nvCxnSpPr>
        <p:spPr>
          <a:xfrm>
            <a:off x="4906489" y="3177476"/>
            <a:ext cx="2929637" cy="1529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CD663971-5732-2252-C74C-6B00F19B224E}"/>
              </a:ext>
            </a:extLst>
          </p:cNvPr>
          <p:cNvCxnSpPr>
            <a:cxnSpLocks/>
            <a:stCxn id="227" idx="2"/>
          </p:cNvCxnSpPr>
          <p:nvPr/>
        </p:nvCxnSpPr>
        <p:spPr>
          <a:xfrm>
            <a:off x="4717283" y="3445183"/>
            <a:ext cx="14791" cy="405129"/>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3ABD04D6-488C-DF9A-25C1-42642C532ED8}"/>
              </a:ext>
            </a:extLst>
          </p:cNvPr>
          <p:cNvCxnSpPr>
            <a:cxnSpLocks/>
            <a:stCxn id="11" idx="4"/>
          </p:cNvCxnSpPr>
          <p:nvPr/>
        </p:nvCxnSpPr>
        <p:spPr>
          <a:xfrm>
            <a:off x="4665642" y="3421517"/>
            <a:ext cx="12585" cy="423787"/>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0259DA69-8C22-D53B-BA11-CDE30B9EF824}"/>
              </a:ext>
            </a:extLst>
          </p:cNvPr>
          <p:cNvCxnSpPr>
            <a:cxnSpLocks/>
            <a:stCxn id="66" idx="0"/>
            <a:endCxn id="85" idx="2"/>
          </p:cNvCxnSpPr>
          <p:nvPr/>
        </p:nvCxnSpPr>
        <p:spPr>
          <a:xfrm flipH="1" flipV="1">
            <a:off x="5789941" y="3340476"/>
            <a:ext cx="11062" cy="77320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FF63B94-9AE3-223C-83C6-460A79F9B09B}"/>
              </a:ext>
            </a:extLst>
          </p:cNvPr>
          <p:cNvCxnSpPr>
            <a:cxnSpLocks/>
          </p:cNvCxnSpPr>
          <p:nvPr/>
        </p:nvCxnSpPr>
        <p:spPr>
          <a:xfrm>
            <a:off x="4898990" y="3197544"/>
            <a:ext cx="2938180" cy="1809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68AF2A80-1FF9-865F-57B7-DC938F70F7BB}"/>
              </a:ext>
            </a:extLst>
          </p:cNvPr>
          <p:cNvCxnSpPr>
            <a:cxnSpLocks/>
            <a:endCxn id="11" idx="6"/>
          </p:cNvCxnSpPr>
          <p:nvPr/>
        </p:nvCxnSpPr>
        <p:spPr>
          <a:xfrm flipV="1">
            <a:off x="4878575" y="3179294"/>
            <a:ext cx="30067" cy="132375"/>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8" name="TextBox 97">
            <a:extLst>
              <a:ext uri="{FF2B5EF4-FFF2-40B4-BE49-F238E27FC236}">
                <a16:creationId xmlns:a16="http://schemas.microsoft.com/office/drawing/2014/main" id="{5767CC19-FFAD-48BD-E08F-2B3B1F0585ED}"/>
              </a:ext>
            </a:extLst>
          </p:cNvPr>
          <p:cNvSpPr txBox="1"/>
          <p:nvPr/>
        </p:nvSpPr>
        <p:spPr>
          <a:xfrm>
            <a:off x="5365625" y="2861107"/>
            <a:ext cx="816254" cy="276999"/>
          </a:xfrm>
          <a:prstGeom prst="rect">
            <a:avLst/>
          </a:prstGeom>
          <a:noFill/>
        </p:spPr>
        <p:txBody>
          <a:bodyPr wrap="square">
            <a:spAutoFit/>
          </a:bodyPr>
          <a:lstStyle/>
          <a:p>
            <a:pPr algn="ctr"/>
            <a:r>
              <a:rPr lang="en-AU" sz="1200" dirty="0">
                <a:solidFill>
                  <a:schemeClr val="tx1"/>
                </a:solidFill>
              </a:rPr>
              <a:t>AOM</a:t>
            </a:r>
          </a:p>
        </p:txBody>
      </p:sp>
      <p:sp>
        <p:nvSpPr>
          <p:cNvPr id="110" name="Rectangle 109">
            <a:extLst>
              <a:ext uri="{FF2B5EF4-FFF2-40B4-BE49-F238E27FC236}">
                <a16:creationId xmlns:a16="http://schemas.microsoft.com/office/drawing/2014/main" id="{33449F77-F9E6-BA16-BA1E-A016A5E495B1}"/>
              </a:ext>
            </a:extLst>
          </p:cNvPr>
          <p:cNvSpPr/>
          <p:nvPr/>
        </p:nvSpPr>
        <p:spPr>
          <a:xfrm>
            <a:off x="4993254" y="2608826"/>
            <a:ext cx="276622" cy="112109"/>
          </a:xfrm>
          <a:prstGeom prst="rect">
            <a:avLst/>
          </a:prstGeom>
          <a:solidFill>
            <a:srgbClr val="B9CDE5"/>
          </a:solidFill>
          <a:ln w="2857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solidFill>
                <a:schemeClr val="tx1"/>
              </a:solidFill>
            </a:endParaRPr>
          </a:p>
        </p:txBody>
      </p:sp>
      <p:cxnSp>
        <p:nvCxnSpPr>
          <p:cNvPr id="117" name="Connector: Elbow 116">
            <a:extLst>
              <a:ext uri="{FF2B5EF4-FFF2-40B4-BE49-F238E27FC236}">
                <a16:creationId xmlns:a16="http://schemas.microsoft.com/office/drawing/2014/main" id="{9B732004-F992-6E47-DE33-AD25F05540D8}"/>
              </a:ext>
            </a:extLst>
          </p:cNvPr>
          <p:cNvCxnSpPr>
            <a:cxnSpLocks/>
            <a:stCxn id="110" idx="2"/>
            <a:endCxn id="11" idx="6"/>
          </p:cNvCxnSpPr>
          <p:nvPr/>
        </p:nvCxnSpPr>
        <p:spPr>
          <a:xfrm rot="5400000">
            <a:off x="4790925" y="2838653"/>
            <a:ext cx="458359" cy="222923"/>
          </a:xfrm>
          <a:prstGeom prst="bentConnector2">
            <a:avLst/>
          </a:prstGeom>
          <a:ln w="1905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00CE089C-2ADD-B558-0C1B-F5E2F3F3489E}"/>
              </a:ext>
            </a:extLst>
          </p:cNvPr>
          <p:cNvSpPr txBox="1"/>
          <p:nvPr/>
        </p:nvSpPr>
        <p:spPr>
          <a:xfrm>
            <a:off x="4632515" y="2351316"/>
            <a:ext cx="1100173" cy="276999"/>
          </a:xfrm>
          <a:prstGeom prst="rect">
            <a:avLst/>
          </a:prstGeom>
          <a:noFill/>
        </p:spPr>
        <p:txBody>
          <a:bodyPr wrap="none" rtlCol="0">
            <a:spAutoFit/>
          </a:bodyPr>
          <a:lstStyle/>
          <a:p>
            <a:r>
              <a:rPr lang="en-AU" sz="1200" dirty="0"/>
              <a:t>Faraday mirror</a:t>
            </a:r>
          </a:p>
        </p:txBody>
      </p:sp>
      <p:sp>
        <p:nvSpPr>
          <p:cNvPr id="157" name="TextBox 156">
            <a:extLst>
              <a:ext uri="{FF2B5EF4-FFF2-40B4-BE49-F238E27FC236}">
                <a16:creationId xmlns:a16="http://schemas.microsoft.com/office/drawing/2014/main" id="{A1F465E8-7EC0-3BE9-1CC0-C8E0CF86E583}"/>
              </a:ext>
            </a:extLst>
          </p:cNvPr>
          <p:cNvSpPr txBox="1"/>
          <p:nvPr/>
        </p:nvSpPr>
        <p:spPr>
          <a:xfrm>
            <a:off x="7291140" y="2739560"/>
            <a:ext cx="499110" cy="369332"/>
          </a:xfrm>
          <a:prstGeom prst="rect">
            <a:avLst/>
          </a:prstGeom>
          <a:noFill/>
        </p:spPr>
        <p:txBody>
          <a:bodyPr wrap="square">
            <a:spAutoFit/>
          </a:bodyPr>
          <a:lstStyle/>
          <a:p>
            <a:r>
              <a:rPr lang="en-AU" dirty="0">
                <a:latin typeface="Symbol" panose="05050102010706020507" pitchFamily="18" charset="2"/>
              </a:rPr>
              <a:t>F</a:t>
            </a:r>
            <a:r>
              <a:rPr lang="en-AU" baseline="-25000" dirty="0">
                <a:latin typeface="Symbol" panose="05050102010706020507" pitchFamily="18" charset="2"/>
              </a:rPr>
              <a:t>N</a:t>
            </a:r>
          </a:p>
        </p:txBody>
      </p:sp>
      <p:sp>
        <p:nvSpPr>
          <p:cNvPr id="159" name="TextBox 158">
            <a:extLst>
              <a:ext uri="{FF2B5EF4-FFF2-40B4-BE49-F238E27FC236}">
                <a16:creationId xmlns:a16="http://schemas.microsoft.com/office/drawing/2014/main" id="{9AE73484-605C-DADA-C567-156EE982F5E0}"/>
              </a:ext>
            </a:extLst>
          </p:cNvPr>
          <p:cNvSpPr txBox="1"/>
          <p:nvPr/>
        </p:nvSpPr>
        <p:spPr>
          <a:xfrm>
            <a:off x="6329655" y="3261470"/>
            <a:ext cx="620053" cy="369332"/>
          </a:xfrm>
          <a:prstGeom prst="rect">
            <a:avLst/>
          </a:prstGeom>
          <a:noFill/>
        </p:spPr>
        <p:txBody>
          <a:bodyPr wrap="square">
            <a:spAutoFit/>
          </a:bodyPr>
          <a:lstStyle/>
          <a:p>
            <a:r>
              <a:rPr lang="en-AU" dirty="0">
                <a:latin typeface="Symbol" panose="05050102010706020507" pitchFamily="18" charset="2"/>
              </a:rPr>
              <a:t>F</a:t>
            </a:r>
            <a:r>
              <a:rPr lang="en-AU" baseline="-25000" dirty="0">
                <a:latin typeface="Symbol" panose="05050102010706020507" pitchFamily="18" charset="2"/>
              </a:rPr>
              <a:t>N</a:t>
            </a:r>
          </a:p>
        </p:txBody>
      </p:sp>
      <p:grpSp>
        <p:nvGrpSpPr>
          <p:cNvPr id="243" name="Group 242">
            <a:extLst>
              <a:ext uri="{FF2B5EF4-FFF2-40B4-BE49-F238E27FC236}">
                <a16:creationId xmlns:a16="http://schemas.microsoft.com/office/drawing/2014/main" id="{222EAD91-8C71-4C93-3553-388748E22AE3}"/>
              </a:ext>
            </a:extLst>
          </p:cNvPr>
          <p:cNvGrpSpPr/>
          <p:nvPr/>
        </p:nvGrpSpPr>
        <p:grpSpPr>
          <a:xfrm>
            <a:off x="2828977" y="3165669"/>
            <a:ext cx="1351861" cy="1614215"/>
            <a:chOff x="2828977" y="3165669"/>
            <a:chExt cx="1351861" cy="1614215"/>
          </a:xfrm>
        </p:grpSpPr>
        <p:grpSp>
          <p:nvGrpSpPr>
            <p:cNvPr id="175" name="Group 174">
              <a:extLst>
                <a:ext uri="{FF2B5EF4-FFF2-40B4-BE49-F238E27FC236}">
                  <a16:creationId xmlns:a16="http://schemas.microsoft.com/office/drawing/2014/main" id="{705C10A9-FEAF-8149-B247-440DFEB10DCF}"/>
                </a:ext>
              </a:extLst>
            </p:cNvPr>
            <p:cNvGrpSpPr/>
            <p:nvPr/>
          </p:nvGrpSpPr>
          <p:grpSpPr>
            <a:xfrm>
              <a:off x="3476320" y="3767492"/>
              <a:ext cx="704518" cy="565727"/>
              <a:chOff x="2743939" y="2820401"/>
              <a:chExt cx="704518" cy="565727"/>
            </a:xfrm>
          </p:grpSpPr>
          <p:sp>
            <p:nvSpPr>
              <p:cNvPr id="172" name="Arc 171">
                <a:extLst>
                  <a:ext uri="{FF2B5EF4-FFF2-40B4-BE49-F238E27FC236}">
                    <a16:creationId xmlns:a16="http://schemas.microsoft.com/office/drawing/2014/main" id="{8FDCFE04-B5DC-71DE-3234-C27F8AA2ECFD}"/>
                  </a:ext>
                </a:extLst>
              </p:cNvPr>
              <p:cNvSpPr/>
              <p:nvPr/>
            </p:nvSpPr>
            <p:spPr>
              <a:xfrm>
                <a:off x="2743939" y="2903221"/>
                <a:ext cx="296687" cy="400087"/>
              </a:xfrm>
              <a:prstGeom prst="arc">
                <a:avLst>
                  <a:gd name="adj1" fmla="val 16367551"/>
                  <a:gd name="adj2" fmla="val 5161237"/>
                </a:avLst>
              </a:prstGeom>
              <a:ln w="19050">
                <a:solidFill>
                  <a:srgbClr val="385D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grpSp>
            <p:nvGrpSpPr>
              <p:cNvPr id="174" name="Group 173">
                <a:extLst>
                  <a:ext uri="{FF2B5EF4-FFF2-40B4-BE49-F238E27FC236}">
                    <a16:creationId xmlns:a16="http://schemas.microsoft.com/office/drawing/2014/main" id="{59A60370-2AFD-A112-36E2-D8D3FEB6B229}"/>
                  </a:ext>
                </a:extLst>
              </p:cNvPr>
              <p:cNvGrpSpPr/>
              <p:nvPr/>
            </p:nvGrpSpPr>
            <p:grpSpPr>
              <a:xfrm>
                <a:off x="2906496" y="2820401"/>
                <a:ext cx="541961" cy="565727"/>
                <a:chOff x="2906496" y="2820401"/>
                <a:chExt cx="541961" cy="565727"/>
              </a:xfrm>
            </p:grpSpPr>
            <p:sp>
              <p:nvSpPr>
                <p:cNvPr id="169" name="Rectangle 168">
                  <a:extLst>
                    <a:ext uri="{FF2B5EF4-FFF2-40B4-BE49-F238E27FC236}">
                      <a16:creationId xmlns:a16="http://schemas.microsoft.com/office/drawing/2014/main" id="{565AA4C2-1058-8532-0CFC-D7D1611A4978}"/>
                    </a:ext>
                  </a:extLst>
                </p:cNvPr>
                <p:cNvSpPr/>
                <p:nvPr/>
              </p:nvSpPr>
              <p:spPr>
                <a:xfrm>
                  <a:off x="2906496" y="2820401"/>
                  <a:ext cx="381534" cy="82820"/>
                </a:xfrm>
                <a:prstGeom prst="rect">
                  <a:avLst/>
                </a:prstGeom>
                <a:solidFill>
                  <a:srgbClr val="B9CDE5"/>
                </a:solidFill>
                <a:ln w="2857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solidFill>
                      <a:schemeClr val="tx1"/>
                    </a:solidFill>
                  </a:endParaRPr>
                </a:p>
              </p:txBody>
            </p:sp>
            <p:sp>
              <p:nvSpPr>
                <p:cNvPr id="170" name="Rectangle 169">
                  <a:extLst>
                    <a:ext uri="{FF2B5EF4-FFF2-40B4-BE49-F238E27FC236}">
                      <a16:creationId xmlns:a16="http://schemas.microsoft.com/office/drawing/2014/main" id="{B2064BFD-940B-557F-3533-8FCDCE6B54AD}"/>
                    </a:ext>
                  </a:extLst>
                </p:cNvPr>
                <p:cNvSpPr/>
                <p:nvPr/>
              </p:nvSpPr>
              <p:spPr>
                <a:xfrm>
                  <a:off x="2906496" y="3303308"/>
                  <a:ext cx="381534" cy="82820"/>
                </a:xfrm>
                <a:prstGeom prst="rect">
                  <a:avLst/>
                </a:prstGeom>
                <a:solidFill>
                  <a:srgbClr val="B9CDE5"/>
                </a:solidFill>
                <a:ln w="2857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solidFill>
                      <a:schemeClr val="tx1"/>
                    </a:solidFill>
                  </a:endParaRPr>
                </a:p>
              </p:txBody>
            </p:sp>
            <p:sp>
              <p:nvSpPr>
                <p:cNvPr id="173" name="Arc 172">
                  <a:extLst>
                    <a:ext uri="{FF2B5EF4-FFF2-40B4-BE49-F238E27FC236}">
                      <a16:creationId xmlns:a16="http://schemas.microsoft.com/office/drawing/2014/main" id="{0267CEA7-3CE1-2DC9-EAF1-221B8E387EB6}"/>
                    </a:ext>
                  </a:extLst>
                </p:cNvPr>
                <p:cNvSpPr/>
                <p:nvPr/>
              </p:nvSpPr>
              <p:spPr>
                <a:xfrm flipH="1">
                  <a:off x="3151770" y="2903221"/>
                  <a:ext cx="296687" cy="400087"/>
                </a:xfrm>
                <a:prstGeom prst="arc">
                  <a:avLst>
                    <a:gd name="adj1" fmla="val 16367551"/>
                    <a:gd name="adj2" fmla="val 5161237"/>
                  </a:avLst>
                </a:prstGeom>
                <a:ln w="19050">
                  <a:solidFill>
                    <a:srgbClr val="385D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grpSp>
        </p:grpSp>
        <p:cxnSp>
          <p:nvCxnSpPr>
            <p:cNvPr id="177" name="Straight Arrow Connector 176">
              <a:extLst>
                <a:ext uri="{FF2B5EF4-FFF2-40B4-BE49-F238E27FC236}">
                  <a16:creationId xmlns:a16="http://schemas.microsoft.com/office/drawing/2014/main" id="{1DF211ED-A882-B111-9A10-342324C91B60}"/>
                </a:ext>
              </a:extLst>
            </p:cNvPr>
            <p:cNvCxnSpPr>
              <a:cxnSpLocks/>
              <a:endCxn id="169" idx="0"/>
            </p:cNvCxnSpPr>
            <p:nvPr/>
          </p:nvCxnSpPr>
          <p:spPr>
            <a:xfrm>
              <a:off x="3821830" y="3165669"/>
              <a:ext cx="7814" cy="601823"/>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1" name="TextBox 180">
              <a:extLst>
                <a:ext uri="{FF2B5EF4-FFF2-40B4-BE49-F238E27FC236}">
                  <a16:creationId xmlns:a16="http://schemas.microsoft.com/office/drawing/2014/main" id="{481C3111-3E54-4173-0495-73C284C14489}"/>
                </a:ext>
              </a:extLst>
            </p:cNvPr>
            <p:cNvSpPr txBox="1"/>
            <p:nvPr/>
          </p:nvSpPr>
          <p:spPr>
            <a:xfrm>
              <a:off x="2828977" y="3895305"/>
              <a:ext cx="920376" cy="461665"/>
            </a:xfrm>
            <a:prstGeom prst="rect">
              <a:avLst/>
            </a:prstGeom>
            <a:noFill/>
          </p:spPr>
          <p:txBody>
            <a:bodyPr wrap="square">
              <a:spAutoFit/>
            </a:bodyPr>
            <a:lstStyle/>
            <a:p>
              <a:pPr algn="ctr"/>
              <a:r>
                <a:rPr lang="en-AU" sz="1200" dirty="0" err="1"/>
                <a:t>ultrastable</a:t>
              </a:r>
              <a:r>
                <a:rPr lang="en-AU" sz="1200" dirty="0"/>
                <a:t> cavity</a:t>
              </a:r>
            </a:p>
          </p:txBody>
        </p:sp>
        <p:sp>
          <p:nvSpPr>
            <p:cNvPr id="214" name="Pie 1172">
              <a:extLst>
                <a:ext uri="{FF2B5EF4-FFF2-40B4-BE49-F238E27FC236}">
                  <a16:creationId xmlns:a16="http://schemas.microsoft.com/office/drawing/2014/main" id="{4AD00359-F75E-E007-1FA0-AFC9EF619817}"/>
                </a:ext>
              </a:extLst>
            </p:cNvPr>
            <p:cNvSpPr/>
            <p:nvPr/>
          </p:nvSpPr>
          <p:spPr>
            <a:xfrm>
              <a:off x="3657946" y="4356971"/>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216" name="Straight Arrow Connector 215">
              <a:extLst>
                <a:ext uri="{FF2B5EF4-FFF2-40B4-BE49-F238E27FC236}">
                  <a16:creationId xmlns:a16="http://schemas.microsoft.com/office/drawing/2014/main" id="{60CF1CDF-B6C8-558B-3144-1CB89A3B1F5D}"/>
                </a:ext>
              </a:extLst>
            </p:cNvPr>
            <p:cNvCxnSpPr>
              <a:cxnSpLocks/>
              <a:stCxn id="170" idx="2"/>
            </p:cNvCxnSpPr>
            <p:nvPr/>
          </p:nvCxnSpPr>
          <p:spPr>
            <a:xfrm>
              <a:off x="3829644" y="4333219"/>
              <a:ext cx="0" cy="235208"/>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22" name="Connector: Elbow 221">
              <a:extLst>
                <a:ext uri="{FF2B5EF4-FFF2-40B4-BE49-F238E27FC236}">
                  <a16:creationId xmlns:a16="http://schemas.microsoft.com/office/drawing/2014/main" id="{2877D90F-9843-93AD-F7A0-A9107673E880}"/>
                </a:ext>
              </a:extLst>
            </p:cNvPr>
            <p:cNvCxnSpPr>
              <a:stCxn id="214" idx="1"/>
              <a:endCxn id="52" idx="2"/>
            </p:cNvCxnSpPr>
            <p:nvPr/>
          </p:nvCxnSpPr>
          <p:spPr>
            <a:xfrm rot="5400000" flipH="1">
              <a:off x="2697034" y="3654853"/>
              <a:ext cx="1368347" cy="881715"/>
            </a:xfrm>
            <a:prstGeom prst="bentConnector3">
              <a:avLst>
                <a:gd name="adj1" fmla="val -16706"/>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45" name="Rectangle 244">
            <a:extLst>
              <a:ext uri="{FF2B5EF4-FFF2-40B4-BE49-F238E27FC236}">
                <a16:creationId xmlns:a16="http://schemas.microsoft.com/office/drawing/2014/main" id="{2BC3BEE2-9B9C-D3AE-5A5B-2F925B4BD68F}"/>
              </a:ext>
            </a:extLst>
          </p:cNvPr>
          <p:cNvSpPr/>
          <p:nvPr/>
        </p:nvSpPr>
        <p:spPr>
          <a:xfrm>
            <a:off x="7844097" y="2656576"/>
            <a:ext cx="1325880" cy="1072393"/>
          </a:xfrm>
          <a:prstGeom prst="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6" name="TextBox 245">
            <a:extLst>
              <a:ext uri="{FF2B5EF4-FFF2-40B4-BE49-F238E27FC236}">
                <a16:creationId xmlns:a16="http://schemas.microsoft.com/office/drawing/2014/main" id="{483DA5E8-B038-AEB4-1827-091D3AF0E8DF}"/>
              </a:ext>
            </a:extLst>
          </p:cNvPr>
          <p:cNvSpPr txBox="1"/>
          <p:nvPr/>
        </p:nvSpPr>
        <p:spPr>
          <a:xfrm>
            <a:off x="7861102" y="2668894"/>
            <a:ext cx="989566" cy="369332"/>
          </a:xfrm>
          <a:prstGeom prst="rect">
            <a:avLst/>
          </a:prstGeom>
          <a:noFill/>
        </p:spPr>
        <p:txBody>
          <a:bodyPr wrap="none" rtlCol="0">
            <a:spAutoFit/>
          </a:bodyPr>
          <a:lstStyle/>
          <a:p>
            <a:r>
              <a:rPr lang="en-AU" dirty="0"/>
              <a:t>REMOTE</a:t>
            </a:r>
          </a:p>
        </p:txBody>
      </p:sp>
      <p:sp>
        <p:nvSpPr>
          <p:cNvPr id="6" name="TextBox 5">
            <a:extLst>
              <a:ext uri="{FF2B5EF4-FFF2-40B4-BE49-F238E27FC236}">
                <a16:creationId xmlns:a16="http://schemas.microsoft.com/office/drawing/2014/main" id="{D645AD02-EECA-67AA-9A05-5786A0A375EC}"/>
              </a:ext>
            </a:extLst>
          </p:cNvPr>
          <p:cNvSpPr txBox="1"/>
          <p:nvPr/>
        </p:nvSpPr>
        <p:spPr>
          <a:xfrm>
            <a:off x="5773752" y="3850349"/>
            <a:ext cx="751488" cy="276999"/>
          </a:xfrm>
          <a:prstGeom prst="rect">
            <a:avLst/>
          </a:prstGeom>
          <a:noFill/>
        </p:spPr>
        <p:txBody>
          <a:bodyPr wrap="none" rtlCol="0">
            <a:spAutoFit/>
          </a:bodyPr>
          <a:lstStyle/>
          <a:p>
            <a:r>
              <a:rPr lang="en-AU" sz="1200" dirty="0"/>
              <a:t>feedback</a:t>
            </a:r>
          </a:p>
        </p:txBody>
      </p:sp>
      <p:cxnSp>
        <p:nvCxnSpPr>
          <p:cNvPr id="9" name="Straight Connector 8">
            <a:extLst>
              <a:ext uri="{FF2B5EF4-FFF2-40B4-BE49-F238E27FC236}">
                <a16:creationId xmlns:a16="http://schemas.microsoft.com/office/drawing/2014/main" id="{D325FFA1-C8BD-A12C-F54E-B75BAF27E06F}"/>
              </a:ext>
            </a:extLst>
          </p:cNvPr>
          <p:cNvCxnSpPr>
            <a:cxnSpLocks/>
          </p:cNvCxnSpPr>
          <p:nvPr/>
        </p:nvCxnSpPr>
        <p:spPr>
          <a:xfrm>
            <a:off x="4641402" y="3314205"/>
            <a:ext cx="2237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EB1DC263-B517-D4F9-A83C-4E02F614111A}"/>
              </a:ext>
            </a:extLst>
          </p:cNvPr>
          <p:cNvGrpSpPr/>
          <p:nvPr/>
        </p:nvGrpSpPr>
        <p:grpSpPr>
          <a:xfrm>
            <a:off x="4422642" y="2937071"/>
            <a:ext cx="486000" cy="484446"/>
            <a:chOff x="913324" y="3836986"/>
            <a:chExt cx="486000" cy="484446"/>
          </a:xfrm>
        </p:grpSpPr>
        <p:sp>
          <p:nvSpPr>
            <p:cNvPr id="11" name="Oval 10">
              <a:extLst>
                <a:ext uri="{FF2B5EF4-FFF2-40B4-BE49-F238E27FC236}">
                  <a16:creationId xmlns:a16="http://schemas.microsoft.com/office/drawing/2014/main" id="{978A9980-20BC-9FF7-6586-5A5E4F7FDDFD}"/>
                </a:ext>
              </a:extLst>
            </p:cNvPr>
            <p:cNvSpPr/>
            <p:nvPr/>
          </p:nvSpPr>
          <p:spPr>
            <a:xfrm>
              <a:off x="913324" y="3836986"/>
              <a:ext cx="486000" cy="484446"/>
            </a:xfrm>
            <a:prstGeom prst="ellipse">
              <a:avLst/>
            </a:prstGeom>
            <a:solidFill>
              <a:srgbClr val="B9CDE5"/>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Arc 11">
              <a:extLst>
                <a:ext uri="{FF2B5EF4-FFF2-40B4-BE49-F238E27FC236}">
                  <a16:creationId xmlns:a16="http://schemas.microsoft.com/office/drawing/2014/main" id="{C39D52F1-EFD3-4A3F-232B-DC29912551F9}"/>
                </a:ext>
              </a:extLst>
            </p:cNvPr>
            <p:cNvSpPr/>
            <p:nvPr/>
          </p:nvSpPr>
          <p:spPr>
            <a:xfrm>
              <a:off x="996124" y="3919478"/>
              <a:ext cx="320400" cy="319462"/>
            </a:xfrm>
            <a:prstGeom prst="arc">
              <a:avLst>
                <a:gd name="adj1" fmla="val 16125597"/>
                <a:gd name="adj2" fmla="val 11132633"/>
              </a:avLst>
            </a:prstGeom>
            <a:ln w="28575">
              <a:solidFill>
                <a:srgbClr val="385D8A"/>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AU" dirty="0"/>
            </a:p>
          </p:txBody>
        </p:sp>
      </p:grpSp>
      <p:sp>
        <p:nvSpPr>
          <p:cNvPr id="13" name="Arc 12">
            <a:extLst>
              <a:ext uri="{FF2B5EF4-FFF2-40B4-BE49-F238E27FC236}">
                <a16:creationId xmlns:a16="http://schemas.microsoft.com/office/drawing/2014/main" id="{E8420BD2-01A6-94DB-307C-C96C20F5FE8D}"/>
              </a:ext>
            </a:extLst>
          </p:cNvPr>
          <p:cNvSpPr/>
          <p:nvPr/>
        </p:nvSpPr>
        <p:spPr>
          <a:xfrm>
            <a:off x="4438692" y="2957030"/>
            <a:ext cx="468000" cy="468000"/>
          </a:xfrm>
          <a:prstGeom prst="arc">
            <a:avLst>
              <a:gd name="adj1" fmla="val 21456803"/>
              <a:gd name="adj2" fmla="val 5312830"/>
            </a:avLst>
          </a:prstGeom>
          <a:ln w="1905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14" name="Arc 13">
            <a:extLst>
              <a:ext uri="{FF2B5EF4-FFF2-40B4-BE49-F238E27FC236}">
                <a16:creationId xmlns:a16="http://schemas.microsoft.com/office/drawing/2014/main" id="{58C7FCF8-8E0D-EF4C-BCD0-F936F9EA0EB0}"/>
              </a:ext>
            </a:extLst>
          </p:cNvPr>
          <p:cNvSpPr/>
          <p:nvPr/>
        </p:nvSpPr>
        <p:spPr>
          <a:xfrm>
            <a:off x="4411905" y="2925465"/>
            <a:ext cx="504000" cy="504000"/>
          </a:xfrm>
          <a:prstGeom prst="arc">
            <a:avLst>
              <a:gd name="adj1" fmla="val 11050623"/>
              <a:gd name="adj2" fmla="val 0"/>
            </a:avLst>
          </a:prstGeom>
          <a:ln w="19050">
            <a:solidFill>
              <a:srgbClr val="A6192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sp>
        <p:nvSpPr>
          <p:cNvPr id="85" name="Rectangle 84">
            <a:extLst>
              <a:ext uri="{FF2B5EF4-FFF2-40B4-BE49-F238E27FC236}">
                <a16:creationId xmlns:a16="http://schemas.microsoft.com/office/drawing/2014/main" id="{08976F42-21F0-851C-B342-FB4145B17199}"/>
              </a:ext>
            </a:extLst>
          </p:cNvPr>
          <p:cNvSpPr/>
          <p:nvPr/>
        </p:nvSpPr>
        <p:spPr>
          <a:xfrm>
            <a:off x="5578486" y="3076385"/>
            <a:ext cx="422910" cy="264091"/>
          </a:xfrm>
          <a:prstGeom prst="rect">
            <a:avLst/>
          </a:prstGeom>
          <a:solidFill>
            <a:srgbClr val="B9CDE5"/>
          </a:solidFill>
          <a:ln w="2857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solidFill>
                <a:schemeClr val="tx1"/>
              </a:solidFill>
            </a:endParaRPr>
          </a:p>
        </p:txBody>
      </p:sp>
      <p:sp>
        <p:nvSpPr>
          <p:cNvPr id="227" name="Arc 226">
            <a:extLst>
              <a:ext uri="{FF2B5EF4-FFF2-40B4-BE49-F238E27FC236}">
                <a16:creationId xmlns:a16="http://schemas.microsoft.com/office/drawing/2014/main" id="{766CE8BF-AC87-5E11-EDFC-4E369E47D890}"/>
              </a:ext>
            </a:extLst>
          </p:cNvPr>
          <p:cNvSpPr/>
          <p:nvPr/>
        </p:nvSpPr>
        <p:spPr>
          <a:xfrm>
            <a:off x="4423888" y="2944606"/>
            <a:ext cx="504000" cy="504000"/>
          </a:xfrm>
          <a:prstGeom prst="arc">
            <a:avLst>
              <a:gd name="adj1" fmla="val 21456803"/>
              <a:gd name="adj2" fmla="val 4832730"/>
            </a:avLst>
          </a:prstGeom>
          <a:ln w="19050">
            <a:solidFill>
              <a:srgbClr val="B10E1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cxnSp>
        <p:nvCxnSpPr>
          <p:cNvPr id="228" name="Straight Arrow Connector 227">
            <a:extLst>
              <a:ext uri="{FF2B5EF4-FFF2-40B4-BE49-F238E27FC236}">
                <a16:creationId xmlns:a16="http://schemas.microsoft.com/office/drawing/2014/main" id="{401FFAC1-B98F-1E88-C515-4A64CEAB5054}"/>
              </a:ext>
            </a:extLst>
          </p:cNvPr>
          <p:cNvCxnSpPr>
            <a:cxnSpLocks/>
          </p:cNvCxnSpPr>
          <p:nvPr/>
        </p:nvCxnSpPr>
        <p:spPr>
          <a:xfrm flipH="1" flipV="1">
            <a:off x="6194245" y="3320498"/>
            <a:ext cx="454595" cy="2095"/>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3" name="Straight Arrow Connector 232">
            <a:extLst>
              <a:ext uri="{FF2B5EF4-FFF2-40B4-BE49-F238E27FC236}">
                <a16:creationId xmlns:a16="http://schemas.microsoft.com/office/drawing/2014/main" id="{AF524486-DF61-792D-FB5A-B2AFDFC677BD}"/>
              </a:ext>
            </a:extLst>
          </p:cNvPr>
          <p:cNvCxnSpPr>
            <a:cxnSpLocks/>
          </p:cNvCxnSpPr>
          <p:nvPr/>
        </p:nvCxnSpPr>
        <p:spPr>
          <a:xfrm>
            <a:off x="5132184" y="2767394"/>
            <a:ext cx="4787" cy="287800"/>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48A9E884-35E4-1144-3835-61F39A8C54D5}"/>
              </a:ext>
            </a:extLst>
          </p:cNvPr>
          <p:cNvCxnSpPr>
            <a:cxnSpLocks/>
            <a:endCxn id="14" idx="0"/>
          </p:cNvCxnSpPr>
          <p:nvPr/>
        </p:nvCxnSpPr>
        <p:spPr>
          <a:xfrm flipV="1">
            <a:off x="3809229" y="3159110"/>
            <a:ext cx="603345" cy="398"/>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9" name="Straight Arrow Connector 238">
            <a:extLst>
              <a:ext uri="{FF2B5EF4-FFF2-40B4-BE49-F238E27FC236}">
                <a16:creationId xmlns:a16="http://schemas.microsoft.com/office/drawing/2014/main" id="{66226739-4901-2332-21FE-A7C90310C1B0}"/>
              </a:ext>
            </a:extLst>
          </p:cNvPr>
          <p:cNvCxnSpPr>
            <a:cxnSpLocks/>
          </p:cNvCxnSpPr>
          <p:nvPr/>
        </p:nvCxnSpPr>
        <p:spPr>
          <a:xfrm flipV="1">
            <a:off x="7291140" y="3125665"/>
            <a:ext cx="454595" cy="2095"/>
          </a:xfrm>
          <a:prstGeom prst="straightConnector1">
            <a:avLst/>
          </a:prstGeom>
          <a:ln w="19050">
            <a:solidFill>
              <a:srgbClr val="D45454"/>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9141056-DF31-7379-FE08-BD14B3D1909F}"/>
              </a:ext>
            </a:extLst>
          </p:cNvPr>
          <p:cNvSpPr txBox="1"/>
          <p:nvPr/>
        </p:nvSpPr>
        <p:spPr>
          <a:xfrm>
            <a:off x="5161793" y="3591742"/>
            <a:ext cx="620053" cy="369332"/>
          </a:xfrm>
          <a:prstGeom prst="rect">
            <a:avLst/>
          </a:prstGeom>
          <a:noFill/>
        </p:spPr>
        <p:txBody>
          <a:bodyPr wrap="square">
            <a:spAutoFit/>
          </a:bodyPr>
          <a:lstStyle/>
          <a:p>
            <a:r>
              <a:rPr lang="en-AU" dirty="0">
                <a:latin typeface="Symbol" panose="05050102010706020507" pitchFamily="18" charset="2"/>
              </a:rPr>
              <a:t>-F</a:t>
            </a:r>
            <a:r>
              <a:rPr lang="en-AU" baseline="-25000" dirty="0">
                <a:latin typeface="Symbol" panose="05050102010706020507" pitchFamily="18" charset="2"/>
              </a:rPr>
              <a:t>N</a:t>
            </a:r>
          </a:p>
        </p:txBody>
      </p:sp>
    </p:spTree>
    <p:extLst>
      <p:ext uri="{BB962C8B-B14F-4D97-AF65-F5344CB8AC3E}">
        <p14:creationId xmlns:p14="http://schemas.microsoft.com/office/powerpoint/2010/main" val="95224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CF6A9C-BABE-E11D-050F-3858B717A431}"/>
              </a:ext>
            </a:extLst>
          </p:cNvPr>
          <p:cNvSpPr>
            <a:spLocks noGrp="1"/>
          </p:cNvSpPr>
          <p:nvPr>
            <p:ph type="title"/>
          </p:nvPr>
        </p:nvSpPr>
        <p:spPr/>
        <p:txBody>
          <a:bodyPr/>
          <a:lstStyle/>
          <a:p>
            <a:r>
              <a:rPr lang="en-AU" dirty="0"/>
              <a:t>Current R&amp;D:  fibre networks</a:t>
            </a:r>
          </a:p>
        </p:txBody>
      </p:sp>
      <p:sp>
        <p:nvSpPr>
          <p:cNvPr id="3" name="Date Placeholder 2">
            <a:extLst>
              <a:ext uri="{FF2B5EF4-FFF2-40B4-BE49-F238E27FC236}">
                <a16:creationId xmlns:a16="http://schemas.microsoft.com/office/drawing/2014/main" id="{05C18A87-FA43-8136-CEC6-949981B54402}"/>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E07AA573-911E-DF5C-42B9-8993E6915703}"/>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4F1C4E80-362C-80A4-237F-AB56DD4469B5}"/>
              </a:ext>
            </a:extLst>
          </p:cNvPr>
          <p:cNvSpPr>
            <a:spLocks noGrp="1"/>
          </p:cNvSpPr>
          <p:nvPr>
            <p:ph type="sldNum" sz="quarter" idx="12"/>
          </p:nvPr>
        </p:nvSpPr>
        <p:spPr/>
        <p:txBody>
          <a:bodyPr/>
          <a:lstStyle/>
          <a:p>
            <a:fld id="{07F29050-D3A7-419E-8F8A-80FA8E7AA01E}" type="slidenum">
              <a:rPr lang="en-AU" smtClean="0"/>
              <a:t>31</a:t>
            </a:fld>
            <a:endParaRPr lang="en-AU"/>
          </a:p>
        </p:txBody>
      </p:sp>
      <p:pic>
        <p:nvPicPr>
          <p:cNvPr id="7" name="Picture 6">
            <a:extLst>
              <a:ext uri="{FF2B5EF4-FFF2-40B4-BE49-F238E27FC236}">
                <a16:creationId xmlns:a16="http://schemas.microsoft.com/office/drawing/2014/main" id="{0A3FA5D8-987A-7D78-74DA-C5B64B0F8D45}"/>
              </a:ext>
            </a:extLst>
          </p:cNvPr>
          <p:cNvPicPr>
            <a:picLocks noChangeAspect="1"/>
          </p:cNvPicPr>
          <p:nvPr/>
        </p:nvPicPr>
        <p:blipFill>
          <a:blip r:embed="rId3"/>
          <a:stretch>
            <a:fillRect/>
          </a:stretch>
        </p:blipFill>
        <p:spPr>
          <a:xfrm>
            <a:off x="251760" y="1514475"/>
            <a:ext cx="3488210" cy="3292443"/>
          </a:xfrm>
          <a:prstGeom prst="rect">
            <a:avLst/>
          </a:prstGeom>
        </p:spPr>
      </p:pic>
      <p:sp>
        <p:nvSpPr>
          <p:cNvPr id="8" name="TextBox 7">
            <a:extLst>
              <a:ext uri="{FF2B5EF4-FFF2-40B4-BE49-F238E27FC236}">
                <a16:creationId xmlns:a16="http://schemas.microsoft.com/office/drawing/2014/main" id="{EC17909E-BE57-D4D2-AFE0-DC4E8623C4F3}"/>
              </a:ext>
            </a:extLst>
          </p:cNvPr>
          <p:cNvSpPr txBox="1"/>
          <p:nvPr/>
        </p:nvSpPr>
        <p:spPr>
          <a:xfrm>
            <a:off x="251760" y="4749887"/>
            <a:ext cx="2379177" cy="246221"/>
          </a:xfrm>
          <a:prstGeom prst="rect">
            <a:avLst/>
          </a:prstGeom>
          <a:noFill/>
        </p:spPr>
        <p:txBody>
          <a:bodyPr wrap="none" rtlCol="0">
            <a:spAutoFit/>
          </a:bodyPr>
          <a:lstStyle/>
          <a:p>
            <a:r>
              <a:rPr lang="en-AU" sz="1000" dirty="0" err="1"/>
              <a:t>Clivati</a:t>
            </a:r>
            <a:r>
              <a:rPr lang="en-AU" sz="1000" dirty="0"/>
              <a:t> et al </a:t>
            </a:r>
            <a:r>
              <a:rPr lang="en-AU" sz="1000" i="1" dirty="0"/>
              <a:t>Phys Rev Appl </a:t>
            </a:r>
            <a:r>
              <a:rPr lang="en-AU" sz="1000" b="1" dirty="0"/>
              <a:t>18</a:t>
            </a:r>
            <a:r>
              <a:rPr lang="en-AU" sz="1000" dirty="0"/>
              <a:t> 054009 2022</a:t>
            </a:r>
          </a:p>
        </p:txBody>
      </p:sp>
      <p:grpSp>
        <p:nvGrpSpPr>
          <p:cNvPr id="192" name="Group 191">
            <a:extLst>
              <a:ext uri="{FF2B5EF4-FFF2-40B4-BE49-F238E27FC236}">
                <a16:creationId xmlns:a16="http://schemas.microsoft.com/office/drawing/2014/main" id="{B439B38C-E436-08B9-25A1-64726F7C25F9}"/>
              </a:ext>
            </a:extLst>
          </p:cNvPr>
          <p:cNvGrpSpPr/>
          <p:nvPr/>
        </p:nvGrpSpPr>
        <p:grpSpPr>
          <a:xfrm>
            <a:off x="3672993" y="1529676"/>
            <a:ext cx="8366606" cy="4378250"/>
            <a:chOff x="3672993" y="1529676"/>
            <a:chExt cx="8366606" cy="4378250"/>
          </a:xfrm>
        </p:grpSpPr>
        <p:sp>
          <p:nvSpPr>
            <p:cNvPr id="115" name="Isosceles Triangle 114">
              <a:extLst>
                <a:ext uri="{FF2B5EF4-FFF2-40B4-BE49-F238E27FC236}">
                  <a16:creationId xmlns:a16="http://schemas.microsoft.com/office/drawing/2014/main" id="{78FDD6D9-B775-1A26-F7A8-371B06C6267F}"/>
                </a:ext>
              </a:extLst>
            </p:cNvPr>
            <p:cNvSpPr/>
            <p:nvPr/>
          </p:nvSpPr>
          <p:spPr>
            <a:xfrm>
              <a:off x="6442614" y="2609605"/>
              <a:ext cx="2259526" cy="2646193"/>
            </a:xfrm>
            <a:prstGeom prst="triangle">
              <a:avLst>
                <a:gd name="adj" fmla="val 48073"/>
              </a:avLst>
            </a:prstGeom>
            <a:solidFill>
              <a:srgbClr val="FFD802"/>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4" name="Rectangle 33">
              <a:extLst>
                <a:ext uri="{FF2B5EF4-FFF2-40B4-BE49-F238E27FC236}">
                  <a16:creationId xmlns:a16="http://schemas.microsoft.com/office/drawing/2014/main" id="{50BB3C15-0743-8BAF-736C-72F5A1A82245}"/>
                </a:ext>
              </a:extLst>
            </p:cNvPr>
            <p:cNvSpPr/>
            <p:nvPr/>
          </p:nvSpPr>
          <p:spPr>
            <a:xfrm>
              <a:off x="5485851" y="1874171"/>
              <a:ext cx="718456" cy="3102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Rectangle 60">
              <a:extLst>
                <a:ext uri="{FF2B5EF4-FFF2-40B4-BE49-F238E27FC236}">
                  <a16:creationId xmlns:a16="http://schemas.microsoft.com/office/drawing/2014/main" id="{E7E4394C-C0D1-70C4-1C46-D34AD4BC988E}"/>
                </a:ext>
              </a:extLst>
            </p:cNvPr>
            <p:cNvSpPr/>
            <p:nvPr/>
          </p:nvSpPr>
          <p:spPr>
            <a:xfrm>
              <a:off x="4062184" y="1884141"/>
              <a:ext cx="718456" cy="3102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Rectangle 5">
              <a:extLst>
                <a:ext uri="{FF2B5EF4-FFF2-40B4-BE49-F238E27FC236}">
                  <a16:creationId xmlns:a16="http://schemas.microsoft.com/office/drawing/2014/main" id="{137F79D4-F1D0-1FEE-DD24-E50D5F884D3F}"/>
                </a:ext>
              </a:extLst>
            </p:cNvPr>
            <p:cNvSpPr/>
            <p:nvPr/>
          </p:nvSpPr>
          <p:spPr>
            <a:xfrm>
              <a:off x="5485851" y="1884141"/>
              <a:ext cx="718456" cy="1553030"/>
            </a:xfrm>
            <a:prstGeom prst="rect">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r>
                <a:rPr lang="en-AU" dirty="0">
                  <a:solidFill>
                    <a:schemeClr val="tx1"/>
                  </a:solidFill>
                </a:rPr>
                <a:t>MLS</a:t>
              </a:r>
            </a:p>
          </p:txBody>
        </p:sp>
        <p:sp>
          <p:nvSpPr>
            <p:cNvPr id="11" name="Oval 10">
              <a:extLst>
                <a:ext uri="{FF2B5EF4-FFF2-40B4-BE49-F238E27FC236}">
                  <a16:creationId xmlns:a16="http://schemas.microsoft.com/office/drawing/2014/main" id="{56BC82E5-2BE6-5D5C-993A-BA76DF19237F}"/>
                </a:ext>
              </a:extLst>
            </p:cNvPr>
            <p:cNvSpPr/>
            <p:nvPr/>
          </p:nvSpPr>
          <p:spPr>
            <a:xfrm>
              <a:off x="7336971" y="1814286"/>
              <a:ext cx="435429" cy="428171"/>
            </a:xfrm>
            <a:prstGeom prst="ellipse">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AU" dirty="0">
                  <a:solidFill>
                    <a:schemeClr val="tx1"/>
                  </a:solidFill>
                </a:rPr>
                <a:t>RLS</a:t>
              </a:r>
            </a:p>
          </p:txBody>
        </p:sp>
        <p:sp>
          <p:nvSpPr>
            <p:cNvPr id="12" name="Oval 11">
              <a:extLst>
                <a:ext uri="{FF2B5EF4-FFF2-40B4-BE49-F238E27FC236}">
                  <a16:creationId xmlns:a16="http://schemas.microsoft.com/office/drawing/2014/main" id="{BF47E85D-6E68-E1A3-E484-EC2EA42DC489}"/>
                </a:ext>
              </a:extLst>
            </p:cNvPr>
            <p:cNvSpPr/>
            <p:nvPr/>
          </p:nvSpPr>
          <p:spPr>
            <a:xfrm>
              <a:off x="10062027" y="1814285"/>
              <a:ext cx="435429" cy="428171"/>
            </a:xfrm>
            <a:prstGeom prst="ellipse">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AU" dirty="0">
                  <a:solidFill>
                    <a:schemeClr val="tx1"/>
                  </a:solidFill>
                </a:rPr>
                <a:t>RLS</a:t>
              </a:r>
            </a:p>
          </p:txBody>
        </p:sp>
        <p:sp>
          <p:nvSpPr>
            <p:cNvPr id="13" name="Oval 12">
              <a:extLst>
                <a:ext uri="{FF2B5EF4-FFF2-40B4-BE49-F238E27FC236}">
                  <a16:creationId xmlns:a16="http://schemas.microsoft.com/office/drawing/2014/main" id="{DD79BEFC-81D1-C698-B693-A78E76199859}"/>
                </a:ext>
              </a:extLst>
            </p:cNvPr>
            <p:cNvSpPr/>
            <p:nvPr/>
          </p:nvSpPr>
          <p:spPr>
            <a:xfrm>
              <a:off x="9241971" y="1814284"/>
              <a:ext cx="435429" cy="428171"/>
            </a:xfrm>
            <a:prstGeom prst="ellipse">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AU" dirty="0">
                  <a:solidFill>
                    <a:schemeClr val="tx1"/>
                  </a:solidFill>
                </a:rPr>
                <a:t>RLS</a:t>
              </a:r>
            </a:p>
          </p:txBody>
        </p:sp>
        <p:sp>
          <p:nvSpPr>
            <p:cNvPr id="14" name="Oval 13">
              <a:extLst>
                <a:ext uri="{FF2B5EF4-FFF2-40B4-BE49-F238E27FC236}">
                  <a16:creationId xmlns:a16="http://schemas.microsoft.com/office/drawing/2014/main" id="{3C3AEDFF-1EC6-9FA2-E713-29FA8FD495F8}"/>
                </a:ext>
              </a:extLst>
            </p:cNvPr>
            <p:cNvSpPr/>
            <p:nvPr/>
          </p:nvSpPr>
          <p:spPr>
            <a:xfrm>
              <a:off x="8309426" y="1814284"/>
              <a:ext cx="435429" cy="428171"/>
            </a:xfrm>
            <a:prstGeom prst="ellipse">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AU" dirty="0">
                  <a:solidFill>
                    <a:schemeClr val="tx1"/>
                  </a:solidFill>
                </a:rPr>
                <a:t>RLS</a:t>
              </a:r>
            </a:p>
          </p:txBody>
        </p:sp>
        <p:sp>
          <p:nvSpPr>
            <p:cNvPr id="15" name="Rectangle 14">
              <a:extLst>
                <a:ext uri="{FF2B5EF4-FFF2-40B4-BE49-F238E27FC236}">
                  <a16:creationId xmlns:a16="http://schemas.microsoft.com/office/drawing/2014/main" id="{1FB5DBEC-0836-11DB-5B3E-887DDA35EA06}"/>
                </a:ext>
              </a:extLst>
            </p:cNvPr>
            <p:cNvSpPr/>
            <p:nvPr/>
          </p:nvSpPr>
          <p:spPr>
            <a:xfrm>
              <a:off x="5606673" y="3074894"/>
              <a:ext cx="464457" cy="239517"/>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b"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6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graphicFrame>
          <p:nvGraphicFramePr>
            <p:cNvPr id="16" name="Object 18">
              <a:extLst>
                <a:ext uri="{FF2B5EF4-FFF2-40B4-BE49-F238E27FC236}">
                  <a16:creationId xmlns:a16="http://schemas.microsoft.com/office/drawing/2014/main" id="{A28C5B80-4E0B-EF78-7145-FDDB46C7D6C1}"/>
                </a:ext>
              </a:extLst>
            </p:cNvPr>
            <p:cNvGraphicFramePr>
              <a:graphicFrameLocks noChangeAspect="1"/>
            </p:cNvGraphicFramePr>
            <p:nvPr>
              <p:extLst>
                <p:ext uri="{D42A27DB-BD31-4B8C-83A1-F6EECF244321}">
                  <p14:modId xmlns:p14="http://schemas.microsoft.com/office/powerpoint/2010/main" val="3459505008"/>
                </p:ext>
              </p:extLst>
            </p:nvPr>
          </p:nvGraphicFramePr>
          <p:xfrm>
            <a:off x="5587656" y="2660404"/>
            <a:ext cx="212201" cy="225464"/>
          </p:xfrm>
          <a:graphic>
            <a:graphicData uri="http://schemas.openxmlformats.org/presentationml/2006/ole">
              <mc:AlternateContent xmlns:mc="http://schemas.openxmlformats.org/markup-compatibility/2006">
                <mc:Choice xmlns:v="urn:schemas-microsoft-com:vml" Requires="v">
                  <p:oleObj name="Visio" r:id="rId4" imgW="518263" imgH="549527" progId="Visio.Drawing.11">
                    <p:embed/>
                  </p:oleObj>
                </mc:Choice>
                <mc:Fallback>
                  <p:oleObj name="Visio" r:id="rId4" imgW="518263" imgH="549527" progId="Visio.Drawing.11">
                    <p:embed/>
                    <p:pic>
                      <p:nvPicPr>
                        <p:cNvPr id="16" name="Object 18">
                          <a:extLst>
                            <a:ext uri="{FF2B5EF4-FFF2-40B4-BE49-F238E27FC236}">
                              <a16:creationId xmlns:a16="http://schemas.microsoft.com/office/drawing/2014/main" id="{A28C5B80-4E0B-EF78-7145-FDDB46C7D6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87656" y="2660404"/>
                          <a:ext cx="212201" cy="225464"/>
                        </a:xfrm>
                        <a:prstGeom prst="rect">
                          <a:avLst/>
                        </a:prstGeom>
                        <a:noFill/>
                        <a:ln>
                          <a:noFill/>
                        </a:ln>
                        <a:effectLst/>
                      </p:spPr>
                    </p:pic>
                  </p:oleObj>
                </mc:Fallback>
              </mc:AlternateContent>
            </a:graphicData>
          </a:graphic>
        </p:graphicFrame>
        <p:sp>
          <p:nvSpPr>
            <p:cNvPr id="17" name="Pie 1172">
              <a:extLst>
                <a:ext uri="{FF2B5EF4-FFF2-40B4-BE49-F238E27FC236}">
                  <a16:creationId xmlns:a16="http://schemas.microsoft.com/office/drawing/2014/main" id="{6E769C62-6CBB-2F52-B2C0-2B5BAFE1474B}"/>
                </a:ext>
              </a:extLst>
            </p:cNvPr>
            <p:cNvSpPr>
              <a:spLocks noChangeAspect="1"/>
            </p:cNvSpPr>
            <p:nvPr/>
          </p:nvSpPr>
          <p:spPr>
            <a:xfrm>
              <a:off x="5838901" y="2591181"/>
              <a:ext cx="279410" cy="360000"/>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19" name="Straight Connector 18">
              <a:extLst>
                <a:ext uri="{FF2B5EF4-FFF2-40B4-BE49-F238E27FC236}">
                  <a16:creationId xmlns:a16="http://schemas.microsoft.com/office/drawing/2014/main" id="{F86266FF-3A63-E1D0-2F49-0EAD229464EA}"/>
                </a:ext>
              </a:extLst>
            </p:cNvPr>
            <p:cNvCxnSpPr>
              <a:cxnSpLocks/>
              <a:stCxn id="17" idx="1"/>
            </p:cNvCxnSpPr>
            <p:nvPr/>
          </p:nvCxnSpPr>
          <p:spPr>
            <a:xfrm flipH="1">
              <a:off x="5977890" y="2951181"/>
              <a:ext cx="716" cy="1044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F6E842B5-35B4-6B7A-E218-B19651515930}"/>
                </a:ext>
              </a:extLst>
            </p:cNvPr>
            <p:cNvCxnSpPr>
              <a:cxnSpLocks/>
              <a:stCxn id="16" idx="2"/>
            </p:cNvCxnSpPr>
            <p:nvPr/>
          </p:nvCxnSpPr>
          <p:spPr>
            <a:xfrm>
              <a:off x="5693756" y="2885868"/>
              <a:ext cx="2194" cy="18880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631D94D8-8B30-633F-3E8A-C1FA2B6C9466}"/>
                </a:ext>
              </a:extLst>
            </p:cNvPr>
            <p:cNvSpPr/>
            <p:nvPr/>
          </p:nvSpPr>
          <p:spPr>
            <a:xfrm>
              <a:off x="7336971" y="2409619"/>
              <a:ext cx="435429" cy="428171"/>
            </a:xfrm>
            <a:prstGeom prst="ellipse">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AU" dirty="0">
                  <a:solidFill>
                    <a:schemeClr val="tx1"/>
                  </a:solidFill>
                </a:rPr>
                <a:t>RLS</a:t>
              </a:r>
            </a:p>
          </p:txBody>
        </p:sp>
        <p:cxnSp>
          <p:nvCxnSpPr>
            <p:cNvPr id="39" name="Straight Arrow Connector 38">
              <a:extLst>
                <a:ext uri="{FF2B5EF4-FFF2-40B4-BE49-F238E27FC236}">
                  <a16:creationId xmlns:a16="http://schemas.microsoft.com/office/drawing/2014/main" id="{7C509834-A6EF-04EA-E8F5-53B6F823D690}"/>
                </a:ext>
              </a:extLst>
            </p:cNvPr>
            <p:cNvCxnSpPr>
              <a:stCxn id="34" idx="3"/>
              <a:endCxn id="11" idx="2"/>
            </p:cNvCxnSpPr>
            <p:nvPr/>
          </p:nvCxnSpPr>
          <p:spPr>
            <a:xfrm flipV="1">
              <a:off x="6204307" y="2028372"/>
              <a:ext cx="1132664" cy="936"/>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AD7F9B53-F084-B819-D642-FFBA8838E3A7}"/>
                </a:ext>
              </a:extLst>
            </p:cNvPr>
            <p:cNvCxnSpPr>
              <a:cxnSpLocks/>
              <a:stCxn id="11" idx="6"/>
              <a:endCxn id="14" idx="2"/>
            </p:cNvCxnSpPr>
            <p:nvPr/>
          </p:nvCxnSpPr>
          <p:spPr>
            <a:xfrm flipV="1">
              <a:off x="7772400" y="2028370"/>
              <a:ext cx="537026" cy="2"/>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47273D59-F2D9-CE01-3BA8-520BC7F01DC7}"/>
                </a:ext>
              </a:extLst>
            </p:cNvPr>
            <p:cNvCxnSpPr>
              <a:cxnSpLocks/>
              <a:stCxn id="14" idx="6"/>
              <a:endCxn id="13" idx="2"/>
            </p:cNvCxnSpPr>
            <p:nvPr/>
          </p:nvCxnSpPr>
          <p:spPr>
            <a:xfrm>
              <a:off x="8744855" y="2028370"/>
              <a:ext cx="497116" cy="0"/>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E1F83002-1B81-AAC5-963D-F8DFEEDB99E5}"/>
                </a:ext>
              </a:extLst>
            </p:cNvPr>
            <p:cNvCxnSpPr>
              <a:cxnSpLocks/>
              <a:stCxn id="13" idx="6"/>
              <a:endCxn id="12" idx="2"/>
            </p:cNvCxnSpPr>
            <p:nvPr/>
          </p:nvCxnSpPr>
          <p:spPr>
            <a:xfrm>
              <a:off x="9677400" y="2028370"/>
              <a:ext cx="384627" cy="1"/>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Oval 49">
              <a:extLst>
                <a:ext uri="{FF2B5EF4-FFF2-40B4-BE49-F238E27FC236}">
                  <a16:creationId xmlns:a16="http://schemas.microsoft.com/office/drawing/2014/main" id="{CC9305FB-AD99-6BBC-F81D-A5D59CA6773C}"/>
                </a:ext>
              </a:extLst>
            </p:cNvPr>
            <p:cNvSpPr/>
            <p:nvPr/>
          </p:nvSpPr>
          <p:spPr>
            <a:xfrm>
              <a:off x="8309425" y="2394979"/>
              <a:ext cx="435429" cy="428171"/>
            </a:xfrm>
            <a:prstGeom prst="ellipse">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r>
                <a:rPr lang="en-AU" dirty="0">
                  <a:solidFill>
                    <a:schemeClr val="tx1"/>
                  </a:solidFill>
                </a:rPr>
                <a:t>RLS</a:t>
              </a:r>
            </a:p>
          </p:txBody>
        </p:sp>
        <p:sp>
          <p:nvSpPr>
            <p:cNvPr id="51" name="TextBox 50">
              <a:extLst>
                <a:ext uri="{FF2B5EF4-FFF2-40B4-BE49-F238E27FC236}">
                  <a16:creationId xmlns:a16="http://schemas.microsoft.com/office/drawing/2014/main" id="{224FB120-62AA-C9C1-DD85-F2632F0A7128}"/>
                </a:ext>
              </a:extLst>
            </p:cNvPr>
            <p:cNvSpPr txBox="1"/>
            <p:nvPr/>
          </p:nvSpPr>
          <p:spPr>
            <a:xfrm>
              <a:off x="6614492" y="1751370"/>
              <a:ext cx="649537" cy="276999"/>
            </a:xfrm>
            <a:prstGeom prst="rect">
              <a:avLst/>
            </a:prstGeom>
            <a:noFill/>
          </p:spPr>
          <p:txBody>
            <a:bodyPr wrap="none" rtlCol="0">
              <a:spAutoFit/>
            </a:bodyPr>
            <a:lstStyle/>
            <a:p>
              <a:r>
                <a:rPr lang="en-AU" sz="1200" dirty="0"/>
                <a:t>597 km</a:t>
              </a:r>
            </a:p>
          </p:txBody>
        </p:sp>
        <p:sp>
          <p:nvSpPr>
            <p:cNvPr id="52" name="TextBox 51">
              <a:extLst>
                <a:ext uri="{FF2B5EF4-FFF2-40B4-BE49-F238E27FC236}">
                  <a16:creationId xmlns:a16="http://schemas.microsoft.com/office/drawing/2014/main" id="{DCFFEC17-B0E4-F2CC-C409-73854E1495FE}"/>
                </a:ext>
              </a:extLst>
            </p:cNvPr>
            <p:cNvSpPr txBox="1"/>
            <p:nvPr/>
          </p:nvSpPr>
          <p:spPr>
            <a:xfrm>
              <a:off x="7748802" y="1751370"/>
              <a:ext cx="649537" cy="276999"/>
            </a:xfrm>
            <a:prstGeom prst="rect">
              <a:avLst/>
            </a:prstGeom>
            <a:noFill/>
          </p:spPr>
          <p:txBody>
            <a:bodyPr wrap="none" rtlCol="0">
              <a:spAutoFit/>
            </a:bodyPr>
            <a:lstStyle/>
            <a:p>
              <a:r>
                <a:rPr lang="en-AU" sz="1200" dirty="0"/>
                <a:t>118 km</a:t>
              </a:r>
            </a:p>
          </p:txBody>
        </p:sp>
        <p:sp>
          <p:nvSpPr>
            <p:cNvPr id="53" name="TextBox 52">
              <a:extLst>
                <a:ext uri="{FF2B5EF4-FFF2-40B4-BE49-F238E27FC236}">
                  <a16:creationId xmlns:a16="http://schemas.microsoft.com/office/drawing/2014/main" id="{A95F9642-A6C7-C4DC-D915-A78B965E6E6A}"/>
                </a:ext>
              </a:extLst>
            </p:cNvPr>
            <p:cNvSpPr txBox="1"/>
            <p:nvPr/>
          </p:nvSpPr>
          <p:spPr>
            <a:xfrm>
              <a:off x="8668645" y="1738384"/>
              <a:ext cx="649537" cy="276999"/>
            </a:xfrm>
            <a:prstGeom prst="rect">
              <a:avLst/>
            </a:prstGeom>
            <a:noFill/>
          </p:spPr>
          <p:txBody>
            <a:bodyPr wrap="none" rtlCol="0">
              <a:spAutoFit/>
            </a:bodyPr>
            <a:lstStyle/>
            <a:p>
              <a:r>
                <a:rPr lang="en-AU" sz="1200" dirty="0"/>
                <a:t>143 km</a:t>
              </a:r>
            </a:p>
          </p:txBody>
        </p:sp>
        <p:sp>
          <p:nvSpPr>
            <p:cNvPr id="54" name="TextBox 53">
              <a:extLst>
                <a:ext uri="{FF2B5EF4-FFF2-40B4-BE49-F238E27FC236}">
                  <a16:creationId xmlns:a16="http://schemas.microsoft.com/office/drawing/2014/main" id="{6B9DE852-D93C-3093-9649-E295A0E8A5A5}"/>
                </a:ext>
              </a:extLst>
            </p:cNvPr>
            <p:cNvSpPr txBox="1"/>
            <p:nvPr/>
          </p:nvSpPr>
          <p:spPr>
            <a:xfrm>
              <a:off x="9623492" y="1739254"/>
              <a:ext cx="492443" cy="276999"/>
            </a:xfrm>
            <a:prstGeom prst="rect">
              <a:avLst/>
            </a:prstGeom>
            <a:noFill/>
          </p:spPr>
          <p:txBody>
            <a:bodyPr wrap="none" rtlCol="0">
              <a:spAutoFit/>
            </a:bodyPr>
            <a:lstStyle/>
            <a:p>
              <a:r>
                <a:rPr lang="en-AU" sz="1200" dirty="0"/>
                <a:t>7 km</a:t>
              </a:r>
            </a:p>
          </p:txBody>
        </p:sp>
        <p:sp>
          <p:nvSpPr>
            <p:cNvPr id="55" name="Rectangle 54">
              <a:extLst>
                <a:ext uri="{FF2B5EF4-FFF2-40B4-BE49-F238E27FC236}">
                  <a16:creationId xmlns:a16="http://schemas.microsoft.com/office/drawing/2014/main" id="{2C49E1E9-F967-BC36-AA13-B95F11BC3D95}"/>
                </a:ext>
              </a:extLst>
            </p:cNvPr>
            <p:cNvSpPr/>
            <p:nvPr/>
          </p:nvSpPr>
          <p:spPr>
            <a:xfrm>
              <a:off x="4062184" y="1894111"/>
              <a:ext cx="718456" cy="1553030"/>
            </a:xfrm>
            <a:prstGeom prst="rect">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r>
                <a:rPr lang="en-AU" dirty="0">
                  <a:solidFill>
                    <a:schemeClr val="tx1"/>
                  </a:solidFill>
                </a:rPr>
                <a:t>MLS</a:t>
              </a:r>
            </a:p>
          </p:txBody>
        </p:sp>
        <p:sp>
          <p:nvSpPr>
            <p:cNvPr id="56" name="Rectangle 55">
              <a:extLst>
                <a:ext uri="{FF2B5EF4-FFF2-40B4-BE49-F238E27FC236}">
                  <a16:creationId xmlns:a16="http://schemas.microsoft.com/office/drawing/2014/main" id="{2812E4FC-06A2-CB39-57AD-9E06C1416234}"/>
                </a:ext>
              </a:extLst>
            </p:cNvPr>
            <p:cNvSpPr/>
            <p:nvPr/>
          </p:nvSpPr>
          <p:spPr>
            <a:xfrm>
              <a:off x="4183006" y="3084864"/>
              <a:ext cx="464457" cy="239517"/>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b"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6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graphicFrame>
          <p:nvGraphicFramePr>
            <p:cNvPr id="57" name="Object 18">
              <a:extLst>
                <a:ext uri="{FF2B5EF4-FFF2-40B4-BE49-F238E27FC236}">
                  <a16:creationId xmlns:a16="http://schemas.microsoft.com/office/drawing/2014/main" id="{B95E7AFD-293E-C685-F1DC-46DEA3ADE04B}"/>
                </a:ext>
              </a:extLst>
            </p:cNvPr>
            <p:cNvGraphicFramePr>
              <a:graphicFrameLocks noChangeAspect="1"/>
            </p:cNvGraphicFramePr>
            <p:nvPr>
              <p:extLst>
                <p:ext uri="{D42A27DB-BD31-4B8C-83A1-F6EECF244321}">
                  <p14:modId xmlns:p14="http://schemas.microsoft.com/office/powerpoint/2010/main" val="3009914993"/>
                </p:ext>
              </p:extLst>
            </p:nvPr>
          </p:nvGraphicFramePr>
          <p:xfrm>
            <a:off x="4163989" y="2670374"/>
            <a:ext cx="212201" cy="225464"/>
          </p:xfrm>
          <a:graphic>
            <a:graphicData uri="http://schemas.openxmlformats.org/presentationml/2006/ole">
              <mc:AlternateContent xmlns:mc="http://schemas.openxmlformats.org/markup-compatibility/2006">
                <mc:Choice xmlns:v="urn:schemas-microsoft-com:vml" Requires="v">
                  <p:oleObj name="Visio" r:id="rId4" imgW="518263" imgH="549527" progId="Visio.Drawing.11">
                    <p:embed/>
                  </p:oleObj>
                </mc:Choice>
                <mc:Fallback>
                  <p:oleObj name="Visio" r:id="rId4" imgW="518263" imgH="549527" progId="Visio.Drawing.11">
                    <p:embed/>
                    <p:pic>
                      <p:nvPicPr>
                        <p:cNvPr id="57" name="Object 18">
                          <a:extLst>
                            <a:ext uri="{FF2B5EF4-FFF2-40B4-BE49-F238E27FC236}">
                              <a16:creationId xmlns:a16="http://schemas.microsoft.com/office/drawing/2014/main" id="{B95E7AFD-293E-C685-F1DC-46DEA3ADE04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3989" y="2670374"/>
                          <a:ext cx="212201" cy="225464"/>
                        </a:xfrm>
                        <a:prstGeom prst="rect">
                          <a:avLst/>
                        </a:prstGeom>
                        <a:noFill/>
                        <a:ln>
                          <a:noFill/>
                        </a:ln>
                        <a:effectLst/>
                      </p:spPr>
                    </p:pic>
                  </p:oleObj>
                </mc:Fallback>
              </mc:AlternateContent>
            </a:graphicData>
          </a:graphic>
        </p:graphicFrame>
        <p:sp>
          <p:nvSpPr>
            <p:cNvPr id="58" name="Pie 1172">
              <a:extLst>
                <a:ext uri="{FF2B5EF4-FFF2-40B4-BE49-F238E27FC236}">
                  <a16:creationId xmlns:a16="http://schemas.microsoft.com/office/drawing/2014/main" id="{AAC99601-6F44-71EF-941E-D9F17C1D15E9}"/>
                </a:ext>
              </a:extLst>
            </p:cNvPr>
            <p:cNvSpPr>
              <a:spLocks noChangeAspect="1"/>
            </p:cNvSpPr>
            <p:nvPr/>
          </p:nvSpPr>
          <p:spPr>
            <a:xfrm>
              <a:off x="4415234" y="2601151"/>
              <a:ext cx="279410" cy="360000"/>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59" name="Straight Connector 58">
              <a:extLst>
                <a:ext uri="{FF2B5EF4-FFF2-40B4-BE49-F238E27FC236}">
                  <a16:creationId xmlns:a16="http://schemas.microsoft.com/office/drawing/2014/main" id="{65D43EF4-D9F9-5359-4C41-D6105D526769}"/>
                </a:ext>
              </a:extLst>
            </p:cNvPr>
            <p:cNvCxnSpPr>
              <a:cxnSpLocks/>
              <a:stCxn id="58" idx="1"/>
            </p:cNvCxnSpPr>
            <p:nvPr/>
          </p:nvCxnSpPr>
          <p:spPr>
            <a:xfrm>
              <a:off x="4554939" y="2961151"/>
              <a:ext cx="1821" cy="1211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E4C1CB9-5908-5CA7-E6D2-E8A3B43E03E2}"/>
                </a:ext>
              </a:extLst>
            </p:cNvPr>
            <p:cNvCxnSpPr>
              <a:cxnSpLocks/>
              <a:stCxn id="57" idx="2"/>
            </p:cNvCxnSpPr>
            <p:nvPr/>
          </p:nvCxnSpPr>
          <p:spPr>
            <a:xfrm>
              <a:off x="4270089" y="2895838"/>
              <a:ext cx="921" cy="18645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231D9CD1-8794-15D7-7EED-B5D365AFADF2}"/>
                </a:ext>
              </a:extLst>
            </p:cNvPr>
            <p:cNvSpPr txBox="1"/>
            <p:nvPr/>
          </p:nvSpPr>
          <p:spPr>
            <a:xfrm>
              <a:off x="4919007" y="1758650"/>
              <a:ext cx="570990" cy="276999"/>
            </a:xfrm>
            <a:prstGeom prst="rect">
              <a:avLst/>
            </a:prstGeom>
            <a:noFill/>
          </p:spPr>
          <p:txBody>
            <a:bodyPr wrap="none" rtlCol="0">
              <a:spAutoFit/>
            </a:bodyPr>
            <a:lstStyle/>
            <a:p>
              <a:r>
                <a:rPr lang="en-AU" sz="1200" dirty="0"/>
                <a:t>11 km</a:t>
              </a:r>
            </a:p>
          </p:txBody>
        </p:sp>
        <p:cxnSp>
          <p:nvCxnSpPr>
            <p:cNvPr id="63" name="Straight Arrow Connector 62">
              <a:extLst>
                <a:ext uri="{FF2B5EF4-FFF2-40B4-BE49-F238E27FC236}">
                  <a16:creationId xmlns:a16="http://schemas.microsoft.com/office/drawing/2014/main" id="{E40E4194-A65E-5F95-EDFE-2ABD20C99DA0}"/>
                </a:ext>
              </a:extLst>
            </p:cNvPr>
            <p:cNvCxnSpPr>
              <a:cxnSpLocks/>
              <a:stCxn id="61" idx="3"/>
              <a:endCxn id="34" idx="1"/>
            </p:cNvCxnSpPr>
            <p:nvPr/>
          </p:nvCxnSpPr>
          <p:spPr>
            <a:xfrm flipV="1">
              <a:off x="4780640" y="2029308"/>
              <a:ext cx="705211" cy="9970"/>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1520E870-D6A5-F37E-B450-CC0989F6FE97}"/>
                </a:ext>
              </a:extLst>
            </p:cNvPr>
            <p:cNvSpPr txBox="1"/>
            <p:nvPr/>
          </p:nvSpPr>
          <p:spPr>
            <a:xfrm>
              <a:off x="4148247" y="1550268"/>
              <a:ext cx="747641" cy="307777"/>
            </a:xfrm>
            <a:prstGeom prst="rect">
              <a:avLst/>
            </a:prstGeom>
            <a:noFill/>
          </p:spPr>
          <p:txBody>
            <a:bodyPr wrap="square" rtlCol="0">
              <a:spAutoFit/>
            </a:bodyPr>
            <a:lstStyle/>
            <a:p>
              <a:r>
                <a:rPr lang="en-AU" sz="1400" dirty="0"/>
                <a:t>SYRTE</a:t>
              </a:r>
            </a:p>
          </p:txBody>
        </p:sp>
        <p:sp>
          <p:nvSpPr>
            <p:cNvPr id="69" name="TextBox 68">
              <a:extLst>
                <a:ext uri="{FF2B5EF4-FFF2-40B4-BE49-F238E27FC236}">
                  <a16:creationId xmlns:a16="http://schemas.microsoft.com/office/drawing/2014/main" id="{68DE147E-8172-79BD-5E05-EB5F4F2282B8}"/>
                </a:ext>
              </a:extLst>
            </p:cNvPr>
            <p:cNvSpPr txBox="1"/>
            <p:nvPr/>
          </p:nvSpPr>
          <p:spPr>
            <a:xfrm>
              <a:off x="5690134" y="1546083"/>
              <a:ext cx="747641" cy="307777"/>
            </a:xfrm>
            <a:prstGeom prst="rect">
              <a:avLst/>
            </a:prstGeom>
            <a:noFill/>
          </p:spPr>
          <p:txBody>
            <a:bodyPr wrap="square" rtlCol="0">
              <a:spAutoFit/>
            </a:bodyPr>
            <a:lstStyle/>
            <a:p>
              <a:r>
                <a:rPr lang="en-AU" sz="1400" dirty="0"/>
                <a:t>TH2</a:t>
              </a:r>
            </a:p>
          </p:txBody>
        </p:sp>
        <p:sp>
          <p:nvSpPr>
            <p:cNvPr id="70" name="TextBox 69">
              <a:extLst>
                <a:ext uri="{FF2B5EF4-FFF2-40B4-BE49-F238E27FC236}">
                  <a16:creationId xmlns:a16="http://schemas.microsoft.com/office/drawing/2014/main" id="{B5530CB4-C03B-8A21-0868-D84DA3402F8C}"/>
                </a:ext>
              </a:extLst>
            </p:cNvPr>
            <p:cNvSpPr txBox="1"/>
            <p:nvPr/>
          </p:nvSpPr>
          <p:spPr>
            <a:xfrm>
              <a:off x="7310268" y="1550269"/>
              <a:ext cx="532124" cy="307777"/>
            </a:xfrm>
            <a:prstGeom prst="rect">
              <a:avLst/>
            </a:prstGeom>
            <a:noFill/>
          </p:spPr>
          <p:txBody>
            <a:bodyPr wrap="square" rtlCol="0">
              <a:spAutoFit/>
            </a:bodyPr>
            <a:lstStyle/>
            <a:p>
              <a:r>
                <a:rPr lang="en-AU" sz="1400" dirty="0"/>
                <a:t>Lyon</a:t>
              </a:r>
            </a:p>
          </p:txBody>
        </p:sp>
        <p:sp>
          <p:nvSpPr>
            <p:cNvPr id="71" name="TextBox 70">
              <a:extLst>
                <a:ext uri="{FF2B5EF4-FFF2-40B4-BE49-F238E27FC236}">
                  <a16:creationId xmlns:a16="http://schemas.microsoft.com/office/drawing/2014/main" id="{6D994D2F-4473-2F89-8EBB-FCFD25FB8DBC}"/>
                </a:ext>
              </a:extLst>
            </p:cNvPr>
            <p:cNvSpPr txBox="1"/>
            <p:nvPr/>
          </p:nvSpPr>
          <p:spPr>
            <a:xfrm>
              <a:off x="8076867" y="1553039"/>
              <a:ext cx="878246" cy="307777"/>
            </a:xfrm>
            <a:prstGeom prst="rect">
              <a:avLst/>
            </a:prstGeom>
            <a:noFill/>
          </p:spPr>
          <p:txBody>
            <a:bodyPr wrap="square" rtlCol="0">
              <a:spAutoFit/>
            </a:bodyPr>
            <a:lstStyle/>
            <a:p>
              <a:r>
                <a:rPr lang="en-AU" sz="1400" dirty="0"/>
                <a:t>Grenoble</a:t>
              </a:r>
            </a:p>
          </p:txBody>
        </p:sp>
        <p:sp>
          <p:nvSpPr>
            <p:cNvPr id="72" name="TextBox 71">
              <a:extLst>
                <a:ext uri="{FF2B5EF4-FFF2-40B4-BE49-F238E27FC236}">
                  <a16:creationId xmlns:a16="http://schemas.microsoft.com/office/drawing/2014/main" id="{ED9F92C2-259B-17C4-C5CB-207C531900D2}"/>
                </a:ext>
              </a:extLst>
            </p:cNvPr>
            <p:cNvSpPr txBox="1"/>
            <p:nvPr/>
          </p:nvSpPr>
          <p:spPr>
            <a:xfrm>
              <a:off x="9066510" y="1552818"/>
              <a:ext cx="878246" cy="307777"/>
            </a:xfrm>
            <a:prstGeom prst="rect">
              <a:avLst/>
            </a:prstGeom>
            <a:noFill/>
          </p:spPr>
          <p:txBody>
            <a:bodyPr wrap="square" rtlCol="0">
              <a:spAutoFit/>
            </a:bodyPr>
            <a:lstStyle/>
            <a:p>
              <a:r>
                <a:rPr lang="en-AU" sz="1400" dirty="0"/>
                <a:t>Modane</a:t>
              </a:r>
            </a:p>
          </p:txBody>
        </p:sp>
        <p:sp>
          <p:nvSpPr>
            <p:cNvPr id="73" name="TextBox 72">
              <a:extLst>
                <a:ext uri="{FF2B5EF4-FFF2-40B4-BE49-F238E27FC236}">
                  <a16:creationId xmlns:a16="http://schemas.microsoft.com/office/drawing/2014/main" id="{42FD5E7E-5931-7DBB-C947-91F2B647432F}"/>
                </a:ext>
              </a:extLst>
            </p:cNvPr>
            <p:cNvSpPr txBox="1"/>
            <p:nvPr/>
          </p:nvSpPr>
          <p:spPr>
            <a:xfrm>
              <a:off x="9971517" y="1529676"/>
              <a:ext cx="878246" cy="307777"/>
            </a:xfrm>
            <a:prstGeom prst="rect">
              <a:avLst/>
            </a:prstGeom>
            <a:noFill/>
          </p:spPr>
          <p:txBody>
            <a:bodyPr wrap="square" rtlCol="0">
              <a:spAutoFit/>
            </a:bodyPr>
            <a:lstStyle/>
            <a:p>
              <a:r>
                <a:rPr lang="en-AU" sz="1400" dirty="0" err="1"/>
                <a:t>Frejus</a:t>
              </a:r>
              <a:endParaRPr lang="en-AU" sz="1400" dirty="0"/>
            </a:p>
          </p:txBody>
        </p:sp>
        <p:sp>
          <p:nvSpPr>
            <p:cNvPr id="74" name="TextBox 73">
              <a:extLst>
                <a:ext uri="{FF2B5EF4-FFF2-40B4-BE49-F238E27FC236}">
                  <a16:creationId xmlns:a16="http://schemas.microsoft.com/office/drawing/2014/main" id="{73D22214-4F55-FFF5-28FB-0D1A884C8386}"/>
                </a:ext>
              </a:extLst>
            </p:cNvPr>
            <p:cNvSpPr txBox="1"/>
            <p:nvPr/>
          </p:nvSpPr>
          <p:spPr>
            <a:xfrm>
              <a:off x="11139583" y="1570900"/>
              <a:ext cx="747641" cy="307777"/>
            </a:xfrm>
            <a:prstGeom prst="rect">
              <a:avLst/>
            </a:prstGeom>
            <a:noFill/>
          </p:spPr>
          <p:txBody>
            <a:bodyPr wrap="square" rtlCol="0">
              <a:spAutoFit/>
            </a:bodyPr>
            <a:lstStyle/>
            <a:p>
              <a:r>
                <a:rPr lang="en-AU" sz="1400" dirty="0"/>
                <a:t>INRIM</a:t>
              </a:r>
            </a:p>
          </p:txBody>
        </p:sp>
        <p:sp>
          <p:nvSpPr>
            <p:cNvPr id="76" name="Rectangle 75">
              <a:extLst>
                <a:ext uri="{FF2B5EF4-FFF2-40B4-BE49-F238E27FC236}">
                  <a16:creationId xmlns:a16="http://schemas.microsoft.com/office/drawing/2014/main" id="{0A82F646-9D92-FA00-D129-EE37FADE6E59}"/>
                </a:ext>
              </a:extLst>
            </p:cNvPr>
            <p:cNvSpPr/>
            <p:nvPr/>
          </p:nvSpPr>
          <p:spPr>
            <a:xfrm>
              <a:off x="11028787" y="1884141"/>
              <a:ext cx="718456" cy="31027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7" name="Rectangle 76">
              <a:extLst>
                <a:ext uri="{FF2B5EF4-FFF2-40B4-BE49-F238E27FC236}">
                  <a16:creationId xmlns:a16="http://schemas.microsoft.com/office/drawing/2014/main" id="{B213ECD0-1DB7-2845-557D-8335AB492F8E}"/>
                </a:ext>
              </a:extLst>
            </p:cNvPr>
            <p:cNvSpPr/>
            <p:nvPr/>
          </p:nvSpPr>
          <p:spPr>
            <a:xfrm>
              <a:off x="11028786" y="1886854"/>
              <a:ext cx="1010813" cy="1553030"/>
            </a:xfrm>
            <a:prstGeom prst="rect">
              <a:avLst/>
            </a:prstGeom>
            <a:solidFill>
              <a:schemeClr val="accent6">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r>
                <a:rPr lang="en-AU" dirty="0">
                  <a:solidFill>
                    <a:schemeClr val="tx1"/>
                  </a:solidFill>
                </a:rPr>
                <a:t>MLS</a:t>
              </a:r>
            </a:p>
          </p:txBody>
        </p:sp>
        <p:sp>
          <p:nvSpPr>
            <p:cNvPr id="78" name="Rectangle 77">
              <a:extLst>
                <a:ext uri="{FF2B5EF4-FFF2-40B4-BE49-F238E27FC236}">
                  <a16:creationId xmlns:a16="http://schemas.microsoft.com/office/drawing/2014/main" id="{9BD3E659-79F2-9713-AC22-371E2D077C5F}"/>
                </a:ext>
              </a:extLst>
            </p:cNvPr>
            <p:cNvSpPr/>
            <p:nvPr/>
          </p:nvSpPr>
          <p:spPr>
            <a:xfrm>
              <a:off x="11139583" y="3084864"/>
              <a:ext cx="795056" cy="239517"/>
            </a:xfrm>
            <a:prstGeom prst="rect">
              <a:avLst/>
            </a:prstGeom>
            <a:solidFill>
              <a:schemeClr val="accent2">
                <a:lumMod val="75000"/>
                <a:lumOff val="25000"/>
              </a:schemeClr>
            </a:solidFill>
            <a:ln w="25400" cap="flat" cmpd="sng" algn="ctr">
              <a:solidFill>
                <a:srgbClr val="4F81BD">
                  <a:shade val="50000"/>
                </a:srgbClr>
              </a:solidFill>
              <a:prstDash val="solid"/>
            </a:ln>
            <a:effectLst/>
          </p:spPr>
          <p:txBody>
            <a:bodyPr rtlCol="0" anchor="b"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16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rPr>
                <a:t>f</a:t>
              </a:r>
            </a:p>
          </p:txBody>
        </p:sp>
        <p:graphicFrame>
          <p:nvGraphicFramePr>
            <p:cNvPr id="79" name="Object 18">
              <a:extLst>
                <a:ext uri="{FF2B5EF4-FFF2-40B4-BE49-F238E27FC236}">
                  <a16:creationId xmlns:a16="http://schemas.microsoft.com/office/drawing/2014/main" id="{2015DD4D-C1A5-45FF-5F29-77927260455B}"/>
                </a:ext>
              </a:extLst>
            </p:cNvPr>
            <p:cNvGraphicFramePr>
              <a:graphicFrameLocks noChangeAspect="1"/>
            </p:cNvGraphicFramePr>
            <p:nvPr>
              <p:extLst>
                <p:ext uri="{D42A27DB-BD31-4B8C-83A1-F6EECF244321}">
                  <p14:modId xmlns:p14="http://schemas.microsoft.com/office/powerpoint/2010/main" val="38031460"/>
                </p:ext>
              </p:extLst>
            </p:nvPr>
          </p:nvGraphicFramePr>
          <p:xfrm>
            <a:off x="11783856" y="2630468"/>
            <a:ext cx="212201" cy="225464"/>
          </p:xfrm>
          <a:graphic>
            <a:graphicData uri="http://schemas.openxmlformats.org/presentationml/2006/ole">
              <mc:AlternateContent xmlns:mc="http://schemas.openxmlformats.org/markup-compatibility/2006">
                <mc:Choice xmlns:v="urn:schemas-microsoft-com:vml" Requires="v">
                  <p:oleObj name="Visio" r:id="rId4" imgW="518263" imgH="549527" progId="Visio.Drawing.11">
                    <p:embed/>
                  </p:oleObj>
                </mc:Choice>
                <mc:Fallback>
                  <p:oleObj name="Visio" r:id="rId4" imgW="518263" imgH="549527" progId="Visio.Drawing.11">
                    <p:embed/>
                    <p:pic>
                      <p:nvPicPr>
                        <p:cNvPr id="79" name="Object 18">
                          <a:extLst>
                            <a:ext uri="{FF2B5EF4-FFF2-40B4-BE49-F238E27FC236}">
                              <a16:creationId xmlns:a16="http://schemas.microsoft.com/office/drawing/2014/main" id="{2015DD4D-C1A5-45FF-5F29-77927260455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783856" y="2630468"/>
                          <a:ext cx="212201" cy="225464"/>
                        </a:xfrm>
                        <a:prstGeom prst="rect">
                          <a:avLst/>
                        </a:prstGeom>
                        <a:noFill/>
                        <a:ln>
                          <a:noFill/>
                        </a:ln>
                        <a:effectLst/>
                      </p:spPr>
                    </p:pic>
                  </p:oleObj>
                </mc:Fallback>
              </mc:AlternateContent>
            </a:graphicData>
          </a:graphic>
        </p:graphicFrame>
        <p:sp>
          <p:nvSpPr>
            <p:cNvPr id="80" name="Pie 1172">
              <a:extLst>
                <a:ext uri="{FF2B5EF4-FFF2-40B4-BE49-F238E27FC236}">
                  <a16:creationId xmlns:a16="http://schemas.microsoft.com/office/drawing/2014/main" id="{FC7C0F58-C194-1E0E-52F5-ADA433B5F84D}"/>
                </a:ext>
              </a:extLst>
            </p:cNvPr>
            <p:cNvSpPr>
              <a:spLocks noChangeAspect="1"/>
            </p:cNvSpPr>
            <p:nvPr/>
          </p:nvSpPr>
          <p:spPr>
            <a:xfrm>
              <a:off x="11081496" y="2550352"/>
              <a:ext cx="279410" cy="360000"/>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81" name="Straight Connector 80">
              <a:extLst>
                <a:ext uri="{FF2B5EF4-FFF2-40B4-BE49-F238E27FC236}">
                  <a16:creationId xmlns:a16="http://schemas.microsoft.com/office/drawing/2014/main" id="{CB0FC40C-DDD3-758A-B560-C4D5BC5734EA}"/>
                </a:ext>
              </a:extLst>
            </p:cNvPr>
            <p:cNvCxnSpPr>
              <a:cxnSpLocks/>
              <a:stCxn id="80" idx="1"/>
            </p:cNvCxnSpPr>
            <p:nvPr/>
          </p:nvCxnSpPr>
          <p:spPr>
            <a:xfrm>
              <a:off x="11221201" y="2910352"/>
              <a:ext cx="5600" cy="18119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53AB6D46-1B44-97C4-7C69-FD07FE603A92}"/>
                </a:ext>
              </a:extLst>
            </p:cNvPr>
            <p:cNvCxnSpPr>
              <a:cxnSpLocks/>
              <a:stCxn id="105" idx="1"/>
            </p:cNvCxnSpPr>
            <p:nvPr/>
          </p:nvCxnSpPr>
          <p:spPr>
            <a:xfrm>
              <a:off x="11577969" y="2910352"/>
              <a:ext cx="4432" cy="18119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EA8C263A-8B51-8607-3096-DEBB1AB86ADF}"/>
                </a:ext>
              </a:extLst>
            </p:cNvPr>
            <p:cNvCxnSpPr>
              <a:cxnSpLocks/>
            </p:cNvCxnSpPr>
            <p:nvPr/>
          </p:nvCxnSpPr>
          <p:spPr>
            <a:xfrm>
              <a:off x="4495062" y="2155491"/>
              <a:ext cx="4548" cy="62961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FD25355E-C1F0-BA64-29C8-8715AF9E5C49}"/>
                </a:ext>
              </a:extLst>
            </p:cNvPr>
            <p:cNvCxnSpPr>
              <a:cxnSpLocks/>
            </p:cNvCxnSpPr>
            <p:nvPr/>
          </p:nvCxnSpPr>
          <p:spPr>
            <a:xfrm>
              <a:off x="5900057" y="2155371"/>
              <a:ext cx="13063" cy="61449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5D0F4286-99F3-4D6E-B725-BB6DB0AAFF2F}"/>
                </a:ext>
              </a:extLst>
            </p:cNvPr>
            <p:cNvCxnSpPr>
              <a:cxnSpLocks/>
              <a:stCxn id="12" idx="6"/>
              <a:endCxn id="76" idx="1"/>
            </p:cNvCxnSpPr>
            <p:nvPr/>
          </p:nvCxnSpPr>
          <p:spPr>
            <a:xfrm>
              <a:off x="10497456" y="2028371"/>
              <a:ext cx="531331" cy="10907"/>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5" name="Pie 1172">
              <a:extLst>
                <a:ext uri="{FF2B5EF4-FFF2-40B4-BE49-F238E27FC236}">
                  <a16:creationId xmlns:a16="http://schemas.microsoft.com/office/drawing/2014/main" id="{A3AA3EFD-2810-F56C-8E92-65F28EF4C420}"/>
                </a:ext>
              </a:extLst>
            </p:cNvPr>
            <p:cNvSpPr>
              <a:spLocks noChangeAspect="1"/>
            </p:cNvSpPr>
            <p:nvPr/>
          </p:nvSpPr>
          <p:spPr>
            <a:xfrm>
              <a:off x="11438264" y="2550352"/>
              <a:ext cx="279410" cy="360000"/>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110" name="Straight Arrow Connector 109">
              <a:extLst>
                <a:ext uri="{FF2B5EF4-FFF2-40B4-BE49-F238E27FC236}">
                  <a16:creationId xmlns:a16="http://schemas.microsoft.com/office/drawing/2014/main" id="{FE8FF35A-915B-7D46-A953-F7FCDB3B5398}"/>
                </a:ext>
              </a:extLst>
            </p:cNvPr>
            <p:cNvCxnSpPr>
              <a:cxnSpLocks/>
            </p:cNvCxnSpPr>
            <p:nvPr/>
          </p:nvCxnSpPr>
          <p:spPr>
            <a:xfrm>
              <a:off x="11633199" y="2155371"/>
              <a:ext cx="14514" cy="56605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A6685ABC-F620-C2EF-B379-FA429D8CB3EA}"/>
                </a:ext>
              </a:extLst>
            </p:cNvPr>
            <p:cNvCxnSpPr>
              <a:cxnSpLocks/>
            </p:cNvCxnSpPr>
            <p:nvPr/>
          </p:nvCxnSpPr>
          <p:spPr>
            <a:xfrm>
              <a:off x="11282568" y="2152857"/>
              <a:ext cx="8646" cy="568572"/>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2" name="TextBox 111">
              <a:extLst>
                <a:ext uri="{FF2B5EF4-FFF2-40B4-BE49-F238E27FC236}">
                  <a16:creationId xmlns:a16="http://schemas.microsoft.com/office/drawing/2014/main" id="{D0FC6AF8-A6DC-07CE-6AFB-E9DE5B3AAC75}"/>
                </a:ext>
              </a:extLst>
            </p:cNvPr>
            <p:cNvSpPr txBox="1"/>
            <p:nvPr/>
          </p:nvSpPr>
          <p:spPr>
            <a:xfrm>
              <a:off x="10411662" y="1745951"/>
              <a:ext cx="649537" cy="276999"/>
            </a:xfrm>
            <a:prstGeom prst="rect">
              <a:avLst/>
            </a:prstGeom>
            <a:noFill/>
          </p:spPr>
          <p:txBody>
            <a:bodyPr wrap="none" rtlCol="0">
              <a:spAutoFit/>
            </a:bodyPr>
            <a:lstStyle/>
            <a:p>
              <a:r>
                <a:rPr lang="en-AU" sz="1200" dirty="0"/>
                <a:t>147 km</a:t>
              </a:r>
            </a:p>
          </p:txBody>
        </p:sp>
        <p:pic>
          <p:nvPicPr>
            <p:cNvPr id="114" name="Picture 113">
              <a:extLst>
                <a:ext uri="{FF2B5EF4-FFF2-40B4-BE49-F238E27FC236}">
                  <a16:creationId xmlns:a16="http://schemas.microsoft.com/office/drawing/2014/main" id="{168058B6-42E7-2280-2DA4-CBB4BEAAFA3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566428" y="4033391"/>
              <a:ext cx="2007887" cy="1206065"/>
            </a:xfrm>
            <a:prstGeom prst="rect">
              <a:avLst/>
            </a:prstGeom>
          </p:spPr>
        </p:pic>
        <p:sp>
          <p:nvSpPr>
            <p:cNvPr id="116" name="TextBox 115">
              <a:extLst>
                <a:ext uri="{FF2B5EF4-FFF2-40B4-BE49-F238E27FC236}">
                  <a16:creationId xmlns:a16="http://schemas.microsoft.com/office/drawing/2014/main" id="{20BF5DA7-E70F-7501-54B4-9A7CF7ACB4B4}"/>
                </a:ext>
              </a:extLst>
            </p:cNvPr>
            <p:cNvSpPr txBox="1"/>
            <p:nvPr/>
          </p:nvSpPr>
          <p:spPr>
            <a:xfrm>
              <a:off x="6277157" y="5261595"/>
              <a:ext cx="2848087" cy="646331"/>
            </a:xfrm>
            <a:prstGeom prst="rect">
              <a:avLst/>
            </a:prstGeom>
            <a:noFill/>
          </p:spPr>
          <p:txBody>
            <a:bodyPr wrap="none" rtlCol="0">
              <a:spAutoFit/>
            </a:bodyPr>
            <a:lstStyle/>
            <a:p>
              <a:r>
                <a:rPr lang="en-AU" dirty="0"/>
                <a:t>RLS = Repeater Laser Station</a:t>
              </a:r>
            </a:p>
            <a:p>
              <a:r>
                <a:rPr lang="en-AU" dirty="0"/>
                <a:t>5 kHz linewidth diode laser</a:t>
              </a:r>
            </a:p>
          </p:txBody>
        </p:sp>
        <p:cxnSp>
          <p:nvCxnSpPr>
            <p:cNvPr id="117" name="Straight Connector 116">
              <a:extLst>
                <a:ext uri="{FF2B5EF4-FFF2-40B4-BE49-F238E27FC236}">
                  <a16:creationId xmlns:a16="http://schemas.microsoft.com/office/drawing/2014/main" id="{0CF59AA6-74DE-30B0-3D7A-298C12E82933}"/>
                </a:ext>
              </a:extLst>
            </p:cNvPr>
            <p:cNvCxnSpPr>
              <a:cxnSpLocks/>
              <a:stCxn id="79" idx="2"/>
            </p:cNvCxnSpPr>
            <p:nvPr/>
          </p:nvCxnSpPr>
          <p:spPr>
            <a:xfrm flipH="1">
              <a:off x="11887200" y="2855932"/>
              <a:ext cx="2756" cy="22109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Arrow Connector 120">
              <a:extLst>
                <a:ext uri="{FF2B5EF4-FFF2-40B4-BE49-F238E27FC236}">
                  <a16:creationId xmlns:a16="http://schemas.microsoft.com/office/drawing/2014/main" id="{E875A7A0-7CAD-C1DC-00BA-F16B65E81442}"/>
                </a:ext>
              </a:extLst>
            </p:cNvPr>
            <p:cNvCxnSpPr>
              <a:cxnSpLocks/>
              <a:stCxn id="33" idx="6"/>
              <a:endCxn id="50" idx="2"/>
            </p:cNvCxnSpPr>
            <p:nvPr/>
          </p:nvCxnSpPr>
          <p:spPr>
            <a:xfrm flipV="1">
              <a:off x="7772400" y="2609065"/>
              <a:ext cx="537025" cy="14640"/>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46" name="Group 145">
              <a:extLst>
                <a:ext uri="{FF2B5EF4-FFF2-40B4-BE49-F238E27FC236}">
                  <a16:creationId xmlns:a16="http://schemas.microsoft.com/office/drawing/2014/main" id="{5C93ECE9-F4E3-A776-6A77-C30C4AFCFAEE}"/>
                </a:ext>
              </a:extLst>
            </p:cNvPr>
            <p:cNvGrpSpPr/>
            <p:nvPr/>
          </p:nvGrpSpPr>
          <p:grpSpPr>
            <a:xfrm>
              <a:off x="4594860" y="2155371"/>
              <a:ext cx="1150620" cy="629739"/>
              <a:chOff x="4594860" y="2155371"/>
              <a:chExt cx="1150620" cy="629739"/>
            </a:xfrm>
          </p:grpSpPr>
          <p:cxnSp>
            <p:nvCxnSpPr>
              <p:cNvPr id="137" name="Straight Connector 136">
                <a:extLst>
                  <a:ext uri="{FF2B5EF4-FFF2-40B4-BE49-F238E27FC236}">
                    <a16:creationId xmlns:a16="http://schemas.microsoft.com/office/drawing/2014/main" id="{4FF138B4-913E-0D2C-ADEA-1C4C96D48DED}"/>
                  </a:ext>
                </a:extLst>
              </p:cNvPr>
              <p:cNvCxnSpPr>
                <a:cxnSpLocks/>
              </p:cNvCxnSpPr>
              <p:nvPr/>
            </p:nvCxnSpPr>
            <p:spPr>
              <a:xfrm>
                <a:off x="5745480" y="2155371"/>
                <a:ext cx="0" cy="36233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8E8B14BD-F223-BE63-5472-5C51E371C56B}"/>
                  </a:ext>
                </a:extLst>
              </p:cNvPr>
              <p:cNvCxnSpPr/>
              <p:nvPr/>
            </p:nvCxnSpPr>
            <p:spPr>
              <a:xfrm flipH="1">
                <a:off x="4594860" y="2517701"/>
                <a:ext cx="1150620"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44" name="Straight Arrow Connector 143">
                <a:extLst>
                  <a:ext uri="{FF2B5EF4-FFF2-40B4-BE49-F238E27FC236}">
                    <a16:creationId xmlns:a16="http://schemas.microsoft.com/office/drawing/2014/main" id="{23A36E01-2107-F994-41B0-93770B5D437C}"/>
                  </a:ext>
                </a:extLst>
              </p:cNvPr>
              <p:cNvCxnSpPr>
                <a:cxnSpLocks/>
              </p:cNvCxnSpPr>
              <p:nvPr/>
            </p:nvCxnSpPr>
            <p:spPr>
              <a:xfrm>
                <a:off x="4594860" y="2517701"/>
                <a:ext cx="3810" cy="267409"/>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48" name="Straight Connector 147">
              <a:extLst>
                <a:ext uri="{FF2B5EF4-FFF2-40B4-BE49-F238E27FC236}">
                  <a16:creationId xmlns:a16="http://schemas.microsoft.com/office/drawing/2014/main" id="{742F62F1-94A4-5F23-2D16-AF24798E62E0}"/>
                </a:ext>
              </a:extLst>
            </p:cNvPr>
            <p:cNvCxnSpPr>
              <a:stCxn id="33" idx="2"/>
            </p:cNvCxnSpPr>
            <p:nvPr/>
          </p:nvCxnSpPr>
          <p:spPr>
            <a:xfrm flipH="1">
              <a:off x="6015990" y="2623705"/>
              <a:ext cx="1320981" cy="6763"/>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68391A0C-C4E8-F9F8-3BB2-0004E51BC1B3}"/>
                </a:ext>
              </a:extLst>
            </p:cNvPr>
            <p:cNvCxnSpPr>
              <a:endCxn id="17" idx="0"/>
            </p:cNvCxnSpPr>
            <p:nvPr/>
          </p:nvCxnSpPr>
          <p:spPr>
            <a:xfrm>
              <a:off x="6012180" y="2621280"/>
              <a:ext cx="3810" cy="156210"/>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2" name="Connector: Elbow 151">
              <a:extLst>
                <a:ext uri="{FF2B5EF4-FFF2-40B4-BE49-F238E27FC236}">
                  <a16:creationId xmlns:a16="http://schemas.microsoft.com/office/drawing/2014/main" id="{D63FBFB8-1897-AB07-292F-ED16B762311B}"/>
                </a:ext>
              </a:extLst>
            </p:cNvPr>
            <p:cNvCxnSpPr>
              <a:cxnSpLocks/>
              <a:endCxn id="50" idx="6"/>
            </p:cNvCxnSpPr>
            <p:nvPr/>
          </p:nvCxnSpPr>
          <p:spPr>
            <a:xfrm rot="10800000" flipV="1">
              <a:off x="8744855" y="2305369"/>
              <a:ext cx="714831" cy="303696"/>
            </a:xfrm>
            <a:prstGeom prst="bentConnector3">
              <a:avLst>
                <a:gd name="adj1" fmla="val 432"/>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7" name="Connector: Elbow 156">
              <a:extLst>
                <a:ext uri="{FF2B5EF4-FFF2-40B4-BE49-F238E27FC236}">
                  <a16:creationId xmlns:a16="http://schemas.microsoft.com/office/drawing/2014/main" id="{0BD705EC-744C-7C2C-6272-021842EDA5A7}"/>
                </a:ext>
              </a:extLst>
            </p:cNvPr>
            <p:cNvCxnSpPr>
              <a:cxnSpLocks/>
            </p:cNvCxnSpPr>
            <p:nvPr/>
          </p:nvCxnSpPr>
          <p:spPr>
            <a:xfrm>
              <a:off x="9502140" y="2613660"/>
              <a:ext cx="1703070" cy="102870"/>
            </a:xfrm>
            <a:prstGeom prst="bentConnector3">
              <a:avLst>
                <a:gd name="adj1" fmla="val 99889"/>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7AF44A3D-1929-C7AC-0962-93142F533A27}"/>
                </a:ext>
              </a:extLst>
            </p:cNvPr>
            <p:cNvCxnSpPr>
              <a:cxnSpLocks/>
            </p:cNvCxnSpPr>
            <p:nvPr/>
          </p:nvCxnSpPr>
          <p:spPr>
            <a:xfrm flipV="1">
              <a:off x="9502140" y="2307559"/>
              <a:ext cx="0" cy="308826"/>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6" name="Straight Connector 175">
              <a:extLst>
                <a:ext uri="{FF2B5EF4-FFF2-40B4-BE49-F238E27FC236}">
                  <a16:creationId xmlns:a16="http://schemas.microsoft.com/office/drawing/2014/main" id="{B2C6B433-11E8-BF00-E452-094FAAAAF0D6}"/>
                </a:ext>
              </a:extLst>
            </p:cNvPr>
            <p:cNvCxnSpPr/>
            <p:nvPr/>
          </p:nvCxnSpPr>
          <p:spPr>
            <a:xfrm>
              <a:off x="11510654" y="2175717"/>
              <a:ext cx="0" cy="15251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D5CEE445-E8E4-A145-4809-B0BF47372553}"/>
                </a:ext>
              </a:extLst>
            </p:cNvPr>
            <p:cNvCxnSpPr>
              <a:cxnSpLocks/>
            </p:cNvCxnSpPr>
            <p:nvPr/>
          </p:nvCxnSpPr>
          <p:spPr>
            <a:xfrm flipH="1">
              <a:off x="9623492" y="2336536"/>
              <a:ext cx="1889911"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3A73AFDC-67CB-79C9-F43B-9018F4DA2344}"/>
                </a:ext>
              </a:extLst>
            </p:cNvPr>
            <p:cNvCxnSpPr>
              <a:cxnSpLocks/>
            </p:cNvCxnSpPr>
            <p:nvPr/>
          </p:nvCxnSpPr>
          <p:spPr>
            <a:xfrm>
              <a:off x="9623492" y="2336536"/>
              <a:ext cx="0" cy="133764"/>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a:extLst>
                <a:ext uri="{FF2B5EF4-FFF2-40B4-BE49-F238E27FC236}">
                  <a16:creationId xmlns:a16="http://schemas.microsoft.com/office/drawing/2014/main" id="{7111B3FA-648A-996A-DE3D-4BEBD14A5CA7}"/>
                </a:ext>
              </a:extLst>
            </p:cNvPr>
            <p:cNvCxnSpPr>
              <a:cxnSpLocks/>
            </p:cNvCxnSpPr>
            <p:nvPr/>
          </p:nvCxnSpPr>
          <p:spPr>
            <a:xfrm flipV="1">
              <a:off x="9623492" y="2453640"/>
              <a:ext cx="1886518" cy="3577"/>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186" name="Straight Arrow Connector 185">
              <a:extLst>
                <a:ext uri="{FF2B5EF4-FFF2-40B4-BE49-F238E27FC236}">
                  <a16:creationId xmlns:a16="http://schemas.microsoft.com/office/drawing/2014/main" id="{73D9A058-93ED-805C-8C8D-99912938EC01}"/>
                </a:ext>
              </a:extLst>
            </p:cNvPr>
            <p:cNvCxnSpPr>
              <a:cxnSpLocks/>
            </p:cNvCxnSpPr>
            <p:nvPr/>
          </p:nvCxnSpPr>
          <p:spPr>
            <a:xfrm>
              <a:off x="11510654" y="2457217"/>
              <a:ext cx="3166" cy="259313"/>
            </a:xfrm>
            <a:prstGeom prst="straightConnector1">
              <a:avLst/>
            </a:prstGeom>
            <a:ln w="12700">
              <a:solidFill>
                <a:srgbClr val="FF6B0A"/>
              </a:solidFill>
              <a:tailEnd type="triangle"/>
            </a:ln>
          </p:spPr>
          <p:style>
            <a:lnRef idx="1">
              <a:schemeClr val="accent1"/>
            </a:lnRef>
            <a:fillRef idx="0">
              <a:schemeClr val="accent1"/>
            </a:fillRef>
            <a:effectRef idx="0">
              <a:schemeClr val="accent1"/>
            </a:effectRef>
            <a:fontRef idx="minor">
              <a:schemeClr val="tx1"/>
            </a:fontRef>
          </p:style>
        </p:cxnSp>
        <p:sp>
          <p:nvSpPr>
            <p:cNvPr id="191" name="TextBox 190">
              <a:extLst>
                <a:ext uri="{FF2B5EF4-FFF2-40B4-BE49-F238E27FC236}">
                  <a16:creationId xmlns:a16="http://schemas.microsoft.com/office/drawing/2014/main" id="{9035317C-B2C6-67A1-505B-ECBA0D8811D6}"/>
                </a:ext>
              </a:extLst>
            </p:cNvPr>
            <p:cNvSpPr txBox="1"/>
            <p:nvPr/>
          </p:nvSpPr>
          <p:spPr>
            <a:xfrm>
              <a:off x="3672993" y="3592549"/>
              <a:ext cx="3063018" cy="369332"/>
            </a:xfrm>
            <a:prstGeom prst="rect">
              <a:avLst/>
            </a:prstGeom>
            <a:noFill/>
          </p:spPr>
          <p:txBody>
            <a:bodyPr wrap="none" rtlCol="0">
              <a:spAutoFit/>
            </a:bodyPr>
            <a:lstStyle/>
            <a:p>
              <a:r>
                <a:rPr lang="en-AU" dirty="0"/>
                <a:t>MLS = Multipoint Laser Station</a:t>
              </a:r>
            </a:p>
          </p:txBody>
        </p:sp>
      </p:grpSp>
      <p:sp>
        <p:nvSpPr>
          <p:cNvPr id="9" name="TextBox 8">
            <a:extLst>
              <a:ext uri="{FF2B5EF4-FFF2-40B4-BE49-F238E27FC236}">
                <a16:creationId xmlns:a16="http://schemas.microsoft.com/office/drawing/2014/main" id="{6BAEFB03-2D1D-55A4-3C09-70496D2BB34D}"/>
              </a:ext>
            </a:extLst>
          </p:cNvPr>
          <p:cNvSpPr txBox="1"/>
          <p:nvPr/>
        </p:nvSpPr>
        <p:spPr>
          <a:xfrm>
            <a:off x="251760" y="5261595"/>
            <a:ext cx="2743200" cy="923330"/>
          </a:xfrm>
          <a:prstGeom prst="rect">
            <a:avLst/>
          </a:prstGeom>
          <a:noFill/>
        </p:spPr>
        <p:txBody>
          <a:bodyPr wrap="square">
            <a:spAutoFit/>
          </a:bodyPr>
          <a:lstStyle/>
          <a:p>
            <a:r>
              <a:rPr lang="fr-FR" b="0" i="0" dirty="0">
                <a:effectLst/>
              </a:rPr>
              <a:t>REFIMEVE</a:t>
            </a:r>
          </a:p>
          <a:p>
            <a:r>
              <a:rPr lang="fr-FR" b="0" i="0" dirty="0">
                <a:effectLst/>
              </a:rPr>
              <a:t>Réseau Fibré Métrologique à Vocation Européenne</a:t>
            </a:r>
            <a:endParaRPr lang="en-AU" dirty="0"/>
          </a:p>
        </p:txBody>
      </p:sp>
    </p:spTree>
    <p:extLst>
      <p:ext uri="{BB962C8B-B14F-4D97-AF65-F5344CB8AC3E}">
        <p14:creationId xmlns:p14="http://schemas.microsoft.com/office/powerpoint/2010/main" val="1209825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90DF8-189D-590C-580E-24988A49EEA5}"/>
              </a:ext>
            </a:extLst>
          </p:cNvPr>
          <p:cNvSpPr>
            <a:spLocks noGrp="1"/>
          </p:cNvSpPr>
          <p:nvPr>
            <p:ph type="title"/>
          </p:nvPr>
        </p:nvSpPr>
        <p:spPr/>
        <p:txBody>
          <a:bodyPr/>
          <a:lstStyle/>
          <a:p>
            <a:r>
              <a:rPr lang="en-AU" dirty="0"/>
              <a:t>Stability of optical frequency transfer</a:t>
            </a:r>
          </a:p>
        </p:txBody>
      </p:sp>
      <p:sp>
        <p:nvSpPr>
          <p:cNvPr id="3" name="Date Placeholder 2">
            <a:extLst>
              <a:ext uri="{FF2B5EF4-FFF2-40B4-BE49-F238E27FC236}">
                <a16:creationId xmlns:a16="http://schemas.microsoft.com/office/drawing/2014/main" id="{69F9B5F4-170C-3998-B6AD-384246F1A24C}"/>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94970254-D76D-A3EE-F6B2-8D7821BDF93A}"/>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4A9A7537-773D-8DCD-14A9-B04DF51FCF98}"/>
              </a:ext>
            </a:extLst>
          </p:cNvPr>
          <p:cNvSpPr>
            <a:spLocks noGrp="1"/>
          </p:cNvSpPr>
          <p:nvPr>
            <p:ph type="sldNum" sz="quarter" idx="12"/>
          </p:nvPr>
        </p:nvSpPr>
        <p:spPr/>
        <p:txBody>
          <a:bodyPr/>
          <a:lstStyle/>
          <a:p>
            <a:fld id="{07F29050-D3A7-419E-8F8A-80FA8E7AA01E}" type="slidenum">
              <a:rPr lang="en-AU" smtClean="0"/>
              <a:t>32</a:t>
            </a:fld>
            <a:endParaRPr lang="en-AU"/>
          </a:p>
        </p:txBody>
      </p:sp>
      <p:grpSp>
        <p:nvGrpSpPr>
          <p:cNvPr id="6" name="Group 5">
            <a:extLst>
              <a:ext uri="{FF2B5EF4-FFF2-40B4-BE49-F238E27FC236}">
                <a16:creationId xmlns:a16="http://schemas.microsoft.com/office/drawing/2014/main" id="{DDB41994-A774-E70C-95AE-AB77293AF66E}"/>
              </a:ext>
            </a:extLst>
          </p:cNvPr>
          <p:cNvGrpSpPr/>
          <p:nvPr/>
        </p:nvGrpSpPr>
        <p:grpSpPr>
          <a:xfrm>
            <a:off x="616284" y="1276432"/>
            <a:ext cx="7614049" cy="5063331"/>
            <a:chOff x="2470674" y="1203311"/>
            <a:chExt cx="7614049" cy="5063331"/>
          </a:xfrm>
        </p:grpSpPr>
        <p:grpSp>
          <p:nvGrpSpPr>
            <p:cNvPr id="7" name="Group 6">
              <a:extLst>
                <a:ext uri="{FF2B5EF4-FFF2-40B4-BE49-F238E27FC236}">
                  <a16:creationId xmlns:a16="http://schemas.microsoft.com/office/drawing/2014/main" id="{FD875400-CE4B-5D9C-BF97-90DDA968F3CC}"/>
                </a:ext>
              </a:extLst>
            </p:cNvPr>
            <p:cNvGrpSpPr/>
            <p:nvPr/>
          </p:nvGrpSpPr>
          <p:grpSpPr>
            <a:xfrm>
              <a:off x="2470674" y="1203311"/>
              <a:ext cx="7614049" cy="5063331"/>
              <a:chOff x="2486716" y="1188879"/>
              <a:chExt cx="7614049" cy="5063331"/>
            </a:xfrm>
          </p:grpSpPr>
          <p:pic>
            <p:nvPicPr>
              <p:cNvPr id="11" name="Picture 10">
                <a:extLst>
                  <a:ext uri="{FF2B5EF4-FFF2-40B4-BE49-F238E27FC236}">
                    <a16:creationId xmlns:a16="http://schemas.microsoft.com/office/drawing/2014/main" id="{CC218282-2CB5-5E25-8205-CB8C0DE10B37}"/>
                  </a:ext>
                </a:extLst>
              </p:cNvPr>
              <p:cNvPicPr>
                <a:picLocks noChangeAspect="1"/>
              </p:cNvPicPr>
              <p:nvPr/>
            </p:nvPicPr>
            <p:blipFill>
              <a:blip r:embed="rId3"/>
              <a:stretch>
                <a:fillRect/>
              </a:stretch>
            </p:blipFill>
            <p:spPr>
              <a:xfrm>
                <a:off x="2486716" y="1188879"/>
                <a:ext cx="7614049" cy="5063331"/>
              </a:xfrm>
              <a:prstGeom prst="rect">
                <a:avLst/>
              </a:prstGeom>
            </p:spPr>
          </p:pic>
          <p:sp>
            <p:nvSpPr>
              <p:cNvPr id="12" name="TextBox 11">
                <a:extLst>
                  <a:ext uri="{FF2B5EF4-FFF2-40B4-BE49-F238E27FC236}">
                    <a16:creationId xmlns:a16="http://schemas.microsoft.com/office/drawing/2014/main" id="{B9BF08DF-BF41-F719-C787-CC2C099947C4}"/>
                  </a:ext>
                </a:extLst>
              </p:cNvPr>
              <p:cNvSpPr txBox="1"/>
              <p:nvPr/>
            </p:nvSpPr>
            <p:spPr>
              <a:xfrm>
                <a:off x="7078042" y="4519792"/>
                <a:ext cx="923651" cy="369332"/>
              </a:xfrm>
              <a:prstGeom prst="rect">
                <a:avLst/>
              </a:prstGeom>
              <a:solidFill>
                <a:schemeClr val="bg1">
                  <a:alpha val="63000"/>
                </a:schemeClr>
              </a:solidFill>
            </p:spPr>
            <p:txBody>
              <a:bodyPr wrap="none" rtlCol="0">
                <a:spAutoFit/>
              </a:bodyPr>
              <a:lstStyle/>
              <a:p>
                <a:r>
                  <a:rPr lang="en-AU" dirty="0"/>
                  <a:t>NIST Al</a:t>
                </a:r>
                <a:r>
                  <a:rPr lang="en-AU" baseline="30000" dirty="0"/>
                  <a:t>+</a:t>
                </a:r>
              </a:p>
            </p:txBody>
          </p:sp>
          <p:sp>
            <p:nvSpPr>
              <p:cNvPr id="13" name="TextBox 12">
                <a:extLst>
                  <a:ext uri="{FF2B5EF4-FFF2-40B4-BE49-F238E27FC236}">
                    <a16:creationId xmlns:a16="http://schemas.microsoft.com/office/drawing/2014/main" id="{C53CC83C-693F-1257-2C19-274FD3255151}"/>
                  </a:ext>
                </a:extLst>
              </p:cNvPr>
              <p:cNvSpPr txBox="1"/>
              <p:nvPr/>
            </p:nvSpPr>
            <p:spPr>
              <a:xfrm>
                <a:off x="7803630" y="1831182"/>
                <a:ext cx="982961" cy="369332"/>
              </a:xfrm>
              <a:prstGeom prst="rect">
                <a:avLst/>
              </a:prstGeom>
              <a:solidFill>
                <a:schemeClr val="bg1">
                  <a:alpha val="63000"/>
                </a:schemeClr>
              </a:solidFill>
            </p:spPr>
            <p:txBody>
              <a:bodyPr wrap="none" rtlCol="0">
                <a:spAutoFit/>
              </a:bodyPr>
              <a:lstStyle/>
              <a:p>
                <a:r>
                  <a:rPr lang="en-AU" dirty="0"/>
                  <a:t>Cs beam</a:t>
                </a:r>
                <a:endParaRPr lang="en-AU" baseline="30000" dirty="0"/>
              </a:p>
            </p:txBody>
          </p:sp>
          <p:sp>
            <p:nvSpPr>
              <p:cNvPr id="14" name="TextBox 13">
                <a:extLst>
                  <a:ext uri="{FF2B5EF4-FFF2-40B4-BE49-F238E27FC236}">
                    <a16:creationId xmlns:a16="http://schemas.microsoft.com/office/drawing/2014/main" id="{F16FED66-4EDC-D58C-E7FC-2D46B2D41ABF}"/>
                  </a:ext>
                </a:extLst>
              </p:cNvPr>
              <p:cNvSpPr txBox="1"/>
              <p:nvPr/>
            </p:nvSpPr>
            <p:spPr>
              <a:xfrm>
                <a:off x="4398442" y="3244334"/>
                <a:ext cx="566181" cy="369332"/>
              </a:xfrm>
              <a:prstGeom prst="rect">
                <a:avLst/>
              </a:prstGeom>
              <a:solidFill>
                <a:schemeClr val="bg1">
                  <a:alpha val="63000"/>
                </a:schemeClr>
              </a:solidFill>
            </p:spPr>
            <p:txBody>
              <a:bodyPr wrap="none" rtlCol="0">
                <a:spAutoFit/>
              </a:bodyPr>
              <a:lstStyle/>
              <a:p>
                <a:r>
                  <a:rPr lang="en-AU" dirty="0"/>
                  <a:t>CSO</a:t>
                </a:r>
                <a:endParaRPr lang="en-AU" baseline="30000" dirty="0"/>
              </a:p>
            </p:txBody>
          </p:sp>
          <p:sp>
            <p:nvSpPr>
              <p:cNvPr id="15" name="TextBox 14">
                <a:extLst>
                  <a:ext uri="{FF2B5EF4-FFF2-40B4-BE49-F238E27FC236}">
                    <a16:creationId xmlns:a16="http://schemas.microsoft.com/office/drawing/2014/main" id="{150C944C-50EC-B45F-B40A-A7AE3B528339}"/>
                  </a:ext>
                </a:extLst>
              </p:cNvPr>
              <p:cNvSpPr txBox="1"/>
              <p:nvPr/>
            </p:nvSpPr>
            <p:spPr>
              <a:xfrm>
                <a:off x="6866353" y="3864174"/>
                <a:ext cx="1588255" cy="369332"/>
              </a:xfrm>
              <a:prstGeom prst="rect">
                <a:avLst/>
              </a:prstGeom>
              <a:solidFill>
                <a:schemeClr val="bg1">
                  <a:alpha val="63000"/>
                </a:schemeClr>
              </a:solidFill>
            </p:spPr>
            <p:txBody>
              <a:bodyPr wrap="none" rtlCol="0">
                <a:spAutoFit/>
              </a:bodyPr>
              <a:lstStyle/>
              <a:p>
                <a:r>
                  <a:rPr lang="en-AU" dirty="0"/>
                  <a:t>active H-maser</a:t>
                </a:r>
                <a:endParaRPr lang="en-AU" baseline="30000" dirty="0"/>
              </a:p>
            </p:txBody>
          </p:sp>
          <p:sp>
            <p:nvSpPr>
              <p:cNvPr id="16" name="TextBox 15">
                <a:extLst>
                  <a:ext uri="{FF2B5EF4-FFF2-40B4-BE49-F238E27FC236}">
                    <a16:creationId xmlns:a16="http://schemas.microsoft.com/office/drawing/2014/main" id="{C525EE03-6E85-5ACE-F2DF-4007AFAD2E09}"/>
                  </a:ext>
                </a:extLst>
              </p:cNvPr>
              <p:cNvSpPr txBox="1"/>
              <p:nvPr/>
            </p:nvSpPr>
            <p:spPr>
              <a:xfrm>
                <a:off x="4885250" y="2591633"/>
                <a:ext cx="876843" cy="369332"/>
              </a:xfrm>
              <a:prstGeom prst="rect">
                <a:avLst/>
              </a:prstGeom>
              <a:solidFill>
                <a:schemeClr val="bg1">
                  <a:alpha val="63000"/>
                </a:schemeClr>
              </a:solidFill>
            </p:spPr>
            <p:txBody>
              <a:bodyPr wrap="none" rtlCol="0">
                <a:spAutoFit/>
              </a:bodyPr>
              <a:lstStyle/>
              <a:p>
                <a:r>
                  <a:rPr lang="en-AU" dirty="0"/>
                  <a:t>cold Rb</a:t>
                </a:r>
                <a:endParaRPr lang="en-AU" baseline="30000" dirty="0"/>
              </a:p>
            </p:txBody>
          </p:sp>
        </p:grpSp>
        <p:grpSp>
          <p:nvGrpSpPr>
            <p:cNvPr id="8" name="Group 7">
              <a:extLst>
                <a:ext uri="{FF2B5EF4-FFF2-40B4-BE49-F238E27FC236}">
                  <a16:creationId xmlns:a16="http://schemas.microsoft.com/office/drawing/2014/main" id="{3DE22F44-C8CB-89B8-10B8-776E8C160329}"/>
                </a:ext>
              </a:extLst>
            </p:cNvPr>
            <p:cNvGrpSpPr/>
            <p:nvPr/>
          </p:nvGrpSpPr>
          <p:grpSpPr>
            <a:xfrm>
              <a:off x="4038600" y="1569720"/>
              <a:ext cx="5227320" cy="2895600"/>
              <a:chOff x="4038600" y="1569720"/>
              <a:chExt cx="5227320" cy="2895600"/>
            </a:xfrm>
          </p:grpSpPr>
          <p:cxnSp>
            <p:nvCxnSpPr>
              <p:cNvPr id="9" name="Straight Connector 8">
                <a:extLst>
                  <a:ext uri="{FF2B5EF4-FFF2-40B4-BE49-F238E27FC236}">
                    <a16:creationId xmlns:a16="http://schemas.microsoft.com/office/drawing/2014/main" id="{A2042ECD-4D5D-9273-0E67-E32DC76C4043}"/>
                  </a:ext>
                </a:extLst>
              </p:cNvPr>
              <p:cNvCxnSpPr>
                <a:cxnSpLocks/>
              </p:cNvCxnSpPr>
              <p:nvPr/>
            </p:nvCxnSpPr>
            <p:spPr>
              <a:xfrm>
                <a:off x="4038600" y="1569720"/>
                <a:ext cx="5227320" cy="2895600"/>
              </a:xfrm>
              <a:prstGeom prst="line">
                <a:avLst/>
              </a:prstGeom>
              <a:ln w="34925">
                <a:solidFill>
                  <a:schemeClr val="accent4">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8A9A193-5A55-06DF-F043-D4B4638495D2}"/>
                  </a:ext>
                </a:extLst>
              </p:cNvPr>
              <p:cNvSpPr txBox="1"/>
              <p:nvPr/>
            </p:nvSpPr>
            <p:spPr>
              <a:xfrm>
                <a:off x="6199630" y="2347615"/>
                <a:ext cx="598241" cy="369332"/>
              </a:xfrm>
              <a:prstGeom prst="rect">
                <a:avLst/>
              </a:prstGeom>
              <a:solidFill>
                <a:schemeClr val="bg1">
                  <a:alpha val="63000"/>
                </a:schemeClr>
              </a:solidFill>
              <a:ln>
                <a:noFill/>
                <a:prstDash val="dash"/>
              </a:ln>
            </p:spPr>
            <p:txBody>
              <a:bodyPr wrap="none" rtlCol="0">
                <a:spAutoFit/>
              </a:bodyPr>
              <a:lstStyle/>
              <a:p>
                <a:r>
                  <a:rPr lang="en-AU" dirty="0"/>
                  <a:t>IPPP</a:t>
                </a:r>
                <a:endParaRPr lang="en-AU" baseline="30000" dirty="0"/>
              </a:p>
            </p:txBody>
          </p:sp>
        </p:grpSp>
      </p:grpSp>
      <p:cxnSp>
        <p:nvCxnSpPr>
          <p:cNvPr id="18" name="Straight Connector 17">
            <a:extLst>
              <a:ext uri="{FF2B5EF4-FFF2-40B4-BE49-F238E27FC236}">
                <a16:creationId xmlns:a16="http://schemas.microsoft.com/office/drawing/2014/main" id="{38ED0A5E-CFD5-599A-2E8B-65D629BCA268}"/>
              </a:ext>
            </a:extLst>
          </p:cNvPr>
          <p:cNvCxnSpPr>
            <a:cxnSpLocks/>
          </p:cNvCxnSpPr>
          <p:nvPr/>
        </p:nvCxnSpPr>
        <p:spPr>
          <a:xfrm>
            <a:off x="1604210" y="3296109"/>
            <a:ext cx="3775242" cy="2460565"/>
          </a:xfrm>
          <a:prstGeom prst="lin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B8BC3219-5B86-7561-EED6-36FD2EFFC9D7}"/>
              </a:ext>
            </a:extLst>
          </p:cNvPr>
          <p:cNvSpPr txBox="1"/>
          <p:nvPr/>
        </p:nvSpPr>
        <p:spPr>
          <a:xfrm>
            <a:off x="8124896" y="4330346"/>
            <a:ext cx="2242952" cy="646331"/>
          </a:xfrm>
          <a:prstGeom prst="rect">
            <a:avLst/>
          </a:prstGeom>
          <a:noFill/>
        </p:spPr>
        <p:txBody>
          <a:bodyPr wrap="square" rtlCol="0">
            <a:spAutoFit/>
          </a:bodyPr>
          <a:lstStyle/>
          <a:p>
            <a:r>
              <a:rPr lang="en-AU" dirty="0"/>
              <a:t>Data from REFIMEVE – 540 km link</a:t>
            </a:r>
          </a:p>
        </p:txBody>
      </p:sp>
      <p:sp>
        <p:nvSpPr>
          <p:cNvPr id="21" name="TextBox 20">
            <a:extLst>
              <a:ext uri="{FF2B5EF4-FFF2-40B4-BE49-F238E27FC236}">
                <a16:creationId xmlns:a16="http://schemas.microsoft.com/office/drawing/2014/main" id="{8D949372-A393-CF34-1E2D-32D3E5AB64AF}"/>
              </a:ext>
            </a:extLst>
          </p:cNvPr>
          <p:cNvSpPr txBox="1"/>
          <p:nvPr/>
        </p:nvSpPr>
        <p:spPr>
          <a:xfrm>
            <a:off x="2480580" y="4517120"/>
            <a:ext cx="1138453" cy="369332"/>
          </a:xfrm>
          <a:prstGeom prst="rect">
            <a:avLst/>
          </a:prstGeom>
          <a:noFill/>
        </p:spPr>
        <p:txBody>
          <a:bodyPr wrap="none" rtlCol="0">
            <a:spAutoFit/>
          </a:bodyPr>
          <a:lstStyle/>
          <a:p>
            <a:r>
              <a:rPr lang="en-AU" dirty="0"/>
              <a:t>REFIMEVE</a:t>
            </a:r>
          </a:p>
        </p:txBody>
      </p:sp>
    </p:spTree>
    <p:extLst>
      <p:ext uri="{BB962C8B-B14F-4D97-AF65-F5344CB8AC3E}">
        <p14:creationId xmlns:p14="http://schemas.microsoft.com/office/powerpoint/2010/main" val="428421871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1B8E2-DA7F-D5FF-5EF6-9F108F3F6AB1}"/>
              </a:ext>
            </a:extLst>
          </p:cNvPr>
          <p:cNvSpPr>
            <a:spLocks noGrp="1"/>
          </p:cNvSpPr>
          <p:nvPr>
            <p:ph type="title"/>
          </p:nvPr>
        </p:nvSpPr>
        <p:spPr>
          <a:xfrm>
            <a:off x="831850" y="1730600"/>
            <a:ext cx="10515600" cy="2852737"/>
          </a:xfrm>
        </p:spPr>
        <p:txBody>
          <a:bodyPr/>
          <a:lstStyle/>
          <a:p>
            <a:r>
              <a:rPr lang="en-AU" dirty="0"/>
              <a:t>Free space optical time-transfer</a:t>
            </a:r>
          </a:p>
        </p:txBody>
      </p:sp>
      <p:sp>
        <p:nvSpPr>
          <p:cNvPr id="3" name="Text Placeholder 2">
            <a:extLst>
              <a:ext uri="{FF2B5EF4-FFF2-40B4-BE49-F238E27FC236}">
                <a16:creationId xmlns:a16="http://schemas.microsoft.com/office/drawing/2014/main" id="{067EB981-E92E-6391-B587-85A6D75C5707}"/>
              </a:ext>
            </a:extLst>
          </p:cNvPr>
          <p:cNvSpPr>
            <a:spLocks noGrp="1"/>
          </p:cNvSpPr>
          <p:nvPr>
            <p:ph type="body" idx="1"/>
          </p:nvPr>
        </p:nvSpPr>
        <p:spPr/>
        <p:txBody>
          <a:bodyPr/>
          <a:lstStyle/>
          <a:p>
            <a:endParaRPr lang="en-AU"/>
          </a:p>
        </p:txBody>
      </p:sp>
      <p:sp>
        <p:nvSpPr>
          <p:cNvPr id="4" name="Date Placeholder 3">
            <a:extLst>
              <a:ext uri="{FF2B5EF4-FFF2-40B4-BE49-F238E27FC236}">
                <a16:creationId xmlns:a16="http://schemas.microsoft.com/office/drawing/2014/main" id="{27714DC3-F0F0-0459-6BC7-BD7A20155D77}"/>
              </a:ext>
            </a:extLst>
          </p:cNvPr>
          <p:cNvSpPr>
            <a:spLocks noGrp="1"/>
          </p:cNvSpPr>
          <p:nvPr>
            <p:ph type="dt" sz="half" idx="10"/>
          </p:nvPr>
        </p:nvSpPr>
        <p:spPr/>
        <p:txBody>
          <a:bodyPr/>
          <a:lstStyle/>
          <a:p>
            <a:r>
              <a:rPr lang="en-US"/>
              <a:t>11 Oct 2023</a:t>
            </a:r>
            <a:endParaRPr lang="en-AU" dirty="0"/>
          </a:p>
        </p:txBody>
      </p:sp>
      <p:sp>
        <p:nvSpPr>
          <p:cNvPr id="5" name="Footer Placeholder 4">
            <a:extLst>
              <a:ext uri="{FF2B5EF4-FFF2-40B4-BE49-F238E27FC236}">
                <a16:creationId xmlns:a16="http://schemas.microsoft.com/office/drawing/2014/main" id="{8A500086-6049-0388-A993-F03F1A4DFB58}"/>
              </a:ext>
            </a:extLst>
          </p:cNvPr>
          <p:cNvSpPr>
            <a:spLocks noGrp="1"/>
          </p:cNvSpPr>
          <p:nvPr>
            <p:ph type="ftr" sz="quarter" idx="11"/>
          </p:nvPr>
        </p:nvSpPr>
        <p:spPr/>
        <p:txBody>
          <a:bodyPr/>
          <a:lstStyle/>
          <a:p>
            <a:r>
              <a:rPr lang="en-AU" dirty="0"/>
              <a:t>Time and frequency transfer techniques</a:t>
            </a:r>
          </a:p>
        </p:txBody>
      </p:sp>
      <p:sp>
        <p:nvSpPr>
          <p:cNvPr id="6" name="Slide Number Placeholder 5">
            <a:extLst>
              <a:ext uri="{FF2B5EF4-FFF2-40B4-BE49-F238E27FC236}">
                <a16:creationId xmlns:a16="http://schemas.microsoft.com/office/drawing/2014/main" id="{8425F40A-8C20-229C-B421-9FDD42040E07}"/>
              </a:ext>
            </a:extLst>
          </p:cNvPr>
          <p:cNvSpPr>
            <a:spLocks noGrp="1"/>
          </p:cNvSpPr>
          <p:nvPr>
            <p:ph type="sldNum" sz="quarter" idx="12"/>
          </p:nvPr>
        </p:nvSpPr>
        <p:spPr/>
        <p:txBody>
          <a:bodyPr/>
          <a:lstStyle/>
          <a:p>
            <a:fld id="{07F29050-D3A7-419E-8F8A-80FA8E7AA01E}" type="slidenum">
              <a:rPr lang="en-AU" smtClean="0"/>
              <a:t>33</a:t>
            </a:fld>
            <a:endParaRPr lang="en-AU"/>
          </a:p>
        </p:txBody>
      </p:sp>
      <p:grpSp>
        <p:nvGrpSpPr>
          <p:cNvPr id="22" name="Group 21">
            <a:extLst>
              <a:ext uri="{FF2B5EF4-FFF2-40B4-BE49-F238E27FC236}">
                <a16:creationId xmlns:a16="http://schemas.microsoft.com/office/drawing/2014/main" id="{11030830-E1FA-5067-E5F9-45559730A36D}"/>
              </a:ext>
            </a:extLst>
          </p:cNvPr>
          <p:cNvGrpSpPr/>
          <p:nvPr/>
        </p:nvGrpSpPr>
        <p:grpSpPr>
          <a:xfrm>
            <a:off x="1064217" y="330630"/>
            <a:ext cx="3352798" cy="3420992"/>
            <a:chOff x="1064217" y="330630"/>
            <a:chExt cx="3352798" cy="3420992"/>
          </a:xfrm>
        </p:grpSpPr>
        <p:pic>
          <p:nvPicPr>
            <p:cNvPr id="8" name="Picture 7" descr="A couple of white buildings with a green laser beam above them&#10;&#10;Description automatically generated with medium confidence">
              <a:extLst>
                <a:ext uri="{FF2B5EF4-FFF2-40B4-BE49-F238E27FC236}">
                  <a16:creationId xmlns:a16="http://schemas.microsoft.com/office/drawing/2014/main" id="{4FB47A4A-DA85-9F1D-C422-6C20E851D6FB}"/>
                </a:ext>
              </a:extLst>
            </p:cNvPr>
            <p:cNvPicPr>
              <a:picLocks noChangeAspect="1"/>
            </p:cNvPicPr>
            <p:nvPr/>
          </p:nvPicPr>
          <p:blipFill rotWithShape="1">
            <a:blip r:embed="rId3"/>
            <a:srcRect l="16283" r="18391"/>
            <a:stretch/>
          </p:blipFill>
          <p:spPr>
            <a:xfrm>
              <a:off x="1064217" y="330630"/>
              <a:ext cx="3352798" cy="3420992"/>
            </a:xfrm>
            <a:prstGeom prst="rect">
              <a:avLst/>
            </a:prstGeom>
          </p:spPr>
        </p:pic>
        <p:cxnSp>
          <p:nvCxnSpPr>
            <p:cNvPr id="10" name="Straight Connector 9">
              <a:extLst>
                <a:ext uri="{FF2B5EF4-FFF2-40B4-BE49-F238E27FC236}">
                  <a16:creationId xmlns:a16="http://schemas.microsoft.com/office/drawing/2014/main" id="{BB795162-B8E1-A9B5-CAF4-279DA9684ED3}"/>
                </a:ext>
              </a:extLst>
            </p:cNvPr>
            <p:cNvCxnSpPr>
              <a:cxnSpLocks/>
            </p:cNvCxnSpPr>
            <p:nvPr/>
          </p:nvCxnSpPr>
          <p:spPr>
            <a:xfrm flipH="1" flipV="1">
              <a:off x="2696705" y="346129"/>
              <a:ext cx="232475" cy="1870129"/>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grpSp>
      <p:sp>
        <p:nvSpPr>
          <p:cNvPr id="17" name="TextBox 16">
            <a:extLst>
              <a:ext uri="{FF2B5EF4-FFF2-40B4-BE49-F238E27FC236}">
                <a16:creationId xmlns:a16="http://schemas.microsoft.com/office/drawing/2014/main" id="{116F3B21-BBA6-6404-4803-431D780B8BC3}"/>
              </a:ext>
            </a:extLst>
          </p:cNvPr>
          <p:cNvSpPr txBox="1"/>
          <p:nvPr/>
        </p:nvSpPr>
        <p:spPr>
          <a:xfrm>
            <a:off x="4417015" y="480814"/>
            <a:ext cx="2925288" cy="369332"/>
          </a:xfrm>
          <a:prstGeom prst="rect">
            <a:avLst/>
          </a:prstGeom>
          <a:noFill/>
        </p:spPr>
        <p:txBody>
          <a:bodyPr wrap="none" rtlCol="0">
            <a:spAutoFit/>
          </a:bodyPr>
          <a:lstStyle/>
          <a:p>
            <a:r>
              <a:rPr lang="en-AU" dirty="0">
                <a:solidFill>
                  <a:schemeClr val="bg1"/>
                </a:solidFill>
              </a:rPr>
              <a:t>Credit: ICRAR, Perth Australia</a:t>
            </a:r>
          </a:p>
        </p:txBody>
      </p:sp>
    </p:spTree>
    <p:extLst>
      <p:ext uri="{BB962C8B-B14F-4D97-AF65-F5344CB8AC3E}">
        <p14:creationId xmlns:p14="http://schemas.microsoft.com/office/powerpoint/2010/main" val="3575034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CC2E94-3135-368E-71E1-61F2B5D12A25}"/>
              </a:ext>
            </a:extLst>
          </p:cNvPr>
          <p:cNvSpPr>
            <a:spLocks noGrp="1"/>
          </p:cNvSpPr>
          <p:nvPr>
            <p:ph type="title"/>
          </p:nvPr>
        </p:nvSpPr>
        <p:spPr/>
        <p:txBody>
          <a:bodyPr/>
          <a:lstStyle/>
          <a:p>
            <a:r>
              <a:rPr lang="en-AU" dirty="0"/>
              <a:t>Atmospheric turbulence</a:t>
            </a:r>
          </a:p>
        </p:txBody>
      </p:sp>
      <p:sp>
        <p:nvSpPr>
          <p:cNvPr id="3" name="Date Placeholder 2">
            <a:extLst>
              <a:ext uri="{FF2B5EF4-FFF2-40B4-BE49-F238E27FC236}">
                <a16:creationId xmlns:a16="http://schemas.microsoft.com/office/drawing/2014/main" id="{2372F24B-7CB6-BFB6-CC28-3953347ED84A}"/>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1C7FF952-C02A-DD18-2E0E-53633DA56266}"/>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BCF1BE8E-E329-305F-952B-B72AB133C438}"/>
              </a:ext>
            </a:extLst>
          </p:cNvPr>
          <p:cNvSpPr>
            <a:spLocks noGrp="1"/>
          </p:cNvSpPr>
          <p:nvPr>
            <p:ph type="sldNum" sz="quarter" idx="12"/>
          </p:nvPr>
        </p:nvSpPr>
        <p:spPr/>
        <p:txBody>
          <a:bodyPr/>
          <a:lstStyle/>
          <a:p>
            <a:fld id="{07F29050-D3A7-419E-8F8A-80FA8E7AA01E}" type="slidenum">
              <a:rPr lang="en-AU" smtClean="0"/>
              <a:t>34</a:t>
            </a:fld>
            <a:endParaRPr lang="en-AU"/>
          </a:p>
        </p:txBody>
      </p:sp>
      <p:grpSp>
        <p:nvGrpSpPr>
          <p:cNvPr id="98" name="Group 97">
            <a:extLst>
              <a:ext uri="{FF2B5EF4-FFF2-40B4-BE49-F238E27FC236}">
                <a16:creationId xmlns:a16="http://schemas.microsoft.com/office/drawing/2014/main" id="{70505325-6FE5-F92E-C8E6-76706416F169}"/>
              </a:ext>
            </a:extLst>
          </p:cNvPr>
          <p:cNvGrpSpPr/>
          <p:nvPr/>
        </p:nvGrpSpPr>
        <p:grpSpPr>
          <a:xfrm>
            <a:off x="690938" y="5013960"/>
            <a:ext cx="2588144" cy="1271445"/>
            <a:chOff x="690938" y="5013960"/>
            <a:chExt cx="2588144" cy="1271445"/>
          </a:xfrm>
        </p:grpSpPr>
        <p:sp>
          <p:nvSpPr>
            <p:cNvPr id="94" name="Arrow: Down 93">
              <a:extLst>
                <a:ext uri="{FF2B5EF4-FFF2-40B4-BE49-F238E27FC236}">
                  <a16:creationId xmlns:a16="http://schemas.microsoft.com/office/drawing/2014/main" id="{9E5E45F4-60C9-8646-6512-E34F5CE9296E}"/>
                </a:ext>
              </a:extLst>
            </p:cNvPr>
            <p:cNvSpPr/>
            <p:nvPr/>
          </p:nvSpPr>
          <p:spPr>
            <a:xfrm>
              <a:off x="1836420" y="5013960"/>
              <a:ext cx="297180" cy="5410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5" name="TextBox 94">
              <a:extLst>
                <a:ext uri="{FF2B5EF4-FFF2-40B4-BE49-F238E27FC236}">
                  <a16:creationId xmlns:a16="http://schemas.microsoft.com/office/drawing/2014/main" id="{96267291-7FF5-E85B-1EC7-F6A11EA1C895}"/>
                </a:ext>
              </a:extLst>
            </p:cNvPr>
            <p:cNvSpPr txBox="1"/>
            <p:nvPr/>
          </p:nvSpPr>
          <p:spPr>
            <a:xfrm>
              <a:off x="690938" y="5639074"/>
              <a:ext cx="2588144" cy="646331"/>
            </a:xfrm>
            <a:prstGeom prst="rect">
              <a:avLst/>
            </a:prstGeom>
            <a:noFill/>
          </p:spPr>
          <p:txBody>
            <a:bodyPr wrap="none" rtlCol="0">
              <a:spAutoFit/>
            </a:bodyPr>
            <a:lstStyle/>
            <a:p>
              <a:r>
                <a:rPr lang="en-AU" dirty="0"/>
                <a:t>Tip/tilt feedback to optics</a:t>
              </a:r>
            </a:p>
            <a:p>
              <a:r>
                <a:rPr lang="en-AU" dirty="0"/>
                <a:t>(see UWA talk next week)</a:t>
              </a:r>
            </a:p>
          </p:txBody>
        </p:sp>
      </p:grpSp>
      <p:grpSp>
        <p:nvGrpSpPr>
          <p:cNvPr id="9" name="Group 8">
            <a:extLst>
              <a:ext uri="{FF2B5EF4-FFF2-40B4-BE49-F238E27FC236}">
                <a16:creationId xmlns:a16="http://schemas.microsoft.com/office/drawing/2014/main" id="{7C2A9D8A-EB3A-835C-7C85-42B1EA9FDFAC}"/>
              </a:ext>
            </a:extLst>
          </p:cNvPr>
          <p:cNvGrpSpPr/>
          <p:nvPr/>
        </p:nvGrpSpPr>
        <p:grpSpPr>
          <a:xfrm>
            <a:off x="615345" y="1521301"/>
            <a:ext cx="5122515" cy="3408565"/>
            <a:chOff x="615345" y="1521301"/>
            <a:chExt cx="5122515" cy="3408565"/>
          </a:xfrm>
        </p:grpSpPr>
        <p:grpSp>
          <p:nvGrpSpPr>
            <p:cNvPr id="96" name="Group 95">
              <a:extLst>
                <a:ext uri="{FF2B5EF4-FFF2-40B4-BE49-F238E27FC236}">
                  <a16:creationId xmlns:a16="http://schemas.microsoft.com/office/drawing/2014/main" id="{EFBD639D-B763-81E2-661C-4EF3E90F7BAA}"/>
                </a:ext>
              </a:extLst>
            </p:cNvPr>
            <p:cNvGrpSpPr/>
            <p:nvPr/>
          </p:nvGrpSpPr>
          <p:grpSpPr>
            <a:xfrm>
              <a:off x="615345" y="1521301"/>
              <a:ext cx="5122515" cy="3408565"/>
              <a:chOff x="615345" y="1521301"/>
              <a:chExt cx="5122515" cy="3408565"/>
            </a:xfrm>
          </p:grpSpPr>
          <p:sp>
            <p:nvSpPr>
              <p:cNvPr id="6" name="Flowchart: Connector 5">
                <a:extLst>
                  <a:ext uri="{FF2B5EF4-FFF2-40B4-BE49-F238E27FC236}">
                    <a16:creationId xmlns:a16="http://schemas.microsoft.com/office/drawing/2014/main" id="{8231B5EF-6903-3B95-8355-A04FE2673B95}"/>
                  </a:ext>
                </a:extLst>
              </p:cNvPr>
              <p:cNvSpPr/>
              <p:nvPr/>
            </p:nvSpPr>
            <p:spPr>
              <a:xfrm>
                <a:off x="3718560" y="2291721"/>
                <a:ext cx="175260" cy="693420"/>
              </a:xfrm>
              <a:prstGeom prst="flowChartConnector">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Freeform: Shape 13">
                <a:extLst>
                  <a:ext uri="{FF2B5EF4-FFF2-40B4-BE49-F238E27FC236}">
                    <a16:creationId xmlns:a16="http://schemas.microsoft.com/office/drawing/2014/main" id="{C37CE863-BF5D-E981-A546-BB500825C58A}"/>
                  </a:ext>
                </a:extLst>
              </p:cNvPr>
              <p:cNvSpPr/>
              <p:nvPr/>
            </p:nvSpPr>
            <p:spPr>
              <a:xfrm flipV="1">
                <a:off x="990599" y="2623459"/>
                <a:ext cx="2910840" cy="815358"/>
              </a:xfrm>
              <a:custGeom>
                <a:avLst/>
                <a:gdLst>
                  <a:gd name="connsiteX0" fmla="*/ 0 w 2910840"/>
                  <a:gd name="connsiteY0" fmla="*/ 815358 h 815358"/>
                  <a:gd name="connsiteX1" fmla="*/ 38100 w 2910840"/>
                  <a:gd name="connsiteY1" fmla="*/ 800118 h 815358"/>
                  <a:gd name="connsiteX2" fmla="*/ 91440 w 2910840"/>
                  <a:gd name="connsiteY2" fmla="*/ 784878 h 815358"/>
                  <a:gd name="connsiteX3" fmla="*/ 121920 w 2910840"/>
                  <a:gd name="connsiteY3" fmla="*/ 769638 h 815358"/>
                  <a:gd name="connsiteX4" fmla="*/ 175260 w 2910840"/>
                  <a:gd name="connsiteY4" fmla="*/ 754398 h 815358"/>
                  <a:gd name="connsiteX5" fmla="*/ 220980 w 2910840"/>
                  <a:gd name="connsiteY5" fmla="*/ 739158 h 815358"/>
                  <a:gd name="connsiteX6" fmla="*/ 312420 w 2910840"/>
                  <a:gd name="connsiteY6" fmla="*/ 723918 h 815358"/>
                  <a:gd name="connsiteX7" fmla="*/ 487680 w 2910840"/>
                  <a:gd name="connsiteY7" fmla="*/ 708678 h 815358"/>
                  <a:gd name="connsiteX8" fmla="*/ 670560 w 2910840"/>
                  <a:gd name="connsiteY8" fmla="*/ 678198 h 815358"/>
                  <a:gd name="connsiteX9" fmla="*/ 845820 w 2910840"/>
                  <a:gd name="connsiteY9" fmla="*/ 647718 h 815358"/>
                  <a:gd name="connsiteX10" fmla="*/ 975360 w 2910840"/>
                  <a:gd name="connsiteY10" fmla="*/ 624858 h 815358"/>
                  <a:gd name="connsiteX11" fmla="*/ 1120140 w 2910840"/>
                  <a:gd name="connsiteY11" fmla="*/ 586758 h 815358"/>
                  <a:gd name="connsiteX12" fmla="*/ 1188720 w 2910840"/>
                  <a:gd name="connsiteY12" fmla="*/ 579138 h 815358"/>
                  <a:gd name="connsiteX13" fmla="*/ 1234440 w 2910840"/>
                  <a:gd name="connsiteY13" fmla="*/ 563898 h 815358"/>
                  <a:gd name="connsiteX14" fmla="*/ 1409700 w 2910840"/>
                  <a:gd name="connsiteY14" fmla="*/ 541038 h 815358"/>
                  <a:gd name="connsiteX15" fmla="*/ 1508760 w 2910840"/>
                  <a:gd name="connsiteY15" fmla="*/ 518178 h 815358"/>
                  <a:gd name="connsiteX16" fmla="*/ 1729740 w 2910840"/>
                  <a:gd name="connsiteY16" fmla="*/ 449598 h 815358"/>
                  <a:gd name="connsiteX17" fmla="*/ 1760220 w 2910840"/>
                  <a:gd name="connsiteY17" fmla="*/ 441978 h 815358"/>
                  <a:gd name="connsiteX18" fmla="*/ 1866900 w 2910840"/>
                  <a:gd name="connsiteY18" fmla="*/ 419118 h 815358"/>
                  <a:gd name="connsiteX19" fmla="*/ 1943100 w 2910840"/>
                  <a:gd name="connsiteY19" fmla="*/ 388638 h 815358"/>
                  <a:gd name="connsiteX20" fmla="*/ 2087880 w 2910840"/>
                  <a:gd name="connsiteY20" fmla="*/ 327678 h 815358"/>
                  <a:gd name="connsiteX21" fmla="*/ 2186940 w 2910840"/>
                  <a:gd name="connsiteY21" fmla="*/ 281958 h 815358"/>
                  <a:gd name="connsiteX22" fmla="*/ 2240280 w 2910840"/>
                  <a:gd name="connsiteY22" fmla="*/ 266718 h 815358"/>
                  <a:gd name="connsiteX23" fmla="*/ 2308860 w 2910840"/>
                  <a:gd name="connsiteY23" fmla="*/ 243858 h 815358"/>
                  <a:gd name="connsiteX24" fmla="*/ 2392680 w 2910840"/>
                  <a:gd name="connsiteY24" fmla="*/ 228618 h 815358"/>
                  <a:gd name="connsiteX25" fmla="*/ 2453640 w 2910840"/>
                  <a:gd name="connsiteY25" fmla="*/ 205758 h 815358"/>
                  <a:gd name="connsiteX26" fmla="*/ 2506980 w 2910840"/>
                  <a:gd name="connsiteY26" fmla="*/ 190518 h 815358"/>
                  <a:gd name="connsiteX27" fmla="*/ 2529840 w 2910840"/>
                  <a:gd name="connsiteY27" fmla="*/ 175278 h 815358"/>
                  <a:gd name="connsiteX28" fmla="*/ 2621280 w 2910840"/>
                  <a:gd name="connsiteY28" fmla="*/ 152418 h 815358"/>
                  <a:gd name="connsiteX29" fmla="*/ 2766060 w 2910840"/>
                  <a:gd name="connsiteY29" fmla="*/ 83838 h 815358"/>
                  <a:gd name="connsiteX30" fmla="*/ 2796540 w 2910840"/>
                  <a:gd name="connsiteY30" fmla="*/ 68598 h 815358"/>
                  <a:gd name="connsiteX31" fmla="*/ 2819400 w 2910840"/>
                  <a:gd name="connsiteY31" fmla="*/ 53358 h 815358"/>
                  <a:gd name="connsiteX32" fmla="*/ 2849880 w 2910840"/>
                  <a:gd name="connsiteY32" fmla="*/ 38118 h 815358"/>
                  <a:gd name="connsiteX33" fmla="*/ 2872740 w 2910840"/>
                  <a:gd name="connsiteY33" fmla="*/ 22878 h 815358"/>
                  <a:gd name="connsiteX34" fmla="*/ 2910840 w 2910840"/>
                  <a:gd name="connsiteY34" fmla="*/ 18 h 815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910840" h="815358">
                    <a:moveTo>
                      <a:pt x="0" y="815358"/>
                    </a:moveTo>
                    <a:cubicBezTo>
                      <a:pt x="12700" y="810278"/>
                      <a:pt x="25124" y="804443"/>
                      <a:pt x="38100" y="800118"/>
                    </a:cubicBezTo>
                    <a:cubicBezTo>
                      <a:pt x="55643" y="794270"/>
                      <a:pt x="74062" y="791197"/>
                      <a:pt x="91440" y="784878"/>
                    </a:cubicBezTo>
                    <a:cubicBezTo>
                      <a:pt x="102115" y="780996"/>
                      <a:pt x="111245" y="773520"/>
                      <a:pt x="121920" y="769638"/>
                    </a:cubicBezTo>
                    <a:cubicBezTo>
                      <a:pt x="139298" y="763319"/>
                      <a:pt x="157586" y="759836"/>
                      <a:pt x="175260" y="754398"/>
                    </a:cubicBezTo>
                    <a:cubicBezTo>
                      <a:pt x="190614" y="749674"/>
                      <a:pt x="205134" y="741799"/>
                      <a:pt x="220980" y="739158"/>
                    </a:cubicBezTo>
                    <a:cubicBezTo>
                      <a:pt x="251460" y="734078"/>
                      <a:pt x="281803" y="728093"/>
                      <a:pt x="312420" y="723918"/>
                    </a:cubicBezTo>
                    <a:cubicBezTo>
                      <a:pt x="354797" y="718139"/>
                      <a:pt x="449802" y="711592"/>
                      <a:pt x="487680" y="708678"/>
                    </a:cubicBezTo>
                    <a:cubicBezTo>
                      <a:pt x="608108" y="668535"/>
                      <a:pt x="507461" y="695673"/>
                      <a:pt x="670560" y="678198"/>
                    </a:cubicBezTo>
                    <a:cubicBezTo>
                      <a:pt x="732522" y="671559"/>
                      <a:pt x="785474" y="659787"/>
                      <a:pt x="845820" y="647718"/>
                    </a:cubicBezTo>
                    <a:cubicBezTo>
                      <a:pt x="919319" y="610969"/>
                      <a:pt x="825915" y="652879"/>
                      <a:pt x="975360" y="624858"/>
                    </a:cubicBezTo>
                    <a:cubicBezTo>
                      <a:pt x="1024408" y="615661"/>
                      <a:pt x="1070542" y="592269"/>
                      <a:pt x="1120140" y="586758"/>
                    </a:cubicBezTo>
                    <a:lnTo>
                      <a:pt x="1188720" y="579138"/>
                    </a:lnTo>
                    <a:cubicBezTo>
                      <a:pt x="1203960" y="574058"/>
                      <a:pt x="1218803" y="567577"/>
                      <a:pt x="1234440" y="563898"/>
                    </a:cubicBezTo>
                    <a:cubicBezTo>
                      <a:pt x="1308266" y="546527"/>
                      <a:pt x="1333134" y="547418"/>
                      <a:pt x="1409700" y="541038"/>
                    </a:cubicBezTo>
                    <a:cubicBezTo>
                      <a:pt x="1442720" y="533418"/>
                      <a:pt x="1476176" y="527488"/>
                      <a:pt x="1508760" y="518178"/>
                    </a:cubicBezTo>
                    <a:cubicBezTo>
                      <a:pt x="1809215" y="432334"/>
                      <a:pt x="1583691" y="489430"/>
                      <a:pt x="1729740" y="449598"/>
                    </a:cubicBezTo>
                    <a:cubicBezTo>
                      <a:pt x="1739844" y="446842"/>
                      <a:pt x="1749997" y="444250"/>
                      <a:pt x="1760220" y="441978"/>
                    </a:cubicBezTo>
                    <a:cubicBezTo>
                      <a:pt x="1795721" y="434089"/>
                      <a:pt x="1831987" y="429301"/>
                      <a:pt x="1866900" y="419118"/>
                    </a:cubicBezTo>
                    <a:cubicBezTo>
                      <a:pt x="1893162" y="411458"/>
                      <a:pt x="1917822" y="399098"/>
                      <a:pt x="1943100" y="388638"/>
                    </a:cubicBezTo>
                    <a:cubicBezTo>
                      <a:pt x="1991485" y="368617"/>
                      <a:pt x="2041045" y="351096"/>
                      <a:pt x="2087880" y="327678"/>
                    </a:cubicBezTo>
                    <a:cubicBezTo>
                      <a:pt x="2120513" y="311362"/>
                      <a:pt x="2152439" y="294280"/>
                      <a:pt x="2186940" y="281958"/>
                    </a:cubicBezTo>
                    <a:cubicBezTo>
                      <a:pt x="2204354" y="275739"/>
                      <a:pt x="2222630" y="272234"/>
                      <a:pt x="2240280" y="266718"/>
                    </a:cubicBezTo>
                    <a:cubicBezTo>
                      <a:pt x="2263280" y="259531"/>
                      <a:pt x="2285483" y="249702"/>
                      <a:pt x="2308860" y="243858"/>
                    </a:cubicBezTo>
                    <a:cubicBezTo>
                      <a:pt x="2336410" y="236970"/>
                      <a:pt x="2364740" y="233698"/>
                      <a:pt x="2392680" y="228618"/>
                    </a:cubicBezTo>
                    <a:cubicBezTo>
                      <a:pt x="2413000" y="220998"/>
                      <a:pt x="2433052" y="212621"/>
                      <a:pt x="2453640" y="205758"/>
                    </a:cubicBezTo>
                    <a:cubicBezTo>
                      <a:pt x="2471183" y="199910"/>
                      <a:pt x="2489811" y="197386"/>
                      <a:pt x="2506980" y="190518"/>
                    </a:cubicBezTo>
                    <a:cubicBezTo>
                      <a:pt x="2515483" y="187117"/>
                      <a:pt x="2521471" y="178997"/>
                      <a:pt x="2529840" y="175278"/>
                    </a:cubicBezTo>
                    <a:cubicBezTo>
                      <a:pt x="2566066" y="159177"/>
                      <a:pt x="2582942" y="158808"/>
                      <a:pt x="2621280" y="152418"/>
                    </a:cubicBezTo>
                    <a:cubicBezTo>
                      <a:pt x="2705942" y="116134"/>
                      <a:pt x="2657318" y="138209"/>
                      <a:pt x="2766060" y="83838"/>
                    </a:cubicBezTo>
                    <a:cubicBezTo>
                      <a:pt x="2776220" y="78758"/>
                      <a:pt x="2787089" y="74899"/>
                      <a:pt x="2796540" y="68598"/>
                    </a:cubicBezTo>
                    <a:cubicBezTo>
                      <a:pt x="2804160" y="63518"/>
                      <a:pt x="2811449" y="57902"/>
                      <a:pt x="2819400" y="53358"/>
                    </a:cubicBezTo>
                    <a:cubicBezTo>
                      <a:pt x="2829263" y="47722"/>
                      <a:pt x="2840017" y="43754"/>
                      <a:pt x="2849880" y="38118"/>
                    </a:cubicBezTo>
                    <a:cubicBezTo>
                      <a:pt x="2857831" y="33574"/>
                      <a:pt x="2865288" y="28201"/>
                      <a:pt x="2872740" y="22878"/>
                    </a:cubicBezTo>
                    <a:cubicBezTo>
                      <a:pt x="2906878" y="-1506"/>
                      <a:pt x="2890195" y="18"/>
                      <a:pt x="2910840" y="18"/>
                    </a:cubicBezTo>
                  </a:path>
                </a:pathLst>
              </a:custGeom>
              <a:noFill/>
              <a:ln>
                <a:solidFill>
                  <a:srgbClr val="DB030D"/>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Freeform: Shape 14">
                <a:extLst>
                  <a:ext uri="{FF2B5EF4-FFF2-40B4-BE49-F238E27FC236}">
                    <a16:creationId xmlns:a16="http://schemas.microsoft.com/office/drawing/2014/main" id="{67594696-53C8-2E15-A8E5-70233AE33A53}"/>
                  </a:ext>
                </a:extLst>
              </p:cNvPr>
              <p:cNvSpPr/>
              <p:nvPr/>
            </p:nvSpPr>
            <p:spPr>
              <a:xfrm flipV="1">
                <a:off x="838200" y="2395516"/>
                <a:ext cx="2910840" cy="861060"/>
              </a:xfrm>
              <a:custGeom>
                <a:avLst/>
                <a:gdLst>
                  <a:gd name="connsiteX0" fmla="*/ 0 w 2910840"/>
                  <a:gd name="connsiteY0" fmla="*/ 861060 h 861060"/>
                  <a:gd name="connsiteX1" fmla="*/ 449580 w 2910840"/>
                  <a:gd name="connsiteY1" fmla="*/ 853440 h 861060"/>
                  <a:gd name="connsiteX2" fmla="*/ 472440 w 2910840"/>
                  <a:gd name="connsiteY2" fmla="*/ 845820 h 861060"/>
                  <a:gd name="connsiteX3" fmla="*/ 510540 w 2910840"/>
                  <a:gd name="connsiteY3" fmla="*/ 830580 h 861060"/>
                  <a:gd name="connsiteX4" fmla="*/ 662940 w 2910840"/>
                  <a:gd name="connsiteY4" fmla="*/ 754380 h 861060"/>
                  <a:gd name="connsiteX5" fmla="*/ 731520 w 2910840"/>
                  <a:gd name="connsiteY5" fmla="*/ 723900 h 861060"/>
                  <a:gd name="connsiteX6" fmla="*/ 815340 w 2910840"/>
                  <a:gd name="connsiteY6" fmla="*/ 716280 h 861060"/>
                  <a:gd name="connsiteX7" fmla="*/ 868680 w 2910840"/>
                  <a:gd name="connsiteY7" fmla="*/ 708660 h 861060"/>
                  <a:gd name="connsiteX8" fmla="*/ 929640 w 2910840"/>
                  <a:gd name="connsiteY8" fmla="*/ 693420 h 861060"/>
                  <a:gd name="connsiteX9" fmla="*/ 1074420 w 2910840"/>
                  <a:gd name="connsiteY9" fmla="*/ 678180 h 861060"/>
                  <a:gd name="connsiteX10" fmla="*/ 1249680 w 2910840"/>
                  <a:gd name="connsiteY10" fmla="*/ 632460 h 861060"/>
                  <a:gd name="connsiteX11" fmla="*/ 1341120 w 2910840"/>
                  <a:gd name="connsiteY11" fmla="*/ 617220 h 861060"/>
                  <a:gd name="connsiteX12" fmla="*/ 1417320 w 2910840"/>
                  <a:gd name="connsiteY12" fmla="*/ 586740 h 861060"/>
                  <a:gd name="connsiteX13" fmla="*/ 1493520 w 2910840"/>
                  <a:gd name="connsiteY13" fmla="*/ 548640 h 861060"/>
                  <a:gd name="connsiteX14" fmla="*/ 1592580 w 2910840"/>
                  <a:gd name="connsiteY14" fmla="*/ 510540 h 861060"/>
                  <a:gd name="connsiteX15" fmla="*/ 1676400 w 2910840"/>
                  <a:gd name="connsiteY15" fmla="*/ 487680 h 861060"/>
                  <a:gd name="connsiteX16" fmla="*/ 1851660 w 2910840"/>
                  <a:gd name="connsiteY16" fmla="*/ 434340 h 861060"/>
                  <a:gd name="connsiteX17" fmla="*/ 1981200 w 2910840"/>
                  <a:gd name="connsiteY17" fmla="*/ 381000 h 861060"/>
                  <a:gd name="connsiteX18" fmla="*/ 2156460 w 2910840"/>
                  <a:gd name="connsiteY18" fmla="*/ 342900 h 861060"/>
                  <a:gd name="connsiteX19" fmla="*/ 2186940 w 2910840"/>
                  <a:gd name="connsiteY19" fmla="*/ 327660 h 861060"/>
                  <a:gd name="connsiteX20" fmla="*/ 2270760 w 2910840"/>
                  <a:gd name="connsiteY20" fmla="*/ 297180 h 861060"/>
                  <a:gd name="connsiteX21" fmla="*/ 2324100 w 2910840"/>
                  <a:gd name="connsiteY21" fmla="*/ 266700 h 861060"/>
                  <a:gd name="connsiteX22" fmla="*/ 2385060 w 2910840"/>
                  <a:gd name="connsiteY22" fmla="*/ 243840 h 861060"/>
                  <a:gd name="connsiteX23" fmla="*/ 2430780 w 2910840"/>
                  <a:gd name="connsiteY23" fmla="*/ 220980 h 861060"/>
                  <a:gd name="connsiteX24" fmla="*/ 2499360 w 2910840"/>
                  <a:gd name="connsiteY24" fmla="*/ 198120 h 861060"/>
                  <a:gd name="connsiteX25" fmla="*/ 2552700 w 2910840"/>
                  <a:gd name="connsiteY25" fmla="*/ 167640 h 861060"/>
                  <a:gd name="connsiteX26" fmla="*/ 2720340 w 2910840"/>
                  <a:gd name="connsiteY26" fmla="*/ 99060 h 861060"/>
                  <a:gd name="connsiteX27" fmla="*/ 2758440 w 2910840"/>
                  <a:gd name="connsiteY27" fmla="*/ 83820 h 861060"/>
                  <a:gd name="connsiteX28" fmla="*/ 2781300 w 2910840"/>
                  <a:gd name="connsiteY28" fmla="*/ 68580 h 861060"/>
                  <a:gd name="connsiteX29" fmla="*/ 2827020 w 2910840"/>
                  <a:gd name="connsiteY29" fmla="*/ 45720 h 861060"/>
                  <a:gd name="connsiteX30" fmla="*/ 2880360 w 2910840"/>
                  <a:gd name="connsiteY30" fmla="*/ 22860 h 861060"/>
                  <a:gd name="connsiteX31" fmla="*/ 2910840 w 2910840"/>
                  <a:gd name="connsiteY31" fmla="*/ 0 h 8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10840" h="861060">
                    <a:moveTo>
                      <a:pt x="0" y="861060"/>
                    </a:moveTo>
                    <a:lnTo>
                      <a:pt x="449580" y="853440"/>
                    </a:lnTo>
                    <a:cubicBezTo>
                      <a:pt x="457608" y="853181"/>
                      <a:pt x="464919" y="848640"/>
                      <a:pt x="472440" y="845820"/>
                    </a:cubicBezTo>
                    <a:cubicBezTo>
                      <a:pt x="485247" y="841017"/>
                      <a:pt x="497968" y="835968"/>
                      <a:pt x="510540" y="830580"/>
                    </a:cubicBezTo>
                    <a:cubicBezTo>
                      <a:pt x="639412" y="775349"/>
                      <a:pt x="517454" y="827123"/>
                      <a:pt x="662940" y="754380"/>
                    </a:cubicBezTo>
                    <a:cubicBezTo>
                      <a:pt x="685315" y="743192"/>
                      <a:pt x="707251" y="729967"/>
                      <a:pt x="731520" y="723900"/>
                    </a:cubicBezTo>
                    <a:cubicBezTo>
                      <a:pt x="758738" y="717096"/>
                      <a:pt x="787456" y="719378"/>
                      <a:pt x="815340" y="716280"/>
                    </a:cubicBezTo>
                    <a:cubicBezTo>
                      <a:pt x="833191" y="714297"/>
                      <a:pt x="851068" y="712182"/>
                      <a:pt x="868680" y="708660"/>
                    </a:cubicBezTo>
                    <a:cubicBezTo>
                      <a:pt x="889219" y="704552"/>
                      <a:pt x="909053" y="697280"/>
                      <a:pt x="929640" y="693420"/>
                    </a:cubicBezTo>
                    <a:cubicBezTo>
                      <a:pt x="960981" y="687544"/>
                      <a:pt x="1048924" y="680498"/>
                      <a:pt x="1074420" y="678180"/>
                    </a:cubicBezTo>
                    <a:cubicBezTo>
                      <a:pt x="1124823" y="663779"/>
                      <a:pt x="1207722" y="639453"/>
                      <a:pt x="1249680" y="632460"/>
                    </a:cubicBezTo>
                    <a:lnTo>
                      <a:pt x="1341120" y="617220"/>
                    </a:lnTo>
                    <a:cubicBezTo>
                      <a:pt x="1366520" y="607060"/>
                      <a:pt x="1392373" y="597966"/>
                      <a:pt x="1417320" y="586740"/>
                    </a:cubicBezTo>
                    <a:cubicBezTo>
                      <a:pt x="1443217" y="575086"/>
                      <a:pt x="1466215" y="556442"/>
                      <a:pt x="1493520" y="548640"/>
                    </a:cubicBezTo>
                    <a:cubicBezTo>
                      <a:pt x="1711046" y="486490"/>
                      <a:pt x="1394129" y="580582"/>
                      <a:pt x="1592580" y="510540"/>
                    </a:cubicBezTo>
                    <a:cubicBezTo>
                      <a:pt x="1619889" y="500901"/>
                      <a:pt x="1649047" y="497194"/>
                      <a:pt x="1676400" y="487680"/>
                    </a:cubicBezTo>
                    <a:cubicBezTo>
                      <a:pt x="1842842" y="429787"/>
                      <a:pt x="1693393" y="463116"/>
                      <a:pt x="1851660" y="434340"/>
                    </a:cubicBezTo>
                    <a:cubicBezTo>
                      <a:pt x="1894840" y="416560"/>
                      <a:pt x="1935213" y="389115"/>
                      <a:pt x="1981200" y="381000"/>
                    </a:cubicBezTo>
                    <a:cubicBezTo>
                      <a:pt x="2055479" y="367892"/>
                      <a:pt x="2095185" y="367410"/>
                      <a:pt x="2156460" y="342900"/>
                    </a:cubicBezTo>
                    <a:cubicBezTo>
                      <a:pt x="2167007" y="338681"/>
                      <a:pt x="2176304" y="331648"/>
                      <a:pt x="2186940" y="327660"/>
                    </a:cubicBezTo>
                    <a:cubicBezTo>
                      <a:pt x="2265953" y="298030"/>
                      <a:pt x="2152812" y="356154"/>
                      <a:pt x="2270760" y="297180"/>
                    </a:cubicBezTo>
                    <a:cubicBezTo>
                      <a:pt x="2289076" y="288022"/>
                      <a:pt x="2305543" y="275360"/>
                      <a:pt x="2324100" y="266700"/>
                    </a:cubicBezTo>
                    <a:cubicBezTo>
                      <a:pt x="2343766" y="257523"/>
                      <a:pt x="2365113" y="252389"/>
                      <a:pt x="2385060" y="243840"/>
                    </a:cubicBezTo>
                    <a:cubicBezTo>
                      <a:pt x="2400721" y="237128"/>
                      <a:pt x="2414960" y="227308"/>
                      <a:pt x="2430780" y="220980"/>
                    </a:cubicBezTo>
                    <a:cubicBezTo>
                      <a:pt x="2453153" y="212031"/>
                      <a:pt x="2478438" y="210075"/>
                      <a:pt x="2499360" y="198120"/>
                    </a:cubicBezTo>
                    <a:cubicBezTo>
                      <a:pt x="2517140" y="187960"/>
                      <a:pt x="2534014" y="176017"/>
                      <a:pt x="2552700" y="167640"/>
                    </a:cubicBezTo>
                    <a:cubicBezTo>
                      <a:pt x="2607793" y="142943"/>
                      <a:pt x="2664427" y="121839"/>
                      <a:pt x="2720340" y="99060"/>
                    </a:cubicBezTo>
                    <a:cubicBezTo>
                      <a:pt x="2733007" y="93899"/>
                      <a:pt x="2747059" y="91407"/>
                      <a:pt x="2758440" y="83820"/>
                    </a:cubicBezTo>
                    <a:cubicBezTo>
                      <a:pt x="2766060" y="78740"/>
                      <a:pt x="2773294" y="73028"/>
                      <a:pt x="2781300" y="68580"/>
                    </a:cubicBezTo>
                    <a:cubicBezTo>
                      <a:pt x="2796195" y="60305"/>
                      <a:pt x="2811450" y="52640"/>
                      <a:pt x="2827020" y="45720"/>
                    </a:cubicBezTo>
                    <a:cubicBezTo>
                      <a:pt x="2862918" y="29766"/>
                      <a:pt x="2839498" y="48399"/>
                      <a:pt x="2880360" y="22860"/>
                    </a:cubicBezTo>
                    <a:cubicBezTo>
                      <a:pt x="2891130" y="16129"/>
                      <a:pt x="2910840" y="0"/>
                      <a:pt x="2910840" y="0"/>
                    </a:cubicBezTo>
                  </a:path>
                </a:pathLst>
              </a:custGeom>
              <a:noFill/>
              <a:ln>
                <a:solidFill>
                  <a:srgbClr val="DB030D"/>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Freeform: Shape 15">
                <a:extLst>
                  <a:ext uri="{FF2B5EF4-FFF2-40B4-BE49-F238E27FC236}">
                    <a16:creationId xmlns:a16="http://schemas.microsoft.com/office/drawing/2014/main" id="{39F008E5-34F7-B970-F2FF-692CBB6CAAB6}"/>
                  </a:ext>
                </a:extLst>
              </p:cNvPr>
              <p:cNvSpPr/>
              <p:nvPr/>
            </p:nvSpPr>
            <p:spPr>
              <a:xfrm flipV="1">
                <a:off x="914400" y="2280878"/>
                <a:ext cx="2948940" cy="842638"/>
              </a:xfrm>
              <a:custGeom>
                <a:avLst/>
                <a:gdLst>
                  <a:gd name="connsiteX0" fmla="*/ 0 w 2948940"/>
                  <a:gd name="connsiteY0" fmla="*/ 815340 h 842638"/>
                  <a:gd name="connsiteX1" fmla="*/ 320040 w 2948940"/>
                  <a:gd name="connsiteY1" fmla="*/ 800100 h 842638"/>
                  <a:gd name="connsiteX2" fmla="*/ 441960 w 2948940"/>
                  <a:gd name="connsiteY2" fmla="*/ 777240 h 842638"/>
                  <a:gd name="connsiteX3" fmla="*/ 464820 w 2948940"/>
                  <a:gd name="connsiteY3" fmla="*/ 769620 h 842638"/>
                  <a:gd name="connsiteX4" fmla="*/ 495300 w 2948940"/>
                  <a:gd name="connsiteY4" fmla="*/ 754380 h 842638"/>
                  <a:gd name="connsiteX5" fmla="*/ 670560 w 2948940"/>
                  <a:gd name="connsiteY5" fmla="*/ 739140 h 842638"/>
                  <a:gd name="connsiteX6" fmla="*/ 731520 w 2948940"/>
                  <a:gd name="connsiteY6" fmla="*/ 731520 h 842638"/>
                  <a:gd name="connsiteX7" fmla="*/ 952500 w 2948940"/>
                  <a:gd name="connsiteY7" fmla="*/ 701040 h 842638"/>
                  <a:gd name="connsiteX8" fmla="*/ 1036320 w 2948940"/>
                  <a:gd name="connsiteY8" fmla="*/ 685800 h 842638"/>
                  <a:gd name="connsiteX9" fmla="*/ 1120140 w 2948940"/>
                  <a:gd name="connsiteY9" fmla="*/ 655320 h 842638"/>
                  <a:gd name="connsiteX10" fmla="*/ 1211580 w 2948940"/>
                  <a:gd name="connsiteY10" fmla="*/ 647700 h 842638"/>
                  <a:gd name="connsiteX11" fmla="*/ 1257300 w 2948940"/>
                  <a:gd name="connsiteY11" fmla="*/ 632460 h 842638"/>
                  <a:gd name="connsiteX12" fmla="*/ 1356360 w 2948940"/>
                  <a:gd name="connsiteY12" fmla="*/ 579120 h 842638"/>
                  <a:gd name="connsiteX13" fmla="*/ 1402080 w 2948940"/>
                  <a:gd name="connsiteY13" fmla="*/ 571500 h 842638"/>
                  <a:gd name="connsiteX14" fmla="*/ 1508760 w 2948940"/>
                  <a:gd name="connsiteY14" fmla="*/ 548640 h 842638"/>
                  <a:gd name="connsiteX15" fmla="*/ 1554480 w 2948940"/>
                  <a:gd name="connsiteY15" fmla="*/ 525780 h 842638"/>
                  <a:gd name="connsiteX16" fmla="*/ 1615440 w 2948940"/>
                  <a:gd name="connsiteY16" fmla="*/ 495300 h 842638"/>
                  <a:gd name="connsiteX17" fmla="*/ 1638300 w 2948940"/>
                  <a:gd name="connsiteY17" fmla="*/ 472440 h 842638"/>
                  <a:gd name="connsiteX18" fmla="*/ 1706880 w 2948940"/>
                  <a:gd name="connsiteY18" fmla="*/ 449580 h 842638"/>
                  <a:gd name="connsiteX19" fmla="*/ 1783080 w 2948940"/>
                  <a:gd name="connsiteY19" fmla="*/ 426720 h 842638"/>
                  <a:gd name="connsiteX20" fmla="*/ 1828800 w 2948940"/>
                  <a:gd name="connsiteY20" fmla="*/ 411480 h 842638"/>
                  <a:gd name="connsiteX21" fmla="*/ 1859280 w 2948940"/>
                  <a:gd name="connsiteY21" fmla="*/ 396240 h 842638"/>
                  <a:gd name="connsiteX22" fmla="*/ 1897380 w 2948940"/>
                  <a:gd name="connsiteY22" fmla="*/ 388620 h 842638"/>
                  <a:gd name="connsiteX23" fmla="*/ 1927860 w 2948940"/>
                  <a:gd name="connsiteY23" fmla="*/ 381000 h 842638"/>
                  <a:gd name="connsiteX24" fmla="*/ 1965960 w 2948940"/>
                  <a:gd name="connsiteY24" fmla="*/ 365760 h 842638"/>
                  <a:gd name="connsiteX25" fmla="*/ 2034540 w 2948940"/>
                  <a:gd name="connsiteY25" fmla="*/ 350520 h 842638"/>
                  <a:gd name="connsiteX26" fmla="*/ 2087880 w 2948940"/>
                  <a:gd name="connsiteY26" fmla="*/ 335280 h 842638"/>
                  <a:gd name="connsiteX27" fmla="*/ 2209800 w 2948940"/>
                  <a:gd name="connsiteY27" fmla="*/ 289560 h 842638"/>
                  <a:gd name="connsiteX28" fmla="*/ 2316480 w 2948940"/>
                  <a:gd name="connsiteY28" fmla="*/ 236220 h 842638"/>
                  <a:gd name="connsiteX29" fmla="*/ 2369820 w 2948940"/>
                  <a:gd name="connsiteY29" fmla="*/ 205740 h 842638"/>
                  <a:gd name="connsiteX30" fmla="*/ 2484120 w 2948940"/>
                  <a:gd name="connsiteY30" fmla="*/ 160020 h 842638"/>
                  <a:gd name="connsiteX31" fmla="*/ 2514600 w 2948940"/>
                  <a:gd name="connsiteY31" fmla="*/ 144780 h 842638"/>
                  <a:gd name="connsiteX32" fmla="*/ 2598420 w 2948940"/>
                  <a:gd name="connsiteY32" fmla="*/ 121920 h 842638"/>
                  <a:gd name="connsiteX33" fmla="*/ 2621280 w 2948940"/>
                  <a:gd name="connsiteY33" fmla="*/ 99060 h 842638"/>
                  <a:gd name="connsiteX34" fmla="*/ 2705100 w 2948940"/>
                  <a:gd name="connsiteY34" fmla="*/ 76200 h 842638"/>
                  <a:gd name="connsiteX35" fmla="*/ 2750820 w 2948940"/>
                  <a:gd name="connsiteY35" fmla="*/ 60960 h 842638"/>
                  <a:gd name="connsiteX36" fmla="*/ 2827020 w 2948940"/>
                  <a:gd name="connsiteY36" fmla="*/ 45720 h 842638"/>
                  <a:gd name="connsiteX37" fmla="*/ 2865120 w 2948940"/>
                  <a:gd name="connsiteY37" fmla="*/ 30480 h 842638"/>
                  <a:gd name="connsiteX38" fmla="*/ 2887980 w 2948940"/>
                  <a:gd name="connsiteY38" fmla="*/ 22860 h 842638"/>
                  <a:gd name="connsiteX39" fmla="*/ 2918460 w 2948940"/>
                  <a:gd name="connsiteY39" fmla="*/ 15240 h 842638"/>
                  <a:gd name="connsiteX40" fmla="*/ 2948940 w 2948940"/>
                  <a:gd name="connsiteY40" fmla="*/ 0 h 842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948940" h="842638">
                    <a:moveTo>
                      <a:pt x="0" y="815340"/>
                    </a:moveTo>
                    <a:cubicBezTo>
                      <a:pt x="123129" y="864592"/>
                      <a:pt x="43419" y="839617"/>
                      <a:pt x="320040" y="800100"/>
                    </a:cubicBezTo>
                    <a:cubicBezTo>
                      <a:pt x="379439" y="791614"/>
                      <a:pt x="378173" y="793187"/>
                      <a:pt x="441960" y="777240"/>
                    </a:cubicBezTo>
                    <a:cubicBezTo>
                      <a:pt x="449752" y="775292"/>
                      <a:pt x="457437" y="772784"/>
                      <a:pt x="464820" y="769620"/>
                    </a:cubicBezTo>
                    <a:cubicBezTo>
                      <a:pt x="475261" y="765145"/>
                      <a:pt x="484063" y="756045"/>
                      <a:pt x="495300" y="754380"/>
                    </a:cubicBezTo>
                    <a:cubicBezTo>
                      <a:pt x="553307" y="745786"/>
                      <a:pt x="612192" y="744788"/>
                      <a:pt x="670560" y="739140"/>
                    </a:cubicBezTo>
                    <a:cubicBezTo>
                      <a:pt x="690943" y="737167"/>
                      <a:pt x="711182" y="733913"/>
                      <a:pt x="731520" y="731520"/>
                    </a:cubicBezTo>
                    <a:cubicBezTo>
                      <a:pt x="848783" y="717724"/>
                      <a:pt x="782650" y="728435"/>
                      <a:pt x="952500" y="701040"/>
                    </a:cubicBezTo>
                    <a:cubicBezTo>
                      <a:pt x="980536" y="696518"/>
                      <a:pt x="1008923" y="693272"/>
                      <a:pt x="1036320" y="685800"/>
                    </a:cubicBezTo>
                    <a:cubicBezTo>
                      <a:pt x="1065002" y="677978"/>
                      <a:pt x="1091089" y="661636"/>
                      <a:pt x="1120140" y="655320"/>
                    </a:cubicBezTo>
                    <a:cubicBezTo>
                      <a:pt x="1150028" y="648823"/>
                      <a:pt x="1181100" y="650240"/>
                      <a:pt x="1211580" y="647700"/>
                    </a:cubicBezTo>
                    <a:cubicBezTo>
                      <a:pt x="1226820" y="642620"/>
                      <a:pt x="1242714" y="639192"/>
                      <a:pt x="1257300" y="632460"/>
                    </a:cubicBezTo>
                    <a:cubicBezTo>
                      <a:pt x="1283784" y="620237"/>
                      <a:pt x="1326979" y="588914"/>
                      <a:pt x="1356360" y="579120"/>
                    </a:cubicBezTo>
                    <a:cubicBezTo>
                      <a:pt x="1371017" y="574234"/>
                      <a:pt x="1386930" y="574530"/>
                      <a:pt x="1402080" y="571500"/>
                    </a:cubicBezTo>
                    <a:cubicBezTo>
                      <a:pt x="1437741" y="564368"/>
                      <a:pt x="1508760" y="548640"/>
                      <a:pt x="1508760" y="548640"/>
                    </a:cubicBezTo>
                    <a:cubicBezTo>
                      <a:pt x="1524000" y="541020"/>
                      <a:pt x="1539522" y="533939"/>
                      <a:pt x="1554480" y="525780"/>
                    </a:cubicBezTo>
                    <a:cubicBezTo>
                      <a:pt x="1611036" y="494931"/>
                      <a:pt x="1572256" y="509695"/>
                      <a:pt x="1615440" y="495300"/>
                    </a:cubicBezTo>
                    <a:cubicBezTo>
                      <a:pt x="1623060" y="487680"/>
                      <a:pt x="1628661" y="477259"/>
                      <a:pt x="1638300" y="472440"/>
                    </a:cubicBezTo>
                    <a:cubicBezTo>
                      <a:pt x="1659853" y="461664"/>
                      <a:pt x="1684187" y="457685"/>
                      <a:pt x="1706880" y="449580"/>
                    </a:cubicBezTo>
                    <a:cubicBezTo>
                      <a:pt x="1829324" y="405850"/>
                      <a:pt x="1663091" y="459444"/>
                      <a:pt x="1783080" y="426720"/>
                    </a:cubicBezTo>
                    <a:cubicBezTo>
                      <a:pt x="1798578" y="422493"/>
                      <a:pt x="1813885" y="417446"/>
                      <a:pt x="1828800" y="411480"/>
                    </a:cubicBezTo>
                    <a:cubicBezTo>
                      <a:pt x="1839347" y="407261"/>
                      <a:pt x="1848504" y="399832"/>
                      <a:pt x="1859280" y="396240"/>
                    </a:cubicBezTo>
                    <a:cubicBezTo>
                      <a:pt x="1871567" y="392144"/>
                      <a:pt x="1884737" y="391430"/>
                      <a:pt x="1897380" y="388620"/>
                    </a:cubicBezTo>
                    <a:cubicBezTo>
                      <a:pt x="1907603" y="386348"/>
                      <a:pt x="1917925" y="384312"/>
                      <a:pt x="1927860" y="381000"/>
                    </a:cubicBezTo>
                    <a:cubicBezTo>
                      <a:pt x="1940836" y="376675"/>
                      <a:pt x="1952808" y="369518"/>
                      <a:pt x="1965960" y="365760"/>
                    </a:cubicBezTo>
                    <a:cubicBezTo>
                      <a:pt x="1988477" y="359327"/>
                      <a:pt x="2011822" y="356200"/>
                      <a:pt x="2034540" y="350520"/>
                    </a:cubicBezTo>
                    <a:cubicBezTo>
                      <a:pt x="2052479" y="346035"/>
                      <a:pt x="2070206" y="340718"/>
                      <a:pt x="2087880" y="335280"/>
                    </a:cubicBezTo>
                    <a:cubicBezTo>
                      <a:pt x="2122174" y="324728"/>
                      <a:pt x="2182339" y="303291"/>
                      <a:pt x="2209800" y="289560"/>
                    </a:cubicBezTo>
                    <a:cubicBezTo>
                      <a:pt x="2245360" y="271780"/>
                      <a:pt x="2281961" y="255945"/>
                      <a:pt x="2316480" y="236220"/>
                    </a:cubicBezTo>
                    <a:cubicBezTo>
                      <a:pt x="2334260" y="226060"/>
                      <a:pt x="2351504" y="214898"/>
                      <a:pt x="2369820" y="205740"/>
                    </a:cubicBezTo>
                    <a:cubicBezTo>
                      <a:pt x="2478927" y="151186"/>
                      <a:pt x="2398070" y="194440"/>
                      <a:pt x="2484120" y="160020"/>
                    </a:cubicBezTo>
                    <a:cubicBezTo>
                      <a:pt x="2494667" y="155801"/>
                      <a:pt x="2503925" y="148662"/>
                      <a:pt x="2514600" y="144780"/>
                    </a:cubicBezTo>
                    <a:cubicBezTo>
                      <a:pt x="2534529" y="137533"/>
                      <a:pt x="2574626" y="127868"/>
                      <a:pt x="2598420" y="121920"/>
                    </a:cubicBezTo>
                    <a:cubicBezTo>
                      <a:pt x="2606040" y="114300"/>
                      <a:pt x="2611860" y="104293"/>
                      <a:pt x="2621280" y="99060"/>
                    </a:cubicBezTo>
                    <a:cubicBezTo>
                      <a:pt x="2650886" y="82612"/>
                      <a:pt x="2674145" y="84642"/>
                      <a:pt x="2705100" y="76200"/>
                    </a:cubicBezTo>
                    <a:cubicBezTo>
                      <a:pt x="2720598" y="71973"/>
                      <a:pt x="2735235" y="64856"/>
                      <a:pt x="2750820" y="60960"/>
                    </a:cubicBezTo>
                    <a:cubicBezTo>
                      <a:pt x="2775950" y="54678"/>
                      <a:pt x="2801992" y="52394"/>
                      <a:pt x="2827020" y="45720"/>
                    </a:cubicBezTo>
                    <a:cubicBezTo>
                      <a:pt x="2840236" y="42196"/>
                      <a:pt x="2852313" y="35283"/>
                      <a:pt x="2865120" y="30480"/>
                    </a:cubicBezTo>
                    <a:cubicBezTo>
                      <a:pt x="2872641" y="27660"/>
                      <a:pt x="2880257" y="25067"/>
                      <a:pt x="2887980" y="22860"/>
                    </a:cubicBezTo>
                    <a:cubicBezTo>
                      <a:pt x="2898050" y="19983"/>
                      <a:pt x="2908654" y="18917"/>
                      <a:pt x="2918460" y="15240"/>
                    </a:cubicBezTo>
                    <a:cubicBezTo>
                      <a:pt x="2929096" y="11252"/>
                      <a:pt x="2948940" y="0"/>
                      <a:pt x="2948940" y="0"/>
                    </a:cubicBezTo>
                  </a:path>
                </a:pathLst>
              </a:custGeom>
              <a:noFill/>
              <a:ln>
                <a:solidFill>
                  <a:srgbClr val="DB030D"/>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9" name="Freeform: Shape 18">
                <a:extLst>
                  <a:ext uri="{FF2B5EF4-FFF2-40B4-BE49-F238E27FC236}">
                    <a16:creationId xmlns:a16="http://schemas.microsoft.com/office/drawing/2014/main" id="{B835990E-96DE-7946-5039-0D74BAA1732A}"/>
                  </a:ext>
                </a:extLst>
              </p:cNvPr>
              <p:cNvSpPr/>
              <p:nvPr/>
            </p:nvSpPr>
            <p:spPr>
              <a:xfrm rot="16200000">
                <a:off x="900142" y="2521781"/>
                <a:ext cx="206398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Freeform: Shape 21">
                <a:extLst>
                  <a:ext uri="{FF2B5EF4-FFF2-40B4-BE49-F238E27FC236}">
                    <a16:creationId xmlns:a16="http://schemas.microsoft.com/office/drawing/2014/main" id="{C830C4E3-2D72-5BA0-FB4E-56758D7CC2FA}"/>
                  </a:ext>
                </a:extLst>
              </p:cNvPr>
              <p:cNvSpPr/>
              <p:nvPr/>
            </p:nvSpPr>
            <p:spPr>
              <a:xfrm rot="16200000">
                <a:off x="1610977" y="2552971"/>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3" name="TextBox 32">
                <a:extLst>
                  <a:ext uri="{FF2B5EF4-FFF2-40B4-BE49-F238E27FC236}">
                    <a16:creationId xmlns:a16="http://schemas.microsoft.com/office/drawing/2014/main" id="{402CF812-48C4-6548-EA8F-E8EE75B18FAA}"/>
                  </a:ext>
                </a:extLst>
              </p:cNvPr>
              <p:cNvSpPr txBox="1"/>
              <p:nvPr/>
            </p:nvSpPr>
            <p:spPr>
              <a:xfrm>
                <a:off x="1836420" y="1521301"/>
                <a:ext cx="1485343" cy="369332"/>
              </a:xfrm>
              <a:prstGeom prst="rect">
                <a:avLst/>
              </a:prstGeom>
              <a:noFill/>
            </p:spPr>
            <p:txBody>
              <a:bodyPr wrap="none" rtlCol="0">
                <a:spAutoFit/>
              </a:bodyPr>
              <a:lstStyle/>
              <a:p>
                <a:r>
                  <a:rPr lang="en-AU" dirty="0"/>
                  <a:t>Beam wander</a:t>
                </a:r>
              </a:p>
            </p:txBody>
          </p:sp>
          <p:sp>
            <p:nvSpPr>
              <p:cNvPr id="36" name="TextBox 35">
                <a:extLst>
                  <a:ext uri="{FF2B5EF4-FFF2-40B4-BE49-F238E27FC236}">
                    <a16:creationId xmlns:a16="http://schemas.microsoft.com/office/drawing/2014/main" id="{66F58A85-8604-6272-0137-00F365FAA2C1}"/>
                  </a:ext>
                </a:extLst>
              </p:cNvPr>
              <p:cNvSpPr txBox="1"/>
              <p:nvPr/>
            </p:nvSpPr>
            <p:spPr>
              <a:xfrm>
                <a:off x="615345" y="4283535"/>
                <a:ext cx="3143248" cy="646331"/>
              </a:xfrm>
              <a:prstGeom prst="rect">
                <a:avLst/>
              </a:prstGeom>
              <a:noFill/>
            </p:spPr>
            <p:txBody>
              <a:bodyPr wrap="square" rtlCol="0">
                <a:spAutoFit/>
              </a:bodyPr>
              <a:lstStyle/>
              <a:p>
                <a:r>
                  <a:rPr lang="en-AU" dirty="0"/>
                  <a:t>Optics/beam </a:t>
                </a:r>
                <a:r>
                  <a:rPr lang="en-AU" b="1" dirty="0"/>
                  <a:t>smaller</a:t>
                </a:r>
                <a:r>
                  <a:rPr lang="en-AU" dirty="0"/>
                  <a:t> than scale length of turbulence </a:t>
                </a:r>
              </a:p>
            </p:txBody>
          </p:sp>
          <p:sp>
            <p:nvSpPr>
              <p:cNvPr id="38" name="Freeform: Shape 37">
                <a:extLst>
                  <a:ext uri="{FF2B5EF4-FFF2-40B4-BE49-F238E27FC236}">
                    <a16:creationId xmlns:a16="http://schemas.microsoft.com/office/drawing/2014/main" id="{01D57C74-45D2-1C0F-6294-F4D840A00675}"/>
                  </a:ext>
                </a:extLst>
              </p:cNvPr>
              <p:cNvSpPr/>
              <p:nvPr/>
            </p:nvSpPr>
            <p:spPr>
              <a:xfrm rot="16200000">
                <a:off x="200544" y="2454620"/>
                <a:ext cx="2063983"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82" name="Group 81">
                <a:extLst>
                  <a:ext uri="{FF2B5EF4-FFF2-40B4-BE49-F238E27FC236}">
                    <a16:creationId xmlns:a16="http://schemas.microsoft.com/office/drawing/2014/main" id="{0B690320-FEC6-CD15-D0CB-F0DB83F154D7}"/>
                  </a:ext>
                </a:extLst>
              </p:cNvPr>
              <p:cNvGrpSpPr/>
              <p:nvPr/>
            </p:nvGrpSpPr>
            <p:grpSpPr>
              <a:xfrm>
                <a:off x="4389120" y="2786290"/>
                <a:ext cx="1348740" cy="1216724"/>
                <a:chOff x="4389120" y="2786290"/>
                <a:chExt cx="1348740" cy="1216724"/>
              </a:xfrm>
            </p:grpSpPr>
            <p:cxnSp>
              <p:nvCxnSpPr>
                <p:cNvPr id="67" name="Straight Connector 66">
                  <a:extLst>
                    <a:ext uri="{FF2B5EF4-FFF2-40B4-BE49-F238E27FC236}">
                      <a16:creationId xmlns:a16="http://schemas.microsoft.com/office/drawing/2014/main" id="{68EB2293-49E1-717D-BB76-3CEC4B1CD520}"/>
                    </a:ext>
                  </a:extLst>
                </p:cNvPr>
                <p:cNvCxnSpPr/>
                <p:nvPr/>
              </p:nvCxnSpPr>
              <p:spPr>
                <a:xfrm>
                  <a:off x="4396740" y="2786290"/>
                  <a:ext cx="0" cy="912035"/>
                </a:xfrm>
                <a:prstGeom prst="line">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BC9F101D-69E4-F1F7-2640-4C986A57BE2D}"/>
                    </a:ext>
                  </a:extLst>
                </p:cNvPr>
                <p:cNvCxnSpPr>
                  <a:cxnSpLocks/>
                </p:cNvCxnSpPr>
                <p:nvPr/>
              </p:nvCxnSpPr>
              <p:spPr>
                <a:xfrm flipV="1">
                  <a:off x="4396740" y="3687087"/>
                  <a:ext cx="1341120" cy="11238"/>
                </a:xfrm>
                <a:prstGeom prst="line">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 name="Freeform: Shape 70">
                  <a:extLst>
                    <a:ext uri="{FF2B5EF4-FFF2-40B4-BE49-F238E27FC236}">
                      <a16:creationId xmlns:a16="http://schemas.microsoft.com/office/drawing/2014/main" id="{767EFDB4-6922-437F-9C97-8EE0359F17DD}"/>
                    </a:ext>
                  </a:extLst>
                </p:cNvPr>
                <p:cNvSpPr/>
                <p:nvPr/>
              </p:nvSpPr>
              <p:spPr>
                <a:xfrm>
                  <a:off x="4389120" y="2948940"/>
                  <a:ext cx="1257300" cy="746760"/>
                </a:xfrm>
                <a:custGeom>
                  <a:avLst/>
                  <a:gdLst>
                    <a:gd name="connsiteX0" fmla="*/ 0 w 1257300"/>
                    <a:gd name="connsiteY0" fmla="*/ 167640 h 746760"/>
                    <a:gd name="connsiteX1" fmla="*/ 15240 w 1257300"/>
                    <a:gd name="connsiteY1" fmla="*/ 129540 h 746760"/>
                    <a:gd name="connsiteX2" fmla="*/ 53340 w 1257300"/>
                    <a:gd name="connsiteY2" fmla="*/ 106680 h 746760"/>
                    <a:gd name="connsiteX3" fmla="*/ 99060 w 1257300"/>
                    <a:gd name="connsiteY3" fmla="*/ 76200 h 746760"/>
                    <a:gd name="connsiteX4" fmla="*/ 121920 w 1257300"/>
                    <a:gd name="connsiteY4" fmla="*/ 53340 h 746760"/>
                    <a:gd name="connsiteX5" fmla="*/ 182880 w 1257300"/>
                    <a:gd name="connsiteY5" fmla="*/ 22860 h 746760"/>
                    <a:gd name="connsiteX6" fmla="*/ 220980 w 1257300"/>
                    <a:gd name="connsiteY6" fmla="*/ 83820 h 746760"/>
                    <a:gd name="connsiteX7" fmla="*/ 251460 w 1257300"/>
                    <a:gd name="connsiteY7" fmla="*/ 91440 h 746760"/>
                    <a:gd name="connsiteX8" fmla="*/ 381000 w 1257300"/>
                    <a:gd name="connsiteY8" fmla="*/ 99060 h 746760"/>
                    <a:gd name="connsiteX9" fmla="*/ 396240 w 1257300"/>
                    <a:gd name="connsiteY9" fmla="*/ 297180 h 746760"/>
                    <a:gd name="connsiteX10" fmla="*/ 441960 w 1257300"/>
                    <a:gd name="connsiteY10" fmla="*/ 396240 h 746760"/>
                    <a:gd name="connsiteX11" fmla="*/ 449580 w 1257300"/>
                    <a:gd name="connsiteY11" fmla="*/ 434340 h 746760"/>
                    <a:gd name="connsiteX12" fmla="*/ 480060 w 1257300"/>
                    <a:gd name="connsiteY12" fmla="*/ 502920 h 746760"/>
                    <a:gd name="connsiteX13" fmla="*/ 495300 w 1257300"/>
                    <a:gd name="connsiteY13" fmla="*/ 533400 h 746760"/>
                    <a:gd name="connsiteX14" fmla="*/ 518160 w 1257300"/>
                    <a:gd name="connsiteY14" fmla="*/ 632460 h 746760"/>
                    <a:gd name="connsiteX15" fmla="*/ 533400 w 1257300"/>
                    <a:gd name="connsiteY15" fmla="*/ 670560 h 746760"/>
                    <a:gd name="connsiteX16" fmla="*/ 556260 w 1257300"/>
                    <a:gd name="connsiteY16" fmla="*/ 685800 h 746760"/>
                    <a:gd name="connsiteX17" fmla="*/ 586740 w 1257300"/>
                    <a:gd name="connsiteY17" fmla="*/ 708660 h 746760"/>
                    <a:gd name="connsiteX18" fmla="*/ 640080 w 1257300"/>
                    <a:gd name="connsiteY18" fmla="*/ 723900 h 746760"/>
                    <a:gd name="connsiteX19" fmla="*/ 731520 w 1257300"/>
                    <a:gd name="connsiteY19" fmla="*/ 739140 h 746760"/>
                    <a:gd name="connsiteX20" fmla="*/ 769620 w 1257300"/>
                    <a:gd name="connsiteY20" fmla="*/ 746760 h 746760"/>
                    <a:gd name="connsiteX21" fmla="*/ 792480 w 1257300"/>
                    <a:gd name="connsiteY21" fmla="*/ 739140 h 746760"/>
                    <a:gd name="connsiteX22" fmla="*/ 815340 w 1257300"/>
                    <a:gd name="connsiteY22" fmla="*/ 723900 h 746760"/>
                    <a:gd name="connsiteX23" fmla="*/ 845820 w 1257300"/>
                    <a:gd name="connsiteY23" fmla="*/ 716280 h 746760"/>
                    <a:gd name="connsiteX24" fmla="*/ 883920 w 1257300"/>
                    <a:gd name="connsiteY24" fmla="*/ 701040 h 746760"/>
                    <a:gd name="connsiteX25" fmla="*/ 906780 w 1257300"/>
                    <a:gd name="connsiteY25" fmla="*/ 243840 h 746760"/>
                    <a:gd name="connsiteX26" fmla="*/ 899160 w 1257300"/>
                    <a:gd name="connsiteY26" fmla="*/ 106680 h 746760"/>
                    <a:gd name="connsiteX27" fmla="*/ 937260 w 1257300"/>
                    <a:gd name="connsiteY27" fmla="*/ 38100 h 746760"/>
                    <a:gd name="connsiteX28" fmla="*/ 990600 w 1257300"/>
                    <a:gd name="connsiteY28" fmla="*/ 15240 h 746760"/>
                    <a:gd name="connsiteX29" fmla="*/ 1021080 w 1257300"/>
                    <a:gd name="connsiteY29" fmla="*/ 0 h 746760"/>
                    <a:gd name="connsiteX30" fmla="*/ 1059180 w 1257300"/>
                    <a:gd name="connsiteY30" fmla="*/ 7620 h 746760"/>
                    <a:gd name="connsiteX31" fmla="*/ 1082040 w 1257300"/>
                    <a:gd name="connsiteY31" fmla="*/ 15240 h 746760"/>
                    <a:gd name="connsiteX32" fmla="*/ 1257300 w 1257300"/>
                    <a:gd name="connsiteY32" fmla="*/ 15240 h 746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257300" h="746760">
                      <a:moveTo>
                        <a:pt x="0" y="167640"/>
                      </a:moveTo>
                      <a:cubicBezTo>
                        <a:pt x="5080" y="154940"/>
                        <a:pt x="6233" y="139834"/>
                        <a:pt x="15240" y="129540"/>
                      </a:cubicBezTo>
                      <a:cubicBezTo>
                        <a:pt x="24993" y="118394"/>
                        <a:pt x="40845" y="114631"/>
                        <a:pt x="53340" y="106680"/>
                      </a:cubicBezTo>
                      <a:cubicBezTo>
                        <a:pt x="68793" y="96846"/>
                        <a:pt x="84602" y="87445"/>
                        <a:pt x="99060" y="76200"/>
                      </a:cubicBezTo>
                      <a:cubicBezTo>
                        <a:pt x="107566" y="69584"/>
                        <a:pt x="112828" y="59126"/>
                        <a:pt x="121920" y="53340"/>
                      </a:cubicBezTo>
                      <a:cubicBezTo>
                        <a:pt x="141087" y="41143"/>
                        <a:pt x="162560" y="33020"/>
                        <a:pt x="182880" y="22860"/>
                      </a:cubicBezTo>
                      <a:cubicBezTo>
                        <a:pt x="195580" y="43180"/>
                        <a:pt x="204036" y="66876"/>
                        <a:pt x="220980" y="83820"/>
                      </a:cubicBezTo>
                      <a:cubicBezTo>
                        <a:pt x="228385" y="91225"/>
                        <a:pt x="241034" y="90447"/>
                        <a:pt x="251460" y="91440"/>
                      </a:cubicBezTo>
                      <a:cubicBezTo>
                        <a:pt x="294520" y="95541"/>
                        <a:pt x="337820" y="96520"/>
                        <a:pt x="381000" y="99060"/>
                      </a:cubicBezTo>
                      <a:cubicBezTo>
                        <a:pt x="386080" y="165100"/>
                        <a:pt x="366619" y="237938"/>
                        <a:pt x="396240" y="297180"/>
                      </a:cubicBezTo>
                      <a:cubicBezTo>
                        <a:pt x="408587" y="321873"/>
                        <a:pt x="433660" y="363039"/>
                        <a:pt x="441960" y="396240"/>
                      </a:cubicBezTo>
                      <a:cubicBezTo>
                        <a:pt x="445101" y="408805"/>
                        <a:pt x="445224" y="422143"/>
                        <a:pt x="449580" y="434340"/>
                      </a:cubicBezTo>
                      <a:cubicBezTo>
                        <a:pt x="457994" y="457899"/>
                        <a:pt x="469577" y="480206"/>
                        <a:pt x="480060" y="502920"/>
                      </a:cubicBezTo>
                      <a:cubicBezTo>
                        <a:pt x="484820" y="513234"/>
                        <a:pt x="491708" y="522624"/>
                        <a:pt x="495300" y="533400"/>
                      </a:cubicBezTo>
                      <a:cubicBezTo>
                        <a:pt x="553369" y="707607"/>
                        <a:pt x="481892" y="511565"/>
                        <a:pt x="518160" y="632460"/>
                      </a:cubicBezTo>
                      <a:cubicBezTo>
                        <a:pt x="522090" y="645561"/>
                        <a:pt x="525450" y="659429"/>
                        <a:pt x="533400" y="670560"/>
                      </a:cubicBezTo>
                      <a:cubicBezTo>
                        <a:pt x="538723" y="678012"/>
                        <a:pt x="548808" y="680477"/>
                        <a:pt x="556260" y="685800"/>
                      </a:cubicBezTo>
                      <a:cubicBezTo>
                        <a:pt x="566594" y="693182"/>
                        <a:pt x="575713" y="702359"/>
                        <a:pt x="586740" y="708660"/>
                      </a:cubicBezTo>
                      <a:cubicBezTo>
                        <a:pt x="594419" y="713048"/>
                        <a:pt x="634556" y="722864"/>
                        <a:pt x="640080" y="723900"/>
                      </a:cubicBezTo>
                      <a:cubicBezTo>
                        <a:pt x="670451" y="729595"/>
                        <a:pt x="701090" y="733770"/>
                        <a:pt x="731520" y="739140"/>
                      </a:cubicBezTo>
                      <a:cubicBezTo>
                        <a:pt x="744274" y="741391"/>
                        <a:pt x="756920" y="744220"/>
                        <a:pt x="769620" y="746760"/>
                      </a:cubicBezTo>
                      <a:cubicBezTo>
                        <a:pt x="777240" y="744220"/>
                        <a:pt x="785296" y="742732"/>
                        <a:pt x="792480" y="739140"/>
                      </a:cubicBezTo>
                      <a:cubicBezTo>
                        <a:pt x="800671" y="735044"/>
                        <a:pt x="806922" y="727508"/>
                        <a:pt x="815340" y="723900"/>
                      </a:cubicBezTo>
                      <a:cubicBezTo>
                        <a:pt x="824966" y="719775"/>
                        <a:pt x="835885" y="719592"/>
                        <a:pt x="845820" y="716280"/>
                      </a:cubicBezTo>
                      <a:cubicBezTo>
                        <a:pt x="858796" y="711955"/>
                        <a:pt x="871220" y="706120"/>
                        <a:pt x="883920" y="701040"/>
                      </a:cubicBezTo>
                      <a:cubicBezTo>
                        <a:pt x="962157" y="544566"/>
                        <a:pt x="906780" y="666272"/>
                        <a:pt x="906780" y="243840"/>
                      </a:cubicBezTo>
                      <a:cubicBezTo>
                        <a:pt x="906780" y="198049"/>
                        <a:pt x="901700" y="152400"/>
                        <a:pt x="899160" y="106680"/>
                      </a:cubicBezTo>
                      <a:cubicBezTo>
                        <a:pt x="907785" y="80806"/>
                        <a:pt x="913242" y="57751"/>
                        <a:pt x="937260" y="38100"/>
                      </a:cubicBezTo>
                      <a:cubicBezTo>
                        <a:pt x="952231" y="25851"/>
                        <a:pt x="972990" y="23245"/>
                        <a:pt x="990600" y="15240"/>
                      </a:cubicBezTo>
                      <a:cubicBezTo>
                        <a:pt x="1000941" y="10540"/>
                        <a:pt x="1010920" y="5080"/>
                        <a:pt x="1021080" y="0"/>
                      </a:cubicBezTo>
                      <a:cubicBezTo>
                        <a:pt x="1033780" y="2540"/>
                        <a:pt x="1046615" y="4479"/>
                        <a:pt x="1059180" y="7620"/>
                      </a:cubicBezTo>
                      <a:cubicBezTo>
                        <a:pt x="1066972" y="9568"/>
                        <a:pt x="1074014" y="14931"/>
                        <a:pt x="1082040" y="15240"/>
                      </a:cubicBezTo>
                      <a:cubicBezTo>
                        <a:pt x="1140417" y="17485"/>
                        <a:pt x="1198880" y="15240"/>
                        <a:pt x="1257300" y="1524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3" name="TextBox 72">
                  <a:extLst>
                    <a:ext uri="{FF2B5EF4-FFF2-40B4-BE49-F238E27FC236}">
                      <a16:creationId xmlns:a16="http://schemas.microsoft.com/office/drawing/2014/main" id="{600FAAC9-4BAA-B95C-49C2-1C587ECCF0FD}"/>
                    </a:ext>
                  </a:extLst>
                </p:cNvPr>
                <p:cNvSpPr txBox="1"/>
                <p:nvPr/>
              </p:nvSpPr>
              <p:spPr>
                <a:xfrm>
                  <a:off x="4936495" y="3633682"/>
                  <a:ext cx="261610" cy="369332"/>
                </a:xfrm>
                <a:prstGeom prst="rect">
                  <a:avLst/>
                </a:prstGeom>
                <a:noFill/>
              </p:spPr>
              <p:txBody>
                <a:bodyPr wrap="none" rtlCol="0">
                  <a:spAutoFit/>
                </a:bodyPr>
                <a:lstStyle/>
                <a:p>
                  <a:r>
                    <a:rPr lang="en-AU" dirty="0"/>
                    <a:t>t</a:t>
                  </a:r>
                </a:p>
              </p:txBody>
            </p:sp>
          </p:grpSp>
        </p:grpSp>
        <p:sp>
          <p:nvSpPr>
            <p:cNvPr id="7" name="TextBox 6">
              <a:extLst>
                <a:ext uri="{FF2B5EF4-FFF2-40B4-BE49-F238E27FC236}">
                  <a16:creationId xmlns:a16="http://schemas.microsoft.com/office/drawing/2014/main" id="{352E311C-6281-6152-46D8-08E4878E4674}"/>
                </a:ext>
              </a:extLst>
            </p:cNvPr>
            <p:cNvSpPr txBox="1"/>
            <p:nvPr/>
          </p:nvSpPr>
          <p:spPr>
            <a:xfrm rot="16200000">
              <a:off x="3722042" y="3123500"/>
              <a:ext cx="992772" cy="369332"/>
            </a:xfrm>
            <a:prstGeom prst="rect">
              <a:avLst/>
            </a:prstGeom>
            <a:noFill/>
          </p:spPr>
          <p:txBody>
            <a:bodyPr wrap="none" rtlCol="0">
              <a:spAutoFit/>
            </a:bodyPr>
            <a:lstStyle/>
            <a:p>
              <a:r>
                <a:rPr lang="en-AU" dirty="0"/>
                <a:t>intensity</a:t>
              </a:r>
            </a:p>
          </p:txBody>
        </p:sp>
      </p:grpSp>
      <p:grpSp>
        <p:nvGrpSpPr>
          <p:cNvPr id="10" name="Group 9">
            <a:extLst>
              <a:ext uri="{FF2B5EF4-FFF2-40B4-BE49-F238E27FC236}">
                <a16:creationId xmlns:a16="http://schemas.microsoft.com/office/drawing/2014/main" id="{DFBF590B-0227-BF30-7777-6473384EDAA8}"/>
              </a:ext>
            </a:extLst>
          </p:cNvPr>
          <p:cNvGrpSpPr/>
          <p:nvPr/>
        </p:nvGrpSpPr>
        <p:grpSpPr>
          <a:xfrm>
            <a:off x="5871212" y="1512164"/>
            <a:ext cx="5279742" cy="3424604"/>
            <a:chOff x="5871212" y="1512164"/>
            <a:chExt cx="5279742" cy="3424604"/>
          </a:xfrm>
        </p:grpSpPr>
        <p:grpSp>
          <p:nvGrpSpPr>
            <p:cNvPr id="97" name="Group 96">
              <a:extLst>
                <a:ext uri="{FF2B5EF4-FFF2-40B4-BE49-F238E27FC236}">
                  <a16:creationId xmlns:a16="http://schemas.microsoft.com/office/drawing/2014/main" id="{AB254D88-4B17-AA09-3705-DB3FA6F4E8E3}"/>
                </a:ext>
              </a:extLst>
            </p:cNvPr>
            <p:cNvGrpSpPr/>
            <p:nvPr/>
          </p:nvGrpSpPr>
          <p:grpSpPr>
            <a:xfrm>
              <a:off x="5871212" y="1512164"/>
              <a:ext cx="5279742" cy="3424604"/>
              <a:chOff x="5871212" y="1512164"/>
              <a:chExt cx="5279742" cy="3424604"/>
            </a:xfrm>
          </p:grpSpPr>
          <p:sp>
            <p:nvSpPr>
              <p:cNvPr id="27" name="Flowchart: Connector 26">
                <a:extLst>
                  <a:ext uri="{FF2B5EF4-FFF2-40B4-BE49-F238E27FC236}">
                    <a16:creationId xmlns:a16="http://schemas.microsoft.com/office/drawing/2014/main" id="{95AEDB7B-A2EE-0968-688F-28F44214A24E}"/>
                  </a:ext>
                </a:extLst>
              </p:cNvPr>
              <p:cNvSpPr/>
              <p:nvPr/>
            </p:nvSpPr>
            <p:spPr>
              <a:xfrm>
                <a:off x="9144000" y="2269768"/>
                <a:ext cx="175260" cy="69342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Freeform: Shape 27">
                <a:extLst>
                  <a:ext uri="{FF2B5EF4-FFF2-40B4-BE49-F238E27FC236}">
                    <a16:creationId xmlns:a16="http://schemas.microsoft.com/office/drawing/2014/main" id="{9381B5B7-4987-26CE-EFC1-E9E375628D59}"/>
                  </a:ext>
                </a:extLst>
              </p:cNvPr>
              <p:cNvSpPr/>
              <p:nvPr/>
            </p:nvSpPr>
            <p:spPr>
              <a:xfrm>
                <a:off x="6160769" y="2627679"/>
                <a:ext cx="2948940" cy="175489"/>
              </a:xfrm>
              <a:custGeom>
                <a:avLst/>
                <a:gdLst>
                  <a:gd name="connsiteX0" fmla="*/ 0 w 2948940"/>
                  <a:gd name="connsiteY0" fmla="*/ 175489 h 175489"/>
                  <a:gd name="connsiteX1" fmla="*/ 76200 w 2948940"/>
                  <a:gd name="connsiteY1" fmla="*/ 129769 h 175489"/>
                  <a:gd name="connsiteX2" fmla="*/ 182880 w 2948940"/>
                  <a:gd name="connsiteY2" fmla="*/ 122149 h 175489"/>
                  <a:gd name="connsiteX3" fmla="*/ 464820 w 2948940"/>
                  <a:gd name="connsiteY3" fmla="*/ 129769 h 175489"/>
                  <a:gd name="connsiteX4" fmla="*/ 609600 w 2948940"/>
                  <a:gd name="connsiteY4" fmla="*/ 145009 h 175489"/>
                  <a:gd name="connsiteX5" fmla="*/ 662940 w 2948940"/>
                  <a:gd name="connsiteY5" fmla="*/ 167869 h 175489"/>
                  <a:gd name="connsiteX6" fmla="*/ 982980 w 2948940"/>
                  <a:gd name="connsiteY6" fmla="*/ 160249 h 175489"/>
                  <a:gd name="connsiteX7" fmla="*/ 1013460 w 2948940"/>
                  <a:gd name="connsiteY7" fmla="*/ 137389 h 175489"/>
                  <a:gd name="connsiteX8" fmla="*/ 1043940 w 2948940"/>
                  <a:gd name="connsiteY8" fmla="*/ 129769 h 175489"/>
                  <a:gd name="connsiteX9" fmla="*/ 1135380 w 2948940"/>
                  <a:gd name="connsiteY9" fmla="*/ 76429 h 175489"/>
                  <a:gd name="connsiteX10" fmla="*/ 1242060 w 2948940"/>
                  <a:gd name="connsiteY10" fmla="*/ 38329 h 175489"/>
                  <a:gd name="connsiteX11" fmla="*/ 1264920 w 2948940"/>
                  <a:gd name="connsiteY11" fmla="*/ 23089 h 175489"/>
                  <a:gd name="connsiteX12" fmla="*/ 1501140 w 2948940"/>
                  <a:gd name="connsiteY12" fmla="*/ 229 h 175489"/>
                  <a:gd name="connsiteX13" fmla="*/ 1630680 w 2948940"/>
                  <a:gd name="connsiteY13" fmla="*/ 7849 h 175489"/>
                  <a:gd name="connsiteX14" fmla="*/ 1737360 w 2948940"/>
                  <a:gd name="connsiteY14" fmla="*/ 23089 h 175489"/>
                  <a:gd name="connsiteX15" fmla="*/ 1760220 w 2948940"/>
                  <a:gd name="connsiteY15" fmla="*/ 30709 h 175489"/>
                  <a:gd name="connsiteX16" fmla="*/ 1805940 w 2948940"/>
                  <a:gd name="connsiteY16" fmla="*/ 61189 h 175489"/>
                  <a:gd name="connsiteX17" fmla="*/ 1912620 w 2948940"/>
                  <a:gd name="connsiteY17" fmla="*/ 99289 h 175489"/>
                  <a:gd name="connsiteX18" fmla="*/ 1943100 w 2948940"/>
                  <a:gd name="connsiteY18" fmla="*/ 114529 h 175489"/>
                  <a:gd name="connsiteX19" fmla="*/ 2049780 w 2948940"/>
                  <a:gd name="connsiteY19" fmla="*/ 122149 h 175489"/>
                  <a:gd name="connsiteX20" fmla="*/ 2080260 w 2948940"/>
                  <a:gd name="connsiteY20" fmla="*/ 129769 h 175489"/>
                  <a:gd name="connsiteX21" fmla="*/ 2446020 w 2948940"/>
                  <a:gd name="connsiteY21" fmla="*/ 129769 h 175489"/>
                  <a:gd name="connsiteX22" fmla="*/ 2484120 w 2948940"/>
                  <a:gd name="connsiteY22" fmla="*/ 122149 h 175489"/>
                  <a:gd name="connsiteX23" fmla="*/ 2537460 w 2948940"/>
                  <a:gd name="connsiteY23" fmla="*/ 106909 h 175489"/>
                  <a:gd name="connsiteX24" fmla="*/ 2567940 w 2948940"/>
                  <a:gd name="connsiteY24" fmla="*/ 99289 h 175489"/>
                  <a:gd name="connsiteX25" fmla="*/ 2628900 w 2948940"/>
                  <a:gd name="connsiteY25" fmla="*/ 68809 h 175489"/>
                  <a:gd name="connsiteX26" fmla="*/ 2689860 w 2948940"/>
                  <a:gd name="connsiteY26" fmla="*/ 61189 h 175489"/>
                  <a:gd name="connsiteX27" fmla="*/ 2750820 w 2948940"/>
                  <a:gd name="connsiteY27" fmla="*/ 76429 h 175489"/>
                  <a:gd name="connsiteX28" fmla="*/ 2819400 w 2948940"/>
                  <a:gd name="connsiteY28" fmla="*/ 84049 h 175489"/>
                  <a:gd name="connsiteX29" fmla="*/ 2872740 w 2948940"/>
                  <a:gd name="connsiteY29" fmla="*/ 106909 h 175489"/>
                  <a:gd name="connsiteX30" fmla="*/ 2903220 w 2948940"/>
                  <a:gd name="connsiteY30" fmla="*/ 114529 h 175489"/>
                  <a:gd name="connsiteX31" fmla="*/ 2948940 w 2948940"/>
                  <a:gd name="connsiteY31" fmla="*/ 129769 h 175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48940" h="175489">
                    <a:moveTo>
                      <a:pt x="0" y="175489"/>
                    </a:moveTo>
                    <a:cubicBezTo>
                      <a:pt x="4796" y="172292"/>
                      <a:pt x="60579" y="132372"/>
                      <a:pt x="76200" y="129769"/>
                    </a:cubicBezTo>
                    <a:cubicBezTo>
                      <a:pt x="111366" y="123908"/>
                      <a:pt x="147320" y="124689"/>
                      <a:pt x="182880" y="122149"/>
                    </a:cubicBezTo>
                    <a:cubicBezTo>
                      <a:pt x="305000" y="101796"/>
                      <a:pt x="220487" y="112317"/>
                      <a:pt x="464820" y="129769"/>
                    </a:cubicBezTo>
                    <a:cubicBezTo>
                      <a:pt x="531138" y="134506"/>
                      <a:pt x="548463" y="137367"/>
                      <a:pt x="609600" y="145009"/>
                    </a:cubicBezTo>
                    <a:cubicBezTo>
                      <a:pt x="627380" y="152629"/>
                      <a:pt x="643612" y="167080"/>
                      <a:pt x="662940" y="167869"/>
                    </a:cubicBezTo>
                    <a:cubicBezTo>
                      <a:pt x="769561" y="172221"/>
                      <a:pt x="876671" y="169493"/>
                      <a:pt x="982980" y="160249"/>
                    </a:cubicBezTo>
                    <a:cubicBezTo>
                      <a:pt x="995632" y="159149"/>
                      <a:pt x="1002101" y="143069"/>
                      <a:pt x="1013460" y="137389"/>
                    </a:cubicBezTo>
                    <a:cubicBezTo>
                      <a:pt x="1022827" y="132705"/>
                      <a:pt x="1034216" y="133658"/>
                      <a:pt x="1043940" y="129769"/>
                    </a:cubicBezTo>
                    <a:cubicBezTo>
                      <a:pt x="1093565" y="109919"/>
                      <a:pt x="1088896" y="104319"/>
                      <a:pt x="1135380" y="76429"/>
                    </a:cubicBezTo>
                    <a:cubicBezTo>
                      <a:pt x="1171513" y="54749"/>
                      <a:pt x="1197156" y="51800"/>
                      <a:pt x="1242060" y="38329"/>
                    </a:cubicBezTo>
                    <a:cubicBezTo>
                      <a:pt x="1249680" y="33249"/>
                      <a:pt x="1256551" y="26808"/>
                      <a:pt x="1264920" y="23089"/>
                    </a:cubicBezTo>
                    <a:cubicBezTo>
                      <a:pt x="1341806" y="-11083"/>
                      <a:pt x="1409801" y="3883"/>
                      <a:pt x="1501140" y="229"/>
                    </a:cubicBezTo>
                    <a:lnTo>
                      <a:pt x="1630680" y="7849"/>
                    </a:lnTo>
                    <a:cubicBezTo>
                      <a:pt x="1683966" y="11796"/>
                      <a:pt x="1695791" y="11212"/>
                      <a:pt x="1737360" y="23089"/>
                    </a:cubicBezTo>
                    <a:cubicBezTo>
                      <a:pt x="1745083" y="25296"/>
                      <a:pt x="1753199" y="26808"/>
                      <a:pt x="1760220" y="30709"/>
                    </a:cubicBezTo>
                    <a:cubicBezTo>
                      <a:pt x="1776231" y="39604"/>
                      <a:pt x="1788564" y="55397"/>
                      <a:pt x="1805940" y="61189"/>
                    </a:cubicBezTo>
                    <a:cubicBezTo>
                      <a:pt x="1844119" y="73915"/>
                      <a:pt x="1874619" y="83455"/>
                      <a:pt x="1912620" y="99289"/>
                    </a:cubicBezTo>
                    <a:cubicBezTo>
                      <a:pt x="1923105" y="103658"/>
                      <a:pt x="1931895" y="112662"/>
                      <a:pt x="1943100" y="114529"/>
                    </a:cubicBezTo>
                    <a:cubicBezTo>
                      <a:pt x="1978266" y="120390"/>
                      <a:pt x="2014220" y="119609"/>
                      <a:pt x="2049780" y="122149"/>
                    </a:cubicBezTo>
                    <a:cubicBezTo>
                      <a:pt x="2059940" y="124689"/>
                      <a:pt x="2069956" y="127896"/>
                      <a:pt x="2080260" y="129769"/>
                    </a:cubicBezTo>
                    <a:cubicBezTo>
                      <a:pt x="2207162" y="152842"/>
                      <a:pt x="2287106" y="133645"/>
                      <a:pt x="2446020" y="129769"/>
                    </a:cubicBezTo>
                    <a:cubicBezTo>
                      <a:pt x="2458720" y="127229"/>
                      <a:pt x="2471555" y="125290"/>
                      <a:pt x="2484120" y="122149"/>
                    </a:cubicBezTo>
                    <a:cubicBezTo>
                      <a:pt x="2502059" y="117664"/>
                      <a:pt x="2519620" y="111774"/>
                      <a:pt x="2537460" y="106909"/>
                    </a:cubicBezTo>
                    <a:cubicBezTo>
                      <a:pt x="2547564" y="104153"/>
                      <a:pt x="2557780" y="101829"/>
                      <a:pt x="2567940" y="99289"/>
                    </a:cubicBezTo>
                    <a:cubicBezTo>
                      <a:pt x="2590067" y="84538"/>
                      <a:pt x="2600390" y="75388"/>
                      <a:pt x="2628900" y="68809"/>
                    </a:cubicBezTo>
                    <a:cubicBezTo>
                      <a:pt x="2648854" y="64204"/>
                      <a:pt x="2669540" y="63729"/>
                      <a:pt x="2689860" y="61189"/>
                    </a:cubicBezTo>
                    <a:cubicBezTo>
                      <a:pt x="2710180" y="66269"/>
                      <a:pt x="2730193" y="72789"/>
                      <a:pt x="2750820" y="76429"/>
                    </a:cubicBezTo>
                    <a:cubicBezTo>
                      <a:pt x="2773471" y="80426"/>
                      <a:pt x="2797086" y="78471"/>
                      <a:pt x="2819400" y="84049"/>
                    </a:cubicBezTo>
                    <a:cubicBezTo>
                      <a:pt x="2838166" y="88741"/>
                      <a:pt x="2854561" y="100298"/>
                      <a:pt x="2872740" y="106909"/>
                    </a:cubicBezTo>
                    <a:cubicBezTo>
                      <a:pt x="2882582" y="110488"/>
                      <a:pt x="2893285" y="111217"/>
                      <a:pt x="2903220" y="114529"/>
                    </a:cubicBezTo>
                    <a:cubicBezTo>
                      <a:pt x="2951770" y="130712"/>
                      <a:pt x="2926139" y="129769"/>
                      <a:pt x="2948940" y="129769"/>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Freeform: Shape 28">
                <a:extLst>
                  <a:ext uri="{FF2B5EF4-FFF2-40B4-BE49-F238E27FC236}">
                    <a16:creationId xmlns:a16="http://schemas.microsoft.com/office/drawing/2014/main" id="{7806E0AB-0C31-B4BC-52EB-45BB00391E97}"/>
                  </a:ext>
                </a:extLst>
              </p:cNvPr>
              <p:cNvSpPr/>
              <p:nvPr/>
            </p:nvSpPr>
            <p:spPr>
              <a:xfrm>
                <a:off x="6153149" y="2412735"/>
                <a:ext cx="2918460" cy="451393"/>
              </a:xfrm>
              <a:custGeom>
                <a:avLst/>
                <a:gdLst>
                  <a:gd name="connsiteX0" fmla="*/ 0 w 2918460"/>
                  <a:gd name="connsiteY0" fmla="*/ 39913 h 451393"/>
                  <a:gd name="connsiteX1" fmla="*/ 381000 w 2918460"/>
                  <a:gd name="connsiteY1" fmla="*/ 24673 h 451393"/>
                  <a:gd name="connsiteX2" fmla="*/ 480060 w 2918460"/>
                  <a:gd name="connsiteY2" fmla="*/ 62773 h 451393"/>
                  <a:gd name="connsiteX3" fmla="*/ 525780 w 2918460"/>
                  <a:gd name="connsiteY3" fmla="*/ 78013 h 451393"/>
                  <a:gd name="connsiteX4" fmla="*/ 533400 w 2918460"/>
                  <a:gd name="connsiteY4" fmla="*/ 100873 h 451393"/>
                  <a:gd name="connsiteX5" fmla="*/ 617220 w 2918460"/>
                  <a:gd name="connsiteY5" fmla="*/ 138973 h 451393"/>
                  <a:gd name="connsiteX6" fmla="*/ 662940 w 2918460"/>
                  <a:gd name="connsiteY6" fmla="*/ 161833 h 451393"/>
                  <a:gd name="connsiteX7" fmla="*/ 982980 w 2918460"/>
                  <a:gd name="connsiteY7" fmla="*/ 146593 h 451393"/>
                  <a:gd name="connsiteX8" fmla="*/ 1089660 w 2918460"/>
                  <a:gd name="connsiteY8" fmla="*/ 138973 h 451393"/>
                  <a:gd name="connsiteX9" fmla="*/ 1112520 w 2918460"/>
                  <a:gd name="connsiteY9" fmla="*/ 131353 h 451393"/>
                  <a:gd name="connsiteX10" fmla="*/ 1165860 w 2918460"/>
                  <a:gd name="connsiteY10" fmla="*/ 116113 h 451393"/>
                  <a:gd name="connsiteX11" fmla="*/ 1234440 w 2918460"/>
                  <a:gd name="connsiteY11" fmla="*/ 55153 h 451393"/>
                  <a:gd name="connsiteX12" fmla="*/ 1264920 w 2918460"/>
                  <a:gd name="connsiteY12" fmla="*/ 24673 h 451393"/>
                  <a:gd name="connsiteX13" fmla="*/ 1325880 w 2918460"/>
                  <a:gd name="connsiteY13" fmla="*/ 17053 h 451393"/>
                  <a:gd name="connsiteX14" fmla="*/ 1371600 w 2918460"/>
                  <a:gd name="connsiteY14" fmla="*/ 9433 h 451393"/>
                  <a:gd name="connsiteX15" fmla="*/ 1516380 w 2918460"/>
                  <a:gd name="connsiteY15" fmla="*/ 1813 h 451393"/>
                  <a:gd name="connsiteX16" fmla="*/ 1600200 w 2918460"/>
                  <a:gd name="connsiteY16" fmla="*/ 32293 h 451393"/>
                  <a:gd name="connsiteX17" fmla="*/ 1653540 w 2918460"/>
                  <a:gd name="connsiteY17" fmla="*/ 55153 h 451393"/>
                  <a:gd name="connsiteX18" fmla="*/ 1676400 w 2918460"/>
                  <a:gd name="connsiteY18" fmla="*/ 70393 h 451393"/>
                  <a:gd name="connsiteX19" fmla="*/ 1706880 w 2918460"/>
                  <a:gd name="connsiteY19" fmla="*/ 93253 h 451393"/>
                  <a:gd name="connsiteX20" fmla="*/ 1783080 w 2918460"/>
                  <a:gd name="connsiteY20" fmla="*/ 116113 h 451393"/>
                  <a:gd name="connsiteX21" fmla="*/ 1805940 w 2918460"/>
                  <a:gd name="connsiteY21" fmla="*/ 131353 h 451393"/>
                  <a:gd name="connsiteX22" fmla="*/ 1897380 w 2918460"/>
                  <a:gd name="connsiteY22" fmla="*/ 207553 h 451393"/>
                  <a:gd name="connsiteX23" fmla="*/ 1958340 w 2918460"/>
                  <a:gd name="connsiteY23" fmla="*/ 245653 h 451393"/>
                  <a:gd name="connsiteX24" fmla="*/ 2011680 w 2918460"/>
                  <a:gd name="connsiteY24" fmla="*/ 314233 h 451393"/>
                  <a:gd name="connsiteX25" fmla="*/ 2065020 w 2918460"/>
                  <a:gd name="connsiteY25" fmla="*/ 359953 h 451393"/>
                  <a:gd name="connsiteX26" fmla="*/ 2072640 w 2918460"/>
                  <a:gd name="connsiteY26" fmla="*/ 390433 h 451393"/>
                  <a:gd name="connsiteX27" fmla="*/ 2217420 w 2918460"/>
                  <a:gd name="connsiteY27" fmla="*/ 451393 h 451393"/>
                  <a:gd name="connsiteX28" fmla="*/ 2407920 w 2918460"/>
                  <a:gd name="connsiteY28" fmla="*/ 436153 h 451393"/>
                  <a:gd name="connsiteX29" fmla="*/ 2438400 w 2918460"/>
                  <a:gd name="connsiteY29" fmla="*/ 428533 h 451393"/>
                  <a:gd name="connsiteX30" fmla="*/ 2484120 w 2918460"/>
                  <a:gd name="connsiteY30" fmla="*/ 367573 h 451393"/>
                  <a:gd name="connsiteX31" fmla="*/ 2522220 w 2918460"/>
                  <a:gd name="connsiteY31" fmla="*/ 329473 h 451393"/>
                  <a:gd name="connsiteX32" fmla="*/ 2545080 w 2918460"/>
                  <a:gd name="connsiteY32" fmla="*/ 291373 h 451393"/>
                  <a:gd name="connsiteX33" fmla="*/ 2583180 w 2918460"/>
                  <a:gd name="connsiteY33" fmla="*/ 276133 h 451393"/>
                  <a:gd name="connsiteX34" fmla="*/ 2644140 w 2918460"/>
                  <a:gd name="connsiteY34" fmla="*/ 238033 h 451393"/>
                  <a:gd name="connsiteX35" fmla="*/ 2682240 w 2918460"/>
                  <a:gd name="connsiteY35" fmla="*/ 222793 h 451393"/>
                  <a:gd name="connsiteX36" fmla="*/ 2720340 w 2918460"/>
                  <a:gd name="connsiteY36" fmla="*/ 199933 h 451393"/>
                  <a:gd name="connsiteX37" fmla="*/ 2743200 w 2918460"/>
                  <a:gd name="connsiteY37" fmla="*/ 184693 h 451393"/>
                  <a:gd name="connsiteX38" fmla="*/ 2781300 w 2918460"/>
                  <a:gd name="connsiteY38" fmla="*/ 169453 h 451393"/>
                  <a:gd name="connsiteX39" fmla="*/ 2811780 w 2918460"/>
                  <a:gd name="connsiteY39" fmla="*/ 154213 h 451393"/>
                  <a:gd name="connsiteX40" fmla="*/ 2849880 w 2918460"/>
                  <a:gd name="connsiteY40" fmla="*/ 146593 h 451393"/>
                  <a:gd name="connsiteX41" fmla="*/ 2872740 w 2918460"/>
                  <a:gd name="connsiteY41" fmla="*/ 138973 h 451393"/>
                  <a:gd name="connsiteX42" fmla="*/ 2918460 w 2918460"/>
                  <a:gd name="connsiteY42" fmla="*/ 131353 h 451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918460" h="451393">
                    <a:moveTo>
                      <a:pt x="0" y="39913"/>
                    </a:moveTo>
                    <a:cubicBezTo>
                      <a:pt x="170651" y="-28347"/>
                      <a:pt x="48877" y="8067"/>
                      <a:pt x="381000" y="24673"/>
                    </a:cubicBezTo>
                    <a:cubicBezTo>
                      <a:pt x="450602" y="59474"/>
                      <a:pt x="402368" y="38868"/>
                      <a:pt x="480060" y="62773"/>
                    </a:cubicBezTo>
                    <a:cubicBezTo>
                      <a:pt x="495414" y="67497"/>
                      <a:pt x="525780" y="78013"/>
                      <a:pt x="525780" y="78013"/>
                    </a:cubicBezTo>
                    <a:cubicBezTo>
                      <a:pt x="528320" y="85633"/>
                      <a:pt x="527302" y="95646"/>
                      <a:pt x="533400" y="100873"/>
                    </a:cubicBezTo>
                    <a:cubicBezTo>
                      <a:pt x="552207" y="116993"/>
                      <a:pt x="594726" y="127726"/>
                      <a:pt x="617220" y="138973"/>
                    </a:cubicBezTo>
                    <a:cubicBezTo>
                      <a:pt x="676306" y="168516"/>
                      <a:pt x="605481" y="142680"/>
                      <a:pt x="662940" y="161833"/>
                    </a:cubicBezTo>
                    <a:lnTo>
                      <a:pt x="982980" y="146593"/>
                    </a:lnTo>
                    <a:cubicBezTo>
                      <a:pt x="1018580" y="144686"/>
                      <a:pt x="1054254" y="143138"/>
                      <a:pt x="1089660" y="138973"/>
                    </a:cubicBezTo>
                    <a:cubicBezTo>
                      <a:pt x="1097637" y="138035"/>
                      <a:pt x="1104827" y="133661"/>
                      <a:pt x="1112520" y="131353"/>
                    </a:cubicBezTo>
                    <a:cubicBezTo>
                      <a:pt x="1130232" y="126040"/>
                      <a:pt x="1148080" y="121193"/>
                      <a:pt x="1165860" y="116113"/>
                    </a:cubicBezTo>
                    <a:cubicBezTo>
                      <a:pt x="1206653" y="88918"/>
                      <a:pt x="1182244" y="107349"/>
                      <a:pt x="1234440" y="55153"/>
                    </a:cubicBezTo>
                    <a:cubicBezTo>
                      <a:pt x="1244600" y="44993"/>
                      <a:pt x="1250663" y="26455"/>
                      <a:pt x="1264920" y="24673"/>
                    </a:cubicBezTo>
                    <a:lnTo>
                      <a:pt x="1325880" y="17053"/>
                    </a:lnTo>
                    <a:cubicBezTo>
                      <a:pt x="1341175" y="14868"/>
                      <a:pt x="1356199" y="10665"/>
                      <a:pt x="1371600" y="9433"/>
                    </a:cubicBezTo>
                    <a:cubicBezTo>
                      <a:pt x="1419773" y="5579"/>
                      <a:pt x="1468120" y="4353"/>
                      <a:pt x="1516380" y="1813"/>
                    </a:cubicBezTo>
                    <a:cubicBezTo>
                      <a:pt x="1618913" y="31108"/>
                      <a:pt x="1529671" y="2066"/>
                      <a:pt x="1600200" y="32293"/>
                    </a:cubicBezTo>
                    <a:cubicBezTo>
                      <a:pt x="1642944" y="50612"/>
                      <a:pt x="1602995" y="26270"/>
                      <a:pt x="1653540" y="55153"/>
                    </a:cubicBezTo>
                    <a:cubicBezTo>
                      <a:pt x="1661491" y="59697"/>
                      <a:pt x="1668948" y="65070"/>
                      <a:pt x="1676400" y="70393"/>
                    </a:cubicBezTo>
                    <a:cubicBezTo>
                      <a:pt x="1686734" y="77775"/>
                      <a:pt x="1695778" y="87085"/>
                      <a:pt x="1706880" y="93253"/>
                    </a:cubicBezTo>
                    <a:cubicBezTo>
                      <a:pt x="1735075" y="108917"/>
                      <a:pt x="1752332" y="109963"/>
                      <a:pt x="1783080" y="116113"/>
                    </a:cubicBezTo>
                    <a:cubicBezTo>
                      <a:pt x="1790700" y="121193"/>
                      <a:pt x="1798905" y="125490"/>
                      <a:pt x="1805940" y="131353"/>
                    </a:cubicBezTo>
                    <a:cubicBezTo>
                      <a:pt x="1847044" y="165606"/>
                      <a:pt x="1826298" y="172012"/>
                      <a:pt x="1897380" y="207553"/>
                    </a:cubicBezTo>
                    <a:cubicBezTo>
                      <a:pt x="1921524" y="219625"/>
                      <a:pt x="1938556" y="225869"/>
                      <a:pt x="1958340" y="245653"/>
                    </a:cubicBezTo>
                    <a:cubicBezTo>
                      <a:pt x="2063246" y="350559"/>
                      <a:pt x="1957302" y="250792"/>
                      <a:pt x="2011680" y="314233"/>
                    </a:cubicBezTo>
                    <a:cubicBezTo>
                      <a:pt x="2036317" y="342976"/>
                      <a:pt x="2038056" y="341977"/>
                      <a:pt x="2065020" y="359953"/>
                    </a:cubicBezTo>
                    <a:cubicBezTo>
                      <a:pt x="2067560" y="370113"/>
                      <a:pt x="2067089" y="381552"/>
                      <a:pt x="2072640" y="390433"/>
                    </a:cubicBezTo>
                    <a:cubicBezTo>
                      <a:pt x="2104739" y="441792"/>
                      <a:pt x="2161311" y="436430"/>
                      <a:pt x="2217420" y="451393"/>
                    </a:cubicBezTo>
                    <a:cubicBezTo>
                      <a:pt x="2280920" y="446313"/>
                      <a:pt x="2344555" y="442708"/>
                      <a:pt x="2407920" y="436153"/>
                    </a:cubicBezTo>
                    <a:cubicBezTo>
                      <a:pt x="2418337" y="435075"/>
                      <a:pt x="2430616" y="435539"/>
                      <a:pt x="2438400" y="428533"/>
                    </a:cubicBezTo>
                    <a:cubicBezTo>
                      <a:pt x="2457280" y="411541"/>
                      <a:pt x="2467713" y="386963"/>
                      <a:pt x="2484120" y="367573"/>
                    </a:cubicBezTo>
                    <a:cubicBezTo>
                      <a:pt x="2495721" y="353862"/>
                      <a:pt x="2511000" y="343498"/>
                      <a:pt x="2522220" y="329473"/>
                    </a:cubicBezTo>
                    <a:cubicBezTo>
                      <a:pt x="2531472" y="317908"/>
                      <a:pt x="2533934" y="301126"/>
                      <a:pt x="2545080" y="291373"/>
                    </a:cubicBezTo>
                    <a:cubicBezTo>
                      <a:pt x="2555374" y="282366"/>
                      <a:pt x="2571223" y="282776"/>
                      <a:pt x="2583180" y="276133"/>
                    </a:cubicBezTo>
                    <a:cubicBezTo>
                      <a:pt x="2668601" y="228677"/>
                      <a:pt x="2561288" y="274856"/>
                      <a:pt x="2644140" y="238033"/>
                    </a:cubicBezTo>
                    <a:cubicBezTo>
                      <a:pt x="2656639" y="232478"/>
                      <a:pt x="2670006" y="228910"/>
                      <a:pt x="2682240" y="222793"/>
                    </a:cubicBezTo>
                    <a:cubicBezTo>
                      <a:pt x="2695487" y="216169"/>
                      <a:pt x="2707781" y="207783"/>
                      <a:pt x="2720340" y="199933"/>
                    </a:cubicBezTo>
                    <a:cubicBezTo>
                      <a:pt x="2728106" y="195079"/>
                      <a:pt x="2735009" y="188789"/>
                      <a:pt x="2743200" y="184693"/>
                    </a:cubicBezTo>
                    <a:cubicBezTo>
                      <a:pt x="2755434" y="178576"/>
                      <a:pt x="2768801" y="175008"/>
                      <a:pt x="2781300" y="169453"/>
                    </a:cubicBezTo>
                    <a:cubicBezTo>
                      <a:pt x="2791680" y="164840"/>
                      <a:pt x="2801004" y="157805"/>
                      <a:pt x="2811780" y="154213"/>
                    </a:cubicBezTo>
                    <a:cubicBezTo>
                      <a:pt x="2824067" y="150117"/>
                      <a:pt x="2837315" y="149734"/>
                      <a:pt x="2849880" y="146593"/>
                    </a:cubicBezTo>
                    <a:cubicBezTo>
                      <a:pt x="2857672" y="144645"/>
                      <a:pt x="2864899" y="140715"/>
                      <a:pt x="2872740" y="138973"/>
                    </a:cubicBezTo>
                    <a:cubicBezTo>
                      <a:pt x="2887822" y="135621"/>
                      <a:pt x="2918460" y="131353"/>
                      <a:pt x="2918460" y="131353"/>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Freeform: Shape 29">
                <a:extLst>
                  <a:ext uri="{FF2B5EF4-FFF2-40B4-BE49-F238E27FC236}">
                    <a16:creationId xmlns:a16="http://schemas.microsoft.com/office/drawing/2014/main" id="{3C11D27B-95EE-EB17-AA7D-3040D354C288}"/>
                  </a:ext>
                </a:extLst>
              </p:cNvPr>
              <p:cNvSpPr/>
              <p:nvPr/>
            </p:nvSpPr>
            <p:spPr>
              <a:xfrm>
                <a:off x="6267449" y="2406928"/>
                <a:ext cx="2804160" cy="297180"/>
              </a:xfrm>
              <a:custGeom>
                <a:avLst/>
                <a:gdLst>
                  <a:gd name="connsiteX0" fmla="*/ 0 w 2804160"/>
                  <a:gd name="connsiteY0" fmla="*/ 205740 h 297180"/>
                  <a:gd name="connsiteX1" fmla="*/ 38100 w 2804160"/>
                  <a:gd name="connsiteY1" fmla="*/ 213360 h 297180"/>
                  <a:gd name="connsiteX2" fmla="*/ 213360 w 2804160"/>
                  <a:gd name="connsiteY2" fmla="*/ 236220 h 297180"/>
                  <a:gd name="connsiteX3" fmla="*/ 297180 w 2804160"/>
                  <a:gd name="connsiteY3" fmla="*/ 259080 h 297180"/>
                  <a:gd name="connsiteX4" fmla="*/ 518160 w 2804160"/>
                  <a:gd name="connsiteY4" fmla="*/ 297180 h 297180"/>
                  <a:gd name="connsiteX5" fmla="*/ 556260 w 2804160"/>
                  <a:gd name="connsiteY5" fmla="*/ 281940 h 297180"/>
                  <a:gd name="connsiteX6" fmla="*/ 579120 w 2804160"/>
                  <a:gd name="connsiteY6" fmla="*/ 266700 h 297180"/>
                  <a:gd name="connsiteX7" fmla="*/ 609600 w 2804160"/>
                  <a:gd name="connsiteY7" fmla="*/ 259080 h 297180"/>
                  <a:gd name="connsiteX8" fmla="*/ 670560 w 2804160"/>
                  <a:gd name="connsiteY8" fmla="*/ 220980 h 297180"/>
                  <a:gd name="connsiteX9" fmla="*/ 701040 w 2804160"/>
                  <a:gd name="connsiteY9" fmla="*/ 213360 h 297180"/>
                  <a:gd name="connsiteX10" fmla="*/ 777240 w 2804160"/>
                  <a:gd name="connsiteY10" fmla="*/ 190500 h 297180"/>
                  <a:gd name="connsiteX11" fmla="*/ 861060 w 2804160"/>
                  <a:gd name="connsiteY11" fmla="*/ 144780 h 297180"/>
                  <a:gd name="connsiteX12" fmla="*/ 906780 w 2804160"/>
                  <a:gd name="connsiteY12" fmla="*/ 114300 h 297180"/>
                  <a:gd name="connsiteX13" fmla="*/ 982980 w 2804160"/>
                  <a:gd name="connsiteY13" fmla="*/ 68580 h 297180"/>
                  <a:gd name="connsiteX14" fmla="*/ 1005840 w 2804160"/>
                  <a:gd name="connsiteY14" fmla="*/ 45720 h 297180"/>
                  <a:gd name="connsiteX15" fmla="*/ 1082040 w 2804160"/>
                  <a:gd name="connsiteY15" fmla="*/ 0 h 297180"/>
                  <a:gd name="connsiteX16" fmla="*/ 1280160 w 2804160"/>
                  <a:gd name="connsiteY16" fmla="*/ 30480 h 297180"/>
                  <a:gd name="connsiteX17" fmla="*/ 1424940 w 2804160"/>
                  <a:gd name="connsiteY17" fmla="*/ 106680 h 297180"/>
                  <a:gd name="connsiteX18" fmla="*/ 1455420 w 2804160"/>
                  <a:gd name="connsiteY18" fmla="*/ 121920 h 297180"/>
                  <a:gd name="connsiteX19" fmla="*/ 1478280 w 2804160"/>
                  <a:gd name="connsiteY19" fmla="*/ 137160 h 297180"/>
                  <a:gd name="connsiteX20" fmla="*/ 1554480 w 2804160"/>
                  <a:gd name="connsiteY20" fmla="*/ 152400 h 297180"/>
                  <a:gd name="connsiteX21" fmla="*/ 1615440 w 2804160"/>
                  <a:gd name="connsiteY21" fmla="*/ 160020 h 297180"/>
                  <a:gd name="connsiteX22" fmla="*/ 1668780 w 2804160"/>
                  <a:gd name="connsiteY22" fmla="*/ 167640 h 297180"/>
                  <a:gd name="connsiteX23" fmla="*/ 1821180 w 2804160"/>
                  <a:gd name="connsiteY23" fmla="*/ 144780 h 297180"/>
                  <a:gd name="connsiteX24" fmla="*/ 1874520 w 2804160"/>
                  <a:gd name="connsiteY24" fmla="*/ 121920 h 297180"/>
                  <a:gd name="connsiteX25" fmla="*/ 1965960 w 2804160"/>
                  <a:gd name="connsiteY25" fmla="*/ 114300 h 297180"/>
                  <a:gd name="connsiteX26" fmla="*/ 2255520 w 2804160"/>
                  <a:gd name="connsiteY26" fmla="*/ 106680 h 297180"/>
                  <a:gd name="connsiteX27" fmla="*/ 2286000 w 2804160"/>
                  <a:gd name="connsiteY27" fmla="*/ 121920 h 297180"/>
                  <a:gd name="connsiteX28" fmla="*/ 2324100 w 2804160"/>
                  <a:gd name="connsiteY28" fmla="*/ 129540 h 297180"/>
                  <a:gd name="connsiteX29" fmla="*/ 2423160 w 2804160"/>
                  <a:gd name="connsiteY29" fmla="*/ 152400 h 297180"/>
                  <a:gd name="connsiteX30" fmla="*/ 2476500 w 2804160"/>
                  <a:gd name="connsiteY30" fmla="*/ 167640 h 297180"/>
                  <a:gd name="connsiteX31" fmla="*/ 2560320 w 2804160"/>
                  <a:gd name="connsiteY31" fmla="*/ 182880 h 297180"/>
                  <a:gd name="connsiteX32" fmla="*/ 2583180 w 2804160"/>
                  <a:gd name="connsiteY32" fmla="*/ 190500 h 297180"/>
                  <a:gd name="connsiteX33" fmla="*/ 2674620 w 2804160"/>
                  <a:gd name="connsiteY33" fmla="*/ 228600 h 297180"/>
                  <a:gd name="connsiteX34" fmla="*/ 2689860 w 2804160"/>
                  <a:gd name="connsiteY34" fmla="*/ 251460 h 297180"/>
                  <a:gd name="connsiteX35" fmla="*/ 2720340 w 2804160"/>
                  <a:gd name="connsiteY35" fmla="*/ 259080 h 297180"/>
                  <a:gd name="connsiteX36" fmla="*/ 2804160 w 2804160"/>
                  <a:gd name="connsiteY36" fmla="*/ 259080 h 297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804160" h="297180">
                    <a:moveTo>
                      <a:pt x="0" y="205740"/>
                    </a:moveTo>
                    <a:cubicBezTo>
                      <a:pt x="12700" y="208280"/>
                      <a:pt x="25307" y="211340"/>
                      <a:pt x="38100" y="213360"/>
                    </a:cubicBezTo>
                    <a:cubicBezTo>
                      <a:pt x="125941" y="227230"/>
                      <a:pt x="135721" y="227593"/>
                      <a:pt x="213360" y="236220"/>
                    </a:cubicBezTo>
                    <a:cubicBezTo>
                      <a:pt x="241300" y="243840"/>
                      <a:pt x="268850" y="253071"/>
                      <a:pt x="297180" y="259080"/>
                    </a:cubicBezTo>
                    <a:cubicBezTo>
                      <a:pt x="401417" y="281191"/>
                      <a:pt x="434232" y="285190"/>
                      <a:pt x="518160" y="297180"/>
                    </a:cubicBezTo>
                    <a:cubicBezTo>
                      <a:pt x="530860" y="292100"/>
                      <a:pt x="544026" y="288057"/>
                      <a:pt x="556260" y="281940"/>
                    </a:cubicBezTo>
                    <a:cubicBezTo>
                      <a:pt x="564451" y="277844"/>
                      <a:pt x="570702" y="270308"/>
                      <a:pt x="579120" y="266700"/>
                    </a:cubicBezTo>
                    <a:cubicBezTo>
                      <a:pt x="588746" y="262575"/>
                      <a:pt x="599440" y="261620"/>
                      <a:pt x="609600" y="259080"/>
                    </a:cubicBezTo>
                    <a:cubicBezTo>
                      <a:pt x="633575" y="241099"/>
                      <a:pt x="642667" y="231440"/>
                      <a:pt x="670560" y="220980"/>
                    </a:cubicBezTo>
                    <a:cubicBezTo>
                      <a:pt x="680366" y="217303"/>
                      <a:pt x="690880" y="215900"/>
                      <a:pt x="701040" y="213360"/>
                    </a:cubicBezTo>
                    <a:cubicBezTo>
                      <a:pt x="767028" y="169368"/>
                      <a:pt x="659560" y="236264"/>
                      <a:pt x="777240" y="190500"/>
                    </a:cubicBezTo>
                    <a:cubicBezTo>
                      <a:pt x="806902" y="178965"/>
                      <a:pt x="834289" y="161990"/>
                      <a:pt x="861060" y="144780"/>
                    </a:cubicBezTo>
                    <a:cubicBezTo>
                      <a:pt x="922530" y="105264"/>
                      <a:pt x="849152" y="133509"/>
                      <a:pt x="906780" y="114300"/>
                    </a:cubicBezTo>
                    <a:cubicBezTo>
                      <a:pt x="1036892" y="10211"/>
                      <a:pt x="861378" y="144581"/>
                      <a:pt x="982980" y="68580"/>
                    </a:cubicBezTo>
                    <a:cubicBezTo>
                      <a:pt x="992118" y="62869"/>
                      <a:pt x="996980" y="51854"/>
                      <a:pt x="1005840" y="45720"/>
                    </a:cubicBezTo>
                    <a:cubicBezTo>
                      <a:pt x="1030194" y="28859"/>
                      <a:pt x="1056640" y="15240"/>
                      <a:pt x="1082040" y="0"/>
                    </a:cubicBezTo>
                    <a:cubicBezTo>
                      <a:pt x="1148080" y="10160"/>
                      <a:pt x="1215543" y="13476"/>
                      <a:pt x="1280160" y="30480"/>
                    </a:cubicBezTo>
                    <a:cubicBezTo>
                      <a:pt x="1310530" y="38472"/>
                      <a:pt x="1389717" y="87468"/>
                      <a:pt x="1424940" y="106680"/>
                    </a:cubicBezTo>
                    <a:cubicBezTo>
                      <a:pt x="1434912" y="112119"/>
                      <a:pt x="1445557" y="116284"/>
                      <a:pt x="1455420" y="121920"/>
                    </a:cubicBezTo>
                    <a:cubicBezTo>
                      <a:pt x="1463371" y="126464"/>
                      <a:pt x="1469862" y="133552"/>
                      <a:pt x="1478280" y="137160"/>
                    </a:cubicBezTo>
                    <a:cubicBezTo>
                      <a:pt x="1492165" y="143111"/>
                      <a:pt x="1545025" y="151049"/>
                      <a:pt x="1554480" y="152400"/>
                    </a:cubicBezTo>
                    <a:cubicBezTo>
                      <a:pt x="1574752" y="155296"/>
                      <a:pt x="1595142" y="157314"/>
                      <a:pt x="1615440" y="160020"/>
                    </a:cubicBezTo>
                    <a:lnTo>
                      <a:pt x="1668780" y="167640"/>
                    </a:lnTo>
                    <a:cubicBezTo>
                      <a:pt x="1719580" y="160020"/>
                      <a:pt x="1771035" y="155923"/>
                      <a:pt x="1821180" y="144780"/>
                    </a:cubicBezTo>
                    <a:cubicBezTo>
                      <a:pt x="1840063" y="140584"/>
                      <a:pt x="1855591" y="125905"/>
                      <a:pt x="1874520" y="121920"/>
                    </a:cubicBezTo>
                    <a:cubicBezTo>
                      <a:pt x="1904450" y="115619"/>
                      <a:pt x="1935480" y="116840"/>
                      <a:pt x="1965960" y="114300"/>
                    </a:cubicBezTo>
                    <a:cubicBezTo>
                      <a:pt x="2092497" y="86181"/>
                      <a:pt x="2055174" y="88467"/>
                      <a:pt x="2255520" y="106680"/>
                    </a:cubicBezTo>
                    <a:cubicBezTo>
                      <a:pt x="2266833" y="107708"/>
                      <a:pt x="2275224" y="118328"/>
                      <a:pt x="2286000" y="121920"/>
                    </a:cubicBezTo>
                    <a:cubicBezTo>
                      <a:pt x="2298287" y="126016"/>
                      <a:pt x="2311400" y="127000"/>
                      <a:pt x="2324100" y="129540"/>
                    </a:cubicBezTo>
                    <a:cubicBezTo>
                      <a:pt x="2380022" y="157501"/>
                      <a:pt x="2333430" y="138595"/>
                      <a:pt x="2423160" y="152400"/>
                    </a:cubicBezTo>
                    <a:cubicBezTo>
                      <a:pt x="2484768" y="161878"/>
                      <a:pt x="2425807" y="156777"/>
                      <a:pt x="2476500" y="167640"/>
                    </a:cubicBezTo>
                    <a:cubicBezTo>
                      <a:pt x="2504268" y="173590"/>
                      <a:pt x="2532552" y="176930"/>
                      <a:pt x="2560320" y="182880"/>
                    </a:cubicBezTo>
                    <a:cubicBezTo>
                      <a:pt x="2568174" y="184563"/>
                      <a:pt x="2575722" y="187517"/>
                      <a:pt x="2583180" y="190500"/>
                    </a:cubicBezTo>
                    <a:cubicBezTo>
                      <a:pt x="2613838" y="202763"/>
                      <a:pt x="2674620" y="228600"/>
                      <a:pt x="2674620" y="228600"/>
                    </a:cubicBezTo>
                    <a:cubicBezTo>
                      <a:pt x="2679700" y="236220"/>
                      <a:pt x="2682240" y="246380"/>
                      <a:pt x="2689860" y="251460"/>
                    </a:cubicBezTo>
                    <a:cubicBezTo>
                      <a:pt x="2698574" y="257269"/>
                      <a:pt x="2709891" y="258383"/>
                      <a:pt x="2720340" y="259080"/>
                    </a:cubicBezTo>
                    <a:cubicBezTo>
                      <a:pt x="2748218" y="260939"/>
                      <a:pt x="2776220" y="259080"/>
                      <a:pt x="2804160" y="259080"/>
                    </a:cubicBez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7" name="TextBox 36">
                <a:extLst>
                  <a:ext uri="{FF2B5EF4-FFF2-40B4-BE49-F238E27FC236}">
                    <a16:creationId xmlns:a16="http://schemas.microsoft.com/office/drawing/2014/main" id="{98F5F58E-78B0-EB87-2090-A9A186B3E8E6}"/>
                  </a:ext>
                </a:extLst>
              </p:cNvPr>
              <p:cNvSpPr txBox="1"/>
              <p:nvPr/>
            </p:nvSpPr>
            <p:spPr>
              <a:xfrm>
                <a:off x="7124700" y="1512164"/>
                <a:ext cx="1278492" cy="369332"/>
              </a:xfrm>
              <a:prstGeom prst="rect">
                <a:avLst/>
              </a:prstGeom>
              <a:noFill/>
            </p:spPr>
            <p:txBody>
              <a:bodyPr wrap="none" rtlCol="0">
                <a:spAutoFit/>
              </a:bodyPr>
              <a:lstStyle/>
              <a:p>
                <a:r>
                  <a:rPr lang="en-AU" dirty="0"/>
                  <a:t>Scintillation</a:t>
                </a:r>
              </a:p>
            </p:txBody>
          </p:sp>
          <p:sp>
            <p:nvSpPr>
              <p:cNvPr id="39" name="Freeform: Shape 38">
                <a:extLst>
                  <a:ext uri="{FF2B5EF4-FFF2-40B4-BE49-F238E27FC236}">
                    <a16:creationId xmlns:a16="http://schemas.microsoft.com/office/drawing/2014/main" id="{73E715D9-CFAB-E0D3-DF25-A98A1672A7E6}"/>
                  </a:ext>
                </a:extLst>
              </p:cNvPr>
              <p:cNvSpPr/>
              <p:nvPr/>
            </p:nvSpPr>
            <p:spPr>
              <a:xfrm>
                <a:off x="6225540" y="2240280"/>
                <a:ext cx="2834640" cy="335280"/>
              </a:xfrm>
              <a:custGeom>
                <a:avLst/>
                <a:gdLst>
                  <a:gd name="connsiteX0" fmla="*/ 0 w 2834640"/>
                  <a:gd name="connsiteY0" fmla="*/ 7620 h 335280"/>
                  <a:gd name="connsiteX1" fmla="*/ 129540 w 2834640"/>
                  <a:gd name="connsiteY1" fmla="*/ 0 h 335280"/>
                  <a:gd name="connsiteX2" fmla="*/ 312420 w 2834640"/>
                  <a:gd name="connsiteY2" fmla="*/ 15240 h 335280"/>
                  <a:gd name="connsiteX3" fmla="*/ 381000 w 2834640"/>
                  <a:gd name="connsiteY3" fmla="*/ 53340 h 335280"/>
                  <a:gd name="connsiteX4" fmla="*/ 426720 w 2834640"/>
                  <a:gd name="connsiteY4" fmla="*/ 83820 h 335280"/>
                  <a:gd name="connsiteX5" fmla="*/ 457200 w 2834640"/>
                  <a:gd name="connsiteY5" fmla="*/ 91440 h 335280"/>
                  <a:gd name="connsiteX6" fmla="*/ 495300 w 2834640"/>
                  <a:gd name="connsiteY6" fmla="*/ 106680 h 335280"/>
                  <a:gd name="connsiteX7" fmla="*/ 541020 w 2834640"/>
                  <a:gd name="connsiteY7" fmla="*/ 121920 h 335280"/>
                  <a:gd name="connsiteX8" fmla="*/ 571500 w 2834640"/>
                  <a:gd name="connsiteY8" fmla="*/ 137160 h 335280"/>
                  <a:gd name="connsiteX9" fmla="*/ 777240 w 2834640"/>
                  <a:gd name="connsiteY9" fmla="*/ 175260 h 335280"/>
                  <a:gd name="connsiteX10" fmla="*/ 822960 w 2834640"/>
                  <a:gd name="connsiteY10" fmla="*/ 167640 h 335280"/>
                  <a:gd name="connsiteX11" fmla="*/ 998220 w 2834640"/>
                  <a:gd name="connsiteY11" fmla="*/ 144780 h 335280"/>
                  <a:gd name="connsiteX12" fmla="*/ 1082040 w 2834640"/>
                  <a:gd name="connsiteY12" fmla="*/ 152400 h 335280"/>
                  <a:gd name="connsiteX13" fmla="*/ 1104900 w 2834640"/>
                  <a:gd name="connsiteY13" fmla="*/ 175260 h 335280"/>
                  <a:gd name="connsiteX14" fmla="*/ 1143000 w 2834640"/>
                  <a:gd name="connsiteY14" fmla="*/ 190500 h 335280"/>
                  <a:gd name="connsiteX15" fmla="*/ 1287780 w 2834640"/>
                  <a:gd name="connsiteY15" fmla="*/ 281940 h 335280"/>
                  <a:gd name="connsiteX16" fmla="*/ 1318260 w 2834640"/>
                  <a:gd name="connsiteY16" fmla="*/ 297180 h 335280"/>
                  <a:gd name="connsiteX17" fmla="*/ 1409700 w 2834640"/>
                  <a:gd name="connsiteY17" fmla="*/ 320040 h 335280"/>
                  <a:gd name="connsiteX18" fmla="*/ 1440180 w 2834640"/>
                  <a:gd name="connsiteY18" fmla="*/ 327660 h 335280"/>
                  <a:gd name="connsiteX19" fmla="*/ 1493520 w 2834640"/>
                  <a:gd name="connsiteY19" fmla="*/ 335280 h 335280"/>
                  <a:gd name="connsiteX20" fmla="*/ 1615440 w 2834640"/>
                  <a:gd name="connsiteY20" fmla="*/ 304800 h 335280"/>
                  <a:gd name="connsiteX21" fmla="*/ 1706880 w 2834640"/>
                  <a:gd name="connsiteY21" fmla="*/ 266700 h 335280"/>
                  <a:gd name="connsiteX22" fmla="*/ 1722120 w 2834640"/>
                  <a:gd name="connsiteY22" fmla="*/ 243840 h 335280"/>
                  <a:gd name="connsiteX23" fmla="*/ 1783080 w 2834640"/>
                  <a:gd name="connsiteY23" fmla="*/ 213360 h 335280"/>
                  <a:gd name="connsiteX24" fmla="*/ 1798320 w 2834640"/>
                  <a:gd name="connsiteY24" fmla="*/ 190500 h 335280"/>
                  <a:gd name="connsiteX25" fmla="*/ 1828800 w 2834640"/>
                  <a:gd name="connsiteY25" fmla="*/ 182880 h 335280"/>
                  <a:gd name="connsiteX26" fmla="*/ 1859280 w 2834640"/>
                  <a:gd name="connsiteY26" fmla="*/ 167640 h 335280"/>
                  <a:gd name="connsiteX27" fmla="*/ 1912620 w 2834640"/>
                  <a:gd name="connsiteY27" fmla="*/ 152400 h 335280"/>
                  <a:gd name="connsiteX28" fmla="*/ 2072640 w 2834640"/>
                  <a:gd name="connsiteY28" fmla="*/ 121920 h 335280"/>
                  <a:gd name="connsiteX29" fmla="*/ 2133600 w 2834640"/>
                  <a:gd name="connsiteY29" fmla="*/ 129540 h 335280"/>
                  <a:gd name="connsiteX30" fmla="*/ 2179320 w 2834640"/>
                  <a:gd name="connsiteY30" fmla="*/ 160020 h 335280"/>
                  <a:gd name="connsiteX31" fmla="*/ 2232660 w 2834640"/>
                  <a:gd name="connsiteY31" fmla="*/ 190500 h 335280"/>
                  <a:gd name="connsiteX32" fmla="*/ 2255520 w 2834640"/>
                  <a:gd name="connsiteY32" fmla="*/ 198120 h 335280"/>
                  <a:gd name="connsiteX33" fmla="*/ 2286000 w 2834640"/>
                  <a:gd name="connsiteY33" fmla="*/ 213360 h 335280"/>
                  <a:gd name="connsiteX34" fmla="*/ 2377440 w 2834640"/>
                  <a:gd name="connsiteY34" fmla="*/ 236220 h 335280"/>
                  <a:gd name="connsiteX35" fmla="*/ 2453640 w 2834640"/>
                  <a:gd name="connsiteY35" fmla="*/ 259080 h 335280"/>
                  <a:gd name="connsiteX36" fmla="*/ 2529840 w 2834640"/>
                  <a:gd name="connsiteY36" fmla="*/ 243840 h 335280"/>
                  <a:gd name="connsiteX37" fmla="*/ 2575560 w 2834640"/>
                  <a:gd name="connsiteY37" fmla="*/ 236220 h 335280"/>
                  <a:gd name="connsiteX38" fmla="*/ 2674620 w 2834640"/>
                  <a:gd name="connsiteY38" fmla="*/ 213360 h 335280"/>
                  <a:gd name="connsiteX39" fmla="*/ 2804160 w 2834640"/>
                  <a:gd name="connsiteY39" fmla="*/ 251460 h 335280"/>
                  <a:gd name="connsiteX40" fmla="*/ 2834640 w 2834640"/>
                  <a:gd name="connsiteY40" fmla="*/ 266700 h 335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834640" h="335280">
                    <a:moveTo>
                      <a:pt x="0" y="7620"/>
                    </a:moveTo>
                    <a:cubicBezTo>
                      <a:pt x="43180" y="5080"/>
                      <a:pt x="86285" y="0"/>
                      <a:pt x="129540" y="0"/>
                    </a:cubicBezTo>
                    <a:cubicBezTo>
                      <a:pt x="149083" y="0"/>
                      <a:pt x="286677" y="12900"/>
                      <a:pt x="312420" y="15240"/>
                    </a:cubicBezTo>
                    <a:cubicBezTo>
                      <a:pt x="346362" y="32211"/>
                      <a:pt x="345917" y="31014"/>
                      <a:pt x="381000" y="53340"/>
                    </a:cubicBezTo>
                    <a:cubicBezTo>
                      <a:pt x="396453" y="63174"/>
                      <a:pt x="410337" y="75629"/>
                      <a:pt x="426720" y="83820"/>
                    </a:cubicBezTo>
                    <a:cubicBezTo>
                      <a:pt x="436087" y="88504"/>
                      <a:pt x="447265" y="88128"/>
                      <a:pt x="457200" y="91440"/>
                    </a:cubicBezTo>
                    <a:cubicBezTo>
                      <a:pt x="470176" y="95765"/>
                      <a:pt x="482445" y="102006"/>
                      <a:pt x="495300" y="106680"/>
                    </a:cubicBezTo>
                    <a:cubicBezTo>
                      <a:pt x="510397" y="112170"/>
                      <a:pt x="526105" y="115954"/>
                      <a:pt x="541020" y="121920"/>
                    </a:cubicBezTo>
                    <a:cubicBezTo>
                      <a:pt x="551567" y="126139"/>
                      <a:pt x="560380" y="134843"/>
                      <a:pt x="571500" y="137160"/>
                    </a:cubicBezTo>
                    <a:cubicBezTo>
                      <a:pt x="870859" y="199526"/>
                      <a:pt x="628189" y="132674"/>
                      <a:pt x="777240" y="175260"/>
                    </a:cubicBezTo>
                    <a:cubicBezTo>
                      <a:pt x="792480" y="172720"/>
                      <a:pt x="807655" y="169751"/>
                      <a:pt x="822960" y="167640"/>
                    </a:cubicBezTo>
                    <a:lnTo>
                      <a:pt x="998220" y="144780"/>
                    </a:lnTo>
                    <a:cubicBezTo>
                      <a:pt x="1026160" y="147320"/>
                      <a:pt x="1055064" y="144693"/>
                      <a:pt x="1082040" y="152400"/>
                    </a:cubicBezTo>
                    <a:cubicBezTo>
                      <a:pt x="1092402" y="155360"/>
                      <a:pt x="1095762" y="169549"/>
                      <a:pt x="1104900" y="175260"/>
                    </a:cubicBezTo>
                    <a:cubicBezTo>
                      <a:pt x="1116499" y="182509"/>
                      <a:pt x="1131185" y="183608"/>
                      <a:pt x="1143000" y="190500"/>
                    </a:cubicBezTo>
                    <a:cubicBezTo>
                      <a:pt x="1192304" y="219261"/>
                      <a:pt x="1236727" y="256413"/>
                      <a:pt x="1287780" y="281940"/>
                    </a:cubicBezTo>
                    <a:cubicBezTo>
                      <a:pt x="1297940" y="287020"/>
                      <a:pt x="1307418" y="293792"/>
                      <a:pt x="1318260" y="297180"/>
                    </a:cubicBezTo>
                    <a:cubicBezTo>
                      <a:pt x="1348248" y="306551"/>
                      <a:pt x="1379220" y="312420"/>
                      <a:pt x="1409700" y="320040"/>
                    </a:cubicBezTo>
                    <a:cubicBezTo>
                      <a:pt x="1419860" y="322580"/>
                      <a:pt x="1429813" y="326179"/>
                      <a:pt x="1440180" y="327660"/>
                    </a:cubicBezTo>
                    <a:lnTo>
                      <a:pt x="1493520" y="335280"/>
                    </a:lnTo>
                    <a:cubicBezTo>
                      <a:pt x="1534160" y="325120"/>
                      <a:pt x="1575559" y="317619"/>
                      <a:pt x="1615440" y="304800"/>
                    </a:cubicBezTo>
                    <a:cubicBezTo>
                      <a:pt x="1646876" y="294696"/>
                      <a:pt x="1706880" y="266700"/>
                      <a:pt x="1706880" y="266700"/>
                    </a:cubicBezTo>
                    <a:cubicBezTo>
                      <a:pt x="1711960" y="259080"/>
                      <a:pt x="1715167" y="249800"/>
                      <a:pt x="1722120" y="243840"/>
                    </a:cubicBezTo>
                    <a:cubicBezTo>
                      <a:pt x="1745023" y="224209"/>
                      <a:pt x="1758147" y="221671"/>
                      <a:pt x="1783080" y="213360"/>
                    </a:cubicBezTo>
                    <a:cubicBezTo>
                      <a:pt x="1788160" y="205740"/>
                      <a:pt x="1790700" y="195580"/>
                      <a:pt x="1798320" y="190500"/>
                    </a:cubicBezTo>
                    <a:cubicBezTo>
                      <a:pt x="1807034" y="184691"/>
                      <a:pt x="1818994" y="186557"/>
                      <a:pt x="1828800" y="182880"/>
                    </a:cubicBezTo>
                    <a:cubicBezTo>
                      <a:pt x="1839436" y="178892"/>
                      <a:pt x="1848605" y="171522"/>
                      <a:pt x="1859280" y="167640"/>
                    </a:cubicBezTo>
                    <a:cubicBezTo>
                      <a:pt x="1876658" y="161321"/>
                      <a:pt x="1894631" y="156683"/>
                      <a:pt x="1912620" y="152400"/>
                    </a:cubicBezTo>
                    <a:cubicBezTo>
                      <a:pt x="2005801" y="130214"/>
                      <a:pt x="1998638" y="132492"/>
                      <a:pt x="2072640" y="121920"/>
                    </a:cubicBezTo>
                    <a:cubicBezTo>
                      <a:pt x="2092960" y="124460"/>
                      <a:pt x="2114315" y="122652"/>
                      <a:pt x="2133600" y="129540"/>
                    </a:cubicBezTo>
                    <a:cubicBezTo>
                      <a:pt x="2150849" y="135700"/>
                      <a:pt x="2163417" y="150933"/>
                      <a:pt x="2179320" y="160020"/>
                    </a:cubicBezTo>
                    <a:cubicBezTo>
                      <a:pt x="2197100" y="170180"/>
                      <a:pt x="2214344" y="181342"/>
                      <a:pt x="2232660" y="190500"/>
                    </a:cubicBezTo>
                    <a:cubicBezTo>
                      <a:pt x="2239844" y="194092"/>
                      <a:pt x="2248137" y="194956"/>
                      <a:pt x="2255520" y="198120"/>
                    </a:cubicBezTo>
                    <a:cubicBezTo>
                      <a:pt x="2265961" y="202595"/>
                      <a:pt x="2275158" y="209972"/>
                      <a:pt x="2286000" y="213360"/>
                    </a:cubicBezTo>
                    <a:cubicBezTo>
                      <a:pt x="2315988" y="222731"/>
                      <a:pt x="2347634" y="226285"/>
                      <a:pt x="2377440" y="236220"/>
                    </a:cubicBezTo>
                    <a:cubicBezTo>
                      <a:pt x="2433095" y="254772"/>
                      <a:pt x="2407575" y="247564"/>
                      <a:pt x="2453640" y="259080"/>
                    </a:cubicBezTo>
                    <a:lnTo>
                      <a:pt x="2529840" y="243840"/>
                    </a:lnTo>
                    <a:cubicBezTo>
                      <a:pt x="2545026" y="240993"/>
                      <a:pt x="2560761" y="240660"/>
                      <a:pt x="2575560" y="236220"/>
                    </a:cubicBezTo>
                    <a:cubicBezTo>
                      <a:pt x="2680668" y="204688"/>
                      <a:pt x="2485296" y="234396"/>
                      <a:pt x="2674620" y="213360"/>
                    </a:cubicBezTo>
                    <a:cubicBezTo>
                      <a:pt x="2707701" y="221630"/>
                      <a:pt x="2774676" y="236718"/>
                      <a:pt x="2804160" y="251460"/>
                    </a:cubicBezTo>
                    <a:lnTo>
                      <a:pt x="2834640" y="266700"/>
                    </a:lnTo>
                  </a:path>
                </a:pathLst>
              </a:custGeom>
              <a:noFill/>
              <a:ln w="19050">
                <a:solidFill>
                  <a:srgbClr val="FF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1" name="TextBox 40">
                <a:extLst>
                  <a:ext uri="{FF2B5EF4-FFF2-40B4-BE49-F238E27FC236}">
                    <a16:creationId xmlns:a16="http://schemas.microsoft.com/office/drawing/2014/main" id="{54210943-AD66-78A3-EE0C-33E1E24C390B}"/>
                  </a:ext>
                </a:extLst>
              </p:cNvPr>
              <p:cNvSpPr txBox="1"/>
              <p:nvPr/>
            </p:nvSpPr>
            <p:spPr>
              <a:xfrm>
                <a:off x="5871212" y="4290437"/>
                <a:ext cx="3143248" cy="646331"/>
              </a:xfrm>
              <a:prstGeom prst="rect">
                <a:avLst/>
              </a:prstGeom>
              <a:noFill/>
            </p:spPr>
            <p:txBody>
              <a:bodyPr wrap="square" rtlCol="0">
                <a:spAutoFit/>
              </a:bodyPr>
              <a:lstStyle/>
              <a:p>
                <a:r>
                  <a:rPr lang="en-AU" dirty="0"/>
                  <a:t>Optics/beam </a:t>
                </a:r>
                <a:r>
                  <a:rPr lang="en-AU" b="1" dirty="0"/>
                  <a:t>larger</a:t>
                </a:r>
                <a:r>
                  <a:rPr lang="en-AU" dirty="0"/>
                  <a:t> than scale length of turbulence </a:t>
                </a:r>
              </a:p>
            </p:txBody>
          </p:sp>
          <p:grpSp>
            <p:nvGrpSpPr>
              <p:cNvPr id="45" name="Group 44">
                <a:extLst>
                  <a:ext uri="{FF2B5EF4-FFF2-40B4-BE49-F238E27FC236}">
                    <a16:creationId xmlns:a16="http://schemas.microsoft.com/office/drawing/2014/main" id="{336D4E21-4DA0-3ECF-3901-A5017EB06BD4}"/>
                  </a:ext>
                </a:extLst>
              </p:cNvPr>
              <p:cNvGrpSpPr/>
              <p:nvPr/>
            </p:nvGrpSpPr>
            <p:grpSpPr>
              <a:xfrm rot="16200000">
                <a:off x="5959825" y="2510850"/>
                <a:ext cx="1664980" cy="171320"/>
                <a:chOff x="2117245" y="4925979"/>
                <a:chExt cx="6561966" cy="1094864"/>
              </a:xfrm>
            </p:grpSpPr>
            <p:sp>
              <p:nvSpPr>
                <p:cNvPr id="42" name="Freeform: Shape 41">
                  <a:extLst>
                    <a:ext uri="{FF2B5EF4-FFF2-40B4-BE49-F238E27FC236}">
                      <a16:creationId xmlns:a16="http://schemas.microsoft.com/office/drawing/2014/main" id="{AC312ECA-6B81-6B17-3CA0-7C4896CAB7FF}"/>
                    </a:ext>
                  </a:extLst>
                </p:cNvPr>
                <p:cNvSpPr/>
                <p:nvPr/>
              </p:nvSpPr>
              <p:spPr>
                <a:xfrm rot="10800000">
                  <a:off x="2117245" y="5008308"/>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3" name="Freeform: Shape 42">
                  <a:extLst>
                    <a:ext uri="{FF2B5EF4-FFF2-40B4-BE49-F238E27FC236}">
                      <a16:creationId xmlns:a16="http://schemas.microsoft.com/office/drawing/2014/main" id="{267B4D8D-E2A9-BE3B-BBFD-95C6A2910D1C}"/>
                    </a:ext>
                  </a:extLst>
                </p:cNvPr>
                <p:cNvSpPr/>
                <p:nvPr/>
              </p:nvSpPr>
              <p:spPr>
                <a:xfrm rot="10800000" flipV="1">
                  <a:off x="4304567" y="4925979"/>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4" name="Freeform: Shape 43">
                  <a:extLst>
                    <a:ext uri="{FF2B5EF4-FFF2-40B4-BE49-F238E27FC236}">
                      <a16:creationId xmlns:a16="http://schemas.microsoft.com/office/drawing/2014/main" id="{B8C5491D-929E-F779-FDD9-7937490FA6AC}"/>
                    </a:ext>
                  </a:extLst>
                </p:cNvPr>
                <p:cNvSpPr/>
                <p:nvPr/>
              </p:nvSpPr>
              <p:spPr>
                <a:xfrm rot="10800000">
                  <a:off x="6491889" y="4981621"/>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0" name="Group 49">
                <a:extLst>
                  <a:ext uri="{FF2B5EF4-FFF2-40B4-BE49-F238E27FC236}">
                    <a16:creationId xmlns:a16="http://schemas.microsoft.com/office/drawing/2014/main" id="{591ACD3B-EEED-1DAA-CEDE-DA35BF43A77A}"/>
                  </a:ext>
                </a:extLst>
              </p:cNvPr>
              <p:cNvGrpSpPr/>
              <p:nvPr/>
            </p:nvGrpSpPr>
            <p:grpSpPr>
              <a:xfrm rot="16200000">
                <a:off x="6112225" y="2663250"/>
                <a:ext cx="1664980" cy="171320"/>
                <a:chOff x="2117245" y="4925979"/>
                <a:chExt cx="6561966" cy="1094864"/>
              </a:xfrm>
            </p:grpSpPr>
            <p:sp>
              <p:nvSpPr>
                <p:cNvPr id="51" name="Freeform: Shape 50">
                  <a:extLst>
                    <a:ext uri="{FF2B5EF4-FFF2-40B4-BE49-F238E27FC236}">
                      <a16:creationId xmlns:a16="http://schemas.microsoft.com/office/drawing/2014/main" id="{A1B4C110-ABF5-244C-5F7A-698D1C0ED85A}"/>
                    </a:ext>
                  </a:extLst>
                </p:cNvPr>
                <p:cNvSpPr/>
                <p:nvPr/>
              </p:nvSpPr>
              <p:spPr>
                <a:xfrm rot="10800000">
                  <a:off x="2117245" y="5008308"/>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Freeform: Shape 51">
                  <a:extLst>
                    <a:ext uri="{FF2B5EF4-FFF2-40B4-BE49-F238E27FC236}">
                      <a16:creationId xmlns:a16="http://schemas.microsoft.com/office/drawing/2014/main" id="{E25B94F6-8483-09EF-3D0A-51B668E053EF}"/>
                    </a:ext>
                  </a:extLst>
                </p:cNvPr>
                <p:cNvSpPr/>
                <p:nvPr/>
              </p:nvSpPr>
              <p:spPr>
                <a:xfrm rot="10800000" flipV="1">
                  <a:off x="4304567" y="4925979"/>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Freeform: Shape 52">
                  <a:extLst>
                    <a:ext uri="{FF2B5EF4-FFF2-40B4-BE49-F238E27FC236}">
                      <a16:creationId xmlns:a16="http://schemas.microsoft.com/office/drawing/2014/main" id="{0B61818B-4188-DF7D-AB6B-2FB2C02D101C}"/>
                    </a:ext>
                  </a:extLst>
                </p:cNvPr>
                <p:cNvSpPr/>
                <p:nvPr/>
              </p:nvSpPr>
              <p:spPr>
                <a:xfrm rot="10800000">
                  <a:off x="6491889" y="4981621"/>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4" name="Group 53">
                <a:extLst>
                  <a:ext uri="{FF2B5EF4-FFF2-40B4-BE49-F238E27FC236}">
                    <a16:creationId xmlns:a16="http://schemas.microsoft.com/office/drawing/2014/main" id="{568DE27A-B715-D66F-268C-D0AA5111694D}"/>
                  </a:ext>
                </a:extLst>
              </p:cNvPr>
              <p:cNvGrpSpPr/>
              <p:nvPr/>
            </p:nvGrpSpPr>
            <p:grpSpPr>
              <a:xfrm rot="16200000">
                <a:off x="6291682" y="2701390"/>
                <a:ext cx="1664980" cy="171320"/>
                <a:chOff x="2117245" y="4925979"/>
                <a:chExt cx="6561966" cy="1094864"/>
              </a:xfrm>
            </p:grpSpPr>
            <p:sp>
              <p:nvSpPr>
                <p:cNvPr id="55" name="Freeform: Shape 54">
                  <a:extLst>
                    <a:ext uri="{FF2B5EF4-FFF2-40B4-BE49-F238E27FC236}">
                      <a16:creationId xmlns:a16="http://schemas.microsoft.com/office/drawing/2014/main" id="{AA02405D-8CE3-D67C-22E3-1B96F4074402}"/>
                    </a:ext>
                  </a:extLst>
                </p:cNvPr>
                <p:cNvSpPr/>
                <p:nvPr/>
              </p:nvSpPr>
              <p:spPr>
                <a:xfrm rot="10800000">
                  <a:off x="2117245" y="5008308"/>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6" name="Freeform: Shape 55">
                  <a:extLst>
                    <a:ext uri="{FF2B5EF4-FFF2-40B4-BE49-F238E27FC236}">
                      <a16:creationId xmlns:a16="http://schemas.microsoft.com/office/drawing/2014/main" id="{923D3222-B52A-1467-073C-2C7A28790C8A}"/>
                    </a:ext>
                  </a:extLst>
                </p:cNvPr>
                <p:cNvSpPr/>
                <p:nvPr/>
              </p:nvSpPr>
              <p:spPr>
                <a:xfrm rot="10800000" flipV="1">
                  <a:off x="4304567" y="4925979"/>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7" name="Freeform: Shape 56">
                  <a:extLst>
                    <a:ext uri="{FF2B5EF4-FFF2-40B4-BE49-F238E27FC236}">
                      <a16:creationId xmlns:a16="http://schemas.microsoft.com/office/drawing/2014/main" id="{61AF11B3-960F-E695-365B-5F8C5494E12A}"/>
                    </a:ext>
                  </a:extLst>
                </p:cNvPr>
                <p:cNvSpPr/>
                <p:nvPr/>
              </p:nvSpPr>
              <p:spPr>
                <a:xfrm rot="10800000">
                  <a:off x="6491889" y="4981621"/>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8" name="Group 57">
                <a:extLst>
                  <a:ext uri="{FF2B5EF4-FFF2-40B4-BE49-F238E27FC236}">
                    <a16:creationId xmlns:a16="http://schemas.microsoft.com/office/drawing/2014/main" id="{2E9076DB-A128-D954-7EB4-C5BD01BE75F6}"/>
                  </a:ext>
                </a:extLst>
              </p:cNvPr>
              <p:cNvGrpSpPr/>
              <p:nvPr/>
            </p:nvGrpSpPr>
            <p:grpSpPr>
              <a:xfrm rot="16200000">
                <a:off x="6466973" y="2616537"/>
                <a:ext cx="1664980" cy="171320"/>
                <a:chOff x="2117245" y="4925979"/>
                <a:chExt cx="6561966" cy="1094864"/>
              </a:xfrm>
            </p:grpSpPr>
            <p:sp>
              <p:nvSpPr>
                <p:cNvPr id="59" name="Freeform: Shape 58">
                  <a:extLst>
                    <a:ext uri="{FF2B5EF4-FFF2-40B4-BE49-F238E27FC236}">
                      <a16:creationId xmlns:a16="http://schemas.microsoft.com/office/drawing/2014/main" id="{4191C4D5-878D-714C-B20F-8D2B601DBA77}"/>
                    </a:ext>
                  </a:extLst>
                </p:cNvPr>
                <p:cNvSpPr/>
                <p:nvPr/>
              </p:nvSpPr>
              <p:spPr>
                <a:xfrm rot="10800000">
                  <a:off x="2117245" y="5008308"/>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Freeform: Shape 59">
                  <a:extLst>
                    <a:ext uri="{FF2B5EF4-FFF2-40B4-BE49-F238E27FC236}">
                      <a16:creationId xmlns:a16="http://schemas.microsoft.com/office/drawing/2014/main" id="{6A1F8551-BA2E-BE80-BEC3-F318C6862566}"/>
                    </a:ext>
                  </a:extLst>
                </p:cNvPr>
                <p:cNvSpPr/>
                <p:nvPr/>
              </p:nvSpPr>
              <p:spPr>
                <a:xfrm rot="10800000" flipV="1">
                  <a:off x="4304567" y="4925979"/>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Freeform: Shape 60">
                  <a:extLst>
                    <a:ext uri="{FF2B5EF4-FFF2-40B4-BE49-F238E27FC236}">
                      <a16:creationId xmlns:a16="http://schemas.microsoft.com/office/drawing/2014/main" id="{E63C92E9-A12E-07C5-CA42-43F5BCE57FBF}"/>
                    </a:ext>
                  </a:extLst>
                </p:cNvPr>
                <p:cNvSpPr/>
                <p:nvPr/>
              </p:nvSpPr>
              <p:spPr>
                <a:xfrm rot="10800000">
                  <a:off x="6491889" y="4981621"/>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62" name="Group 61">
                <a:extLst>
                  <a:ext uri="{FF2B5EF4-FFF2-40B4-BE49-F238E27FC236}">
                    <a16:creationId xmlns:a16="http://schemas.microsoft.com/office/drawing/2014/main" id="{1691CE9B-A5E8-6EB9-1395-FEE03939CEEB}"/>
                  </a:ext>
                </a:extLst>
              </p:cNvPr>
              <p:cNvGrpSpPr/>
              <p:nvPr/>
            </p:nvGrpSpPr>
            <p:grpSpPr>
              <a:xfrm rot="16200000">
                <a:off x="6619373" y="2768937"/>
                <a:ext cx="1664980" cy="171320"/>
                <a:chOff x="2117245" y="4925979"/>
                <a:chExt cx="6561966" cy="1094864"/>
              </a:xfrm>
            </p:grpSpPr>
            <p:sp>
              <p:nvSpPr>
                <p:cNvPr id="63" name="Freeform: Shape 62">
                  <a:extLst>
                    <a:ext uri="{FF2B5EF4-FFF2-40B4-BE49-F238E27FC236}">
                      <a16:creationId xmlns:a16="http://schemas.microsoft.com/office/drawing/2014/main" id="{8EB7CB80-67E6-7E43-B827-285AA0D2B8F5}"/>
                    </a:ext>
                  </a:extLst>
                </p:cNvPr>
                <p:cNvSpPr/>
                <p:nvPr/>
              </p:nvSpPr>
              <p:spPr>
                <a:xfrm rot="10800000">
                  <a:off x="2117245" y="5008308"/>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4" name="Freeform: Shape 63">
                  <a:extLst>
                    <a:ext uri="{FF2B5EF4-FFF2-40B4-BE49-F238E27FC236}">
                      <a16:creationId xmlns:a16="http://schemas.microsoft.com/office/drawing/2014/main" id="{6244BA9C-700B-DD3F-2C54-076527E95874}"/>
                    </a:ext>
                  </a:extLst>
                </p:cNvPr>
                <p:cNvSpPr/>
                <p:nvPr/>
              </p:nvSpPr>
              <p:spPr>
                <a:xfrm rot="10800000" flipV="1">
                  <a:off x="4304567" y="4925979"/>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5" name="Freeform: Shape 64">
                  <a:extLst>
                    <a:ext uri="{FF2B5EF4-FFF2-40B4-BE49-F238E27FC236}">
                      <a16:creationId xmlns:a16="http://schemas.microsoft.com/office/drawing/2014/main" id="{00721823-4A5B-2DE9-A0A0-1044B21C4114}"/>
                    </a:ext>
                  </a:extLst>
                </p:cNvPr>
                <p:cNvSpPr/>
                <p:nvPr/>
              </p:nvSpPr>
              <p:spPr>
                <a:xfrm rot="10800000">
                  <a:off x="6491889" y="4981621"/>
                  <a:ext cx="2187322" cy="1012535"/>
                </a:xfrm>
                <a:custGeom>
                  <a:avLst/>
                  <a:gdLst>
                    <a:gd name="connsiteX0" fmla="*/ 0 w 1371600"/>
                    <a:gd name="connsiteY0" fmla="*/ 653143 h 665022"/>
                    <a:gd name="connsiteX1" fmla="*/ 219694 w 1371600"/>
                    <a:gd name="connsiteY1" fmla="*/ 5937 h 665022"/>
                    <a:gd name="connsiteX2" fmla="*/ 421574 w 1371600"/>
                    <a:gd name="connsiteY2" fmla="*/ 665018 h 665022"/>
                    <a:gd name="connsiteX3" fmla="*/ 629393 w 1371600"/>
                    <a:gd name="connsiteY3" fmla="*/ 17813 h 665022"/>
                    <a:gd name="connsiteX4" fmla="*/ 831273 w 1371600"/>
                    <a:gd name="connsiteY4" fmla="*/ 629392 h 665022"/>
                    <a:gd name="connsiteX5" fmla="*/ 1003465 w 1371600"/>
                    <a:gd name="connsiteY5" fmla="*/ 0 h 665022"/>
                    <a:gd name="connsiteX6" fmla="*/ 1217221 w 1371600"/>
                    <a:gd name="connsiteY6" fmla="*/ 629392 h 665022"/>
                    <a:gd name="connsiteX7" fmla="*/ 1371600 w 1371600"/>
                    <a:gd name="connsiteY7" fmla="*/ 385948 h 665022"/>
                    <a:gd name="connsiteX0" fmla="*/ 0 w 1347849"/>
                    <a:gd name="connsiteY0" fmla="*/ 653143 h 665022"/>
                    <a:gd name="connsiteX1" fmla="*/ 219694 w 1347849"/>
                    <a:gd name="connsiteY1" fmla="*/ 5937 h 665022"/>
                    <a:gd name="connsiteX2" fmla="*/ 421574 w 1347849"/>
                    <a:gd name="connsiteY2" fmla="*/ 665018 h 665022"/>
                    <a:gd name="connsiteX3" fmla="*/ 629393 w 1347849"/>
                    <a:gd name="connsiteY3" fmla="*/ 17813 h 665022"/>
                    <a:gd name="connsiteX4" fmla="*/ 831273 w 1347849"/>
                    <a:gd name="connsiteY4" fmla="*/ 629392 h 665022"/>
                    <a:gd name="connsiteX5" fmla="*/ 1003465 w 1347849"/>
                    <a:gd name="connsiteY5" fmla="*/ 0 h 665022"/>
                    <a:gd name="connsiteX6" fmla="*/ 1217221 w 1347849"/>
                    <a:gd name="connsiteY6" fmla="*/ 629392 h 665022"/>
                    <a:gd name="connsiteX7" fmla="*/ 1347849 w 1347849"/>
                    <a:gd name="connsiteY7" fmla="*/ 368135 h 665022"/>
                    <a:gd name="connsiteX0" fmla="*/ 0 w 1347849"/>
                    <a:gd name="connsiteY0" fmla="*/ 653143 h 666498"/>
                    <a:gd name="connsiteX1" fmla="*/ 190006 w 1347849"/>
                    <a:gd name="connsiteY1" fmla="*/ 207818 h 666498"/>
                    <a:gd name="connsiteX2" fmla="*/ 421574 w 1347849"/>
                    <a:gd name="connsiteY2" fmla="*/ 665018 h 666498"/>
                    <a:gd name="connsiteX3" fmla="*/ 629393 w 1347849"/>
                    <a:gd name="connsiteY3" fmla="*/ 17813 h 666498"/>
                    <a:gd name="connsiteX4" fmla="*/ 831273 w 1347849"/>
                    <a:gd name="connsiteY4" fmla="*/ 629392 h 666498"/>
                    <a:gd name="connsiteX5" fmla="*/ 1003465 w 1347849"/>
                    <a:gd name="connsiteY5" fmla="*/ 0 h 666498"/>
                    <a:gd name="connsiteX6" fmla="*/ 1217221 w 1347849"/>
                    <a:gd name="connsiteY6" fmla="*/ 629392 h 666498"/>
                    <a:gd name="connsiteX7" fmla="*/ 1347849 w 1347849"/>
                    <a:gd name="connsiteY7" fmla="*/ 368135 h 666498"/>
                    <a:gd name="connsiteX0" fmla="*/ 0 w 1347849"/>
                    <a:gd name="connsiteY0" fmla="*/ 653143 h 665019"/>
                    <a:gd name="connsiteX1" fmla="*/ 190006 w 1347849"/>
                    <a:gd name="connsiteY1" fmla="*/ 207818 h 665019"/>
                    <a:gd name="connsiteX2" fmla="*/ 421574 w 1347849"/>
                    <a:gd name="connsiteY2" fmla="*/ 665018 h 665019"/>
                    <a:gd name="connsiteX3" fmla="*/ 623455 w 1347849"/>
                    <a:gd name="connsiteY3" fmla="*/ 201880 h 665019"/>
                    <a:gd name="connsiteX4" fmla="*/ 831273 w 1347849"/>
                    <a:gd name="connsiteY4" fmla="*/ 629392 h 665019"/>
                    <a:gd name="connsiteX5" fmla="*/ 1003465 w 1347849"/>
                    <a:gd name="connsiteY5" fmla="*/ 0 h 665019"/>
                    <a:gd name="connsiteX6" fmla="*/ 1217221 w 1347849"/>
                    <a:gd name="connsiteY6" fmla="*/ 629392 h 665019"/>
                    <a:gd name="connsiteX7" fmla="*/ 1347849 w 1347849"/>
                    <a:gd name="connsiteY7" fmla="*/ 368135 h 665019"/>
                    <a:gd name="connsiteX0" fmla="*/ 0 w 1347849"/>
                    <a:gd name="connsiteY0" fmla="*/ 451325 h 463201"/>
                    <a:gd name="connsiteX1" fmla="*/ 190006 w 1347849"/>
                    <a:gd name="connsiteY1" fmla="*/ 6000 h 463201"/>
                    <a:gd name="connsiteX2" fmla="*/ 421574 w 1347849"/>
                    <a:gd name="connsiteY2" fmla="*/ 463200 h 463201"/>
                    <a:gd name="connsiteX3" fmla="*/ 623455 w 1347849"/>
                    <a:gd name="connsiteY3" fmla="*/ 62 h 463201"/>
                    <a:gd name="connsiteX4" fmla="*/ 831273 w 1347849"/>
                    <a:gd name="connsiteY4" fmla="*/ 427574 h 463201"/>
                    <a:gd name="connsiteX5" fmla="*/ 1003465 w 1347849"/>
                    <a:gd name="connsiteY5" fmla="*/ 23813 h 463201"/>
                    <a:gd name="connsiteX6" fmla="*/ 1217221 w 1347849"/>
                    <a:gd name="connsiteY6" fmla="*/ 427574 h 463201"/>
                    <a:gd name="connsiteX7" fmla="*/ 1347849 w 1347849"/>
                    <a:gd name="connsiteY7" fmla="*/ 166317 h 463201"/>
                    <a:gd name="connsiteX0" fmla="*/ 0 w 1389412"/>
                    <a:gd name="connsiteY0" fmla="*/ 451997 h 463873"/>
                    <a:gd name="connsiteX1" fmla="*/ 190006 w 1389412"/>
                    <a:gd name="connsiteY1" fmla="*/ 6672 h 463873"/>
                    <a:gd name="connsiteX2" fmla="*/ 421574 w 1389412"/>
                    <a:gd name="connsiteY2" fmla="*/ 463872 h 463873"/>
                    <a:gd name="connsiteX3" fmla="*/ 623455 w 1389412"/>
                    <a:gd name="connsiteY3" fmla="*/ 734 h 463873"/>
                    <a:gd name="connsiteX4" fmla="*/ 831273 w 1389412"/>
                    <a:gd name="connsiteY4" fmla="*/ 428246 h 463873"/>
                    <a:gd name="connsiteX5" fmla="*/ 1003465 w 1389412"/>
                    <a:gd name="connsiteY5" fmla="*/ 24485 h 463873"/>
                    <a:gd name="connsiteX6" fmla="*/ 1217221 w 1389412"/>
                    <a:gd name="connsiteY6" fmla="*/ 428246 h 463873"/>
                    <a:gd name="connsiteX7" fmla="*/ 1389412 w 1389412"/>
                    <a:gd name="connsiteY7" fmla="*/ 734 h 463873"/>
                    <a:gd name="connsiteX0" fmla="*/ 0 w 1389412"/>
                    <a:gd name="connsiteY0" fmla="*/ 469076 h 480952"/>
                    <a:gd name="connsiteX1" fmla="*/ 190006 w 1389412"/>
                    <a:gd name="connsiteY1" fmla="*/ 23751 h 480952"/>
                    <a:gd name="connsiteX2" fmla="*/ 421574 w 1389412"/>
                    <a:gd name="connsiteY2" fmla="*/ 480951 h 480952"/>
                    <a:gd name="connsiteX3" fmla="*/ 623455 w 1389412"/>
                    <a:gd name="connsiteY3" fmla="*/ 17813 h 480952"/>
                    <a:gd name="connsiteX4" fmla="*/ 831273 w 1389412"/>
                    <a:gd name="connsiteY4" fmla="*/ 445325 h 480952"/>
                    <a:gd name="connsiteX5" fmla="*/ 1003465 w 1389412"/>
                    <a:gd name="connsiteY5" fmla="*/ 0 h 480952"/>
                    <a:gd name="connsiteX6" fmla="*/ 1217221 w 1389412"/>
                    <a:gd name="connsiteY6" fmla="*/ 445325 h 480952"/>
                    <a:gd name="connsiteX7" fmla="*/ 1389412 w 1389412"/>
                    <a:gd name="connsiteY7" fmla="*/ 17813 h 480952"/>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03465 w 1389412"/>
                    <a:gd name="connsiteY5" fmla="*/ 17869 h 498897"/>
                    <a:gd name="connsiteX6" fmla="*/ 1217221 w 1389412"/>
                    <a:gd name="connsiteY6" fmla="*/ 463194 h 498897"/>
                    <a:gd name="connsiteX7" fmla="*/ 1389412 w 1389412"/>
                    <a:gd name="connsiteY7" fmla="*/ 35682 h 498897"/>
                    <a:gd name="connsiteX0" fmla="*/ 0 w 1389412"/>
                    <a:gd name="connsiteY0" fmla="*/ 486945 h 498897"/>
                    <a:gd name="connsiteX1" fmla="*/ 190006 w 1389412"/>
                    <a:gd name="connsiteY1" fmla="*/ 41620 h 498897"/>
                    <a:gd name="connsiteX2" fmla="*/ 421574 w 1389412"/>
                    <a:gd name="connsiteY2" fmla="*/ 498820 h 498897"/>
                    <a:gd name="connsiteX3" fmla="*/ 587829 w 1389412"/>
                    <a:gd name="connsiteY3" fmla="*/ 56 h 498897"/>
                    <a:gd name="connsiteX4" fmla="*/ 831273 w 1389412"/>
                    <a:gd name="connsiteY4" fmla="*/ 463194 h 498897"/>
                    <a:gd name="connsiteX5" fmla="*/ 1027216 w 1389412"/>
                    <a:gd name="connsiteY5" fmla="*/ 11931 h 498897"/>
                    <a:gd name="connsiteX6" fmla="*/ 1217221 w 1389412"/>
                    <a:gd name="connsiteY6" fmla="*/ 463194 h 498897"/>
                    <a:gd name="connsiteX7" fmla="*/ 1389412 w 1389412"/>
                    <a:gd name="connsiteY7" fmla="*/ 35682 h 498897"/>
                    <a:gd name="connsiteX0" fmla="*/ 0 w 1365661"/>
                    <a:gd name="connsiteY0" fmla="*/ 510695 h 510695"/>
                    <a:gd name="connsiteX1" fmla="*/ 166255 w 1365661"/>
                    <a:gd name="connsiteY1" fmla="*/ 41620 h 510695"/>
                    <a:gd name="connsiteX2" fmla="*/ 397823 w 1365661"/>
                    <a:gd name="connsiteY2" fmla="*/ 498820 h 510695"/>
                    <a:gd name="connsiteX3" fmla="*/ 564078 w 1365661"/>
                    <a:gd name="connsiteY3" fmla="*/ 56 h 510695"/>
                    <a:gd name="connsiteX4" fmla="*/ 807522 w 1365661"/>
                    <a:gd name="connsiteY4" fmla="*/ 463194 h 510695"/>
                    <a:gd name="connsiteX5" fmla="*/ 1003465 w 1365661"/>
                    <a:gd name="connsiteY5" fmla="*/ 11931 h 510695"/>
                    <a:gd name="connsiteX6" fmla="*/ 1193470 w 1365661"/>
                    <a:gd name="connsiteY6" fmla="*/ 463194 h 510695"/>
                    <a:gd name="connsiteX7" fmla="*/ 1365661 w 1365661"/>
                    <a:gd name="connsiteY7" fmla="*/ 35682 h 510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65661" h="510695">
                      <a:moveTo>
                        <a:pt x="0" y="510695"/>
                      </a:moveTo>
                      <a:cubicBezTo>
                        <a:pt x="74716" y="186102"/>
                        <a:pt x="99951" y="43599"/>
                        <a:pt x="166255" y="41620"/>
                      </a:cubicBezTo>
                      <a:cubicBezTo>
                        <a:pt x="232559" y="39641"/>
                        <a:pt x="331519" y="505747"/>
                        <a:pt x="397823" y="498820"/>
                      </a:cubicBezTo>
                      <a:cubicBezTo>
                        <a:pt x="464127" y="491893"/>
                        <a:pt x="495795" y="5994"/>
                        <a:pt x="564078" y="56"/>
                      </a:cubicBezTo>
                      <a:cubicBezTo>
                        <a:pt x="632361" y="-5882"/>
                        <a:pt x="734291" y="461215"/>
                        <a:pt x="807522" y="463194"/>
                      </a:cubicBezTo>
                      <a:cubicBezTo>
                        <a:pt x="880753" y="465173"/>
                        <a:pt x="939140" y="11931"/>
                        <a:pt x="1003465" y="11931"/>
                      </a:cubicBezTo>
                      <a:cubicBezTo>
                        <a:pt x="1067790" y="11931"/>
                        <a:pt x="1132114" y="398869"/>
                        <a:pt x="1193470" y="463194"/>
                      </a:cubicBezTo>
                      <a:cubicBezTo>
                        <a:pt x="1254826" y="527519"/>
                        <a:pt x="1301336" y="12921"/>
                        <a:pt x="1365661" y="35682"/>
                      </a:cubicBezTo>
                    </a:path>
                  </a:pathLst>
                </a:custGeom>
                <a:no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93" name="Group 92">
                <a:extLst>
                  <a:ext uri="{FF2B5EF4-FFF2-40B4-BE49-F238E27FC236}">
                    <a16:creationId xmlns:a16="http://schemas.microsoft.com/office/drawing/2014/main" id="{87A725D0-9355-692F-4ED6-FB672119363B}"/>
                  </a:ext>
                </a:extLst>
              </p:cNvPr>
              <p:cNvGrpSpPr/>
              <p:nvPr/>
            </p:nvGrpSpPr>
            <p:grpSpPr>
              <a:xfrm>
                <a:off x="9809834" y="2748921"/>
                <a:ext cx="1341120" cy="1216724"/>
                <a:chOff x="9809834" y="2748921"/>
                <a:chExt cx="1341120" cy="1216724"/>
              </a:xfrm>
            </p:grpSpPr>
            <p:cxnSp>
              <p:nvCxnSpPr>
                <p:cNvPr id="84" name="Straight Connector 83">
                  <a:extLst>
                    <a:ext uri="{FF2B5EF4-FFF2-40B4-BE49-F238E27FC236}">
                      <a16:creationId xmlns:a16="http://schemas.microsoft.com/office/drawing/2014/main" id="{E2875F92-C8BE-8E3B-8704-9E0995E0DB5D}"/>
                    </a:ext>
                  </a:extLst>
                </p:cNvPr>
                <p:cNvCxnSpPr/>
                <p:nvPr/>
              </p:nvCxnSpPr>
              <p:spPr>
                <a:xfrm>
                  <a:off x="9809834" y="2748921"/>
                  <a:ext cx="0" cy="912035"/>
                </a:xfrm>
                <a:prstGeom prst="line">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375C3AB6-8C87-68EC-EE08-209F3602FCBF}"/>
                    </a:ext>
                  </a:extLst>
                </p:cNvPr>
                <p:cNvCxnSpPr>
                  <a:cxnSpLocks/>
                </p:cNvCxnSpPr>
                <p:nvPr/>
              </p:nvCxnSpPr>
              <p:spPr>
                <a:xfrm flipV="1">
                  <a:off x="9809834" y="3649718"/>
                  <a:ext cx="1341120" cy="11238"/>
                </a:xfrm>
                <a:prstGeom prst="line">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7B6C986A-4B04-06B7-D308-7D55D5D97530}"/>
                    </a:ext>
                  </a:extLst>
                </p:cNvPr>
                <p:cNvSpPr txBox="1"/>
                <p:nvPr/>
              </p:nvSpPr>
              <p:spPr>
                <a:xfrm>
                  <a:off x="10349589" y="3596313"/>
                  <a:ext cx="261610" cy="369332"/>
                </a:xfrm>
                <a:prstGeom prst="rect">
                  <a:avLst/>
                </a:prstGeom>
                <a:noFill/>
              </p:spPr>
              <p:txBody>
                <a:bodyPr wrap="none" rtlCol="0">
                  <a:spAutoFit/>
                </a:bodyPr>
                <a:lstStyle/>
                <a:p>
                  <a:r>
                    <a:rPr lang="en-AU" dirty="0"/>
                    <a:t>t</a:t>
                  </a:r>
                </a:p>
              </p:txBody>
            </p:sp>
            <p:sp>
              <p:nvSpPr>
                <p:cNvPr id="92" name="Freeform: Shape 91">
                  <a:extLst>
                    <a:ext uri="{FF2B5EF4-FFF2-40B4-BE49-F238E27FC236}">
                      <a16:creationId xmlns:a16="http://schemas.microsoft.com/office/drawing/2014/main" id="{538FBA60-0C0E-1590-909C-E6E6E2452EDD}"/>
                    </a:ext>
                  </a:extLst>
                </p:cNvPr>
                <p:cNvSpPr/>
                <p:nvPr/>
              </p:nvSpPr>
              <p:spPr>
                <a:xfrm>
                  <a:off x="9822180" y="2811780"/>
                  <a:ext cx="1282065" cy="642877"/>
                </a:xfrm>
                <a:custGeom>
                  <a:avLst/>
                  <a:gdLst>
                    <a:gd name="connsiteX0" fmla="*/ 0 w 1282065"/>
                    <a:gd name="connsiteY0" fmla="*/ 80010 h 642877"/>
                    <a:gd name="connsiteX1" fmla="*/ 1905 w 1282065"/>
                    <a:gd name="connsiteY1" fmla="*/ 89535 h 642877"/>
                    <a:gd name="connsiteX2" fmla="*/ 9525 w 1282065"/>
                    <a:gd name="connsiteY2" fmla="*/ 116205 h 642877"/>
                    <a:gd name="connsiteX3" fmla="*/ 13335 w 1282065"/>
                    <a:gd name="connsiteY3" fmla="*/ 156210 h 642877"/>
                    <a:gd name="connsiteX4" fmla="*/ 11430 w 1282065"/>
                    <a:gd name="connsiteY4" fmla="*/ 171450 h 642877"/>
                    <a:gd name="connsiteX5" fmla="*/ 7620 w 1282065"/>
                    <a:gd name="connsiteY5" fmla="*/ 211455 h 642877"/>
                    <a:gd name="connsiteX6" fmla="*/ 9525 w 1282065"/>
                    <a:gd name="connsiteY6" fmla="*/ 262890 h 642877"/>
                    <a:gd name="connsiteX7" fmla="*/ 17145 w 1282065"/>
                    <a:gd name="connsiteY7" fmla="*/ 299085 h 642877"/>
                    <a:gd name="connsiteX8" fmla="*/ 19050 w 1282065"/>
                    <a:gd name="connsiteY8" fmla="*/ 306705 h 642877"/>
                    <a:gd name="connsiteX9" fmla="*/ 20955 w 1282065"/>
                    <a:gd name="connsiteY9" fmla="*/ 312420 h 642877"/>
                    <a:gd name="connsiteX10" fmla="*/ 22860 w 1282065"/>
                    <a:gd name="connsiteY10" fmla="*/ 329565 h 642877"/>
                    <a:gd name="connsiteX11" fmla="*/ 24765 w 1282065"/>
                    <a:gd name="connsiteY11" fmla="*/ 340995 h 642877"/>
                    <a:gd name="connsiteX12" fmla="*/ 26670 w 1282065"/>
                    <a:gd name="connsiteY12" fmla="*/ 327660 h 642877"/>
                    <a:gd name="connsiteX13" fmla="*/ 28575 w 1282065"/>
                    <a:gd name="connsiteY13" fmla="*/ 316230 h 642877"/>
                    <a:gd name="connsiteX14" fmla="*/ 30480 w 1282065"/>
                    <a:gd name="connsiteY14" fmla="*/ 266700 h 642877"/>
                    <a:gd name="connsiteX15" fmla="*/ 32385 w 1282065"/>
                    <a:gd name="connsiteY15" fmla="*/ 238125 h 642877"/>
                    <a:gd name="connsiteX16" fmla="*/ 34290 w 1282065"/>
                    <a:gd name="connsiteY16" fmla="*/ 205740 h 642877"/>
                    <a:gd name="connsiteX17" fmla="*/ 43815 w 1282065"/>
                    <a:gd name="connsiteY17" fmla="*/ 220980 h 642877"/>
                    <a:gd name="connsiteX18" fmla="*/ 53340 w 1282065"/>
                    <a:gd name="connsiteY18" fmla="*/ 255270 h 642877"/>
                    <a:gd name="connsiteX19" fmla="*/ 55245 w 1282065"/>
                    <a:gd name="connsiteY19" fmla="*/ 260985 h 642877"/>
                    <a:gd name="connsiteX20" fmla="*/ 60960 w 1282065"/>
                    <a:gd name="connsiteY20" fmla="*/ 201930 h 642877"/>
                    <a:gd name="connsiteX21" fmla="*/ 64770 w 1282065"/>
                    <a:gd name="connsiteY21" fmla="*/ 160020 h 642877"/>
                    <a:gd name="connsiteX22" fmla="*/ 72390 w 1282065"/>
                    <a:gd name="connsiteY22" fmla="*/ 203835 h 642877"/>
                    <a:gd name="connsiteX23" fmla="*/ 81915 w 1282065"/>
                    <a:gd name="connsiteY23" fmla="*/ 226695 h 642877"/>
                    <a:gd name="connsiteX24" fmla="*/ 83820 w 1282065"/>
                    <a:gd name="connsiteY24" fmla="*/ 247650 h 642877"/>
                    <a:gd name="connsiteX25" fmla="*/ 89535 w 1282065"/>
                    <a:gd name="connsiteY25" fmla="*/ 238125 h 642877"/>
                    <a:gd name="connsiteX26" fmla="*/ 93345 w 1282065"/>
                    <a:gd name="connsiteY26" fmla="*/ 207645 h 642877"/>
                    <a:gd name="connsiteX27" fmla="*/ 100965 w 1282065"/>
                    <a:gd name="connsiteY27" fmla="*/ 182880 h 642877"/>
                    <a:gd name="connsiteX28" fmla="*/ 102870 w 1282065"/>
                    <a:gd name="connsiteY28" fmla="*/ 165735 h 642877"/>
                    <a:gd name="connsiteX29" fmla="*/ 104775 w 1282065"/>
                    <a:gd name="connsiteY29" fmla="*/ 146685 h 642877"/>
                    <a:gd name="connsiteX30" fmla="*/ 108585 w 1282065"/>
                    <a:gd name="connsiteY30" fmla="*/ 135255 h 642877"/>
                    <a:gd name="connsiteX31" fmla="*/ 110490 w 1282065"/>
                    <a:gd name="connsiteY31" fmla="*/ 127635 h 642877"/>
                    <a:gd name="connsiteX32" fmla="*/ 114300 w 1282065"/>
                    <a:gd name="connsiteY32" fmla="*/ 245745 h 642877"/>
                    <a:gd name="connsiteX33" fmla="*/ 120015 w 1282065"/>
                    <a:gd name="connsiteY33" fmla="*/ 291465 h 642877"/>
                    <a:gd name="connsiteX34" fmla="*/ 121920 w 1282065"/>
                    <a:gd name="connsiteY34" fmla="*/ 312420 h 642877"/>
                    <a:gd name="connsiteX35" fmla="*/ 123825 w 1282065"/>
                    <a:gd name="connsiteY35" fmla="*/ 320040 h 642877"/>
                    <a:gd name="connsiteX36" fmla="*/ 129540 w 1282065"/>
                    <a:gd name="connsiteY36" fmla="*/ 356235 h 642877"/>
                    <a:gd name="connsiteX37" fmla="*/ 131445 w 1282065"/>
                    <a:gd name="connsiteY37" fmla="*/ 291465 h 642877"/>
                    <a:gd name="connsiteX38" fmla="*/ 133350 w 1282065"/>
                    <a:gd name="connsiteY38" fmla="*/ 278130 h 642877"/>
                    <a:gd name="connsiteX39" fmla="*/ 135255 w 1282065"/>
                    <a:gd name="connsiteY39" fmla="*/ 186690 h 642877"/>
                    <a:gd name="connsiteX40" fmla="*/ 142875 w 1282065"/>
                    <a:gd name="connsiteY40" fmla="*/ 201930 h 642877"/>
                    <a:gd name="connsiteX41" fmla="*/ 154305 w 1282065"/>
                    <a:gd name="connsiteY41" fmla="*/ 243840 h 642877"/>
                    <a:gd name="connsiteX42" fmla="*/ 156210 w 1282065"/>
                    <a:gd name="connsiteY42" fmla="*/ 251460 h 642877"/>
                    <a:gd name="connsiteX43" fmla="*/ 158115 w 1282065"/>
                    <a:gd name="connsiteY43" fmla="*/ 268605 h 642877"/>
                    <a:gd name="connsiteX44" fmla="*/ 160020 w 1282065"/>
                    <a:gd name="connsiteY44" fmla="*/ 280035 h 642877"/>
                    <a:gd name="connsiteX45" fmla="*/ 161925 w 1282065"/>
                    <a:gd name="connsiteY45" fmla="*/ 310515 h 642877"/>
                    <a:gd name="connsiteX46" fmla="*/ 167640 w 1282065"/>
                    <a:gd name="connsiteY46" fmla="*/ 337185 h 642877"/>
                    <a:gd name="connsiteX47" fmla="*/ 169545 w 1282065"/>
                    <a:gd name="connsiteY47" fmla="*/ 358140 h 642877"/>
                    <a:gd name="connsiteX48" fmla="*/ 177165 w 1282065"/>
                    <a:gd name="connsiteY48" fmla="*/ 306705 h 642877"/>
                    <a:gd name="connsiteX49" fmla="*/ 179070 w 1282065"/>
                    <a:gd name="connsiteY49" fmla="*/ 293370 h 642877"/>
                    <a:gd name="connsiteX50" fmla="*/ 182880 w 1282065"/>
                    <a:gd name="connsiteY50" fmla="*/ 220980 h 642877"/>
                    <a:gd name="connsiteX51" fmla="*/ 186690 w 1282065"/>
                    <a:gd name="connsiteY51" fmla="*/ 203835 h 642877"/>
                    <a:gd name="connsiteX52" fmla="*/ 184785 w 1282065"/>
                    <a:gd name="connsiteY52" fmla="*/ 60960 h 642877"/>
                    <a:gd name="connsiteX53" fmla="*/ 182880 w 1282065"/>
                    <a:gd name="connsiteY53" fmla="*/ 89535 h 642877"/>
                    <a:gd name="connsiteX54" fmla="*/ 184785 w 1282065"/>
                    <a:gd name="connsiteY54" fmla="*/ 337185 h 642877"/>
                    <a:gd name="connsiteX55" fmla="*/ 188595 w 1282065"/>
                    <a:gd name="connsiteY55" fmla="*/ 358140 h 642877"/>
                    <a:gd name="connsiteX56" fmla="*/ 192405 w 1282065"/>
                    <a:gd name="connsiteY56" fmla="*/ 382905 h 642877"/>
                    <a:gd name="connsiteX57" fmla="*/ 196215 w 1282065"/>
                    <a:gd name="connsiteY57" fmla="*/ 398145 h 642877"/>
                    <a:gd name="connsiteX58" fmla="*/ 200025 w 1282065"/>
                    <a:gd name="connsiteY58" fmla="*/ 415290 h 642877"/>
                    <a:gd name="connsiteX59" fmla="*/ 203835 w 1282065"/>
                    <a:gd name="connsiteY59" fmla="*/ 422910 h 642877"/>
                    <a:gd name="connsiteX60" fmla="*/ 207645 w 1282065"/>
                    <a:gd name="connsiteY60" fmla="*/ 432435 h 642877"/>
                    <a:gd name="connsiteX61" fmla="*/ 220980 w 1282065"/>
                    <a:gd name="connsiteY61" fmla="*/ 470535 h 642877"/>
                    <a:gd name="connsiteX62" fmla="*/ 222885 w 1282065"/>
                    <a:gd name="connsiteY62" fmla="*/ 485775 h 642877"/>
                    <a:gd name="connsiteX63" fmla="*/ 228600 w 1282065"/>
                    <a:gd name="connsiteY63" fmla="*/ 497205 h 642877"/>
                    <a:gd name="connsiteX64" fmla="*/ 230505 w 1282065"/>
                    <a:gd name="connsiteY64" fmla="*/ 506730 h 642877"/>
                    <a:gd name="connsiteX65" fmla="*/ 234315 w 1282065"/>
                    <a:gd name="connsiteY65" fmla="*/ 518160 h 642877"/>
                    <a:gd name="connsiteX66" fmla="*/ 236220 w 1282065"/>
                    <a:gd name="connsiteY66" fmla="*/ 529590 h 642877"/>
                    <a:gd name="connsiteX67" fmla="*/ 241935 w 1282065"/>
                    <a:gd name="connsiteY67" fmla="*/ 558165 h 642877"/>
                    <a:gd name="connsiteX68" fmla="*/ 243840 w 1282065"/>
                    <a:gd name="connsiteY68" fmla="*/ 575310 h 642877"/>
                    <a:gd name="connsiteX69" fmla="*/ 247650 w 1282065"/>
                    <a:gd name="connsiteY69" fmla="*/ 573405 h 642877"/>
                    <a:gd name="connsiteX70" fmla="*/ 251460 w 1282065"/>
                    <a:gd name="connsiteY70" fmla="*/ 550545 h 642877"/>
                    <a:gd name="connsiteX71" fmla="*/ 259080 w 1282065"/>
                    <a:gd name="connsiteY71" fmla="*/ 485775 h 642877"/>
                    <a:gd name="connsiteX72" fmla="*/ 260985 w 1282065"/>
                    <a:gd name="connsiteY72" fmla="*/ 468630 h 642877"/>
                    <a:gd name="connsiteX73" fmla="*/ 266700 w 1282065"/>
                    <a:gd name="connsiteY73" fmla="*/ 424815 h 642877"/>
                    <a:gd name="connsiteX74" fmla="*/ 264795 w 1282065"/>
                    <a:gd name="connsiteY74" fmla="*/ 396240 h 642877"/>
                    <a:gd name="connsiteX75" fmla="*/ 260985 w 1282065"/>
                    <a:gd name="connsiteY75" fmla="*/ 430530 h 642877"/>
                    <a:gd name="connsiteX76" fmla="*/ 270510 w 1282065"/>
                    <a:gd name="connsiteY76" fmla="*/ 468630 h 642877"/>
                    <a:gd name="connsiteX77" fmla="*/ 272415 w 1282065"/>
                    <a:gd name="connsiteY77" fmla="*/ 476250 h 642877"/>
                    <a:gd name="connsiteX78" fmla="*/ 285750 w 1282065"/>
                    <a:gd name="connsiteY78" fmla="*/ 428625 h 642877"/>
                    <a:gd name="connsiteX79" fmla="*/ 295275 w 1282065"/>
                    <a:gd name="connsiteY79" fmla="*/ 382905 h 642877"/>
                    <a:gd name="connsiteX80" fmla="*/ 297180 w 1282065"/>
                    <a:gd name="connsiteY80" fmla="*/ 344805 h 642877"/>
                    <a:gd name="connsiteX81" fmla="*/ 299085 w 1282065"/>
                    <a:gd name="connsiteY81" fmla="*/ 339090 h 642877"/>
                    <a:gd name="connsiteX82" fmla="*/ 300990 w 1282065"/>
                    <a:gd name="connsiteY82" fmla="*/ 379095 h 642877"/>
                    <a:gd name="connsiteX83" fmla="*/ 306705 w 1282065"/>
                    <a:gd name="connsiteY83" fmla="*/ 401955 h 642877"/>
                    <a:gd name="connsiteX84" fmla="*/ 312420 w 1282065"/>
                    <a:gd name="connsiteY84" fmla="*/ 428625 h 642877"/>
                    <a:gd name="connsiteX85" fmla="*/ 314325 w 1282065"/>
                    <a:gd name="connsiteY85" fmla="*/ 413385 h 642877"/>
                    <a:gd name="connsiteX86" fmla="*/ 316230 w 1282065"/>
                    <a:gd name="connsiteY86" fmla="*/ 388620 h 642877"/>
                    <a:gd name="connsiteX87" fmla="*/ 318135 w 1282065"/>
                    <a:gd name="connsiteY87" fmla="*/ 379095 h 642877"/>
                    <a:gd name="connsiteX88" fmla="*/ 321945 w 1282065"/>
                    <a:gd name="connsiteY88" fmla="*/ 358140 h 642877"/>
                    <a:gd name="connsiteX89" fmla="*/ 323850 w 1282065"/>
                    <a:gd name="connsiteY89" fmla="*/ 335280 h 642877"/>
                    <a:gd name="connsiteX90" fmla="*/ 329565 w 1282065"/>
                    <a:gd name="connsiteY90" fmla="*/ 321945 h 642877"/>
                    <a:gd name="connsiteX91" fmla="*/ 333375 w 1282065"/>
                    <a:gd name="connsiteY91" fmla="*/ 348615 h 642877"/>
                    <a:gd name="connsiteX92" fmla="*/ 340995 w 1282065"/>
                    <a:gd name="connsiteY92" fmla="*/ 379095 h 642877"/>
                    <a:gd name="connsiteX93" fmla="*/ 344805 w 1282065"/>
                    <a:gd name="connsiteY93" fmla="*/ 401955 h 642877"/>
                    <a:gd name="connsiteX94" fmla="*/ 354330 w 1282065"/>
                    <a:gd name="connsiteY94" fmla="*/ 453390 h 642877"/>
                    <a:gd name="connsiteX95" fmla="*/ 365760 w 1282065"/>
                    <a:gd name="connsiteY95" fmla="*/ 478155 h 642877"/>
                    <a:gd name="connsiteX96" fmla="*/ 373380 w 1282065"/>
                    <a:gd name="connsiteY96" fmla="*/ 455295 h 642877"/>
                    <a:gd name="connsiteX97" fmla="*/ 379095 w 1282065"/>
                    <a:gd name="connsiteY97" fmla="*/ 430530 h 642877"/>
                    <a:gd name="connsiteX98" fmla="*/ 384810 w 1282065"/>
                    <a:gd name="connsiteY98" fmla="*/ 411480 h 642877"/>
                    <a:gd name="connsiteX99" fmla="*/ 386715 w 1282065"/>
                    <a:gd name="connsiteY99" fmla="*/ 495300 h 642877"/>
                    <a:gd name="connsiteX100" fmla="*/ 388620 w 1282065"/>
                    <a:gd name="connsiteY100" fmla="*/ 502920 h 642877"/>
                    <a:gd name="connsiteX101" fmla="*/ 407670 w 1282065"/>
                    <a:gd name="connsiteY101" fmla="*/ 468630 h 642877"/>
                    <a:gd name="connsiteX102" fmla="*/ 411480 w 1282065"/>
                    <a:gd name="connsiteY102" fmla="*/ 462915 h 642877"/>
                    <a:gd name="connsiteX103" fmla="*/ 413385 w 1282065"/>
                    <a:gd name="connsiteY103" fmla="*/ 472440 h 642877"/>
                    <a:gd name="connsiteX104" fmla="*/ 421005 w 1282065"/>
                    <a:gd name="connsiteY104" fmla="*/ 516255 h 642877"/>
                    <a:gd name="connsiteX105" fmla="*/ 424815 w 1282065"/>
                    <a:gd name="connsiteY105" fmla="*/ 523875 h 642877"/>
                    <a:gd name="connsiteX106" fmla="*/ 426720 w 1282065"/>
                    <a:gd name="connsiteY106" fmla="*/ 529590 h 642877"/>
                    <a:gd name="connsiteX107" fmla="*/ 428625 w 1282065"/>
                    <a:gd name="connsiteY107" fmla="*/ 462915 h 642877"/>
                    <a:gd name="connsiteX108" fmla="*/ 430530 w 1282065"/>
                    <a:gd name="connsiteY108" fmla="*/ 365760 h 642877"/>
                    <a:gd name="connsiteX109" fmla="*/ 436245 w 1282065"/>
                    <a:gd name="connsiteY109" fmla="*/ 340995 h 642877"/>
                    <a:gd name="connsiteX110" fmla="*/ 440055 w 1282065"/>
                    <a:gd name="connsiteY110" fmla="*/ 318135 h 642877"/>
                    <a:gd name="connsiteX111" fmla="*/ 443865 w 1282065"/>
                    <a:gd name="connsiteY111" fmla="*/ 293370 h 642877"/>
                    <a:gd name="connsiteX112" fmla="*/ 440055 w 1282065"/>
                    <a:gd name="connsiteY112" fmla="*/ 163830 h 642877"/>
                    <a:gd name="connsiteX113" fmla="*/ 438150 w 1282065"/>
                    <a:gd name="connsiteY113" fmla="*/ 142875 h 642877"/>
                    <a:gd name="connsiteX114" fmla="*/ 436245 w 1282065"/>
                    <a:gd name="connsiteY114" fmla="*/ 116205 h 642877"/>
                    <a:gd name="connsiteX115" fmla="*/ 440055 w 1282065"/>
                    <a:gd name="connsiteY115" fmla="*/ 186690 h 642877"/>
                    <a:gd name="connsiteX116" fmla="*/ 443865 w 1282065"/>
                    <a:gd name="connsiteY116" fmla="*/ 240030 h 642877"/>
                    <a:gd name="connsiteX117" fmla="*/ 453390 w 1282065"/>
                    <a:gd name="connsiteY117" fmla="*/ 272415 h 642877"/>
                    <a:gd name="connsiteX118" fmla="*/ 464820 w 1282065"/>
                    <a:gd name="connsiteY118" fmla="*/ 344805 h 642877"/>
                    <a:gd name="connsiteX119" fmla="*/ 470535 w 1282065"/>
                    <a:gd name="connsiteY119" fmla="*/ 360045 h 642877"/>
                    <a:gd name="connsiteX120" fmla="*/ 474345 w 1282065"/>
                    <a:gd name="connsiteY120" fmla="*/ 375285 h 642877"/>
                    <a:gd name="connsiteX121" fmla="*/ 476250 w 1282065"/>
                    <a:gd name="connsiteY121" fmla="*/ 413385 h 642877"/>
                    <a:gd name="connsiteX122" fmla="*/ 478155 w 1282065"/>
                    <a:gd name="connsiteY122" fmla="*/ 421005 h 642877"/>
                    <a:gd name="connsiteX123" fmla="*/ 480060 w 1282065"/>
                    <a:gd name="connsiteY123" fmla="*/ 432435 h 642877"/>
                    <a:gd name="connsiteX124" fmla="*/ 483870 w 1282065"/>
                    <a:gd name="connsiteY124" fmla="*/ 409575 h 642877"/>
                    <a:gd name="connsiteX125" fmla="*/ 487680 w 1282065"/>
                    <a:gd name="connsiteY125" fmla="*/ 382905 h 642877"/>
                    <a:gd name="connsiteX126" fmla="*/ 491490 w 1282065"/>
                    <a:gd name="connsiteY126" fmla="*/ 371475 h 642877"/>
                    <a:gd name="connsiteX127" fmla="*/ 493395 w 1282065"/>
                    <a:gd name="connsiteY127" fmla="*/ 354330 h 642877"/>
                    <a:gd name="connsiteX128" fmla="*/ 504825 w 1282065"/>
                    <a:gd name="connsiteY128" fmla="*/ 318135 h 642877"/>
                    <a:gd name="connsiteX129" fmla="*/ 510540 w 1282065"/>
                    <a:gd name="connsiteY129" fmla="*/ 295275 h 642877"/>
                    <a:gd name="connsiteX130" fmla="*/ 512445 w 1282065"/>
                    <a:gd name="connsiteY130" fmla="*/ 323850 h 642877"/>
                    <a:gd name="connsiteX131" fmla="*/ 518160 w 1282065"/>
                    <a:gd name="connsiteY131" fmla="*/ 266700 h 642877"/>
                    <a:gd name="connsiteX132" fmla="*/ 521970 w 1282065"/>
                    <a:gd name="connsiteY132" fmla="*/ 240030 h 642877"/>
                    <a:gd name="connsiteX133" fmla="*/ 525780 w 1282065"/>
                    <a:gd name="connsiteY133" fmla="*/ 228600 h 642877"/>
                    <a:gd name="connsiteX134" fmla="*/ 533400 w 1282065"/>
                    <a:gd name="connsiteY134" fmla="*/ 264795 h 642877"/>
                    <a:gd name="connsiteX135" fmla="*/ 535305 w 1282065"/>
                    <a:gd name="connsiteY135" fmla="*/ 259080 h 642877"/>
                    <a:gd name="connsiteX136" fmla="*/ 539115 w 1282065"/>
                    <a:gd name="connsiteY136" fmla="*/ 224790 h 642877"/>
                    <a:gd name="connsiteX137" fmla="*/ 550545 w 1282065"/>
                    <a:gd name="connsiteY137" fmla="*/ 74295 h 642877"/>
                    <a:gd name="connsiteX138" fmla="*/ 554355 w 1282065"/>
                    <a:gd name="connsiteY138" fmla="*/ 59055 h 642877"/>
                    <a:gd name="connsiteX139" fmla="*/ 558165 w 1282065"/>
                    <a:gd name="connsiteY139" fmla="*/ 64770 h 642877"/>
                    <a:gd name="connsiteX140" fmla="*/ 571500 w 1282065"/>
                    <a:gd name="connsiteY140" fmla="*/ 32385 h 642877"/>
                    <a:gd name="connsiteX141" fmla="*/ 575310 w 1282065"/>
                    <a:gd name="connsiteY141" fmla="*/ 22860 h 642877"/>
                    <a:gd name="connsiteX142" fmla="*/ 582930 w 1282065"/>
                    <a:gd name="connsiteY142" fmla="*/ 0 h 642877"/>
                    <a:gd name="connsiteX143" fmla="*/ 592455 w 1282065"/>
                    <a:gd name="connsiteY143" fmla="*/ 78105 h 642877"/>
                    <a:gd name="connsiteX144" fmla="*/ 598170 w 1282065"/>
                    <a:gd name="connsiteY144" fmla="*/ 87630 h 642877"/>
                    <a:gd name="connsiteX145" fmla="*/ 601980 w 1282065"/>
                    <a:gd name="connsiteY145" fmla="*/ 74295 h 642877"/>
                    <a:gd name="connsiteX146" fmla="*/ 605790 w 1282065"/>
                    <a:gd name="connsiteY146" fmla="*/ 17145 h 642877"/>
                    <a:gd name="connsiteX147" fmla="*/ 607695 w 1282065"/>
                    <a:gd name="connsiteY147" fmla="*/ 30480 h 642877"/>
                    <a:gd name="connsiteX148" fmla="*/ 617220 w 1282065"/>
                    <a:gd name="connsiteY148" fmla="*/ 49530 h 642877"/>
                    <a:gd name="connsiteX149" fmla="*/ 622935 w 1282065"/>
                    <a:gd name="connsiteY149" fmla="*/ 60960 h 642877"/>
                    <a:gd name="connsiteX150" fmla="*/ 638175 w 1282065"/>
                    <a:gd name="connsiteY150" fmla="*/ 78105 h 642877"/>
                    <a:gd name="connsiteX151" fmla="*/ 655320 w 1282065"/>
                    <a:gd name="connsiteY151" fmla="*/ 129540 h 642877"/>
                    <a:gd name="connsiteX152" fmla="*/ 666750 w 1282065"/>
                    <a:gd name="connsiteY152" fmla="*/ 146685 h 642877"/>
                    <a:gd name="connsiteX153" fmla="*/ 685800 w 1282065"/>
                    <a:gd name="connsiteY153" fmla="*/ 213360 h 642877"/>
                    <a:gd name="connsiteX154" fmla="*/ 691515 w 1282065"/>
                    <a:gd name="connsiteY154" fmla="*/ 222885 h 642877"/>
                    <a:gd name="connsiteX155" fmla="*/ 702945 w 1282065"/>
                    <a:gd name="connsiteY155" fmla="*/ 205740 h 642877"/>
                    <a:gd name="connsiteX156" fmla="*/ 706755 w 1282065"/>
                    <a:gd name="connsiteY156" fmla="*/ 196215 h 642877"/>
                    <a:gd name="connsiteX157" fmla="*/ 712470 w 1282065"/>
                    <a:gd name="connsiteY157" fmla="*/ 186690 h 642877"/>
                    <a:gd name="connsiteX158" fmla="*/ 710565 w 1282065"/>
                    <a:gd name="connsiteY158" fmla="*/ 139065 h 642877"/>
                    <a:gd name="connsiteX159" fmla="*/ 712470 w 1282065"/>
                    <a:gd name="connsiteY159" fmla="*/ 171450 h 642877"/>
                    <a:gd name="connsiteX160" fmla="*/ 716280 w 1282065"/>
                    <a:gd name="connsiteY160" fmla="*/ 186690 h 642877"/>
                    <a:gd name="connsiteX161" fmla="*/ 727710 w 1282065"/>
                    <a:gd name="connsiteY161" fmla="*/ 215265 h 642877"/>
                    <a:gd name="connsiteX162" fmla="*/ 729615 w 1282065"/>
                    <a:gd name="connsiteY162" fmla="*/ 226695 h 642877"/>
                    <a:gd name="connsiteX163" fmla="*/ 731520 w 1282065"/>
                    <a:gd name="connsiteY163" fmla="*/ 236220 h 642877"/>
                    <a:gd name="connsiteX164" fmla="*/ 718185 w 1282065"/>
                    <a:gd name="connsiteY164" fmla="*/ 249555 h 642877"/>
                    <a:gd name="connsiteX165" fmla="*/ 721995 w 1282065"/>
                    <a:gd name="connsiteY165" fmla="*/ 257175 h 642877"/>
                    <a:gd name="connsiteX166" fmla="*/ 727710 w 1282065"/>
                    <a:gd name="connsiteY166" fmla="*/ 270510 h 642877"/>
                    <a:gd name="connsiteX167" fmla="*/ 735330 w 1282065"/>
                    <a:gd name="connsiteY167" fmla="*/ 280035 h 642877"/>
                    <a:gd name="connsiteX168" fmla="*/ 739140 w 1282065"/>
                    <a:gd name="connsiteY168" fmla="*/ 260985 h 642877"/>
                    <a:gd name="connsiteX169" fmla="*/ 742950 w 1282065"/>
                    <a:gd name="connsiteY169" fmla="*/ 249555 h 642877"/>
                    <a:gd name="connsiteX170" fmla="*/ 750570 w 1282065"/>
                    <a:gd name="connsiteY170" fmla="*/ 228600 h 642877"/>
                    <a:gd name="connsiteX171" fmla="*/ 754380 w 1282065"/>
                    <a:gd name="connsiteY171" fmla="*/ 255270 h 642877"/>
                    <a:gd name="connsiteX172" fmla="*/ 758190 w 1282065"/>
                    <a:gd name="connsiteY172" fmla="*/ 262890 h 642877"/>
                    <a:gd name="connsiteX173" fmla="*/ 767715 w 1282065"/>
                    <a:gd name="connsiteY173" fmla="*/ 249555 h 642877"/>
                    <a:gd name="connsiteX174" fmla="*/ 771525 w 1282065"/>
                    <a:gd name="connsiteY174" fmla="*/ 276225 h 642877"/>
                    <a:gd name="connsiteX175" fmla="*/ 773430 w 1282065"/>
                    <a:gd name="connsiteY175" fmla="*/ 323850 h 642877"/>
                    <a:gd name="connsiteX176" fmla="*/ 775335 w 1282065"/>
                    <a:gd name="connsiteY176" fmla="*/ 308610 h 642877"/>
                    <a:gd name="connsiteX177" fmla="*/ 779145 w 1282065"/>
                    <a:gd name="connsiteY177" fmla="*/ 285750 h 642877"/>
                    <a:gd name="connsiteX178" fmla="*/ 790575 w 1282065"/>
                    <a:gd name="connsiteY178" fmla="*/ 308610 h 642877"/>
                    <a:gd name="connsiteX179" fmla="*/ 796290 w 1282065"/>
                    <a:gd name="connsiteY179" fmla="*/ 323850 h 642877"/>
                    <a:gd name="connsiteX180" fmla="*/ 802005 w 1282065"/>
                    <a:gd name="connsiteY180" fmla="*/ 333375 h 642877"/>
                    <a:gd name="connsiteX181" fmla="*/ 805815 w 1282065"/>
                    <a:gd name="connsiteY181" fmla="*/ 340995 h 642877"/>
                    <a:gd name="connsiteX182" fmla="*/ 807720 w 1282065"/>
                    <a:gd name="connsiteY182" fmla="*/ 329565 h 642877"/>
                    <a:gd name="connsiteX183" fmla="*/ 811530 w 1282065"/>
                    <a:gd name="connsiteY183" fmla="*/ 320040 h 642877"/>
                    <a:gd name="connsiteX184" fmla="*/ 798195 w 1282065"/>
                    <a:gd name="connsiteY184" fmla="*/ 238125 h 642877"/>
                    <a:gd name="connsiteX185" fmla="*/ 794385 w 1282065"/>
                    <a:gd name="connsiteY185" fmla="*/ 196215 h 642877"/>
                    <a:gd name="connsiteX186" fmla="*/ 792480 w 1282065"/>
                    <a:gd name="connsiteY186" fmla="*/ 180975 h 642877"/>
                    <a:gd name="connsiteX187" fmla="*/ 794385 w 1282065"/>
                    <a:gd name="connsiteY187" fmla="*/ 139065 h 642877"/>
                    <a:gd name="connsiteX188" fmla="*/ 796290 w 1282065"/>
                    <a:gd name="connsiteY188" fmla="*/ 133350 h 642877"/>
                    <a:gd name="connsiteX189" fmla="*/ 800100 w 1282065"/>
                    <a:gd name="connsiteY189" fmla="*/ 160020 h 642877"/>
                    <a:gd name="connsiteX190" fmla="*/ 803910 w 1282065"/>
                    <a:gd name="connsiteY190" fmla="*/ 177165 h 642877"/>
                    <a:gd name="connsiteX191" fmla="*/ 805815 w 1282065"/>
                    <a:gd name="connsiteY191" fmla="*/ 156210 h 642877"/>
                    <a:gd name="connsiteX192" fmla="*/ 809625 w 1282065"/>
                    <a:gd name="connsiteY192" fmla="*/ 142875 h 642877"/>
                    <a:gd name="connsiteX193" fmla="*/ 811530 w 1282065"/>
                    <a:gd name="connsiteY193" fmla="*/ 116205 h 642877"/>
                    <a:gd name="connsiteX194" fmla="*/ 817245 w 1282065"/>
                    <a:gd name="connsiteY194" fmla="*/ 81915 h 642877"/>
                    <a:gd name="connsiteX195" fmla="*/ 819150 w 1282065"/>
                    <a:gd name="connsiteY195" fmla="*/ 57150 h 642877"/>
                    <a:gd name="connsiteX196" fmla="*/ 822960 w 1282065"/>
                    <a:gd name="connsiteY196" fmla="*/ 125730 h 642877"/>
                    <a:gd name="connsiteX197" fmla="*/ 826770 w 1282065"/>
                    <a:gd name="connsiteY197" fmla="*/ 148590 h 642877"/>
                    <a:gd name="connsiteX198" fmla="*/ 828675 w 1282065"/>
                    <a:gd name="connsiteY198" fmla="*/ 268605 h 642877"/>
                    <a:gd name="connsiteX199" fmla="*/ 830580 w 1282065"/>
                    <a:gd name="connsiteY199" fmla="*/ 285750 h 642877"/>
                    <a:gd name="connsiteX200" fmla="*/ 836295 w 1282065"/>
                    <a:gd name="connsiteY200" fmla="*/ 308610 h 642877"/>
                    <a:gd name="connsiteX201" fmla="*/ 838200 w 1282065"/>
                    <a:gd name="connsiteY201" fmla="*/ 333375 h 642877"/>
                    <a:gd name="connsiteX202" fmla="*/ 840105 w 1282065"/>
                    <a:gd name="connsiteY202" fmla="*/ 320040 h 642877"/>
                    <a:gd name="connsiteX203" fmla="*/ 845820 w 1282065"/>
                    <a:gd name="connsiteY203" fmla="*/ 285750 h 642877"/>
                    <a:gd name="connsiteX204" fmla="*/ 847725 w 1282065"/>
                    <a:gd name="connsiteY204" fmla="*/ 264795 h 642877"/>
                    <a:gd name="connsiteX205" fmla="*/ 851535 w 1282065"/>
                    <a:gd name="connsiteY205" fmla="*/ 253365 h 642877"/>
                    <a:gd name="connsiteX206" fmla="*/ 857250 w 1282065"/>
                    <a:gd name="connsiteY206" fmla="*/ 255270 h 642877"/>
                    <a:gd name="connsiteX207" fmla="*/ 870585 w 1282065"/>
                    <a:gd name="connsiteY207" fmla="*/ 249555 h 642877"/>
                    <a:gd name="connsiteX208" fmla="*/ 872490 w 1282065"/>
                    <a:gd name="connsiteY208" fmla="*/ 257175 h 642877"/>
                    <a:gd name="connsiteX209" fmla="*/ 876300 w 1282065"/>
                    <a:gd name="connsiteY209" fmla="*/ 262890 h 642877"/>
                    <a:gd name="connsiteX210" fmla="*/ 878205 w 1282065"/>
                    <a:gd name="connsiteY210" fmla="*/ 241935 h 642877"/>
                    <a:gd name="connsiteX211" fmla="*/ 880110 w 1282065"/>
                    <a:gd name="connsiteY211" fmla="*/ 236220 h 642877"/>
                    <a:gd name="connsiteX212" fmla="*/ 883920 w 1282065"/>
                    <a:gd name="connsiteY212" fmla="*/ 215265 h 642877"/>
                    <a:gd name="connsiteX213" fmla="*/ 893445 w 1282065"/>
                    <a:gd name="connsiteY213" fmla="*/ 304800 h 642877"/>
                    <a:gd name="connsiteX214" fmla="*/ 895350 w 1282065"/>
                    <a:gd name="connsiteY214" fmla="*/ 340995 h 642877"/>
                    <a:gd name="connsiteX215" fmla="*/ 901065 w 1282065"/>
                    <a:gd name="connsiteY215" fmla="*/ 365760 h 642877"/>
                    <a:gd name="connsiteX216" fmla="*/ 904875 w 1282065"/>
                    <a:gd name="connsiteY216" fmla="*/ 312420 h 642877"/>
                    <a:gd name="connsiteX217" fmla="*/ 908685 w 1282065"/>
                    <a:gd name="connsiteY217" fmla="*/ 259080 h 642877"/>
                    <a:gd name="connsiteX218" fmla="*/ 910590 w 1282065"/>
                    <a:gd name="connsiteY218" fmla="*/ 323850 h 642877"/>
                    <a:gd name="connsiteX219" fmla="*/ 914400 w 1282065"/>
                    <a:gd name="connsiteY219" fmla="*/ 342900 h 642877"/>
                    <a:gd name="connsiteX220" fmla="*/ 916305 w 1282065"/>
                    <a:gd name="connsiteY220" fmla="*/ 361950 h 642877"/>
                    <a:gd name="connsiteX221" fmla="*/ 920115 w 1282065"/>
                    <a:gd name="connsiteY221" fmla="*/ 426720 h 642877"/>
                    <a:gd name="connsiteX222" fmla="*/ 925830 w 1282065"/>
                    <a:gd name="connsiteY222" fmla="*/ 459105 h 642877"/>
                    <a:gd name="connsiteX223" fmla="*/ 946785 w 1282065"/>
                    <a:gd name="connsiteY223" fmla="*/ 340995 h 642877"/>
                    <a:gd name="connsiteX224" fmla="*/ 948690 w 1282065"/>
                    <a:gd name="connsiteY224" fmla="*/ 276225 h 642877"/>
                    <a:gd name="connsiteX225" fmla="*/ 950595 w 1282065"/>
                    <a:gd name="connsiteY225" fmla="*/ 255270 h 642877"/>
                    <a:gd name="connsiteX226" fmla="*/ 948690 w 1282065"/>
                    <a:gd name="connsiteY226" fmla="*/ 177165 h 642877"/>
                    <a:gd name="connsiteX227" fmla="*/ 944880 w 1282065"/>
                    <a:gd name="connsiteY227" fmla="*/ 215265 h 642877"/>
                    <a:gd name="connsiteX228" fmla="*/ 941070 w 1282065"/>
                    <a:gd name="connsiteY228" fmla="*/ 245745 h 642877"/>
                    <a:gd name="connsiteX229" fmla="*/ 941070 w 1282065"/>
                    <a:gd name="connsiteY229" fmla="*/ 327660 h 642877"/>
                    <a:gd name="connsiteX230" fmla="*/ 942975 w 1282065"/>
                    <a:gd name="connsiteY230" fmla="*/ 361950 h 642877"/>
                    <a:gd name="connsiteX231" fmla="*/ 950595 w 1282065"/>
                    <a:gd name="connsiteY231" fmla="*/ 382905 h 642877"/>
                    <a:gd name="connsiteX232" fmla="*/ 952500 w 1282065"/>
                    <a:gd name="connsiteY232" fmla="*/ 392430 h 642877"/>
                    <a:gd name="connsiteX233" fmla="*/ 960120 w 1282065"/>
                    <a:gd name="connsiteY233" fmla="*/ 413385 h 642877"/>
                    <a:gd name="connsiteX234" fmla="*/ 969645 w 1282065"/>
                    <a:gd name="connsiteY234" fmla="*/ 449580 h 642877"/>
                    <a:gd name="connsiteX235" fmla="*/ 979170 w 1282065"/>
                    <a:gd name="connsiteY235" fmla="*/ 398145 h 642877"/>
                    <a:gd name="connsiteX236" fmla="*/ 984885 w 1282065"/>
                    <a:gd name="connsiteY236" fmla="*/ 363855 h 642877"/>
                    <a:gd name="connsiteX237" fmla="*/ 986790 w 1282065"/>
                    <a:gd name="connsiteY237" fmla="*/ 331470 h 642877"/>
                    <a:gd name="connsiteX238" fmla="*/ 988695 w 1282065"/>
                    <a:gd name="connsiteY238" fmla="*/ 310515 h 642877"/>
                    <a:gd name="connsiteX239" fmla="*/ 1000125 w 1282065"/>
                    <a:gd name="connsiteY239" fmla="*/ 358140 h 642877"/>
                    <a:gd name="connsiteX240" fmla="*/ 1007745 w 1282065"/>
                    <a:gd name="connsiteY240" fmla="*/ 392430 h 642877"/>
                    <a:gd name="connsiteX241" fmla="*/ 1009650 w 1282065"/>
                    <a:gd name="connsiteY241" fmla="*/ 377190 h 642877"/>
                    <a:gd name="connsiteX242" fmla="*/ 1013460 w 1282065"/>
                    <a:gd name="connsiteY242" fmla="*/ 340995 h 642877"/>
                    <a:gd name="connsiteX243" fmla="*/ 1021080 w 1282065"/>
                    <a:gd name="connsiteY243" fmla="*/ 312420 h 642877"/>
                    <a:gd name="connsiteX244" fmla="*/ 1024890 w 1282065"/>
                    <a:gd name="connsiteY244" fmla="*/ 300990 h 642877"/>
                    <a:gd name="connsiteX245" fmla="*/ 1022985 w 1282065"/>
                    <a:gd name="connsiteY245" fmla="*/ 253365 h 642877"/>
                    <a:gd name="connsiteX246" fmla="*/ 1013460 w 1282065"/>
                    <a:gd name="connsiteY246" fmla="*/ 179070 h 642877"/>
                    <a:gd name="connsiteX247" fmla="*/ 1005840 w 1282065"/>
                    <a:gd name="connsiteY247" fmla="*/ 125730 h 642877"/>
                    <a:gd name="connsiteX248" fmla="*/ 1009650 w 1282065"/>
                    <a:gd name="connsiteY248" fmla="*/ 270510 h 642877"/>
                    <a:gd name="connsiteX249" fmla="*/ 1011555 w 1282065"/>
                    <a:gd name="connsiteY249" fmla="*/ 285750 h 642877"/>
                    <a:gd name="connsiteX250" fmla="*/ 1017270 w 1282065"/>
                    <a:gd name="connsiteY250" fmla="*/ 333375 h 642877"/>
                    <a:gd name="connsiteX251" fmla="*/ 1021080 w 1282065"/>
                    <a:gd name="connsiteY251" fmla="*/ 342900 h 642877"/>
                    <a:gd name="connsiteX252" fmla="*/ 1024890 w 1282065"/>
                    <a:gd name="connsiteY252" fmla="*/ 356235 h 642877"/>
                    <a:gd name="connsiteX253" fmla="*/ 1026795 w 1282065"/>
                    <a:gd name="connsiteY253" fmla="*/ 363855 h 642877"/>
                    <a:gd name="connsiteX254" fmla="*/ 1034415 w 1282065"/>
                    <a:gd name="connsiteY254" fmla="*/ 377190 h 642877"/>
                    <a:gd name="connsiteX255" fmla="*/ 1070610 w 1282065"/>
                    <a:gd name="connsiteY255" fmla="*/ 407670 h 642877"/>
                    <a:gd name="connsiteX256" fmla="*/ 1076325 w 1282065"/>
                    <a:gd name="connsiteY256" fmla="*/ 426720 h 642877"/>
                    <a:gd name="connsiteX257" fmla="*/ 1095375 w 1282065"/>
                    <a:gd name="connsiteY257" fmla="*/ 386715 h 642877"/>
                    <a:gd name="connsiteX258" fmla="*/ 1097280 w 1282065"/>
                    <a:gd name="connsiteY258" fmla="*/ 379095 h 642877"/>
                    <a:gd name="connsiteX259" fmla="*/ 1123950 w 1282065"/>
                    <a:gd name="connsiteY259" fmla="*/ 478155 h 642877"/>
                    <a:gd name="connsiteX260" fmla="*/ 1133475 w 1282065"/>
                    <a:gd name="connsiteY260" fmla="*/ 497205 h 642877"/>
                    <a:gd name="connsiteX261" fmla="*/ 1146810 w 1282065"/>
                    <a:gd name="connsiteY261" fmla="*/ 455295 h 642877"/>
                    <a:gd name="connsiteX262" fmla="*/ 1152525 w 1282065"/>
                    <a:gd name="connsiteY262" fmla="*/ 421005 h 642877"/>
                    <a:gd name="connsiteX263" fmla="*/ 1156335 w 1282065"/>
                    <a:gd name="connsiteY263" fmla="*/ 394335 h 642877"/>
                    <a:gd name="connsiteX264" fmla="*/ 1158240 w 1282065"/>
                    <a:gd name="connsiteY264" fmla="*/ 344805 h 642877"/>
                    <a:gd name="connsiteX265" fmla="*/ 1160145 w 1282065"/>
                    <a:gd name="connsiteY265" fmla="*/ 339090 h 642877"/>
                    <a:gd name="connsiteX266" fmla="*/ 1162050 w 1282065"/>
                    <a:gd name="connsiteY266" fmla="*/ 299085 h 642877"/>
                    <a:gd name="connsiteX267" fmla="*/ 1169670 w 1282065"/>
                    <a:gd name="connsiteY267" fmla="*/ 417195 h 642877"/>
                    <a:gd name="connsiteX268" fmla="*/ 1184910 w 1282065"/>
                    <a:gd name="connsiteY268" fmla="*/ 470535 h 642877"/>
                    <a:gd name="connsiteX269" fmla="*/ 1186815 w 1282065"/>
                    <a:gd name="connsiteY269" fmla="*/ 487680 h 642877"/>
                    <a:gd name="connsiteX270" fmla="*/ 1188720 w 1282065"/>
                    <a:gd name="connsiteY270" fmla="*/ 464820 h 642877"/>
                    <a:gd name="connsiteX271" fmla="*/ 1192530 w 1282065"/>
                    <a:gd name="connsiteY271" fmla="*/ 432435 h 642877"/>
                    <a:gd name="connsiteX272" fmla="*/ 1196340 w 1282065"/>
                    <a:gd name="connsiteY272" fmla="*/ 394335 h 642877"/>
                    <a:gd name="connsiteX273" fmla="*/ 1198245 w 1282065"/>
                    <a:gd name="connsiteY273" fmla="*/ 419100 h 642877"/>
                    <a:gd name="connsiteX274" fmla="*/ 1200150 w 1282065"/>
                    <a:gd name="connsiteY274" fmla="*/ 386715 h 642877"/>
                    <a:gd name="connsiteX275" fmla="*/ 1202055 w 1282065"/>
                    <a:gd name="connsiteY275" fmla="*/ 321945 h 642877"/>
                    <a:gd name="connsiteX276" fmla="*/ 1200150 w 1282065"/>
                    <a:gd name="connsiteY276" fmla="*/ 224790 h 642877"/>
                    <a:gd name="connsiteX277" fmla="*/ 1194435 w 1282065"/>
                    <a:gd name="connsiteY277" fmla="*/ 156210 h 642877"/>
                    <a:gd name="connsiteX278" fmla="*/ 1190625 w 1282065"/>
                    <a:gd name="connsiteY278" fmla="*/ 200025 h 642877"/>
                    <a:gd name="connsiteX279" fmla="*/ 1186815 w 1282065"/>
                    <a:gd name="connsiteY279" fmla="*/ 196215 h 642877"/>
                    <a:gd name="connsiteX280" fmla="*/ 1194435 w 1282065"/>
                    <a:gd name="connsiteY280" fmla="*/ 74295 h 642877"/>
                    <a:gd name="connsiteX281" fmla="*/ 1207770 w 1282065"/>
                    <a:gd name="connsiteY281" fmla="*/ 102870 h 642877"/>
                    <a:gd name="connsiteX282" fmla="*/ 1213485 w 1282065"/>
                    <a:gd name="connsiteY282" fmla="*/ 83820 h 642877"/>
                    <a:gd name="connsiteX283" fmla="*/ 1228725 w 1282065"/>
                    <a:gd name="connsiteY283" fmla="*/ 129540 h 642877"/>
                    <a:gd name="connsiteX284" fmla="*/ 1232535 w 1282065"/>
                    <a:gd name="connsiteY284" fmla="*/ 156210 h 642877"/>
                    <a:gd name="connsiteX285" fmla="*/ 1245870 w 1282065"/>
                    <a:gd name="connsiteY285" fmla="*/ 211455 h 642877"/>
                    <a:gd name="connsiteX286" fmla="*/ 1247775 w 1282065"/>
                    <a:gd name="connsiteY286" fmla="*/ 188595 h 642877"/>
                    <a:gd name="connsiteX287" fmla="*/ 1245870 w 1282065"/>
                    <a:gd name="connsiteY287" fmla="*/ 205740 h 642877"/>
                    <a:gd name="connsiteX288" fmla="*/ 1240155 w 1282065"/>
                    <a:gd name="connsiteY288" fmla="*/ 285750 h 642877"/>
                    <a:gd name="connsiteX289" fmla="*/ 1243965 w 1282065"/>
                    <a:gd name="connsiteY289" fmla="*/ 472440 h 642877"/>
                    <a:gd name="connsiteX290" fmla="*/ 1247775 w 1282065"/>
                    <a:gd name="connsiteY290" fmla="*/ 510540 h 642877"/>
                    <a:gd name="connsiteX291" fmla="*/ 1253490 w 1282065"/>
                    <a:gd name="connsiteY291" fmla="*/ 541020 h 642877"/>
                    <a:gd name="connsiteX292" fmla="*/ 1259205 w 1282065"/>
                    <a:gd name="connsiteY292" fmla="*/ 514350 h 642877"/>
                    <a:gd name="connsiteX293" fmla="*/ 1272540 w 1282065"/>
                    <a:gd name="connsiteY293" fmla="*/ 468630 h 642877"/>
                    <a:gd name="connsiteX294" fmla="*/ 1276350 w 1282065"/>
                    <a:gd name="connsiteY294" fmla="*/ 440055 h 642877"/>
                    <a:gd name="connsiteX295" fmla="*/ 1282065 w 1282065"/>
                    <a:gd name="connsiteY295" fmla="*/ 497205 h 642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Lst>
                  <a:rect l="l" t="t" r="r" b="b"/>
                  <a:pathLst>
                    <a:path w="1282065" h="642877">
                      <a:moveTo>
                        <a:pt x="0" y="80010"/>
                      </a:moveTo>
                      <a:cubicBezTo>
                        <a:pt x="635" y="83185"/>
                        <a:pt x="1015" y="86422"/>
                        <a:pt x="1905" y="89535"/>
                      </a:cubicBezTo>
                      <a:cubicBezTo>
                        <a:pt x="10890" y="120983"/>
                        <a:pt x="5231" y="94736"/>
                        <a:pt x="9525" y="116205"/>
                      </a:cubicBezTo>
                      <a:cubicBezTo>
                        <a:pt x="10795" y="129540"/>
                        <a:pt x="12873" y="142823"/>
                        <a:pt x="13335" y="156210"/>
                      </a:cubicBezTo>
                      <a:cubicBezTo>
                        <a:pt x="13511" y="161326"/>
                        <a:pt x="11939" y="166356"/>
                        <a:pt x="11430" y="171450"/>
                      </a:cubicBezTo>
                      <a:cubicBezTo>
                        <a:pt x="4282" y="242926"/>
                        <a:pt x="13953" y="154460"/>
                        <a:pt x="7620" y="211455"/>
                      </a:cubicBezTo>
                      <a:cubicBezTo>
                        <a:pt x="8255" y="228600"/>
                        <a:pt x="7671" y="245834"/>
                        <a:pt x="9525" y="262890"/>
                      </a:cubicBezTo>
                      <a:cubicBezTo>
                        <a:pt x="10857" y="275147"/>
                        <a:pt x="14155" y="287124"/>
                        <a:pt x="17145" y="299085"/>
                      </a:cubicBezTo>
                      <a:cubicBezTo>
                        <a:pt x="17780" y="301625"/>
                        <a:pt x="18331" y="304188"/>
                        <a:pt x="19050" y="306705"/>
                      </a:cubicBezTo>
                      <a:cubicBezTo>
                        <a:pt x="19602" y="308636"/>
                        <a:pt x="20320" y="310515"/>
                        <a:pt x="20955" y="312420"/>
                      </a:cubicBezTo>
                      <a:cubicBezTo>
                        <a:pt x="21590" y="318135"/>
                        <a:pt x="22100" y="323865"/>
                        <a:pt x="22860" y="329565"/>
                      </a:cubicBezTo>
                      <a:cubicBezTo>
                        <a:pt x="23370" y="333394"/>
                        <a:pt x="21310" y="342722"/>
                        <a:pt x="24765" y="340995"/>
                      </a:cubicBezTo>
                      <a:cubicBezTo>
                        <a:pt x="28781" y="338987"/>
                        <a:pt x="25987" y="332098"/>
                        <a:pt x="26670" y="327660"/>
                      </a:cubicBezTo>
                      <a:cubicBezTo>
                        <a:pt x="27257" y="323842"/>
                        <a:pt x="27940" y="320040"/>
                        <a:pt x="28575" y="316230"/>
                      </a:cubicBezTo>
                      <a:cubicBezTo>
                        <a:pt x="29210" y="299720"/>
                        <a:pt x="29675" y="283203"/>
                        <a:pt x="30480" y="266700"/>
                      </a:cubicBezTo>
                      <a:cubicBezTo>
                        <a:pt x="30945" y="257165"/>
                        <a:pt x="31790" y="247653"/>
                        <a:pt x="32385" y="238125"/>
                      </a:cubicBezTo>
                      <a:cubicBezTo>
                        <a:pt x="33060" y="227332"/>
                        <a:pt x="33655" y="216535"/>
                        <a:pt x="34290" y="205740"/>
                      </a:cubicBezTo>
                      <a:cubicBezTo>
                        <a:pt x="37465" y="210820"/>
                        <a:pt x="41665" y="215389"/>
                        <a:pt x="43815" y="220980"/>
                      </a:cubicBezTo>
                      <a:cubicBezTo>
                        <a:pt x="48073" y="232052"/>
                        <a:pt x="49589" y="244016"/>
                        <a:pt x="53340" y="255270"/>
                      </a:cubicBezTo>
                      <a:lnTo>
                        <a:pt x="55245" y="260985"/>
                      </a:lnTo>
                      <a:cubicBezTo>
                        <a:pt x="58310" y="233398"/>
                        <a:pt x="59367" y="227411"/>
                        <a:pt x="60960" y="201930"/>
                      </a:cubicBezTo>
                      <a:cubicBezTo>
                        <a:pt x="63435" y="162338"/>
                        <a:pt x="58967" y="177428"/>
                        <a:pt x="64770" y="160020"/>
                      </a:cubicBezTo>
                      <a:cubicBezTo>
                        <a:pt x="69060" y="194342"/>
                        <a:pt x="63431" y="152322"/>
                        <a:pt x="72390" y="203835"/>
                      </a:cubicBezTo>
                      <a:cubicBezTo>
                        <a:pt x="75854" y="223753"/>
                        <a:pt x="69894" y="214674"/>
                        <a:pt x="81915" y="226695"/>
                      </a:cubicBezTo>
                      <a:cubicBezTo>
                        <a:pt x="82550" y="233680"/>
                        <a:pt x="79929" y="241814"/>
                        <a:pt x="83820" y="247650"/>
                      </a:cubicBezTo>
                      <a:cubicBezTo>
                        <a:pt x="85874" y="250731"/>
                        <a:pt x="88677" y="241727"/>
                        <a:pt x="89535" y="238125"/>
                      </a:cubicBezTo>
                      <a:cubicBezTo>
                        <a:pt x="91907" y="228164"/>
                        <a:pt x="91271" y="217672"/>
                        <a:pt x="93345" y="207645"/>
                      </a:cubicBezTo>
                      <a:cubicBezTo>
                        <a:pt x="95095" y="199187"/>
                        <a:pt x="98425" y="191135"/>
                        <a:pt x="100965" y="182880"/>
                      </a:cubicBezTo>
                      <a:cubicBezTo>
                        <a:pt x="101600" y="177165"/>
                        <a:pt x="102268" y="171454"/>
                        <a:pt x="102870" y="165735"/>
                      </a:cubicBezTo>
                      <a:cubicBezTo>
                        <a:pt x="103538" y="159388"/>
                        <a:pt x="103599" y="152957"/>
                        <a:pt x="104775" y="146685"/>
                      </a:cubicBezTo>
                      <a:cubicBezTo>
                        <a:pt x="105515" y="142738"/>
                        <a:pt x="107431" y="139102"/>
                        <a:pt x="108585" y="135255"/>
                      </a:cubicBezTo>
                      <a:cubicBezTo>
                        <a:pt x="109337" y="132747"/>
                        <a:pt x="109855" y="130175"/>
                        <a:pt x="110490" y="127635"/>
                      </a:cubicBezTo>
                      <a:cubicBezTo>
                        <a:pt x="111440" y="167534"/>
                        <a:pt x="111662" y="206179"/>
                        <a:pt x="114300" y="245745"/>
                      </a:cubicBezTo>
                      <a:cubicBezTo>
                        <a:pt x="115669" y="266286"/>
                        <a:pt x="117314" y="268953"/>
                        <a:pt x="120015" y="291465"/>
                      </a:cubicBezTo>
                      <a:cubicBezTo>
                        <a:pt x="120851" y="298429"/>
                        <a:pt x="120993" y="305468"/>
                        <a:pt x="121920" y="312420"/>
                      </a:cubicBezTo>
                      <a:cubicBezTo>
                        <a:pt x="122266" y="315015"/>
                        <a:pt x="123343" y="317467"/>
                        <a:pt x="123825" y="320040"/>
                      </a:cubicBezTo>
                      <a:cubicBezTo>
                        <a:pt x="126554" y="334594"/>
                        <a:pt x="127600" y="342655"/>
                        <a:pt x="129540" y="356235"/>
                      </a:cubicBezTo>
                      <a:cubicBezTo>
                        <a:pt x="130175" y="334645"/>
                        <a:pt x="130393" y="313039"/>
                        <a:pt x="131445" y="291465"/>
                      </a:cubicBezTo>
                      <a:cubicBezTo>
                        <a:pt x="131664" y="286980"/>
                        <a:pt x="133187" y="282617"/>
                        <a:pt x="133350" y="278130"/>
                      </a:cubicBezTo>
                      <a:cubicBezTo>
                        <a:pt x="134458" y="247664"/>
                        <a:pt x="134620" y="217170"/>
                        <a:pt x="135255" y="186690"/>
                      </a:cubicBezTo>
                      <a:cubicBezTo>
                        <a:pt x="137795" y="191770"/>
                        <a:pt x="141441" y="196434"/>
                        <a:pt x="142875" y="201930"/>
                      </a:cubicBezTo>
                      <a:cubicBezTo>
                        <a:pt x="155258" y="249398"/>
                        <a:pt x="137710" y="214800"/>
                        <a:pt x="154305" y="243840"/>
                      </a:cubicBezTo>
                      <a:cubicBezTo>
                        <a:pt x="154940" y="246380"/>
                        <a:pt x="155812" y="248872"/>
                        <a:pt x="156210" y="251460"/>
                      </a:cubicBezTo>
                      <a:cubicBezTo>
                        <a:pt x="157084" y="257143"/>
                        <a:pt x="157355" y="262905"/>
                        <a:pt x="158115" y="268605"/>
                      </a:cubicBezTo>
                      <a:cubicBezTo>
                        <a:pt x="158625" y="272434"/>
                        <a:pt x="159385" y="276225"/>
                        <a:pt x="160020" y="280035"/>
                      </a:cubicBezTo>
                      <a:cubicBezTo>
                        <a:pt x="160655" y="290195"/>
                        <a:pt x="160580" y="300424"/>
                        <a:pt x="161925" y="310515"/>
                      </a:cubicBezTo>
                      <a:cubicBezTo>
                        <a:pt x="163127" y="319527"/>
                        <a:pt x="167640" y="337185"/>
                        <a:pt x="167640" y="337185"/>
                      </a:cubicBezTo>
                      <a:cubicBezTo>
                        <a:pt x="168275" y="344170"/>
                        <a:pt x="167453" y="364835"/>
                        <a:pt x="169545" y="358140"/>
                      </a:cubicBezTo>
                      <a:cubicBezTo>
                        <a:pt x="174715" y="341597"/>
                        <a:pt x="174643" y="323853"/>
                        <a:pt x="177165" y="306705"/>
                      </a:cubicBezTo>
                      <a:cubicBezTo>
                        <a:pt x="177818" y="302263"/>
                        <a:pt x="179070" y="293370"/>
                        <a:pt x="179070" y="293370"/>
                      </a:cubicBezTo>
                      <a:cubicBezTo>
                        <a:pt x="179333" y="287314"/>
                        <a:pt x="181345" y="233257"/>
                        <a:pt x="182880" y="220980"/>
                      </a:cubicBezTo>
                      <a:cubicBezTo>
                        <a:pt x="183606" y="215171"/>
                        <a:pt x="185420" y="209550"/>
                        <a:pt x="186690" y="203835"/>
                      </a:cubicBezTo>
                      <a:cubicBezTo>
                        <a:pt x="186055" y="156210"/>
                        <a:pt x="186372" y="108563"/>
                        <a:pt x="184785" y="60960"/>
                      </a:cubicBezTo>
                      <a:cubicBezTo>
                        <a:pt x="184467" y="51419"/>
                        <a:pt x="182880" y="79989"/>
                        <a:pt x="182880" y="89535"/>
                      </a:cubicBezTo>
                      <a:cubicBezTo>
                        <a:pt x="182880" y="172087"/>
                        <a:pt x="183580" y="254641"/>
                        <a:pt x="184785" y="337185"/>
                      </a:cubicBezTo>
                      <a:cubicBezTo>
                        <a:pt x="184961" y="349270"/>
                        <a:pt x="186825" y="348404"/>
                        <a:pt x="188595" y="358140"/>
                      </a:cubicBezTo>
                      <a:cubicBezTo>
                        <a:pt x="190542" y="368850"/>
                        <a:pt x="190195" y="372593"/>
                        <a:pt x="192405" y="382905"/>
                      </a:cubicBezTo>
                      <a:cubicBezTo>
                        <a:pt x="193502" y="388025"/>
                        <a:pt x="195016" y="393048"/>
                        <a:pt x="196215" y="398145"/>
                      </a:cubicBezTo>
                      <a:cubicBezTo>
                        <a:pt x="197556" y="403844"/>
                        <a:pt x="198303" y="409694"/>
                        <a:pt x="200025" y="415290"/>
                      </a:cubicBezTo>
                      <a:cubicBezTo>
                        <a:pt x="200860" y="418004"/>
                        <a:pt x="202682" y="420315"/>
                        <a:pt x="203835" y="422910"/>
                      </a:cubicBezTo>
                      <a:cubicBezTo>
                        <a:pt x="205224" y="426035"/>
                        <a:pt x="206639" y="429167"/>
                        <a:pt x="207645" y="432435"/>
                      </a:cubicBezTo>
                      <a:cubicBezTo>
                        <a:pt x="218585" y="467992"/>
                        <a:pt x="201356" y="423438"/>
                        <a:pt x="220980" y="470535"/>
                      </a:cubicBezTo>
                      <a:cubicBezTo>
                        <a:pt x="221615" y="475615"/>
                        <a:pt x="221479" y="480852"/>
                        <a:pt x="222885" y="485775"/>
                      </a:cubicBezTo>
                      <a:cubicBezTo>
                        <a:pt x="224055" y="489871"/>
                        <a:pt x="227144" y="493202"/>
                        <a:pt x="228600" y="497205"/>
                      </a:cubicBezTo>
                      <a:cubicBezTo>
                        <a:pt x="229707" y="500248"/>
                        <a:pt x="229653" y="503606"/>
                        <a:pt x="230505" y="506730"/>
                      </a:cubicBezTo>
                      <a:cubicBezTo>
                        <a:pt x="231562" y="510605"/>
                        <a:pt x="233341" y="514264"/>
                        <a:pt x="234315" y="518160"/>
                      </a:cubicBezTo>
                      <a:cubicBezTo>
                        <a:pt x="235252" y="521907"/>
                        <a:pt x="235462" y="525802"/>
                        <a:pt x="236220" y="529590"/>
                      </a:cubicBezTo>
                      <a:cubicBezTo>
                        <a:pt x="240919" y="553083"/>
                        <a:pt x="234751" y="510269"/>
                        <a:pt x="241935" y="558165"/>
                      </a:cubicBezTo>
                      <a:cubicBezTo>
                        <a:pt x="242788" y="563852"/>
                        <a:pt x="243205" y="569595"/>
                        <a:pt x="243840" y="575310"/>
                      </a:cubicBezTo>
                      <a:cubicBezTo>
                        <a:pt x="247027" y="686872"/>
                        <a:pt x="244480" y="641554"/>
                        <a:pt x="247650" y="573405"/>
                      </a:cubicBezTo>
                      <a:cubicBezTo>
                        <a:pt x="247936" y="567247"/>
                        <a:pt x="250172" y="556986"/>
                        <a:pt x="251460" y="550545"/>
                      </a:cubicBezTo>
                      <a:cubicBezTo>
                        <a:pt x="258746" y="470400"/>
                        <a:pt x="251435" y="539291"/>
                        <a:pt x="259080" y="485775"/>
                      </a:cubicBezTo>
                      <a:cubicBezTo>
                        <a:pt x="259893" y="480083"/>
                        <a:pt x="260300" y="474339"/>
                        <a:pt x="260985" y="468630"/>
                      </a:cubicBezTo>
                      <a:cubicBezTo>
                        <a:pt x="264260" y="441337"/>
                        <a:pt x="263826" y="444935"/>
                        <a:pt x="266700" y="424815"/>
                      </a:cubicBezTo>
                      <a:cubicBezTo>
                        <a:pt x="266065" y="415290"/>
                        <a:pt x="271545" y="389490"/>
                        <a:pt x="264795" y="396240"/>
                      </a:cubicBezTo>
                      <a:cubicBezTo>
                        <a:pt x="256663" y="404372"/>
                        <a:pt x="260985" y="419030"/>
                        <a:pt x="260985" y="430530"/>
                      </a:cubicBezTo>
                      <a:cubicBezTo>
                        <a:pt x="260985" y="443872"/>
                        <a:pt x="266697" y="456238"/>
                        <a:pt x="270510" y="468630"/>
                      </a:cubicBezTo>
                      <a:cubicBezTo>
                        <a:pt x="271280" y="471132"/>
                        <a:pt x="271780" y="473710"/>
                        <a:pt x="272415" y="476250"/>
                      </a:cubicBezTo>
                      <a:cubicBezTo>
                        <a:pt x="279120" y="456135"/>
                        <a:pt x="280705" y="452841"/>
                        <a:pt x="285750" y="428625"/>
                      </a:cubicBezTo>
                      <a:lnTo>
                        <a:pt x="295275" y="382905"/>
                      </a:lnTo>
                      <a:cubicBezTo>
                        <a:pt x="295910" y="370205"/>
                        <a:pt x="296078" y="357473"/>
                        <a:pt x="297180" y="344805"/>
                      </a:cubicBezTo>
                      <a:cubicBezTo>
                        <a:pt x="297354" y="342805"/>
                        <a:pt x="298863" y="337094"/>
                        <a:pt x="299085" y="339090"/>
                      </a:cubicBezTo>
                      <a:cubicBezTo>
                        <a:pt x="300559" y="352358"/>
                        <a:pt x="300004" y="365781"/>
                        <a:pt x="300990" y="379095"/>
                      </a:cubicBezTo>
                      <a:cubicBezTo>
                        <a:pt x="302039" y="393262"/>
                        <a:pt x="303250" y="388133"/>
                        <a:pt x="306705" y="401955"/>
                      </a:cubicBezTo>
                      <a:cubicBezTo>
                        <a:pt x="308910" y="410775"/>
                        <a:pt x="310515" y="419735"/>
                        <a:pt x="312420" y="428625"/>
                      </a:cubicBezTo>
                      <a:cubicBezTo>
                        <a:pt x="313055" y="423545"/>
                        <a:pt x="313840" y="418481"/>
                        <a:pt x="314325" y="413385"/>
                      </a:cubicBezTo>
                      <a:cubicBezTo>
                        <a:pt x="315110" y="405143"/>
                        <a:pt x="315316" y="396849"/>
                        <a:pt x="316230" y="388620"/>
                      </a:cubicBezTo>
                      <a:cubicBezTo>
                        <a:pt x="316588" y="385402"/>
                        <a:pt x="317556" y="382281"/>
                        <a:pt x="318135" y="379095"/>
                      </a:cubicBezTo>
                      <a:cubicBezTo>
                        <a:pt x="323010" y="352285"/>
                        <a:pt x="317239" y="381668"/>
                        <a:pt x="321945" y="358140"/>
                      </a:cubicBezTo>
                      <a:cubicBezTo>
                        <a:pt x="322580" y="350520"/>
                        <a:pt x="322275" y="342762"/>
                        <a:pt x="323850" y="335280"/>
                      </a:cubicBezTo>
                      <a:cubicBezTo>
                        <a:pt x="324846" y="330548"/>
                        <a:pt x="326754" y="318010"/>
                        <a:pt x="329565" y="321945"/>
                      </a:cubicBezTo>
                      <a:cubicBezTo>
                        <a:pt x="334785" y="329253"/>
                        <a:pt x="331974" y="339745"/>
                        <a:pt x="333375" y="348615"/>
                      </a:cubicBezTo>
                      <a:cubicBezTo>
                        <a:pt x="335037" y="359144"/>
                        <a:pt x="338145" y="368647"/>
                        <a:pt x="340995" y="379095"/>
                      </a:cubicBezTo>
                      <a:cubicBezTo>
                        <a:pt x="345758" y="417201"/>
                        <a:pt x="340363" y="379003"/>
                        <a:pt x="344805" y="401955"/>
                      </a:cubicBezTo>
                      <a:cubicBezTo>
                        <a:pt x="348118" y="419074"/>
                        <a:pt x="347248" y="437456"/>
                        <a:pt x="354330" y="453390"/>
                      </a:cubicBezTo>
                      <a:cubicBezTo>
                        <a:pt x="363103" y="473130"/>
                        <a:pt x="359153" y="464941"/>
                        <a:pt x="365760" y="478155"/>
                      </a:cubicBezTo>
                      <a:cubicBezTo>
                        <a:pt x="369406" y="510968"/>
                        <a:pt x="366258" y="495651"/>
                        <a:pt x="373380" y="455295"/>
                      </a:cubicBezTo>
                      <a:cubicBezTo>
                        <a:pt x="374852" y="446952"/>
                        <a:pt x="377257" y="438800"/>
                        <a:pt x="379095" y="430530"/>
                      </a:cubicBezTo>
                      <a:cubicBezTo>
                        <a:pt x="382315" y="416042"/>
                        <a:pt x="379117" y="425711"/>
                        <a:pt x="384810" y="411480"/>
                      </a:cubicBezTo>
                      <a:cubicBezTo>
                        <a:pt x="385445" y="439420"/>
                        <a:pt x="385552" y="467377"/>
                        <a:pt x="386715" y="495300"/>
                      </a:cubicBezTo>
                      <a:cubicBezTo>
                        <a:pt x="386824" y="497916"/>
                        <a:pt x="387002" y="504979"/>
                        <a:pt x="388620" y="502920"/>
                      </a:cubicBezTo>
                      <a:cubicBezTo>
                        <a:pt x="396698" y="492639"/>
                        <a:pt x="400417" y="479509"/>
                        <a:pt x="407670" y="468630"/>
                      </a:cubicBezTo>
                      <a:lnTo>
                        <a:pt x="411480" y="462915"/>
                      </a:lnTo>
                      <a:cubicBezTo>
                        <a:pt x="412115" y="466090"/>
                        <a:pt x="412880" y="469242"/>
                        <a:pt x="413385" y="472440"/>
                      </a:cubicBezTo>
                      <a:cubicBezTo>
                        <a:pt x="415445" y="485487"/>
                        <a:pt x="416928" y="503003"/>
                        <a:pt x="421005" y="516255"/>
                      </a:cubicBezTo>
                      <a:cubicBezTo>
                        <a:pt x="421840" y="518969"/>
                        <a:pt x="423696" y="521265"/>
                        <a:pt x="424815" y="523875"/>
                      </a:cubicBezTo>
                      <a:cubicBezTo>
                        <a:pt x="425606" y="525721"/>
                        <a:pt x="426085" y="527685"/>
                        <a:pt x="426720" y="529590"/>
                      </a:cubicBezTo>
                      <a:cubicBezTo>
                        <a:pt x="427355" y="507365"/>
                        <a:pt x="428108" y="485143"/>
                        <a:pt x="428625" y="462915"/>
                      </a:cubicBezTo>
                      <a:cubicBezTo>
                        <a:pt x="429378" y="430533"/>
                        <a:pt x="428509" y="398088"/>
                        <a:pt x="430530" y="365760"/>
                      </a:cubicBezTo>
                      <a:cubicBezTo>
                        <a:pt x="431058" y="357305"/>
                        <a:pt x="434584" y="349302"/>
                        <a:pt x="436245" y="340995"/>
                      </a:cubicBezTo>
                      <a:cubicBezTo>
                        <a:pt x="437760" y="333420"/>
                        <a:pt x="439011" y="325789"/>
                        <a:pt x="440055" y="318135"/>
                      </a:cubicBezTo>
                      <a:cubicBezTo>
                        <a:pt x="443455" y="293201"/>
                        <a:pt x="439534" y="306362"/>
                        <a:pt x="443865" y="293370"/>
                      </a:cubicBezTo>
                      <a:cubicBezTo>
                        <a:pt x="447096" y="225516"/>
                        <a:pt x="446836" y="262157"/>
                        <a:pt x="440055" y="163830"/>
                      </a:cubicBezTo>
                      <a:cubicBezTo>
                        <a:pt x="439572" y="156833"/>
                        <a:pt x="438709" y="149866"/>
                        <a:pt x="438150" y="142875"/>
                      </a:cubicBezTo>
                      <a:cubicBezTo>
                        <a:pt x="437439" y="133991"/>
                        <a:pt x="436245" y="107292"/>
                        <a:pt x="436245" y="116205"/>
                      </a:cubicBezTo>
                      <a:cubicBezTo>
                        <a:pt x="436245" y="151677"/>
                        <a:pt x="437895" y="157524"/>
                        <a:pt x="440055" y="186690"/>
                      </a:cubicBezTo>
                      <a:cubicBezTo>
                        <a:pt x="440082" y="187059"/>
                        <a:pt x="443334" y="237375"/>
                        <a:pt x="443865" y="240030"/>
                      </a:cubicBezTo>
                      <a:cubicBezTo>
                        <a:pt x="446072" y="251064"/>
                        <a:pt x="450731" y="261482"/>
                        <a:pt x="453390" y="272415"/>
                      </a:cubicBezTo>
                      <a:cubicBezTo>
                        <a:pt x="475799" y="364540"/>
                        <a:pt x="448451" y="259684"/>
                        <a:pt x="464820" y="344805"/>
                      </a:cubicBezTo>
                      <a:cubicBezTo>
                        <a:pt x="465845" y="350133"/>
                        <a:pt x="468917" y="354867"/>
                        <a:pt x="470535" y="360045"/>
                      </a:cubicBezTo>
                      <a:cubicBezTo>
                        <a:pt x="472097" y="365043"/>
                        <a:pt x="473075" y="370205"/>
                        <a:pt x="474345" y="375285"/>
                      </a:cubicBezTo>
                      <a:cubicBezTo>
                        <a:pt x="474980" y="387985"/>
                        <a:pt x="475194" y="400713"/>
                        <a:pt x="476250" y="413385"/>
                      </a:cubicBezTo>
                      <a:cubicBezTo>
                        <a:pt x="476467" y="415994"/>
                        <a:pt x="477642" y="418438"/>
                        <a:pt x="478155" y="421005"/>
                      </a:cubicBezTo>
                      <a:cubicBezTo>
                        <a:pt x="478913" y="424793"/>
                        <a:pt x="479425" y="428625"/>
                        <a:pt x="480060" y="432435"/>
                      </a:cubicBezTo>
                      <a:cubicBezTo>
                        <a:pt x="481330" y="424815"/>
                        <a:pt x="482695" y="417210"/>
                        <a:pt x="483870" y="409575"/>
                      </a:cubicBezTo>
                      <a:cubicBezTo>
                        <a:pt x="485236" y="400699"/>
                        <a:pt x="485919" y="391711"/>
                        <a:pt x="487680" y="382905"/>
                      </a:cubicBezTo>
                      <a:cubicBezTo>
                        <a:pt x="488468" y="378967"/>
                        <a:pt x="490220" y="375285"/>
                        <a:pt x="491490" y="371475"/>
                      </a:cubicBezTo>
                      <a:cubicBezTo>
                        <a:pt x="492125" y="365760"/>
                        <a:pt x="492000" y="359908"/>
                        <a:pt x="493395" y="354330"/>
                      </a:cubicBezTo>
                      <a:cubicBezTo>
                        <a:pt x="496464" y="342055"/>
                        <a:pt x="501297" y="330286"/>
                        <a:pt x="504825" y="318135"/>
                      </a:cubicBezTo>
                      <a:cubicBezTo>
                        <a:pt x="507015" y="310592"/>
                        <a:pt x="508635" y="302895"/>
                        <a:pt x="510540" y="295275"/>
                      </a:cubicBezTo>
                      <a:cubicBezTo>
                        <a:pt x="511175" y="304800"/>
                        <a:pt x="509985" y="333074"/>
                        <a:pt x="512445" y="323850"/>
                      </a:cubicBezTo>
                      <a:cubicBezTo>
                        <a:pt x="517378" y="305351"/>
                        <a:pt x="515452" y="285653"/>
                        <a:pt x="518160" y="266700"/>
                      </a:cubicBezTo>
                      <a:cubicBezTo>
                        <a:pt x="519430" y="257810"/>
                        <a:pt x="520209" y="248836"/>
                        <a:pt x="521970" y="240030"/>
                      </a:cubicBezTo>
                      <a:cubicBezTo>
                        <a:pt x="522758" y="236092"/>
                        <a:pt x="524510" y="232410"/>
                        <a:pt x="525780" y="228600"/>
                      </a:cubicBezTo>
                      <a:cubicBezTo>
                        <a:pt x="530486" y="292125"/>
                        <a:pt x="525265" y="294622"/>
                        <a:pt x="533400" y="264795"/>
                      </a:cubicBezTo>
                      <a:cubicBezTo>
                        <a:pt x="533928" y="262858"/>
                        <a:pt x="534670" y="260985"/>
                        <a:pt x="535305" y="259080"/>
                      </a:cubicBezTo>
                      <a:cubicBezTo>
                        <a:pt x="536575" y="247650"/>
                        <a:pt x="538265" y="236259"/>
                        <a:pt x="539115" y="224790"/>
                      </a:cubicBezTo>
                      <a:cubicBezTo>
                        <a:pt x="540696" y="203445"/>
                        <a:pt x="543471" y="116738"/>
                        <a:pt x="550545" y="74295"/>
                      </a:cubicBezTo>
                      <a:cubicBezTo>
                        <a:pt x="551406" y="69130"/>
                        <a:pt x="553085" y="64135"/>
                        <a:pt x="554355" y="59055"/>
                      </a:cubicBezTo>
                      <a:cubicBezTo>
                        <a:pt x="555625" y="60960"/>
                        <a:pt x="556927" y="66696"/>
                        <a:pt x="558165" y="64770"/>
                      </a:cubicBezTo>
                      <a:cubicBezTo>
                        <a:pt x="564478" y="54950"/>
                        <a:pt x="567080" y="43190"/>
                        <a:pt x="571500" y="32385"/>
                      </a:cubicBezTo>
                      <a:cubicBezTo>
                        <a:pt x="572795" y="29220"/>
                        <a:pt x="574568" y="26198"/>
                        <a:pt x="575310" y="22860"/>
                      </a:cubicBezTo>
                      <a:cubicBezTo>
                        <a:pt x="579617" y="3480"/>
                        <a:pt x="575873" y="10586"/>
                        <a:pt x="582930" y="0"/>
                      </a:cubicBezTo>
                      <a:cubicBezTo>
                        <a:pt x="584732" y="32444"/>
                        <a:pt x="584071" y="44570"/>
                        <a:pt x="592455" y="78105"/>
                      </a:cubicBezTo>
                      <a:cubicBezTo>
                        <a:pt x="593353" y="81697"/>
                        <a:pt x="596265" y="84455"/>
                        <a:pt x="598170" y="87630"/>
                      </a:cubicBezTo>
                      <a:cubicBezTo>
                        <a:pt x="601655" y="101572"/>
                        <a:pt x="600161" y="99151"/>
                        <a:pt x="601980" y="74295"/>
                      </a:cubicBezTo>
                      <a:cubicBezTo>
                        <a:pt x="603373" y="55254"/>
                        <a:pt x="605790" y="17145"/>
                        <a:pt x="605790" y="17145"/>
                      </a:cubicBezTo>
                      <a:cubicBezTo>
                        <a:pt x="606425" y="21590"/>
                        <a:pt x="606201" y="26246"/>
                        <a:pt x="607695" y="30480"/>
                      </a:cubicBezTo>
                      <a:cubicBezTo>
                        <a:pt x="610058" y="37175"/>
                        <a:pt x="614045" y="43180"/>
                        <a:pt x="617220" y="49530"/>
                      </a:cubicBezTo>
                      <a:cubicBezTo>
                        <a:pt x="619125" y="53340"/>
                        <a:pt x="620105" y="57776"/>
                        <a:pt x="622935" y="60960"/>
                      </a:cubicBezTo>
                      <a:lnTo>
                        <a:pt x="638175" y="78105"/>
                      </a:lnTo>
                      <a:cubicBezTo>
                        <a:pt x="643890" y="95250"/>
                        <a:pt x="648369" y="112858"/>
                        <a:pt x="655320" y="129540"/>
                      </a:cubicBezTo>
                      <a:cubicBezTo>
                        <a:pt x="657962" y="135880"/>
                        <a:pt x="663888" y="140441"/>
                        <a:pt x="666750" y="146685"/>
                      </a:cubicBezTo>
                      <a:cubicBezTo>
                        <a:pt x="677071" y="169203"/>
                        <a:pt x="678200" y="189609"/>
                        <a:pt x="685800" y="213360"/>
                      </a:cubicBezTo>
                      <a:cubicBezTo>
                        <a:pt x="686928" y="216886"/>
                        <a:pt x="689610" y="219710"/>
                        <a:pt x="691515" y="222885"/>
                      </a:cubicBezTo>
                      <a:cubicBezTo>
                        <a:pt x="695325" y="217170"/>
                        <a:pt x="699537" y="211704"/>
                        <a:pt x="702945" y="205740"/>
                      </a:cubicBezTo>
                      <a:cubicBezTo>
                        <a:pt x="704642" y="202771"/>
                        <a:pt x="705226" y="199274"/>
                        <a:pt x="706755" y="196215"/>
                      </a:cubicBezTo>
                      <a:cubicBezTo>
                        <a:pt x="708411" y="192903"/>
                        <a:pt x="710565" y="189865"/>
                        <a:pt x="712470" y="186690"/>
                      </a:cubicBezTo>
                      <a:cubicBezTo>
                        <a:pt x="711835" y="170815"/>
                        <a:pt x="710565" y="154953"/>
                        <a:pt x="710565" y="139065"/>
                      </a:cubicBezTo>
                      <a:cubicBezTo>
                        <a:pt x="710565" y="128251"/>
                        <a:pt x="711182" y="160713"/>
                        <a:pt x="712470" y="171450"/>
                      </a:cubicBezTo>
                      <a:cubicBezTo>
                        <a:pt x="713094" y="176649"/>
                        <a:pt x="714560" y="181744"/>
                        <a:pt x="716280" y="186690"/>
                      </a:cubicBezTo>
                      <a:cubicBezTo>
                        <a:pt x="719650" y="196379"/>
                        <a:pt x="727710" y="215265"/>
                        <a:pt x="727710" y="215265"/>
                      </a:cubicBezTo>
                      <a:cubicBezTo>
                        <a:pt x="728345" y="219075"/>
                        <a:pt x="728924" y="222895"/>
                        <a:pt x="729615" y="226695"/>
                      </a:cubicBezTo>
                      <a:cubicBezTo>
                        <a:pt x="730194" y="229881"/>
                        <a:pt x="732968" y="233324"/>
                        <a:pt x="731520" y="236220"/>
                      </a:cubicBezTo>
                      <a:cubicBezTo>
                        <a:pt x="728709" y="241843"/>
                        <a:pt x="718185" y="249555"/>
                        <a:pt x="718185" y="249555"/>
                      </a:cubicBezTo>
                      <a:cubicBezTo>
                        <a:pt x="719455" y="252095"/>
                        <a:pt x="720820" y="254590"/>
                        <a:pt x="721995" y="257175"/>
                      </a:cubicBezTo>
                      <a:cubicBezTo>
                        <a:pt x="723996" y="261578"/>
                        <a:pt x="725273" y="266333"/>
                        <a:pt x="727710" y="270510"/>
                      </a:cubicBezTo>
                      <a:cubicBezTo>
                        <a:pt x="729759" y="274022"/>
                        <a:pt x="732790" y="276860"/>
                        <a:pt x="735330" y="280035"/>
                      </a:cubicBezTo>
                      <a:cubicBezTo>
                        <a:pt x="736600" y="273685"/>
                        <a:pt x="737569" y="267267"/>
                        <a:pt x="739140" y="260985"/>
                      </a:cubicBezTo>
                      <a:cubicBezTo>
                        <a:pt x="740114" y="257089"/>
                        <a:pt x="742047" y="253468"/>
                        <a:pt x="742950" y="249555"/>
                      </a:cubicBezTo>
                      <a:cubicBezTo>
                        <a:pt x="747396" y="230287"/>
                        <a:pt x="740681" y="241785"/>
                        <a:pt x="750570" y="228600"/>
                      </a:cubicBezTo>
                      <a:cubicBezTo>
                        <a:pt x="751840" y="237490"/>
                        <a:pt x="752432" y="246504"/>
                        <a:pt x="754380" y="255270"/>
                      </a:cubicBezTo>
                      <a:cubicBezTo>
                        <a:pt x="754996" y="258042"/>
                        <a:pt x="755405" y="262333"/>
                        <a:pt x="758190" y="262890"/>
                      </a:cubicBezTo>
                      <a:cubicBezTo>
                        <a:pt x="761700" y="263592"/>
                        <a:pt x="767141" y="250704"/>
                        <a:pt x="767715" y="249555"/>
                      </a:cubicBezTo>
                      <a:cubicBezTo>
                        <a:pt x="768985" y="258445"/>
                        <a:pt x="770836" y="267271"/>
                        <a:pt x="771525" y="276225"/>
                      </a:cubicBezTo>
                      <a:cubicBezTo>
                        <a:pt x="772744" y="292066"/>
                        <a:pt x="771574" y="308071"/>
                        <a:pt x="773430" y="323850"/>
                      </a:cubicBezTo>
                      <a:cubicBezTo>
                        <a:pt x="774028" y="328934"/>
                        <a:pt x="774737" y="313694"/>
                        <a:pt x="775335" y="308610"/>
                      </a:cubicBezTo>
                      <a:cubicBezTo>
                        <a:pt x="777655" y="288889"/>
                        <a:pt x="775354" y="297123"/>
                        <a:pt x="779145" y="285750"/>
                      </a:cubicBezTo>
                      <a:cubicBezTo>
                        <a:pt x="782955" y="293370"/>
                        <a:pt x="787584" y="300633"/>
                        <a:pt x="790575" y="308610"/>
                      </a:cubicBezTo>
                      <a:cubicBezTo>
                        <a:pt x="792480" y="313690"/>
                        <a:pt x="794016" y="318924"/>
                        <a:pt x="796290" y="323850"/>
                      </a:cubicBezTo>
                      <a:cubicBezTo>
                        <a:pt x="797842" y="327212"/>
                        <a:pt x="800207" y="330138"/>
                        <a:pt x="802005" y="333375"/>
                      </a:cubicBezTo>
                      <a:cubicBezTo>
                        <a:pt x="803384" y="335857"/>
                        <a:pt x="804545" y="338455"/>
                        <a:pt x="805815" y="340995"/>
                      </a:cubicBezTo>
                      <a:cubicBezTo>
                        <a:pt x="806450" y="337185"/>
                        <a:pt x="806704" y="333291"/>
                        <a:pt x="807720" y="329565"/>
                      </a:cubicBezTo>
                      <a:cubicBezTo>
                        <a:pt x="808620" y="326266"/>
                        <a:pt x="811725" y="323454"/>
                        <a:pt x="811530" y="320040"/>
                      </a:cubicBezTo>
                      <a:cubicBezTo>
                        <a:pt x="809428" y="283256"/>
                        <a:pt x="805305" y="268937"/>
                        <a:pt x="798195" y="238125"/>
                      </a:cubicBezTo>
                      <a:cubicBezTo>
                        <a:pt x="796825" y="221682"/>
                        <a:pt x="796162" y="212210"/>
                        <a:pt x="794385" y="196215"/>
                      </a:cubicBezTo>
                      <a:cubicBezTo>
                        <a:pt x="793820" y="191127"/>
                        <a:pt x="793115" y="186055"/>
                        <a:pt x="792480" y="180975"/>
                      </a:cubicBezTo>
                      <a:cubicBezTo>
                        <a:pt x="793115" y="167005"/>
                        <a:pt x="793270" y="153005"/>
                        <a:pt x="794385" y="139065"/>
                      </a:cubicBezTo>
                      <a:cubicBezTo>
                        <a:pt x="794545" y="137063"/>
                        <a:pt x="795762" y="131413"/>
                        <a:pt x="796290" y="133350"/>
                      </a:cubicBezTo>
                      <a:cubicBezTo>
                        <a:pt x="798653" y="142014"/>
                        <a:pt x="798561" y="151173"/>
                        <a:pt x="800100" y="160020"/>
                      </a:cubicBezTo>
                      <a:cubicBezTo>
                        <a:pt x="801103" y="165788"/>
                        <a:pt x="802640" y="171450"/>
                        <a:pt x="803910" y="177165"/>
                      </a:cubicBezTo>
                      <a:cubicBezTo>
                        <a:pt x="804545" y="170180"/>
                        <a:pt x="804662" y="163128"/>
                        <a:pt x="805815" y="156210"/>
                      </a:cubicBezTo>
                      <a:cubicBezTo>
                        <a:pt x="806575" y="151650"/>
                        <a:pt x="808971" y="147451"/>
                        <a:pt x="809625" y="142875"/>
                      </a:cubicBezTo>
                      <a:cubicBezTo>
                        <a:pt x="810885" y="134052"/>
                        <a:pt x="810758" y="125084"/>
                        <a:pt x="811530" y="116205"/>
                      </a:cubicBezTo>
                      <a:cubicBezTo>
                        <a:pt x="813170" y="97342"/>
                        <a:pt x="813115" y="100498"/>
                        <a:pt x="817245" y="81915"/>
                      </a:cubicBezTo>
                      <a:cubicBezTo>
                        <a:pt x="817880" y="73660"/>
                        <a:pt x="818433" y="65398"/>
                        <a:pt x="819150" y="57150"/>
                      </a:cubicBezTo>
                      <a:cubicBezTo>
                        <a:pt x="824114" y="62"/>
                        <a:pt x="820221" y="72768"/>
                        <a:pt x="822960" y="125730"/>
                      </a:cubicBezTo>
                      <a:cubicBezTo>
                        <a:pt x="823359" y="133445"/>
                        <a:pt x="825500" y="140970"/>
                        <a:pt x="826770" y="148590"/>
                      </a:cubicBezTo>
                      <a:cubicBezTo>
                        <a:pt x="827405" y="188595"/>
                        <a:pt x="827564" y="228610"/>
                        <a:pt x="828675" y="268605"/>
                      </a:cubicBezTo>
                      <a:cubicBezTo>
                        <a:pt x="828835" y="274353"/>
                        <a:pt x="829504" y="280101"/>
                        <a:pt x="830580" y="285750"/>
                      </a:cubicBezTo>
                      <a:cubicBezTo>
                        <a:pt x="832050" y="293466"/>
                        <a:pt x="834390" y="300990"/>
                        <a:pt x="836295" y="308610"/>
                      </a:cubicBezTo>
                      <a:cubicBezTo>
                        <a:pt x="836930" y="316865"/>
                        <a:pt x="835582" y="325520"/>
                        <a:pt x="838200" y="333375"/>
                      </a:cubicBezTo>
                      <a:cubicBezTo>
                        <a:pt x="839620" y="337635"/>
                        <a:pt x="839396" y="324474"/>
                        <a:pt x="840105" y="320040"/>
                      </a:cubicBezTo>
                      <a:cubicBezTo>
                        <a:pt x="841936" y="308598"/>
                        <a:pt x="844237" y="297229"/>
                        <a:pt x="845820" y="285750"/>
                      </a:cubicBezTo>
                      <a:cubicBezTo>
                        <a:pt x="846778" y="278802"/>
                        <a:pt x="846506" y="271702"/>
                        <a:pt x="847725" y="264795"/>
                      </a:cubicBezTo>
                      <a:cubicBezTo>
                        <a:pt x="848423" y="260840"/>
                        <a:pt x="851535" y="253365"/>
                        <a:pt x="851535" y="253365"/>
                      </a:cubicBezTo>
                      <a:cubicBezTo>
                        <a:pt x="853440" y="254000"/>
                        <a:pt x="855725" y="256577"/>
                        <a:pt x="857250" y="255270"/>
                      </a:cubicBezTo>
                      <a:cubicBezTo>
                        <a:pt x="870193" y="244176"/>
                        <a:pt x="859474" y="234740"/>
                        <a:pt x="870585" y="249555"/>
                      </a:cubicBezTo>
                      <a:cubicBezTo>
                        <a:pt x="871220" y="252095"/>
                        <a:pt x="871459" y="254769"/>
                        <a:pt x="872490" y="257175"/>
                      </a:cubicBezTo>
                      <a:cubicBezTo>
                        <a:pt x="873392" y="259279"/>
                        <a:pt x="875496" y="265034"/>
                        <a:pt x="876300" y="262890"/>
                      </a:cubicBezTo>
                      <a:cubicBezTo>
                        <a:pt x="878763" y="256323"/>
                        <a:pt x="877213" y="248878"/>
                        <a:pt x="878205" y="241935"/>
                      </a:cubicBezTo>
                      <a:cubicBezTo>
                        <a:pt x="878489" y="239947"/>
                        <a:pt x="879689" y="238183"/>
                        <a:pt x="880110" y="236220"/>
                      </a:cubicBezTo>
                      <a:cubicBezTo>
                        <a:pt x="881598" y="229278"/>
                        <a:pt x="882650" y="222250"/>
                        <a:pt x="883920" y="215265"/>
                      </a:cubicBezTo>
                      <a:cubicBezTo>
                        <a:pt x="889916" y="261237"/>
                        <a:pt x="890173" y="257908"/>
                        <a:pt x="893445" y="304800"/>
                      </a:cubicBezTo>
                      <a:cubicBezTo>
                        <a:pt x="894286" y="316852"/>
                        <a:pt x="894107" y="328977"/>
                        <a:pt x="895350" y="340995"/>
                      </a:cubicBezTo>
                      <a:cubicBezTo>
                        <a:pt x="896611" y="353186"/>
                        <a:pt x="898025" y="356639"/>
                        <a:pt x="901065" y="365760"/>
                      </a:cubicBezTo>
                      <a:cubicBezTo>
                        <a:pt x="902335" y="347980"/>
                        <a:pt x="903689" y="330206"/>
                        <a:pt x="904875" y="312420"/>
                      </a:cubicBezTo>
                      <a:cubicBezTo>
                        <a:pt x="908350" y="260291"/>
                        <a:pt x="905050" y="299069"/>
                        <a:pt x="908685" y="259080"/>
                      </a:cubicBezTo>
                      <a:cubicBezTo>
                        <a:pt x="909320" y="280670"/>
                        <a:pt x="909121" y="302301"/>
                        <a:pt x="910590" y="323850"/>
                      </a:cubicBezTo>
                      <a:cubicBezTo>
                        <a:pt x="911031" y="330311"/>
                        <a:pt x="913439" y="336496"/>
                        <a:pt x="914400" y="342900"/>
                      </a:cubicBezTo>
                      <a:cubicBezTo>
                        <a:pt x="915347" y="349211"/>
                        <a:pt x="915871" y="355583"/>
                        <a:pt x="916305" y="361950"/>
                      </a:cubicBezTo>
                      <a:cubicBezTo>
                        <a:pt x="917776" y="383527"/>
                        <a:pt x="918319" y="405167"/>
                        <a:pt x="920115" y="426720"/>
                      </a:cubicBezTo>
                      <a:cubicBezTo>
                        <a:pt x="921935" y="448555"/>
                        <a:pt x="921594" y="446396"/>
                        <a:pt x="925830" y="459105"/>
                      </a:cubicBezTo>
                      <a:cubicBezTo>
                        <a:pt x="933254" y="421987"/>
                        <a:pt x="943095" y="374208"/>
                        <a:pt x="946785" y="340995"/>
                      </a:cubicBezTo>
                      <a:cubicBezTo>
                        <a:pt x="949170" y="319528"/>
                        <a:pt x="947731" y="297803"/>
                        <a:pt x="948690" y="276225"/>
                      </a:cubicBezTo>
                      <a:cubicBezTo>
                        <a:pt x="949001" y="269218"/>
                        <a:pt x="949960" y="262255"/>
                        <a:pt x="950595" y="255270"/>
                      </a:cubicBezTo>
                      <a:cubicBezTo>
                        <a:pt x="949960" y="229235"/>
                        <a:pt x="952373" y="202946"/>
                        <a:pt x="948690" y="177165"/>
                      </a:cubicBezTo>
                      <a:cubicBezTo>
                        <a:pt x="946885" y="164530"/>
                        <a:pt x="946289" y="202580"/>
                        <a:pt x="944880" y="215265"/>
                      </a:cubicBezTo>
                      <a:cubicBezTo>
                        <a:pt x="943749" y="225441"/>
                        <a:pt x="942340" y="235585"/>
                        <a:pt x="941070" y="245745"/>
                      </a:cubicBezTo>
                      <a:cubicBezTo>
                        <a:pt x="938351" y="291976"/>
                        <a:pt x="938511" y="271371"/>
                        <a:pt x="941070" y="327660"/>
                      </a:cubicBezTo>
                      <a:cubicBezTo>
                        <a:pt x="941590" y="339096"/>
                        <a:pt x="941030" y="350669"/>
                        <a:pt x="942975" y="361950"/>
                      </a:cubicBezTo>
                      <a:cubicBezTo>
                        <a:pt x="944238" y="369274"/>
                        <a:pt x="948378" y="375811"/>
                        <a:pt x="950595" y="382905"/>
                      </a:cubicBezTo>
                      <a:cubicBezTo>
                        <a:pt x="951561" y="385995"/>
                        <a:pt x="951570" y="389329"/>
                        <a:pt x="952500" y="392430"/>
                      </a:cubicBezTo>
                      <a:cubicBezTo>
                        <a:pt x="966361" y="438634"/>
                        <a:pt x="945176" y="360013"/>
                        <a:pt x="960120" y="413385"/>
                      </a:cubicBezTo>
                      <a:cubicBezTo>
                        <a:pt x="963484" y="425399"/>
                        <a:pt x="969645" y="449580"/>
                        <a:pt x="969645" y="449580"/>
                      </a:cubicBezTo>
                      <a:cubicBezTo>
                        <a:pt x="978756" y="390358"/>
                        <a:pt x="967439" y="460709"/>
                        <a:pt x="979170" y="398145"/>
                      </a:cubicBezTo>
                      <a:cubicBezTo>
                        <a:pt x="981305" y="386756"/>
                        <a:pt x="982980" y="375285"/>
                        <a:pt x="984885" y="363855"/>
                      </a:cubicBezTo>
                      <a:cubicBezTo>
                        <a:pt x="985520" y="353060"/>
                        <a:pt x="986020" y="342256"/>
                        <a:pt x="986790" y="331470"/>
                      </a:cubicBezTo>
                      <a:cubicBezTo>
                        <a:pt x="987290" y="324474"/>
                        <a:pt x="985558" y="304242"/>
                        <a:pt x="988695" y="310515"/>
                      </a:cubicBezTo>
                      <a:cubicBezTo>
                        <a:pt x="995996" y="325117"/>
                        <a:pt x="996386" y="342248"/>
                        <a:pt x="1000125" y="358140"/>
                      </a:cubicBezTo>
                      <a:cubicBezTo>
                        <a:pt x="1002809" y="369548"/>
                        <a:pt x="1004904" y="381066"/>
                        <a:pt x="1007745" y="392430"/>
                      </a:cubicBezTo>
                      <a:cubicBezTo>
                        <a:pt x="1008380" y="387350"/>
                        <a:pt x="1009085" y="382278"/>
                        <a:pt x="1009650" y="377190"/>
                      </a:cubicBezTo>
                      <a:cubicBezTo>
                        <a:pt x="1010990" y="365133"/>
                        <a:pt x="1011352" y="352942"/>
                        <a:pt x="1013460" y="340995"/>
                      </a:cubicBezTo>
                      <a:cubicBezTo>
                        <a:pt x="1015173" y="331287"/>
                        <a:pt x="1018372" y="321899"/>
                        <a:pt x="1021080" y="312420"/>
                      </a:cubicBezTo>
                      <a:cubicBezTo>
                        <a:pt x="1022183" y="308558"/>
                        <a:pt x="1024890" y="300990"/>
                        <a:pt x="1024890" y="300990"/>
                      </a:cubicBezTo>
                      <a:cubicBezTo>
                        <a:pt x="1024255" y="285115"/>
                        <a:pt x="1024042" y="269218"/>
                        <a:pt x="1022985" y="253365"/>
                      </a:cubicBezTo>
                      <a:cubicBezTo>
                        <a:pt x="1020695" y="219020"/>
                        <a:pt x="1018548" y="212648"/>
                        <a:pt x="1013460" y="179070"/>
                      </a:cubicBezTo>
                      <a:cubicBezTo>
                        <a:pt x="1010767" y="161299"/>
                        <a:pt x="1008794" y="143453"/>
                        <a:pt x="1005840" y="125730"/>
                      </a:cubicBezTo>
                      <a:cubicBezTo>
                        <a:pt x="1007110" y="173990"/>
                        <a:pt x="1003662" y="222606"/>
                        <a:pt x="1009650" y="270510"/>
                      </a:cubicBezTo>
                      <a:cubicBezTo>
                        <a:pt x="1010285" y="275590"/>
                        <a:pt x="1011070" y="280654"/>
                        <a:pt x="1011555" y="285750"/>
                      </a:cubicBezTo>
                      <a:cubicBezTo>
                        <a:pt x="1013500" y="306169"/>
                        <a:pt x="1012615" y="313590"/>
                        <a:pt x="1017270" y="333375"/>
                      </a:cubicBezTo>
                      <a:cubicBezTo>
                        <a:pt x="1018053" y="336704"/>
                        <a:pt x="1019999" y="339656"/>
                        <a:pt x="1021080" y="342900"/>
                      </a:cubicBezTo>
                      <a:cubicBezTo>
                        <a:pt x="1022542" y="347286"/>
                        <a:pt x="1023674" y="351775"/>
                        <a:pt x="1024890" y="356235"/>
                      </a:cubicBezTo>
                      <a:cubicBezTo>
                        <a:pt x="1025579" y="358761"/>
                        <a:pt x="1025712" y="361472"/>
                        <a:pt x="1026795" y="363855"/>
                      </a:cubicBezTo>
                      <a:cubicBezTo>
                        <a:pt x="1028913" y="368516"/>
                        <a:pt x="1031875" y="372745"/>
                        <a:pt x="1034415" y="377190"/>
                      </a:cubicBezTo>
                      <a:cubicBezTo>
                        <a:pt x="1080914" y="333597"/>
                        <a:pt x="1061294" y="336871"/>
                        <a:pt x="1070610" y="407670"/>
                      </a:cubicBezTo>
                      <a:cubicBezTo>
                        <a:pt x="1071084" y="411273"/>
                        <a:pt x="1074647" y="421685"/>
                        <a:pt x="1076325" y="426720"/>
                      </a:cubicBezTo>
                      <a:cubicBezTo>
                        <a:pt x="1081754" y="415861"/>
                        <a:pt x="1091411" y="400589"/>
                        <a:pt x="1095375" y="386715"/>
                      </a:cubicBezTo>
                      <a:cubicBezTo>
                        <a:pt x="1096094" y="384198"/>
                        <a:pt x="1096645" y="381635"/>
                        <a:pt x="1097280" y="379095"/>
                      </a:cubicBezTo>
                      <a:cubicBezTo>
                        <a:pt x="1106170" y="412115"/>
                        <a:pt x="1108657" y="447569"/>
                        <a:pt x="1123950" y="478155"/>
                      </a:cubicBezTo>
                      <a:lnTo>
                        <a:pt x="1133475" y="497205"/>
                      </a:lnTo>
                      <a:cubicBezTo>
                        <a:pt x="1137920" y="483235"/>
                        <a:pt x="1142723" y="469374"/>
                        <a:pt x="1146810" y="455295"/>
                      </a:cubicBezTo>
                      <a:cubicBezTo>
                        <a:pt x="1151423" y="439404"/>
                        <a:pt x="1150410" y="437223"/>
                        <a:pt x="1152525" y="421005"/>
                      </a:cubicBezTo>
                      <a:cubicBezTo>
                        <a:pt x="1153686" y="412100"/>
                        <a:pt x="1155065" y="403225"/>
                        <a:pt x="1156335" y="394335"/>
                      </a:cubicBezTo>
                      <a:cubicBezTo>
                        <a:pt x="1156970" y="377825"/>
                        <a:pt x="1157103" y="361288"/>
                        <a:pt x="1158240" y="344805"/>
                      </a:cubicBezTo>
                      <a:cubicBezTo>
                        <a:pt x="1158378" y="342802"/>
                        <a:pt x="1159978" y="341091"/>
                        <a:pt x="1160145" y="339090"/>
                      </a:cubicBezTo>
                      <a:cubicBezTo>
                        <a:pt x="1161254" y="325786"/>
                        <a:pt x="1161415" y="312420"/>
                        <a:pt x="1162050" y="299085"/>
                      </a:cubicBezTo>
                      <a:cubicBezTo>
                        <a:pt x="1164590" y="338455"/>
                        <a:pt x="1165645" y="377949"/>
                        <a:pt x="1169670" y="417195"/>
                      </a:cubicBezTo>
                      <a:cubicBezTo>
                        <a:pt x="1171087" y="431016"/>
                        <a:pt x="1180229" y="456493"/>
                        <a:pt x="1184910" y="470535"/>
                      </a:cubicBezTo>
                      <a:cubicBezTo>
                        <a:pt x="1185545" y="476250"/>
                        <a:pt x="1183625" y="492464"/>
                        <a:pt x="1186815" y="487680"/>
                      </a:cubicBezTo>
                      <a:cubicBezTo>
                        <a:pt x="1191056" y="481318"/>
                        <a:pt x="1187933" y="472426"/>
                        <a:pt x="1188720" y="464820"/>
                      </a:cubicBezTo>
                      <a:cubicBezTo>
                        <a:pt x="1189838" y="454008"/>
                        <a:pt x="1191412" y="443247"/>
                        <a:pt x="1192530" y="432435"/>
                      </a:cubicBezTo>
                      <a:cubicBezTo>
                        <a:pt x="1198122" y="378375"/>
                        <a:pt x="1191302" y="434636"/>
                        <a:pt x="1196340" y="394335"/>
                      </a:cubicBezTo>
                      <a:cubicBezTo>
                        <a:pt x="1196975" y="402590"/>
                        <a:pt x="1194542" y="426505"/>
                        <a:pt x="1198245" y="419100"/>
                      </a:cubicBezTo>
                      <a:cubicBezTo>
                        <a:pt x="1203081" y="409428"/>
                        <a:pt x="1199726" y="397520"/>
                        <a:pt x="1200150" y="386715"/>
                      </a:cubicBezTo>
                      <a:cubicBezTo>
                        <a:pt x="1200996" y="365132"/>
                        <a:pt x="1201420" y="343535"/>
                        <a:pt x="1202055" y="321945"/>
                      </a:cubicBezTo>
                      <a:cubicBezTo>
                        <a:pt x="1201420" y="289560"/>
                        <a:pt x="1201428" y="257156"/>
                        <a:pt x="1200150" y="224790"/>
                      </a:cubicBezTo>
                      <a:cubicBezTo>
                        <a:pt x="1199693" y="213206"/>
                        <a:pt x="1196059" y="174073"/>
                        <a:pt x="1194435" y="156210"/>
                      </a:cubicBezTo>
                      <a:cubicBezTo>
                        <a:pt x="1193165" y="170815"/>
                        <a:pt x="1191749" y="185408"/>
                        <a:pt x="1190625" y="200025"/>
                      </a:cubicBezTo>
                      <a:cubicBezTo>
                        <a:pt x="1187752" y="237368"/>
                        <a:pt x="1189570" y="245800"/>
                        <a:pt x="1186815" y="196215"/>
                      </a:cubicBezTo>
                      <a:cubicBezTo>
                        <a:pt x="1189742" y="-29170"/>
                        <a:pt x="1177567" y="14051"/>
                        <a:pt x="1194435" y="74295"/>
                      </a:cubicBezTo>
                      <a:cubicBezTo>
                        <a:pt x="1201024" y="97828"/>
                        <a:pt x="1197007" y="92107"/>
                        <a:pt x="1207770" y="102870"/>
                      </a:cubicBezTo>
                      <a:cubicBezTo>
                        <a:pt x="1209675" y="96520"/>
                        <a:pt x="1209389" y="78607"/>
                        <a:pt x="1213485" y="83820"/>
                      </a:cubicBezTo>
                      <a:cubicBezTo>
                        <a:pt x="1223410" y="96452"/>
                        <a:pt x="1224637" y="114005"/>
                        <a:pt x="1228725" y="129540"/>
                      </a:cubicBezTo>
                      <a:cubicBezTo>
                        <a:pt x="1231010" y="138225"/>
                        <a:pt x="1230974" y="147366"/>
                        <a:pt x="1232535" y="156210"/>
                      </a:cubicBezTo>
                      <a:cubicBezTo>
                        <a:pt x="1239136" y="193616"/>
                        <a:pt x="1237083" y="185093"/>
                        <a:pt x="1245870" y="211455"/>
                      </a:cubicBezTo>
                      <a:cubicBezTo>
                        <a:pt x="1246505" y="203835"/>
                        <a:pt x="1247775" y="196241"/>
                        <a:pt x="1247775" y="188595"/>
                      </a:cubicBezTo>
                      <a:cubicBezTo>
                        <a:pt x="1247775" y="182845"/>
                        <a:pt x="1246280" y="200004"/>
                        <a:pt x="1245870" y="205740"/>
                      </a:cubicBezTo>
                      <a:lnTo>
                        <a:pt x="1240155" y="285750"/>
                      </a:lnTo>
                      <a:cubicBezTo>
                        <a:pt x="1241425" y="347980"/>
                        <a:pt x="1242253" y="410221"/>
                        <a:pt x="1243965" y="472440"/>
                      </a:cubicBezTo>
                      <a:cubicBezTo>
                        <a:pt x="1244049" y="475500"/>
                        <a:pt x="1247015" y="505790"/>
                        <a:pt x="1247775" y="510540"/>
                      </a:cubicBezTo>
                      <a:cubicBezTo>
                        <a:pt x="1249408" y="520747"/>
                        <a:pt x="1253490" y="541020"/>
                        <a:pt x="1253490" y="541020"/>
                      </a:cubicBezTo>
                      <a:cubicBezTo>
                        <a:pt x="1255395" y="532130"/>
                        <a:pt x="1256891" y="523142"/>
                        <a:pt x="1259205" y="514350"/>
                      </a:cubicBezTo>
                      <a:cubicBezTo>
                        <a:pt x="1263245" y="498998"/>
                        <a:pt x="1268970" y="484098"/>
                        <a:pt x="1272540" y="468630"/>
                      </a:cubicBezTo>
                      <a:cubicBezTo>
                        <a:pt x="1274701" y="459267"/>
                        <a:pt x="1275080" y="449580"/>
                        <a:pt x="1276350" y="440055"/>
                      </a:cubicBezTo>
                      <a:lnTo>
                        <a:pt x="1282065" y="497205"/>
                      </a:ln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sp>
          <p:nvSpPr>
            <p:cNvPr id="8" name="TextBox 7">
              <a:extLst>
                <a:ext uri="{FF2B5EF4-FFF2-40B4-BE49-F238E27FC236}">
                  <a16:creationId xmlns:a16="http://schemas.microsoft.com/office/drawing/2014/main" id="{BBCECA5F-1304-5C41-4DD0-C6B3359A51C1}"/>
                </a:ext>
              </a:extLst>
            </p:cNvPr>
            <p:cNvSpPr txBox="1"/>
            <p:nvPr/>
          </p:nvSpPr>
          <p:spPr>
            <a:xfrm rot="16200000">
              <a:off x="9115899" y="3100250"/>
              <a:ext cx="992772" cy="369332"/>
            </a:xfrm>
            <a:prstGeom prst="rect">
              <a:avLst/>
            </a:prstGeom>
            <a:noFill/>
          </p:spPr>
          <p:txBody>
            <a:bodyPr wrap="none" rtlCol="0">
              <a:spAutoFit/>
            </a:bodyPr>
            <a:lstStyle/>
            <a:p>
              <a:r>
                <a:rPr lang="en-AU" dirty="0"/>
                <a:t>intensity</a:t>
              </a:r>
            </a:p>
          </p:txBody>
        </p:sp>
      </p:grpSp>
    </p:spTree>
    <p:extLst>
      <p:ext uri="{BB962C8B-B14F-4D97-AF65-F5344CB8AC3E}">
        <p14:creationId xmlns:p14="http://schemas.microsoft.com/office/powerpoint/2010/main" val="2973506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a:extLst>
              <a:ext uri="{FF2B5EF4-FFF2-40B4-BE49-F238E27FC236}">
                <a16:creationId xmlns:a16="http://schemas.microsoft.com/office/drawing/2014/main" id="{7347EAF2-AE06-9EF4-BE27-A8AD26142273}"/>
              </a:ext>
            </a:extLst>
          </p:cNvPr>
          <p:cNvSpPr/>
          <p:nvPr/>
        </p:nvSpPr>
        <p:spPr>
          <a:xfrm>
            <a:off x="4124434" y="5497333"/>
            <a:ext cx="381000" cy="153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3" name="Rectangle 102">
            <a:extLst>
              <a:ext uri="{FF2B5EF4-FFF2-40B4-BE49-F238E27FC236}">
                <a16:creationId xmlns:a16="http://schemas.microsoft.com/office/drawing/2014/main" id="{708B27A4-3D02-7E3D-D1D8-0A8429C806D2}"/>
              </a:ext>
            </a:extLst>
          </p:cNvPr>
          <p:cNvSpPr/>
          <p:nvPr/>
        </p:nvSpPr>
        <p:spPr>
          <a:xfrm>
            <a:off x="4122638" y="5665215"/>
            <a:ext cx="381000" cy="153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4" name="Rectangle 113">
            <a:extLst>
              <a:ext uri="{FF2B5EF4-FFF2-40B4-BE49-F238E27FC236}">
                <a16:creationId xmlns:a16="http://schemas.microsoft.com/office/drawing/2014/main" id="{322063DF-64AB-FB1C-C948-F791C8632063}"/>
              </a:ext>
            </a:extLst>
          </p:cNvPr>
          <p:cNvSpPr/>
          <p:nvPr/>
        </p:nvSpPr>
        <p:spPr>
          <a:xfrm>
            <a:off x="4122638" y="5829461"/>
            <a:ext cx="381000" cy="1539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0" name="Rectangle 99">
            <a:extLst>
              <a:ext uri="{FF2B5EF4-FFF2-40B4-BE49-F238E27FC236}">
                <a16:creationId xmlns:a16="http://schemas.microsoft.com/office/drawing/2014/main" id="{DB86EEC5-2082-F3EC-F6D1-F8D65630A51B}"/>
              </a:ext>
            </a:extLst>
          </p:cNvPr>
          <p:cNvSpPr/>
          <p:nvPr/>
        </p:nvSpPr>
        <p:spPr>
          <a:xfrm>
            <a:off x="4124434" y="5503473"/>
            <a:ext cx="849122" cy="490234"/>
          </a:xfrm>
          <a:prstGeom prst="rect">
            <a:avLst/>
          </a:prstGeom>
          <a:solidFill>
            <a:srgbClr val="B9CDE5"/>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endParaRPr>
          </a:p>
        </p:txBody>
      </p:sp>
      <p:sp>
        <p:nvSpPr>
          <p:cNvPr id="2" name="Title 1">
            <a:extLst>
              <a:ext uri="{FF2B5EF4-FFF2-40B4-BE49-F238E27FC236}">
                <a16:creationId xmlns:a16="http://schemas.microsoft.com/office/drawing/2014/main" id="{C02057E1-51B9-E56B-787F-3E6A2FC3C1F1}"/>
              </a:ext>
            </a:extLst>
          </p:cNvPr>
          <p:cNvSpPr>
            <a:spLocks noGrp="1"/>
          </p:cNvSpPr>
          <p:nvPr>
            <p:ph type="title"/>
          </p:nvPr>
        </p:nvSpPr>
        <p:spPr/>
        <p:txBody>
          <a:bodyPr/>
          <a:lstStyle/>
          <a:p>
            <a:r>
              <a:rPr lang="en-AU" dirty="0"/>
              <a:t>Time Transfer via Laser Link (T2L2)</a:t>
            </a:r>
          </a:p>
        </p:txBody>
      </p:sp>
      <p:sp>
        <p:nvSpPr>
          <p:cNvPr id="3" name="Date Placeholder 2">
            <a:extLst>
              <a:ext uri="{FF2B5EF4-FFF2-40B4-BE49-F238E27FC236}">
                <a16:creationId xmlns:a16="http://schemas.microsoft.com/office/drawing/2014/main" id="{38B2AE05-173A-8648-D9F7-E1F4EA37861C}"/>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1FCCBEFB-F6E3-F246-5F1A-33E2AA7C81D1}"/>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C8A71176-2A3A-37E9-DC26-C3093B9E2D58}"/>
              </a:ext>
            </a:extLst>
          </p:cNvPr>
          <p:cNvSpPr>
            <a:spLocks noGrp="1"/>
          </p:cNvSpPr>
          <p:nvPr>
            <p:ph type="sldNum" sz="quarter" idx="12"/>
          </p:nvPr>
        </p:nvSpPr>
        <p:spPr/>
        <p:txBody>
          <a:bodyPr/>
          <a:lstStyle/>
          <a:p>
            <a:fld id="{07F29050-D3A7-419E-8F8A-80FA8E7AA01E}" type="slidenum">
              <a:rPr lang="en-AU" smtClean="0"/>
              <a:t>35</a:t>
            </a:fld>
            <a:endParaRPr lang="en-AU"/>
          </a:p>
        </p:txBody>
      </p:sp>
      <p:pic>
        <p:nvPicPr>
          <p:cNvPr id="6" name="Picture 22">
            <a:extLst>
              <a:ext uri="{FF2B5EF4-FFF2-40B4-BE49-F238E27FC236}">
                <a16:creationId xmlns:a16="http://schemas.microsoft.com/office/drawing/2014/main" id="{44A44702-B245-277E-212D-8D5147F1830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85037" y="1474488"/>
            <a:ext cx="586154"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0" name="Group 139">
            <a:extLst>
              <a:ext uri="{FF2B5EF4-FFF2-40B4-BE49-F238E27FC236}">
                <a16:creationId xmlns:a16="http://schemas.microsoft.com/office/drawing/2014/main" id="{53FF569D-C451-F87D-758B-6D03B0F06FC9}"/>
              </a:ext>
            </a:extLst>
          </p:cNvPr>
          <p:cNvGrpSpPr/>
          <p:nvPr/>
        </p:nvGrpSpPr>
        <p:grpSpPr>
          <a:xfrm>
            <a:off x="1200999" y="4579713"/>
            <a:ext cx="728742" cy="504056"/>
            <a:chOff x="1200999" y="4579713"/>
            <a:chExt cx="728742" cy="504056"/>
          </a:xfrm>
        </p:grpSpPr>
        <p:sp>
          <p:nvSpPr>
            <p:cNvPr id="8" name="Rectangle 7">
              <a:extLst>
                <a:ext uri="{FF2B5EF4-FFF2-40B4-BE49-F238E27FC236}">
                  <a16:creationId xmlns:a16="http://schemas.microsoft.com/office/drawing/2014/main" id="{6EC3BDFB-93B8-DB47-3D21-88CF1AB160BD}"/>
                </a:ext>
              </a:extLst>
            </p:cNvPr>
            <p:cNvSpPr/>
            <p:nvPr/>
          </p:nvSpPr>
          <p:spPr>
            <a:xfrm>
              <a:off x="1200999" y="4579713"/>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9" name="Straight Arrow Connector 8">
              <a:extLst>
                <a:ext uri="{FF2B5EF4-FFF2-40B4-BE49-F238E27FC236}">
                  <a16:creationId xmlns:a16="http://schemas.microsoft.com/office/drawing/2014/main" id="{BDF2E2F3-830B-DC3F-2EA6-8C9D37C3016B}"/>
                </a:ext>
              </a:extLst>
            </p:cNvPr>
            <p:cNvCxnSpPr>
              <a:cxnSpLocks/>
              <a:endCxn id="8" idx="3"/>
            </p:cNvCxnSpPr>
            <p:nvPr/>
          </p:nvCxnSpPr>
          <p:spPr>
            <a:xfrm>
              <a:off x="1563637" y="4826157"/>
              <a:ext cx="366104" cy="5584"/>
            </a:xfrm>
            <a:prstGeom prst="straightConnector1">
              <a:avLst/>
            </a:prstGeom>
            <a:noFill/>
            <a:ln w="25400" cap="flat" cmpd="sng" algn="ctr">
              <a:solidFill>
                <a:srgbClr val="00B050"/>
              </a:solidFill>
              <a:prstDash val="solid"/>
              <a:tailEnd type="triangle" w="lg" len="lg"/>
            </a:ln>
            <a:effectLst/>
          </p:spPr>
        </p:cxnSp>
        <p:cxnSp>
          <p:nvCxnSpPr>
            <p:cNvPr id="10" name="Straight Connector 9">
              <a:extLst>
                <a:ext uri="{FF2B5EF4-FFF2-40B4-BE49-F238E27FC236}">
                  <a16:creationId xmlns:a16="http://schemas.microsoft.com/office/drawing/2014/main" id="{6E7B777E-137F-7700-7635-C6B10083A34F}"/>
                </a:ext>
              </a:extLst>
            </p:cNvPr>
            <p:cNvCxnSpPr>
              <a:cxnSpLocks/>
            </p:cNvCxnSpPr>
            <p:nvPr/>
          </p:nvCxnSpPr>
          <p:spPr>
            <a:xfrm>
              <a:off x="1279294" y="4743508"/>
              <a:ext cx="419471" cy="186330"/>
            </a:xfrm>
            <a:prstGeom prst="line">
              <a:avLst/>
            </a:prstGeom>
            <a:noFill/>
            <a:ln w="38100" cap="flat" cmpd="sng" algn="ctr">
              <a:solidFill>
                <a:srgbClr val="00B050"/>
              </a:solidFill>
              <a:prstDash val="solid"/>
            </a:ln>
            <a:effectLst/>
          </p:spPr>
        </p:cxnSp>
        <p:cxnSp>
          <p:nvCxnSpPr>
            <p:cNvPr id="11" name="Straight Connector 10">
              <a:extLst>
                <a:ext uri="{FF2B5EF4-FFF2-40B4-BE49-F238E27FC236}">
                  <a16:creationId xmlns:a16="http://schemas.microsoft.com/office/drawing/2014/main" id="{CD172AFE-205E-8F8D-1B1C-D295B23C9D8F}"/>
                </a:ext>
              </a:extLst>
            </p:cNvPr>
            <p:cNvCxnSpPr>
              <a:cxnSpLocks/>
            </p:cNvCxnSpPr>
            <p:nvPr/>
          </p:nvCxnSpPr>
          <p:spPr>
            <a:xfrm>
              <a:off x="1402153" y="4620649"/>
              <a:ext cx="173753" cy="432048"/>
            </a:xfrm>
            <a:prstGeom prst="line">
              <a:avLst/>
            </a:prstGeom>
            <a:noFill/>
            <a:ln w="38100" cap="flat" cmpd="sng" algn="ctr">
              <a:solidFill>
                <a:srgbClr val="00B050"/>
              </a:solidFill>
              <a:prstDash val="solid"/>
            </a:ln>
            <a:effectLst/>
          </p:spPr>
        </p:cxnSp>
        <p:cxnSp>
          <p:nvCxnSpPr>
            <p:cNvPr id="12" name="Straight Connector 11">
              <a:extLst>
                <a:ext uri="{FF2B5EF4-FFF2-40B4-BE49-F238E27FC236}">
                  <a16:creationId xmlns:a16="http://schemas.microsoft.com/office/drawing/2014/main" id="{FCDF46F0-CA73-A4E7-0FE1-B2E63A6573F8}"/>
                </a:ext>
              </a:extLst>
            </p:cNvPr>
            <p:cNvCxnSpPr>
              <a:cxnSpLocks/>
            </p:cNvCxnSpPr>
            <p:nvPr/>
          </p:nvCxnSpPr>
          <p:spPr>
            <a:xfrm flipH="1">
              <a:off x="1402153" y="4620649"/>
              <a:ext cx="173753" cy="432048"/>
            </a:xfrm>
            <a:prstGeom prst="line">
              <a:avLst/>
            </a:prstGeom>
            <a:noFill/>
            <a:ln w="38100" cap="flat" cmpd="sng" algn="ctr">
              <a:solidFill>
                <a:srgbClr val="00B050"/>
              </a:solidFill>
              <a:prstDash val="solid"/>
            </a:ln>
            <a:effectLst/>
          </p:spPr>
        </p:cxnSp>
        <p:cxnSp>
          <p:nvCxnSpPr>
            <p:cNvPr id="13" name="Straight Connector 12">
              <a:extLst>
                <a:ext uri="{FF2B5EF4-FFF2-40B4-BE49-F238E27FC236}">
                  <a16:creationId xmlns:a16="http://schemas.microsoft.com/office/drawing/2014/main" id="{33CBD9F1-FFBA-336D-B98B-C9768868D422}"/>
                </a:ext>
              </a:extLst>
            </p:cNvPr>
            <p:cNvCxnSpPr>
              <a:cxnSpLocks/>
            </p:cNvCxnSpPr>
            <p:nvPr/>
          </p:nvCxnSpPr>
          <p:spPr>
            <a:xfrm flipH="1">
              <a:off x="1279294" y="4743508"/>
              <a:ext cx="419471" cy="186330"/>
            </a:xfrm>
            <a:prstGeom prst="line">
              <a:avLst/>
            </a:prstGeom>
            <a:noFill/>
            <a:ln w="38100" cap="flat" cmpd="sng" algn="ctr">
              <a:solidFill>
                <a:srgbClr val="00B050"/>
              </a:solidFill>
              <a:prstDash val="solid"/>
            </a:ln>
            <a:effectLst/>
          </p:spPr>
        </p:cxnSp>
      </p:grpSp>
      <p:graphicFrame>
        <p:nvGraphicFramePr>
          <p:cNvPr id="20" name="Object 18">
            <a:extLst>
              <a:ext uri="{FF2B5EF4-FFF2-40B4-BE49-F238E27FC236}">
                <a16:creationId xmlns:a16="http://schemas.microsoft.com/office/drawing/2014/main" id="{7577EF02-2130-8A1A-DD20-A0C160F6B41E}"/>
              </a:ext>
            </a:extLst>
          </p:cNvPr>
          <p:cNvGraphicFramePr>
            <a:graphicFrameLocks noChangeAspect="1"/>
          </p:cNvGraphicFramePr>
          <p:nvPr>
            <p:extLst>
              <p:ext uri="{D42A27DB-BD31-4B8C-83A1-F6EECF244321}">
                <p14:modId xmlns:p14="http://schemas.microsoft.com/office/powerpoint/2010/main" val="1141553656"/>
              </p:ext>
            </p:extLst>
          </p:nvPr>
        </p:nvGraphicFramePr>
        <p:xfrm>
          <a:off x="1441889" y="5581448"/>
          <a:ext cx="609600" cy="647700"/>
        </p:xfrm>
        <a:graphic>
          <a:graphicData uri="http://schemas.openxmlformats.org/presentationml/2006/ole">
            <mc:AlternateContent xmlns:mc="http://schemas.openxmlformats.org/markup-compatibility/2006">
              <mc:Choice xmlns:v="urn:schemas-microsoft-com:vml" Requires="v">
                <p:oleObj name="Visio" r:id="rId4" imgW="518263" imgH="549527" progId="Visio.Drawing.11">
                  <p:embed/>
                </p:oleObj>
              </mc:Choice>
              <mc:Fallback>
                <p:oleObj name="Visio" r:id="rId4" imgW="518263" imgH="549527" progId="Visio.Drawing.11">
                  <p:embed/>
                  <p:pic>
                    <p:nvPicPr>
                      <p:cNvPr id="20" name="Object 18">
                        <a:extLst>
                          <a:ext uri="{FF2B5EF4-FFF2-40B4-BE49-F238E27FC236}">
                            <a16:creationId xmlns:a16="http://schemas.microsoft.com/office/drawing/2014/main" id="{7577EF02-2130-8A1A-DD20-A0C160F6B4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1889" y="5581448"/>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32" name="Group 31">
            <a:extLst>
              <a:ext uri="{FF2B5EF4-FFF2-40B4-BE49-F238E27FC236}">
                <a16:creationId xmlns:a16="http://schemas.microsoft.com/office/drawing/2014/main" id="{4FE77B5A-30E1-ACEA-D714-A7D5E4557B84}"/>
              </a:ext>
            </a:extLst>
          </p:cNvPr>
          <p:cNvGrpSpPr/>
          <p:nvPr/>
        </p:nvGrpSpPr>
        <p:grpSpPr>
          <a:xfrm>
            <a:off x="3219450" y="4369837"/>
            <a:ext cx="361950" cy="253965"/>
            <a:chOff x="3219450" y="4411979"/>
            <a:chExt cx="556256" cy="459473"/>
          </a:xfrm>
        </p:grpSpPr>
        <p:grpSp>
          <p:nvGrpSpPr>
            <p:cNvPr id="31" name="Group 30">
              <a:extLst>
                <a:ext uri="{FF2B5EF4-FFF2-40B4-BE49-F238E27FC236}">
                  <a16:creationId xmlns:a16="http://schemas.microsoft.com/office/drawing/2014/main" id="{FB684088-3F85-FAD0-A3BB-254AA7CC08BA}"/>
                </a:ext>
              </a:extLst>
            </p:cNvPr>
            <p:cNvGrpSpPr/>
            <p:nvPr/>
          </p:nvGrpSpPr>
          <p:grpSpPr>
            <a:xfrm>
              <a:off x="3219450" y="4625008"/>
              <a:ext cx="251460" cy="246444"/>
              <a:chOff x="3219450" y="4625008"/>
              <a:chExt cx="251460" cy="246444"/>
            </a:xfrm>
          </p:grpSpPr>
          <p:cxnSp>
            <p:nvCxnSpPr>
              <p:cNvPr id="22" name="Straight Connector 21">
                <a:extLst>
                  <a:ext uri="{FF2B5EF4-FFF2-40B4-BE49-F238E27FC236}">
                    <a16:creationId xmlns:a16="http://schemas.microsoft.com/office/drawing/2014/main" id="{59C40B97-D3F1-C924-DBE8-A9B5744969ED}"/>
                  </a:ext>
                </a:extLst>
              </p:cNvPr>
              <p:cNvCxnSpPr>
                <a:cxnSpLocks/>
              </p:cNvCxnSpPr>
              <p:nvPr/>
            </p:nvCxnSpPr>
            <p:spPr>
              <a:xfrm>
                <a:off x="3219450" y="4625008"/>
                <a:ext cx="0" cy="2464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4DF5D4B-B952-D10D-A725-D0EEBB831A01}"/>
                  </a:ext>
                </a:extLst>
              </p:cNvPr>
              <p:cNvCxnSpPr>
                <a:cxnSpLocks/>
              </p:cNvCxnSpPr>
              <p:nvPr/>
            </p:nvCxnSpPr>
            <p:spPr>
              <a:xfrm>
                <a:off x="3219450" y="4871452"/>
                <a:ext cx="2514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ACD7E9ED-8995-08AD-FD2B-A4A2DF5D5939}"/>
                  </a:ext>
                </a:extLst>
              </p:cNvPr>
              <p:cNvCxnSpPr>
                <a:cxnSpLocks/>
              </p:cNvCxnSpPr>
              <p:nvPr/>
            </p:nvCxnSpPr>
            <p:spPr>
              <a:xfrm flipH="1">
                <a:off x="3463290" y="4762500"/>
                <a:ext cx="3810" cy="1089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Arc 28">
              <a:extLst>
                <a:ext uri="{FF2B5EF4-FFF2-40B4-BE49-F238E27FC236}">
                  <a16:creationId xmlns:a16="http://schemas.microsoft.com/office/drawing/2014/main" id="{3254F050-AAE9-74CA-0BFC-9500BBC51E74}"/>
                </a:ext>
              </a:extLst>
            </p:cNvPr>
            <p:cNvSpPr/>
            <p:nvPr/>
          </p:nvSpPr>
          <p:spPr>
            <a:xfrm>
              <a:off x="3219450" y="4411979"/>
              <a:ext cx="556256" cy="349277"/>
            </a:xfrm>
            <a:prstGeom prst="arc">
              <a:avLst>
                <a:gd name="adj1" fmla="val 5852338"/>
                <a:gd name="adj2" fmla="val 1032394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grpSp>
      <p:grpSp>
        <p:nvGrpSpPr>
          <p:cNvPr id="33" name="Group 32">
            <a:extLst>
              <a:ext uri="{FF2B5EF4-FFF2-40B4-BE49-F238E27FC236}">
                <a16:creationId xmlns:a16="http://schemas.microsoft.com/office/drawing/2014/main" id="{0F835551-2EE6-49A2-03F2-0F8DAB144F23}"/>
              </a:ext>
            </a:extLst>
          </p:cNvPr>
          <p:cNvGrpSpPr/>
          <p:nvPr/>
        </p:nvGrpSpPr>
        <p:grpSpPr>
          <a:xfrm flipH="1">
            <a:off x="3285136" y="4369837"/>
            <a:ext cx="361950" cy="253965"/>
            <a:chOff x="3219450" y="4411979"/>
            <a:chExt cx="556256" cy="459473"/>
          </a:xfrm>
        </p:grpSpPr>
        <p:grpSp>
          <p:nvGrpSpPr>
            <p:cNvPr id="34" name="Group 33">
              <a:extLst>
                <a:ext uri="{FF2B5EF4-FFF2-40B4-BE49-F238E27FC236}">
                  <a16:creationId xmlns:a16="http://schemas.microsoft.com/office/drawing/2014/main" id="{3392E6C4-3CCE-1F1A-D8B6-D0272F3CB0E6}"/>
                </a:ext>
              </a:extLst>
            </p:cNvPr>
            <p:cNvGrpSpPr/>
            <p:nvPr/>
          </p:nvGrpSpPr>
          <p:grpSpPr>
            <a:xfrm>
              <a:off x="3219450" y="4625008"/>
              <a:ext cx="251460" cy="246444"/>
              <a:chOff x="3219450" y="4625008"/>
              <a:chExt cx="251460" cy="246444"/>
            </a:xfrm>
          </p:grpSpPr>
          <p:cxnSp>
            <p:nvCxnSpPr>
              <p:cNvPr id="36" name="Straight Connector 35">
                <a:extLst>
                  <a:ext uri="{FF2B5EF4-FFF2-40B4-BE49-F238E27FC236}">
                    <a16:creationId xmlns:a16="http://schemas.microsoft.com/office/drawing/2014/main" id="{5345D356-B5F8-536C-24AD-7FA7FCE36A99}"/>
                  </a:ext>
                </a:extLst>
              </p:cNvPr>
              <p:cNvCxnSpPr>
                <a:cxnSpLocks/>
              </p:cNvCxnSpPr>
              <p:nvPr/>
            </p:nvCxnSpPr>
            <p:spPr>
              <a:xfrm>
                <a:off x="3219450" y="4625008"/>
                <a:ext cx="0" cy="2464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764A5E4F-D92B-ED0E-68E2-9F63FD8FEB04}"/>
                  </a:ext>
                </a:extLst>
              </p:cNvPr>
              <p:cNvCxnSpPr>
                <a:cxnSpLocks/>
              </p:cNvCxnSpPr>
              <p:nvPr/>
            </p:nvCxnSpPr>
            <p:spPr>
              <a:xfrm>
                <a:off x="3219450" y="4871452"/>
                <a:ext cx="25146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097FD77-DFE5-565D-2F88-D61C29683E0D}"/>
                  </a:ext>
                </a:extLst>
              </p:cNvPr>
              <p:cNvCxnSpPr>
                <a:cxnSpLocks/>
              </p:cNvCxnSpPr>
              <p:nvPr/>
            </p:nvCxnSpPr>
            <p:spPr>
              <a:xfrm flipH="1">
                <a:off x="3463290" y="4762500"/>
                <a:ext cx="3810" cy="1089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5" name="Arc 34">
              <a:extLst>
                <a:ext uri="{FF2B5EF4-FFF2-40B4-BE49-F238E27FC236}">
                  <a16:creationId xmlns:a16="http://schemas.microsoft.com/office/drawing/2014/main" id="{6AB6640D-3F2D-135B-7EF2-ABDC1A7C8B00}"/>
                </a:ext>
              </a:extLst>
            </p:cNvPr>
            <p:cNvSpPr/>
            <p:nvPr/>
          </p:nvSpPr>
          <p:spPr>
            <a:xfrm>
              <a:off x="3219450" y="4411979"/>
              <a:ext cx="556256" cy="349277"/>
            </a:xfrm>
            <a:prstGeom prst="arc">
              <a:avLst>
                <a:gd name="adj1" fmla="val 5852338"/>
                <a:gd name="adj2" fmla="val 1032394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grpSp>
      <p:sp>
        <p:nvSpPr>
          <p:cNvPr id="40" name="Flowchart: Delay 39">
            <a:extLst>
              <a:ext uri="{FF2B5EF4-FFF2-40B4-BE49-F238E27FC236}">
                <a16:creationId xmlns:a16="http://schemas.microsoft.com/office/drawing/2014/main" id="{E9262EE0-0823-FEAB-80C9-24F579C7E991}"/>
              </a:ext>
            </a:extLst>
          </p:cNvPr>
          <p:cNvSpPr/>
          <p:nvPr/>
        </p:nvSpPr>
        <p:spPr>
          <a:xfrm rot="5400000">
            <a:off x="3383759" y="3744996"/>
            <a:ext cx="99018" cy="211806"/>
          </a:xfrm>
          <a:prstGeom prst="flowChartDelay">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42" name="Straight Connector 41">
            <a:extLst>
              <a:ext uri="{FF2B5EF4-FFF2-40B4-BE49-F238E27FC236}">
                <a16:creationId xmlns:a16="http://schemas.microsoft.com/office/drawing/2014/main" id="{40D59A17-096D-668C-20DF-B06EA23E243B}"/>
              </a:ext>
            </a:extLst>
          </p:cNvPr>
          <p:cNvCxnSpPr/>
          <p:nvPr/>
        </p:nvCxnSpPr>
        <p:spPr>
          <a:xfrm>
            <a:off x="3219450" y="3801390"/>
            <a:ext cx="0" cy="8224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5AA65752-C646-043C-F2C6-819536EB9281}"/>
              </a:ext>
            </a:extLst>
          </p:cNvPr>
          <p:cNvCxnSpPr/>
          <p:nvPr/>
        </p:nvCxnSpPr>
        <p:spPr>
          <a:xfrm>
            <a:off x="3647086" y="3811906"/>
            <a:ext cx="0" cy="8224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04E58FBE-3148-3AB8-A4C6-8036DD938447}"/>
              </a:ext>
            </a:extLst>
          </p:cNvPr>
          <p:cNvCxnSpPr>
            <a:cxnSpLocks/>
            <a:endCxn id="40" idx="3"/>
          </p:cNvCxnSpPr>
          <p:nvPr/>
        </p:nvCxnSpPr>
        <p:spPr>
          <a:xfrm flipV="1">
            <a:off x="3429000" y="3900408"/>
            <a:ext cx="4268" cy="919242"/>
          </a:xfrm>
          <a:prstGeom prst="straightConnector1">
            <a:avLst/>
          </a:prstGeom>
          <a:ln w="28575">
            <a:solidFill>
              <a:srgbClr val="00B05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1DB557AB-A209-EBC8-72EA-45A453A5FDE6}"/>
              </a:ext>
            </a:extLst>
          </p:cNvPr>
          <p:cNvCxnSpPr>
            <a:cxnSpLocks/>
            <a:stCxn id="40" idx="3"/>
          </p:cNvCxnSpPr>
          <p:nvPr/>
        </p:nvCxnSpPr>
        <p:spPr>
          <a:xfrm flipH="1">
            <a:off x="3272790" y="3900408"/>
            <a:ext cx="160478" cy="63349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E77270D8-58F6-2126-E01A-4101635E3C35}"/>
              </a:ext>
            </a:extLst>
          </p:cNvPr>
          <p:cNvSpPr txBox="1"/>
          <p:nvPr/>
        </p:nvSpPr>
        <p:spPr>
          <a:xfrm>
            <a:off x="345293" y="4282552"/>
            <a:ext cx="1762406" cy="307777"/>
          </a:xfrm>
          <a:prstGeom prst="rect">
            <a:avLst/>
          </a:prstGeom>
          <a:noFill/>
        </p:spPr>
        <p:txBody>
          <a:bodyPr wrap="none" rtlCol="0">
            <a:spAutoFit/>
          </a:bodyPr>
          <a:lstStyle/>
          <a:p>
            <a:r>
              <a:rPr lang="en-AU" sz="1400" dirty="0"/>
              <a:t>mode-locked </a:t>
            </a:r>
            <a:r>
              <a:rPr lang="en-AU" sz="1400" dirty="0" err="1"/>
              <a:t>Nd:YAG</a:t>
            </a:r>
            <a:r>
              <a:rPr lang="en-AU" sz="1400" dirty="0"/>
              <a:t> </a:t>
            </a:r>
          </a:p>
        </p:txBody>
      </p:sp>
      <p:sp>
        <p:nvSpPr>
          <p:cNvPr id="53" name="TextBox 52">
            <a:extLst>
              <a:ext uri="{FF2B5EF4-FFF2-40B4-BE49-F238E27FC236}">
                <a16:creationId xmlns:a16="http://schemas.microsoft.com/office/drawing/2014/main" id="{881456B9-3ED5-8E47-6DA1-42E7F9B97425}"/>
              </a:ext>
            </a:extLst>
          </p:cNvPr>
          <p:cNvSpPr txBox="1"/>
          <p:nvPr/>
        </p:nvSpPr>
        <p:spPr>
          <a:xfrm>
            <a:off x="6225745" y="2526238"/>
            <a:ext cx="4133439" cy="369332"/>
          </a:xfrm>
          <a:prstGeom prst="rect">
            <a:avLst/>
          </a:prstGeom>
          <a:noFill/>
        </p:spPr>
        <p:txBody>
          <a:bodyPr wrap="none" rtlCol="0">
            <a:spAutoFit/>
          </a:bodyPr>
          <a:lstStyle/>
          <a:p>
            <a:r>
              <a:rPr lang="en-AU" dirty="0"/>
              <a:t>In CV, limited to about a 6000 km baseline</a:t>
            </a:r>
          </a:p>
        </p:txBody>
      </p:sp>
      <p:cxnSp>
        <p:nvCxnSpPr>
          <p:cNvPr id="55" name="Straight Arrow Connector 54">
            <a:extLst>
              <a:ext uri="{FF2B5EF4-FFF2-40B4-BE49-F238E27FC236}">
                <a16:creationId xmlns:a16="http://schemas.microsoft.com/office/drawing/2014/main" id="{11DF864E-1A90-714F-AD68-99FE036C3DA7}"/>
              </a:ext>
            </a:extLst>
          </p:cNvPr>
          <p:cNvCxnSpPr>
            <a:cxnSpLocks/>
          </p:cNvCxnSpPr>
          <p:nvPr/>
        </p:nvCxnSpPr>
        <p:spPr>
          <a:xfrm flipH="1" flipV="1">
            <a:off x="3246392" y="2435860"/>
            <a:ext cx="26398" cy="209042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A3E1C7C6-3B93-0DA5-45BF-FE3EE1A64BF8}"/>
              </a:ext>
            </a:extLst>
          </p:cNvPr>
          <p:cNvCxnSpPr>
            <a:cxnSpLocks/>
            <a:stCxn id="40" idx="3"/>
          </p:cNvCxnSpPr>
          <p:nvPr/>
        </p:nvCxnSpPr>
        <p:spPr>
          <a:xfrm>
            <a:off x="3433268" y="3900408"/>
            <a:ext cx="178612" cy="633492"/>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F660B69D-F49B-D48C-2A6E-4401411465A7}"/>
              </a:ext>
            </a:extLst>
          </p:cNvPr>
          <p:cNvCxnSpPr>
            <a:cxnSpLocks/>
          </p:cNvCxnSpPr>
          <p:nvPr/>
        </p:nvCxnSpPr>
        <p:spPr>
          <a:xfrm flipH="1" flipV="1">
            <a:off x="3591945" y="2443480"/>
            <a:ext cx="16125" cy="2078990"/>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D8DA35A4-E530-155D-B3AE-521DB0D2653D}"/>
              </a:ext>
            </a:extLst>
          </p:cNvPr>
          <p:cNvCxnSpPr>
            <a:stCxn id="8" idx="3"/>
          </p:cNvCxnSpPr>
          <p:nvPr/>
        </p:nvCxnSpPr>
        <p:spPr>
          <a:xfrm flipV="1">
            <a:off x="1929741" y="4819650"/>
            <a:ext cx="1499259" cy="1209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71" name="Pie 1172">
            <a:extLst>
              <a:ext uri="{FF2B5EF4-FFF2-40B4-BE49-F238E27FC236}">
                <a16:creationId xmlns:a16="http://schemas.microsoft.com/office/drawing/2014/main" id="{B0EEDF0C-2D7C-3444-9450-1ABA15481C0B}"/>
              </a:ext>
            </a:extLst>
          </p:cNvPr>
          <p:cNvSpPr/>
          <p:nvPr/>
        </p:nvSpPr>
        <p:spPr>
          <a:xfrm>
            <a:off x="2383806" y="4942234"/>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73" name="Straight Arrow Connector 72">
            <a:extLst>
              <a:ext uri="{FF2B5EF4-FFF2-40B4-BE49-F238E27FC236}">
                <a16:creationId xmlns:a16="http://schemas.microsoft.com/office/drawing/2014/main" id="{ADBFDDBB-8846-BE9B-5032-278DE5C80F63}"/>
              </a:ext>
            </a:extLst>
          </p:cNvPr>
          <p:cNvCxnSpPr>
            <a:cxnSpLocks/>
            <a:stCxn id="68" idx="1"/>
          </p:cNvCxnSpPr>
          <p:nvPr/>
        </p:nvCxnSpPr>
        <p:spPr>
          <a:xfrm>
            <a:off x="2534604" y="4818948"/>
            <a:ext cx="13321" cy="334742"/>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0B4EF2FE-C8A6-28BB-E7CD-834601F136D4}"/>
              </a:ext>
            </a:extLst>
          </p:cNvPr>
          <p:cNvCxnSpPr>
            <a:cxnSpLocks/>
          </p:cNvCxnSpPr>
          <p:nvPr/>
        </p:nvCxnSpPr>
        <p:spPr>
          <a:xfrm>
            <a:off x="2023110" y="4709632"/>
            <a:ext cx="9428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FA3BE0CF-CBB2-0FF5-A7F3-EBF000EF60EB}"/>
              </a:ext>
            </a:extLst>
          </p:cNvPr>
          <p:cNvCxnSpPr>
            <a:cxnSpLocks/>
          </p:cNvCxnSpPr>
          <p:nvPr/>
        </p:nvCxnSpPr>
        <p:spPr>
          <a:xfrm flipV="1">
            <a:off x="2117395" y="4411980"/>
            <a:ext cx="41483" cy="2976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CFD5515F-4E05-C87A-80E6-B3D9B9AED091}"/>
              </a:ext>
            </a:extLst>
          </p:cNvPr>
          <p:cNvCxnSpPr>
            <a:cxnSpLocks/>
          </p:cNvCxnSpPr>
          <p:nvPr/>
        </p:nvCxnSpPr>
        <p:spPr>
          <a:xfrm flipH="1" flipV="1">
            <a:off x="2161035" y="4415790"/>
            <a:ext cx="60768" cy="29765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3167355D-A182-3667-DFF9-E62369A5593E}"/>
              </a:ext>
            </a:extLst>
          </p:cNvPr>
          <p:cNvCxnSpPr>
            <a:cxnSpLocks/>
          </p:cNvCxnSpPr>
          <p:nvPr/>
        </p:nvCxnSpPr>
        <p:spPr>
          <a:xfrm>
            <a:off x="2221803" y="4717724"/>
            <a:ext cx="94285"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04212396-74BE-C6B2-E64A-C6C9C2629102}"/>
              </a:ext>
            </a:extLst>
          </p:cNvPr>
          <p:cNvSpPr txBox="1"/>
          <p:nvPr/>
        </p:nvSpPr>
        <p:spPr>
          <a:xfrm>
            <a:off x="2206339" y="3744031"/>
            <a:ext cx="888192" cy="307777"/>
          </a:xfrm>
          <a:prstGeom prst="rect">
            <a:avLst/>
          </a:prstGeom>
          <a:noFill/>
        </p:spPr>
        <p:txBody>
          <a:bodyPr wrap="none" rtlCol="0">
            <a:spAutoFit/>
          </a:bodyPr>
          <a:lstStyle/>
          <a:p>
            <a:r>
              <a:rPr lang="en-AU" sz="1400" dirty="0"/>
              <a:t>telescope</a:t>
            </a:r>
          </a:p>
        </p:txBody>
      </p:sp>
      <p:sp>
        <p:nvSpPr>
          <p:cNvPr id="68" name="Rectangle 67">
            <a:extLst>
              <a:ext uri="{FF2B5EF4-FFF2-40B4-BE49-F238E27FC236}">
                <a16:creationId xmlns:a16="http://schemas.microsoft.com/office/drawing/2014/main" id="{C0E511D2-96FD-DA49-E268-1B2F11530E16}"/>
              </a:ext>
            </a:extLst>
          </p:cNvPr>
          <p:cNvSpPr/>
          <p:nvPr/>
        </p:nvSpPr>
        <p:spPr>
          <a:xfrm rot="2700000">
            <a:off x="2527262" y="4682078"/>
            <a:ext cx="50134" cy="3091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01" name="Pie 1172">
            <a:extLst>
              <a:ext uri="{FF2B5EF4-FFF2-40B4-BE49-F238E27FC236}">
                <a16:creationId xmlns:a16="http://schemas.microsoft.com/office/drawing/2014/main" id="{820E8F72-CF8D-E81C-3B5D-111B49793B77}"/>
              </a:ext>
            </a:extLst>
          </p:cNvPr>
          <p:cNvSpPr/>
          <p:nvPr/>
        </p:nvSpPr>
        <p:spPr>
          <a:xfrm>
            <a:off x="3314088" y="4917302"/>
            <a:ext cx="328238" cy="422912"/>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105" name="Connector: Elbow 104">
            <a:extLst>
              <a:ext uri="{FF2B5EF4-FFF2-40B4-BE49-F238E27FC236}">
                <a16:creationId xmlns:a16="http://schemas.microsoft.com/office/drawing/2014/main" id="{17E84867-5531-5831-D9D8-800A56FAF83A}"/>
              </a:ext>
            </a:extLst>
          </p:cNvPr>
          <p:cNvCxnSpPr>
            <a:cxnSpLocks/>
            <a:stCxn id="101" idx="1"/>
            <a:endCxn id="103" idx="1"/>
          </p:cNvCxnSpPr>
          <p:nvPr/>
        </p:nvCxnSpPr>
        <p:spPr>
          <a:xfrm rot="16200000" flipH="1">
            <a:off x="3599439" y="5218981"/>
            <a:ext cx="401967" cy="644431"/>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Connector: Elbow 107">
            <a:extLst>
              <a:ext uri="{FF2B5EF4-FFF2-40B4-BE49-F238E27FC236}">
                <a16:creationId xmlns:a16="http://schemas.microsoft.com/office/drawing/2014/main" id="{E0AABE0F-1D21-8C95-0CF3-E6B5DC1DDE5E}"/>
              </a:ext>
            </a:extLst>
          </p:cNvPr>
          <p:cNvCxnSpPr>
            <a:stCxn id="71" idx="1"/>
            <a:endCxn id="102" idx="1"/>
          </p:cNvCxnSpPr>
          <p:nvPr/>
        </p:nvCxnSpPr>
        <p:spPr>
          <a:xfrm rot="16200000" flipH="1">
            <a:off x="3231603" y="4681467"/>
            <a:ext cx="209153" cy="1576509"/>
          </a:xfrm>
          <a:prstGeom prst="bentConnector2">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B1119C60-22D0-AD38-3546-9B82E5867A2C}"/>
              </a:ext>
            </a:extLst>
          </p:cNvPr>
          <p:cNvCxnSpPr>
            <a:cxnSpLocks/>
            <a:stCxn id="20" idx="3"/>
            <a:endCxn id="114" idx="1"/>
          </p:cNvCxnSpPr>
          <p:nvPr/>
        </p:nvCxnSpPr>
        <p:spPr>
          <a:xfrm>
            <a:off x="2051489" y="5905298"/>
            <a:ext cx="2071149" cy="11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8E0D484D-CB7F-BB4D-7309-F23033F29EA4}"/>
              </a:ext>
            </a:extLst>
          </p:cNvPr>
          <p:cNvCxnSpPr>
            <a:cxnSpLocks/>
          </p:cNvCxnSpPr>
          <p:nvPr/>
        </p:nvCxnSpPr>
        <p:spPr>
          <a:xfrm>
            <a:off x="3291840" y="2567940"/>
            <a:ext cx="22860" cy="1996440"/>
          </a:xfrm>
          <a:prstGeom prst="straightConnector1">
            <a:avLst/>
          </a:prstGeom>
          <a:ln w="19050">
            <a:solidFill>
              <a:srgbClr val="00B05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50AFBBA3-5FDB-E7E0-6910-952E80D3BB46}"/>
              </a:ext>
            </a:extLst>
          </p:cNvPr>
          <p:cNvCxnSpPr>
            <a:cxnSpLocks/>
          </p:cNvCxnSpPr>
          <p:nvPr/>
        </p:nvCxnSpPr>
        <p:spPr>
          <a:xfrm>
            <a:off x="3539941" y="2559253"/>
            <a:ext cx="22860" cy="1996440"/>
          </a:xfrm>
          <a:prstGeom prst="straightConnector1">
            <a:avLst/>
          </a:prstGeom>
          <a:ln w="19050">
            <a:solidFill>
              <a:srgbClr val="00B05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6" name="Straight Arrow Connector 125">
            <a:extLst>
              <a:ext uri="{FF2B5EF4-FFF2-40B4-BE49-F238E27FC236}">
                <a16:creationId xmlns:a16="http://schemas.microsoft.com/office/drawing/2014/main" id="{0D6BB94C-9165-2655-EEC4-C677FEE0ADC6}"/>
              </a:ext>
            </a:extLst>
          </p:cNvPr>
          <p:cNvCxnSpPr>
            <a:cxnSpLocks/>
          </p:cNvCxnSpPr>
          <p:nvPr/>
        </p:nvCxnSpPr>
        <p:spPr>
          <a:xfrm flipH="1">
            <a:off x="3322320" y="3905250"/>
            <a:ext cx="91440" cy="670560"/>
          </a:xfrm>
          <a:prstGeom prst="straightConnector1">
            <a:avLst/>
          </a:prstGeom>
          <a:ln w="19050">
            <a:solidFill>
              <a:srgbClr val="00B05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6D213173-DEAE-43E5-309F-5B5E370615A3}"/>
              </a:ext>
            </a:extLst>
          </p:cNvPr>
          <p:cNvCxnSpPr>
            <a:cxnSpLocks/>
            <a:stCxn id="40" idx="3"/>
          </p:cNvCxnSpPr>
          <p:nvPr/>
        </p:nvCxnSpPr>
        <p:spPr>
          <a:xfrm>
            <a:off x="3433268" y="3900408"/>
            <a:ext cx="132892" cy="648732"/>
          </a:xfrm>
          <a:prstGeom prst="straightConnector1">
            <a:avLst/>
          </a:prstGeom>
          <a:ln w="19050">
            <a:solidFill>
              <a:srgbClr val="00B050"/>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FE0CBF63-A73E-3928-618B-F015ECF5CE0E}"/>
              </a:ext>
            </a:extLst>
          </p:cNvPr>
          <p:cNvCxnSpPr>
            <a:cxnSpLocks/>
          </p:cNvCxnSpPr>
          <p:nvPr/>
        </p:nvCxnSpPr>
        <p:spPr>
          <a:xfrm>
            <a:off x="3455670" y="3909060"/>
            <a:ext cx="15240" cy="1219200"/>
          </a:xfrm>
          <a:prstGeom prst="straightConnector1">
            <a:avLst/>
          </a:prstGeom>
          <a:ln w="19050">
            <a:solidFill>
              <a:srgbClr val="00B050"/>
            </a:solidFill>
            <a:prstDash val="sys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Rectangle 134">
            <a:extLst>
              <a:ext uri="{FF2B5EF4-FFF2-40B4-BE49-F238E27FC236}">
                <a16:creationId xmlns:a16="http://schemas.microsoft.com/office/drawing/2014/main" id="{DCA7B466-02FE-B37A-E119-EE27B1D99946}"/>
              </a:ext>
            </a:extLst>
          </p:cNvPr>
          <p:cNvSpPr/>
          <p:nvPr/>
        </p:nvSpPr>
        <p:spPr>
          <a:xfrm rot="2700000">
            <a:off x="3437852" y="4670648"/>
            <a:ext cx="50134" cy="30918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6" name="TextBox 135">
            <a:extLst>
              <a:ext uri="{FF2B5EF4-FFF2-40B4-BE49-F238E27FC236}">
                <a16:creationId xmlns:a16="http://schemas.microsoft.com/office/drawing/2014/main" id="{B439EA85-60F0-83AC-3483-37A7E5EAB95A}"/>
              </a:ext>
            </a:extLst>
          </p:cNvPr>
          <p:cNvSpPr txBox="1"/>
          <p:nvPr/>
        </p:nvSpPr>
        <p:spPr>
          <a:xfrm>
            <a:off x="4079325" y="5434280"/>
            <a:ext cx="471219" cy="276999"/>
          </a:xfrm>
          <a:prstGeom prst="rect">
            <a:avLst/>
          </a:prstGeom>
          <a:noFill/>
        </p:spPr>
        <p:txBody>
          <a:bodyPr wrap="none" rtlCol="0">
            <a:spAutoFit/>
          </a:bodyPr>
          <a:lstStyle/>
          <a:p>
            <a:r>
              <a:rPr lang="en-AU" sz="1200" dirty="0"/>
              <a:t>start</a:t>
            </a:r>
          </a:p>
        </p:txBody>
      </p:sp>
      <p:sp>
        <p:nvSpPr>
          <p:cNvPr id="137" name="TextBox 136">
            <a:extLst>
              <a:ext uri="{FF2B5EF4-FFF2-40B4-BE49-F238E27FC236}">
                <a16:creationId xmlns:a16="http://schemas.microsoft.com/office/drawing/2014/main" id="{960EEE3D-1902-319D-7FDF-838C788EBD7E}"/>
              </a:ext>
            </a:extLst>
          </p:cNvPr>
          <p:cNvSpPr txBox="1"/>
          <p:nvPr/>
        </p:nvSpPr>
        <p:spPr>
          <a:xfrm>
            <a:off x="4085351" y="5601476"/>
            <a:ext cx="455574" cy="276999"/>
          </a:xfrm>
          <a:prstGeom prst="rect">
            <a:avLst/>
          </a:prstGeom>
          <a:noFill/>
        </p:spPr>
        <p:txBody>
          <a:bodyPr wrap="none" rtlCol="0">
            <a:spAutoFit/>
          </a:bodyPr>
          <a:lstStyle/>
          <a:p>
            <a:r>
              <a:rPr lang="en-AU" sz="1200" dirty="0"/>
              <a:t>stop</a:t>
            </a:r>
          </a:p>
        </p:txBody>
      </p:sp>
      <p:sp>
        <p:nvSpPr>
          <p:cNvPr id="138" name="TextBox 137">
            <a:extLst>
              <a:ext uri="{FF2B5EF4-FFF2-40B4-BE49-F238E27FC236}">
                <a16:creationId xmlns:a16="http://schemas.microsoft.com/office/drawing/2014/main" id="{A20828FA-F5B0-3280-E398-806F0947E3CD}"/>
              </a:ext>
            </a:extLst>
          </p:cNvPr>
          <p:cNvSpPr txBox="1"/>
          <p:nvPr/>
        </p:nvSpPr>
        <p:spPr>
          <a:xfrm>
            <a:off x="1138056" y="1714674"/>
            <a:ext cx="1837362" cy="954107"/>
          </a:xfrm>
          <a:prstGeom prst="rect">
            <a:avLst/>
          </a:prstGeom>
          <a:noFill/>
        </p:spPr>
        <p:txBody>
          <a:bodyPr wrap="none" rtlCol="0">
            <a:spAutoFit/>
          </a:bodyPr>
          <a:lstStyle/>
          <a:p>
            <a:r>
              <a:rPr lang="en-AU" sz="1400" dirty="0"/>
              <a:t>Jason 2 launched 2008</a:t>
            </a:r>
          </a:p>
          <a:p>
            <a:r>
              <a:rPr lang="en-AU" sz="1400" dirty="0"/>
              <a:t>retroreflector array</a:t>
            </a:r>
          </a:p>
          <a:p>
            <a:r>
              <a:rPr lang="en-AU" sz="1400" dirty="0"/>
              <a:t>+ onboard USO </a:t>
            </a:r>
          </a:p>
          <a:p>
            <a:r>
              <a:rPr lang="en-AU" sz="1400" dirty="0"/>
              <a:t>+ detector</a:t>
            </a:r>
          </a:p>
        </p:txBody>
      </p:sp>
      <p:sp>
        <p:nvSpPr>
          <p:cNvPr id="139" name="TextBox 138">
            <a:extLst>
              <a:ext uri="{FF2B5EF4-FFF2-40B4-BE49-F238E27FC236}">
                <a16:creationId xmlns:a16="http://schemas.microsoft.com/office/drawing/2014/main" id="{60EBDE21-012F-7DB9-2B97-17A0339EA74F}"/>
              </a:ext>
            </a:extLst>
          </p:cNvPr>
          <p:cNvSpPr txBox="1"/>
          <p:nvPr/>
        </p:nvSpPr>
        <p:spPr>
          <a:xfrm>
            <a:off x="2147263" y="4253020"/>
            <a:ext cx="648767" cy="369332"/>
          </a:xfrm>
          <a:prstGeom prst="rect">
            <a:avLst/>
          </a:prstGeom>
          <a:noFill/>
        </p:spPr>
        <p:txBody>
          <a:bodyPr wrap="none" rtlCol="0">
            <a:spAutoFit/>
          </a:bodyPr>
          <a:lstStyle/>
          <a:p>
            <a:r>
              <a:rPr lang="en-AU" sz="1200" dirty="0"/>
              <a:t>100 ps</a:t>
            </a:r>
            <a:r>
              <a:rPr lang="en-AU" dirty="0"/>
              <a:t> </a:t>
            </a:r>
          </a:p>
        </p:txBody>
      </p:sp>
      <p:sp>
        <p:nvSpPr>
          <p:cNvPr id="143" name="TextBox 142">
            <a:extLst>
              <a:ext uri="{FF2B5EF4-FFF2-40B4-BE49-F238E27FC236}">
                <a16:creationId xmlns:a16="http://schemas.microsoft.com/office/drawing/2014/main" id="{8DDE7910-7814-31B4-7542-A261B31AD77A}"/>
              </a:ext>
            </a:extLst>
          </p:cNvPr>
          <p:cNvSpPr txBox="1"/>
          <p:nvPr/>
        </p:nvSpPr>
        <p:spPr>
          <a:xfrm>
            <a:off x="6286500" y="3420865"/>
            <a:ext cx="3009900" cy="646331"/>
          </a:xfrm>
          <a:prstGeom prst="rect">
            <a:avLst/>
          </a:prstGeom>
          <a:noFill/>
        </p:spPr>
        <p:txBody>
          <a:bodyPr wrap="square" rtlCol="0">
            <a:spAutoFit/>
          </a:bodyPr>
          <a:lstStyle/>
          <a:p>
            <a:r>
              <a:rPr lang="en-AU" dirty="0"/>
              <a:t>Estimated uncertainty of TT is &lt; 0.1 ns (</a:t>
            </a:r>
            <a:r>
              <a:rPr lang="en-AU" dirty="0" err="1"/>
              <a:t>cf</a:t>
            </a:r>
            <a:r>
              <a:rPr lang="en-AU" dirty="0"/>
              <a:t> 1.5 ns for GNSS)</a:t>
            </a:r>
          </a:p>
        </p:txBody>
      </p:sp>
      <p:sp>
        <p:nvSpPr>
          <p:cNvPr id="144" name="TextBox 143">
            <a:extLst>
              <a:ext uri="{FF2B5EF4-FFF2-40B4-BE49-F238E27FC236}">
                <a16:creationId xmlns:a16="http://schemas.microsoft.com/office/drawing/2014/main" id="{C085808A-A4AA-E69B-2677-10B0907A019A}"/>
              </a:ext>
            </a:extLst>
          </p:cNvPr>
          <p:cNvSpPr txBox="1"/>
          <p:nvPr/>
        </p:nvSpPr>
        <p:spPr>
          <a:xfrm>
            <a:off x="6317054" y="4067196"/>
            <a:ext cx="2103461" cy="246221"/>
          </a:xfrm>
          <a:prstGeom prst="rect">
            <a:avLst/>
          </a:prstGeom>
          <a:noFill/>
        </p:spPr>
        <p:txBody>
          <a:bodyPr wrap="none" rtlCol="0">
            <a:spAutoFit/>
          </a:bodyPr>
          <a:lstStyle/>
          <a:p>
            <a:r>
              <a:rPr lang="en-AU" sz="1000" dirty="0" err="1"/>
              <a:t>Samain</a:t>
            </a:r>
            <a:r>
              <a:rPr lang="en-AU" sz="1000" dirty="0"/>
              <a:t> et al </a:t>
            </a:r>
            <a:r>
              <a:rPr lang="en-AU" sz="1000" i="1" dirty="0" err="1"/>
              <a:t>Metrologia</a:t>
            </a:r>
            <a:r>
              <a:rPr lang="en-AU" sz="1000" dirty="0"/>
              <a:t> </a:t>
            </a:r>
            <a:r>
              <a:rPr lang="en-AU" sz="1000" b="1" i="1" dirty="0"/>
              <a:t>52</a:t>
            </a:r>
            <a:r>
              <a:rPr lang="en-AU" sz="1000" dirty="0"/>
              <a:t> 423 2015</a:t>
            </a:r>
            <a:endParaRPr lang="en-AU" sz="1000" i="1" dirty="0"/>
          </a:p>
        </p:txBody>
      </p:sp>
    </p:spTree>
    <p:extLst>
      <p:ext uri="{BB962C8B-B14F-4D97-AF65-F5344CB8AC3E}">
        <p14:creationId xmlns:p14="http://schemas.microsoft.com/office/powerpoint/2010/main" val="26329142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153B1-FA45-0086-E618-9791AA2C5393}"/>
              </a:ext>
            </a:extLst>
          </p:cNvPr>
          <p:cNvSpPr>
            <a:spLocks noGrp="1"/>
          </p:cNvSpPr>
          <p:nvPr>
            <p:ph type="title"/>
          </p:nvPr>
        </p:nvSpPr>
        <p:spPr/>
        <p:txBody>
          <a:bodyPr/>
          <a:lstStyle/>
          <a:p>
            <a:r>
              <a:rPr lang="en-AU" dirty="0"/>
              <a:t>Optical TWTT with frequency combs</a:t>
            </a:r>
          </a:p>
        </p:txBody>
      </p:sp>
      <p:sp>
        <p:nvSpPr>
          <p:cNvPr id="3" name="Date Placeholder 2">
            <a:extLst>
              <a:ext uri="{FF2B5EF4-FFF2-40B4-BE49-F238E27FC236}">
                <a16:creationId xmlns:a16="http://schemas.microsoft.com/office/drawing/2014/main" id="{180D4A74-B301-9E69-ED79-4B3BAD141508}"/>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FC466DBF-1FCC-796F-0550-A50349DB53AA}"/>
              </a:ext>
            </a:extLst>
          </p:cNvPr>
          <p:cNvSpPr>
            <a:spLocks noGrp="1"/>
          </p:cNvSpPr>
          <p:nvPr>
            <p:ph type="ftr" sz="quarter" idx="11"/>
          </p:nvPr>
        </p:nvSpPr>
        <p:spPr/>
        <p:txBody>
          <a:bodyPr/>
          <a:lstStyle/>
          <a:p>
            <a:r>
              <a:rPr lang="en-AU" dirty="0"/>
              <a:t>Time and frequency transfer techniques</a:t>
            </a:r>
          </a:p>
        </p:txBody>
      </p:sp>
      <p:sp>
        <p:nvSpPr>
          <p:cNvPr id="5" name="Slide Number Placeholder 4">
            <a:extLst>
              <a:ext uri="{FF2B5EF4-FFF2-40B4-BE49-F238E27FC236}">
                <a16:creationId xmlns:a16="http://schemas.microsoft.com/office/drawing/2014/main" id="{2170F350-0BB2-6CE9-9B07-5B8FB989668F}"/>
              </a:ext>
            </a:extLst>
          </p:cNvPr>
          <p:cNvSpPr>
            <a:spLocks noGrp="1"/>
          </p:cNvSpPr>
          <p:nvPr>
            <p:ph type="sldNum" sz="quarter" idx="12"/>
          </p:nvPr>
        </p:nvSpPr>
        <p:spPr/>
        <p:txBody>
          <a:bodyPr/>
          <a:lstStyle/>
          <a:p>
            <a:fld id="{07F29050-D3A7-419E-8F8A-80FA8E7AA01E}" type="slidenum">
              <a:rPr lang="en-AU" smtClean="0"/>
              <a:t>36</a:t>
            </a:fld>
            <a:endParaRPr lang="en-AU"/>
          </a:p>
        </p:txBody>
      </p:sp>
      <p:sp>
        <p:nvSpPr>
          <p:cNvPr id="7" name="Trapezoid 6">
            <a:extLst>
              <a:ext uri="{FF2B5EF4-FFF2-40B4-BE49-F238E27FC236}">
                <a16:creationId xmlns:a16="http://schemas.microsoft.com/office/drawing/2014/main" id="{227F988A-59AA-A677-C8FF-FBD40BD4C698}"/>
              </a:ext>
            </a:extLst>
          </p:cNvPr>
          <p:cNvSpPr/>
          <p:nvPr/>
        </p:nvSpPr>
        <p:spPr>
          <a:xfrm>
            <a:off x="3588733" y="1917744"/>
            <a:ext cx="941070" cy="198120"/>
          </a:xfrm>
          <a:prstGeom prst="trapezoid">
            <a:avLst>
              <a:gd name="adj" fmla="val 184615"/>
            </a:avLst>
          </a:prstGeom>
          <a:solidFill>
            <a:srgbClr val="996633"/>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rapezoid 7">
            <a:extLst>
              <a:ext uri="{FF2B5EF4-FFF2-40B4-BE49-F238E27FC236}">
                <a16:creationId xmlns:a16="http://schemas.microsoft.com/office/drawing/2014/main" id="{04C27C04-EEA9-52F1-1CCD-838D88812D9A}"/>
              </a:ext>
            </a:extLst>
          </p:cNvPr>
          <p:cNvSpPr/>
          <p:nvPr/>
        </p:nvSpPr>
        <p:spPr>
          <a:xfrm>
            <a:off x="7501603" y="2115864"/>
            <a:ext cx="941070" cy="198120"/>
          </a:xfrm>
          <a:prstGeom prst="trapezoid">
            <a:avLst>
              <a:gd name="adj" fmla="val 184615"/>
            </a:avLst>
          </a:prstGeom>
          <a:solidFill>
            <a:srgbClr val="996633"/>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extLst>
              <a:ext uri="{FF2B5EF4-FFF2-40B4-BE49-F238E27FC236}">
                <a16:creationId xmlns:a16="http://schemas.microsoft.com/office/drawing/2014/main" id="{1442E7A0-8171-218F-3E90-A630EAFD78EB}"/>
              </a:ext>
            </a:extLst>
          </p:cNvPr>
          <p:cNvSpPr txBox="1"/>
          <p:nvPr/>
        </p:nvSpPr>
        <p:spPr>
          <a:xfrm>
            <a:off x="3712913" y="2070144"/>
            <a:ext cx="678391" cy="307777"/>
          </a:xfrm>
          <a:prstGeom prst="rect">
            <a:avLst/>
          </a:prstGeom>
          <a:noFill/>
        </p:spPr>
        <p:txBody>
          <a:bodyPr wrap="none" rtlCol="0">
            <a:spAutoFit/>
          </a:bodyPr>
          <a:lstStyle/>
          <a:p>
            <a:r>
              <a:rPr lang="en-AU" sz="1400" dirty="0"/>
              <a:t>Hawaii</a:t>
            </a:r>
          </a:p>
        </p:txBody>
      </p:sp>
      <p:sp>
        <p:nvSpPr>
          <p:cNvPr id="10" name="TextBox 9">
            <a:extLst>
              <a:ext uri="{FF2B5EF4-FFF2-40B4-BE49-F238E27FC236}">
                <a16:creationId xmlns:a16="http://schemas.microsoft.com/office/drawing/2014/main" id="{1272BED0-4870-10B6-B27D-6FD4F0F6AF4A}"/>
              </a:ext>
            </a:extLst>
          </p:cNvPr>
          <p:cNvSpPr txBox="1"/>
          <p:nvPr/>
        </p:nvSpPr>
        <p:spPr>
          <a:xfrm>
            <a:off x="7924060" y="2288694"/>
            <a:ext cx="561372" cy="307777"/>
          </a:xfrm>
          <a:prstGeom prst="rect">
            <a:avLst/>
          </a:prstGeom>
          <a:noFill/>
          <a:ln w="12700">
            <a:noFill/>
          </a:ln>
        </p:spPr>
        <p:txBody>
          <a:bodyPr wrap="none" rtlCol="0">
            <a:spAutoFit/>
          </a:bodyPr>
          <a:lstStyle/>
          <a:p>
            <a:r>
              <a:rPr lang="en-AU" sz="1400" dirty="0"/>
              <a:t>Maui</a:t>
            </a:r>
          </a:p>
        </p:txBody>
      </p:sp>
      <p:sp>
        <p:nvSpPr>
          <p:cNvPr id="140" name="Rectangle 139">
            <a:extLst>
              <a:ext uri="{FF2B5EF4-FFF2-40B4-BE49-F238E27FC236}">
                <a16:creationId xmlns:a16="http://schemas.microsoft.com/office/drawing/2014/main" id="{73F16F16-676B-6490-955F-41FCFB08B4BA}"/>
              </a:ext>
            </a:extLst>
          </p:cNvPr>
          <p:cNvSpPr/>
          <p:nvPr/>
        </p:nvSpPr>
        <p:spPr>
          <a:xfrm>
            <a:off x="4018440" y="1744952"/>
            <a:ext cx="132527" cy="1558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3" name="Partial Circle 142">
            <a:extLst>
              <a:ext uri="{FF2B5EF4-FFF2-40B4-BE49-F238E27FC236}">
                <a16:creationId xmlns:a16="http://schemas.microsoft.com/office/drawing/2014/main" id="{7DB7059F-C860-2886-69CF-F4323A008AD3}"/>
              </a:ext>
            </a:extLst>
          </p:cNvPr>
          <p:cNvSpPr/>
          <p:nvPr/>
        </p:nvSpPr>
        <p:spPr>
          <a:xfrm rot="10800000">
            <a:off x="4018535" y="1664939"/>
            <a:ext cx="132432" cy="155814"/>
          </a:xfrm>
          <a:prstGeom prst="pie">
            <a:avLst>
              <a:gd name="adj1" fmla="val 0"/>
              <a:gd name="adj2" fmla="val 1078531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grpSp>
        <p:nvGrpSpPr>
          <p:cNvPr id="161" name="Group 160">
            <a:extLst>
              <a:ext uri="{FF2B5EF4-FFF2-40B4-BE49-F238E27FC236}">
                <a16:creationId xmlns:a16="http://schemas.microsoft.com/office/drawing/2014/main" id="{CA0E4BE3-D39F-CF28-2442-4DF9890CC4B7}"/>
              </a:ext>
            </a:extLst>
          </p:cNvPr>
          <p:cNvGrpSpPr/>
          <p:nvPr/>
        </p:nvGrpSpPr>
        <p:grpSpPr>
          <a:xfrm>
            <a:off x="7901846" y="1920687"/>
            <a:ext cx="140583" cy="180584"/>
            <a:chOff x="3889740" y="1923167"/>
            <a:chExt cx="190330" cy="180584"/>
          </a:xfrm>
        </p:grpSpPr>
        <p:sp>
          <p:nvSpPr>
            <p:cNvPr id="160" name="Oval 159">
              <a:extLst>
                <a:ext uri="{FF2B5EF4-FFF2-40B4-BE49-F238E27FC236}">
                  <a16:creationId xmlns:a16="http://schemas.microsoft.com/office/drawing/2014/main" id="{6DFD5BBA-C93B-0D39-2FE4-0D2F1C1E2348}"/>
                </a:ext>
              </a:extLst>
            </p:cNvPr>
            <p:cNvSpPr/>
            <p:nvPr/>
          </p:nvSpPr>
          <p:spPr>
            <a:xfrm>
              <a:off x="3889740" y="1923167"/>
              <a:ext cx="190330" cy="180584"/>
            </a:xfrm>
            <a:prstGeom prst="ellipse">
              <a:avLst/>
            </a:prstGeom>
            <a:solidFill>
              <a:srgbClr val="B9CDE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59" name="Group 158">
              <a:extLst>
                <a:ext uri="{FF2B5EF4-FFF2-40B4-BE49-F238E27FC236}">
                  <a16:creationId xmlns:a16="http://schemas.microsoft.com/office/drawing/2014/main" id="{BFEB99C7-EAFD-3EBE-D1F8-6C377FC7F157}"/>
                </a:ext>
              </a:extLst>
            </p:cNvPr>
            <p:cNvGrpSpPr/>
            <p:nvPr/>
          </p:nvGrpSpPr>
          <p:grpSpPr>
            <a:xfrm>
              <a:off x="3899150" y="1934178"/>
              <a:ext cx="171511" cy="162810"/>
              <a:chOff x="3422900" y="2046333"/>
              <a:chExt cx="171511" cy="162810"/>
            </a:xfrm>
            <a:noFill/>
          </p:grpSpPr>
          <p:sp>
            <p:nvSpPr>
              <p:cNvPr id="152" name="Hexagon 151">
                <a:extLst>
                  <a:ext uri="{FF2B5EF4-FFF2-40B4-BE49-F238E27FC236}">
                    <a16:creationId xmlns:a16="http://schemas.microsoft.com/office/drawing/2014/main" id="{A3FFA7B0-593F-EC3F-024E-29591796D303}"/>
                  </a:ext>
                </a:extLst>
              </p:cNvPr>
              <p:cNvSpPr/>
              <p:nvPr/>
            </p:nvSpPr>
            <p:spPr>
              <a:xfrm>
                <a:off x="3422900" y="2074545"/>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3" name="Hexagon 152">
                <a:extLst>
                  <a:ext uri="{FF2B5EF4-FFF2-40B4-BE49-F238E27FC236}">
                    <a16:creationId xmlns:a16="http://schemas.microsoft.com/office/drawing/2014/main" id="{95CC250D-6621-34D6-7C96-D850E1882D6F}"/>
                  </a:ext>
                </a:extLst>
              </p:cNvPr>
              <p:cNvSpPr/>
              <p:nvPr/>
            </p:nvSpPr>
            <p:spPr>
              <a:xfrm>
                <a:off x="3476732" y="2046333"/>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4" name="Hexagon 153">
                <a:extLst>
                  <a:ext uri="{FF2B5EF4-FFF2-40B4-BE49-F238E27FC236}">
                    <a16:creationId xmlns:a16="http://schemas.microsoft.com/office/drawing/2014/main" id="{34FC651C-31ED-B2A0-27E6-0693C4948C8B}"/>
                  </a:ext>
                </a:extLst>
              </p:cNvPr>
              <p:cNvSpPr/>
              <p:nvPr/>
            </p:nvSpPr>
            <p:spPr>
              <a:xfrm>
                <a:off x="3476732" y="2099636"/>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5" name="Hexagon 154">
                <a:extLst>
                  <a:ext uri="{FF2B5EF4-FFF2-40B4-BE49-F238E27FC236}">
                    <a16:creationId xmlns:a16="http://schemas.microsoft.com/office/drawing/2014/main" id="{DC75C6E8-F682-3A8E-9699-B8FC3EC0CEA4}"/>
                  </a:ext>
                </a:extLst>
              </p:cNvPr>
              <p:cNvSpPr/>
              <p:nvPr/>
            </p:nvSpPr>
            <p:spPr>
              <a:xfrm>
                <a:off x="3422900" y="2126306"/>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6" name="Hexagon 155">
                <a:extLst>
                  <a:ext uri="{FF2B5EF4-FFF2-40B4-BE49-F238E27FC236}">
                    <a16:creationId xmlns:a16="http://schemas.microsoft.com/office/drawing/2014/main" id="{94ADBBF8-7BB0-BB95-5152-2792A22D50C9}"/>
                  </a:ext>
                </a:extLst>
              </p:cNvPr>
              <p:cNvSpPr/>
              <p:nvPr/>
            </p:nvSpPr>
            <p:spPr>
              <a:xfrm>
                <a:off x="3476731" y="2155803"/>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7" name="Hexagon 156">
                <a:extLst>
                  <a:ext uri="{FF2B5EF4-FFF2-40B4-BE49-F238E27FC236}">
                    <a16:creationId xmlns:a16="http://schemas.microsoft.com/office/drawing/2014/main" id="{AEE97E20-1542-2164-D238-FC00A1996137}"/>
                  </a:ext>
                </a:extLst>
              </p:cNvPr>
              <p:cNvSpPr/>
              <p:nvPr/>
            </p:nvSpPr>
            <p:spPr>
              <a:xfrm>
                <a:off x="3530562" y="2129133"/>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8" name="Hexagon 157">
                <a:extLst>
                  <a:ext uri="{FF2B5EF4-FFF2-40B4-BE49-F238E27FC236}">
                    <a16:creationId xmlns:a16="http://schemas.microsoft.com/office/drawing/2014/main" id="{00A5F45D-D657-9DC6-7FEF-878E84E5BFF2}"/>
                  </a:ext>
                </a:extLst>
              </p:cNvPr>
              <p:cNvSpPr/>
              <p:nvPr/>
            </p:nvSpPr>
            <p:spPr>
              <a:xfrm>
                <a:off x="3530541" y="2072966"/>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cxnSp>
        <p:nvCxnSpPr>
          <p:cNvPr id="163" name="Straight Arrow Connector 162">
            <a:extLst>
              <a:ext uri="{FF2B5EF4-FFF2-40B4-BE49-F238E27FC236}">
                <a16:creationId xmlns:a16="http://schemas.microsoft.com/office/drawing/2014/main" id="{B2EA7EF7-C198-DC9C-020F-FAAC16BFAD0B}"/>
              </a:ext>
            </a:extLst>
          </p:cNvPr>
          <p:cNvCxnSpPr>
            <a:stCxn id="143" idx="2"/>
            <a:endCxn id="155" idx="4"/>
          </p:cNvCxnSpPr>
          <p:nvPr/>
        </p:nvCxnSpPr>
        <p:spPr>
          <a:xfrm>
            <a:off x="4150967" y="1742846"/>
            <a:ext cx="3769619" cy="268825"/>
          </a:xfrm>
          <a:prstGeom prst="straightConnector1">
            <a:avLst/>
          </a:prstGeom>
          <a:ln>
            <a:solidFill>
              <a:srgbClr val="C00000"/>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4" name="TextBox 163">
            <a:extLst>
              <a:ext uri="{FF2B5EF4-FFF2-40B4-BE49-F238E27FC236}">
                <a16:creationId xmlns:a16="http://schemas.microsoft.com/office/drawing/2014/main" id="{6C3D53F3-200B-2E66-DB99-D5B49CCAF869}"/>
              </a:ext>
            </a:extLst>
          </p:cNvPr>
          <p:cNvSpPr txBox="1"/>
          <p:nvPr/>
        </p:nvSpPr>
        <p:spPr>
          <a:xfrm>
            <a:off x="5359541" y="1537744"/>
            <a:ext cx="1312282" cy="276999"/>
          </a:xfrm>
          <a:prstGeom prst="rect">
            <a:avLst/>
          </a:prstGeom>
          <a:noFill/>
        </p:spPr>
        <p:txBody>
          <a:bodyPr wrap="none" rtlCol="0">
            <a:spAutoFit/>
          </a:bodyPr>
          <a:lstStyle/>
          <a:p>
            <a:r>
              <a:rPr lang="en-AU" sz="1200" dirty="0"/>
              <a:t>300 km round trip</a:t>
            </a:r>
          </a:p>
        </p:txBody>
      </p:sp>
      <p:sp>
        <p:nvSpPr>
          <p:cNvPr id="165" name="TextBox 164">
            <a:extLst>
              <a:ext uri="{FF2B5EF4-FFF2-40B4-BE49-F238E27FC236}">
                <a16:creationId xmlns:a16="http://schemas.microsoft.com/office/drawing/2014/main" id="{9009AA1F-73ED-D3A3-071C-58850CFAD83E}"/>
              </a:ext>
            </a:extLst>
          </p:cNvPr>
          <p:cNvSpPr txBox="1"/>
          <p:nvPr/>
        </p:nvSpPr>
        <p:spPr>
          <a:xfrm>
            <a:off x="8036375" y="1850453"/>
            <a:ext cx="1030410" cy="276999"/>
          </a:xfrm>
          <a:prstGeom prst="rect">
            <a:avLst/>
          </a:prstGeom>
          <a:noFill/>
        </p:spPr>
        <p:txBody>
          <a:bodyPr wrap="none" rtlCol="0">
            <a:spAutoFit/>
          </a:bodyPr>
          <a:lstStyle/>
          <a:p>
            <a:r>
              <a:rPr lang="en-AU" sz="1200" dirty="0"/>
              <a:t>retroreflector</a:t>
            </a:r>
          </a:p>
        </p:txBody>
      </p:sp>
      <p:cxnSp>
        <p:nvCxnSpPr>
          <p:cNvPr id="166" name="Straight Arrow Connector 165">
            <a:extLst>
              <a:ext uri="{FF2B5EF4-FFF2-40B4-BE49-F238E27FC236}">
                <a16:creationId xmlns:a16="http://schemas.microsoft.com/office/drawing/2014/main" id="{AE9333CE-7DCA-8D19-CC21-7B25DECB25C0}"/>
              </a:ext>
            </a:extLst>
          </p:cNvPr>
          <p:cNvCxnSpPr>
            <a:cxnSpLocks/>
            <a:stCxn id="155" idx="4"/>
          </p:cNvCxnSpPr>
          <p:nvPr/>
        </p:nvCxnSpPr>
        <p:spPr>
          <a:xfrm flipH="1" flipV="1">
            <a:off x="4164043" y="1811064"/>
            <a:ext cx="3756543" cy="200607"/>
          </a:xfrm>
          <a:prstGeom prst="straightConnector1">
            <a:avLst/>
          </a:prstGeom>
          <a:ln>
            <a:solidFill>
              <a:srgbClr val="C00000"/>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4" name="Rectangle 203">
            <a:extLst>
              <a:ext uri="{FF2B5EF4-FFF2-40B4-BE49-F238E27FC236}">
                <a16:creationId xmlns:a16="http://schemas.microsoft.com/office/drawing/2014/main" id="{1848EA84-0E93-1146-3E2B-913975EC7F62}"/>
              </a:ext>
            </a:extLst>
          </p:cNvPr>
          <p:cNvSpPr/>
          <p:nvPr/>
        </p:nvSpPr>
        <p:spPr>
          <a:xfrm>
            <a:off x="3530635" y="1447210"/>
            <a:ext cx="384981" cy="208477"/>
          </a:xfrm>
          <a:prstGeom prst="rect">
            <a:avLst/>
          </a:prstGeom>
          <a:solidFill>
            <a:srgbClr val="FF6B0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A</a:t>
            </a:r>
          </a:p>
        </p:txBody>
      </p:sp>
      <p:sp>
        <p:nvSpPr>
          <p:cNvPr id="206" name="Rectangle 205">
            <a:extLst>
              <a:ext uri="{FF2B5EF4-FFF2-40B4-BE49-F238E27FC236}">
                <a16:creationId xmlns:a16="http://schemas.microsoft.com/office/drawing/2014/main" id="{03C26419-10BA-9B22-4C52-70D70296546C}"/>
              </a:ext>
            </a:extLst>
          </p:cNvPr>
          <p:cNvSpPr/>
          <p:nvPr/>
        </p:nvSpPr>
        <p:spPr>
          <a:xfrm>
            <a:off x="3533211" y="1709996"/>
            <a:ext cx="384981" cy="208477"/>
          </a:xfrm>
          <a:prstGeom prst="rect">
            <a:avLst/>
          </a:prstGeom>
          <a:solidFill>
            <a:schemeClr val="accent2">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B</a:t>
            </a:r>
          </a:p>
        </p:txBody>
      </p:sp>
      <p:grpSp>
        <p:nvGrpSpPr>
          <p:cNvPr id="223" name="Group 222">
            <a:extLst>
              <a:ext uri="{FF2B5EF4-FFF2-40B4-BE49-F238E27FC236}">
                <a16:creationId xmlns:a16="http://schemas.microsoft.com/office/drawing/2014/main" id="{C279CBD2-9717-5996-AF83-36E37379658C}"/>
              </a:ext>
            </a:extLst>
          </p:cNvPr>
          <p:cNvGrpSpPr/>
          <p:nvPr/>
        </p:nvGrpSpPr>
        <p:grpSpPr>
          <a:xfrm>
            <a:off x="4298854" y="1537604"/>
            <a:ext cx="135768" cy="174975"/>
            <a:chOff x="2305143" y="2349572"/>
            <a:chExt cx="292978" cy="305744"/>
          </a:xfrm>
        </p:grpSpPr>
        <p:cxnSp>
          <p:nvCxnSpPr>
            <p:cNvPr id="219" name="Straight Connector 218">
              <a:extLst>
                <a:ext uri="{FF2B5EF4-FFF2-40B4-BE49-F238E27FC236}">
                  <a16:creationId xmlns:a16="http://schemas.microsoft.com/office/drawing/2014/main" id="{13F3D6A2-67DB-E4AA-F827-4434E04E5FB1}"/>
                </a:ext>
              </a:extLst>
            </p:cNvPr>
            <p:cNvCxnSpPr>
              <a:cxnSpLocks/>
            </p:cNvCxnSpPr>
            <p:nvPr/>
          </p:nvCxnSpPr>
          <p:spPr>
            <a:xfrm>
              <a:off x="2305143" y="2647224"/>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E8EA682D-0E9D-E335-798F-873D62317DEE}"/>
                </a:ext>
              </a:extLst>
            </p:cNvPr>
            <p:cNvCxnSpPr>
              <a:cxnSpLocks/>
            </p:cNvCxnSpPr>
            <p:nvPr/>
          </p:nvCxnSpPr>
          <p:spPr>
            <a:xfrm flipV="1">
              <a:off x="2399428" y="2349572"/>
              <a:ext cx="41483"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ED8C67AD-58C8-D2D7-64BB-11E81C4737B8}"/>
                </a:ext>
              </a:extLst>
            </p:cNvPr>
            <p:cNvCxnSpPr>
              <a:cxnSpLocks/>
            </p:cNvCxnSpPr>
            <p:nvPr/>
          </p:nvCxnSpPr>
          <p:spPr>
            <a:xfrm flipH="1" flipV="1">
              <a:off x="2443068" y="2353382"/>
              <a:ext cx="60768"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94AA242B-8BC1-E985-641D-E7BBBFCC476E}"/>
                </a:ext>
              </a:extLst>
            </p:cNvPr>
            <p:cNvCxnSpPr>
              <a:cxnSpLocks/>
            </p:cNvCxnSpPr>
            <p:nvPr/>
          </p:nvCxnSpPr>
          <p:spPr>
            <a:xfrm>
              <a:off x="2503836" y="2655316"/>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grpSp>
      <p:grpSp>
        <p:nvGrpSpPr>
          <p:cNvPr id="224" name="Group 223">
            <a:extLst>
              <a:ext uri="{FF2B5EF4-FFF2-40B4-BE49-F238E27FC236}">
                <a16:creationId xmlns:a16="http://schemas.microsoft.com/office/drawing/2014/main" id="{468881B2-30FD-3A40-C0F0-41170CB6C958}"/>
              </a:ext>
            </a:extLst>
          </p:cNvPr>
          <p:cNvGrpSpPr/>
          <p:nvPr/>
        </p:nvGrpSpPr>
        <p:grpSpPr>
          <a:xfrm>
            <a:off x="4415859" y="1839954"/>
            <a:ext cx="135768" cy="174975"/>
            <a:chOff x="2305143" y="2349572"/>
            <a:chExt cx="292978" cy="305744"/>
          </a:xfrm>
        </p:grpSpPr>
        <p:cxnSp>
          <p:nvCxnSpPr>
            <p:cNvPr id="225" name="Straight Connector 224">
              <a:extLst>
                <a:ext uri="{FF2B5EF4-FFF2-40B4-BE49-F238E27FC236}">
                  <a16:creationId xmlns:a16="http://schemas.microsoft.com/office/drawing/2014/main" id="{1FFDEE16-A4A1-8B7E-860B-EA9A404BF278}"/>
                </a:ext>
              </a:extLst>
            </p:cNvPr>
            <p:cNvCxnSpPr>
              <a:cxnSpLocks/>
            </p:cNvCxnSpPr>
            <p:nvPr/>
          </p:nvCxnSpPr>
          <p:spPr>
            <a:xfrm>
              <a:off x="2305143" y="2647224"/>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DFE0A7F4-7ECD-030B-C8E0-0126BD10BB1A}"/>
                </a:ext>
              </a:extLst>
            </p:cNvPr>
            <p:cNvCxnSpPr>
              <a:cxnSpLocks/>
            </p:cNvCxnSpPr>
            <p:nvPr/>
          </p:nvCxnSpPr>
          <p:spPr>
            <a:xfrm flipV="1">
              <a:off x="2399428" y="2349572"/>
              <a:ext cx="41483"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6EC2753E-6928-359B-F9F2-105DBD8B25DA}"/>
                </a:ext>
              </a:extLst>
            </p:cNvPr>
            <p:cNvCxnSpPr>
              <a:cxnSpLocks/>
            </p:cNvCxnSpPr>
            <p:nvPr/>
          </p:nvCxnSpPr>
          <p:spPr>
            <a:xfrm flipH="1" flipV="1">
              <a:off x="2443068" y="2353382"/>
              <a:ext cx="60768"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6C47070C-92B1-36D2-2B6F-3598A31E632D}"/>
                </a:ext>
              </a:extLst>
            </p:cNvPr>
            <p:cNvCxnSpPr>
              <a:cxnSpLocks/>
            </p:cNvCxnSpPr>
            <p:nvPr/>
          </p:nvCxnSpPr>
          <p:spPr>
            <a:xfrm>
              <a:off x="2503836" y="2655316"/>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39" name="Arrow: Right 238">
            <a:extLst>
              <a:ext uri="{FF2B5EF4-FFF2-40B4-BE49-F238E27FC236}">
                <a16:creationId xmlns:a16="http://schemas.microsoft.com/office/drawing/2014/main" id="{04C6A51C-5AB9-5181-F000-82A575B4FEDE}"/>
              </a:ext>
            </a:extLst>
          </p:cNvPr>
          <p:cNvSpPr/>
          <p:nvPr/>
        </p:nvSpPr>
        <p:spPr>
          <a:xfrm>
            <a:off x="4416676" y="1539629"/>
            <a:ext cx="181438" cy="97296"/>
          </a:xfrm>
          <a:prstGeom prst="rightArrow">
            <a:avLst/>
          </a:prstGeom>
          <a:solidFill>
            <a:srgbClr val="FF6B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0" name="Arrow: Right 239">
            <a:extLst>
              <a:ext uri="{FF2B5EF4-FFF2-40B4-BE49-F238E27FC236}">
                <a16:creationId xmlns:a16="http://schemas.microsoft.com/office/drawing/2014/main" id="{4339A6F0-CF75-1972-3590-BDB7DBB3BF59}"/>
              </a:ext>
            </a:extLst>
          </p:cNvPr>
          <p:cNvSpPr/>
          <p:nvPr/>
        </p:nvSpPr>
        <p:spPr>
          <a:xfrm>
            <a:off x="4524251" y="1852835"/>
            <a:ext cx="181438" cy="97296"/>
          </a:xfrm>
          <a:prstGeom prst="rightArrow">
            <a:avLst/>
          </a:prstGeom>
          <a:solidFill>
            <a:srgbClr val="00BE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54" name="Group 53">
            <a:extLst>
              <a:ext uri="{FF2B5EF4-FFF2-40B4-BE49-F238E27FC236}">
                <a16:creationId xmlns:a16="http://schemas.microsoft.com/office/drawing/2014/main" id="{D09315FE-F8EC-A677-EBE7-4471F2CD0892}"/>
              </a:ext>
            </a:extLst>
          </p:cNvPr>
          <p:cNvGrpSpPr/>
          <p:nvPr/>
        </p:nvGrpSpPr>
        <p:grpSpPr>
          <a:xfrm>
            <a:off x="4574290" y="2101246"/>
            <a:ext cx="2105632" cy="170344"/>
            <a:chOff x="8341388" y="2554595"/>
            <a:chExt cx="3419595" cy="434815"/>
          </a:xfrm>
        </p:grpSpPr>
        <p:sp>
          <p:nvSpPr>
            <p:cNvPr id="13" name="Moon 12">
              <a:extLst>
                <a:ext uri="{FF2B5EF4-FFF2-40B4-BE49-F238E27FC236}">
                  <a16:creationId xmlns:a16="http://schemas.microsoft.com/office/drawing/2014/main" id="{8096B88A-32DD-C36B-82E0-41E16B718A48}"/>
                </a:ext>
              </a:extLst>
            </p:cNvPr>
            <p:cNvSpPr/>
            <p:nvPr/>
          </p:nvSpPr>
          <p:spPr>
            <a:xfrm rot="16200000">
              <a:off x="10126980" y="248355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Moon 38">
              <a:extLst>
                <a:ext uri="{FF2B5EF4-FFF2-40B4-BE49-F238E27FC236}">
                  <a16:creationId xmlns:a16="http://schemas.microsoft.com/office/drawing/2014/main" id="{87AC75CA-5210-06E8-8027-97869F3CBC94}"/>
                </a:ext>
              </a:extLst>
            </p:cNvPr>
            <p:cNvSpPr/>
            <p:nvPr/>
          </p:nvSpPr>
          <p:spPr>
            <a:xfrm rot="16200000">
              <a:off x="9552084"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7" name="Moon 46">
              <a:extLst>
                <a:ext uri="{FF2B5EF4-FFF2-40B4-BE49-F238E27FC236}">
                  <a16:creationId xmlns:a16="http://schemas.microsoft.com/office/drawing/2014/main" id="{4159C036-1B4E-8C7C-A6A8-B3E5DF8A58E2}"/>
                </a:ext>
              </a:extLst>
            </p:cNvPr>
            <p:cNvSpPr/>
            <p:nvPr/>
          </p:nvSpPr>
          <p:spPr>
            <a:xfrm rot="16200000">
              <a:off x="8982812"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9" name="Moon 48">
              <a:extLst>
                <a:ext uri="{FF2B5EF4-FFF2-40B4-BE49-F238E27FC236}">
                  <a16:creationId xmlns:a16="http://schemas.microsoft.com/office/drawing/2014/main" id="{C39DEE0D-74A5-9852-2915-D33C06436632}"/>
                </a:ext>
              </a:extLst>
            </p:cNvPr>
            <p:cNvSpPr/>
            <p:nvPr/>
          </p:nvSpPr>
          <p:spPr>
            <a:xfrm rot="16200000">
              <a:off x="8426449" y="247596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Moon 51">
              <a:extLst>
                <a:ext uri="{FF2B5EF4-FFF2-40B4-BE49-F238E27FC236}">
                  <a16:creationId xmlns:a16="http://schemas.microsoft.com/office/drawing/2014/main" id="{391093D4-9B89-ED4B-00FC-A7E57B57EF95}"/>
                </a:ext>
              </a:extLst>
            </p:cNvPr>
            <p:cNvSpPr/>
            <p:nvPr/>
          </p:nvSpPr>
          <p:spPr>
            <a:xfrm rot="16200000">
              <a:off x="10696252" y="2497580"/>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Moon 52">
              <a:extLst>
                <a:ext uri="{FF2B5EF4-FFF2-40B4-BE49-F238E27FC236}">
                  <a16:creationId xmlns:a16="http://schemas.microsoft.com/office/drawing/2014/main" id="{94F1CB50-F252-45C4-7876-617DBFFCA6C7}"/>
                </a:ext>
              </a:extLst>
            </p:cNvPr>
            <p:cNvSpPr/>
            <p:nvPr/>
          </p:nvSpPr>
          <p:spPr>
            <a:xfrm rot="16200000">
              <a:off x="11271148" y="2499576"/>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5" name="Group 54">
            <a:extLst>
              <a:ext uri="{FF2B5EF4-FFF2-40B4-BE49-F238E27FC236}">
                <a16:creationId xmlns:a16="http://schemas.microsoft.com/office/drawing/2014/main" id="{9E396B58-4077-5382-F37C-F2395AE63A15}"/>
              </a:ext>
            </a:extLst>
          </p:cNvPr>
          <p:cNvGrpSpPr/>
          <p:nvPr/>
        </p:nvGrpSpPr>
        <p:grpSpPr>
          <a:xfrm>
            <a:off x="5319245" y="2275510"/>
            <a:ext cx="2105632" cy="170344"/>
            <a:chOff x="8341388" y="2554595"/>
            <a:chExt cx="3419595" cy="434815"/>
          </a:xfrm>
        </p:grpSpPr>
        <p:sp>
          <p:nvSpPr>
            <p:cNvPr id="57" name="Moon 56">
              <a:extLst>
                <a:ext uri="{FF2B5EF4-FFF2-40B4-BE49-F238E27FC236}">
                  <a16:creationId xmlns:a16="http://schemas.microsoft.com/office/drawing/2014/main" id="{D185DE92-5498-3E8A-621C-783607C0ECB7}"/>
                </a:ext>
              </a:extLst>
            </p:cNvPr>
            <p:cNvSpPr/>
            <p:nvPr/>
          </p:nvSpPr>
          <p:spPr>
            <a:xfrm rot="16200000">
              <a:off x="10126980" y="248355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Moon 59">
              <a:extLst>
                <a:ext uri="{FF2B5EF4-FFF2-40B4-BE49-F238E27FC236}">
                  <a16:creationId xmlns:a16="http://schemas.microsoft.com/office/drawing/2014/main" id="{184EDE5F-6D95-969F-AF5B-FEAF3F6C7B02}"/>
                </a:ext>
              </a:extLst>
            </p:cNvPr>
            <p:cNvSpPr/>
            <p:nvPr/>
          </p:nvSpPr>
          <p:spPr>
            <a:xfrm rot="16200000">
              <a:off x="9552084"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Moon 60">
              <a:extLst>
                <a:ext uri="{FF2B5EF4-FFF2-40B4-BE49-F238E27FC236}">
                  <a16:creationId xmlns:a16="http://schemas.microsoft.com/office/drawing/2014/main" id="{4A8CED98-D26D-DE55-100A-85D7349DCC04}"/>
                </a:ext>
              </a:extLst>
            </p:cNvPr>
            <p:cNvSpPr/>
            <p:nvPr/>
          </p:nvSpPr>
          <p:spPr>
            <a:xfrm rot="16200000">
              <a:off x="8982812"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4" name="Moon 63">
              <a:extLst>
                <a:ext uri="{FF2B5EF4-FFF2-40B4-BE49-F238E27FC236}">
                  <a16:creationId xmlns:a16="http://schemas.microsoft.com/office/drawing/2014/main" id="{0658A4F7-F67D-5F1A-3623-85FC93E0974A}"/>
                </a:ext>
              </a:extLst>
            </p:cNvPr>
            <p:cNvSpPr/>
            <p:nvPr/>
          </p:nvSpPr>
          <p:spPr>
            <a:xfrm rot="16200000">
              <a:off x="8426449" y="247596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5" name="Moon 64">
              <a:extLst>
                <a:ext uri="{FF2B5EF4-FFF2-40B4-BE49-F238E27FC236}">
                  <a16:creationId xmlns:a16="http://schemas.microsoft.com/office/drawing/2014/main" id="{DE9DBE28-4663-DC34-1D4E-07C3CF090280}"/>
                </a:ext>
              </a:extLst>
            </p:cNvPr>
            <p:cNvSpPr/>
            <p:nvPr/>
          </p:nvSpPr>
          <p:spPr>
            <a:xfrm rot="16200000">
              <a:off x="10696252" y="2497580"/>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6" name="Moon 65">
              <a:extLst>
                <a:ext uri="{FF2B5EF4-FFF2-40B4-BE49-F238E27FC236}">
                  <a16:creationId xmlns:a16="http://schemas.microsoft.com/office/drawing/2014/main" id="{2814041D-9E07-4421-9F1A-8C40BF6049FB}"/>
                </a:ext>
              </a:extLst>
            </p:cNvPr>
            <p:cNvSpPr/>
            <p:nvPr/>
          </p:nvSpPr>
          <p:spPr>
            <a:xfrm rot="16200000">
              <a:off x="11271148" y="2499576"/>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5910B5DB-2B92-8009-DDB8-099974F5170B}"/>
                  </a:ext>
                </a:extLst>
              </p:cNvPr>
              <p:cNvSpPr txBox="1"/>
              <p:nvPr/>
            </p:nvSpPr>
            <p:spPr>
              <a:xfrm>
                <a:off x="2039816" y="5539276"/>
                <a:ext cx="4360130" cy="443006"/>
              </a:xfrm>
              <a:prstGeom prst="rect">
                <a:avLst/>
              </a:prstGeom>
              <a:noFill/>
            </p:spPr>
            <p:txBody>
              <a:bodyPr wrap="square" lIns="0" tIns="0" rIns="0" bIns="0" rtlCol="0">
                <a:spAutoFit/>
              </a:bodyPr>
              <a:lstStyle/>
              <a:p>
                <a14:m>
                  <m:oMath xmlns:m="http://schemas.openxmlformats.org/officeDocument/2006/math">
                    <m:r>
                      <m:rPr>
                        <m:nor/>
                      </m:rPr>
                      <a:rPr lang="en-AU" sz="1600" smtClean="0">
                        <a:latin typeface="Cambria Math" panose="02040503050406030204" pitchFamily="18" charset="0"/>
                      </a:rPr>
                      <m:t>p</m:t>
                    </m:r>
                    <m:r>
                      <m:rPr>
                        <m:nor/>
                      </m:rPr>
                      <a:rPr lang="en-AU" sz="1600" b="0" i="0" smtClean="0">
                        <a:latin typeface="Cambria Math" panose="02040503050406030204" pitchFamily="18" charset="0"/>
                      </a:rPr>
                      <m:t>ower</m:t>
                    </m:r>
                    <m:r>
                      <m:rPr>
                        <m:nor/>
                      </m:rPr>
                      <a:rPr lang="en-AU" sz="1600" b="0" i="0" smtClean="0">
                        <a:latin typeface="Cambria Math" panose="02040503050406030204" pitchFamily="18" charset="0"/>
                      </a:rPr>
                      <m:t> </m:t>
                    </m:r>
                    <m:r>
                      <m:rPr>
                        <m:nor/>
                      </m:rPr>
                      <a:rPr lang="en-AU" sz="1600" b="0" i="0" smtClean="0">
                        <a:latin typeface="Cambria Math" panose="02040503050406030204" pitchFamily="18" charset="0"/>
                      </a:rPr>
                      <m:t>penal</m:t>
                    </m:r>
                    <m:r>
                      <m:rPr>
                        <m:sty m:val="p"/>
                      </m:rPr>
                      <a:rPr lang="en-AU" sz="1600" b="0" i="0" smtClean="0">
                        <a:latin typeface="Cambria Math" panose="02040503050406030204" pitchFamily="18" charset="0"/>
                      </a:rPr>
                      <m:t>ty</m:t>
                    </m:r>
                    <m:r>
                      <a:rPr lang="en-AU" sz="1600" b="0" i="1" smtClean="0">
                        <a:latin typeface="Cambria Math" panose="02040503050406030204" pitchFamily="18" charset="0"/>
                      </a:rPr>
                      <m:t> </m:t>
                    </m:r>
                    <m:r>
                      <a:rPr lang="en-AU" sz="1600" b="0" i="1" smtClean="0">
                        <a:latin typeface="Cambria Math" panose="02040503050406030204" pitchFamily="18" charset="0"/>
                        <a:ea typeface="Cambria Math" panose="02040503050406030204" pitchFamily="18" charset="0"/>
                      </a:rPr>
                      <m:t>~</m:t>
                    </m:r>
                    <m:r>
                      <m:rPr>
                        <m:nor/>
                      </m:rPr>
                      <a:rPr lang="en-AU" sz="1600" b="0" i="0" smtClean="0">
                        <a:latin typeface="Cambria Math" panose="02040503050406030204" pitchFamily="18" charset="0"/>
                      </a:rPr>
                      <m:t> </m:t>
                    </m:r>
                    <m:f>
                      <m:fPr>
                        <m:ctrlPr>
                          <a:rPr lang="en-AU" sz="1600" b="0" i="1" smtClean="0">
                            <a:latin typeface="Cambria Math" panose="02040503050406030204" pitchFamily="18" charset="0"/>
                          </a:rPr>
                        </m:ctrlPr>
                      </m:fPr>
                      <m:num>
                        <m:r>
                          <m:rPr>
                            <m:nor/>
                          </m:rPr>
                          <a:rPr lang="en-AU" sz="1600" b="0" i="0" smtClean="0">
                            <a:latin typeface="Cambria Math" panose="02040503050406030204" pitchFamily="18" charset="0"/>
                          </a:rPr>
                          <m:t>pulse</m:t>
                        </m:r>
                        <m:r>
                          <m:rPr>
                            <m:nor/>
                          </m:rPr>
                          <a:rPr lang="en-AU" sz="1600" b="0" i="0" smtClean="0">
                            <a:latin typeface="Cambria Math" panose="02040503050406030204" pitchFamily="18" charset="0"/>
                          </a:rPr>
                          <m:t> </m:t>
                        </m:r>
                        <m:r>
                          <m:rPr>
                            <m:nor/>
                          </m:rPr>
                          <a:rPr lang="en-AU" sz="1600" b="0" i="0" smtClean="0">
                            <a:latin typeface="Cambria Math" panose="02040503050406030204" pitchFamily="18" charset="0"/>
                          </a:rPr>
                          <m:t>width</m:t>
                        </m:r>
                      </m:num>
                      <m:den>
                        <m:r>
                          <m:rPr>
                            <m:nor/>
                          </m:rPr>
                          <a:rPr lang="en-AU" sz="1600" b="0" i="0" smtClean="0">
                            <a:latin typeface="Cambria Math" panose="02040503050406030204" pitchFamily="18" charset="0"/>
                          </a:rPr>
                          <m:t>comb</m:t>
                        </m:r>
                        <m:r>
                          <m:rPr>
                            <m:nor/>
                          </m:rPr>
                          <a:rPr lang="en-AU" sz="1600" b="0" i="0" smtClean="0">
                            <a:latin typeface="Cambria Math" panose="02040503050406030204" pitchFamily="18" charset="0"/>
                          </a:rPr>
                          <m:t> </m:t>
                        </m:r>
                        <m:r>
                          <m:rPr>
                            <m:nor/>
                          </m:rPr>
                          <a:rPr lang="en-AU" sz="1600" b="0" i="0" smtClean="0">
                            <a:latin typeface="Cambria Math" panose="02040503050406030204" pitchFamily="18" charset="0"/>
                          </a:rPr>
                          <m:t>period</m:t>
                        </m:r>
                      </m:den>
                    </m:f>
                    <m:r>
                      <a:rPr lang="en-AU" sz="1600" b="0" i="1" smtClean="0">
                        <a:latin typeface="Cambria Math" panose="02040503050406030204" pitchFamily="18" charset="0"/>
                      </a:rPr>
                      <m:t>= </m:t>
                    </m:r>
                    <m:f>
                      <m:fPr>
                        <m:ctrlPr>
                          <a:rPr lang="en-AU" sz="1600" b="0" i="1" smtClean="0">
                            <a:latin typeface="Cambria Math" panose="02040503050406030204" pitchFamily="18" charset="0"/>
                          </a:rPr>
                        </m:ctrlPr>
                      </m:fPr>
                      <m:num>
                        <m:r>
                          <m:rPr>
                            <m:nor/>
                          </m:rPr>
                          <a:rPr lang="en-AU" sz="1600" b="0" i="0" smtClean="0">
                            <a:latin typeface="Cambria Math" panose="02040503050406030204" pitchFamily="18" charset="0"/>
                          </a:rPr>
                          <m:t>400 </m:t>
                        </m:r>
                        <m:r>
                          <m:rPr>
                            <m:nor/>
                          </m:rPr>
                          <a:rPr lang="en-AU" sz="1600" b="0" i="0" smtClean="0">
                            <a:latin typeface="Cambria Math" panose="02040503050406030204" pitchFamily="18" charset="0"/>
                          </a:rPr>
                          <m:t>fs</m:t>
                        </m:r>
                      </m:num>
                      <m:den>
                        <m:r>
                          <m:rPr>
                            <m:nor/>
                          </m:rPr>
                          <a:rPr lang="en-AU" sz="1600" b="0" i="0" smtClean="0">
                            <a:latin typeface="Cambria Math" panose="02040503050406030204" pitchFamily="18" charset="0"/>
                          </a:rPr>
                          <m:t>4 </m:t>
                        </m:r>
                        <m:r>
                          <m:rPr>
                            <m:nor/>
                          </m:rPr>
                          <a:rPr lang="en-AU" sz="1600" b="0" i="0" smtClean="0">
                            <a:latin typeface="Cambria Math" panose="02040503050406030204" pitchFamily="18" charset="0"/>
                          </a:rPr>
                          <m:t>ns</m:t>
                        </m:r>
                      </m:den>
                    </m:f>
                    <m:r>
                      <a:rPr lang="en-AU" sz="1600" b="0" i="1" smtClean="0">
                        <a:latin typeface="Cambria Math" panose="02040503050406030204" pitchFamily="18" charset="0"/>
                      </a:rPr>
                      <m:t>=0.0001</m:t>
                    </m:r>
                  </m:oMath>
                </a14:m>
                <a:r>
                  <a:rPr lang="en-AU" sz="1600" dirty="0"/>
                  <a:t> </a:t>
                </a:r>
              </a:p>
            </p:txBody>
          </p:sp>
        </mc:Choice>
        <mc:Fallback xmlns="">
          <p:sp>
            <p:nvSpPr>
              <p:cNvPr id="25" name="TextBox 24">
                <a:extLst>
                  <a:ext uri="{FF2B5EF4-FFF2-40B4-BE49-F238E27FC236}">
                    <a16:creationId xmlns:a16="http://schemas.microsoft.com/office/drawing/2014/main" id="{5910B5DB-2B92-8009-DDB8-099974F5170B}"/>
                  </a:ext>
                </a:extLst>
              </p:cNvPr>
              <p:cNvSpPr txBox="1">
                <a:spLocks noRot="1" noChangeAspect="1" noMove="1" noResize="1" noEditPoints="1" noAdjustHandles="1" noChangeArrowheads="1" noChangeShapeType="1" noTextEdit="1"/>
              </p:cNvSpPr>
              <p:nvPr/>
            </p:nvSpPr>
            <p:spPr>
              <a:xfrm>
                <a:off x="2039816" y="5539276"/>
                <a:ext cx="4360130" cy="443006"/>
              </a:xfrm>
              <a:prstGeom prst="rect">
                <a:avLst/>
              </a:prstGeom>
              <a:blipFill>
                <a:blip r:embed="rId3"/>
                <a:stretch>
                  <a:fillRect l="-1678" t="-2778" r="-699" b="-20833"/>
                </a:stretch>
              </a:blipFill>
            </p:spPr>
            <p:txBody>
              <a:bodyPr/>
              <a:lstStyle/>
              <a:p>
                <a:r>
                  <a:rPr lang="en-AU">
                    <a:noFill/>
                  </a:rPr>
                  <a:t> </a:t>
                </a:r>
              </a:p>
            </p:txBody>
          </p:sp>
        </mc:Fallback>
      </mc:AlternateContent>
      <p:grpSp>
        <p:nvGrpSpPr>
          <p:cNvPr id="6" name="Group 5">
            <a:extLst>
              <a:ext uri="{FF2B5EF4-FFF2-40B4-BE49-F238E27FC236}">
                <a16:creationId xmlns:a16="http://schemas.microsoft.com/office/drawing/2014/main" id="{34C37C58-98F5-464E-7A97-D835257C6FF7}"/>
              </a:ext>
            </a:extLst>
          </p:cNvPr>
          <p:cNvGrpSpPr/>
          <p:nvPr/>
        </p:nvGrpSpPr>
        <p:grpSpPr>
          <a:xfrm>
            <a:off x="375060" y="3030568"/>
            <a:ext cx="5441477" cy="2634023"/>
            <a:chOff x="375060" y="3030568"/>
            <a:chExt cx="5441477" cy="2634023"/>
          </a:xfrm>
        </p:grpSpPr>
        <p:cxnSp>
          <p:nvCxnSpPr>
            <p:cNvPr id="51" name="Straight Connector 50">
              <a:extLst>
                <a:ext uri="{FF2B5EF4-FFF2-40B4-BE49-F238E27FC236}">
                  <a16:creationId xmlns:a16="http://schemas.microsoft.com/office/drawing/2014/main" id="{3BA0DD36-6E1D-1301-2F9E-03606183AD91}"/>
                </a:ext>
              </a:extLst>
            </p:cNvPr>
            <p:cNvCxnSpPr>
              <a:cxnSpLocks/>
            </p:cNvCxnSpPr>
            <p:nvPr/>
          </p:nvCxnSpPr>
          <p:spPr>
            <a:xfrm>
              <a:off x="534573" y="4199205"/>
              <a:ext cx="2089052"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5A5E65A-FC17-DA50-14BF-FD0F7F268516}"/>
                </a:ext>
              </a:extLst>
            </p:cNvPr>
            <p:cNvCxnSpPr>
              <a:cxnSpLocks/>
            </p:cNvCxnSpPr>
            <p:nvPr/>
          </p:nvCxnSpPr>
          <p:spPr>
            <a:xfrm>
              <a:off x="689317" y="3657599"/>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62E5CF8D-216A-957E-3CFF-46C7FB0F87AF}"/>
                </a:ext>
              </a:extLst>
            </p:cNvPr>
            <p:cNvCxnSpPr>
              <a:cxnSpLocks/>
            </p:cNvCxnSpPr>
            <p:nvPr/>
          </p:nvCxnSpPr>
          <p:spPr>
            <a:xfrm>
              <a:off x="1040072" y="3657599"/>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6E9DBF7-684B-AED3-03F1-FB3D0E3FDB00}"/>
                </a:ext>
              </a:extLst>
            </p:cNvPr>
            <p:cNvCxnSpPr>
              <a:cxnSpLocks/>
            </p:cNvCxnSpPr>
            <p:nvPr/>
          </p:nvCxnSpPr>
          <p:spPr>
            <a:xfrm>
              <a:off x="1390827" y="3657599"/>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304915A6-5D3E-616C-4692-C1FC8E66FD0A}"/>
                </a:ext>
              </a:extLst>
            </p:cNvPr>
            <p:cNvCxnSpPr>
              <a:cxnSpLocks/>
            </p:cNvCxnSpPr>
            <p:nvPr/>
          </p:nvCxnSpPr>
          <p:spPr>
            <a:xfrm>
              <a:off x="1741582" y="3657599"/>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F29D6C16-44E2-9BB0-838B-34890CBBC119}"/>
                </a:ext>
              </a:extLst>
            </p:cNvPr>
            <p:cNvCxnSpPr>
              <a:cxnSpLocks/>
            </p:cNvCxnSpPr>
            <p:nvPr/>
          </p:nvCxnSpPr>
          <p:spPr>
            <a:xfrm>
              <a:off x="2092337" y="3657599"/>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DF112869-B54E-ED05-2E25-CE54F96305F9}"/>
                </a:ext>
              </a:extLst>
            </p:cNvPr>
            <p:cNvCxnSpPr>
              <a:cxnSpLocks/>
            </p:cNvCxnSpPr>
            <p:nvPr/>
          </p:nvCxnSpPr>
          <p:spPr>
            <a:xfrm>
              <a:off x="2443090" y="3657599"/>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5A618E1-1F36-2834-C653-4FD22B1AB2D9}"/>
                </a:ext>
              </a:extLst>
            </p:cNvPr>
            <p:cNvCxnSpPr>
              <a:cxnSpLocks/>
            </p:cNvCxnSpPr>
            <p:nvPr/>
          </p:nvCxnSpPr>
          <p:spPr>
            <a:xfrm>
              <a:off x="534573" y="5132363"/>
              <a:ext cx="2089052"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85AA3056-ACDA-B9FD-939E-3EEF0A2FE5DE}"/>
                </a:ext>
              </a:extLst>
            </p:cNvPr>
            <p:cNvCxnSpPr>
              <a:cxnSpLocks/>
            </p:cNvCxnSpPr>
            <p:nvPr/>
          </p:nvCxnSpPr>
          <p:spPr>
            <a:xfrm>
              <a:off x="689317" y="4590757"/>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DD708CE6-18DB-6278-28E9-588E8D8F15E1}"/>
                </a:ext>
              </a:extLst>
            </p:cNvPr>
            <p:cNvCxnSpPr>
              <a:cxnSpLocks/>
            </p:cNvCxnSpPr>
            <p:nvPr/>
          </p:nvCxnSpPr>
          <p:spPr>
            <a:xfrm>
              <a:off x="994117" y="4590757"/>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13F9C9ED-E07C-1D47-ED02-6A07A347C946}"/>
                </a:ext>
              </a:extLst>
            </p:cNvPr>
            <p:cNvCxnSpPr>
              <a:cxnSpLocks/>
            </p:cNvCxnSpPr>
            <p:nvPr/>
          </p:nvCxnSpPr>
          <p:spPr>
            <a:xfrm>
              <a:off x="1298917" y="4590757"/>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02434EBF-42F0-90FD-10DF-54BBCFC0EC19}"/>
                </a:ext>
              </a:extLst>
            </p:cNvPr>
            <p:cNvCxnSpPr>
              <a:cxnSpLocks/>
            </p:cNvCxnSpPr>
            <p:nvPr/>
          </p:nvCxnSpPr>
          <p:spPr>
            <a:xfrm>
              <a:off x="1603717" y="4590757"/>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C4AFE79D-BBD4-3928-C8CC-F2DCE210EC69}"/>
                </a:ext>
              </a:extLst>
            </p:cNvPr>
            <p:cNvCxnSpPr>
              <a:cxnSpLocks/>
            </p:cNvCxnSpPr>
            <p:nvPr/>
          </p:nvCxnSpPr>
          <p:spPr>
            <a:xfrm>
              <a:off x="1908517" y="4590757"/>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752CF6E7-CC8E-1485-DB4F-5A4FB2D578D7}"/>
                </a:ext>
              </a:extLst>
            </p:cNvPr>
            <p:cNvCxnSpPr>
              <a:cxnSpLocks/>
            </p:cNvCxnSpPr>
            <p:nvPr/>
          </p:nvCxnSpPr>
          <p:spPr>
            <a:xfrm>
              <a:off x="2213317" y="4590757"/>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D2558FFE-CFB4-FC6B-3295-E2613BDAB485}"/>
                </a:ext>
              </a:extLst>
            </p:cNvPr>
            <p:cNvCxnSpPr>
              <a:cxnSpLocks/>
            </p:cNvCxnSpPr>
            <p:nvPr/>
          </p:nvCxnSpPr>
          <p:spPr>
            <a:xfrm>
              <a:off x="2518117" y="4590757"/>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935BB14-5D2A-7429-0573-3C97408A12DB}"/>
                </a:ext>
              </a:extLst>
            </p:cNvPr>
            <p:cNvCxnSpPr>
              <a:cxnSpLocks/>
            </p:cNvCxnSpPr>
            <p:nvPr/>
          </p:nvCxnSpPr>
          <p:spPr>
            <a:xfrm flipV="1">
              <a:off x="3199946" y="4773134"/>
              <a:ext cx="2616591" cy="5487"/>
            </a:xfrm>
            <a:prstGeom prst="line">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8" name="TextBox 107">
              <a:extLst>
                <a:ext uri="{FF2B5EF4-FFF2-40B4-BE49-F238E27FC236}">
                  <a16:creationId xmlns:a16="http://schemas.microsoft.com/office/drawing/2014/main" id="{C9AEB652-42A1-B621-7C31-CC70D6C62C2A}"/>
                </a:ext>
              </a:extLst>
            </p:cNvPr>
            <p:cNvSpPr txBox="1"/>
            <p:nvPr/>
          </p:nvSpPr>
          <p:spPr>
            <a:xfrm>
              <a:off x="375060" y="3214096"/>
              <a:ext cx="463140" cy="369332"/>
            </a:xfrm>
            <a:prstGeom prst="rect">
              <a:avLst/>
            </a:prstGeom>
            <a:noFill/>
          </p:spPr>
          <p:txBody>
            <a:bodyPr wrap="none" rtlCol="0">
              <a:spAutoFit/>
            </a:bodyPr>
            <a:lstStyle/>
            <a:p>
              <a:r>
                <a:rPr lang="en-AU" dirty="0" err="1"/>
                <a:t>f</a:t>
              </a:r>
              <a:r>
                <a:rPr lang="en-AU" baseline="-25000" dirty="0" err="1"/>
                <a:t>rep</a:t>
              </a:r>
              <a:endParaRPr lang="en-AU" baseline="-25000" dirty="0"/>
            </a:p>
          </p:txBody>
        </p:sp>
        <p:sp>
          <p:nvSpPr>
            <p:cNvPr id="109" name="TextBox 108">
              <a:extLst>
                <a:ext uri="{FF2B5EF4-FFF2-40B4-BE49-F238E27FC236}">
                  <a16:creationId xmlns:a16="http://schemas.microsoft.com/office/drawing/2014/main" id="{653BB570-E9B8-278B-40A4-3ECBB50DACF8}"/>
                </a:ext>
              </a:extLst>
            </p:cNvPr>
            <p:cNvSpPr txBox="1"/>
            <p:nvPr/>
          </p:nvSpPr>
          <p:spPr>
            <a:xfrm>
              <a:off x="452741" y="5295259"/>
              <a:ext cx="851067" cy="369332"/>
            </a:xfrm>
            <a:prstGeom prst="rect">
              <a:avLst/>
            </a:prstGeom>
            <a:noFill/>
          </p:spPr>
          <p:txBody>
            <a:bodyPr wrap="none" rtlCol="0">
              <a:spAutoFit/>
            </a:bodyPr>
            <a:lstStyle/>
            <a:p>
              <a:r>
                <a:rPr lang="en-AU" dirty="0" err="1"/>
                <a:t>f</a:t>
              </a:r>
              <a:r>
                <a:rPr lang="en-AU" baseline="-25000" dirty="0" err="1"/>
                <a:t>rep</a:t>
              </a:r>
              <a:r>
                <a:rPr lang="en-AU" baseline="-25000" dirty="0"/>
                <a:t> </a:t>
              </a:r>
              <a:r>
                <a:rPr lang="en-AU" dirty="0"/>
                <a:t>+ </a:t>
              </a:r>
              <a:r>
                <a:rPr lang="en-AU" dirty="0" err="1">
                  <a:latin typeface="Symbol" panose="05050102010706020507" pitchFamily="18" charset="2"/>
                </a:rPr>
                <a:t>d</a:t>
              </a:r>
              <a:r>
                <a:rPr lang="en-AU" dirty="0" err="1"/>
                <a:t>f</a:t>
              </a:r>
              <a:endParaRPr lang="en-AU" dirty="0"/>
            </a:p>
          </p:txBody>
        </p:sp>
        <p:sp>
          <p:nvSpPr>
            <p:cNvPr id="110" name="TextBox 109">
              <a:extLst>
                <a:ext uri="{FF2B5EF4-FFF2-40B4-BE49-F238E27FC236}">
                  <a16:creationId xmlns:a16="http://schemas.microsoft.com/office/drawing/2014/main" id="{212882CF-2B0A-F0BF-14B8-6F54327583F0}"/>
                </a:ext>
              </a:extLst>
            </p:cNvPr>
            <p:cNvSpPr txBox="1"/>
            <p:nvPr/>
          </p:nvSpPr>
          <p:spPr>
            <a:xfrm>
              <a:off x="1474224" y="4176794"/>
              <a:ext cx="261610" cy="369332"/>
            </a:xfrm>
            <a:prstGeom prst="rect">
              <a:avLst/>
            </a:prstGeom>
            <a:noFill/>
          </p:spPr>
          <p:txBody>
            <a:bodyPr wrap="none" rtlCol="0">
              <a:spAutoFit/>
            </a:bodyPr>
            <a:lstStyle/>
            <a:p>
              <a:r>
                <a:rPr lang="en-AU" dirty="0"/>
                <a:t>t</a:t>
              </a:r>
            </a:p>
          </p:txBody>
        </p:sp>
        <p:sp>
          <p:nvSpPr>
            <p:cNvPr id="111" name="TextBox 110">
              <a:extLst>
                <a:ext uri="{FF2B5EF4-FFF2-40B4-BE49-F238E27FC236}">
                  <a16:creationId xmlns:a16="http://schemas.microsoft.com/office/drawing/2014/main" id="{4962F805-DFA7-DB7A-8C48-365C0915094D}"/>
                </a:ext>
              </a:extLst>
            </p:cNvPr>
            <p:cNvSpPr txBox="1"/>
            <p:nvPr/>
          </p:nvSpPr>
          <p:spPr>
            <a:xfrm>
              <a:off x="1466261" y="5115282"/>
              <a:ext cx="261610" cy="369332"/>
            </a:xfrm>
            <a:prstGeom prst="rect">
              <a:avLst/>
            </a:prstGeom>
            <a:noFill/>
          </p:spPr>
          <p:txBody>
            <a:bodyPr wrap="none" rtlCol="0">
              <a:spAutoFit/>
            </a:bodyPr>
            <a:lstStyle/>
            <a:p>
              <a:r>
                <a:rPr lang="en-AU" dirty="0"/>
                <a:t>t</a:t>
              </a:r>
            </a:p>
          </p:txBody>
        </p:sp>
        <p:sp>
          <p:nvSpPr>
            <p:cNvPr id="12" name="TextBox 11">
              <a:extLst>
                <a:ext uri="{FF2B5EF4-FFF2-40B4-BE49-F238E27FC236}">
                  <a16:creationId xmlns:a16="http://schemas.microsoft.com/office/drawing/2014/main" id="{8FE9F690-26CF-D6C9-BA0A-67B847C98DB6}"/>
                </a:ext>
              </a:extLst>
            </p:cNvPr>
            <p:cNvSpPr txBox="1"/>
            <p:nvPr/>
          </p:nvSpPr>
          <p:spPr>
            <a:xfrm>
              <a:off x="4376849" y="4784133"/>
              <a:ext cx="261610" cy="369332"/>
            </a:xfrm>
            <a:prstGeom prst="rect">
              <a:avLst/>
            </a:prstGeom>
            <a:noFill/>
          </p:spPr>
          <p:txBody>
            <a:bodyPr wrap="none" rtlCol="0">
              <a:spAutoFit/>
            </a:bodyPr>
            <a:lstStyle/>
            <a:p>
              <a:r>
                <a:rPr lang="en-AU" dirty="0"/>
                <a:t>t</a:t>
              </a:r>
            </a:p>
          </p:txBody>
        </p:sp>
        <p:cxnSp>
          <p:nvCxnSpPr>
            <p:cNvPr id="15" name="Straight Connector 14">
              <a:extLst>
                <a:ext uri="{FF2B5EF4-FFF2-40B4-BE49-F238E27FC236}">
                  <a16:creationId xmlns:a16="http://schemas.microsoft.com/office/drawing/2014/main" id="{0C82021A-F195-F867-EBF3-937E0351C5ED}"/>
                </a:ext>
              </a:extLst>
            </p:cNvPr>
            <p:cNvCxnSpPr/>
            <p:nvPr/>
          </p:nvCxnSpPr>
          <p:spPr>
            <a:xfrm>
              <a:off x="3199638" y="3720905"/>
              <a:ext cx="0" cy="1063228"/>
            </a:xfrm>
            <a:prstGeom prst="line">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CF283977-BF53-A010-CFFC-1382BA34BB4C}"/>
                </a:ext>
              </a:extLst>
            </p:cNvPr>
            <p:cNvCxnSpPr>
              <a:cxnSpLocks/>
            </p:cNvCxnSpPr>
            <p:nvPr/>
          </p:nvCxnSpPr>
          <p:spPr>
            <a:xfrm>
              <a:off x="3712913" y="3525799"/>
              <a:ext cx="0" cy="123355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55045F38-AC3D-C73C-1EF7-8FE6B035AAA1}"/>
                </a:ext>
              </a:extLst>
            </p:cNvPr>
            <p:cNvCxnSpPr>
              <a:cxnSpLocks/>
            </p:cNvCxnSpPr>
            <p:nvPr/>
          </p:nvCxnSpPr>
          <p:spPr>
            <a:xfrm>
              <a:off x="5247844" y="3525799"/>
              <a:ext cx="0" cy="123355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7802903-1260-2801-FEA9-A6403EC999FB}"/>
                </a:ext>
              </a:extLst>
            </p:cNvPr>
            <p:cNvCxnSpPr/>
            <p:nvPr/>
          </p:nvCxnSpPr>
          <p:spPr>
            <a:xfrm>
              <a:off x="3712913" y="3657599"/>
              <a:ext cx="1554492"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78BBA1C9-A584-6DB7-D657-890900DD318E}"/>
                </a:ext>
              </a:extLst>
            </p:cNvPr>
            <p:cNvSpPr txBox="1"/>
            <p:nvPr/>
          </p:nvSpPr>
          <p:spPr>
            <a:xfrm>
              <a:off x="4231777" y="3364477"/>
              <a:ext cx="679763" cy="369332"/>
            </a:xfrm>
            <a:prstGeom prst="rect">
              <a:avLst/>
            </a:prstGeom>
            <a:noFill/>
          </p:spPr>
          <p:txBody>
            <a:bodyPr wrap="square">
              <a:spAutoFit/>
            </a:bodyPr>
            <a:lstStyle/>
            <a:p>
              <a:r>
                <a:rPr lang="en-AU" dirty="0">
                  <a:latin typeface="Symbol" panose="05050102010706020507" pitchFamily="18" charset="2"/>
                </a:rPr>
                <a:t>1/</a:t>
              </a:r>
              <a:r>
                <a:rPr lang="en-AU" dirty="0" err="1">
                  <a:latin typeface="Symbol" panose="05050102010706020507" pitchFamily="18" charset="2"/>
                </a:rPr>
                <a:t>d</a:t>
              </a:r>
              <a:r>
                <a:rPr lang="en-AU" dirty="0" err="1"/>
                <a:t>f</a:t>
              </a:r>
              <a:endParaRPr lang="en-AU" dirty="0"/>
            </a:p>
          </p:txBody>
        </p:sp>
        <p:sp>
          <p:nvSpPr>
            <p:cNvPr id="26" name="TextBox 25">
              <a:extLst>
                <a:ext uri="{FF2B5EF4-FFF2-40B4-BE49-F238E27FC236}">
                  <a16:creationId xmlns:a16="http://schemas.microsoft.com/office/drawing/2014/main" id="{886E47F3-5323-E537-81C6-904A0F6F2574}"/>
                </a:ext>
              </a:extLst>
            </p:cNvPr>
            <p:cNvSpPr txBox="1"/>
            <p:nvPr/>
          </p:nvSpPr>
          <p:spPr>
            <a:xfrm>
              <a:off x="1810416" y="3030568"/>
              <a:ext cx="2414700" cy="369332"/>
            </a:xfrm>
            <a:prstGeom prst="rect">
              <a:avLst/>
            </a:prstGeom>
            <a:noFill/>
          </p:spPr>
          <p:txBody>
            <a:bodyPr wrap="none" rtlCol="0">
              <a:spAutoFit/>
            </a:bodyPr>
            <a:lstStyle/>
            <a:p>
              <a:r>
                <a:rPr lang="en-AU" dirty="0"/>
                <a:t>linear optical sampling*</a:t>
              </a:r>
            </a:p>
          </p:txBody>
        </p:sp>
        <p:sp>
          <p:nvSpPr>
            <p:cNvPr id="255" name="TextBox 254">
              <a:extLst>
                <a:ext uri="{FF2B5EF4-FFF2-40B4-BE49-F238E27FC236}">
                  <a16:creationId xmlns:a16="http://schemas.microsoft.com/office/drawing/2014/main" id="{8D46FA30-65EA-217D-FE81-E71F9306B92C}"/>
                </a:ext>
              </a:extLst>
            </p:cNvPr>
            <p:cNvSpPr txBox="1"/>
            <p:nvPr/>
          </p:nvSpPr>
          <p:spPr>
            <a:xfrm rot="16200000">
              <a:off x="2672799" y="3948962"/>
              <a:ext cx="721672" cy="369332"/>
            </a:xfrm>
            <a:prstGeom prst="rect">
              <a:avLst/>
            </a:prstGeom>
            <a:noFill/>
          </p:spPr>
          <p:txBody>
            <a:bodyPr wrap="none" rtlCol="0">
              <a:spAutoFit/>
            </a:bodyPr>
            <a:lstStyle/>
            <a:p>
              <a:r>
                <a:rPr lang="en-AU" dirty="0"/>
                <a:t>signal</a:t>
              </a:r>
            </a:p>
          </p:txBody>
        </p:sp>
        <p:grpSp>
          <p:nvGrpSpPr>
            <p:cNvPr id="38" name="Group 37">
              <a:extLst>
                <a:ext uri="{FF2B5EF4-FFF2-40B4-BE49-F238E27FC236}">
                  <a16:creationId xmlns:a16="http://schemas.microsoft.com/office/drawing/2014/main" id="{B685EA02-5BCE-E0FC-3734-90A2E0611247}"/>
                </a:ext>
              </a:extLst>
            </p:cNvPr>
            <p:cNvGrpSpPr/>
            <p:nvPr/>
          </p:nvGrpSpPr>
          <p:grpSpPr>
            <a:xfrm>
              <a:off x="3680924" y="4138964"/>
              <a:ext cx="323480" cy="628657"/>
              <a:chOff x="3680924" y="4138964"/>
              <a:chExt cx="323480" cy="628657"/>
            </a:xfrm>
          </p:grpSpPr>
          <p:sp>
            <p:nvSpPr>
              <p:cNvPr id="252" name="Rectangle 251">
                <a:extLst>
                  <a:ext uri="{FF2B5EF4-FFF2-40B4-BE49-F238E27FC236}">
                    <a16:creationId xmlns:a16="http://schemas.microsoft.com/office/drawing/2014/main" id="{5931E82A-DA35-1E7E-72EB-45C0124FFA70}"/>
                  </a:ext>
                </a:extLst>
              </p:cNvPr>
              <p:cNvSpPr/>
              <p:nvPr/>
            </p:nvSpPr>
            <p:spPr>
              <a:xfrm>
                <a:off x="3680924" y="4140764"/>
                <a:ext cx="63977"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3" name="Rectangle 252">
                <a:extLst>
                  <a:ext uri="{FF2B5EF4-FFF2-40B4-BE49-F238E27FC236}">
                    <a16:creationId xmlns:a16="http://schemas.microsoft.com/office/drawing/2014/main" id="{DB47CB89-64B2-57E0-374F-D2138CFCBE66}"/>
                  </a:ext>
                </a:extLst>
              </p:cNvPr>
              <p:cNvSpPr/>
              <p:nvPr/>
            </p:nvSpPr>
            <p:spPr>
              <a:xfrm>
                <a:off x="3807402" y="4140763"/>
                <a:ext cx="43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4" name="Rectangle 33">
                <a:extLst>
                  <a:ext uri="{FF2B5EF4-FFF2-40B4-BE49-F238E27FC236}">
                    <a16:creationId xmlns:a16="http://schemas.microsoft.com/office/drawing/2014/main" id="{A3EAA153-22B0-7932-2264-17677682938B}"/>
                  </a:ext>
                </a:extLst>
              </p:cNvPr>
              <p:cNvSpPr/>
              <p:nvPr/>
            </p:nvSpPr>
            <p:spPr>
              <a:xfrm>
                <a:off x="3913103" y="4140763"/>
                <a:ext cx="216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6" name="Rectangle 35">
                <a:extLst>
                  <a:ext uri="{FF2B5EF4-FFF2-40B4-BE49-F238E27FC236}">
                    <a16:creationId xmlns:a16="http://schemas.microsoft.com/office/drawing/2014/main" id="{8312DD53-80F2-3D5A-76EC-5AA228A85453}"/>
                  </a:ext>
                </a:extLst>
              </p:cNvPr>
              <p:cNvSpPr/>
              <p:nvPr/>
            </p:nvSpPr>
            <p:spPr>
              <a:xfrm>
                <a:off x="3997204" y="4138964"/>
                <a:ext cx="7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48" name="Group 47">
              <a:extLst>
                <a:ext uri="{FF2B5EF4-FFF2-40B4-BE49-F238E27FC236}">
                  <a16:creationId xmlns:a16="http://schemas.microsoft.com/office/drawing/2014/main" id="{95433929-2EFC-1FE5-2F4D-B4E4DF0FBA9A}"/>
                </a:ext>
              </a:extLst>
            </p:cNvPr>
            <p:cNvGrpSpPr/>
            <p:nvPr/>
          </p:nvGrpSpPr>
          <p:grpSpPr>
            <a:xfrm flipH="1">
              <a:off x="3421386" y="4136681"/>
              <a:ext cx="197002" cy="628656"/>
              <a:chOff x="3807402" y="4138964"/>
              <a:chExt cx="197002" cy="628656"/>
            </a:xfrm>
          </p:grpSpPr>
          <p:sp>
            <p:nvSpPr>
              <p:cNvPr id="56" name="Rectangle 55">
                <a:extLst>
                  <a:ext uri="{FF2B5EF4-FFF2-40B4-BE49-F238E27FC236}">
                    <a16:creationId xmlns:a16="http://schemas.microsoft.com/office/drawing/2014/main" id="{8E8036AE-DBF0-D5DB-A648-99C17516FFBA}"/>
                  </a:ext>
                </a:extLst>
              </p:cNvPr>
              <p:cNvSpPr/>
              <p:nvPr/>
            </p:nvSpPr>
            <p:spPr>
              <a:xfrm>
                <a:off x="3807402" y="4140763"/>
                <a:ext cx="43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8" name="Rectangle 57">
                <a:extLst>
                  <a:ext uri="{FF2B5EF4-FFF2-40B4-BE49-F238E27FC236}">
                    <a16:creationId xmlns:a16="http://schemas.microsoft.com/office/drawing/2014/main" id="{DCE3BDF3-6305-0B89-AE9A-7D94740C0AAB}"/>
                  </a:ext>
                </a:extLst>
              </p:cNvPr>
              <p:cNvSpPr/>
              <p:nvPr/>
            </p:nvSpPr>
            <p:spPr>
              <a:xfrm>
                <a:off x="3913103" y="4140763"/>
                <a:ext cx="216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9" name="Rectangle 58">
                <a:extLst>
                  <a:ext uri="{FF2B5EF4-FFF2-40B4-BE49-F238E27FC236}">
                    <a16:creationId xmlns:a16="http://schemas.microsoft.com/office/drawing/2014/main" id="{3750A5CF-A6ED-5E78-1BDE-D04AF4985C93}"/>
                  </a:ext>
                </a:extLst>
              </p:cNvPr>
              <p:cNvSpPr/>
              <p:nvPr/>
            </p:nvSpPr>
            <p:spPr>
              <a:xfrm>
                <a:off x="3997204" y="4138964"/>
                <a:ext cx="7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62" name="Group 61">
              <a:extLst>
                <a:ext uri="{FF2B5EF4-FFF2-40B4-BE49-F238E27FC236}">
                  <a16:creationId xmlns:a16="http://schemas.microsoft.com/office/drawing/2014/main" id="{6D8AD069-E01D-852C-6AC7-8F70362B421B}"/>
                </a:ext>
              </a:extLst>
            </p:cNvPr>
            <p:cNvGrpSpPr/>
            <p:nvPr/>
          </p:nvGrpSpPr>
          <p:grpSpPr>
            <a:xfrm>
              <a:off x="5218921" y="4132314"/>
              <a:ext cx="323480" cy="628657"/>
              <a:chOff x="3680924" y="4138964"/>
              <a:chExt cx="323480" cy="628657"/>
            </a:xfrm>
          </p:grpSpPr>
          <p:sp>
            <p:nvSpPr>
              <p:cNvPr id="63" name="Rectangle 62">
                <a:extLst>
                  <a:ext uri="{FF2B5EF4-FFF2-40B4-BE49-F238E27FC236}">
                    <a16:creationId xmlns:a16="http://schemas.microsoft.com/office/drawing/2014/main" id="{E4776455-C3C2-5667-8292-E5D2E4AAA3D8}"/>
                  </a:ext>
                </a:extLst>
              </p:cNvPr>
              <p:cNvSpPr/>
              <p:nvPr/>
            </p:nvSpPr>
            <p:spPr>
              <a:xfrm>
                <a:off x="3680924" y="4140764"/>
                <a:ext cx="63977"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7" name="Rectangle 66">
                <a:extLst>
                  <a:ext uri="{FF2B5EF4-FFF2-40B4-BE49-F238E27FC236}">
                    <a16:creationId xmlns:a16="http://schemas.microsoft.com/office/drawing/2014/main" id="{19A9BFB8-E48B-2B14-B85E-AF76B196CF86}"/>
                  </a:ext>
                </a:extLst>
              </p:cNvPr>
              <p:cNvSpPr/>
              <p:nvPr/>
            </p:nvSpPr>
            <p:spPr>
              <a:xfrm>
                <a:off x="3807402" y="4140763"/>
                <a:ext cx="43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9" name="Rectangle 68">
                <a:extLst>
                  <a:ext uri="{FF2B5EF4-FFF2-40B4-BE49-F238E27FC236}">
                    <a16:creationId xmlns:a16="http://schemas.microsoft.com/office/drawing/2014/main" id="{601AD523-1F1C-81D3-A1F2-B462549B76B9}"/>
                  </a:ext>
                </a:extLst>
              </p:cNvPr>
              <p:cNvSpPr/>
              <p:nvPr/>
            </p:nvSpPr>
            <p:spPr>
              <a:xfrm>
                <a:off x="3913103" y="4140763"/>
                <a:ext cx="216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0" name="Rectangle 69">
                <a:extLst>
                  <a:ext uri="{FF2B5EF4-FFF2-40B4-BE49-F238E27FC236}">
                    <a16:creationId xmlns:a16="http://schemas.microsoft.com/office/drawing/2014/main" id="{94C66B79-2ECC-8CD5-2473-9E753DF9D567}"/>
                  </a:ext>
                </a:extLst>
              </p:cNvPr>
              <p:cNvSpPr/>
              <p:nvPr/>
            </p:nvSpPr>
            <p:spPr>
              <a:xfrm>
                <a:off x="3997204" y="4138964"/>
                <a:ext cx="7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72" name="Group 71">
              <a:extLst>
                <a:ext uri="{FF2B5EF4-FFF2-40B4-BE49-F238E27FC236}">
                  <a16:creationId xmlns:a16="http://schemas.microsoft.com/office/drawing/2014/main" id="{C85FA4CA-4E56-67E7-5F4E-9A3DE105B94E}"/>
                </a:ext>
              </a:extLst>
            </p:cNvPr>
            <p:cNvGrpSpPr/>
            <p:nvPr/>
          </p:nvGrpSpPr>
          <p:grpSpPr>
            <a:xfrm flipH="1">
              <a:off x="4959383" y="4130031"/>
              <a:ext cx="197002" cy="628656"/>
              <a:chOff x="3807402" y="4138964"/>
              <a:chExt cx="197002" cy="628656"/>
            </a:xfrm>
          </p:grpSpPr>
          <p:sp>
            <p:nvSpPr>
              <p:cNvPr id="73" name="Rectangle 72">
                <a:extLst>
                  <a:ext uri="{FF2B5EF4-FFF2-40B4-BE49-F238E27FC236}">
                    <a16:creationId xmlns:a16="http://schemas.microsoft.com/office/drawing/2014/main" id="{C5F3A3B0-1E56-C382-09EE-B9BAA69384A3}"/>
                  </a:ext>
                </a:extLst>
              </p:cNvPr>
              <p:cNvSpPr/>
              <p:nvPr/>
            </p:nvSpPr>
            <p:spPr>
              <a:xfrm>
                <a:off x="3807402" y="4140763"/>
                <a:ext cx="43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4" name="Rectangle 73">
                <a:extLst>
                  <a:ext uri="{FF2B5EF4-FFF2-40B4-BE49-F238E27FC236}">
                    <a16:creationId xmlns:a16="http://schemas.microsoft.com/office/drawing/2014/main" id="{F9879713-2595-44A6-54CF-DCC78FD6AB46}"/>
                  </a:ext>
                </a:extLst>
              </p:cNvPr>
              <p:cNvSpPr/>
              <p:nvPr/>
            </p:nvSpPr>
            <p:spPr>
              <a:xfrm>
                <a:off x="3913103" y="4140763"/>
                <a:ext cx="216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5" name="Rectangle 74">
                <a:extLst>
                  <a:ext uri="{FF2B5EF4-FFF2-40B4-BE49-F238E27FC236}">
                    <a16:creationId xmlns:a16="http://schemas.microsoft.com/office/drawing/2014/main" id="{D7E8A5C2-9AEB-767D-BC9A-D17E247E60DF}"/>
                  </a:ext>
                </a:extLst>
              </p:cNvPr>
              <p:cNvSpPr/>
              <p:nvPr/>
            </p:nvSpPr>
            <p:spPr>
              <a:xfrm>
                <a:off x="3997204" y="4138964"/>
                <a:ext cx="7200"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grpSp>
        <p:nvGrpSpPr>
          <p:cNvPr id="11" name="Group 10">
            <a:extLst>
              <a:ext uri="{FF2B5EF4-FFF2-40B4-BE49-F238E27FC236}">
                <a16:creationId xmlns:a16="http://schemas.microsoft.com/office/drawing/2014/main" id="{82158877-6A0C-CF0D-1F8D-3CF3EF872A8A}"/>
              </a:ext>
            </a:extLst>
          </p:cNvPr>
          <p:cNvGrpSpPr/>
          <p:nvPr/>
        </p:nvGrpSpPr>
        <p:grpSpPr>
          <a:xfrm>
            <a:off x="6384603" y="3048749"/>
            <a:ext cx="5702406" cy="2422330"/>
            <a:chOff x="6384603" y="3048749"/>
            <a:chExt cx="5702406" cy="2422330"/>
          </a:xfrm>
        </p:grpSpPr>
        <p:cxnSp>
          <p:nvCxnSpPr>
            <p:cNvPr id="27" name="Straight Connector 26">
              <a:extLst>
                <a:ext uri="{FF2B5EF4-FFF2-40B4-BE49-F238E27FC236}">
                  <a16:creationId xmlns:a16="http://schemas.microsoft.com/office/drawing/2014/main" id="{00D238F3-3561-50FB-431F-D97502A3730B}"/>
                </a:ext>
              </a:extLst>
            </p:cNvPr>
            <p:cNvCxnSpPr>
              <a:cxnSpLocks/>
            </p:cNvCxnSpPr>
            <p:nvPr/>
          </p:nvCxnSpPr>
          <p:spPr>
            <a:xfrm>
              <a:off x="6854892" y="4119663"/>
              <a:ext cx="2089052"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07FFCAF-EA9B-3FB2-2FBB-4480C859AB13}"/>
                </a:ext>
              </a:extLst>
            </p:cNvPr>
            <p:cNvCxnSpPr>
              <a:cxnSpLocks/>
            </p:cNvCxnSpPr>
            <p:nvPr/>
          </p:nvCxnSpPr>
          <p:spPr>
            <a:xfrm>
              <a:off x="7009636" y="3578057"/>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943C9168-18FC-039E-F117-8BD73ACFDC8E}"/>
                </a:ext>
              </a:extLst>
            </p:cNvPr>
            <p:cNvCxnSpPr>
              <a:cxnSpLocks/>
            </p:cNvCxnSpPr>
            <p:nvPr/>
          </p:nvCxnSpPr>
          <p:spPr>
            <a:xfrm>
              <a:off x="7360391" y="3578057"/>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8000CD2-6A0E-EF21-9966-CA2FA0581001}"/>
                </a:ext>
              </a:extLst>
            </p:cNvPr>
            <p:cNvCxnSpPr>
              <a:cxnSpLocks/>
            </p:cNvCxnSpPr>
            <p:nvPr/>
          </p:nvCxnSpPr>
          <p:spPr>
            <a:xfrm>
              <a:off x="7711146" y="3578057"/>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744DB03-EF94-256F-9573-752267DE1370}"/>
                </a:ext>
              </a:extLst>
            </p:cNvPr>
            <p:cNvCxnSpPr>
              <a:cxnSpLocks/>
            </p:cNvCxnSpPr>
            <p:nvPr/>
          </p:nvCxnSpPr>
          <p:spPr>
            <a:xfrm>
              <a:off x="8061901" y="3578057"/>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9" name="Straight Connector 228">
              <a:extLst>
                <a:ext uri="{FF2B5EF4-FFF2-40B4-BE49-F238E27FC236}">
                  <a16:creationId xmlns:a16="http://schemas.microsoft.com/office/drawing/2014/main" id="{72AADC93-7D1D-EB8E-DE93-17B5594B4DD3}"/>
                </a:ext>
              </a:extLst>
            </p:cNvPr>
            <p:cNvCxnSpPr>
              <a:cxnSpLocks/>
            </p:cNvCxnSpPr>
            <p:nvPr/>
          </p:nvCxnSpPr>
          <p:spPr>
            <a:xfrm>
              <a:off x="8412656" y="3578057"/>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a:extLst>
                <a:ext uri="{FF2B5EF4-FFF2-40B4-BE49-F238E27FC236}">
                  <a16:creationId xmlns:a16="http://schemas.microsoft.com/office/drawing/2014/main" id="{E7236CB0-684C-139E-9153-EB0B4CAD62D9}"/>
                </a:ext>
              </a:extLst>
            </p:cNvPr>
            <p:cNvCxnSpPr>
              <a:cxnSpLocks/>
            </p:cNvCxnSpPr>
            <p:nvPr/>
          </p:nvCxnSpPr>
          <p:spPr>
            <a:xfrm>
              <a:off x="8763409" y="3578057"/>
              <a:ext cx="0" cy="562708"/>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B77A9697-365D-F174-FD79-B149CFE54EB1}"/>
                </a:ext>
              </a:extLst>
            </p:cNvPr>
            <p:cNvCxnSpPr>
              <a:cxnSpLocks/>
            </p:cNvCxnSpPr>
            <p:nvPr/>
          </p:nvCxnSpPr>
          <p:spPr>
            <a:xfrm>
              <a:off x="6854892" y="5092680"/>
              <a:ext cx="2089052"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238" name="Group 237">
              <a:extLst>
                <a:ext uri="{FF2B5EF4-FFF2-40B4-BE49-F238E27FC236}">
                  <a16:creationId xmlns:a16="http://schemas.microsoft.com/office/drawing/2014/main" id="{12008BB5-4E58-F64B-D72E-5715CB42BE4D}"/>
                </a:ext>
              </a:extLst>
            </p:cNvPr>
            <p:cNvGrpSpPr/>
            <p:nvPr/>
          </p:nvGrpSpPr>
          <p:grpSpPr>
            <a:xfrm>
              <a:off x="7016457" y="4542317"/>
              <a:ext cx="1753773" cy="562708"/>
              <a:chOff x="7453690" y="4522405"/>
              <a:chExt cx="1753773" cy="562708"/>
            </a:xfrm>
          </p:grpSpPr>
          <p:cxnSp>
            <p:nvCxnSpPr>
              <p:cNvPr id="232" name="Straight Connector 231">
                <a:extLst>
                  <a:ext uri="{FF2B5EF4-FFF2-40B4-BE49-F238E27FC236}">
                    <a16:creationId xmlns:a16="http://schemas.microsoft.com/office/drawing/2014/main" id="{5B4D6AD6-262B-AF89-F634-1ABD3524282B}"/>
                  </a:ext>
                </a:extLst>
              </p:cNvPr>
              <p:cNvCxnSpPr>
                <a:cxnSpLocks/>
              </p:cNvCxnSpPr>
              <p:nvPr/>
            </p:nvCxnSpPr>
            <p:spPr>
              <a:xfrm>
                <a:off x="7453690" y="4522405"/>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E5518F72-3BFA-D925-3E77-A4E744419971}"/>
                  </a:ext>
                </a:extLst>
              </p:cNvPr>
              <p:cNvCxnSpPr>
                <a:cxnSpLocks/>
              </p:cNvCxnSpPr>
              <p:nvPr/>
            </p:nvCxnSpPr>
            <p:spPr>
              <a:xfrm>
                <a:off x="7804445" y="4522405"/>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a:extLst>
                  <a:ext uri="{FF2B5EF4-FFF2-40B4-BE49-F238E27FC236}">
                    <a16:creationId xmlns:a16="http://schemas.microsoft.com/office/drawing/2014/main" id="{030DBDC9-BC21-9A0E-3BD6-2509693145D9}"/>
                  </a:ext>
                </a:extLst>
              </p:cNvPr>
              <p:cNvCxnSpPr>
                <a:cxnSpLocks/>
              </p:cNvCxnSpPr>
              <p:nvPr/>
            </p:nvCxnSpPr>
            <p:spPr>
              <a:xfrm>
                <a:off x="8155200" y="4522405"/>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a:extLst>
                  <a:ext uri="{FF2B5EF4-FFF2-40B4-BE49-F238E27FC236}">
                    <a16:creationId xmlns:a16="http://schemas.microsoft.com/office/drawing/2014/main" id="{ECFD8CD4-DE8A-1556-F990-9C374BE3CFBE}"/>
                  </a:ext>
                </a:extLst>
              </p:cNvPr>
              <p:cNvCxnSpPr>
                <a:cxnSpLocks/>
              </p:cNvCxnSpPr>
              <p:nvPr/>
            </p:nvCxnSpPr>
            <p:spPr>
              <a:xfrm>
                <a:off x="8505955" y="4522405"/>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5909B000-585D-0B87-D557-9C7CB62A7878}"/>
                  </a:ext>
                </a:extLst>
              </p:cNvPr>
              <p:cNvCxnSpPr>
                <a:cxnSpLocks/>
              </p:cNvCxnSpPr>
              <p:nvPr/>
            </p:nvCxnSpPr>
            <p:spPr>
              <a:xfrm>
                <a:off x="8856710" y="4522405"/>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B0260F29-1D67-AC66-898F-AC38A0C06E85}"/>
                  </a:ext>
                </a:extLst>
              </p:cNvPr>
              <p:cNvCxnSpPr>
                <a:cxnSpLocks/>
              </p:cNvCxnSpPr>
              <p:nvPr/>
            </p:nvCxnSpPr>
            <p:spPr>
              <a:xfrm>
                <a:off x="9207463" y="4522405"/>
                <a:ext cx="0" cy="562708"/>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grpSp>
        <p:cxnSp>
          <p:nvCxnSpPr>
            <p:cNvPr id="242" name="Straight Connector 241">
              <a:extLst>
                <a:ext uri="{FF2B5EF4-FFF2-40B4-BE49-F238E27FC236}">
                  <a16:creationId xmlns:a16="http://schemas.microsoft.com/office/drawing/2014/main" id="{65B2A60C-B660-70AF-B93A-61032DA29533}"/>
                </a:ext>
              </a:extLst>
            </p:cNvPr>
            <p:cNvCxnSpPr/>
            <p:nvPr/>
          </p:nvCxnSpPr>
          <p:spPr>
            <a:xfrm>
              <a:off x="7002389" y="4140765"/>
              <a:ext cx="7247" cy="3918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C729E066-8A9E-B232-26CF-D05D9EF04589}"/>
                </a:ext>
              </a:extLst>
            </p:cNvPr>
            <p:cNvCxnSpPr/>
            <p:nvPr/>
          </p:nvCxnSpPr>
          <p:spPr>
            <a:xfrm>
              <a:off x="7359965" y="4119663"/>
              <a:ext cx="7247" cy="3918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155C27E4-8C8D-EC6E-3761-404EF6189356}"/>
                </a:ext>
              </a:extLst>
            </p:cNvPr>
            <p:cNvCxnSpPr/>
            <p:nvPr/>
          </p:nvCxnSpPr>
          <p:spPr>
            <a:xfrm>
              <a:off x="7703686" y="4131112"/>
              <a:ext cx="7247" cy="3918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E68268FF-4ABF-1866-3B53-F3D225CF9B1E}"/>
                </a:ext>
              </a:extLst>
            </p:cNvPr>
            <p:cNvCxnSpPr/>
            <p:nvPr/>
          </p:nvCxnSpPr>
          <p:spPr>
            <a:xfrm>
              <a:off x="8054015" y="4132071"/>
              <a:ext cx="7247" cy="3918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6" name="Straight Connector 245">
              <a:extLst>
                <a:ext uri="{FF2B5EF4-FFF2-40B4-BE49-F238E27FC236}">
                  <a16:creationId xmlns:a16="http://schemas.microsoft.com/office/drawing/2014/main" id="{C4AC9EE8-DEEE-E149-223C-B06BE3147D5A}"/>
                </a:ext>
              </a:extLst>
            </p:cNvPr>
            <p:cNvCxnSpPr/>
            <p:nvPr/>
          </p:nvCxnSpPr>
          <p:spPr>
            <a:xfrm>
              <a:off x="8411591" y="4121924"/>
              <a:ext cx="7247" cy="3918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47" name="Straight Connector 246">
              <a:extLst>
                <a:ext uri="{FF2B5EF4-FFF2-40B4-BE49-F238E27FC236}">
                  <a16:creationId xmlns:a16="http://schemas.microsoft.com/office/drawing/2014/main" id="{C7A7FECB-574C-67DA-02B4-A4767AD4137A}"/>
                </a:ext>
              </a:extLst>
            </p:cNvPr>
            <p:cNvCxnSpPr/>
            <p:nvPr/>
          </p:nvCxnSpPr>
          <p:spPr>
            <a:xfrm>
              <a:off x="8754056" y="4098562"/>
              <a:ext cx="7247" cy="3918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B14C2D77-C39A-8702-8257-0C6874E32E9D}"/>
                </a:ext>
              </a:extLst>
            </p:cNvPr>
            <p:cNvSpPr txBox="1"/>
            <p:nvPr/>
          </p:nvSpPr>
          <p:spPr>
            <a:xfrm>
              <a:off x="7807847" y="5101747"/>
              <a:ext cx="261610" cy="369332"/>
            </a:xfrm>
            <a:prstGeom prst="rect">
              <a:avLst/>
            </a:prstGeom>
            <a:noFill/>
          </p:spPr>
          <p:txBody>
            <a:bodyPr wrap="none" rtlCol="0">
              <a:spAutoFit/>
            </a:bodyPr>
            <a:lstStyle/>
            <a:p>
              <a:r>
                <a:rPr lang="en-AU" dirty="0"/>
                <a:t>t</a:t>
              </a:r>
            </a:p>
          </p:txBody>
        </p:sp>
        <p:cxnSp>
          <p:nvCxnSpPr>
            <p:cNvPr id="249" name="Straight Connector 248">
              <a:extLst>
                <a:ext uri="{FF2B5EF4-FFF2-40B4-BE49-F238E27FC236}">
                  <a16:creationId xmlns:a16="http://schemas.microsoft.com/office/drawing/2014/main" id="{682818A1-D306-9163-90C7-D6E34FD644A4}"/>
                </a:ext>
              </a:extLst>
            </p:cNvPr>
            <p:cNvCxnSpPr>
              <a:cxnSpLocks/>
            </p:cNvCxnSpPr>
            <p:nvPr/>
          </p:nvCxnSpPr>
          <p:spPr>
            <a:xfrm flipV="1">
              <a:off x="9470418" y="4707639"/>
              <a:ext cx="2616591" cy="5487"/>
            </a:xfrm>
            <a:prstGeom prst="line">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0" name="TextBox 249">
              <a:extLst>
                <a:ext uri="{FF2B5EF4-FFF2-40B4-BE49-F238E27FC236}">
                  <a16:creationId xmlns:a16="http://schemas.microsoft.com/office/drawing/2014/main" id="{B79FC3A0-348A-C3B9-DE4D-28DA083CA7E4}"/>
                </a:ext>
              </a:extLst>
            </p:cNvPr>
            <p:cNvSpPr txBox="1"/>
            <p:nvPr/>
          </p:nvSpPr>
          <p:spPr>
            <a:xfrm>
              <a:off x="10647629" y="4732415"/>
              <a:ext cx="261610" cy="369332"/>
            </a:xfrm>
            <a:prstGeom prst="rect">
              <a:avLst/>
            </a:prstGeom>
            <a:noFill/>
          </p:spPr>
          <p:txBody>
            <a:bodyPr wrap="none" rtlCol="0">
              <a:spAutoFit/>
            </a:bodyPr>
            <a:lstStyle/>
            <a:p>
              <a:r>
                <a:rPr lang="en-AU" dirty="0"/>
                <a:t>t</a:t>
              </a:r>
            </a:p>
          </p:txBody>
        </p:sp>
        <p:cxnSp>
          <p:nvCxnSpPr>
            <p:cNvPr id="251" name="Straight Connector 250">
              <a:extLst>
                <a:ext uri="{FF2B5EF4-FFF2-40B4-BE49-F238E27FC236}">
                  <a16:creationId xmlns:a16="http://schemas.microsoft.com/office/drawing/2014/main" id="{0D924EFF-CCDF-7D67-AD2D-A963378EE980}"/>
                </a:ext>
              </a:extLst>
            </p:cNvPr>
            <p:cNvCxnSpPr/>
            <p:nvPr/>
          </p:nvCxnSpPr>
          <p:spPr>
            <a:xfrm>
              <a:off x="9470418" y="3669187"/>
              <a:ext cx="0" cy="1063228"/>
            </a:xfrm>
            <a:prstGeom prst="line">
              <a:avLst/>
            </a:prstGeom>
            <a:ln w="127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54" name="TextBox 253">
              <a:extLst>
                <a:ext uri="{FF2B5EF4-FFF2-40B4-BE49-F238E27FC236}">
                  <a16:creationId xmlns:a16="http://schemas.microsoft.com/office/drawing/2014/main" id="{339A5F8F-264A-20DA-50E9-02F922B267E9}"/>
                </a:ext>
              </a:extLst>
            </p:cNvPr>
            <p:cNvSpPr txBox="1"/>
            <p:nvPr/>
          </p:nvSpPr>
          <p:spPr>
            <a:xfrm rot="16200000">
              <a:off x="8936123" y="4014539"/>
              <a:ext cx="721672" cy="369332"/>
            </a:xfrm>
            <a:prstGeom prst="rect">
              <a:avLst/>
            </a:prstGeom>
            <a:noFill/>
          </p:spPr>
          <p:txBody>
            <a:bodyPr wrap="none" rtlCol="0">
              <a:spAutoFit/>
            </a:bodyPr>
            <a:lstStyle/>
            <a:p>
              <a:r>
                <a:rPr lang="en-AU" dirty="0"/>
                <a:t>signal</a:t>
              </a:r>
            </a:p>
          </p:txBody>
        </p:sp>
        <p:sp>
          <p:nvSpPr>
            <p:cNvPr id="32" name="TextBox 31">
              <a:extLst>
                <a:ext uri="{FF2B5EF4-FFF2-40B4-BE49-F238E27FC236}">
                  <a16:creationId xmlns:a16="http://schemas.microsoft.com/office/drawing/2014/main" id="{CEB07D13-6670-335B-40E4-3AD0263D1D8A}"/>
                </a:ext>
              </a:extLst>
            </p:cNvPr>
            <p:cNvSpPr txBox="1"/>
            <p:nvPr/>
          </p:nvSpPr>
          <p:spPr>
            <a:xfrm>
              <a:off x="6384603" y="3048749"/>
              <a:ext cx="3222229" cy="369332"/>
            </a:xfrm>
            <a:prstGeom prst="rect">
              <a:avLst/>
            </a:prstGeom>
            <a:noFill/>
          </p:spPr>
          <p:txBody>
            <a:bodyPr wrap="none" rtlCol="0">
              <a:spAutoFit/>
            </a:bodyPr>
            <a:lstStyle/>
            <a:p>
              <a:r>
                <a:rPr lang="en-AU" dirty="0"/>
                <a:t>time programmable fibre comb</a:t>
              </a:r>
            </a:p>
          </p:txBody>
        </p:sp>
        <p:sp>
          <p:nvSpPr>
            <p:cNvPr id="41" name="Arrow: Left-Right 40">
              <a:extLst>
                <a:ext uri="{FF2B5EF4-FFF2-40B4-BE49-F238E27FC236}">
                  <a16:creationId xmlns:a16="http://schemas.microsoft.com/office/drawing/2014/main" id="{D2A39602-6241-F73E-6A77-B2D7DC945694}"/>
                </a:ext>
              </a:extLst>
            </p:cNvPr>
            <p:cNvSpPr/>
            <p:nvPr/>
          </p:nvSpPr>
          <p:spPr>
            <a:xfrm>
              <a:off x="7228840" y="4788003"/>
              <a:ext cx="247115" cy="105503"/>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2" name="Arrow: Left-Right 41">
              <a:extLst>
                <a:ext uri="{FF2B5EF4-FFF2-40B4-BE49-F238E27FC236}">
                  <a16:creationId xmlns:a16="http://schemas.microsoft.com/office/drawing/2014/main" id="{61AF22FE-23A9-6A7F-B01F-7A80493E0944}"/>
                </a:ext>
              </a:extLst>
            </p:cNvPr>
            <p:cNvSpPr/>
            <p:nvPr/>
          </p:nvSpPr>
          <p:spPr>
            <a:xfrm>
              <a:off x="7578860" y="4773910"/>
              <a:ext cx="247115" cy="105503"/>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3" name="Arrow: Left-Right 42">
              <a:extLst>
                <a:ext uri="{FF2B5EF4-FFF2-40B4-BE49-F238E27FC236}">
                  <a16:creationId xmlns:a16="http://schemas.microsoft.com/office/drawing/2014/main" id="{94320721-7217-6515-0295-1A72B4F88780}"/>
                </a:ext>
              </a:extLst>
            </p:cNvPr>
            <p:cNvSpPr/>
            <p:nvPr/>
          </p:nvSpPr>
          <p:spPr>
            <a:xfrm>
              <a:off x="7935239" y="4769512"/>
              <a:ext cx="247115" cy="105503"/>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4" name="Arrow: Left-Right 43">
              <a:extLst>
                <a:ext uri="{FF2B5EF4-FFF2-40B4-BE49-F238E27FC236}">
                  <a16:creationId xmlns:a16="http://schemas.microsoft.com/office/drawing/2014/main" id="{8649B625-8563-F11C-EDFD-BE498B550738}"/>
                </a:ext>
              </a:extLst>
            </p:cNvPr>
            <p:cNvSpPr/>
            <p:nvPr/>
          </p:nvSpPr>
          <p:spPr>
            <a:xfrm>
              <a:off x="8276067" y="4772896"/>
              <a:ext cx="247115" cy="105503"/>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5" name="Arrow: Left-Right 44">
              <a:extLst>
                <a:ext uri="{FF2B5EF4-FFF2-40B4-BE49-F238E27FC236}">
                  <a16:creationId xmlns:a16="http://schemas.microsoft.com/office/drawing/2014/main" id="{FA18D51F-D96D-1B05-AC98-B56114BA9201}"/>
                </a:ext>
              </a:extLst>
            </p:cNvPr>
            <p:cNvSpPr/>
            <p:nvPr/>
          </p:nvSpPr>
          <p:spPr>
            <a:xfrm>
              <a:off x="8653759" y="4784133"/>
              <a:ext cx="247115" cy="105503"/>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5" name="Arrow: Left-Right 34">
              <a:extLst>
                <a:ext uri="{FF2B5EF4-FFF2-40B4-BE49-F238E27FC236}">
                  <a16:creationId xmlns:a16="http://schemas.microsoft.com/office/drawing/2014/main" id="{CDBA2737-AD4B-FFFE-CEE7-80745F94C283}"/>
                </a:ext>
              </a:extLst>
            </p:cNvPr>
            <p:cNvSpPr/>
            <p:nvPr/>
          </p:nvSpPr>
          <p:spPr>
            <a:xfrm>
              <a:off x="6892832" y="4797083"/>
              <a:ext cx="247115" cy="105503"/>
            </a:xfrm>
            <a:prstGeom prst="lef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6" name="Rectangle 75">
              <a:extLst>
                <a:ext uri="{FF2B5EF4-FFF2-40B4-BE49-F238E27FC236}">
                  <a16:creationId xmlns:a16="http://schemas.microsoft.com/office/drawing/2014/main" id="{E120EAC2-B7A0-7447-93C9-FACB2E4C6C85}"/>
                </a:ext>
              </a:extLst>
            </p:cNvPr>
            <p:cNvSpPr/>
            <p:nvPr/>
          </p:nvSpPr>
          <p:spPr>
            <a:xfrm>
              <a:off x="9767855" y="4092022"/>
              <a:ext cx="63977"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7" name="Rectangle 76">
              <a:extLst>
                <a:ext uri="{FF2B5EF4-FFF2-40B4-BE49-F238E27FC236}">
                  <a16:creationId xmlns:a16="http://schemas.microsoft.com/office/drawing/2014/main" id="{0109550B-082D-4860-4E13-D0AC05CAFE47}"/>
                </a:ext>
              </a:extLst>
            </p:cNvPr>
            <p:cNvSpPr/>
            <p:nvPr/>
          </p:nvSpPr>
          <p:spPr>
            <a:xfrm>
              <a:off x="10216122" y="4083525"/>
              <a:ext cx="63977"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8" name="Rectangle 77">
              <a:extLst>
                <a:ext uri="{FF2B5EF4-FFF2-40B4-BE49-F238E27FC236}">
                  <a16:creationId xmlns:a16="http://schemas.microsoft.com/office/drawing/2014/main" id="{C7190E98-EFE9-1081-1BAE-58350FDEFFE3}"/>
                </a:ext>
              </a:extLst>
            </p:cNvPr>
            <p:cNvSpPr/>
            <p:nvPr/>
          </p:nvSpPr>
          <p:spPr>
            <a:xfrm>
              <a:off x="10664389" y="4087132"/>
              <a:ext cx="63977"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9" name="Rectangle 78">
              <a:extLst>
                <a:ext uri="{FF2B5EF4-FFF2-40B4-BE49-F238E27FC236}">
                  <a16:creationId xmlns:a16="http://schemas.microsoft.com/office/drawing/2014/main" id="{D86FE606-8450-B0C4-98FB-B754FF9170FE}"/>
                </a:ext>
              </a:extLst>
            </p:cNvPr>
            <p:cNvSpPr/>
            <p:nvPr/>
          </p:nvSpPr>
          <p:spPr>
            <a:xfrm>
              <a:off x="11112656" y="4080782"/>
              <a:ext cx="63977"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2" name="Rectangle 81">
              <a:extLst>
                <a:ext uri="{FF2B5EF4-FFF2-40B4-BE49-F238E27FC236}">
                  <a16:creationId xmlns:a16="http://schemas.microsoft.com/office/drawing/2014/main" id="{B7DBC8F8-434C-02F0-B2F5-CEE190B1C9D7}"/>
                </a:ext>
              </a:extLst>
            </p:cNvPr>
            <p:cNvSpPr/>
            <p:nvPr/>
          </p:nvSpPr>
          <p:spPr>
            <a:xfrm>
              <a:off x="11560922" y="4090801"/>
              <a:ext cx="63977" cy="6268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89" name="Straight Connector 88">
              <a:extLst>
                <a:ext uri="{FF2B5EF4-FFF2-40B4-BE49-F238E27FC236}">
                  <a16:creationId xmlns:a16="http://schemas.microsoft.com/office/drawing/2014/main" id="{7B8F1E3C-5D2B-E61D-28F5-8290AA31190F}"/>
                </a:ext>
              </a:extLst>
            </p:cNvPr>
            <p:cNvCxnSpPr>
              <a:cxnSpLocks/>
            </p:cNvCxnSpPr>
            <p:nvPr/>
          </p:nvCxnSpPr>
          <p:spPr>
            <a:xfrm>
              <a:off x="10247021" y="3549143"/>
              <a:ext cx="0" cy="1163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6487C2CF-0D6A-F55E-FECC-3F2F64AFC909}"/>
                </a:ext>
              </a:extLst>
            </p:cNvPr>
            <p:cNvCxnSpPr>
              <a:cxnSpLocks/>
            </p:cNvCxnSpPr>
            <p:nvPr/>
          </p:nvCxnSpPr>
          <p:spPr>
            <a:xfrm>
              <a:off x="10698399" y="3578057"/>
              <a:ext cx="0" cy="1119504"/>
            </a:xfrm>
            <a:prstGeom prst="line">
              <a:avLst/>
            </a:prstGeom>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75329D32-96C9-90D2-6834-6CA40195D4B5}"/>
                </a:ext>
              </a:extLst>
            </p:cNvPr>
            <p:cNvCxnSpPr>
              <a:cxnSpLocks/>
            </p:cNvCxnSpPr>
            <p:nvPr/>
          </p:nvCxnSpPr>
          <p:spPr>
            <a:xfrm>
              <a:off x="10247021" y="3611025"/>
              <a:ext cx="451378"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AA705FE8-17D2-0081-A357-572CBD61D87D}"/>
                </a:ext>
              </a:extLst>
            </p:cNvPr>
            <p:cNvSpPr txBox="1"/>
            <p:nvPr/>
          </p:nvSpPr>
          <p:spPr>
            <a:xfrm>
              <a:off x="10171525" y="3222881"/>
              <a:ext cx="679763" cy="369332"/>
            </a:xfrm>
            <a:prstGeom prst="rect">
              <a:avLst/>
            </a:prstGeom>
            <a:noFill/>
          </p:spPr>
          <p:txBody>
            <a:bodyPr wrap="square">
              <a:spAutoFit/>
            </a:bodyPr>
            <a:lstStyle/>
            <a:p>
              <a:r>
                <a:rPr lang="en-AU" dirty="0">
                  <a:latin typeface="Symbol" panose="05050102010706020507" pitchFamily="18" charset="2"/>
                </a:rPr>
                <a:t>1/</a:t>
              </a:r>
              <a:r>
                <a:rPr lang="en-AU" dirty="0" err="1"/>
                <a:t>f</a:t>
              </a:r>
              <a:r>
                <a:rPr lang="en-AU" baseline="-25000" dirty="0" err="1"/>
                <a:t>rep</a:t>
              </a:r>
              <a:endParaRPr lang="en-AU" baseline="-25000" dirty="0"/>
            </a:p>
          </p:txBody>
        </p:sp>
      </p:grpSp>
      <p:sp>
        <p:nvSpPr>
          <p:cNvPr id="116" name="TextBox 115">
            <a:extLst>
              <a:ext uri="{FF2B5EF4-FFF2-40B4-BE49-F238E27FC236}">
                <a16:creationId xmlns:a16="http://schemas.microsoft.com/office/drawing/2014/main" id="{14C8F02C-1D73-DBB0-5917-B807D1BF64A1}"/>
              </a:ext>
            </a:extLst>
          </p:cNvPr>
          <p:cNvSpPr txBox="1"/>
          <p:nvPr/>
        </p:nvSpPr>
        <p:spPr>
          <a:xfrm>
            <a:off x="142693" y="6137361"/>
            <a:ext cx="5800242" cy="276999"/>
          </a:xfrm>
          <a:prstGeom prst="rect">
            <a:avLst/>
          </a:prstGeom>
          <a:noFill/>
        </p:spPr>
        <p:txBody>
          <a:bodyPr wrap="none" rtlCol="0">
            <a:spAutoFit/>
          </a:bodyPr>
          <a:lstStyle/>
          <a:p>
            <a:r>
              <a:rPr lang="en-AU" sz="1200" dirty="0"/>
              <a:t>[*Invited talk: Q. Shen et al “Time and Frequency dissemination over 113 km free-space”] </a:t>
            </a:r>
          </a:p>
        </p:txBody>
      </p:sp>
      <p:sp>
        <p:nvSpPr>
          <p:cNvPr id="14" name="TextBox 13">
            <a:extLst>
              <a:ext uri="{FF2B5EF4-FFF2-40B4-BE49-F238E27FC236}">
                <a16:creationId xmlns:a16="http://schemas.microsoft.com/office/drawing/2014/main" id="{4CF39E4A-8E6F-A7DE-8BBA-684B79614383}"/>
              </a:ext>
            </a:extLst>
          </p:cNvPr>
          <p:cNvSpPr txBox="1"/>
          <p:nvPr/>
        </p:nvSpPr>
        <p:spPr>
          <a:xfrm>
            <a:off x="8610600" y="2152279"/>
            <a:ext cx="3090518" cy="246221"/>
          </a:xfrm>
          <a:prstGeom prst="rect">
            <a:avLst/>
          </a:prstGeom>
          <a:noFill/>
        </p:spPr>
        <p:txBody>
          <a:bodyPr wrap="square">
            <a:spAutoFit/>
          </a:bodyPr>
          <a:lstStyle/>
          <a:p>
            <a:r>
              <a:rPr lang="en-AU" sz="1000" dirty="0"/>
              <a:t>Adapted from Caldwell et al </a:t>
            </a:r>
            <a:r>
              <a:rPr lang="en-AU" sz="1000" i="1" dirty="0"/>
              <a:t>Nature</a:t>
            </a:r>
            <a:r>
              <a:rPr lang="en-AU" sz="1000" dirty="0"/>
              <a:t> </a:t>
            </a:r>
            <a:r>
              <a:rPr lang="en-AU" sz="1000" b="1" dirty="0"/>
              <a:t>618</a:t>
            </a:r>
            <a:r>
              <a:rPr lang="en-AU" sz="1000" dirty="0"/>
              <a:t> 721 2023</a:t>
            </a:r>
          </a:p>
        </p:txBody>
      </p:sp>
    </p:spTree>
    <p:extLst>
      <p:ext uri="{BB962C8B-B14F-4D97-AF65-F5344CB8AC3E}">
        <p14:creationId xmlns:p14="http://schemas.microsoft.com/office/powerpoint/2010/main" val="373652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128">
            <a:extLst>
              <a:ext uri="{FF2B5EF4-FFF2-40B4-BE49-F238E27FC236}">
                <a16:creationId xmlns:a16="http://schemas.microsoft.com/office/drawing/2014/main" id="{21E9BC30-6B51-CCBD-3DCA-885DF1AD82DC}"/>
              </a:ext>
            </a:extLst>
          </p:cNvPr>
          <p:cNvSpPr/>
          <p:nvPr/>
        </p:nvSpPr>
        <p:spPr>
          <a:xfrm>
            <a:off x="2921575" y="3225821"/>
            <a:ext cx="251152" cy="1457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0" name="Rectangle 129">
            <a:extLst>
              <a:ext uri="{FF2B5EF4-FFF2-40B4-BE49-F238E27FC236}">
                <a16:creationId xmlns:a16="http://schemas.microsoft.com/office/drawing/2014/main" id="{C94F44E3-81E5-5DC7-87B0-7A74E6710BCC}"/>
              </a:ext>
            </a:extLst>
          </p:cNvPr>
          <p:cNvSpPr/>
          <p:nvPr/>
        </p:nvSpPr>
        <p:spPr>
          <a:xfrm>
            <a:off x="2916872" y="3046512"/>
            <a:ext cx="251152" cy="1457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61" name="Rectangle 360">
            <a:extLst>
              <a:ext uri="{FF2B5EF4-FFF2-40B4-BE49-F238E27FC236}">
                <a16:creationId xmlns:a16="http://schemas.microsoft.com/office/drawing/2014/main" id="{83B215AD-CBE1-5646-5FD3-BDF083E6ACC2}"/>
              </a:ext>
            </a:extLst>
          </p:cNvPr>
          <p:cNvSpPr/>
          <p:nvPr/>
        </p:nvSpPr>
        <p:spPr>
          <a:xfrm>
            <a:off x="1845683" y="2460592"/>
            <a:ext cx="6307717" cy="3037701"/>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63" name="Rectangle 62">
            <a:extLst>
              <a:ext uri="{FF2B5EF4-FFF2-40B4-BE49-F238E27FC236}">
                <a16:creationId xmlns:a16="http://schemas.microsoft.com/office/drawing/2014/main" id="{E6AE77C4-7E46-C056-AF95-774AA3F712DB}"/>
              </a:ext>
            </a:extLst>
          </p:cNvPr>
          <p:cNvSpPr/>
          <p:nvPr/>
        </p:nvSpPr>
        <p:spPr>
          <a:xfrm>
            <a:off x="3658114" y="4164079"/>
            <a:ext cx="658647" cy="480270"/>
          </a:xfrm>
          <a:prstGeom prst="rect">
            <a:avLst/>
          </a:prstGeom>
          <a:solidFill>
            <a:srgbClr val="B9CDE5"/>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endParaRPr>
          </a:p>
        </p:txBody>
      </p:sp>
      <p:sp>
        <p:nvSpPr>
          <p:cNvPr id="2" name="Title 1">
            <a:extLst>
              <a:ext uri="{FF2B5EF4-FFF2-40B4-BE49-F238E27FC236}">
                <a16:creationId xmlns:a16="http://schemas.microsoft.com/office/drawing/2014/main" id="{B0C153B1-FA45-0086-E618-9791AA2C5393}"/>
              </a:ext>
            </a:extLst>
          </p:cNvPr>
          <p:cNvSpPr>
            <a:spLocks noGrp="1"/>
          </p:cNvSpPr>
          <p:nvPr>
            <p:ph type="title"/>
          </p:nvPr>
        </p:nvSpPr>
        <p:spPr/>
        <p:txBody>
          <a:bodyPr/>
          <a:lstStyle/>
          <a:p>
            <a:r>
              <a:rPr lang="en-AU" dirty="0"/>
              <a:t>Optical TWTT with frequency combs</a:t>
            </a:r>
          </a:p>
        </p:txBody>
      </p:sp>
      <p:sp>
        <p:nvSpPr>
          <p:cNvPr id="3" name="Date Placeholder 2">
            <a:extLst>
              <a:ext uri="{FF2B5EF4-FFF2-40B4-BE49-F238E27FC236}">
                <a16:creationId xmlns:a16="http://schemas.microsoft.com/office/drawing/2014/main" id="{180D4A74-B301-9E69-ED79-4B3BAD141508}"/>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FC466DBF-1FCC-796F-0550-A50349DB53AA}"/>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2170F350-0BB2-6CE9-9B07-5B8FB989668F}"/>
              </a:ext>
            </a:extLst>
          </p:cNvPr>
          <p:cNvSpPr>
            <a:spLocks noGrp="1"/>
          </p:cNvSpPr>
          <p:nvPr>
            <p:ph type="sldNum" sz="quarter" idx="12"/>
          </p:nvPr>
        </p:nvSpPr>
        <p:spPr/>
        <p:txBody>
          <a:bodyPr/>
          <a:lstStyle/>
          <a:p>
            <a:fld id="{07F29050-D3A7-419E-8F8A-80FA8E7AA01E}" type="slidenum">
              <a:rPr lang="en-AU" smtClean="0"/>
              <a:t>37</a:t>
            </a:fld>
            <a:endParaRPr lang="en-AU"/>
          </a:p>
        </p:txBody>
      </p:sp>
      <p:sp>
        <p:nvSpPr>
          <p:cNvPr id="7" name="Trapezoid 6">
            <a:extLst>
              <a:ext uri="{FF2B5EF4-FFF2-40B4-BE49-F238E27FC236}">
                <a16:creationId xmlns:a16="http://schemas.microsoft.com/office/drawing/2014/main" id="{227F988A-59AA-A677-C8FF-FBD40BD4C698}"/>
              </a:ext>
            </a:extLst>
          </p:cNvPr>
          <p:cNvSpPr/>
          <p:nvPr/>
        </p:nvSpPr>
        <p:spPr>
          <a:xfrm>
            <a:off x="2829078" y="1727830"/>
            <a:ext cx="941070" cy="198120"/>
          </a:xfrm>
          <a:prstGeom prst="trapezoid">
            <a:avLst>
              <a:gd name="adj" fmla="val 184615"/>
            </a:avLst>
          </a:prstGeom>
          <a:solidFill>
            <a:srgbClr val="996633"/>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 name="Trapezoid 7">
            <a:extLst>
              <a:ext uri="{FF2B5EF4-FFF2-40B4-BE49-F238E27FC236}">
                <a16:creationId xmlns:a16="http://schemas.microsoft.com/office/drawing/2014/main" id="{04C27C04-EEA9-52F1-1CCD-838D88812D9A}"/>
              </a:ext>
            </a:extLst>
          </p:cNvPr>
          <p:cNvSpPr/>
          <p:nvPr/>
        </p:nvSpPr>
        <p:spPr>
          <a:xfrm>
            <a:off x="6741948" y="1925950"/>
            <a:ext cx="941070" cy="198120"/>
          </a:xfrm>
          <a:prstGeom prst="trapezoid">
            <a:avLst>
              <a:gd name="adj" fmla="val 184615"/>
            </a:avLst>
          </a:prstGeom>
          <a:solidFill>
            <a:srgbClr val="996633"/>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TextBox 8">
            <a:extLst>
              <a:ext uri="{FF2B5EF4-FFF2-40B4-BE49-F238E27FC236}">
                <a16:creationId xmlns:a16="http://schemas.microsoft.com/office/drawing/2014/main" id="{1442E7A0-8171-218F-3E90-A630EAFD78EB}"/>
              </a:ext>
            </a:extLst>
          </p:cNvPr>
          <p:cNvSpPr txBox="1"/>
          <p:nvPr/>
        </p:nvSpPr>
        <p:spPr>
          <a:xfrm>
            <a:off x="2953258" y="1880230"/>
            <a:ext cx="678391" cy="307777"/>
          </a:xfrm>
          <a:prstGeom prst="rect">
            <a:avLst/>
          </a:prstGeom>
          <a:noFill/>
        </p:spPr>
        <p:txBody>
          <a:bodyPr wrap="none" rtlCol="0">
            <a:spAutoFit/>
          </a:bodyPr>
          <a:lstStyle/>
          <a:p>
            <a:r>
              <a:rPr lang="en-AU" sz="1400" dirty="0"/>
              <a:t>Hawaii</a:t>
            </a:r>
          </a:p>
        </p:txBody>
      </p:sp>
      <p:sp>
        <p:nvSpPr>
          <p:cNvPr id="10" name="TextBox 9">
            <a:extLst>
              <a:ext uri="{FF2B5EF4-FFF2-40B4-BE49-F238E27FC236}">
                <a16:creationId xmlns:a16="http://schemas.microsoft.com/office/drawing/2014/main" id="{1272BED0-4870-10B6-B27D-6FD4F0F6AF4A}"/>
              </a:ext>
            </a:extLst>
          </p:cNvPr>
          <p:cNvSpPr txBox="1"/>
          <p:nvPr/>
        </p:nvSpPr>
        <p:spPr>
          <a:xfrm>
            <a:off x="7164405" y="2098780"/>
            <a:ext cx="561372" cy="307777"/>
          </a:xfrm>
          <a:prstGeom prst="rect">
            <a:avLst/>
          </a:prstGeom>
          <a:noFill/>
          <a:ln w="12700">
            <a:noFill/>
          </a:ln>
        </p:spPr>
        <p:txBody>
          <a:bodyPr wrap="none" rtlCol="0">
            <a:spAutoFit/>
          </a:bodyPr>
          <a:lstStyle/>
          <a:p>
            <a:r>
              <a:rPr lang="en-AU" sz="1400" dirty="0"/>
              <a:t>Maui</a:t>
            </a:r>
          </a:p>
        </p:txBody>
      </p:sp>
      <p:grpSp>
        <p:nvGrpSpPr>
          <p:cNvPr id="360" name="Group 359">
            <a:extLst>
              <a:ext uri="{FF2B5EF4-FFF2-40B4-BE49-F238E27FC236}">
                <a16:creationId xmlns:a16="http://schemas.microsoft.com/office/drawing/2014/main" id="{A101ED87-4862-7417-39FF-17FAECBD616B}"/>
              </a:ext>
            </a:extLst>
          </p:cNvPr>
          <p:cNvGrpSpPr/>
          <p:nvPr/>
        </p:nvGrpSpPr>
        <p:grpSpPr>
          <a:xfrm>
            <a:off x="4665187" y="3792125"/>
            <a:ext cx="734534" cy="506346"/>
            <a:chOff x="3263107" y="3803555"/>
            <a:chExt cx="734534" cy="506346"/>
          </a:xfrm>
        </p:grpSpPr>
        <p:sp>
          <p:nvSpPr>
            <p:cNvPr id="75" name="Rectangle 74">
              <a:extLst>
                <a:ext uri="{FF2B5EF4-FFF2-40B4-BE49-F238E27FC236}">
                  <a16:creationId xmlns:a16="http://schemas.microsoft.com/office/drawing/2014/main" id="{D4EE292F-1DCC-1757-F31A-67A90EC26E44}"/>
                </a:ext>
              </a:extLst>
            </p:cNvPr>
            <p:cNvSpPr/>
            <p:nvPr/>
          </p:nvSpPr>
          <p:spPr>
            <a:xfrm>
              <a:off x="3266188" y="4110953"/>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6" name="Rectangle 75">
              <a:extLst>
                <a:ext uri="{FF2B5EF4-FFF2-40B4-BE49-F238E27FC236}">
                  <a16:creationId xmlns:a16="http://schemas.microsoft.com/office/drawing/2014/main" id="{36083384-5E07-4D50-ED0D-D7196C3071D5}"/>
                </a:ext>
              </a:extLst>
            </p:cNvPr>
            <p:cNvSpPr/>
            <p:nvPr/>
          </p:nvSpPr>
          <p:spPr>
            <a:xfrm>
              <a:off x="3263107" y="3803555"/>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Rectangle 13">
              <a:extLst>
                <a:ext uri="{FF2B5EF4-FFF2-40B4-BE49-F238E27FC236}">
                  <a16:creationId xmlns:a16="http://schemas.microsoft.com/office/drawing/2014/main" id="{B021B693-8D40-4902-B148-72FAA93A3976}"/>
                </a:ext>
              </a:extLst>
            </p:cNvPr>
            <p:cNvSpPr/>
            <p:nvPr/>
          </p:nvSpPr>
          <p:spPr>
            <a:xfrm>
              <a:off x="3268899" y="3805845"/>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15" name="Straight Connector 14">
              <a:extLst>
                <a:ext uri="{FF2B5EF4-FFF2-40B4-BE49-F238E27FC236}">
                  <a16:creationId xmlns:a16="http://schemas.microsoft.com/office/drawing/2014/main" id="{FB6A3E2A-CFF5-F55C-2998-289E10BE0CB2}"/>
                </a:ext>
              </a:extLst>
            </p:cNvPr>
            <p:cNvCxnSpPr>
              <a:cxnSpLocks/>
            </p:cNvCxnSpPr>
            <p:nvPr/>
          </p:nvCxnSpPr>
          <p:spPr>
            <a:xfrm flipV="1">
              <a:off x="3336191" y="4114191"/>
              <a:ext cx="0" cy="91442"/>
            </a:xfrm>
            <a:prstGeom prst="line">
              <a:avLst/>
            </a:prstGeom>
            <a:ln w="28575">
              <a:solidFill>
                <a:srgbClr val="DB030D"/>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56C964A7-D78B-536E-5D18-66904EF0F94C}"/>
                </a:ext>
              </a:extLst>
            </p:cNvPr>
            <p:cNvCxnSpPr>
              <a:cxnSpLocks/>
            </p:cNvCxnSpPr>
            <p:nvPr/>
          </p:nvCxnSpPr>
          <p:spPr>
            <a:xfrm flipV="1">
              <a:off x="3411470" y="4022754"/>
              <a:ext cx="0" cy="182879"/>
            </a:xfrm>
            <a:prstGeom prst="line">
              <a:avLst/>
            </a:prstGeom>
            <a:ln w="28575">
              <a:solidFill>
                <a:srgbClr val="FE061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D0E1D81F-8886-88A8-9ADE-24167EB20C39}"/>
                </a:ext>
              </a:extLst>
            </p:cNvPr>
            <p:cNvCxnSpPr>
              <a:cxnSpLocks/>
            </p:cNvCxnSpPr>
            <p:nvPr/>
          </p:nvCxnSpPr>
          <p:spPr>
            <a:xfrm flipH="1" flipV="1">
              <a:off x="3486749" y="3954174"/>
              <a:ext cx="238" cy="251459"/>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D4800402-6B4C-BDD4-90B8-8D47151721C7}"/>
                </a:ext>
              </a:extLst>
            </p:cNvPr>
            <p:cNvCxnSpPr>
              <a:cxnSpLocks/>
            </p:cNvCxnSpPr>
            <p:nvPr/>
          </p:nvCxnSpPr>
          <p:spPr>
            <a:xfrm flipV="1">
              <a:off x="3562266" y="3916788"/>
              <a:ext cx="0" cy="288845"/>
            </a:xfrm>
            <a:prstGeom prst="line">
              <a:avLst/>
            </a:prstGeom>
            <a:ln w="28575">
              <a:solidFill>
                <a:srgbClr val="FFD802"/>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D100431-D93D-A0A6-C464-2354165B1ECE}"/>
                </a:ext>
              </a:extLst>
            </p:cNvPr>
            <p:cNvCxnSpPr>
              <a:cxnSpLocks/>
            </p:cNvCxnSpPr>
            <p:nvPr/>
          </p:nvCxnSpPr>
          <p:spPr>
            <a:xfrm flipV="1">
              <a:off x="3637545" y="3862734"/>
              <a:ext cx="0" cy="342899"/>
            </a:xfrm>
            <a:prstGeom prst="line">
              <a:avLst/>
            </a:prstGeom>
            <a:ln w="28575">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15DCB0F-1E98-99F0-7271-720156C0B19F}"/>
                </a:ext>
              </a:extLst>
            </p:cNvPr>
            <p:cNvCxnSpPr>
              <a:cxnSpLocks/>
            </p:cNvCxnSpPr>
            <p:nvPr/>
          </p:nvCxnSpPr>
          <p:spPr>
            <a:xfrm flipV="1">
              <a:off x="3712824" y="3916789"/>
              <a:ext cx="0" cy="288844"/>
            </a:xfrm>
            <a:prstGeom prst="line">
              <a:avLst/>
            </a:prstGeom>
            <a:ln w="28575">
              <a:solidFill>
                <a:srgbClr val="00FF7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C49EC71-93E6-9DBB-BE3D-07607B1EE82B}"/>
                </a:ext>
              </a:extLst>
            </p:cNvPr>
            <p:cNvCxnSpPr>
              <a:cxnSpLocks/>
            </p:cNvCxnSpPr>
            <p:nvPr/>
          </p:nvCxnSpPr>
          <p:spPr>
            <a:xfrm flipH="1" flipV="1">
              <a:off x="3788103" y="3961796"/>
              <a:ext cx="238" cy="243837"/>
            </a:xfrm>
            <a:prstGeom prst="line">
              <a:avLst/>
            </a:prstGeom>
            <a:ln w="28575">
              <a:solidFill>
                <a:srgbClr val="00BEFB"/>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3841F2B-72AD-2CA6-9AC3-0D66175FAC86}"/>
                </a:ext>
              </a:extLst>
            </p:cNvPr>
            <p:cNvCxnSpPr>
              <a:cxnSpLocks/>
            </p:cNvCxnSpPr>
            <p:nvPr/>
          </p:nvCxnSpPr>
          <p:spPr>
            <a:xfrm flipV="1">
              <a:off x="3863620" y="4022756"/>
              <a:ext cx="0" cy="182877"/>
            </a:xfrm>
            <a:prstGeom prst="line">
              <a:avLst/>
            </a:prstGeom>
            <a:ln w="28575">
              <a:solidFill>
                <a:srgbClr val="1816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C1511813-1BA8-8795-3885-F3CD8BCC49F1}"/>
                </a:ext>
              </a:extLst>
            </p:cNvPr>
            <p:cNvCxnSpPr>
              <a:cxnSpLocks/>
            </p:cNvCxnSpPr>
            <p:nvPr/>
          </p:nvCxnSpPr>
          <p:spPr>
            <a:xfrm flipV="1">
              <a:off x="3938897" y="4114194"/>
              <a:ext cx="0" cy="91439"/>
            </a:xfrm>
            <a:prstGeom prst="line">
              <a:avLst/>
            </a:prstGeom>
            <a:ln w="28575">
              <a:solidFill>
                <a:srgbClr val="EE01FF"/>
              </a:solidFill>
            </a:ln>
          </p:spPr>
          <p:style>
            <a:lnRef idx="1">
              <a:schemeClr val="accent1"/>
            </a:lnRef>
            <a:fillRef idx="0">
              <a:schemeClr val="accent1"/>
            </a:fillRef>
            <a:effectRef idx="0">
              <a:schemeClr val="accent1"/>
            </a:effectRef>
            <a:fontRef idx="minor">
              <a:schemeClr val="tx1"/>
            </a:fontRef>
          </p:style>
        </p:cxnSp>
      </p:grpSp>
      <p:grpSp>
        <p:nvGrpSpPr>
          <p:cNvPr id="270" name="Group 269">
            <a:extLst>
              <a:ext uri="{FF2B5EF4-FFF2-40B4-BE49-F238E27FC236}">
                <a16:creationId xmlns:a16="http://schemas.microsoft.com/office/drawing/2014/main" id="{82BA20B3-DC31-216B-76A0-48A1A8B43324}"/>
              </a:ext>
            </a:extLst>
          </p:cNvPr>
          <p:cNvGrpSpPr/>
          <p:nvPr/>
        </p:nvGrpSpPr>
        <p:grpSpPr>
          <a:xfrm>
            <a:off x="4701702" y="4509128"/>
            <a:ext cx="728742" cy="504056"/>
            <a:chOff x="3299622" y="4573898"/>
            <a:chExt cx="728742" cy="504056"/>
          </a:xfrm>
        </p:grpSpPr>
        <p:sp>
          <p:nvSpPr>
            <p:cNvPr id="77" name="Rectangle 76">
              <a:extLst>
                <a:ext uri="{FF2B5EF4-FFF2-40B4-BE49-F238E27FC236}">
                  <a16:creationId xmlns:a16="http://schemas.microsoft.com/office/drawing/2014/main" id="{B86A7686-EB6D-3B25-5EA8-0464482A45D4}"/>
                </a:ext>
              </a:extLst>
            </p:cNvPr>
            <p:cNvSpPr/>
            <p:nvPr/>
          </p:nvSpPr>
          <p:spPr>
            <a:xfrm>
              <a:off x="3313785" y="4869092"/>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8" name="Rectangle 77">
              <a:extLst>
                <a:ext uri="{FF2B5EF4-FFF2-40B4-BE49-F238E27FC236}">
                  <a16:creationId xmlns:a16="http://schemas.microsoft.com/office/drawing/2014/main" id="{856B5284-3AAE-AE9E-10ED-1B75590048BB}"/>
                </a:ext>
              </a:extLst>
            </p:cNvPr>
            <p:cNvSpPr/>
            <p:nvPr/>
          </p:nvSpPr>
          <p:spPr>
            <a:xfrm>
              <a:off x="3304650" y="4588457"/>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4" name="Group 23">
              <a:extLst>
                <a:ext uri="{FF2B5EF4-FFF2-40B4-BE49-F238E27FC236}">
                  <a16:creationId xmlns:a16="http://schemas.microsoft.com/office/drawing/2014/main" id="{01CD1733-1F24-C020-D01B-1A5707F3BB7D}"/>
                </a:ext>
              </a:extLst>
            </p:cNvPr>
            <p:cNvGrpSpPr/>
            <p:nvPr/>
          </p:nvGrpSpPr>
          <p:grpSpPr>
            <a:xfrm>
              <a:off x="3299622" y="4573898"/>
              <a:ext cx="728742" cy="504056"/>
              <a:chOff x="1044102" y="3443346"/>
              <a:chExt cx="728742" cy="504056"/>
            </a:xfrm>
          </p:grpSpPr>
          <p:sp>
            <p:nvSpPr>
              <p:cNvPr id="25" name="Rectangle 24">
                <a:extLst>
                  <a:ext uri="{FF2B5EF4-FFF2-40B4-BE49-F238E27FC236}">
                    <a16:creationId xmlns:a16="http://schemas.microsoft.com/office/drawing/2014/main" id="{AA9AC4D6-D2CE-478A-DFB3-55E7E10443A1}"/>
                  </a:ext>
                </a:extLst>
              </p:cNvPr>
              <p:cNvSpPr/>
              <p:nvPr/>
            </p:nvSpPr>
            <p:spPr>
              <a:xfrm>
                <a:off x="1044102" y="3443346"/>
                <a:ext cx="728742" cy="504056"/>
              </a:xfrm>
              <a:prstGeom prst="rect">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26" name="Straight Connector 25">
                <a:extLst>
                  <a:ext uri="{FF2B5EF4-FFF2-40B4-BE49-F238E27FC236}">
                    <a16:creationId xmlns:a16="http://schemas.microsoft.com/office/drawing/2014/main" id="{0D71AE77-7611-214C-8B66-F5E1250B3822}"/>
                  </a:ext>
                </a:extLst>
              </p:cNvPr>
              <p:cNvCxnSpPr>
                <a:cxnSpLocks/>
              </p:cNvCxnSpPr>
              <p:nvPr/>
            </p:nvCxnSpPr>
            <p:spPr>
              <a:xfrm flipV="1">
                <a:off x="1092101" y="3757979"/>
                <a:ext cx="0" cy="91442"/>
              </a:xfrm>
              <a:prstGeom prst="line">
                <a:avLst/>
              </a:prstGeom>
              <a:ln w="28575">
                <a:solidFill>
                  <a:srgbClr val="DB030D"/>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45C639A-543E-0BEB-5E85-431B2C96FD92}"/>
                  </a:ext>
                </a:extLst>
              </p:cNvPr>
              <p:cNvCxnSpPr>
                <a:cxnSpLocks/>
              </p:cNvCxnSpPr>
              <p:nvPr/>
            </p:nvCxnSpPr>
            <p:spPr>
              <a:xfrm flipV="1">
                <a:off x="1167380" y="3666542"/>
                <a:ext cx="0" cy="182879"/>
              </a:xfrm>
              <a:prstGeom prst="line">
                <a:avLst/>
              </a:prstGeom>
              <a:ln w="28575">
                <a:solidFill>
                  <a:srgbClr val="FE061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9372778-AC88-A1AB-DAE9-CF2DB23D07A5}"/>
                  </a:ext>
                </a:extLst>
              </p:cNvPr>
              <p:cNvCxnSpPr>
                <a:cxnSpLocks/>
              </p:cNvCxnSpPr>
              <p:nvPr/>
            </p:nvCxnSpPr>
            <p:spPr>
              <a:xfrm flipH="1" flipV="1">
                <a:off x="1242659" y="3597962"/>
                <a:ext cx="238" cy="251459"/>
              </a:xfrm>
              <a:prstGeom prst="line">
                <a:avLst/>
              </a:prstGeom>
              <a:ln w="28575">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CF140D3-7DC1-40EF-CE5F-052B111BF6C2}"/>
                  </a:ext>
                </a:extLst>
              </p:cNvPr>
              <p:cNvCxnSpPr>
                <a:cxnSpLocks/>
              </p:cNvCxnSpPr>
              <p:nvPr/>
            </p:nvCxnSpPr>
            <p:spPr>
              <a:xfrm flipV="1">
                <a:off x="1318176" y="3560576"/>
                <a:ext cx="0" cy="288845"/>
              </a:xfrm>
              <a:prstGeom prst="line">
                <a:avLst/>
              </a:prstGeom>
              <a:ln w="28575">
                <a:solidFill>
                  <a:srgbClr val="FFD802"/>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D1ECFC46-E89A-D5E9-D323-4629AF923AE3}"/>
                  </a:ext>
                </a:extLst>
              </p:cNvPr>
              <p:cNvCxnSpPr>
                <a:cxnSpLocks/>
              </p:cNvCxnSpPr>
              <p:nvPr/>
            </p:nvCxnSpPr>
            <p:spPr>
              <a:xfrm flipV="1">
                <a:off x="1393455" y="3506522"/>
                <a:ext cx="0" cy="342899"/>
              </a:xfrm>
              <a:prstGeom prst="line">
                <a:avLst/>
              </a:prstGeom>
              <a:ln w="28575">
                <a:solidFill>
                  <a:srgbClr val="00FF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4D8727E-69BF-A17D-72A0-89FED6767815}"/>
                  </a:ext>
                </a:extLst>
              </p:cNvPr>
              <p:cNvCxnSpPr>
                <a:cxnSpLocks/>
              </p:cNvCxnSpPr>
              <p:nvPr/>
            </p:nvCxnSpPr>
            <p:spPr>
              <a:xfrm flipV="1">
                <a:off x="1468734" y="3560577"/>
                <a:ext cx="0" cy="288844"/>
              </a:xfrm>
              <a:prstGeom prst="line">
                <a:avLst/>
              </a:prstGeom>
              <a:ln w="28575">
                <a:solidFill>
                  <a:srgbClr val="00FF7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47AB8EB-17F5-DC62-B2A5-F0B478BDDDC7}"/>
                  </a:ext>
                </a:extLst>
              </p:cNvPr>
              <p:cNvCxnSpPr>
                <a:cxnSpLocks/>
              </p:cNvCxnSpPr>
              <p:nvPr/>
            </p:nvCxnSpPr>
            <p:spPr>
              <a:xfrm flipH="1" flipV="1">
                <a:off x="1544013" y="3605584"/>
                <a:ext cx="238" cy="243837"/>
              </a:xfrm>
              <a:prstGeom prst="line">
                <a:avLst/>
              </a:prstGeom>
              <a:ln w="28575">
                <a:solidFill>
                  <a:srgbClr val="00BEFB"/>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67BA910-74AA-76DE-3951-611F109E6A5A}"/>
                  </a:ext>
                </a:extLst>
              </p:cNvPr>
              <p:cNvCxnSpPr>
                <a:cxnSpLocks/>
              </p:cNvCxnSpPr>
              <p:nvPr/>
            </p:nvCxnSpPr>
            <p:spPr>
              <a:xfrm flipV="1">
                <a:off x="1619530" y="3666544"/>
                <a:ext cx="0" cy="182877"/>
              </a:xfrm>
              <a:prstGeom prst="line">
                <a:avLst/>
              </a:prstGeom>
              <a:ln w="28575">
                <a:solidFill>
                  <a:srgbClr val="1816FF"/>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C1CBB74-CC67-B96B-8BAA-6A5BF2B59B75}"/>
                  </a:ext>
                </a:extLst>
              </p:cNvPr>
              <p:cNvCxnSpPr>
                <a:cxnSpLocks/>
              </p:cNvCxnSpPr>
              <p:nvPr/>
            </p:nvCxnSpPr>
            <p:spPr>
              <a:xfrm flipV="1">
                <a:off x="1694807" y="3757982"/>
                <a:ext cx="0" cy="91439"/>
              </a:xfrm>
              <a:prstGeom prst="line">
                <a:avLst/>
              </a:prstGeom>
              <a:ln w="28575">
                <a:solidFill>
                  <a:srgbClr val="EE01FF"/>
                </a:solidFill>
              </a:ln>
            </p:spPr>
            <p:style>
              <a:lnRef idx="1">
                <a:schemeClr val="accent1"/>
              </a:lnRef>
              <a:fillRef idx="0">
                <a:schemeClr val="accent1"/>
              </a:fillRef>
              <a:effectRef idx="0">
                <a:schemeClr val="accent1"/>
              </a:effectRef>
              <a:fontRef idx="minor">
                <a:schemeClr val="tx1"/>
              </a:fontRef>
            </p:style>
          </p:cxnSp>
        </p:grpSp>
      </p:grpSp>
      <p:grpSp>
        <p:nvGrpSpPr>
          <p:cNvPr id="62" name="Group 61">
            <a:extLst>
              <a:ext uri="{FF2B5EF4-FFF2-40B4-BE49-F238E27FC236}">
                <a16:creationId xmlns:a16="http://schemas.microsoft.com/office/drawing/2014/main" id="{7A15AE49-62F8-CBB5-0BCA-5EE6DE35061B}"/>
              </a:ext>
            </a:extLst>
          </p:cNvPr>
          <p:cNvGrpSpPr/>
          <p:nvPr/>
        </p:nvGrpSpPr>
        <p:grpSpPr>
          <a:xfrm rot="16200000">
            <a:off x="3749174" y="4245500"/>
            <a:ext cx="465245" cy="336418"/>
            <a:chOff x="2173559" y="4122813"/>
            <a:chExt cx="704518" cy="565727"/>
          </a:xfrm>
        </p:grpSpPr>
        <p:sp>
          <p:nvSpPr>
            <p:cNvPr id="35" name="Arc 34">
              <a:extLst>
                <a:ext uri="{FF2B5EF4-FFF2-40B4-BE49-F238E27FC236}">
                  <a16:creationId xmlns:a16="http://schemas.microsoft.com/office/drawing/2014/main" id="{6A0EA7BA-6103-BA3B-1A55-AD31F1632753}"/>
                </a:ext>
              </a:extLst>
            </p:cNvPr>
            <p:cNvSpPr/>
            <p:nvPr/>
          </p:nvSpPr>
          <p:spPr>
            <a:xfrm>
              <a:off x="2173559" y="4205633"/>
              <a:ext cx="296687" cy="400087"/>
            </a:xfrm>
            <a:prstGeom prst="arc">
              <a:avLst>
                <a:gd name="adj1" fmla="val 16367551"/>
                <a:gd name="adj2" fmla="val 5161237"/>
              </a:avLst>
            </a:prstGeom>
            <a:ln w="19050">
              <a:solidFill>
                <a:srgbClr val="385D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36" name="Rectangle 35">
              <a:extLst>
                <a:ext uri="{FF2B5EF4-FFF2-40B4-BE49-F238E27FC236}">
                  <a16:creationId xmlns:a16="http://schemas.microsoft.com/office/drawing/2014/main" id="{9EB1004F-6C9D-26E9-5788-8631A7C98852}"/>
                </a:ext>
              </a:extLst>
            </p:cNvPr>
            <p:cNvSpPr/>
            <p:nvPr/>
          </p:nvSpPr>
          <p:spPr>
            <a:xfrm>
              <a:off x="2336116" y="4122813"/>
              <a:ext cx="381534" cy="82820"/>
            </a:xfrm>
            <a:prstGeom prst="rect">
              <a:avLst/>
            </a:prstGeom>
            <a:solidFill>
              <a:srgbClr val="B9CDE5"/>
            </a:solidFill>
            <a:ln w="2857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solidFill>
                  <a:schemeClr val="tx1"/>
                </a:solidFill>
              </a:endParaRPr>
            </a:p>
          </p:txBody>
        </p:sp>
        <p:sp>
          <p:nvSpPr>
            <p:cNvPr id="37" name="Rectangle 36">
              <a:extLst>
                <a:ext uri="{FF2B5EF4-FFF2-40B4-BE49-F238E27FC236}">
                  <a16:creationId xmlns:a16="http://schemas.microsoft.com/office/drawing/2014/main" id="{046B3472-DFBC-84F7-B08C-A7827181483C}"/>
                </a:ext>
              </a:extLst>
            </p:cNvPr>
            <p:cNvSpPr/>
            <p:nvPr/>
          </p:nvSpPr>
          <p:spPr>
            <a:xfrm>
              <a:off x="2336116" y="4605720"/>
              <a:ext cx="381534" cy="82820"/>
            </a:xfrm>
            <a:prstGeom prst="rect">
              <a:avLst/>
            </a:prstGeom>
            <a:solidFill>
              <a:srgbClr val="B9CDE5"/>
            </a:solidFill>
            <a:ln w="2857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solidFill>
                  <a:schemeClr val="tx1"/>
                </a:solidFill>
              </a:endParaRPr>
            </a:p>
          </p:txBody>
        </p:sp>
        <p:sp>
          <p:nvSpPr>
            <p:cNvPr id="38" name="Arc 37">
              <a:extLst>
                <a:ext uri="{FF2B5EF4-FFF2-40B4-BE49-F238E27FC236}">
                  <a16:creationId xmlns:a16="http://schemas.microsoft.com/office/drawing/2014/main" id="{8280230C-C172-004C-CC30-D71646EB54E1}"/>
                </a:ext>
              </a:extLst>
            </p:cNvPr>
            <p:cNvSpPr/>
            <p:nvPr/>
          </p:nvSpPr>
          <p:spPr>
            <a:xfrm flipH="1">
              <a:off x="2581390" y="4205633"/>
              <a:ext cx="296687" cy="400087"/>
            </a:xfrm>
            <a:prstGeom prst="arc">
              <a:avLst>
                <a:gd name="adj1" fmla="val 16367551"/>
                <a:gd name="adj2" fmla="val 5161237"/>
              </a:avLst>
            </a:prstGeom>
            <a:ln w="19050">
              <a:solidFill>
                <a:srgbClr val="385D8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grpSp>
      <p:grpSp>
        <p:nvGrpSpPr>
          <p:cNvPr id="269" name="Group 268">
            <a:extLst>
              <a:ext uri="{FF2B5EF4-FFF2-40B4-BE49-F238E27FC236}">
                <a16:creationId xmlns:a16="http://schemas.microsoft.com/office/drawing/2014/main" id="{427FFD51-D149-0164-CA6A-96C90038CECD}"/>
              </a:ext>
            </a:extLst>
          </p:cNvPr>
          <p:cNvGrpSpPr/>
          <p:nvPr/>
        </p:nvGrpSpPr>
        <p:grpSpPr>
          <a:xfrm>
            <a:off x="4662069" y="2959369"/>
            <a:ext cx="612363" cy="499862"/>
            <a:chOff x="3259989" y="2963179"/>
            <a:chExt cx="612363" cy="499862"/>
          </a:xfrm>
        </p:grpSpPr>
        <p:sp>
          <p:nvSpPr>
            <p:cNvPr id="41" name="Rectangle 40">
              <a:extLst>
                <a:ext uri="{FF2B5EF4-FFF2-40B4-BE49-F238E27FC236}">
                  <a16:creationId xmlns:a16="http://schemas.microsoft.com/office/drawing/2014/main" id="{8B99A051-45E3-EEFC-D228-3C7E1D61306F}"/>
                </a:ext>
              </a:extLst>
            </p:cNvPr>
            <p:cNvSpPr/>
            <p:nvPr/>
          </p:nvSpPr>
          <p:spPr>
            <a:xfrm>
              <a:off x="3261360" y="2963179"/>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2" name="Rectangle 41">
              <a:extLst>
                <a:ext uri="{FF2B5EF4-FFF2-40B4-BE49-F238E27FC236}">
                  <a16:creationId xmlns:a16="http://schemas.microsoft.com/office/drawing/2014/main" id="{F6D74987-5785-327A-7ADD-EDD973D16AD9}"/>
                </a:ext>
              </a:extLst>
            </p:cNvPr>
            <p:cNvSpPr/>
            <p:nvPr/>
          </p:nvSpPr>
          <p:spPr>
            <a:xfrm>
              <a:off x="3259989" y="3264871"/>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9" name="Rectangle 68">
              <a:extLst>
                <a:ext uri="{FF2B5EF4-FFF2-40B4-BE49-F238E27FC236}">
                  <a16:creationId xmlns:a16="http://schemas.microsoft.com/office/drawing/2014/main" id="{07DD91F0-7AEA-078A-018A-5766957D0D93}"/>
                </a:ext>
              </a:extLst>
            </p:cNvPr>
            <p:cNvSpPr/>
            <p:nvPr/>
          </p:nvSpPr>
          <p:spPr>
            <a:xfrm>
              <a:off x="3615198" y="3175727"/>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0" name="Rectangle 69">
              <a:extLst>
                <a:ext uri="{FF2B5EF4-FFF2-40B4-BE49-F238E27FC236}">
                  <a16:creationId xmlns:a16="http://schemas.microsoft.com/office/drawing/2014/main" id="{837F9EFD-9F0E-0404-FBE4-25EFA9951C48}"/>
                </a:ext>
              </a:extLst>
            </p:cNvPr>
            <p:cNvSpPr/>
            <p:nvPr/>
          </p:nvSpPr>
          <p:spPr>
            <a:xfrm>
              <a:off x="3615198" y="3027651"/>
              <a:ext cx="257154" cy="1981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0" name="Rectangle 39">
              <a:extLst>
                <a:ext uri="{FF2B5EF4-FFF2-40B4-BE49-F238E27FC236}">
                  <a16:creationId xmlns:a16="http://schemas.microsoft.com/office/drawing/2014/main" id="{D2F1F568-B8FA-39FD-DDDC-E49960AA8B08}"/>
                </a:ext>
              </a:extLst>
            </p:cNvPr>
            <p:cNvSpPr/>
            <p:nvPr/>
          </p:nvSpPr>
          <p:spPr>
            <a:xfrm>
              <a:off x="3259989" y="2966162"/>
              <a:ext cx="603631" cy="490234"/>
            </a:xfrm>
            <a:prstGeom prst="rect">
              <a:avLst/>
            </a:prstGeom>
            <a:solidFill>
              <a:srgbClr val="B9CDE5"/>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400" b="0" i="1" u="none" strike="noStrike" kern="0" cap="none" spc="0" normalizeH="0" baseline="0" noProof="0" dirty="0">
                <a:ln>
                  <a:noFill/>
                </a:ln>
                <a:solidFill>
                  <a:schemeClr val="bg1"/>
                </a:solidFill>
                <a:effectLst/>
                <a:uLnTx/>
                <a:uFillTx/>
                <a:latin typeface="Symbol" panose="05050102010706020507" pitchFamily="18" charset="2"/>
                <a:cs typeface="Calibri" pitchFamily="34" charset="0"/>
              </a:endParaRPr>
            </a:p>
          </p:txBody>
        </p:sp>
      </p:grpSp>
      <p:grpSp>
        <p:nvGrpSpPr>
          <p:cNvPr id="338" name="Group 337">
            <a:extLst>
              <a:ext uri="{FF2B5EF4-FFF2-40B4-BE49-F238E27FC236}">
                <a16:creationId xmlns:a16="http://schemas.microsoft.com/office/drawing/2014/main" id="{7ABE43EA-77A5-E321-7A9D-E872F65663A6}"/>
              </a:ext>
            </a:extLst>
          </p:cNvPr>
          <p:cNvGrpSpPr/>
          <p:nvPr/>
        </p:nvGrpSpPr>
        <p:grpSpPr>
          <a:xfrm>
            <a:off x="3681399" y="2939791"/>
            <a:ext cx="303861" cy="240259"/>
            <a:chOff x="2279319" y="2939791"/>
            <a:chExt cx="303861" cy="240259"/>
          </a:xfrm>
        </p:grpSpPr>
        <p:sp>
          <p:nvSpPr>
            <p:cNvPr id="45" name="Rectangle 44">
              <a:extLst>
                <a:ext uri="{FF2B5EF4-FFF2-40B4-BE49-F238E27FC236}">
                  <a16:creationId xmlns:a16="http://schemas.microsoft.com/office/drawing/2014/main" id="{E20E9960-FE3B-2E85-DFDF-8CE1FBDB5949}"/>
                </a:ext>
              </a:extLst>
            </p:cNvPr>
            <p:cNvSpPr/>
            <p:nvPr/>
          </p:nvSpPr>
          <p:spPr>
            <a:xfrm>
              <a:off x="2386857" y="2944014"/>
              <a:ext cx="54055" cy="1147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6" name="Rectangle 45">
              <a:extLst>
                <a:ext uri="{FF2B5EF4-FFF2-40B4-BE49-F238E27FC236}">
                  <a16:creationId xmlns:a16="http://schemas.microsoft.com/office/drawing/2014/main" id="{76337A17-02B1-7369-C350-2FE7F14B8CCC}"/>
                </a:ext>
              </a:extLst>
            </p:cNvPr>
            <p:cNvSpPr/>
            <p:nvPr/>
          </p:nvSpPr>
          <p:spPr>
            <a:xfrm>
              <a:off x="2386856" y="3058728"/>
              <a:ext cx="54055" cy="121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1" name="Pie 1172">
              <a:extLst>
                <a:ext uri="{FF2B5EF4-FFF2-40B4-BE49-F238E27FC236}">
                  <a16:creationId xmlns:a16="http://schemas.microsoft.com/office/drawing/2014/main" id="{1F51D575-1D62-661C-6A2E-E00510F4EAE4}"/>
                </a:ext>
              </a:extLst>
            </p:cNvPr>
            <p:cNvSpPr/>
            <p:nvPr/>
          </p:nvSpPr>
          <p:spPr>
            <a:xfrm rot="5400000">
              <a:off x="2311415" y="2907695"/>
              <a:ext cx="239670" cy="303861"/>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grpSp>
      <p:sp>
        <p:nvSpPr>
          <p:cNvPr id="43" name="Rectangle 42">
            <a:extLst>
              <a:ext uri="{FF2B5EF4-FFF2-40B4-BE49-F238E27FC236}">
                <a16:creationId xmlns:a16="http://schemas.microsoft.com/office/drawing/2014/main" id="{AB066B62-F3B1-FCA5-FBC5-CAA63F595577}"/>
              </a:ext>
            </a:extLst>
          </p:cNvPr>
          <p:cNvSpPr/>
          <p:nvPr/>
        </p:nvSpPr>
        <p:spPr>
          <a:xfrm>
            <a:off x="3788938" y="3254100"/>
            <a:ext cx="54055" cy="1147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4" name="Rectangle 43">
            <a:extLst>
              <a:ext uri="{FF2B5EF4-FFF2-40B4-BE49-F238E27FC236}">
                <a16:creationId xmlns:a16="http://schemas.microsoft.com/office/drawing/2014/main" id="{E8B5E232-8A66-9459-1CD2-12227B92AC26}"/>
              </a:ext>
            </a:extLst>
          </p:cNvPr>
          <p:cNvSpPr/>
          <p:nvPr/>
        </p:nvSpPr>
        <p:spPr>
          <a:xfrm>
            <a:off x="3788937" y="3368814"/>
            <a:ext cx="54055" cy="121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2" name="Pie 1172">
            <a:extLst>
              <a:ext uri="{FF2B5EF4-FFF2-40B4-BE49-F238E27FC236}">
                <a16:creationId xmlns:a16="http://schemas.microsoft.com/office/drawing/2014/main" id="{016C1E9B-195C-5AC8-1C6E-CF0A41780261}"/>
              </a:ext>
            </a:extLst>
          </p:cNvPr>
          <p:cNvSpPr/>
          <p:nvPr/>
        </p:nvSpPr>
        <p:spPr>
          <a:xfrm rot="5400000">
            <a:off x="3713495" y="3222005"/>
            <a:ext cx="239670" cy="303861"/>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cxnSp>
        <p:nvCxnSpPr>
          <p:cNvPr id="48" name="Connector: Elbow 47">
            <a:extLst>
              <a:ext uri="{FF2B5EF4-FFF2-40B4-BE49-F238E27FC236}">
                <a16:creationId xmlns:a16="http://schemas.microsoft.com/office/drawing/2014/main" id="{36254259-DA23-3868-9140-27FF727CC763}"/>
              </a:ext>
            </a:extLst>
          </p:cNvPr>
          <p:cNvCxnSpPr>
            <a:cxnSpLocks/>
            <a:stCxn id="41" idx="1"/>
            <a:endCxn id="45" idx="3"/>
          </p:cNvCxnSpPr>
          <p:nvPr/>
        </p:nvCxnSpPr>
        <p:spPr>
          <a:xfrm rot="10800000">
            <a:off x="3842992" y="3001372"/>
            <a:ext cx="820448" cy="57083"/>
          </a:xfrm>
          <a:prstGeom prst="bentConnector3">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onnector: Elbow 49">
            <a:extLst>
              <a:ext uri="{FF2B5EF4-FFF2-40B4-BE49-F238E27FC236}">
                <a16:creationId xmlns:a16="http://schemas.microsoft.com/office/drawing/2014/main" id="{9CA3CB2B-FDEE-E26C-8F5A-87CA616D1218}"/>
              </a:ext>
            </a:extLst>
          </p:cNvPr>
          <p:cNvCxnSpPr>
            <a:cxnSpLocks/>
            <a:stCxn id="41" idx="1"/>
            <a:endCxn id="46" idx="3"/>
          </p:cNvCxnSpPr>
          <p:nvPr/>
        </p:nvCxnSpPr>
        <p:spPr>
          <a:xfrm rot="10800000" flipV="1">
            <a:off x="3842992" y="3058453"/>
            <a:ext cx="820449" cy="60935"/>
          </a:xfrm>
          <a:prstGeom prst="bentConnector3">
            <a:avLst>
              <a:gd name="adj1" fmla="val 50000"/>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087CC9B1-1CFC-C889-7BB8-667BF16EDB2A}"/>
              </a:ext>
            </a:extLst>
          </p:cNvPr>
          <p:cNvCxnSpPr>
            <a:cxnSpLocks/>
            <a:stCxn id="42" idx="1"/>
            <a:endCxn id="43" idx="3"/>
          </p:cNvCxnSpPr>
          <p:nvPr/>
        </p:nvCxnSpPr>
        <p:spPr>
          <a:xfrm rot="10800000">
            <a:off x="3842993" y="3311458"/>
            <a:ext cx="819076" cy="48689"/>
          </a:xfrm>
          <a:prstGeom prst="bentConnector3">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Connector: Elbow 57">
            <a:extLst>
              <a:ext uri="{FF2B5EF4-FFF2-40B4-BE49-F238E27FC236}">
                <a16:creationId xmlns:a16="http://schemas.microsoft.com/office/drawing/2014/main" id="{BAA3BC7E-2569-9360-2F3F-F14D09A0958A}"/>
              </a:ext>
            </a:extLst>
          </p:cNvPr>
          <p:cNvCxnSpPr>
            <a:cxnSpLocks/>
            <a:stCxn id="42" idx="1"/>
            <a:endCxn id="44" idx="3"/>
          </p:cNvCxnSpPr>
          <p:nvPr/>
        </p:nvCxnSpPr>
        <p:spPr>
          <a:xfrm rot="10800000" flipV="1">
            <a:off x="3842993" y="3360145"/>
            <a:ext cx="819077" cy="69329"/>
          </a:xfrm>
          <a:prstGeom prst="bentConnector3">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5FAAEF47-B3AA-E26F-6229-E605C470E73E}"/>
              </a:ext>
            </a:extLst>
          </p:cNvPr>
          <p:cNvSpPr/>
          <p:nvPr/>
        </p:nvSpPr>
        <p:spPr>
          <a:xfrm>
            <a:off x="1955275" y="2819401"/>
            <a:ext cx="1341143" cy="193899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74" name="Connector: Elbow 73">
            <a:extLst>
              <a:ext uri="{FF2B5EF4-FFF2-40B4-BE49-F238E27FC236}">
                <a16:creationId xmlns:a16="http://schemas.microsoft.com/office/drawing/2014/main" id="{EBAB47B6-EAE7-A577-4AFA-0F79256BCF96}"/>
              </a:ext>
            </a:extLst>
          </p:cNvPr>
          <p:cNvCxnSpPr>
            <a:cxnSpLocks/>
            <a:stCxn id="14" idx="3"/>
            <a:endCxn id="69" idx="3"/>
          </p:cNvCxnSpPr>
          <p:nvPr/>
        </p:nvCxnSpPr>
        <p:spPr>
          <a:xfrm flipH="1" flipV="1">
            <a:off x="5274432" y="3271002"/>
            <a:ext cx="125289" cy="775441"/>
          </a:xfrm>
          <a:prstGeom prst="bentConnector3">
            <a:avLst>
              <a:gd name="adj1" fmla="val -182458"/>
            </a:avLst>
          </a:prstGeom>
          <a:ln w="127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79" name="Connector: Elbow 78">
            <a:extLst>
              <a:ext uri="{FF2B5EF4-FFF2-40B4-BE49-F238E27FC236}">
                <a16:creationId xmlns:a16="http://schemas.microsoft.com/office/drawing/2014/main" id="{41566D7B-AE4E-8F1E-2089-C37564281CF9}"/>
              </a:ext>
            </a:extLst>
          </p:cNvPr>
          <p:cNvCxnSpPr>
            <a:cxnSpLocks/>
            <a:stCxn id="63" idx="3"/>
            <a:endCxn id="75" idx="1"/>
          </p:cNvCxnSpPr>
          <p:nvPr/>
        </p:nvCxnSpPr>
        <p:spPr>
          <a:xfrm flipV="1">
            <a:off x="4316761" y="4198608"/>
            <a:ext cx="351507" cy="205606"/>
          </a:xfrm>
          <a:prstGeom prst="bentConnector3">
            <a:avLst>
              <a:gd name="adj1" fmla="val 46748"/>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2" name="Connector: Elbow 81">
            <a:extLst>
              <a:ext uri="{FF2B5EF4-FFF2-40B4-BE49-F238E27FC236}">
                <a16:creationId xmlns:a16="http://schemas.microsoft.com/office/drawing/2014/main" id="{3053105C-633B-6C39-AB48-689854FA28E6}"/>
              </a:ext>
            </a:extLst>
          </p:cNvPr>
          <p:cNvCxnSpPr>
            <a:cxnSpLocks/>
            <a:stCxn id="63" idx="3"/>
            <a:endCxn id="78" idx="1"/>
          </p:cNvCxnSpPr>
          <p:nvPr/>
        </p:nvCxnSpPr>
        <p:spPr>
          <a:xfrm>
            <a:off x="4316761" y="4404214"/>
            <a:ext cx="389969" cy="218558"/>
          </a:xfrm>
          <a:prstGeom prst="bentConnector3">
            <a:avLst>
              <a:gd name="adj1" fmla="val 4316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181" name="Group 180">
            <a:extLst>
              <a:ext uri="{FF2B5EF4-FFF2-40B4-BE49-F238E27FC236}">
                <a16:creationId xmlns:a16="http://schemas.microsoft.com/office/drawing/2014/main" id="{1F0572DC-C90C-8765-3519-E719B3566A2B}"/>
              </a:ext>
            </a:extLst>
          </p:cNvPr>
          <p:cNvGrpSpPr/>
          <p:nvPr/>
        </p:nvGrpSpPr>
        <p:grpSpPr>
          <a:xfrm>
            <a:off x="6580609" y="3666465"/>
            <a:ext cx="254029" cy="252000"/>
            <a:chOff x="5141260" y="3744666"/>
            <a:chExt cx="254029" cy="252000"/>
          </a:xfrm>
        </p:grpSpPr>
        <p:sp>
          <p:nvSpPr>
            <p:cNvPr id="87" name="Oval 86">
              <a:extLst>
                <a:ext uri="{FF2B5EF4-FFF2-40B4-BE49-F238E27FC236}">
                  <a16:creationId xmlns:a16="http://schemas.microsoft.com/office/drawing/2014/main" id="{77AB7C39-07DE-588C-116E-A88197825728}"/>
                </a:ext>
              </a:extLst>
            </p:cNvPr>
            <p:cNvSpPr/>
            <p:nvPr/>
          </p:nvSpPr>
          <p:spPr>
            <a:xfrm>
              <a:off x="5141260" y="3744666"/>
              <a:ext cx="157042" cy="252000"/>
            </a:xfrm>
            <a:prstGeom prst="ellipse">
              <a:avLst/>
            </a:prstGeom>
            <a:noFill/>
            <a:ln w="12700">
              <a:solidFill>
                <a:srgbClr val="FC8C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8" name="Oval 87">
              <a:extLst>
                <a:ext uri="{FF2B5EF4-FFF2-40B4-BE49-F238E27FC236}">
                  <a16:creationId xmlns:a16="http://schemas.microsoft.com/office/drawing/2014/main" id="{6ED3151A-F0D1-1528-647D-9A3932831747}"/>
                </a:ext>
              </a:extLst>
            </p:cNvPr>
            <p:cNvSpPr/>
            <p:nvPr/>
          </p:nvSpPr>
          <p:spPr>
            <a:xfrm>
              <a:off x="5188177" y="3744666"/>
              <a:ext cx="157042" cy="252000"/>
            </a:xfrm>
            <a:prstGeom prst="ellipse">
              <a:avLst/>
            </a:prstGeom>
            <a:noFill/>
            <a:ln w="12700">
              <a:solidFill>
                <a:srgbClr val="FC8C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9" name="Oval 88">
              <a:extLst>
                <a:ext uri="{FF2B5EF4-FFF2-40B4-BE49-F238E27FC236}">
                  <a16:creationId xmlns:a16="http://schemas.microsoft.com/office/drawing/2014/main" id="{E389F7AB-4A91-E78A-794E-DE7207C48816}"/>
                </a:ext>
              </a:extLst>
            </p:cNvPr>
            <p:cNvSpPr/>
            <p:nvPr/>
          </p:nvSpPr>
          <p:spPr>
            <a:xfrm>
              <a:off x="5238247" y="3744666"/>
              <a:ext cx="157042" cy="252000"/>
            </a:xfrm>
            <a:prstGeom prst="ellipse">
              <a:avLst/>
            </a:prstGeom>
            <a:noFill/>
            <a:ln w="12700">
              <a:solidFill>
                <a:srgbClr val="FC8C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cxnSp>
        <p:nvCxnSpPr>
          <p:cNvPr id="105" name="Connector: Elbow 104">
            <a:extLst>
              <a:ext uri="{FF2B5EF4-FFF2-40B4-BE49-F238E27FC236}">
                <a16:creationId xmlns:a16="http://schemas.microsoft.com/office/drawing/2014/main" id="{FE4AB632-D271-0B1D-90BC-9F0BBDB0D07D}"/>
              </a:ext>
            </a:extLst>
          </p:cNvPr>
          <p:cNvCxnSpPr>
            <a:cxnSpLocks/>
          </p:cNvCxnSpPr>
          <p:nvPr/>
        </p:nvCxnSpPr>
        <p:spPr>
          <a:xfrm rot="16200000" flipV="1">
            <a:off x="5462975" y="2932216"/>
            <a:ext cx="561676" cy="943095"/>
          </a:xfrm>
          <a:prstGeom prst="bentConnector2">
            <a:avLst/>
          </a:prstGeom>
          <a:ln w="12700">
            <a:solidFill>
              <a:srgbClr val="FC8C42"/>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Connector: Elbow 117">
            <a:extLst>
              <a:ext uri="{FF2B5EF4-FFF2-40B4-BE49-F238E27FC236}">
                <a16:creationId xmlns:a16="http://schemas.microsoft.com/office/drawing/2014/main" id="{FF2D0B4A-511C-CB4A-CC23-3BB2C0399BF9}"/>
              </a:ext>
            </a:extLst>
          </p:cNvPr>
          <p:cNvCxnSpPr>
            <a:cxnSpLocks/>
            <a:stCxn id="25" idx="3"/>
            <a:endCxn id="314" idx="1"/>
          </p:cNvCxnSpPr>
          <p:nvPr/>
        </p:nvCxnSpPr>
        <p:spPr>
          <a:xfrm flipV="1">
            <a:off x="5430444" y="4017058"/>
            <a:ext cx="677624" cy="744098"/>
          </a:xfrm>
          <a:prstGeom prst="bentConnector3">
            <a:avLst>
              <a:gd name="adj1" fmla="val 50000"/>
            </a:avLst>
          </a:prstGeom>
          <a:ln w="127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2" name="Rectangle 121">
            <a:extLst>
              <a:ext uri="{FF2B5EF4-FFF2-40B4-BE49-F238E27FC236}">
                <a16:creationId xmlns:a16="http://schemas.microsoft.com/office/drawing/2014/main" id="{26817C51-8A0B-93FA-FE15-5576B4F5DF41}"/>
              </a:ext>
            </a:extLst>
          </p:cNvPr>
          <p:cNvSpPr/>
          <p:nvPr/>
        </p:nvSpPr>
        <p:spPr>
          <a:xfrm>
            <a:off x="2633217" y="3047264"/>
            <a:ext cx="539371" cy="328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AU" sz="1200" dirty="0">
                <a:solidFill>
                  <a:schemeClr val="tx1"/>
                </a:solidFill>
              </a:rPr>
              <a:t>Kalman filter</a:t>
            </a:r>
          </a:p>
        </p:txBody>
      </p:sp>
      <p:sp>
        <p:nvSpPr>
          <p:cNvPr id="123" name="Rectangle 122">
            <a:extLst>
              <a:ext uri="{FF2B5EF4-FFF2-40B4-BE49-F238E27FC236}">
                <a16:creationId xmlns:a16="http://schemas.microsoft.com/office/drawing/2014/main" id="{D53CDFBE-C232-7875-E367-EA582A32F397}"/>
              </a:ext>
            </a:extLst>
          </p:cNvPr>
          <p:cNvSpPr/>
          <p:nvPr/>
        </p:nvSpPr>
        <p:spPr>
          <a:xfrm>
            <a:off x="2620673" y="3497988"/>
            <a:ext cx="539371" cy="328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AU" sz="1200" dirty="0">
                <a:solidFill>
                  <a:schemeClr val="tx1"/>
                </a:solidFill>
              </a:rPr>
              <a:t>tracking lock</a:t>
            </a:r>
          </a:p>
        </p:txBody>
      </p:sp>
      <p:sp>
        <p:nvSpPr>
          <p:cNvPr id="124" name="Rectangle 123">
            <a:extLst>
              <a:ext uri="{FF2B5EF4-FFF2-40B4-BE49-F238E27FC236}">
                <a16:creationId xmlns:a16="http://schemas.microsoft.com/office/drawing/2014/main" id="{751D61B6-24E6-E23D-B9E6-2FBF580514D9}"/>
              </a:ext>
            </a:extLst>
          </p:cNvPr>
          <p:cNvSpPr/>
          <p:nvPr/>
        </p:nvSpPr>
        <p:spPr>
          <a:xfrm>
            <a:off x="2633217" y="4220340"/>
            <a:ext cx="539371" cy="328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200" dirty="0">
                <a:solidFill>
                  <a:schemeClr val="tx1"/>
                </a:solidFill>
              </a:rPr>
              <a:t>sync lock</a:t>
            </a:r>
          </a:p>
        </p:txBody>
      </p:sp>
      <p:cxnSp>
        <p:nvCxnSpPr>
          <p:cNvPr id="126" name="Connector: Elbow 125">
            <a:extLst>
              <a:ext uri="{FF2B5EF4-FFF2-40B4-BE49-F238E27FC236}">
                <a16:creationId xmlns:a16="http://schemas.microsoft.com/office/drawing/2014/main" id="{7D368AF9-6A6C-EE31-8A0F-1A081D933F42}"/>
              </a:ext>
            </a:extLst>
          </p:cNvPr>
          <p:cNvCxnSpPr>
            <a:cxnSpLocks/>
            <a:stCxn id="124" idx="3"/>
            <a:endCxn id="77" idx="1"/>
          </p:cNvCxnSpPr>
          <p:nvPr/>
        </p:nvCxnSpPr>
        <p:spPr>
          <a:xfrm>
            <a:off x="3172588" y="4384355"/>
            <a:ext cx="1543277" cy="519052"/>
          </a:xfrm>
          <a:prstGeom prst="bentConnector3">
            <a:avLst>
              <a:gd name="adj1" fmla="val 25806"/>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8" name="Rectangle 127">
            <a:extLst>
              <a:ext uri="{FF2B5EF4-FFF2-40B4-BE49-F238E27FC236}">
                <a16:creationId xmlns:a16="http://schemas.microsoft.com/office/drawing/2014/main" id="{F91AECE6-CBC3-A275-83D4-20EF14886CC0}"/>
              </a:ext>
            </a:extLst>
          </p:cNvPr>
          <p:cNvSpPr/>
          <p:nvPr/>
        </p:nvSpPr>
        <p:spPr>
          <a:xfrm>
            <a:off x="2044723" y="3830629"/>
            <a:ext cx="486415" cy="3280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AU" sz="1000" dirty="0">
                <a:solidFill>
                  <a:schemeClr val="tx1"/>
                </a:solidFill>
              </a:rPr>
              <a:t>Two way</a:t>
            </a:r>
          </a:p>
        </p:txBody>
      </p:sp>
      <p:cxnSp>
        <p:nvCxnSpPr>
          <p:cNvPr id="134" name="Connector: Elbow 133">
            <a:extLst>
              <a:ext uri="{FF2B5EF4-FFF2-40B4-BE49-F238E27FC236}">
                <a16:creationId xmlns:a16="http://schemas.microsoft.com/office/drawing/2014/main" id="{BC68B258-4A37-1202-6406-685697B31DD0}"/>
              </a:ext>
            </a:extLst>
          </p:cNvPr>
          <p:cNvCxnSpPr>
            <a:cxnSpLocks/>
            <a:stCxn id="11" idx="1"/>
            <a:endCxn id="130" idx="3"/>
          </p:cNvCxnSpPr>
          <p:nvPr/>
        </p:nvCxnSpPr>
        <p:spPr>
          <a:xfrm rot="10800000" flipV="1">
            <a:off x="3168024" y="3059625"/>
            <a:ext cx="513376" cy="59763"/>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Connector: Elbow 135">
            <a:extLst>
              <a:ext uri="{FF2B5EF4-FFF2-40B4-BE49-F238E27FC236}">
                <a16:creationId xmlns:a16="http://schemas.microsoft.com/office/drawing/2014/main" id="{9CA14F5A-C1DC-2FB2-74E7-B32EE4629984}"/>
              </a:ext>
            </a:extLst>
          </p:cNvPr>
          <p:cNvCxnSpPr>
            <a:cxnSpLocks/>
            <a:stCxn id="12" idx="1"/>
            <a:endCxn id="129" idx="3"/>
          </p:cNvCxnSpPr>
          <p:nvPr/>
        </p:nvCxnSpPr>
        <p:spPr>
          <a:xfrm rot="10800000">
            <a:off x="3172728" y="3298698"/>
            <a:ext cx="508673" cy="75238"/>
          </a:xfrm>
          <a:prstGeom prst="bentConnector3">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40" name="Rectangle 139">
            <a:extLst>
              <a:ext uri="{FF2B5EF4-FFF2-40B4-BE49-F238E27FC236}">
                <a16:creationId xmlns:a16="http://schemas.microsoft.com/office/drawing/2014/main" id="{73F16F16-676B-6490-955F-41FCFB08B4BA}"/>
              </a:ext>
            </a:extLst>
          </p:cNvPr>
          <p:cNvSpPr/>
          <p:nvPr/>
        </p:nvSpPr>
        <p:spPr>
          <a:xfrm>
            <a:off x="3258785" y="1555038"/>
            <a:ext cx="132527" cy="15581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3" name="Partial Circle 142">
            <a:extLst>
              <a:ext uri="{FF2B5EF4-FFF2-40B4-BE49-F238E27FC236}">
                <a16:creationId xmlns:a16="http://schemas.microsoft.com/office/drawing/2014/main" id="{7DB7059F-C860-2886-69CF-F4323A008AD3}"/>
              </a:ext>
            </a:extLst>
          </p:cNvPr>
          <p:cNvSpPr/>
          <p:nvPr/>
        </p:nvSpPr>
        <p:spPr>
          <a:xfrm rot="10800000">
            <a:off x="3258880" y="1475025"/>
            <a:ext cx="132432" cy="155814"/>
          </a:xfrm>
          <a:prstGeom prst="pie">
            <a:avLst>
              <a:gd name="adj1" fmla="val 0"/>
              <a:gd name="adj2" fmla="val 10785312"/>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chemeClr val="tx1"/>
              </a:solidFill>
            </a:endParaRPr>
          </a:p>
        </p:txBody>
      </p:sp>
      <p:grpSp>
        <p:nvGrpSpPr>
          <p:cNvPr id="161" name="Group 160">
            <a:extLst>
              <a:ext uri="{FF2B5EF4-FFF2-40B4-BE49-F238E27FC236}">
                <a16:creationId xmlns:a16="http://schemas.microsoft.com/office/drawing/2014/main" id="{CA0E4BE3-D39F-CF28-2442-4DF9890CC4B7}"/>
              </a:ext>
            </a:extLst>
          </p:cNvPr>
          <p:cNvGrpSpPr/>
          <p:nvPr/>
        </p:nvGrpSpPr>
        <p:grpSpPr>
          <a:xfrm>
            <a:off x="7142191" y="1730773"/>
            <a:ext cx="140583" cy="180584"/>
            <a:chOff x="3889740" y="1923167"/>
            <a:chExt cx="190330" cy="180584"/>
          </a:xfrm>
        </p:grpSpPr>
        <p:sp>
          <p:nvSpPr>
            <p:cNvPr id="160" name="Oval 159">
              <a:extLst>
                <a:ext uri="{FF2B5EF4-FFF2-40B4-BE49-F238E27FC236}">
                  <a16:creationId xmlns:a16="http://schemas.microsoft.com/office/drawing/2014/main" id="{6DFD5BBA-C93B-0D39-2FE4-0D2F1C1E2348}"/>
                </a:ext>
              </a:extLst>
            </p:cNvPr>
            <p:cNvSpPr/>
            <p:nvPr/>
          </p:nvSpPr>
          <p:spPr>
            <a:xfrm>
              <a:off x="3889740" y="1923167"/>
              <a:ext cx="190330" cy="180584"/>
            </a:xfrm>
            <a:prstGeom prst="ellipse">
              <a:avLst/>
            </a:prstGeom>
            <a:solidFill>
              <a:srgbClr val="B9CDE5"/>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159" name="Group 158">
              <a:extLst>
                <a:ext uri="{FF2B5EF4-FFF2-40B4-BE49-F238E27FC236}">
                  <a16:creationId xmlns:a16="http://schemas.microsoft.com/office/drawing/2014/main" id="{BFEB99C7-EAFD-3EBE-D1F8-6C377FC7F157}"/>
                </a:ext>
              </a:extLst>
            </p:cNvPr>
            <p:cNvGrpSpPr/>
            <p:nvPr/>
          </p:nvGrpSpPr>
          <p:grpSpPr>
            <a:xfrm>
              <a:off x="3899150" y="1934178"/>
              <a:ext cx="171511" cy="162810"/>
              <a:chOff x="3422900" y="2046333"/>
              <a:chExt cx="171511" cy="162810"/>
            </a:xfrm>
            <a:noFill/>
          </p:grpSpPr>
          <p:sp>
            <p:nvSpPr>
              <p:cNvPr id="152" name="Hexagon 151">
                <a:extLst>
                  <a:ext uri="{FF2B5EF4-FFF2-40B4-BE49-F238E27FC236}">
                    <a16:creationId xmlns:a16="http://schemas.microsoft.com/office/drawing/2014/main" id="{A3FFA7B0-593F-EC3F-024E-29591796D303}"/>
                  </a:ext>
                </a:extLst>
              </p:cNvPr>
              <p:cNvSpPr/>
              <p:nvPr/>
            </p:nvSpPr>
            <p:spPr>
              <a:xfrm>
                <a:off x="3422900" y="2074545"/>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3" name="Hexagon 152">
                <a:extLst>
                  <a:ext uri="{FF2B5EF4-FFF2-40B4-BE49-F238E27FC236}">
                    <a16:creationId xmlns:a16="http://schemas.microsoft.com/office/drawing/2014/main" id="{95CC250D-6621-34D6-7C96-D850E1882D6F}"/>
                  </a:ext>
                </a:extLst>
              </p:cNvPr>
              <p:cNvSpPr/>
              <p:nvPr/>
            </p:nvSpPr>
            <p:spPr>
              <a:xfrm>
                <a:off x="3476732" y="2046333"/>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4" name="Hexagon 153">
                <a:extLst>
                  <a:ext uri="{FF2B5EF4-FFF2-40B4-BE49-F238E27FC236}">
                    <a16:creationId xmlns:a16="http://schemas.microsoft.com/office/drawing/2014/main" id="{34FC651C-31ED-B2A0-27E6-0693C4948C8B}"/>
                  </a:ext>
                </a:extLst>
              </p:cNvPr>
              <p:cNvSpPr/>
              <p:nvPr/>
            </p:nvSpPr>
            <p:spPr>
              <a:xfrm>
                <a:off x="3476732" y="2099636"/>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5" name="Hexagon 154">
                <a:extLst>
                  <a:ext uri="{FF2B5EF4-FFF2-40B4-BE49-F238E27FC236}">
                    <a16:creationId xmlns:a16="http://schemas.microsoft.com/office/drawing/2014/main" id="{DC75C6E8-F682-3A8E-9699-B8FC3EC0CEA4}"/>
                  </a:ext>
                </a:extLst>
              </p:cNvPr>
              <p:cNvSpPr/>
              <p:nvPr/>
            </p:nvSpPr>
            <p:spPr>
              <a:xfrm>
                <a:off x="3422900" y="2126306"/>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6" name="Hexagon 155">
                <a:extLst>
                  <a:ext uri="{FF2B5EF4-FFF2-40B4-BE49-F238E27FC236}">
                    <a16:creationId xmlns:a16="http://schemas.microsoft.com/office/drawing/2014/main" id="{94ADBBF8-7BB0-BB95-5152-2792A22D50C9}"/>
                  </a:ext>
                </a:extLst>
              </p:cNvPr>
              <p:cNvSpPr/>
              <p:nvPr/>
            </p:nvSpPr>
            <p:spPr>
              <a:xfrm>
                <a:off x="3476731" y="2155803"/>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7" name="Hexagon 156">
                <a:extLst>
                  <a:ext uri="{FF2B5EF4-FFF2-40B4-BE49-F238E27FC236}">
                    <a16:creationId xmlns:a16="http://schemas.microsoft.com/office/drawing/2014/main" id="{AEE97E20-1542-2164-D238-FC00A1996137}"/>
                  </a:ext>
                </a:extLst>
              </p:cNvPr>
              <p:cNvSpPr/>
              <p:nvPr/>
            </p:nvSpPr>
            <p:spPr>
              <a:xfrm>
                <a:off x="3530562" y="2129133"/>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8" name="Hexagon 157">
                <a:extLst>
                  <a:ext uri="{FF2B5EF4-FFF2-40B4-BE49-F238E27FC236}">
                    <a16:creationId xmlns:a16="http://schemas.microsoft.com/office/drawing/2014/main" id="{00A5F45D-D657-9DC6-7FEF-878E84E5BFF2}"/>
                  </a:ext>
                </a:extLst>
              </p:cNvPr>
              <p:cNvSpPr/>
              <p:nvPr/>
            </p:nvSpPr>
            <p:spPr>
              <a:xfrm>
                <a:off x="3530541" y="2072966"/>
                <a:ext cx="63849" cy="53340"/>
              </a:xfrm>
              <a:prstGeom prst="hexagon">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cxnSp>
        <p:nvCxnSpPr>
          <p:cNvPr id="163" name="Straight Arrow Connector 162">
            <a:extLst>
              <a:ext uri="{FF2B5EF4-FFF2-40B4-BE49-F238E27FC236}">
                <a16:creationId xmlns:a16="http://schemas.microsoft.com/office/drawing/2014/main" id="{B2EA7EF7-C198-DC9C-020F-FAAC16BFAD0B}"/>
              </a:ext>
            </a:extLst>
          </p:cNvPr>
          <p:cNvCxnSpPr>
            <a:stCxn id="143" idx="2"/>
            <a:endCxn id="155" idx="4"/>
          </p:cNvCxnSpPr>
          <p:nvPr/>
        </p:nvCxnSpPr>
        <p:spPr>
          <a:xfrm>
            <a:off x="3391312" y="1552932"/>
            <a:ext cx="3769619" cy="268825"/>
          </a:xfrm>
          <a:prstGeom prst="straightConnector1">
            <a:avLst/>
          </a:prstGeom>
          <a:ln>
            <a:solidFill>
              <a:srgbClr val="C00000"/>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64" name="TextBox 163">
            <a:extLst>
              <a:ext uri="{FF2B5EF4-FFF2-40B4-BE49-F238E27FC236}">
                <a16:creationId xmlns:a16="http://schemas.microsoft.com/office/drawing/2014/main" id="{6C3D53F3-200B-2E66-DB99-D5B49CCAF869}"/>
              </a:ext>
            </a:extLst>
          </p:cNvPr>
          <p:cNvSpPr txBox="1"/>
          <p:nvPr/>
        </p:nvSpPr>
        <p:spPr>
          <a:xfrm>
            <a:off x="4599886" y="1347830"/>
            <a:ext cx="1312282" cy="276999"/>
          </a:xfrm>
          <a:prstGeom prst="rect">
            <a:avLst/>
          </a:prstGeom>
          <a:noFill/>
        </p:spPr>
        <p:txBody>
          <a:bodyPr wrap="none" rtlCol="0">
            <a:spAutoFit/>
          </a:bodyPr>
          <a:lstStyle/>
          <a:p>
            <a:r>
              <a:rPr lang="en-AU" sz="1200" dirty="0"/>
              <a:t>300 km round trip</a:t>
            </a:r>
          </a:p>
        </p:txBody>
      </p:sp>
      <p:sp>
        <p:nvSpPr>
          <p:cNvPr id="165" name="TextBox 164">
            <a:extLst>
              <a:ext uri="{FF2B5EF4-FFF2-40B4-BE49-F238E27FC236}">
                <a16:creationId xmlns:a16="http://schemas.microsoft.com/office/drawing/2014/main" id="{9009AA1F-73ED-D3A3-071C-58850CFAD83E}"/>
              </a:ext>
            </a:extLst>
          </p:cNvPr>
          <p:cNvSpPr txBox="1"/>
          <p:nvPr/>
        </p:nvSpPr>
        <p:spPr>
          <a:xfrm>
            <a:off x="7276720" y="1660539"/>
            <a:ext cx="1030410" cy="276999"/>
          </a:xfrm>
          <a:prstGeom prst="rect">
            <a:avLst/>
          </a:prstGeom>
          <a:noFill/>
        </p:spPr>
        <p:txBody>
          <a:bodyPr wrap="none" rtlCol="0">
            <a:spAutoFit/>
          </a:bodyPr>
          <a:lstStyle/>
          <a:p>
            <a:r>
              <a:rPr lang="en-AU" sz="1200" dirty="0"/>
              <a:t>retroreflector</a:t>
            </a:r>
          </a:p>
        </p:txBody>
      </p:sp>
      <p:cxnSp>
        <p:nvCxnSpPr>
          <p:cNvPr id="166" name="Straight Arrow Connector 165">
            <a:extLst>
              <a:ext uri="{FF2B5EF4-FFF2-40B4-BE49-F238E27FC236}">
                <a16:creationId xmlns:a16="http://schemas.microsoft.com/office/drawing/2014/main" id="{AE9333CE-7DCA-8D19-CC21-7B25DECB25C0}"/>
              </a:ext>
            </a:extLst>
          </p:cNvPr>
          <p:cNvCxnSpPr>
            <a:cxnSpLocks/>
            <a:stCxn id="155" idx="4"/>
          </p:cNvCxnSpPr>
          <p:nvPr/>
        </p:nvCxnSpPr>
        <p:spPr>
          <a:xfrm flipH="1" flipV="1">
            <a:off x="3404388" y="1621150"/>
            <a:ext cx="3756543" cy="200607"/>
          </a:xfrm>
          <a:prstGeom prst="straightConnector1">
            <a:avLst/>
          </a:prstGeom>
          <a:ln>
            <a:solidFill>
              <a:srgbClr val="C00000"/>
            </a:solidFill>
            <a:prstDash val="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3" name="Rectangle 172">
            <a:extLst>
              <a:ext uri="{FF2B5EF4-FFF2-40B4-BE49-F238E27FC236}">
                <a16:creationId xmlns:a16="http://schemas.microsoft.com/office/drawing/2014/main" id="{D089C258-164D-4011-CD5C-DD78208762B0}"/>
              </a:ext>
            </a:extLst>
          </p:cNvPr>
          <p:cNvSpPr/>
          <p:nvPr/>
        </p:nvSpPr>
        <p:spPr>
          <a:xfrm>
            <a:off x="7061681" y="3843615"/>
            <a:ext cx="150802" cy="1421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75" name="Straight Arrow Connector 174">
            <a:extLst>
              <a:ext uri="{FF2B5EF4-FFF2-40B4-BE49-F238E27FC236}">
                <a16:creationId xmlns:a16="http://schemas.microsoft.com/office/drawing/2014/main" id="{89B8384E-5679-CB69-E86D-B03859A1D034}"/>
              </a:ext>
            </a:extLst>
          </p:cNvPr>
          <p:cNvCxnSpPr>
            <a:cxnSpLocks/>
          </p:cNvCxnSpPr>
          <p:nvPr/>
        </p:nvCxnSpPr>
        <p:spPr>
          <a:xfrm flipV="1">
            <a:off x="7102290" y="3689598"/>
            <a:ext cx="110193" cy="41733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2" name="Rectangle 181">
            <a:extLst>
              <a:ext uri="{FF2B5EF4-FFF2-40B4-BE49-F238E27FC236}">
                <a16:creationId xmlns:a16="http://schemas.microsoft.com/office/drawing/2014/main" id="{EC57D213-09CA-3743-7FE4-6A6374DA39A2}"/>
              </a:ext>
            </a:extLst>
          </p:cNvPr>
          <p:cNvSpPr/>
          <p:nvPr/>
        </p:nvSpPr>
        <p:spPr>
          <a:xfrm>
            <a:off x="7730490" y="3795390"/>
            <a:ext cx="205200" cy="20574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84" name="Straight Connector 183">
            <a:extLst>
              <a:ext uri="{FF2B5EF4-FFF2-40B4-BE49-F238E27FC236}">
                <a16:creationId xmlns:a16="http://schemas.microsoft.com/office/drawing/2014/main" id="{4A2A8510-CFE5-074F-AEA9-73F87F7FEC3F}"/>
              </a:ext>
            </a:extLst>
          </p:cNvPr>
          <p:cNvCxnSpPr>
            <a:cxnSpLocks/>
          </p:cNvCxnSpPr>
          <p:nvPr/>
        </p:nvCxnSpPr>
        <p:spPr>
          <a:xfrm flipH="1">
            <a:off x="7749540" y="3793489"/>
            <a:ext cx="186690" cy="2095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1" name="Group 200">
            <a:extLst>
              <a:ext uri="{FF2B5EF4-FFF2-40B4-BE49-F238E27FC236}">
                <a16:creationId xmlns:a16="http://schemas.microsoft.com/office/drawing/2014/main" id="{A618BFFC-289A-E6EB-CDF1-F5DE17247DC5}"/>
              </a:ext>
            </a:extLst>
          </p:cNvPr>
          <p:cNvGrpSpPr/>
          <p:nvPr/>
        </p:nvGrpSpPr>
        <p:grpSpPr>
          <a:xfrm>
            <a:off x="7631066" y="4433525"/>
            <a:ext cx="431258" cy="546447"/>
            <a:chOff x="6228986" y="4433525"/>
            <a:chExt cx="431258" cy="546447"/>
          </a:xfrm>
        </p:grpSpPr>
        <p:sp>
          <p:nvSpPr>
            <p:cNvPr id="189" name="Rectangle 188">
              <a:extLst>
                <a:ext uri="{FF2B5EF4-FFF2-40B4-BE49-F238E27FC236}">
                  <a16:creationId xmlns:a16="http://schemas.microsoft.com/office/drawing/2014/main" id="{92108F25-C2ED-43A3-BE17-4C5E8E40A0DA}"/>
                </a:ext>
              </a:extLst>
            </p:cNvPr>
            <p:cNvSpPr/>
            <p:nvPr/>
          </p:nvSpPr>
          <p:spPr>
            <a:xfrm rot="16200000" flipV="1">
              <a:off x="6171391" y="4491120"/>
              <a:ext cx="546447" cy="431258"/>
            </a:xfrm>
            <a:prstGeom prst="rect">
              <a:avLst/>
            </a:prstGeom>
            <a:solidFill>
              <a:srgbClr val="4F81BD">
                <a:lumMod val="40000"/>
                <a:lumOff val="60000"/>
              </a:srgbClr>
            </a:solidFill>
            <a:ln w="25400" cap="flat" cmpd="sng" algn="ctr">
              <a:solidFill>
                <a:srgbClr val="385D8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pitchFamily="34" charset="0"/>
                <a:cs typeface="Calibri" pitchFamily="34" charset="0"/>
              </a:endParaRPr>
            </a:p>
          </p:txBody>
        </p:sp>
        <p:cxnSp>
          <p:nvCxnSpPr>
            <p:cNvPr id="190" name="Straight Arrow Connector 189">
              <a:extLst>
                <a:ext uri="{FF2B5EF4-FFF2-40B4-BE49-F238E27FC236}">
                  <a16:creationId xmlns:a16="http://schemas.microsoft.com/office/drawing/2014/main" id="{5735FF9B-7E9C-B821-1221-496A2B97DFE9}"/>
                </a:ext>
              </a:extLst>
            </p:cNvPr>
            <p:cNvCxnSpPr>
              <a:cxnSpLocks/>
              <a:endCxn id="189" idx="3"/>
            </p:cNvCxnSpPr>
            <p:nvPr/>
          </p:nvCxnSpPr>
          <p:spPr>
            <a:xfrm rot="16200000" flipV="1">
              <a:off x="6309742" y="4568398"/>
              <a:ext cx="274523" cy="4778"/>
            </a:xfrm>
            <a:prstGeom prst="straightConnector1">
              <a:avLst/>
            </a:prstGeom>
            <a:noFill/>
            <a:ln w="25400" cap="flat" cmpd="sng" algn="ctr">
              <a:solidFill>
                <a:srgbClr val="C00000"/>
              </a:solidFill>
              <a:prstDash val="solid"/>
              <a:tailEnd type="triangle" w="lg" len="lg"/>
            </a:ln>
            <a:effectLst/>
          </p:spPr>
        </p:cxnSp>
        <p:cxnSp>
          <p:nvCxnSpPr>
            <p:cNvPr id="191" name="Straight Connector 190">
              <a:extLst>
                <a:ext uri="{FF2B5EF4-FFF2-40B4-BE49-F238E27FC236}">
                  <a16:creationId xmlns:a16="http://schemas.microsoft.com/office/drawing/2014/main" id="{71AC5851-92FB-8C0D-C62A-0AC4960BDB0A}"/>
                </a:ext>
              </a:extLst>
            </p:cNvPr>
            <p:cNvCxnSpPr>
              <a:cxnSpLocks/>
            </p:cNvCxnSpPr>
            <p:nvPr/>
          </p:nvCxnSpPr>
          <p:spPr>
            <a:xfrm rot="16200000" flipV="1">
              <a:off x="6283125" y="4684283"/>
              <a:ext cx="314540" cy="159419"/>
            </a:xfrm>
            <a:prstGeom prst="line">
              <a:avLst/>
            </a:prstGeom>
            <a:noFill/>
            <a:ln w="38100" cap="flat" cmpd="sng" algn="ctr">
              <a:solidFill>
                <a:srgbClr val="C00000"/>
              </a:solidFill>
              <a:prstDash val="solid"/>
            </a:ln>
            <a:effectLst/>
          </p:spPr>
        </p:cxnSp>
        <p:cxnSp>
          <p:nvCxnSpPr>
            <p:cNvPr id="192" name="Straight Connector 191">
              <a:extLst>
                <a:ext uri="{FF2B5EF4-FFF2-40B4-BE49-F238E27FC236}">
                  <a16:creationId xmlns:a16="http://schemas.microsoft.com/office/drawing/2014/main" id="{1E2ECE95-30CA-4CC5-42A1-9614A626B868}"/>
                </a:ext>
              </a:extLst>
            </p:cNvPr>
            <p:cNvCxnSpPr>
              <a:cxnSpLocks/>
            </p:cNvCxnSpPr>
            <p:nvPr/>
          </p:nvCxnSpPr>
          <p:spPr>
            <a:xfrm rot="16200000" flipV="1">
              <a:off x="6375250" y="4579168"/>
              <a:ext cx="130289" cy="369650"/>
            </a:xfrm>
            <a:prstGeom prst="line">
              <a:avLst/>
            </a:prstGeom>
            <a:noFill/>
            <a:ln w="38100" cap="flat" cmpd="sng" algn="ctr">
              <a:solidFill>
                <a:srgbClr val="C00000"/>
              </a:solidFill>
              <a:prstDash val="solid"/>
            </a:ln>
            <a:effectLst/>
          </p:spPr>
        </p:cxnSp>
        <p:cxnSp>
          <p:nvCxnSpPr>
            <p:cNvPr id="193" name="Straight Connector 192">
              <a:extLst>
                <a:ext uri="{FF2B5EF4-FFF2-40B4-BE49-F238E27FC236}">
                  <a16:creationId xmlns:a16="http://schemas.microsoft.com/office/drawing/2014/main" id="{7ACB81C6-8668-CD6F-F552-64DA026AE206}"/>
                </a:ext>
              </a:extLst>
            </p:cNvPr>
            <p:cNvCxnSpPr>
              <a:cxnSpLocks/>
            </p:cNvCxnSpPr>
            <p:nvPr/>
          </p:nvCxnSpPr>
          <p:spPr>
            <a:xfrm rot="16200000" flipH="1" flipV="1">
              <a:off x="6375250" y="4579168"/>
              <a:ext cx="130289" cy="369650"/>
            </a:xfrm>
            <a:prstGeom prst="line">
              <a:avLst/>
            </a:prstGeom>
            <a:noFill/>
            <a:ln w="38100" cap="flat" cmpd="sng" algn="ctr">
              <a:solidFill>
                <a:srgbClr val="C00000"/>
              </a:solidFill>
              <a:prstDash val="solid"/>
            </a:ln>
            <a:effectLst/>
          </p:spPr>
        </p:cxnSp>
        <p:cxnSp>
          <p:nvCxnSpPr>
            <p:cNvPr id="194" name="Straight Connector 193">
              <a:extLst>
                <a:ext uri="{FF2B5EF4-FFF2-40B4-BE49-F238E27FC236}">
                  <a16:creationId xmlns:a16="http://schemas.microsoft.com/office/drawing/2014/main" id="{14F146DC-4A87-20F7-1728-B8511F3684EF}"/>
                </a:ext>
              </a:extLst>
            </p:cNvPr>
            <p:cNvCxnSpPr>
              <a:cxnSpLocks/>
            </p:cNvCxnSpPr>
            <p:nvPr/>
          </p:nvCxnSpPr>
          <p:spPr>
            <a:xfrm rot="16200000" flipH="1" flipV="1">
              <a:off x="6283125" y="4684283"/>
              <a:ext cx="314540" cy="159419"/>
            </a:xfrm>
            <a:prstGeom prst="line">
              <a:avLst/>
            </a:prstGeom>
            <a:noFill/>
            <a:ln w="38100" cap="flat" cmpd="sng" algn="ctr">
              <a:solidFill>
                <a:srgbClr val="C00000"/>
              </a:solidFill>
              <a:prstDash val="solid"/>
            </a:ln>
            <a:effectLst/>
          </p:spPr>
        </p:cxnSp>
      </p:grpSp>
      <p:cxnSp>
        <p:nvCxnSpPr>
          <p:cNvPr id="196" name="Straight Arrow Connector 195">
            <a:extLst>
              <a:ext uri="{FF2B5EF4-FFF2-40B4-BE49-F238E27FC236}">
                <a16:creationId xmlns:a16="http://schemas.microsoft.com/office/drawing/2014/main" id="{9615BFC4-7A71-A340-5F6E-0A490C70C008}"/>
              </a:ext>
            </a:extLst>
          </p:cNvPr>
          <p:cNvCxnSpPr>
            <a:cxnSpLocks/>
            <a:stCxn id="189" idx="3"/>
          </p:cNvCxnSpPr>
          <p:nvPr/>
        </p:nvCxnSpPr>
        <p:spPr>
          <a:xfrm flipH="1" flipV="1">
            <a:off x="7830025" y="3903704"/>
            <a:ext cx="16670" cy="529822"/>
          </a:xfrm>
          <a:prstGeom prst="straightConnector1">
            <a:avLst/>
          </a:prstGeom>
          <a:ln w="127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00" name="Rectangle 199">
            <a:extLst>
              <a:ext uri="{FF2B5EF4-FFF2-40B4-BE49-F238E27FC236}">
                <a16:creationId xmlns:a16="http://schemas.microsoft.com/office/drawing/2014/main" id="{1C5702B4-FFCB-B653-8BA1-DFFBF3426F4F}"/>
              </a:ext>
            </a:extLst>
          </p:cNvPr>
          <p:cNvSpPr/>
          <p:nvPr/>
        </p:nvSpPr>
        <p:spPr>
          <a:xfrm>
            <a:off x="8213174" y="3844822"/>
            <a:ext cx="240524" cy="139722"/>
          </a:xfrm>
          <a:prstGeom prst="rect">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03" name="Straight Connector 202">
            <a:extLst>
              <a:ext uri="{FF2B5EF4-FFF2-40B4-BE49-F238E27FC236}">
                <a16:creationId xmlns:a16="http://schemas.microsoft.com/office/drawing/2014/main" id="{BF80FDE3-1506-2F3C-60C9-57237B4AB2D1}"/>
              </a:ext>
            </a:extLst>
          </p:cNvPr>
          <p:cNvCxnSpPr>
            <a:cxnSpLocks/>
            <a:stCxn id="94" idx="3"/>
            <a:endCxn id="173" idx="1"/>
          </p:cNvCxnSpPr>
          <p:nvPr/>
        </p:nvCxnSpPr>
        <p:spPr>
          <a:xfrm flipV="1">
            <a:off x="6399657" y="3914684"/>
            <a:ext cx="662024" cy="1164"/>
          </a:xfrm>
          <a:prstGeom prst="line">
            <a:avLst/>
          </a:prstGeom>
          <a:ln w="12700">
            <a:solidFill>
              <a:srgbClr val="FC8C42"/>
            </a:solidFill>
          </a:ln>
        </p:spPr>
        <p:style>
          <a:lnRef idx="1">
            <a:schemeClr val="accent1"/>
          </a:lnRef>
          <a:fillRef idx="0">
            <a:schemeClr val="accent1"/>
          </a:fillRef>
          <a:effectRef idx="0">
            <a:schemeClr val="accent1"/>
          </a:effectRef>
          <a:fontRef idx="minor">
            <a:schemeClr val="tx1"/>
          </a:fontRef>
        </p:style>
      </p:cxnSp>
      <p:sp>
        <p:nvSpPr>
          <p:cNvPr id="204" name="Rectangle 203">
            <a:extLst>
              <a:ext uri="{FF2B5EF4-FFF2-40B4-BE49-F238E27FC236}">
                <a16:creationId xmlns:a16="http://schemas.microsoft.com/office/drawing/2014/main" id="{1848EA84-0E93-1146-3E2B-913975EC7F62}"/>
              </a:ext>
            </a:extLst>
          </p:cNvPr>
          <p:cNvSpPr/>
          <p:nvPr/>
        </p:nvSpPr>
        <p:spPr>
          <a:xfrm>
            <a:off x="2770980" y="1257296"/>
            <a:ext cx="384981" cy="208477"/>
          </a:xfrm>
          <a:prstGeom prst="rect">
            <a:avLst/>
          </a:prstGeom>
          <a:solidFill>
            <a:srgbClr val="FF6B0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A</a:t>
            </a:r>
          </a:p>
        </p:txBody>
      </p:sp>
      <p:sp>
        <p:nvSpPr>
          <p:cNvPr id="206" name="Rectangle 205">
            <a:extLst>
              <a:ext uri="{FF2B5EF4-FFF2-40B4-BE49-F238E27FC236}">
                <a16:creationId xmlns:a16="http://schemas.microsoft.com/office/drawing/2014/main" id="{03C26419-10BA-9B22-4C52-70D70296546C}"/>
              </a:ext>
            </a:extLst>
          </p:cNvPr>
          <p:cNvSpPr/>
          <p:nvPr/>
        </p:nvSpPr>
        <p:spPr>
          <a:xfrm>
            <a:off x="2773556" y="1520082"/>
            <a:ext cx="384981" cy="208477"/>
          </a:xfrm>
          <a:prstGeom prst="rect">
            <a:avLst/>
          </a:prstGeom>
          <a:solidFill>
            <a:schemeClr val="accent2">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B</a:t>
            </a:r>
          </a:p>
        </p:txBody>
      </p:sp>
      <p:grpSp>
        <p:nvGrpSpPr>
          <p:cNvPr id="223" name="Group 222">
            <a:extLst>
              <a:ext uri="{FF2B5EF4-FFF2-40B4-BE49-F238E27FC236}">
                <a16:creationId xmlns:a16="http://schemas.microsoft.com/office/drawing/2014/main" id="{C279CBD2-9717-5996-AF83-36E37379658C}"/>
              </a:ext>
            </a:extLst>
          </p:cNvPr>
          <p:cNvGrpSpPr/>
          <p:nvPr/>
        </p:nvGrpSpPr>
        <p:grpSpPr>
          <a:xfrm>
            <a:off x="3539199" y="1347690"/>
            <a:ext cx="135768" cy="174975"/>
            <a:chOff x="2305143" y="2349572"/>
            <a:chExt cx="292978" cy="305744"/>
          </a:xfrm>
        </p:grpSpPr>
        <p:cxnSp>
          <p:nvCxnSpPr>
            <p:cNvPr id="219" name="Straight Connector 218">
              <a:extLst>
                <a:ext uri="{FF2B5EF4-FFF2-40B4-BE49-F238E27FC236}">
                  <a16:creationId xmlns:a16="http://schemas.microsoft.com/office/drawing/2014/main" id="{13F3D6A2-67DB-E4AA-F827-4434E04E5FB1}"/>
                </a:ext>
              </a:extLst>
            </p:cNvPr>
            <p:cNvCxnSpPr>
              <a:cxnSpLocks/>
            </p:cNvCxnSpPr>
            <p:nvPr/>
          </p:nvCxnSpPr>
          <p:spPr>
            <a:xfrm>
              <a:off x="2305143" y="2647224"/>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20" name="Straight Connector 219">
              <a:extLst>
                <a:ext uri="{FF2B5EF4-FFF2-40B4-BE49-F238E27FC236}">
                  <a16:creationId xmlns:a16="http://schemas.microsoft.com/office/drawing/2014/main" id="{E8EA682D-0E9D-E335-798F-873D62317DEE}"/>
                </a:ext>
              </a:extLst>
            </p:cNvPr>
            <p:cNvCxnSpPr>
              <a:cxnSpLocks/>
            </p:cNvCxnSpPr>
            <p:nvPr/>
          </p:nvCxnSpPr>
          <p:spPr>
            <a:xfrm flipV="1">
              <a:off x="2399428" y="2349572"/>
              <a:ext cx="41483"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a:extLst>
                <a:ext uri="{FF2B5EF4-FFF2-40B4-BE49-F238E27FC236}">
                  <a16:creationId xmlns:a16="http://schemas.microsoft.com/office/drawing/2014/main" id="{ED8C67AD-58C8-D2D7-64BB-11E81C4737B8}"/>
                </a:ext>
              </a:extLst>
            </p:cNvPr>
            <p:cNvCxnSpPr>
              <a:cxnSpLocks/>
            </p:cNvCxnSpPr>
            <p:nvPr/>
          </p:nvCxnSpPr>
          <p:spPr>
            <a:xfrm flipH="1" flipV="1">
              <a:off x="2443068" y="2353382"/>
              <a:ext cx="60768"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22" name="Straight Connector 221">
              <a:extLst>
                <a:ext uri="{FF2B5EF4-FFF2-40B4-BE49-F238E27FC236}">
                  <a16:creationId xmlns:a16="http://schemas.microsoft.com/office/drawing/2014/main" id="{94AA242B-8BC1-E985-641D-E7BBBFCC476E}"/>
                </a:ext>
              </a:extLst>
            </p:cNvPr>
            <p:cNvCxnSpPr>
              <a:cxnSpLocks/>
            </p:cNvCxnSpPr>
            <p:nvPr/>
          </p:nvCxnSpPr>
          <p:spPr>
            <a:xfrm>
              <a:off x="2503836" y="2655316"/>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grpSp>
      <p:grpSp>
        <p:nvGrpSpPr>
          <p:cNvPr id="224" name="Group 223">
            <a:extLst>
              <a:ext uri="{FF2B5EF4-FFF2-40B4-BE49-F238E27FC236}">
                <a16:creationId xmlns:a16="http://schemas.microsoft.com/office/drawing/2014/main" id="{468881B2-30FD-3A40-C0F0-41170CB6C958}"/>
              </a:ext>
            </a:extLst>
          </p:cNvPr>
          <p:cNvGrpSpPr/>
          <p:nvPr/>
        </p:nvGrpSpPr>
        <p:grpSpPr>
          <a:xfrm>
            <a:off x="3656204" y="1650040"/>
            <a:ext cx="135768" cy="174975"/>
            <a:chOff x="2305143" y="2349572"/>
            <a:chExt cx="292978" cy="305744"/>
          </a:xfrm>
        </p:grpSpPr>
        <p:cxnSp>
          <p:nvCxnSpPr>
            <p:cNvPr id="225" name="Straight Connector 224">
              <a:extLst>
                <a:ext uri="{FF2B5EF4-FFF2-40B4-BE49-F238E27FC236}">
                  <a16:creationId xmlns:a16="http://schemas.microsoft.com/office/drawing/2014/main" id="{1FFDEE16-A4A1-8B7E-860B-EA9A404BF278}"/>
                </a:ext>
              </a:extLst>
            </p:cNvPr>
            <p:cNvCxnSpPr>
              <a:cxnSpLocks/>
            </p:cNvCxnSpPr>
            <p:nvPr/>
          </p:nvCxnSpPr>
          <p:spPr>
            <a:xfrm>
              <a:off x="2305143" y="2647224"/>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a:extLst>
                <a:ext uri="{FF2B5EF4-FFF2-40B4-BE49-F238E27FC236}">
                  <a16:creationId xmlns:a16="http://schemas.microsoft.com/office/drawing/2014/main" id="{DFE0A7F4-7ECD-030B-C8E0-0126BD10BB1A}"/>
                </a:ext>
              </a:extLst>
            </p:cNvPr>
            <p:cNvCxnSpPr>
              <a:cxnSpLocks/>
            </p:cNvCxnSpPr>
            <p:nvPr/>
          </p:nvCxnSpPr>
          <p:spPr>
            <a:xfrm flipV="1">
              <a:off x="2399428" y="2349572"/>
              <a:ext cx="41483"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a:extLst>
                <a:ext uri="{FF2B5EF4-FFF2-40B4-BE49-F238E27FC236}">
                  <a16:creationId xmlns:a16="http://schemas.microsoft.com/office/drawing/2014/main" id="{6EC2753E-6928-359B-F9F2-105DBD8B25DA}"/>
                </a:ext>
              </a:extLst>
            </p:cNvPr>
            <p:cNvCxnSpPr>
              <a:cxnSpLocks/>
            </p:cNvCxnSpPr>
            <p:nvPr/>
          </p:nvCxnSpPr>
          <p:spPr>
            <a:xfrm flipH="1" flipV="1">
              <a:off x="2443068" y="2353382"/>
              <a:ext cx="60768"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a:extLst>
                <a:ext uri="{FF2B5EF4-FFF2-40B4-BE49-F238E27FC236}">
                  <a16:creationId xmlns:a16="http://schemas.microsoft.com/office/drawing/2014/main" id="{6C47070C-92B1-36D2-2B6F-3598A31E632D}"/>
                </a:ext>
              </a:extLst>
            </p:cNvPr>
            <p:cNvCxnSpPr>
              <a:cxnSpLocks/>
            </p:cNvCxnSpPr>
            <p:nvPr/>
          </p:nvCxnSpPr>
          <p:spPr>
            <a:xfrm>
              <a:off x="2503836" y="2655316"/>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229" name="Group 228">
            <a:extLst>
              <a:ext uri="{FF2B5EF4-FFF2-40B4-BE49-F238E27FC236}">
                <a16:creationId xmlns:a16="http://schemas.microsoft.com/office/drawing/2014/main" id="{B484F257-6C43-A975-4A14-6DC8372DCA2C}"/>
              </a:ext>
            </a:extLst>
          </p:cNvPr>
          <p:cNvGrpSpPr/>
          <p:nvPr/>
        </p:nvGrpSpPr>
        <p:grpSpPr>
          <a:xfrm>
            <a:off x="5541530" y="3008975"/>
            <a:ext cx="135768" cy="174975"/>
            <a:chOff x="2305143" y="2349572"/>
            <a:chExt cx="292978" cy="305744"/>
          </a:xfrm>
        </p:grpSpPr>
        <p:cxnSp>
          <p:nvCxnSpPr>
            <p:cNvPr id="230" name="Straight Connector 229">
              <a:extLst>
                <a:ext uri="{FF2B5EF4-FFF2-40B4-BE49-F238E27FC236}">
                  <a16:creationId xmlns:a16="http://schemas.microsoft.com/office/drawing/2014/main" id="{D7DFBDB2-16D2-CD95-D54A-1018B21B0951}"/>
                </a:ext>
              </a:extLst>
            </p:cNvPr>
            <p:cNvCxnSpPr>
              <a:cxnSpLocks/>
            </p:cNvCxnSpPr>
            <p:nvPr/>
          </p:nvCxnSpPr>
          <p:spPr>
            <a:xfrm>
              <a:off x="2305143" y="2647224"/>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a:extLst>
                <a:ext uri="{FF2B5EF4-FFF2-40B4-BE49-F238E27FC236}">
                  <a16:creationId xmlns:a16="http://schemas.microsoft.com/office/drawing/2014/main" id="{F52C1C74-8D4D-24A5-046F-D6CA12BF6B92}"/>
                </a:ext>
              </a:extLst>
            </p:cNvPr>
            <p:cNvCxnSpPr>
              <a:cxnSpLocks/>
            </p:cNvCxnSpPr>
            <p:nvPr/>
          </p:nvCxnSpPr>
          <p:spPr>
            <a:xfrm flipV="1">
              <a:off x="2399428" y="2349572"/>
              <a:ext cx="41483"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a:extLst>
                <a:ext uri="{FF2B5EF4-FFF2-40B4-BE49-F238E27FC236}">
                  <a16:creationId xmlns:a16="http://schemas.microsoft.com/office/drawing/2014/main" id="{A44B77E1-D1D2-D401-669D-5CAA6BB545BB}"/>
                </a:ext>
              </a:extLst>
            </p:cNvPr>
            <p:cNvCxnSpPr>
              <a:cxnSpLocks/>
            </p:cNvCxnSpPr>
            <p:nvPr/>
          </p:nvCxnSpPr>
          <p:spPr>
            <a:xfrm flipH="1" flipV="1">
              <a:off x="2443068" y="2353382"/>
              <a:ext cx="60768"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a:extLst>
                <a:ext uri="{FF2B5EF4-FFF2-40B4-BE49-F238E27FC236}">
                  <a16:creationId xmlns:a16="http://schemas.microsoft.com/office/drawing/2014/main" id="{385EBA40-B939-2DF0-AB53-6CBC93D56296}"/>
                </a:ext>
              </a:extLst>
            </p:cNvPr>
            <p:cNvCxnSpPr>
              <a:cxnSpLocks/>
            </p:cNvCxnSpPr>
            <p:nvPr/>
          </p:nvCxnSpPr>
          <p:spPr>
            <a:xfrm>
              <a:off x="2503836" y="2655316"/>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grpSp>
      <p:grpSp>
        <p:nvGrpSpPr>
          <p:cNvPr id="234" name="Group 233">
            <a:extLst>
              <a:ext uri="{FF2B5EF4-FFF2-40B4-BE49-F238E27FC236}">
                <a16:creationId xmlns:a16="http://schemas.microsoft.com/office/drawing/2014/main" id="{78C51A1A-6B56-3450-75A9-B26F0309E89B}"/>
              </a:ext>
            </a:extLst>
          </p:cNvPr>
          <p:cNvGrpSpPr/>
          <p:nvPr/>
        </p:nvGrpSpPr>
        <p:grpSpPr>
          <a:xfrm>
            <a:off x="5463095" y="3173516"/>
            <a:ext cx="135768" cy="174975"/>
            <a:chOff x="2305143" y="2349572"/>
            <a:chExt cx="292978" cy="305744"/>
          </a:xfrm>
        </p:grpSpPr>
        <p:cxnSp>
          <p:nvCxnSpPr>
            <p:cNvPr id="235" name="Straight Connector 234">
              <a:extLst>
                <a:ext uri="{FF2B5EF4-FFF2-40B4-BE49-F238E27FC236}">
                  <a16:creationId xmlns:a16="http://schemas.microsoft.com/office/drawing/2014/main" id="{E87B7DCA-4670-AB4E-890B-F423E4F48388}"/>
                </a:ext>
              </a:extLst>
            </p:cNvPr>
            <p:cNvCxnSpPr>
              <a:cxnSpLocks/>
            </p:cNvCxnSpPr>
            <p:nvPr/>
          </p:nvCxnSpPr>
          <p:spPr>
            <a:xfrm>
              <a:off x="2305143" y="2647224"/>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6" name="Straight Connector 235">
              <a:extLst>
                <a:ext uri="{FF2B5EF4-FFF2-40B4-BE49-F238E27FC236}">
                  <a16:creationId xmlns:a16="http://schemas.microsoft.com/office/drawing/2014/main" id="{52DD28D9-655D-CF33-86E6-5EA4235FC93C}"/>
                </a:ext>
              </a:extLst>
            </p:cNvPr>
            <p:cNvCxnSpPr>
              <a:cxnSpLocks/>
            </p:cNvCxnSpPr>
            <p:nvPr/>
          </p:nvCxnSpPr>
          <p:spPr>
            <a:xfrm flipV="1">
              <a:off x="2399428" y="2349572"/>
              <a:ext cx="41483"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7" name="Straight Connector 236">
              <a:extLst>
                <a:ext uri="{FF2B5EF4-FFF2-40B4-BE49-F238E27FC236}">
                  <a16:creationId xmlns:a16="http://schemas.microsoft.com/office/drawing/2014/main" id="{8F808378-A529-F2EF-CBAF-D27849637611}"/>
                </a:ext>
              </a:extLst>
            </p:cNvPr>
            <p:cNvCxnSpPr>
              <a:cxnSpLocks/>
            </p:cNvCxnSpPr>
            <p:nvPr/>
          </p:nvCxnSpPr>
          <p:spPr>
            <a:xfrm flipH="1" flipV="1">
              <a:off x="2443068" y="2353382"/>
              <a:ext cx="60768"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a:extLst>
                <a:ext uri="{FF2B5EF4-FFF2-40B4-BE49-F238E27FC236}">
                  <a16:creationId xmlns:a16="http://schemas.microsoft.com/office/drawing/2014/main" id="{F7FD7EEB-2D3E-E8E3-B4EA-C59430FAB04B}"/>
                </a:ext>
              </a:extLst>
            </p:cNvPr>
            <p:cNvCxnSpPr>
              <a:cxnSpLocks/>
            </p:cNvCxnSpPr>
            <p:nvPr/>
          </p:nvCxnSpPr>
          <p:spPr>
            <a:xfrm>
              <a:off x="2503836" y="2655316"/>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39" name="Arrow: Right 238">
            <a:extLst>
              <a:ext uri="{FF2B5EF4-FFF2-40B4-BE49-F238E27FC236}">
                <a16:creationId xmlns:a16="http://schemas.microsoft.com/office/drawing/2014/main" id="{04C6A51C-5AB9-5181-F000-82A575B4FEDE}"/>
              </a:ext>
            </a:extLst>
          </p:cNvPr>
          <p:cNvSpPr/>
          <p:nvPr/>
        </p:nvSpPr>
        <p:spPr>
          <a:xfrm>
            <a:off x="3657021" y="1349715"/>
            <a:ext cx="181438" cy="97296"/>
          </a:xfrm>
          <a:prstGeom prst="rightArrow">
            <a:avLst/>
          </a:prstGeom>
          <a:solidFill>
            <a:srgbClr val="FF6B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0" name="Arrow: Right 239">
            <a:extLst>
              <a:ext uri="{FF2B5EF4-FFF2-40B4-BE49-F238E27FC236}">
                <a16:creationId xmlns:a16="http://schemas.microsoft.com/office/drawing/2014/main" id="{4339A6F0-CF75-1972-3590-BDB7DBB3BF59}"/>
              </a:ext>
            </a:extLst>
          </p:cNvPr>
          <p:cNvSpPr/>
          <p:nvPr/>
        </p:nvSpPr>
        <p:spPr>
          <a:xfrm>
            <a:off x="3764596" y="1662921"/>
            <a:ext cx="181438" cy="97296"/>
          </a:xfrm>
          <a:prstGeom prst="rightArrow">
            <a:avLst/>
          </a:prstGeom>
          <a:solidFill>
            <a:srgbClr val="00BE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41" name="Group 240">
            <a:extLst>
              <a:ext uri="{FF2B5EF4-FFF2-40B4-BE49-F238E27FC236}">
                <a16:creationId xmlns:a16="http://schemas.microsoft.com/office/drawing/2014/main" id="{6FB7BECF-DF5C-DDE8-73AA-2370EB040D07}"/>
              </a:ext>
            </a:extLst>
          </p:cNvPr>
          <p:cNvGrpSpPr/>
          <p:nvPr/>
        </p:nvGrpSpPr>
        <p:grpSpPr>
          <a:xfrm>
            <a:off x="5474929" y="3954095"/>
            <a:ext cx="135768" cy="174975"/>
            <a:chOff x="2305143" y="2349572"/>
            <a:chExt cx="292978" cy="305744"/>
          </a:xfrm>
        </p:grpSpPr>
        <p:cxnSp>
          <p:nvCxnSpPr>
            <p:cNvPr id="242" name="Straight Connector 241">
              <a:extLst>
                <a:ext uri="{FF2B5EF4-FFF2-40B4-BE49-F238E27FC236}">
                  <a16:creationId xmlns:a16="http://schemas.microsoft.com/office/drawing/2014/main" id="{1E1ADE9A-DDA2-A250-6DE4-4B163B05C3DE}"/>
                </a:ext>
              </a:extLst>
            </p:cNvPr>
            <p:cNvCxnSpPr>
              <a:cxnSpLocks/>
            </p:cNvCxnSpPr>
            <p:nvPr/>
          </p:nvCxnSpPr>
          <p:spPr>
            <a:xfrm>
              <a:off x="2305143" y="2647224"/>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43" name="Straight Connector 242">
              <a:extLst>
                <a:ext uri="{FF2B5EF4-FFF2-40B4-BE49-F238E27FC236}">
                  <a16:creationId xmlns:a16="http://schemas.microsoft.com/office/drawing/2014/main" id="{FA9FEAB2-0542-FD4C-4127-39414DB6AB3A}"/>
                </a:ext>
              </a:extLst>
            </p:cNvPr>
            <p:cNvCxnSpPr>
              <a:cxnSpLocks/>
            </p:cNvCxnSpPr>
            <p:nvPr/>
          </p:nvCxnSpPr>
          <p:spPr>
            <a:xfrm flipV="1">
              <a:off x="2399428" y="2349572"/>
              <a:ext cx="41483"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a:extLst>
                <a:ext uri="{FF2B5EF4-FFF2-40B4-BE49-F238E27FC236}">
                  <a16:creationId xmlns:a16="http://schemas.microsoft.com/office/drawing/2014/main" id="{942E9E21-0C50-42D7-6E4C-E1EB2747236C}"/>
                </a:ext>
              </a:extLst>
            </p:cNvPr>
            <p:cNvCxnSpPr>
              <a:cxnSpLocks/>
            </p:cNvCxnSpPr>
            <p:nvPr/>
          </p:nvCxnSpPr>
          <p:spPr>
            <a:xfrm flipH="1" flipV="1">
              <a:off x="2443068" y="2353382"/>
              <a:ext cx="60768"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45" name="Straight Connector 244">
              <a:extLst>
                <a:ext uri="{FF2B5EF4-FFF2-40B4-BE49-F238E27FC236}">
                  <a16:creationId xmlns:a16="http://schemas.microsoft.com/office/drawing/2014/main" id="{23C3FAD5-5DB3-509C-582D-3145CBC4F841}"/>
                </a:ext>
              </a:extLst>
            </p:cNvPr>
            <p:cNvCxnSpPr>
              <a:cxnSpLocks/>
            </p:cNvCxnSpPr>
            <p:nvPr/>
          </p:nvCxnSpPr>
          <p:spPr>
            <a:xfrm>
              <a:off x="2503836" y="2655316"/>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248" name="Straight Connector 247">
            <a:extLst>
              <a:ext uri="{FF2B5EF4-FFF2-40B4-BE49-F238E27FC236}">
                <a16:creationId xmlns:a16="http://schemas.microsoft.com/office/drawing/2014/main" id="{0B77D09F-89E0-2BA2-A71A-B004A5C70546}"/>
              </a:ext>
            </a:extLst>
          </p:cNvPr>
          <p:cNvCxnSpPr>
            <a:cxnSpLocks/>
            <a:stCxn id="173" idx="3"/>
            <a:endCxn id="200" idx="1"/>
          </p:cNvCxnSpPr>
          <p:nvPr/>
        </p:nvCxnSpPr>
        <p:spPr>
          <a:xfrm flipV="1">
            <a:off x="7212483" y="3914683"/>
            <a:ext cx="1000691" cy="1"/>
          </a:xfrm>
          <a:prstGeom prst="line">
            <a:avLst/>
          </a:prstGeom>
          <a:ln w="12700">
            <a:solidFill>
              <a:srgbClr val="DB030D"/>
            </a:solidFill>
          </a:ln>
        </p:spPr>
        <p:style>
          <a:lnRef idx="1">
            <a:schemeClr val="accent1"/>
          </a:lnRef>
          <a:fillRef idx="0">
            <a:schemeClr val="accent1"/>
          </a:fillRef>
          <a:effectRef idx="0">
            <a:schemeClr val="accent1"/>
          </a:effectRef>
          <a:fontRef idx="minor">
            <a:schemeClr val="tx1"/>
          </a:fontRef>
        </p:style>
      </p:cxnSp>
      <p:sp>
        <p:nvSpPr>
          <p:cNvPr id="250" name="TextBox 249">
            <a:extLst>
              <a:ext uri="{FF2B5EF4-FFF2-40B4-BE49-F238E27FC236}">
                <a16:creationId xmlns:a16="http://schemas.microsoft.com/office/drawing/2014/main" id="{9254C12C-E17A-9861-28DF-BBF24C53A91E}"/>
              </a:ext>
            </a:extLst>
          </p:cNvPr>
          <p:cNvSpPr txBox="1"/>
          <p:nvPr/>
        </p:nvSpPr>
        <p:spPr>
          <a:xfrm>
            <a:off x="8141666" y="3224704"/>
            <a:ext cx="1614060" cy="523220"/>
          </a:xfrm>
          <a:prstGeom prst="rect">
            <a:avLst/>
          </a:prstGeom>
          <a:noFill/>
        </p:spPr>
        <p:txBody>
          <a:bodyPr wrap="square">
            <a:spAutoFit/>
          </a:bodyPr>
          <a:lstStyle/>
          <a:p>
            <a:r>
              <a:rPr lang="en-AU" sz="1400" dirty="0"/>
              <a:t>100 mm aperture beam expander</a:t>
            </a:r>
          </a:p>
        </p:txBody>
      </p:sp>
      <p:sp>
        <p:nvSpPr>
          <p:cNvPr id="251" name="TextBox 250">
            <a:extLst>
              <a:ext uri="{FF2B5EF4-FFF2-40B4-BE49-F238E27FC236}">
                <a16:creationId xmlns:a16="http://schemas.microsoft.com/office/drawing/2014/main" id="{660D90D0-4C97-ED5A-7553-35A854317AAF}"/>
              </a:ext>
            </a:extLst>
          </p:cNvPr>
          <p:cNvSpPr txBox="1"/>
          <p:nvPr/>
        </p:nvSpPr>
        <p:spPr>
          <a:xfrm>
            <a:off x="6916486" y="4384722"/>
            <a:ext cx="898321" cy="523220"/>
          </a:xfrm>
          <a:prstGeom prst="rect">
            <a:avLst/>
          </a:prstGeom>
          <a:noFill/>
        </p:spPr>
        <p:txBody>
          <a:bodyPr wrap="square">
            <a:spAutoFit/>
          </a:bodyPr>
          <a:lstStyle/>
          <a:p>
            <a:r>
              <a:rPr lang="en-AU" sz="1400" dirty="0"/>
              <a:t>beacon laser</a:t>
            </a:r>
          </a:p>
        </p:txBody>
      </p:sp>
      <p:sp>
        <p:nvSpPr>
          <p:cNvPr id="252" name="Rectangle 251">
            <a:extLst>
              <a:ext uri="{FF2B5EF4-FFF2-40B4-BE49-F238E27FC236}">
                <a16:creationId xmlns:a16="http://schemas.microsoft.com/office/drawing/2014/main" id="{0D7683A8-9D3F-3711-FC53-4B10E37B1818}"/>
              </a:ext>
            </a:extLst>
          </p:cNvPr>
          <p:cNvSpPr/>
          <p:nvPr/>
        </p:nvSpPr>
        <p:spPr>
          <a:xfrm>
            <a:off x="8449944" y="3769209"/>
            <a:ext cx="240524" cy="285898"/>
          </a:xfrm>
          <a:prstGeom prst="rect">
            <a:avLst/>
          </a:prstGeom>
          <a:solidFill>
            <a:schemeClr val="tx1">
              <a:lumMod val="85000"/>
              <a:lumOff val="1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3" name="Trapezoid 252">
            <a:extLst>
              <a:ext uri="{FF2B5EF4-FFF2-40B4-BE49-F238E27FC236}">
                <a16:creationId xmlns:a16="http://schemas.microsoft.com/office/drawing/2014/main" id="{77C75261-32B3-9B48-26AD-D2922F9963C6}"/>
              </a:ext>
            </a:extLst>
          </p:cNvPr>
          <p:cNvSpPr/>
          <p:nvPr/>
        </p:nvSpPr>
        <p:spPr>
          <a:xfrm rot="16200000">
            <a:off x="9262725" y="3162907"/>
            <a:ext cx="307778" cy="1513245"/>
          </a:xfrm>
          <a:prstGeom prst="trapezoid">
            <a:avLst/>
          </a:prstGeom>
          <a:solidFill>
            <a:srgbClr val="DB030D"/>
          </a:soli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54" name="Group 253">
            <a:extLst>
              <a:ext uri="{FF2B5EF4-FFF2-40B4-BE49-F238E27FC236}">
                <a16:creationId xmlns:a16="http://schemas.microsoft.com/office/drawing/2014/main" id="{122154FD-55B3-5A03-6567-3271C92B6DBF}"/>
              </a:ext>
            </a:extLst>
          </p:cNvPr>
          <p:cNvGrpSpPr/>
          <p:nvPr/>
        </p:nvGrpSpPr>
        <p:grpSpPr>
          <a:xfrm>
            <a:off x="9836642" y="3594933"/>
            <a:ext cx="135768" cy="174975"/>
            <a:chOff x="2305143" y="2349572"/>
            <a:chExt cx="292978" cy="305744"/>
          </a:xfrm>
        </p:grpSpPr>
        <p:cxnSp>
          <p:nvCxnSpPr>
            <p:cNvPr id="255" name="Straight Connector 254">
              <a:extLst>
                <a:ext uri="{FF2B5EF4-FFF2-40B4-BE49-F238E27FC236}">
                  <a16:creationId xmlns:a16="http://schemas.microsoft.com/office/drawing/2014/main" id="{D173089B-71E5-BC86-0760-F43066F09CF9}"/>
                </a:ext>
              </a:extLst>
            </p:cNvPr>
            <p:cNvCxnSpPr>
              <a:cxnSpLocks/>
            </p:cNvCxnSpPr>
            <p:nvPr/>
          </p:nvCxnSpPr>
          <p:spPr>
            <a:xfrm>
              <a:off x="2305143" y="2647224"/>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DBF439E7-9FCA-1A9D-4569-77A2F050BD25}"/>
                </a:ext>
              </a:extLst>
            </p:cNvPr>
            <p:cNvCxnSpPr>
              <a:cxnSpLocks/>
            </p:cNvCxnSpPr>
            <p:nvPr/>
          </p:nvCxnSpPr>
          <p:spPr>
            <a:xfrm flipV="1">
              <a:off x="2399428" y="2349572"/>
              <a:ext cx="41483"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a:extLst>
                <a:ext uri="{FF2B5EF4-FFF2-40B4-BE49-F238E27FC236}">
                  <a16:creationId xmlns:a16="http://schemas.microsoft.com/office/drawing/2014/main" id="{0457A4C6-6165-6AFA-8E3A-9A9FD8C609E3}"/>
                </a:ext>
              </a:extLst>
            </p:cNvPr>
            <p:cNvCxnSpPr>
              <a:cxnSpLocks/>
            </p:cNvCxnSpPr>
            <p:nvPr/>
          </p:nvCxnSpPr>
          <p:spPr>
            <a:xfrm flipH="1" flipV="1">
              <a:off x="2443068" y="2353382"/>
              <a:ext cx="60768"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FC6CEF53-B567-BA1E-FF02-738CCE3E87B8}"/>
                </a:ext>
              </a:extLst>
            </p:cNvPr>
            <p:cNvCxnSpPr>
              <a:cxnSpLocks/>
            </p:cNvCxnSpPr>
            <p:nvPr/>
          </p:nvCxnSpPr>
          <p:spPr>
            <a:xfrm>
              <a:off x="2503836" y="2655316"/>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grpSp>
      <p:sp>
        <p:nvSpPr>
          <p:cNvPr id="259" name="Arrow: Right 258">
            <a:extLst>
              <a:ext uri="{FF2B5EF4-FFF2-40B4-BE49-F238E27FC236}">
                <a16:creationId xmlns:a16="http://schemas.microsoft.com/office/drawing/2014/main" id="{84B10432-FB47-C27F-8938-349AF43FAD6E}"/>
              </a:ext>
            </a:extLst>
          </p:cNvPr>
          <p:cNvSpPr/>
          <p:nvPr/>
        </p:nvSpPr>
        <p:spPr>
          <a:xfrm flipH="1">
            <a:off x="9665007" y="3594570"/>
            <a:ext cx="181438" cy="97296"/>
          </a:xfrm>
          <a:prstGeom prst="rightArrow">
            <a:avLst/>
          </a:prstGeom>
          <a:solidFill>
            <a:srgbClr val="FF6B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nvGrpSpPr>
          <p:cNvPr id="260" name="Group 259">
            <a:extLst>
              <a:ext uri="{FF2B5EF4-FFF2-40B4-BE49-F238E27FC236}">
                <a16:creationId xmlns:a16="http://schemas.microsoft.com/office/drawing/2014/main" id="{9A157CAE-D272-148E-FADC-47269DB72946}"/>
              </a:ext>
            </a:extLst>
          </p:cNvPr>
          <p:cNvGrpSpPr/>
          <p:nvPr/>
        </p:nvGrpSpPr>
        <p:grpSpPr>
          <a:xfrm>
            <a:off x="9724310" y="4066971"/>
            <a:ext cx="135768" cy="174975"/>
            <a:chOff x="2305143" y="2349572"/>
            <a:chExt cx="292978" cy="305744"/>
          </a:xfrm>
        </p:grpSpPr>
        <p:cxnSp>
          <p:nvCxnSpPr>
            <p:cNvPr id="261" name="Straight Connector 260">
              <a:extLst>
                <a:ext uri="{FF2B5EF4-FFF2-40B4-BE49-F238E27FC236}">
                  <a16:creationId xmlns:a16="http://schemas.microsoft.com/office/drawing/2014/main" id="{9ED0DDAC-FC6B-0A32-405D-7505384E8320}"/>
                </a:ext>
              </a:extLst>
            </p:cNvPr>
            <p:cNvCxnSpPr>
              <a:cxnSpLocks/>
            </p:cNvCxnSpPr>
            <p:nvPr/>
          </p:nvCxnSpPr>
          <p:spPr>
            <a:xfrm>
              <a:off x="2305143" y="2647224"/>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2" name="Straight Connector 261">
              <a:extLst>
                <a:ext uri="{FF2B5EF4-FFF2-40B4-BE49-F238E27FC236}">
                  <a16:creationId xmlns:a16="http://schemas.microsoft.com/office/drawing/2014/main" id="{46CE55DA-2DC2-367F-CCE5-09FD97995559}"/>
                </a:ext>
              </a:extLst>
            </p:cNvPr>
            <p:cNvCxnSpPr>
              <a:cxnSpLocks/>
            </p:cNvCxnSpPr>
            <p:nvPr/>
          </p:nvCxnSpPr>
          <p:spPr>
            <a:xfrm flipV="1">
              <a:off x="2399428" y="2349572"/>
              <a:ext cx="41483"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3" name="Straight Connector 262">
              <a:extLst>
                <a:ext uri="{FF2B5EF4-FFF2-40B4-BE49-F238E27FC236}">
                  <a16:creationId xmlns:a16="http://schemas.microsoft.com/office/drawing/2014/main" id="{788AE3A4-241F-F4B9-AAED-5E7710E750F9}"/>
                </a:ext>
              </a:extLst>
            </p:cNvPr>
            <p:cNvCxnSpPr>
              <a:cxnSpLocks/>
            </p:cNvCxnSpPr>
            <p:nvPr/>
          </p:nvCxnSpPr>
          <p:spPr>
            <a:xfrm flipH="1" flipV="1">
              <a:off x="2443068" y="2353382"/>
              <a:ext cx="60768"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4" name="Straight Connector 263">
              <a:extLst>
                <a:ext uri="{FF2B5EF4-FFF2-40B4-BE49-F238E27FC236}">
                  <a16:creationId xmlns:a16="http://schemas.microsoft.com/office/drawing/2014/main" id="{D7BEEA69-A6A8-102D-8E87-5BD46B301D35}"/>
                </a:ext>
              </a:extLst>
            </p:cNvPr>
            <p:cNvCxnSpPr>
              <a:cxnSpLocks/>
            </p:cNvCxnSpPr>
            <p:nvPr/>
          </p:nvCxnSpPr>
          <p:spPr>
            <a:xfrm>
              <a:off x="2503836" y="2655316"/>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265" name="Arrow: Right 264">
            <a:extLst>
              <a:ext uri="{FF2B5EF4-FFF2-40B4-BE49-F238E27FC236}">
                <a16:creationId xmlns:a16="http://schemas.microsoft.com/office/drawing/2014/main" id="{149801C3-B490-B84E-2BFB-4140BCB5B761}"/>
              </a:ext>
            </a:extLst>
          </p:cNvPr>
          <p:cNvSpPr/>
          <p:nvPr/>
        </p:nvSpPr>
        <p:spPr>
          <a:xfrm>
            <a:off x="9832702" y="4079852"/>
            <a:ext cx="181438" cy="97296"/>
          </a:xfrm>
          <a:prstGeom prst="rightArrow">
            <a:avLst/>
          </a:prstGeom>
          <a:solidFill>
            <a:srgbClr val="00BE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6" name="TextBox 265">
            <a:extLst>
              <a:ext uri="{FF2B5EF4-FFF2-40B4-BE49-F238E27FC236}">
                <a16:creationId xmlns:a16="http://schemas.microsoft.com/office/drawing/2014/main" id="{04B6458C-F1DF-0F4C-CDCE-05099F35BB92}"/>
              </a:ext>
            </a:extLst>
          </p:cNvPr>
          <p:cNvSpPr txBox="1"/>
          <p:nvPr/>
        </p:nvSpPr>
        <p:spPr>
          <a:xfrm>
            <a:off x="6443159" y="3390384"/>
            <a:ext cx="483110" cy="307777"/>
          </a:xfrm>
          <a:prstGeom prst="rect">
            <a:avLst/>
          </a:prstGeom>
          <a:noFill/>
        </p:spPr>
        <p:txBody>
          <a:bodyPr wrap="square">
            <a:spAutoFit/>
          </a:bodyPr>
          <a:lstStyle/>
          <a:p>
            <a:r>
              <a:rPr lang="en-AU" sz="1400" dirty="0"/>
              <a:t>DCF</a:t>
            </a:r>
          </a:p>
        </p:txBody>
      </p:sp>
      <p:grpSp>
        <p:nvGrpSpPr>
          <p:cNvPr id="333" name="Group 332">
            <a:extLst>
              <a:ext uri="{FF2B5EF4-FFF2-40B4-BE49-F238E27FC236}">
                <a16:creationId xmlns:a16="http://schemas.microsoft.com/office/drawing/2014/main" id="{1FE84659-6DFF-DBA2-5AE7-05ACD6F426A0}"/>
              </a:ext>
            </a:extLst>
          </p:cNvPr>
          <p:cNvGrpSpPr/>
          <p:nvPr/>
        </p:nvGrpSpPr>
        <p:grpSpPr>
          <a:xfrm>
            <a:off x="6108068" y="3759731"/>
            <a:ext cx="291589" cy="308743"/>
            <a:chOff x="4705988" y="3778781"/>
            <a:chExt cx="291589" cy="308743"/>
          </a:xfrm>
        </p:grpSpPr>
        <p:sp>
          <p:nvSpPr>
            <p:cNvPr id="303" name="Rectangle 302">
              <a:extLst>
                <a:ext uri="{FF2B5EF4-FFF2-40B4-BE49-F238E27FC236}">
                  <a16:creationId xmlns:a16="http://schemas.microsoft.com/office/drawing/2014/main" id="{A0177922-EB6A-27E8-A726-0D0DD4C2FD9B}"/>
                </a:ext>
              </a:extLst>
            </p:cNvPr>
            <p:cNvSpPr/>
            <p:nvPr/>
          </p:nvSpPr>
          <p:spPr>
            <a:xfrm>
              <a:off x="4713509" y="3798456"/>
              <a:ext cx="96127" cy="9233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4" name="Rectangle 313">
              <a:extLst>
                <a:ext uri="{FF2B5EF4-FFF2-40B4-BE49-F238E27FC236}">
                  <a16:creationId xmlns:a16="http://schemas.microsoft.com/office/drawing/2014/main" id="{BB443A2C-4432-697D-D6A3-310EB3742A36}"/>
                </a:ext>
              </a:extLst>
            </p:cNvPr>
            <p:cNvSpPr/>
            <p:nvPr/>
          </p:nvSpPr>
          <p:spPr>
            <a:xfrm>
              <a:off x="4705988" y="3989943"/>
              <a:ext cx="94668" cy="9233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24" name="Rectangle 323">
              <a:extLst>
                <a:ext uri="{FF2B5EF4-FFF2-40B4-BE49-F238E27FC236}">
                  <a16:creationId xmlns:a16="http://schemas.microsoft.com/office/drawing/2014/main" id="{1619CFFE-9B47-C517-102B-E089F5A47A19}"/>
                </a:ext>
              </a:extLst>
            </p:cNvPr>
            <p:cNvSpPr/>
            <p:nvPr/>
          </p:nvSpPr>
          <p:spPr>
            <a:xfrm>
              <a:off x="4840327" y="3778781"/>
              <a:ext cx="146640" cy="3052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4" name="Rectangle 93">
              <a:extLst>
                <a:ext uri="{FF2B5EF4-FFF2-40B4-BE49-F238E27FC236}">
                  <a16:creationId xmlns:a16="http://schemas.microsoft.com/office/drawing/2014/main" id="{1FB93FE9-3C26-9CAC-285E-3B5AA4AC8151}"/>
                </a:ext>
              </a:extLst>
            </p:cNvPr>
            <p:cNvSpPr/>
            <p:nvPr/>
          </p:nvSpPr>
          <p:spPr>
            <a:xfrm>
              <a:off x="4709350" y="3782272"/>
              <a:ext cx="288227" cy="305252"/>
            </a:xfrm>
            <a:prstGeom prst="rect">
              <a:avLst/>
            </a:prstGeom>
            <a:solidFill>
              <a:srgbClr val="B9CDE5"/>
            </a:solidFill>
            <a:ln w="28575">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326" name="Straight Connector 325">
              <a:extLst>
                <a:ext uri="{FF2B5EF4-FFF2-40B4-BE49-F238E27FC236}">
                  <a16:creationId xmlns:a16="http://schemas.microsoft.com/office/drawing/2014/main" id="{278E7754-E777-6C1A-1482-68F21058F618}"/>
                </a:ext>
              </a:extLst>
            </p:cNvPr>
            <p:cNvCxnSpPr>
              <a:cxnSpLocks/>
              <a:stCxn id="303" idx="1"/>
              <a:endCxn id="324" idx="1"/>
            </p:cNvCxnSpPr>
            <p:nvPr/>
          </p:nvCxnSpPr>
          <p:spPr>
            <a:xfrm>
              <a:off x="4713509" y="3844622"/>
              <a:ext cx="126818" cy="86785"/>
            </a:xfrm>
            <a:prstGeom prst="line">
              <a:avLst/>
            </a:prstGeom>
            <a:ln w="19050">
              <a:solidFill>
                <a:srgbClr val="DB030D"/>
              </a:solidFill>
            </a:ln>
          </p:spPr>
          <p:style>
            <a:lnRef idx="1">
              <a:schemeClr val="accent1"/>
            </a:lnRef>
            <a:fillRef idx="0">
              <a:schemeClr val="accent1"/>
            </a:fillRef>
            <a:effectRef idx="0">
              <a:schemeClr val="accent1"/>
            </a:effectRef>
            <a:fontRef idx="minor">
              <a:schemeClr val="tx1"/>
            </a:fontRef>
          </p:style>
        </p:cxnSp>
        <p:cxnSp>
          <p:nvCxnSpPr>
            <p:cNvPr id="328" name="Straight Connector 327">
              <a:extLst>
                <a:ext uri="{FF2B5EF4-FFF2-40B4-BE49-F238E27FC236}">
                  <a16:creationId xmlns:a16="http://schemas.microsoft.com/office/drawing/2014/main" id="{428EBFF8-AA2B-EFC3-FC8E-25D3A24ADB5D}"/>
                </a:ext>
              </a:extLst>
            </p:cNvPr>
            <p:cNvCxnSpPr>
              <a:cxnSpLocks/>
              <a:stCxn id="314" idx="1"/>
              <a:endCxn id="324" idx="1"/>
            </p:cNvCxnSpPr>
            <p:nvPr/>
          </p:nvCxnSpPr>
          <p:spPr>
            <a:xfrm flipV="1">
              <a:off x="4705988" y="3931407"/>
              <a:ext cx="134339" cy="104701"/>
            </a:xfrm>
            <a:prstGeom prst="line">
              <a:avLst/>
            </a:prstGeom>
            <a:ln w="19050">
              <a:solidFill>
                <a:srgbClr val="DB030D"/>
              </a:solidFill>
            </a:ln>
          </p:spPr>
          <p:style>
            <a:lnRef idx="1">
              <a:schemeClr val="accent1"/>
            </a:lnRef>
            <a:fillRef idx="0">
              <a:schemeClr val="accent1"/>
            </a:fillRef>
            <a:effectRef idx="0">
              <a:schemeClr val="accent1"/>
            </a:effectRef>
            <a:fontRef idx="minor">
              <a:schemeClr val="tx1"/>
            </a:fontRef>
          </p:style>
        </p:cxnSp>
        <p:cxnSp>
          <p:nvCxnSpPr>
            <p:cNvPr id="330" name="Straight Connector 329">
              <a:extLst>
                <a:ext uri="{FF2B5EF4-FFF2-40B4-BE49-F238E27FC236}">
                  <a16:creationId xmlns:a16="http://schemas.microsoft.com/office/drawing/2014/main" id="{92CC0862-9229-A265-5BF7-5ECCAB172359}"/>
                </a:ext>
              </a:extLst>
            </p:cNvPr>
            <p:cNvCxnSpPr>
              <a:cxnSpLocks/>
              <a:stCxn id="324" idx="1"/>
              <a:endCxn id="94" idx="3"/>
            </p:cNvCxnSpPr>
            <p:nvPr/>
          </p:nvCxnSpPr>
          <p:spPr>
            <a:xfrm>
              <a:off x="4840327" y="3931407"/>
              <a:ext cx="157250" cy="3491"/>
            </a:xfrm>
            <a:prstGeom prst="line">
              <a:avLst/>
            </a:prstGeom>
            <a:ln w="19050">
              <a:solidFill>
                <a:srgbClr val="DB030D"/>
              </a:solidFill>
            </a:ln>
          </p:spPr>
          <p:style>
            <a:lnRef idx="1">
              <a:schemeClr val="accent1"/>
            </a:lnRef>
            <a:fillRef idx="0">
              <a:schemeClr val="accent1"/>
            </a:fillRef>
            <a:effectRef idx="0">
              <a:schemeClr val="accent1"/>
            </a:effectRef>
            <a:fontRef idx="minor">
              <a:schemeClr val="tx1"/>
            </a:fontRef>
          </p:style>
        </p:cxnSp>
      </p:grpSp>
      <p:sp>
        <p:nvSpPr>
          <p:cNvPr id="267" name="TextBox 266">
            <a:extLst>
              <a:ext uri="{FF2B5EF4-FFF2-40B4-BE49-F238E27FC236}">
                <a16:creationId xmlns:a16="http://schemas.microsoft.com/office/drawing/2014/main" id="{DE298C49-2B2C-3446-5DB6-6EDF560F1694}"/>
              </a:ext>
            </a:extLst>
          </p:cNvPr>
          <p:cNvSpPr txBox="1"/>
          <p:nvPr/>
        </p:nvSpPr>
        <p:spPr>
          <a:xfrm>
            <a:off x="7581376" y="3399113"/>
            <a:ext cx="483110" cy="307777"/>
          </a:xfrm>
          <a:prstGeom prst="rect">
            <a:avLst/>
          </a:prstGeom>
          <a:noFill/>
        </p:spPr>
        <p:txBody>
          <a:bodyPr wrap="square">
            <a:spAutoFit/>
          </a:bodyPr>
          <a:lstStyle/>
          <a:p>
            <a:r>
              <a:rPr lang="en-AU" sz="1400" dirty="0"/>
              <a:t>PBS</a:t>
            </a:r>
          </a:p>
        </p:txBody>
      </p:sp>
      <p:sp>
        <p:nvSpPr>
          <p:cNvPr id="334" name="TextBox 333">
            <a:extLst>
              <a:ext uri="{FF2B5EF4-FFF2-40B4-BE49-F238E27FC236}">
                <a16:creationId xmlns:a16="http://schemas.microsoft.com/office/drawing/2014/main" id="{4475FE4E-EE11-6360-F989-71818E12DA1E}"/>
              </a:ext>
            </a:extLst>
          </p:cNvPr>
          <p:cNvSpPr txBox="1"/>
          <p:nvPr/>
        </p:nvSpPr>
        <p:spPr>
          <a:xfrm>
            <a:off x="4569849" y="5048912"/>
            <a:ext cx="950901" cy="307777"/>
          </a:xfrm>
          <a:prstGeom prst="rect">
            <a:avLst/>
          </a:prstGeom>
          <a:noFill/>
        </p:spPr>
        <p:txBody>
          <a:bodyPr wrap="none" rtlCol="0">
            <a:spAutoFit/>
          </a:bodyPr>
          <a:lstStyle/>
          <a:p>
            <a:r>
              <a:rPr lang="en-AU" sz="1400" dirty="0"/>
              <a:t>clock TPFC</a:t>
            </a:r>
          </a:p>
        </p:txBody>
      </p:sp>
      <p:sp>
        <p:nvSpPr>
          <p:cNvPr id="335" name="TextBox 334">
            <a:extLst>
              <a:ext uri="{FF2B5EF4-FFF2-40B4-BE49-F238E27FC236}">
                <a16:creationId xmlns:a16="http://schemas.microsoft.com/office/drawing/2014/main" id="{886E40CA-980E-6817-D00E-FFE234CB9084}"/>
              </a:ext>
            </a:extLst>
          </p:cNvPr>
          <p:cNvSpPr txBox="1"/>
          <p:nvPr/>
        </p:nvSpPr>
        <p:spPr>
          <a:xfrm>
            <a:off x="4441145" y="3522326"/>
            <a:ext cx="1166858" cy="307777"/>
          </a:xfrm>
          <a:prstGeom prst="rect">
            <a:avLst/>
          </a:prstGeom>
          <a:noFill/>
        </p:spPr>
        <p:txBody>
          <a:bodyPr wrap="none" rtlCol="0">
            <a:spAutoFit/>
          </a:bodyPr>
          <a:lstStyle/>
          <a:p>
            <a:r>
              <a:rPr lang="en-AU" sz="1400" dirty="0"/>
              <a:t>tracking TPFC</a:t>
            </a:r>
          </a:p>
        </p:txBody>
      </p:sp>
      <p:sp>
        <p:nvSpPr>
          <p:cNvPr id="336" name="TextBox 335">
            <a:extLst>
              <a:ext uri="{FF2B5EF4-FFF2-40B4-BE49-F238E27FC236}">
                <a16:creationId xmlns:a16="http://schemas.microsoft.com/office/drawing/2014/main" id="{4C35458A-8149-9F2D-EEB2-D58ABF61FC65}"/>
              </a:ext>
            </a:extLst>
          </p:cNvPr>
          <p:cNvSpPr txBox="1"/>
          <p:nvPr/>
        </p:nvSpPr>
        <p:spPr>
          <a:xfrm>
            <a:off x="4408882" y="2450061"/>
            <a:ext cx="1298273" cy="523220"/>
          </a:xfrm>
          <a:prstGeom prst="rect">
            <a:avLst/>
          </a:prstGeom>
          <a:noFill/>
        </p:spPr>
        <p:txBody>
          <a:bodyPr wrap="square" rtlCol="0">
            <a:spAutoFit/>
          </a:bodyPr>
          <a:lstStyle/>
          <a:p>
            <a:r>
              <a:rPr lang="en-AU" sz="1400" dirty="0"/>
              <a:t>optical timing discriminator</a:t>
            </a:r>
          </a:p>
        </p:txBody>
      </p:sp>
      <p:grpSp>
        <p:nvGrpSpPr>
          <p:cNvPr id="390" name="Group 389">
            <a:extLst>
              <a:ext uri="{FF2B5EF4-FFF2-40B4-BE49-F238E27FC236}">
                <a16:creationId xmlns:a16="http://schemas.microsoft.com/office/drawing/2014/main" id="{FC414E4E-CA3D-482E-50F8-821647735E6D}"/>
              </a:ext>
            </a:extLst>
          </p:cNvPr>
          <p:cNvGrpSpPr/>
          <p:nvPr/>
        </p:nvGrpSpPr>
        <p:grpSpPr>
          <a:xfrm>
            <a:off x="6173139" y="5814903"/>
            <a:ext cx="303861" cy="244384"/>
            <a:chOff x="4710099" y="5814903"/>
            <a:chExt cx="303861" cy="244384"/>
          </a:xfrm>
        </p:grpSpPr>
        <p:grpSp>
          <p:nvGrpSpPr>
            <p:cNvPr id="389" name="Group 388">
              <a:extLst>
                <a:ext uri="{FF2B5EF4-FFF2-40B4-BE49-F238E27FC236}">
                  <a16:creationId xmlns:a16="http://schemas.microsoft.com/office/drawing/2014/main" id="{B52D422D-324F-E3F6-6F3B-780FB3729AA9}"/>
                </a:ext>
              </a:extLst>
            </p:cNvPr>
            <p:cNvGrpSpPr/>
            <p:nvPr/>
          </p:nvGrpSpPr>
          <p:grpSpPr>
            <a:xfrm>
              <a:off x="4848256" y="5814903"/>
              <a:ext cx="54056" cy="236036"/>
              <a:chOff x="4848256" y="5814903"/>
              <a:chExt cx="54056" cy="236036"/>
            </a:xfrm>
          </p:grpSpPr>
          <p:sp>
            <p:nvSpPr>
              <p:cNvPr id="340" name="Rectangle 339">
                <a:extLst>
                  <a:ext uri="{FF2B5EF4-FFF2-40B4-BE49-F238E27FC236}">
                    <a16:creationId xmlns:a16="http://schemas.microsoft.com/office/drawing/2014/main" id="{5A1B9EF4-125D-673F-E76E-25E85B9F1208}"/>
                  </a:ext>
                </a:extLst>
              </p:cNvPr>
              <p:cNvSpPr/>
              <p:nvPr/>
            </p:nvSpPr>
            <p:spPr>
              <a:xfrm flipH="1">
                <a:off x="4848256" y="5814903"/>
                <a:ext cx="54055" cy="1147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41" name="Rectangle 340">
                <a:extLst>
                  <a:ext uri="{FF2B5EF4-FFF2-40B4-BE49-F238E27FC236}">
                    <a16:creationId xmlns:a16="http://schemas.microsoft.com/office/drawing/2014/main" id="{5D8C951C-55C8-A6C9-5E1C-682CAEDA9F3A}"/>
                  </a:ext>
                </a:extLst>
              </p:cNvPr>
              <p:cNvSpPr/>
              <p:nvPr/>
            </p:nvSpPr>
            <p:spPr>
              <a:xfrm flipH="1">
                <a:off x="4848257" y="5929617"/>
                <a:ext cx="54055" cy="1213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
          <p:nvSpPr>
            <p:cNvPr id="342" name="Pie 1172">
              <a:extLst>
                <a:ext uri="{FF2B5EF4-FFF2-40B4-BE49-F238E27FC236}">
                  <a16:creationId xmlns:a16="http://schemas.microsoft.com/office/drawing/2014/main" id="{47582A58-0520-06FD-9DEC-9E62B280F1E4}"/>
                </a:ext>
              </a:extLst>
            </p:cNvPr>
            <p:cNvSpPr/>
            <p:nvPr/>
          </p:nvSpPr>
          <p:spPr>
            <a:xfrm rot="16200000" flipH="1">
              <a:off x="4742195" y="5787521"/>
              <a:ext cx="239670" cy="303861"/>
            </a:xfrm>
            <a:prstGeom prst="pie">
              <a:avLst>
                <a:gd name="adj1" fmla="val 0"/>
                <a:gd name="adj2" fmla="val 10755929"/>
              </a:avLst>
            </a:prstGeom>
            <a:solidFill>
              <a:srgbClr val="4F81BD">
                <a:lumMod val="40000"/>
                <a:lumOff val="60000"/>
              </a:srgbClr>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pitchFamily="34" charset="0"/>
                <a:cs typeface="Calibri" pitchFamily="34" charset="0"/>
              </a:endParaRPr>
            </a:p>
          </p:txBody>
        </p:sp>
      </p:grpSp>
      <p:sp>
        <p:nvSpPr>
          <p:cNvPr id="347" name="TextBox 346">
            <a:extLst>
              <a:ext uri="{FF2B5EF4-FFF2-40B4-BE49-F238E27FC236}">
                <a16:creationId xmlns:a16="http://schemas.microsoft.com/office/drawing/2014/main" id="{F7BCB17A-2435-2124-E47B-901FBC599532}"/>
              </a:ext>
            </a:extLst>
          </p:cNvPr>
          <p:cNvSpPr txBox="1"/>
          <p:nvPr/>
        </p:nvSpPr>
        <p:spPr>
          <a:xfrm>
            <a:off x="8822026" y="4722651"/>
            <a:ext cx="3111807" cy="892552"/>
          </a:xfrm>
          <a:prstGeom prst="rect">
            <a:avLst/>
          </a:prstGeom>
          <a:noFill/>
        </p:spPr>
        <p:txBody>
          <a:bodyPr wrap="square">
            <a:spAutoFit/>
          </a:bodyPr>
          <a:lstStyle/>
          <a:p>
            <a:r>
              <a:rPr lang="en-AU" sz="1400" dirty="0"/>
              <a:t>TPFC = time programmable fibre comb</a:t>
            </a:r>
          </a:p>
          <a:p>
            <a:r>
              <a:rPr lang="en-AU" sz="1400" dirty="0"/>
              <a:t>Temporal placement of comb pulses is controllable to 2 attoseconds</a:t>
            </a:r>
          </a:p>
          <a:p>
            <a:r>
              <a:rPr lang="en-AU" sz="1000" dirty="0"/>
              <a:t>Caldwell et al </a:t>
            </a:r>
            <a:r>
              <a:rPr lang="en-AU" sz="1000" i="1" dirty="0"/>
              <a:t>Nature</a:t>
            </a:r>
            <a:r>
              <a:rPr lang="en-AU" sz="1000" dirty="0"/>
              <a:t> </a:t>
            </a:r>
            <a:r>
              <a:rPr lang="en-AU" sz="1000" b="1" dirty="0"/>
              <a:t>610</a:t>
            </a:r>
            <a:r>
              <a:rPr lang="en-AU" sz="1000" dirty="0"/>
              <a:t> 677 2022</a:t>
            </a:r>
          </a:p>
        </p:txBody>
      </p:sp>
      <p:cxnSp>
        <p:nvCxnSpPr>
          <p:cNvPr id="349" name="Connector: Elbow 348">
            <a:extLst>
              <a:ext uri="{FF2B5EF4-FFF2-40B4-BE49-F238E27FC236}">
                <a16:creationId xmlns:a16="http://schemas.microsoft.com/office/drawing/2014/main" id="{0A934655-F674-BDB8-50D9-974F713A739E}"/>
              </a:ext>
            </a:extLst>
          </p:cNvPr>
          <p:cNvCxnSpPr>
            <a:cxnSpLocks/>
            <a:stCxn id="123" idx="3"/>
            <a:endCxn id="76" idx="1"/>
          </p:cNvCxnSpPr>
          <p:nvPr/>
        </p:nvCxnSpPr>
        <p:spPr>
          <a:xfrm>
            <a:off x="3160044" y="3662003"/>
            <a:ext cx="1505143" cy="229207"/>
          </a:xfrm>
          <a:prstGeom prst="bentConnector3">
            <a:avLst/>
          </a:prstGeom>
          <a:ln w="127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3" name="Connector: Elbow 362">
            <a:extLst>
              <a:ext uri="{FF2B5EF4-FFF2-40B4-BE49-F238E27FC236}">
                <a16:creationId xmlns:a16="http://schemas.microsoft.com/office/drawing/2014/main" id="{A2A94D90-E666-C9EC-145E-12A06E2F4775}"/>
              </a:ext>
            </a:extLst>
          </p:cNvPr>
          <p:cNvCxnSpPr>
            <a:cxnSpLocks/>
            <a:stCxn id="128" idx="2"/>
            <a:endCxn id="124" idx="1"/>
          </p:cNvCxnSpPr>
          <p:nvPr/>
        </p:nvCxnSpPr>
        <p:spPr>
          <a:xfrm rot="16200000" flipH="1">
            <a:off x="2347726" y="4098863"/>
            <a:ext cx="225697" cy="345286"/>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5" name="Straight Connector 364">
            <a:extLst>
              <a:ext uri="{FF2B5EF4-FFF2-40B4-BE49-F238E27FC236}">
                <a16:creationId xmlns:a16="http://schemas.microsoft.com/office/drawing/2014/main" id="{8A7F6A83-058B-B198-36F7-6EEF1F4E348C}"/>
              </a:ext>
            </a:extLst>
          </p:cNvPr>
          <p:cNvCxnSpPr>
            <a:cxnSpLocks/>
            <a:stCxn id="342" idx="1"/>
          </p:cNvCxnSpPr>
          <p:nvPr/>
        </p:nvCxnSpPr>
        <p:spPr>
          <a:xfrm flipV="1">
            <a:off x="6477001" y="5938135"/>
            <a:ext cx="354295" cy="1317"/>
          </a:xfrm>
          <a:prstGeom prst="line">
            <a:avLst/>
          </a:prstGeom>
        </p:spPr>
        <p:style>
          <a:lnRef idx="1">
            <a:schemeClr val="accent1"/>
          </a:lnRef>
          <a:fillRef idx="0">
            <a:schemeClr val="accent1"/>
          </a:fillRef>
          <a:effectRef idx="0">
            <a:schemeClr val="accent1"/>
          </a:effectRef>
          <a:fontRef idx="minor">
            <a:schemeClr val="tx1"/>
          </a:fontRef>
        </p:style>
      </p:cxnSp>
      <p:sp>
        <p:nvSpPr>
          <p:cNvPr id="366" name="TextBox 365">
            <a:extLst>
              <a:ext uri="{FF2B5EF4-FFF2-40B4-BE49-F238E27FC236}">
                <a16:creationId xmlns:a16="http://schemas.microsoft.com/office/drawing/2014/main" id="{F7B79659-3444-0B15-80FE-225B5E8FF27A}"/>
              </a:ext>
            </a:extLst>
          </p:cNvPr>
          <p:cNvSpPr txBox="1"/>
          <p:nvPr/>
        </p:nvSpPr>
        <p:spPr>
          <a:xfrm>
            <a:off x="6804437" y="5759487"/>
            <a:ext cx="1850122" cy="307777"/>
          </a:xfrm>
          <a:prstGeom prst="rect">
            <a:avLst/>
          </a:prstGeom>
          <a:noFill/>
        </p:spPr>
        <p:txBody>
          <a:bodyPr wrap="none" rtlCol="0">
            <a:spAutoFit/>
          </a:bodyPr>
          <a:lstStyle/>
          <a:p>
            <a:r>
              <a:rPr lang="en-AU" sz="1400" dirty="0"/>
              <a:t>out of loop verification</a:t>
            </a:r>
          </a:p>
        </p:txBody>
      </p:sp>
      <p:sp>
        <p:nvSpPr>
          <p:cNvPr id="367" name="Rectangle 366">
            <a:extLst>
              <a:ext uri="{FF2B5EF4-FFF2-40B4-BE49-F238E27FC236}">
                <a16:creationId xmlns:a16="http://schemas.microsoft.com/office/drawing/2014/main" id="{181E8FC4-7795-B14F-952F-5C254F2D616B}"/>
              </a:ext>
            </a:extLst>
          </p:cNvPr>
          <p:cNvSpPr/>
          <p:nvPr/>
        </p:nvSpPr>
        <p:spPr>
          <a:xfrm>
            <a:off x="2012885" y="2519224"/>
            <a:ext cx="384981" cy="208477"/>
          </a:xfrm>
          <a:prstGeom prst="rect">
            <a:avLst/>
          </a:prstGeom>
          <a:solidFill>
            <a:schemeClr val="accent2">
              <a:lumMod val="50000"/>
              <a:lumOff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B</a:t>
            </a:r>
          </a:p>
        </p:txBody>
      </p:sp>
      <p:cxnSp>
        <p:nvCxnSpPr>
          <p:cNvPr id="369" name="Connector: Elbow 368">
            <a:extLst>
              <a:ext uri="{FF2B5EF4-FFF2-40B4-BE49-F238E27FC236}">
                <a16:creationId xmlns:a16="http://schemas.microsoft.com/office/drawing/2014/main" id="{6DA93B81-D814-6896-1C79-04BD6782927C}"/>
              </a:ext>
            </a:extLst>
          </p:cNvPr>
          <p:cNvCxnSpPr>
            <a:cxnSpLocks/>
            <a:stCxn id="25" idx="3"/>
            <a:endCxn id="340" idx="3"/>
          </p:cNvCxnSpPr>
          <p:nvPr/>
        </p:nvCxnSpPr>
        <p:spPr>
          <a:xfrm>
            <a:off x="5430444" y="4761156"/>
            <a:ext cx="880852" cy="1111104"/>
          </a:xfrm>
          <a:prstGeom prst="bentConnector3">
            <a:avLst>
              <a:gd name="adj1" fmla="val 38754"/>
            </a:avLst>
          </a:prstGeom>
          <a:ln w="12700">
            <a:solidFill>
              <a:srgbClr val="00B0F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371" name="Group 370">
            <a:extLst>
              <a:ext uri="{FF2B5EF4-FFF2-40B4-BE49-F238E27FC236}">
                <a16:creationId xmlns:a16="http://schemas.microsoft.com/office/drawing/2014/main" id="{DB181DA3-A8F3-7734-0CB1-7709DB68E91F}"/>
              </a:ext>
            </a:extLst>
          </p:cNvPr>
          <p:cNvGrpSpPr/>
          <p:nvPr/>
        </p:nvGrpSpPr>
        <p:grpSpPr>
          <a:xfrm>
            <a:off x="5495025" y="4666912"/>
            <a:ext cx="135768" cy="174975"/>
            <a:chOff x="2305143" y="2349572"/>
            <a:chExt cx="292978" cy="305744"/>
          </a:xfrm>
        </p:grpSpPr>
        <p:cxnSp>
          <p:nvCxnSpPr>
            <p:cNvPr id="372" name="Straight Connector 371">
              <a:extLst>
                <a:ext uri="{FF2B5EF4-FFF2-40B4-BE49-F238E27FC236}">
                  <a16:creationId xmlns:a16="http://schemas.microsoft.com/office/drawing/2014/main" id="{75796603-F103-9E9B-153D-73CB17E92C40}"/>
                </a:ext>
              </a:extLst>
            </p:cNvPr>
            <p:cNvCxnSpPr>
              <a:cxnSpLocks/>
            </p:cNvCxnSpPr>
            <p:nvPr/>
          </p:nvCxnSpPr>
          <p:spPr>
            <a:xfrm>
              <a:off x="2305143" y="2647224"/>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3" name="Straight Connector 372">
              <a:extLst>
                <a:ext uri="{FF2B5EF4-FFF2-40B4-BE49-F238E27FC236}">
                  <a16:creationId xmlns:a16="http://schemas.microsoft.com/office/drawing/2014/main" id="{06CB1F28-071A-4FBC-1FD5-179D07907C78}"/>
                </a:ext>
              </a:extLst>
            </p:cNvPr>
            <p:cNvCxnSpPr>
              <a:cxnSpLocks/>
            </p:cNvCxnSpPr>
            <p:nvPr/>
          </p:nvCxnSpPr>
          <p:spPr>
            <a:xfrm flipV="1">
              <a:off x="2399428" y="2349572"/>
              <a:ext cx="41483"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4" name="Straight Connector 373">
              <a:extLst>
                <a:ext uri="{FF2B5EF4-FFF2-40B4-BE49-F238E27FC236}">
                  <a16:creationId xmlns:a16="http://schemas.microsoft.com/office/drawing/2014/main" id="{454298ED-660B-3839-E8E5-D3986CFBE107}"/>
                </a:ext>
              </a:extLst>
            </p:cNvPr>
            <p:cNvCxnSpPr>
              <a:cxnSpLocks/>
            </p:cNvCxnSpPr>
            <p:nvPr/>
          </p:nvCxnSpPr>
          <p:spPr>
            <a:xfrm flipH="1" flipV="1">
              <a:off x="2443068" y="2353382"/>
              <a:ext cx="60768"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5" name="Straight Connector 374">
              <a:extLst>
                <a:ext uri="{FF2B5EF4-FFF2-40B4-BE49-F238E27FC236}">
                  <a16:creationId xmlns:a16="http://schemas.microsoft.com/office/drawing/2014/main" id="{0864BBA8-3726-112A-06E9-138046A6FF02}"/>
                </a:ext>
              </a:extLst>
            </p:cNvPr>
            <p:cNvCxnSpPr>
              <a:cxnSpLocks/>
            </p:cNvCxnSpPr>
            <p:nvPr/>
          </p:nvCxnSpPr>
          <p:spPr>
            <a:xfrm>
              <a:off x="2503836" y="2655316"/>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grpSp>
        <p:nvGrpSpPr>
          <p:cNvPr id="376" name="Group 375">
            <a:extLst>
              <a:ext uri="{FF2B5EF4-FFF2-40B4-BE49-F238E27FC236}">
                <a16:creationId xmlns:a16="http://schemas.microsoft.com/office/drawing/2014/main" id="{4CB521E9-81B9-3B36-D39B-AF7000A16E05}"/>
              </a:ext>
            </a:extLst>
          </p:cNvPr>
          <p:cNvGrpSpPr/>
          <p:nvPr/>
        </p:nvGrpSpPr>
        <p:grpSpPr>
          <a:xfrm>
            <a:off x="5889770" y="5763984"/>
            <a:ext cx="135768" cy="174975"/>
            <a:chOff x="2305143" y="2349572"/>
            <a:chExt cx="292978" cy="305744"/>
          </a:xfrm>
        </p:grpSpPr>
        <p:cxnSp>
          <p:nvCxnSpPr>
            <p:cNvPr id="377" name="Straight Connector 376">
              <a:extLst>
                <a:ext uri="{FF2B5EF4-FFF2-40B4-BE49-F238E27FC236}">
                  <a16:creationId xmlns:a16="http://schemas.microsoft.com/office/drawing/2014/main" id="{A035BBE3-CF97-3552-8C2C-82A6165D8728}"/>
                </a:ext>
              </a:extLst>
            </p:cNvPr>
            <p:cNvCxnSpPr>
              <a:cxnSpLocks/>
            </p:cNvCxnSpPr>
            <p:nvPr/>
          </p:nvCxnSpPr>
          <p:spPr>
            <a:xfrm>
              <a:off x="2305143" y="2647224"/>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a:extLst>
                <a:ext uri="{FF2B5EF4-FFF2-40B4-BE49-F238E27FC236}">
                  <a16:creationId xmlns:a16="http://schemas.microsoft.com/office/drawing/2014/main" id="{DFC3065A-3FA6-0B8F-00E1-38DD23B015D4}"/>
                </a:ext>
              </a:extLst>
            </p:cNvPr>
            <p:cNvCxnSpPr>
              <a:cxnSpLocks/>
            </p:cNvCxnSpPr>
            <p:nvPr/>
          </p:nvCxnSpPr>
          <p:spPr>
            <a:xfrm flipV="1">
              <a:off x="2399428" y="2349572"/>
              <a:ext cx="41483"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B0B688B8-435B-AEBD-FA6B-3A63BB480F02}"/>
                </a:ext>
              </a:extLst>
            </p:cNvPr>
            <p:cNvCxnSpPr>
              <a:cxnSpLocks/>
            </p:cNvCxnSpPr>
            <p:nvPr/>
          </p:nvCxnSpPr>
          <p:spPr>
            <a:xfrm flipH="1" flipV="1">
              <a:off x="2443068" y="2353382"/>
              <a:ext cx="60768" cy="2976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4A628A15-46B1-5165-CAA5-C9AEE166F1B3}"/>
                </a:ext>
              </a:extLst>
            </p:cNvPr>
            <p:cNvCxnSpPr>
              <a:cxnSpLocks/>
            </p:cNvCxnSpPr>
            <p:nvPr/>
          </p:nvCxnSpPr>
          <p:spPr>
            <a:xfrm>
              <a:off x="2503836" y="2655316"/>
              <a:ext cx="94285"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382" name="Straight Arrow Connector 381">
            <a:extLst>
              <a:ext uri="{FF2B5EF4-FFF2-40B4-BE49-F238E27FC236}">
                <a16:creationId xmlns:a16="http://schemas.microsoft.com/office/drawing/2014/main" id="{D3367333-4EC0-9F19-9118-FC61E0A1DAC5}"/>
              </a:ext>
            </a:extLst>
          </p:cNvPr>
          <p:cNvCxnSpPr>
            <a:cxnSpLocks/>
            <a:endCxn id="341" idx="3"/>
          </p:cNvCxnSpPr>
          <p:nvPr/>
        </p:nvCxnSpPr>
        <p:spPr>
          <a:xfrm flipV="1">
            <a:off x="5697925" y="5990278"/>
            <a:ext cx="613372" cy="11614"/>
          </a:xfrm>
          <a:prstGeom prst="straightConnector1">
            <a:avLst/>
          </a:prstGeom>
          <a:ln w="12700">
            <a:solidFill>
              <a:srgbClr val="FC8C42"/>
            </a:solidFill>
            <a:tailEnd type="triangle"/>
          </a:ln>
        </p:spPr>
        <p:style>
          <a:lnRef idx="1">
            <a:schemeClr val="accent1"/>
          </a:lnRef>
          <a:fillRef idx="0">
            <a:schemeClr val="accent1"/>
          </a:fillRef>
          <a:effectRef idx="0">
            <a:schemeClr val="accent1"/>
          </a:effectRef>
          <a:fontRef idx="minor">
            <a:schemeClr val="tx1"/>
          </a:fontRef>
        </p:style>
      </p:cxnSp>
      <p:grpSp>
        <p:nvGrpSpPr>
          <p:cNvPr id="384" name="Group 383">
            <a:extLst>
              <a:ext uri="{FF2B5EF4-FFF2-40B4-BE49-F238E27FC236}">
                <a16:creationId xmlns:a16="http://schemas.microsoft.com/office/drawing/2014/main" id="{F3030940-1CA1-CE65-93D9-1C97E94B2F93}"/>
              </a:ext>
            </a:extLst>
          </p:cNvPr>
          <p:cNvGrpSpPr/>
          <p:nvPr/>
        </p:nvGrpSpPr>
        <p:grpSpPr>
          <a:xfrm>
            <a:off x="6024613" y="5917884"/>
            <a:ext cx="135768" cy="174975"/>
            <a:chOff x="2305143" y="2349572"/>
            <a:chExt cx="292978" cy="305744"/>
          </a:xfrm>
        </p:grpSpPr>
        <p:cxnSp>
          <p:nvCxnSpPr>
            <p:cNvPr id="385" name="Straight Connector 384">
              <a:extLst>
                <a:ext uri="{FF2B5EF4-FFF2-40B4-BE49-F238E27FC236}">
                  <a16:creationId xmlns:a16="http://schemas.microsoft.com/office/drawing/2014/main" id="{B69111B4-37B0-6894-4A5B-5EA83BE7B032}"/>
                </a:ext>
              </a:extLst>
            </p:cNvPr>
            <p:cNvCxnSpPr>
              <a:cxnSpLocks/>
            </p:cNvCxnSpPr>
            <p:nvPr/>
          </p:nvCxnSpPr>
          <p:spPr>
            <a:xfrm>
              <a:off x="2305143" y="2647224"/>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27E3C863-0D96-029D-5B03-9A523E45270E}"/>
                </a:ext>
              </a:extLst>
            </p:cNvPr>
            <p:cNvCxnSpPr>
              <a:cxnSpLocks/>
            </p:cNvCxnSpPr>
            <p:nvPr/>
          </p:nvCxnSpPr>
          <p:spPr>
            <a:xfrm flipV="1">
              <a:off x="2399428" y="2349572"/>
              <a:ext cx="41483"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387" name="Straight Connector 386">
              <a:extLst>
                <a:ext uri="{FF2B5EF4-FFF2-40B4-BE49-F238E27FC236}">
                  <a16:creationId xmlns:a16="http://schemas.microsoft.com/office/drawing/2014/main" id="{77A27C38-C8AD-75B6-973E-F05D1ACB7F7F}"/>
                </a:ext>
              </a:extLst>
            </p:cNvPr>
            <p:cNvCxnSpPr>
              <a:cxnSpLocks/>
            </p:cNvCxnSpPr>
            <p:nvPr/>
          </p:nvCxnSpPr>
          <p:spPr>
            <a:xfrm flipH="1" flipV="1">
              <a:off x="2443068" y="2353382"/>
              <a:ext cx="60768" cy="297652"/>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cxnSp>
          <p:nvCxnSpPr>
            <p:cNvPr id="388" name="Straight Connector 387">
              <a:extLst>
                <a:ext uri="{FF2B5EF4-FFF2-40B4-BE49-F238E27FC236}">
                  <a16:creationId xmlns:a16="http://schemas.microsoft.com/office/drawing/2014/main" id="{2F2F2EE1-398A-868F-9613-165AE81C34EE}"/>
                </a:ext>
              </a:extLst>
            </p:cNvPr>
            <p:cNvCxnSpPr>
              <a:cxnSpLocks/>
            </p:cNvCxnSpPr>
            <p:nvPr/>
          </p:nvCxnSpPr>
          <p:spPr>
            <a:xfrm>
              <a:off x="2503836" y="2655316"/>
              <a:ext cx="94285" cy="0"/>
            </a:xfrm>
            <a:prstGeom prst="line">
              <a:avLst/>
            </a:prstGeom>
            <a:ln w="12700">
              <a:solidFill>
                <a:srgbClr val="FF6B0A"/>
              </a:solidFill>
            </a:ln>
          </p:spPr>
          <p:style>
            <a:lnRef idx="1">
              <a:schemeClr val="accent1"/>
            </a:lnRef>
            <a:fillRef idx="0">
              <a:schemeClr val="accent1"/>
            </a:fillRef>
            <a:effectRef idx="0">
              <a:schemeClr val="accent1"/>
            </a:effectRef>
            <a:fontRef idx="minor">
              <a:schemeClr val="tx1"/>
            </a:fontRef>
          </p:style>
        </p:cxnSp>
      </p:grpSp>
      <p:sp>
        <p:nvSpPr>
          <p:cNvPr id="392" name="TextBox 391">
            <a:extLst>
              <a:ext uri="{FF2B5EF4-FFF2-40B4-BE49-F238E27FC236}">
                <a16:creationId xmlns:a16="http://schemas.microsoft.com/office/drawing/2014/main" id="{1E36FCCC-45AF-0140-B7D8-F7AD24360CF2}"/>
              </a:ext>
            </a:extLst>
          </p:cNvPr>
          <p:cNvSpPr txBox="1"/>
          <p:nvPr/>
        </p:nvSpPr>
        <p:spPr>
          <a:xfrm>
            <a:off x="4711341" y="5852850"/>
            <a:ext cx="999120" cy="307777"/>
          </a:xfrm>
          <a:prstGeom prst="rect">
            <a:avLst/>
          </a:prstGeom>
          <a:noFill/>
        </p:spPr>
        <p:txBody>
          <a:bodyPr wrap="none" rtlCol="0">
            <a:spAutoFit/>
          </a:bodyPr>
          <a:lstStyle/>
          <a:p>
            <a:r>
              <a:rPr lang="en-AU" sz="1400" dirty="0"/>
              <a:t>clock comb</a:t>
            </a:r>
          </a:p>
        </p:txBody>
      </p:sp>
      <p:sp>
        <p:nvSpPr>
          <p:cNvPr id="393" name="Rectangle 392">
            <a:extLst>
              <a:ext uri="{FF2B5EF4-FFF2-40B4-BE49-F238E27FC236}">
                <a16:creationId xmlns:a16="http://schemas.microsoft.com/office/drawing/2014/main" id="{D4AA6245-567C-79E8-033D-780DA0F982AA}"/>
              </a:ext>
            </a:extLst>
          </p:cNvPr>
          <p:cNvSpPr/>
          <p:nvPr/>
        </p:nvSpPr>
        <p:spPr>
          <a:xfrm>
            <a:off x="4381890" y="5911065"/>
            <a:ext cx="384981" cy="208477"/>
          </a:xfrm>
          <a:prstGeom prst="rect">
            <a:avLst/>
          </a:prstGeom>
          <a:solidFill>
            <a:srgbClr val="FF6B0A"/>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A</a:t>
            </a:r>
          </a:p>
        </p:txBody>
      </p:sp>
      <p:cxnSp>
        <p:nvCxnSpPr>
          <p:cNvPr id="395" name="Connector: Elbow 394">
            <a:extLst>
              <a:ext uri="{FF2B5EF4-FFF2-40B4-BE49-F238E27FC236}">
                <a16:creationId xmlns:a16="http://schemas.microsoft.com/office/drawing/2014/main" id="{1E0CCC72-06DB-4A3F-12E7-FBAA17E6AFF1}"/>
              </a:ext>
            </a:extLst>
          </p:cNvPr>
          <p:cNvCxnSpPr>
            <a:cxnSpLocks/>
            <a:stCxn id="122" idx="1"/>
            <a:endCxn id="128" idx="0"/>
          </p:cNvCxnSpPr>
          <p:nvPr/>
        </p:nvCxnSpPr>
        <p:spPr>
          <a:xfrm rot="10800000" flipV="1">
            <a:off x="2287931" y="3211279"/>
            <a:ext cx="345286" cy="619350"/>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9" name="Straight Arrow Connector 398">
            <a:extLst>
              <a:ext uri="{FF2B5EF4-FFF2-40B4-BE49-F238E27FC236}">
                <a16:creationId xmlns:a16="http://schemas.microsoft.com/office/drawing/2014/main" id="{8E3210CC-8DF4-2DDC-A218-28A61E82449B}"/>
              </a:ext>
            </a:extLst>
          </p:cNvPr>
          <p:cNvCxnSpPr>
            <a:cxnSpLocks/>
            <a:endCxn id="123" idx="1"/>
          </p:cNvCxnSpPr>
          <p:nvPr/>
        </p:nvCxnSpPr>
        <p:spPr>
          <a:xfrm>
            <a:off x="2283064" y="3662003"/>
            <a:ext cx="337609"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2" name="Connector: Elbow 401">
            <a:extLst>
              <a:ext uri="{FF2B5EF4-FFF2-40B4-BE49-F238E27FC236}">
                <a16:creationId xmlns:a16="http://schemas.microsoft.com/office/drawing/2014/main" id="{6A19FC54-85C8-84B5-58BB-6A3CD8DAFDC6}"/>
              </a:ext>
            </a:extLst>
          </p:cNvPr>
          <p:cNvCxnSpPr>
            <a:cxnSpLocks/>
            <a:endCxn id="128" idx="1"/>
          </p:cNvCxnSpPr>
          <p:nvPr/>
        </p:nvCxnSpPr>
        <p:spPr>
          <a:xfrm rot="16200000" flipH="1">
            <a:off x="1462665" y="3412586"/>
            <a:ext cx="772634" cy="391482"/>
          </a:xfrm>
          <a:prstGeom prst="bentConnector2">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7" name="TextBox 406">
            <a:extLst>
              <a:ext uri="{FF2B5EF4-FFF2-40B4-BE49-F238E27FC236}">
                <a16:creationId xmlns:a16="http://schemas.microsoft.com/office/drawing/2014/main" id="{3D7F0496-0485-4097-78E3-BB7CF034E98E}"/>
              </a:ext>
            </a:extLst>
          </p:cNvPr>
          <p:cNvSpPr txBox="1"/>
          <p:nvPr/>
        </p:nvSpPr>
        <p:spPr>
          <a:xfrm>
            <a:off x="3315468" y="3887825"/>
            <a:ext cx="1358257" cy="307777"/>
          </a:xfrm>
          <a:prstGeom prst="rect">
            <a:avLst/>
          </a:prstGeom>
          <a:noFill/>
        </p:spPr>
        <p:txBody>
          <a:bodyPr wrap="none" rtlCol="0">
            <a:spAutoFit/>
          </a:bodyPr>
          <a:lstStyle/>
          <a:p>
            <a:r>
              <a:rPr lang="en-AU" sz="1400" dirty="0" err="1"/>
              <a:t>ultrastable</a:t>
            </a:r>
            <a:r>
              <a:rPr lang="en-AU" sz="1400" dirty="0"/>
              <a:t> laser</a:t>
            </a:r>
          </a:p>
        </p:txBody>
      </p:sp>
      <p:sp>
        <p:nvSpPr>
          <p:cNvPr id="417" name="TextBox 416">
            <a:extLst>
              <a:ext uri="{FF2B5EF4-FFF2-40B4-BE49-F238E27FC236}">
                <a16:creationId xmlns:a16="http://schemas.microsoft.com/office/drawing/2014/main" id="{452E724E-36AD-0BBD-808C-518A5CBD1A17}"/>
              </a:ext>
            </a:extLst>
          </p:cNvPr>
          <p:cNvSpPr txBox="1"/>
          <p:nvPr/>
        </p:nvSpPr>
        <p:spPr>
          <a:xfrm>
            <a:off x="95109" y="6132252"/>
            <a:ext cx="3090518" cy="246221"/>
          </a:xfrm>
          <a:prstGeom prst="rect">
            <a:avLst/>
          </a:prstGeom>
          <a:noFill/>
        </p:spPr>
        <p:txBody>
          <a:bodyPr wrap="square">
            <a:spAutoFit/>
          </a:bodyPr>
          <a:lstStyle/>
          <a:p>
            <a:r>
              <a:rPr lang="en-AU" sz="1000" dirty="0"/>
              <a:t>Adapted from Caldwell et al </a:t>
            </a:r>
            <a:r>
              <a:rPr lang="en-AU" sz="1000" i="1" dirty="0"/>
              <a:t>Nature</a:t>
            </a:r>
            <a:r>
              <a:rPr lang="en-AU" sz="1000" dirty="0"/>
              <a:t> </a:t>
            </a:r>
            <a:r>
              <a:rPr lang="en-AU" sz="1000" b="1" dirty="0"/>
              <a:t>618</a:t>
            </a:r>
            <a:r>
              <a:rPr lang="en-AU" sz="1000" dirty="0"/>
              <a:t> 721 2023</a:t>
            </a:r>
          </a:p>
        </p:txBody>
      </p:sp>
      <p:sp>
        <p:nvSpPr>
          <p:cNvPr id="418" name="TextBox 417">
            <a:extLst>
              <a:ext uri="{FF2B5EF4-FFF2-40B4-BE49-F238E27FC236}">
                <a16:creationId xmlns:a16="http://schemas.microsoft.com/office/drawing/2014/main" id="{B0F29CFF-C862-D653-F039-C545502F1706}"/>
              </a:ext>
            </a:extLst>
          </p:cNvPr>
          <p:cNvSpPr txBox="1"/>
          <p:nvPr/>
        </p:nvSpPr>
        <p:spPr>
          <a:xfrm>
            <a:off x="1922216" y="4499492"/>
            <a:ext cx="1420902" cy="307777"/>
          </a:xfrm>
          <a:prstGeom prst="rect">
            <a:avLst/>
          </a:prstGeom>
          <a:noFill/>
        </p:spPr>
        <p:txBody>
          <a:bodyPr wrap="none" rtlCol="0">
            <a:spAutoFit/>
          </a:bodyPr>
          <a:lstStyle/>
          <a:p>
            <a:r>
              <a:rPr lang="en-AU" sz="1400" dirty="0"/>
              <a:t>signal processing</a:t>
            </a:r>
          </a:p>
        </p:txBody>
      </p:sp>
      <p:sp>
        <p:nvSpPr>
          <p:cNvPr id="419" name="TextBox 418">
            <a:extLst>
              <a:ext uri="{FF2B5EF4-FFF2-40B4-BE49-F238E27FC236}">
                <a16:creationId xmlns:a16="http://schemas.microsoft.com/office/drawing/2014/main" id="{85562440-17CB-6E8B-A1F8-7A96FA66DB18}"/>
              </a:ext>
            </a:extLst>
          </p:cNvPr>
          <p:cNvSpPr txBox="1"/>
          <p:nvPr/>
        </p:nvSpPr>
        <p:spPr>
          <a:xfrm>
            <a:off x="3914266" y="2800631"/>
            <a:ext cx="212752" cy="246221"/>
          </a:xfrm>
          <a:prstGeom prst="rect">
            <a:avLst/>
          </a:prstGeom>
          <a:noFill/>
        </p:spPr>
        <p:txBody>
          <a:bodyPr wrap="square" rtlCol="0">
            <a:spAutoFit/>
          </a:bodyPr>
          <a:lstStyle/>
          <a:p>
            <a:r>
              <a:rPr lang="en-AU" sz="1000" dirty="0"/>
              <a:t>I</a:t>
            </a:r>
          </a:p>
        </p:txBody>
      </p:sp>
      <p:sp>
        <p:nvSpPr>
          <p:cNvPr id="420" name="TextBox 419">
            <a:extLst>
              <a:ext uri="{FF2B5EF4-FFF2-40B4-BE49-F238E27FC236}">
                <a16:creationId xmlns:a16="http://schemas.microsoft.com/office/drawing/2014/main" id="{D663DE5A-3A76-7C2B-295E-969D9341A7CA}"/>
              </a:ext>
            </a:extLst>
          </p:cNvPr>
          <p:cNvSpPr txBox="1"/>
          <p:nvPr/>
        </p:nvSpPr>
        <p:spPr>
          <a:xfrm>
            <a:off x="3889234" y="3400090"/>
            <a:ext cx="212752" cy="246221"/>
          </a:xfrm>
          <a:prstGeom prst="rect">
            <a:avLst/>
          </a:prstGeom>
          <a:noFill/>
        </p:spPr>
        <p:txBody>
          <a:bodyPr wrap="square" rtlCol="0">
            <a:spAutoFit/>
          </a:bodyPr>
          <a:lstStyle/>
          <a:p>
            <a:r>
              <a:rPr lang="en-AU" sz="1000" dirty="0"/>
              <a:t>Q</a:t>
            </a:r>
          </a:p>
        </p:txBody>
      </p:sp>
      <p:sp>
        <p:nvSpPr>
          <p:cNvPr id="421" name="TextBox 420">
            <a:extLst>
              <a:ext uri="{FF2B5EF4-FFF2-40B4-BE49-F238E27FC236}">
                <a16:creationId xmlns:a16="http://schemas.microsoft.com/office/drawing/2014/main" id="{50331141-92BE-58AF-5292-F2932F61A8F8}"/>
              </a:ext>
            </a:extLst>
          </p:cNvPr>
          <p:cNvSpPr txBox="1"/>
          <p:nvPr/>
        </p:nvSpPr>
        <p:spPr>
          <a:xfrm rot="16200000">
            <a:off x="915818" y="2280001"/>
            <a:ext cx="1367309" cy="523220"/>
          </a:xfrm>
          <a:prstGeom prst="rect">
            <a:avLst/>
          </a:prstGeom>
          <a:noFill/>
        </p:spPr>
        <p:txBody>
          <a:bodyPr wrap="square" rtlCol="0">
            <a:spAutoFit/>
          </a:bodyPr>
          <a:lstStyle/>
          <a:p>
            <a:r>
              <a:rPr lang="en-AU" sz="1400" dirty="0"/>
              <a:t>Site A measurements</a:t>
            </a:r>
          </a:p>
        </p:txBody>
      </p:sp>
      <p:grpSp>
        <p:nvGrpSpPr>
          <p:cNvPr id="54" name="Group 53">
            <a:extLst>
              <a:ext uri="{FF2B5EF4-FFF2-40B4-BE49-F238E27FC236}">
                <a16:creationId xmlns:a16="http://schemas.microsoft.com/office/drawing/2014/main" id="{D09315FE-F8EC-A677-EBE7-4471F2CD0892}"/>
              </a:ext>
            </a:extLst>
          </p:cNvPr>
          <p:cNvGrpSpPr/>
          <p:nvPr/>
        </p:nvGrpSpPr>
        <p:grpSpPr>
          <a:xfrm>
            <a:off x="3814635" y="1911332"/>
            <a:ext cx="2105632" cy="170344"/>
            <a:chOff x="8341388" y="2554595"/>
            <a:chExt cx="3419595" cy="434815"/>
          </a:xfrm>
        </p:grpSpPr>
        <p:sp>
          <p:nvSpPr>
            <p:cNvPr id="13" name="Moon 12">
              <a:extLst>
                <a:ext uri="{FF2B5EF4-FFF2-40B4-BE49-F238E27FC236}">
                  <a16:creationId xmlns:a16="http://schemas.microsoft.com/office/drawing/2014/main" id="{8096B88A-32DD-C36B-82E0-41E16B718A48}"/>
                </a:ext>
              </a:extLst>
            </p:cNvPr>
            <p:cNvSpPr/>
            <p:nvPr/>
          </p:nvSpPr>
          <p:spPr>
            <a:xfrm rot="16200000">
              <a:off x="10126980" y="248355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9" name="Moon 38">
              <a:extLst>
                <a:ext uri="{FF2B5EF4-FFF2-40B4-BE49-F238E27FC236}">
                  <a16:creationId xmlns:a16="http://schemas.microsoft.com/office/drawing/2014/main" id="{87AC75CA-5210-06E8-8027-97869F3CBC94}"/>
                </a:ext>
              </a:extLst>
            </p:cNvPr>
            <p:cNvSpPr/>
            <p:nvPr/>
          </p:nvSpPr>
          <p:spPr>
            <a:xfrm rot="16200000">
              <a:off x="9552084"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7" name="Moon 46">
              <a:extLst>
                <a:ext uri="{FF2B5EF4-FFF2-40B4-BE49-F238E27FC236}">
                  <a16:creationId xmlns:a16="http://schemas.microsoft.com/office/drawing/2014/main" id="{4159C036-1B4E-8C7C-A6A8-B3E5DF8A58E2}"/>
                </a:ext>
              </a:extLst>
            </p:cNvPr>
            <p:cNvSpPr/>
            <p:nvPr/>
          </p:nvSpPr>
          <p:spPr>
            <a:xfrm rot="16200000">
              <a:off x="8982812"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9" name="Moon 48">
              <a:extLst>
                <a:ext uri="{FF2B5EF4-FFF2-40B4-BE49-F238E27FC236}">
                  <a16:creationId xmlns:a16="http://schemas.microsoft.com/office/drawing/2014/main" id="{C39DEE0D-74A5-9852-2915-D33C06436632}"/>
                </a:ext>
              </a:extLst>
            </p:cNvPr>
            <p:cNvSpPr/>
            <p:nvPr/>
          </p:nvSpPr>
          <p:spPr>
            <a:xfrm rot="16200000">
              <a:off x="8426449" y="247596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Moon 51">
              <a:extLst>
                <a:ext uri="{FF2B5EF4-FFF2-40B4-BE49-F238E27FC236}">
                  <a16:creationId xmlns:a16="http://schemas.microsoft.com/office/drawing/2014/main" id="{391093D4-9B89-ED4B-00FC-A7E57B57EF95}"/>
                </a:ext>
              </a:extLst>
            </p:cNvPr>
            <p:cNvSpPr/>
            <p:nvPr/>
          </p:nvSpPr>
          <p:spPr>
            <a:xfrm rot="16200000">
              <a:off x="10696252" y="2497580"/>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Moon 52">
              <a:extLst>
                <a:ext uri="{FF2B5EF4-FFF2-40B4-BE49-F238E27FC236}">
                  <a16:creationId xmlns:a16="http://schemas.microsoft.com/office/drawing/2014/main" id="{94F1CB50-F252-45C4-7876-617DBFFCA6C7}"/>
                </a:ext>
              </a:extLst>
            </p:cNvPr>
            <p:cNvSpPr/>
            <p:nvPr/>
          </p:nvSpPr>
          <p:spPr>
            <a:xfrm rot="16200000">
              <a:off x="11271148" y="2499576"/>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grpSp>
        <p:nvGrpSpPr>
          <p:cNvPr id="55" name="Group 54">
            <a:extLst>
              <a:ext uri="{FF2B5EF4-FFF2-40B4-BE49-F238E27FC236}">
                <a16:creationId xmlns:a16="http://schemas.microsoft.com/office/drawing/2014/main" id="{9E396B58-4077-5382-F37C-F2395AE63A15}"/>
              </a:ext>
            </a:extLst>
          </p:cNvPr>
          <p:cNvGrpSpPr/>
          <p:nvPr/>
        </p:nvGrpSpPr>
        <p:grpSpPr>
          <a:xfrm>
            <a:off x="4559590" y="2085596"/>
            <a:ext cx="2105632" cy="170344"/>
            <a:chOff x="8341388" y="2554595"/>
            <a:chExt cx="3419595" cy="434815"/>
          </a:xfrm>
        </p:grpSpPr>
        <p:sp>
          <p:nvSpPr>
            <p:cNvPr id="57" name="Moon 56">
              <a:extLst>
                <a:ext uri="{FF2B5EF4-FFF2-40B4-BE49-F238E27FC236}">
                  <a16:creationId xmlns:a16="http://schemas.microsoft.com/office/drawing/2014/main" id="{D185DE92-5498-3E8A-621C-783607C0ECB7}"/>
                </a:ext>
              </a:extLst>
            </p:cNvPr>
            <p:cNvSpPr/>
            <p:nvPr/>
          </p:nvSpPr>
          <p:spPr>
            <a:xfrm rot="16200000">
              <a:off x="10126980" y="248355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Moon 59">
              <a:extLst>
                <a:ext uri="{FF2B5EF4-FFF2-40B4-BE49-F238E27FC236}">
                  <a16:creationId xmlns:a16="http://schemas.microsoft.com/office/drawing/2014/main" id="{184EDE5F-6D95-969F-AF5B-FEAF3F6C7B02}"/>
                </a:ext>
              </a:extLst>
            </p:cNvPr>
            <p:cNvSpPr/>
            <p:nvPr/>
          </p:nvSpPr>
          <p:spPr>
            <a:xfrm rot="16200000">
              <a:off x="9552084"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Moon 60">
              <a:extLst>
                <a:ext uri="{FF2B5EF4-FFF2-40B4-BE49-F238E27FC236}">
                  <a16:creationId xmlns:a16="http://schemas.microsoft.com/office/drawing/2014/main" id="{4A8CED98-D26D-DE55-100A-85D7349DCC04}"/>
                </a:ext>
              </a:extLst>
            </p:cNvPr>
            <p:cNvSpPr/>
            <p:nvPr/>
          </p:nvSpPr>
          <p:spPr>
            <a:xfrm rot="16200000">
              <a:off x="8982812" y="2469534"/>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4" name="Moon 63">
              <a:extLst>
                <a:ext uri="{FF2B5EF4-FFF2-40B4-BE49-F238E27FC236}">
                  <a16:creationId xmlns:a16="http://schemas.microsoft.com/office/drawing/2014/main" id="{0658A4F7-F67D-5F1A-3623-85FC93E0974A}"/>
                </a:ext>
              </a:extLst>
            </p:cNvPr>
            <p:cNvSpPr/>
            <p:nvPr/>
          </p:nvSpPr>
          <p:spPr>
            <a:xfrm rot="16200000">
              <a:off x="8426449" y="2475967"/>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5" name="Moon 64">
              <a:extLst>
                <a:ext uri="{FF2B5EF4-FFF2-40B4-BE49-F238E27FC236}">
                  <a16:creationId xmlns:a16="http://schemas.microsoft.com/office/drawing/2014/main" id="{DE9DBE28-4663-DC34-1D4E-07C3CF090280}"/>
                </a:ext>
              </a:extLst>
            </p:cNvPr>
            <p:cNvSpPr/>
            <p:nvPr/>
          </p:nvSpPr>
          <p:spPr>
            <a:xfrm rot="16200000">
              <a:off x="10696252" y="2497580"/>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6" name="Moon 65">
              <a:extLst>
                <a:ext uri="{FF2B5EF4-FFF2-40B4-BE49-F238E27FC236}">
                  <a16:creationId xmlns:a16="http://schemas.microsoft.com/office/drawing/2014/main" id="{2814041D-9E07-4421-9F1A-8C40BF6049FB}"/>
                </a:ext>
              </a:extLst>
            </p:cNvPr>
            <p:cNvSpPr/>
            <p:nvPr/>
          </p:nvSpPr>
          <p:spPr>
            <a:xfrm rot="16200000">
              <a:off x="11271148" y="2499576"/>
              <a:ext cx="404773" cy="574896"/>
            </a:xfrm>
            <a:prstGeom prst="moon">
              <a:avLst>
                <a:gd name="adj" fmla="val 25527"/>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cxnSp>
        <p:nvCxnSpPr>
          <p:cNvPr id="6" name="Straight Connector 5">
            <a:extLst>
              <a:ext uri="{FF2B5EF4-FFF2-40B4-BE49-F238E27FC236}">
                <a16:creationId xmlns:a16="http://schemas.microsoft.com/office/drawing/2014/main" id="{B37F7814-D03E-9D14-D57C-4BD6F03C967F}"/>
              </a:ext>
            </a:extLst>
          </p:cNvPr>
          <p:cNvCxnSpPr>
            <a:cxnSpLocks/>
          </p:cNvCxnSpPr>
          <p:nvPr/>
        </p:nvCxnSpPr>
        <p:spPr>
          <a:xfrm>
            <a:off x="6257994" y="3942141"/>
            <a:ext cx="223791" cy="0"/>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grpSp>
        <p:nvGrpSpPr>
          <p:cNvPr id="51" name="Group 50">
            <a:extLst>
              <a:ext uri="{FF2B5EF4-FFF2-40B4-BE49-F238E27FC236}">
                <a16:creationId xmlns:a16="http://schemas.microsoft.com/office/drawing/2014/main" id="{8DC92A4F-1889-5CD8-2DF3-E3D6A1E3CBA7}"/>
              </a:ext>
            </a:extLst>
          </p:cNvPr>
          <p:cNvGrpSpPr/>
          <p:nvPr/>
        </p:nvGrpSpPr>
        <p:grpSpPr>
          <a:xfrm>
            <a:off x="5974527" y="3684602"/>
            <a:ext cx="493200" cy="493200"/>
            <a:chOff x="913324" y="3836986"/>
            <a:chExt cx="486000" cy="484446"/>
          </a:xfrm>
        </p:grpSpPr>
        <p:sp>
          <p:nvSpPr>
            <p:cNvPr id="67" name="Oval 66">
              <a:extLst>
                <a:ext uri="{FF2B5EF4-FFF2-40B4-BE49-F238E27FC236}">
                  <a16:creationId xmlns:a16="http://schemas.microsoft.com/office/drawing/2014/main" id="{596EBE17-5710-BA1E-322F-C7436978E712}"/>
                </a:ext>
              </a:extLst>
            </p:cNvPr>
            <p:cNvSpPr/>
            <p:nvPr/>
          </p:nvSpPr>
          <p:spPr>
            <a:xfrm>
              <a:off x="913324" y="3836986"/>
              <a:ext cx="486000" cy="484446"/>
            </a:xfrm>
            <a:prstGeom prst="ellipse">
              <a:avLst/>
            </a:prstGeom>
            <a:solidFill>
              <a:srgbClr val="B9CDE5"/>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8" name="Arc 67">
              <a:extLst>
                <a:ext uri="{FF2B5EF4-FFF2-40B4-BE49-F238E27FC236}">
                  <a16:creationId xmlns:a16="http://schemas.microsoft.com/office/drawing/2014/main" id="{79B6C3F7-7CF7-3E37-8D3D-C9745A553982}"/>
                </a:ext>
              </a:extLst>
            </p:cNvPr>
            <p:cNvSpPr/>
            <p:nvPr/>
          </p:nvSpPr>
          <p:spPr>
            <a:xfrm>
              <a:off x="996124" y="3919478"/>
              <a:ext cx="320400" cy="319462"/>
            </a:xfrm>
            <a:prstGeom prst="arc">
              <a:avLst>
                <a:gd name="adj1" fmla="val 16125597"/>
                <a:gd name="adj2" fmla="val 11132633"/>
              </a:avLst>
            </a:prstGeom>
            <a:ln w="28575">
              <a:solidFill>
                <a:srgbClr val="385D8A"/>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r"/>
              <a:endParaRPr lang="en-AU" dirty="0"/>
            </a:p>
          </p:txBody>
        </p:sp>
      </p:grpSp>
      <p:sp>
        <p:nvSpPr>
          <p:cNvPr id="71" name="Arc 70">
            <a:extLst>
              <a:ext uri="{FF2B5EF4-FFF2-40B4-BE49-F238E27FC236}">
                <a16:creationId xmlns:a16="http://schemas.microsoft.com/office/drawing/2014/main" id="{20918721-1DA7-8FC5-FEF6-4B0E97586B96}"/>
              </a:ext>
            </a:extLst>
          </p:cNvPr>
          <p:cNvSpPr/>
          <p:nvPr/>
        </p:nvSpPr>
        <p:spPr>
          <a:xfrm flipH="1">
            <a:off x="5983157" y="3704561"/>
            <a:ext cx="478800" cy="478800"/>
          </a:xfrm>
          <a:prstGeom prst="arc">
            <a:avLst>
              <a:gd name="adj1" fmla="val 1083573"/>
              <a:gd name="adj2" fmla="val 10929692"/>
            </a:avLst>
          </a:prstGeom>
          <a:ln w="19050">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72" name="Arc 71">
            <a:extLst>
              <a:ext uri="{FF2B5EF4-FFF2-40B4-BE49-F238E27FC236}">
                <a16:creationId xmlns:a16="http://schemas.microsoft.com/office/drawing/2014/main" id="{45BA07A8-981C-65B3-223B-C15063B1E3F5}"/>
              </a:ext>
            </a:extLst>
          </p:cNvPr>
          <p:cNvSpPr/>
          <p:nvPr/>
        </p:nvSpPr>
        <p:spPr>
          <a:xfrm>
            <a:off x="5963790" y="3672996"/>
            <a:ext cx="504000" cy="504000"/>
          </a:xfrm>
          <a:prstGeom prst="arc">
            <a:avLst>
              <a:gd name="adj1" fmla="val 16201716"/>
              <a:gd name="adj2" fmla="val 0"/>
            </a:avLst>
          </a:prstGeom>
          <a:ln w="19050">
            <a:solidFill>
              <a:srgbClr val="FC8C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dirty="0"/>
          </a:p>
        </p:txBody>
      </p:sp>
      <p:cxnSp>
        <p:nvCxnSpPr>
          <p:cNvPr id="81" name="Straight Connector 80">
            <a:extLst>
              <a:ext uri="{FF2B5EF4-FFF2-40B4-BE49-F238E27FC236}">
                <a16:creationId xmlns:a16="http://schemas.microsoft.com/office/drawing/2014/main" id="{6D0938F7-EEA9-5B23-BE40-0128662FBEA7}"/>
              </a:ext>
            </a:extLst>
          </p:cNvPr>
          <p:cNvCxnSpPr>
            <a:cxnSpLocks/>
          </p:cNvCxnSpPr>
          <p:nvPr/>
        </p:nvCxnSpPr>
        <p:spPr>
          <a:xfrm>
            <a:off x="6454342" y="3929786"/>
            <a:ext cx="607339" cy="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85" name="Group 84">
            <a:extLst>
              <a:ext uri="{FF2B5EF4-FFF2-40B4-BE49-F238E27FC236}">
                <a16:creationId xmlns:a16="http://schemas.microsoft.com/office/drawing/2014/main" id="{35D0C7CB-583C-167D-FF21-7E8E424874CB}"/>
              </a:ext>
            </a:extLst>
          </p:cNvPr>
          <p:cNvGrpSpPr/>
          <p:nvPr/>
        </p:nvGrpSpPr>
        <p:grpSpPr>
          <a:xfrm>
            <a:off x="6606353" y="3668592"/>
            <a:ext cx="254029" cy="252000"/>
            <a:chOff x="5141260" y="3744666"/>
            <a:chExt cx="254029" cy="252000"/>
          </a:xfrm>
        </p:grpSpPr>
        <p:sp>
          <p:nvSpPr>
            <p:cNvPr id="86" name="Oval 85">
              <a:extLst>
                <a:ext uri="{FF2B5EF4-FFF2-40B4-BE49-F238E27FC236}">
                  <a16:creationId xmlns:a16="http://schemas.microsoft.com/office/drawing/2014/main" id="{F5D23E73-210B-758F-D0BA-93842593DE1B}"/>
                </a:ext>
              </a:extLst>
            </p:cNvPr>
            <p:cNvSpPr/>
            <p:nvPr/>
          </p:nvSpPr>
          <p:spPr>
            <a:xfrm>
              <a:off x="5141260" y="3744666"/>
              <a:ext cx="157042" cy="252000"/>
            </a:xfrm>
            <a:prstGeom prst="ellipse">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0" name="Oval 89">
              <a:extLst>
                <a:ext uri="{FF2B5EF4-FFF2-40B4-BE49-F238E27FC236}">
                  <a16:creationId xmlns:a16="http://schemas.microsoft.com/office/drawing/2014/main" id="{65BB0AFE-CDD2-9723-F609-A25129895909}"/>
                </a:ext>
              </a:extLst>
            </p:cNvPr>
            <p:cNvSpPr/>
            <p:nvPr/>
          </p:nvSpPr>
          <p:spPr>
            <a:xfrm>
              <a:off x="5188177" y="3744666"/>
              <a:ext cx="157042" cy="252000"/>
            </a:xfrm>
            <a:prstGeom prst="ellipse">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1" name="Oval 90">
              <a:extLst>
                <a:ext uri="{FF2B5EF4-FFF2-40B4-BE49-F238E27FC236}">
                  <a16:creationId xmlns:a16="http://schemas.microsoft.com/office/drawing/2014/main" id="{C9BA9AD9-2AB8-035A-04F0-82BAFE770E56}"/>
                </a:ext>
              </a:extLst>
            </p:cNvPr>
            <p:cNvSpPr/>
            <p:nvPr/>
          </p:nvSpPr>
          <p:spPr>
            <a:xfrm>
              <a:off x="5238247" y="3744666"/>
              <a:ext cx="157042" cy="252000"/>
            </a:xfrm>
            <a:prstGeom prst="ellipse">
              <a:avLst/>
            </a:prstGeom>
            <a:noFill/>
            <a:ln w="127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pSp>
    </p:spTree>
    <p:extLst>
      <p:ext uri="{BB962C8B-B14F-4D97-AF65-F5344CB8AC3E}">
        <p14:creationId xmlns:p14="http://schemas.microsoft.com/office/powerpoint/2010/main" val="2192315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6" name="Straight Connector 95">
            <a:extLst>
              <a:ext uri="{FF2B5EF4-FFF2-40B4-BE49-F238E27FC236}">
                <a16:creationId xmlns:a16="http://schemas.microsoft.com/office/drawing/2014/main" id="{6A74E396-6850-9FAE-365C-9231E12E44F8}"/>
              </a:ext>
            </a:extLst>
          </p:cNvPr>
          <p:cNvCxnSpPr>
            <a:endCxn id="109" idx="0"/>
          </p:cNvCxnSpPr>
          <p:nvPr/>
        </p:nvCxnSpPr>
        <p:spPr>
          <a:xfrm>
            <a:off x="6930773" y="2220491"/>
            <a:ext cx="3379260" cy="2477874"/>
          </a:xfrm>
          <a:prstGeom prst="line">
            <a:avLst/>
          </a:prstGeom>
          <a:ln w="19050">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1E4A1900-F5DC-63CB-E020-F18762A2CCDE}"/>
              </a:ext>
            </a:extLst>
          </p:cNvPr>
          <p:cNvSpPr>
            <a:spLocks noGrp="1"/>
          </p:cNvSpPr>
          <p:nvPr>
            <p:ph type="title"/>
          </p:nvPr>
        </p:nvSpPr>
        <p:spPr/>
        <p:txBody>
          <a:bodyPr/>
          <a:lstStyle/>
          <a:p>
            <a:r>
              <a:rPr lang="en-AU" dirty="0"/>
              <a:t>Optical TWTT stability</a:t>
            </a:r>
          </a:p>
        </p:txBody>
      </p:sp>
      <p:sp>
        <p:nvSpPr>
          <p:cNvPr id="3" name="Date Placeholder 2">
            <a:extLst>
              <a:ext uri="{FF2B5EF4-FFF2-40B4-BE49-F238E27FC236}">
                <a16:creationId xmlns:a16="http://schemas.microsoft.com/office/drawing/2014/main" id="{BCFBED92-A230-8BD2-A997-C023B9860096}"/>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3DABEC60-6DCE-B073-E368-935B25555F0F}"/>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24D31002-1BA9-8297-6F88-968194208F78}"/>
              </a:ext>
            </a:extLst>
          </p:cNvPr>
          <p:cNvSpPr>
            <a:spLocks noGrp="1"/>
          </p:cNvSpPr>
          <p:nvPr>
            <p:ph type="sldNum" sz="quarter" idx="12"/>
          </p:nvPr>
        </p:nvSpPr>
        <p:spPr/>
        <p:txBody>
          <a:bodyPr/>
          <a:lstStyle/>
          <a:p>
            <a:fld id="{07F29050-D3A7-419E-8F8A-80FA8E7AA01E}" type="slidenum">
              <a:rPr lang="en-AU" smtClean="0"/>
              <a:t>38</a:t>
            </a:fld>
            <a:endParaRPr lang="en-AU"/>
          </a:p>
        </p:txBody>
      </p:sp>
      <p:sp>
        <p:nvSpPr>
          <p:cNvPr id="8" name="Rectangle 7">
            <a:extLst>
              <a:ext uri="{FF2B5EF4-FFF2-40B4-BE49-F238E27FC236}">
                <a16:creationId xmlns:a16="http://schemas.microsoft.com/office/drawing/2014/main" id="{3D8466C9-FF41-25E2-CFB7-32C06EA1FACA}"/>
              </a:ext>
            </a:extLst>
          </p:cNvPr>
          <p:cNvSpPr/>
          <p:nvPr/>
        </p:nvSpPr>
        <p:spPr>
          <a:xfrm>
            <a:off x="948690" y="1893570"/>
            <a:ext cx="4629150" cy="283083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0" name="Straight Connector 9">
            <a:extLst>
              <a:ext uri="{FF2B5EF4-FFF2-40B4-BE49-F238E27FC236}">
                <a16:creationId xmlns:a16="http://schemas.microsoft.com/office/drawing/2014/main" id="{50C07F54-BE10-3F43-6B60-4BC40684A2BB}"/>
              </a:ext>
            </a:extLst>
          </p:cNvPr>
          <p:cNvCxnSpPr/>
          <p:nvPr/>
        </p:nvCxnSpPr>
        <p:spPr>
          <a:xfrm>
            <a:off x="948690" y="2091690"/>
            <a:ext cx="4629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5CA4C8E-506A-2B80-98C3-71F91F9618B5}"/>
              </a:ext>
            </a:extLst>
          </p:cNvPr>
          <p:cNvCxnSpPr/>
          <p:nvPr/>
        </p:nvCxnSpPr>
        <p:spPr>
          <a:xfrm>
            <a:off x="948690" y="2903220"/>
            <a:ext cx="4629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122BBE4-BD51-E65A-FD2B-A609AE7D546E}"/>
              </a:ext>
            </a:extLst>
          </p:cNvPr>
          <p:cNvCxnSpPr/>
          <p:nvPr/>
        </p:nvCxnSpPr>
        <p:spPr>
          <a:xfrm>
            <a:off x="948690" y="3714750"/>
            <a:ext cx="4629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37CD51C-C9D7-776A-9975-F9B40142EFA1}"/>
              </a:ext>
            </a:extLst>
          </p:cNvPr>
          <p:cNvCxnSpPr/>
          <p:nvPr/>
        </p:nvCxnSpPr>
        <p:spPr>
          <a:xfrm>
            <a:off x="948690" y="4530090"/>
            <a:ext cx="4629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691F348E-4F86-CC0B-1453-5E671BC3C3CD}"/>
              </a:ext>
            </a:extLst>
          </p:cNvPr>
          <p:cNvCxnSpPr/>
          <p:nvPr/>
        </p:nvCxnSpPr>
        <p:spPr>
          <a:xfrm>
            <a:off x="1783080" y="1893570"/>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751A4EF-90D1-38B5-DA99-6DE0BAF6082C}"/>
              </a:ext>
            </a:extLst>
          </p:cNvPr>
          <p:cNvCxnSpPr/>
          <p:nvPr/>
        </p:nvCxnSpPr>
        <p:spPr>
          <a:xfrm>
            <a:off x="2617470" y="1893570"/>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EBDBC49E-4BD7-B553-1FF4-7404F26EAA0D}"/>
              </a:ext>
            </a:extLst>
          </p:cNvPr>
          <p:cNvCxnSpPr/>
          <p:nvPr/>
        </p:nvCxnSpPr>
        <p:spPr>
          <a:xfrm>
            <a:off x="3451860" y="1893570"/>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812C0E4-0B43-81A2-EF09-4C7C555C7FD1}"/>
              </a:ext>
            </a:extLst>
          </p:cNvPr>
          <p:cNvCxnSpPr/>
          <p:nvPr/>
        </p:nvCxnSpPr>
        <p:spPr>
          <a:xfrm>
            <a:off x="4295761" y="1893570"/>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3C1CBD55-572C-DA62-35F3-837E86063218}"/>
              </a:ext>
            </a:extLst>
          </p:cNvPr>
          <p:cNvCxnSpPr/>
          <p:nvPr/>
        </p:nvCxnSpPr>
        <p:spPr>
          <a:xfrm>
            <a:off x="5141553" y="1893570"/>
            <a:ext cx="26670" cy="2830830"/>
          </a:xfrm>
          <a:prstGeom prst="line">
            <a:avLst/>
          </a:prstGeom>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1E63D71E-0352-A779-C533-35831717707B}"/>
              </a:ext>
            </a:extLst>
          </p:cNvPr>
          <p:cNvSpPr/>
          <p:nvPr/>
        </p:nvSpPr>
        <p:spPr>
          <a:xfrm>
            <a:off x="1230644" y="218313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Oval 20">
            <a:extLst>
              <a:ext uri="{FF2B5EF4-FFF2-40B4-BE49-F238E27FC236}">
                <a16:creationId xmlns:a16="http://schemas.microsoft.com/office/drawing/2014/main" id="{1F5E0F40-A13B-F0C7-227F-E4DBD2CBB5EE}"/>
              </a:ext>
            </a:extLst>
          </p:cNvPr>
          <p:cNvSpPr/>
          <p:nvPr/>
        </p:nvSpPr>
        <p:spPr>
          <a:xfrm>
            <a:off x="1506862" y="2199640"/>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Oval 21">
            <a:extLst>
              <a:ext uri="{FF2B5EF4-FFF2-40B4-BE49-F238E27FC236}">
                <a16:creationId xmlns:a16="http://schemas.microsoft.com/office/drawing/2014/main" id="{2ACD9DDB-92CF-ACC8-75B7-7B42DBF4D209}"/>
              </a:ext>
            </a:extLst>
          </p:cNvPr>
          <p:cNvSpPr/>
          <p:nvPr/>
        </p:nvSpPr>
        <p:spPr>
          <a:xfrm>
            <a:off x="1735455" y="233553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Oval 22">
            <a:extLst>
              <a:ext uri="{FF2B5EF4-FFF2-40B4-BE49-F238E27FC236}">
                <a16:creationId xmlns:a16="http://schemas.microsoft.com/office/drawing/2014/main" id="{78D96BA2-279C-8D4E-C367-F64BF94F50AB}"/>
              </a:ext>
            </a:extLst>
          </p:cNvPr>
          <p:cNvSpPr/>
          <p:nvPr/>
        </p:nvSpPr>
        <p:spPr>
          <a:xfrm>
            <a:off x="1948801" y="2431416"/>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Oval 23">
            <a:extLst>
              <a:ext uri="{FF2B5EF4-FFF2-40B4-BE49-F238E27FC236}">
                <a16:creationId xmlns:a16="http://schemas.microsoft.com/office/drawing/2014/main" id="{630C66DD-6120-95FA-9CF4-B74839829B95}"/>
              </a:ext>
            </a:extLst>
          </p:cNvPr>
          <p:cNvSpPr/>
          <p:nvPr/>
        </p:nvSpPr>
        <p:spPr>
          <a:xfrm>
            <a:off x="2170740" y="2512696"/>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Oval 24">
            <a:extLst>
              <a:ext uri="{FF2B5EF4-FFF2-40B4-BE49-F238E27FC236}">
                <a16:creationId xmlns:a16="http://schemas.microsoft.com/office/drawing/2014/main" id="{FB292446-E567-18CE-8A51-049031C23483}"/>
              </a:ext>
            </a:extLst>
          </p:cNvPr>
          <p:cNvSpPr/>
          <p:nvPr/>
        </p:nvSpPr>
        <p:spPr>
          <a:xfrm>
            <a:off x="2366955" y="2607946"/>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Oval 25">
            <a:extLst>
              <a:ext uri="{FF2B5EF4-FFF2-40B4-BE49-F238E27FC236}">
                <a16:creationId xmlns:a16="http://schemas.microsoft.com/office/drawing/2014/main" id="{682C0AC5-375B-47C7-1DB6-3E12877C21FD}"/>
              </a:ext>
            </a:extLst>
          </p:cNvPr>
          <p:cNvSpPr/>
          <p:nvPr/>
        </p:nvSpPr>
        <p:spPr>
          <a:xfrm>
            <a:off x="2569845" y="268859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Oval 26">
            <a:extLst>
              <a:ext uri="{FF2B5EF4-FFF2-40B4-BE49-F238E27FC236}">
                <a16:creationId xmlns:a16="http://schemas.microsoft.com/office/drawing/2014/main" id="{9FA7E110-0B87-D8B1-E02A-D40817605DD1}"/>
              </a:ext>
            </a:extLst>
          </p:cNvPr>
          <p:cNvSpPr/>
          <p:nvPr/>
        </p:nvSpPr>
        <p:spPr>
          <a:xfrm>
            <a:off x="2783191" y="2751774"/>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8" name="Oval 27">
            <a:extLst>
              <a:ext uri="{FF2B5EF4-FFF2-40B4-BE49-F238E27FC236}">
                <a16:creationId xmlns:a16="http://schemas.microsoft.com/office/drawing/2014/main" id="{8F000AB0-3733-4B14-532E-D9A4A91D2BDC}"/>
              </a:ext>
            </a:extLst>
          </p:cNvPr>
          <p:cNvSpPr/>
          <p:nvPr/>
        </p:nvSpPr>
        <p:spPr>
          <a:xfrm>
            <a:off x="3017492" y="284607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Oval 28">
            <a:extLst>
              <a:ext uri="{FF2B5EF4-FFF2-40B4-BE49-F238E27FC236}">
                <a16:creationId xmlns:a16="http://schemas.microsoft.com/office/drawing/2014/main" id="{72CE78AB-EDDE-ACBD-CDEE-8DCE36247800}"/>
              </a:ext>
            </a:extLst>
          </p:cNvPr>
          <p:cNvSpPr/>
          <p:nvPr/>
        </p:nvSpPr>
        <p:spPr>
          <a:xfrm>
            <a:off x="3222300" y="2921000"/>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0" name="Oval 29">
            <a:extLst>
              <a:ext uri="{FF2B5EF4-FFF2-40B4-BE49-F238E27FC236}">
                <a16:creationId xmlns:a16="http://schemas.microsoft.com/office/drawing/2014/main" id="{49DD076F-5626-CB8A-AA7A-F7077EE31B54}"/>
              </a:ext>
            </a:extLst>
          </p:cNvPr>
          <p:cNvSpPr/>
          <p:nvPr/>
        </p:nvSpPr>
        <p:spPr>
          <a:xfrm>
            <a:off x="3427108" y="3010535"/>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1" name="Oval 30">
            <a:extLst>
              <a:ext uri="{FF2B5EF4-FFF2-40B4-BE49-F238E27FC236}">
                <a16:creationId xmlns:a16="http://schemas.microsoft.com/office/drawing/2014/main" id="{C475CF08-B288-CA9F-A5A8-7F7D2600BFF0}"/>
              </a:ext>
            </a:extLst>
          </p:cNvPr>
          <p:cNvSpPr/>
          <p:nvPr/>
        </p:nvSpPr>
        <p:spPr>
          <a:xfrm>
            <a:off x="3635713" y="3091815"/>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2" name="Oval 31">
            <a:extLst>
              <a:ext uri="{FF2B5EF4-FFF2-40B4-BE49-F238E27FC236}">
                <a16:creationId xmlns:a16="http://schemas.microsoft.com/office/drawing/2014/main" id="{B7E7E70A-1BF6-312A-2136-C940DEFB1A5E}"/>
              </a:ext>
            </a:extLst>
          </p:cNvPr>
          <p:cNvSpPr/>
          <p:nvPr/>
        </p:nvSpPr>
        <p:spPr>
          <a:xfrm>
            <a:off x="3861435" y="3202305"/>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3" name="Oval 32">
            <a:extLst>
              <a:ext uri="{FF2B5EF4-FFF2-40B4-BE49-F238E27FC236}">
                <a16:creationId xmlns:a16="http://schemas.microsoft.com/office/drawing/2014/main" id="{7EDE307E-DCA6-177F-FF08-87C0F06AACB0}"/>
              </a:ext>
            </a:extLst>
          </p:cNvPr>
          <p:cNvSpPr/>
          <p:nvPr/>
        </p:nvSpPr>
        <p:spPr>
          <a:xfrm>
            <a:off x="4066243" y="3286234"/>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Oval 33">
            <a:extLst>
              <a:ext uri="{FF2B5EF4-FFF2-40B4-BE49-F238E27FC236}">
                <a16:creationId xmlns:a16="http://schemas.microsoft.com/office/drawing/2014/main" id="{0D28A137-3FCC-CD63-401F-B81244329A6F}"/>
              </a:ext>
            </a:extLst>
          </p:cNvPr>
          <p:cNvSpPr/>
          <p:nvPr/>
        </p:nvSpPr>
        <p:spPr>
          <a:xfrm>
            <a:off x="4271051" y="3308985"/>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5" name="Oval 34">
            <a:extLst>
              <a:ext uri="{FF2B5EF4-FFF2-40B4-BE49-F238E27FC236}">
                <a16:creationId xmlns:a16="http://schemas.microsoft.com/office/drawing/2014/main" id="{094C4AF3-2716-E262-169C-C9F150E9A90C}"/>
              </a:ext>
            </a:extLst>
          </p:cNvPr>
          <p:cNvSpPr/>
          <p:nvPr/>
        </p:nvSpPr>
        <p:spPr>
          <a:xfrm>
            <a:off x="4475804" y="3375660"/>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6" name="Oval 35">
            <a:extLst>
              <a:ext uri="{FF2B5EF4-FFF2-40B4-BE49-F238E27FC236}">
                <a16:creationId xmlns:a16="http://schemas.microsoft.com/office/drawing/2014/main" id="{E6EF0FF3-BA2B-1511-43FB-EEF29E04474F}"/>
              </a:ext>
            </a:extLst>
          </p:cNvPr>
          <p:cNvSpPr/>
          <p:nvPr/>
        </p:nvSpPr>
        <p:spPr>
          <a:xfrm>
            <a:off x="4690054" y="339217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7" name="Oval 36">
            <a:extLst>
              <a:ext uri="{FF2B5EF4-FFF2-40B4-BE49-F238E27FC236}">
                <a16:creationId xmlns:a16="http://schemas.microsoft.com/office/drawing/2014/main" id="{529600E2-DD14-D31A-78F7-C26B41BF3C4D}"/>
              </a:ext>
            </a:extLst>
          </p:cNvPr>
          <p:cNvSpPr/>
          <p:nvPr/>
        </p:nvSpPr>
        <p:spPr>
          <a:xfrm>
            <a:off x="4892916" y="3222625"/>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8" name="Oval 37">
            <a:extLst>
              <a:ext uri="{FF2B5EF4-FFF2-40B4-BE49-F238E27FC236}">
                <a16:creationId xmlns:a16="http://schemas.microsoft.com/office/drawing/2014/main" id="{16F28F5D-E809-623B-ED9A-C08D602AEA0D}"/>
              </a:ext>
            </a:extLst>
          </p:cNvPr>
          <p:cNvSpPr/>
          <p:nvPr/>
        </p:nvSpPr>
        <p:spPr>
          <a:xfrm>
            <a:off x="5120598" y="3229610"/>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9" name="Oval 38">
            <a:extLst>
              <a:ext uri="{FF2B5EF4-FFF2-40B4-BE49-F238E27FC236}">
                <a16:creationId xmlns:a16="http://schemas.microsoft.com/office/drawing/2014/main" id="{7B2C9980-2BC0-86B7-7721-F43BA3B65BD2}"/>
              </a:ext>
            </a:extLst>
          </p:cNvPr>
          <p:cNvSpPr/>
          <p:nvPr/>
        </p:nvSpPr>
        <p:spPr>
          <a:xfrm>
            <a:off x="5321610" y="3268980"/>
            <a:ext cx="95250" cy="106680"/>
          </a:xfrm>
          <a:prstGeom prst="ellipse">
            <a:avLst/>
          </a:prstGeom>
          <a:solidFill>
            <a:schemeClr val="accent2">
              <a:lumMod val="75000"/>
              <a:lumOff val="25000"/>
            </a:schemeClr>
          </a:solidFill>
          <a:ln w="19050">
            <a:solidFill>
              <a:schemeClr val="accent2">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44" name="Oval 43">
            <a:extLst>
              <a:ext uri="{FF2B5EF4-FFF2-40B4-BE49-F238E27FC236}">
                <a16:creationId xmlns:a16="http://schemas.microsoft.com/office/drawing/2014/main" id="{09CE6F84-3C33-6A57-9087-3CF2E3B5EC9A}"/>
              </a:ext>
            </a:extLst>
          </p:cNvPr>
          <p:cNvSpPr/>
          <p:nvPr/>
        </p:nvSpPr>
        <p:spPr>
          <a:xfrm>
            <a:off x="1230672" y="3188971"/>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5" name="Oval 44">
            <a:extLst>
              <a:ext uri="{FF2B5EF4-FFF2-40B4-BE49-F238E27FC236}">
                <a16:creationId xmlns:a16="http://schemas.microsoft.com/office/drawing/2014/main" id="{6B4974B3-02BF-5F98-91E1-54828CCB91A9}"/>
              </a:ext>
            </a:extLst>
          </p:cNvPr>
          <p:cNvSpPr/>
          <p:nvPr/>
        </p:nvSpPr>
        <p:spPr>
          <a:xfrm>
            <a:off x="1493979" y="3264535"/>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6" name="Oval 45">
            <a:extLst>
              <a:ext uri="{FF2B5EF4-FFF2-40B4-BE49-F238E27FC236}">
                <a16:creationId xmlns:a16="http://schemas.microsoft.com/office/drawing/2014/main" id="{DA6E9FA7-AB7B-178C-EDA2-8F22859B81CF}"/>
              </a:ext>
            </a:extLst>
          </p:cNvPr>
          <p:cNvSpPr/>
          <p:nvPr/>
        </p:nvSpPr>
        <p:spPr>
          <a:xfrm>
            <a:off x="1729699" y="3436303"/>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7" name="Oval 46">
            <a:extLst>
              <a:ext uri="{FF2B5EF4-FFF2-40B4-BE49-F238E27FC236}">
                <a16:creationId xmlns:a16="http://schemas.microsoft.com/office/drawing/2014/main" id="{E048C174-F006-E641-8035-3047AE672917}"/>
              </a:ext>
            </a:extLst>
          </p:cNvPr>
          <p:cNvSpPr/>
          <p:nvPr/>
        </p:nvSpPr>
        <p:spPr>
          <a:xfrm>
            <a:off x="1959789" y="3608070"/>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8" name="Oval 47">
            <a:extLst>
              <a:ext uri="{FF2B5EF4-FFF2-40B4-BE49-F238E27FC236}">
                <a16:creationId xmlns:a16="http://schemas.microsoft.com/office/drawing/2014/main" id="{00ECFD95-7FB8-D33C-A8C8-A8B0CAEDE5D1}"/>
              </a:ext>
            </a:extLst>
          </p:cNvPr>
          <p:cNvSpPr/>
          <p:nvPr/>
        </p:nvSpPr>
        <p:spPr>
          <a:xfrm>
            <a:off x="2182219" y="3755708"/>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9" name="Oval 48">
            <a:extLst>
              <a:ext uri="{FF2B5EF4-FFF2-40B4-BE49-F238E27FC236}">
                <a16:creationId xmlns:a16="http://schemas.microsoft.com/office/drawing/2014/main" id="{8998A971-5349-1FB4-9415-8F2DB94DE297}"/>
              </a:ext>
            </a:extLst>
          </p:cNvPr>
          <p:cNvSpPr/>
          <p:nvPr/>
        </p:nvSpPr>
        <p:spPr>
          <a:xfrm>
            <a:off x="2391721" y="3840481"/>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0" name="Oval 49">
            <a:extLst>
              <a:ext uri="{FF2B5EF4-FFF2-40B4-BE49-F238E27FC236}">
                <a16:creationId xmlns:a16="http://schemas.microsoft.com/office/drawing/2014/main" id="{87CB5ED2-7619-30BD-35ED-EB3EFE2101D3}"/>
              </a:ext>
            </a:extLst>
          </p:cNvPr>
          <p:cNvSpPr/>
          <p:nvPr/>
        </p:nvSpPr>
        <p:spPr>
          <a:xfrm>
            <a:off x="2579356" y="3908109"/>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1" name="Oval 50">
            <a:extLst>
              <a:ext uri="{FF2B5EF4-FFF2-40B4-BE49-F238E27FC236}">
                <a16:creationId xmlns:a16="http://schemas.microsoft.com/office/drawing/2014/main" id="{B8E6F91B-93E2-D3BD-8A57-26DC1ED0E1F4}"/>
              </a:ext>
            </a:extLst>
          </p:cNvPr>
          <p:cNvSpPr/>
          <p:nvPr/>
        </p:nvSpPr>
        <p:spPr>
          <a:xfrm>
            <a:off x="2813657" y="3998914"/>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2" name="Oval 51">
            <a:extLst>
              <a:ext uri="{FF2B5EF4-FFF2-40B4-BE49-F238E27FC236}">
                <a16:creationId xmlns:a16="http://schemas.microsoft.com/office/drawing/2014/main" id="{53DB5E41-E1B3-8C7E-415E-53E40E23303E}"/>
              </a:ext>
            </a:extLst>
          </p:cNvPr>
          <p:cNvSpPr/>
          <p:nvPr/>
        </p:nvSpPr>
        <p:spPr>
          <a:xfrm>
            <a:off x="3021330" y="4046856"/>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3" name="Oval 52">
            <a:extLst>
              <a:ext uri="{FF2B5EF4-FFF2-40B4-BE49-F238E27FC236}">
                <a16:creationId xmlns:a16="http://schemas.microsoft.com/office/drawing/2014/main" id="{9FC7E07D-471D-ED68-8581-C34F8B0339A1}"/>
              </a:ext>
            </a:extLst>
          </p:cNvPr>
          <p:cNvSpPr/>
          <p:nvPr/>
        </p:nvSpPr>
        <p:spPr>
          <a:xfrm>
            <a:off x="3226138" y="4013201"/>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4" name="Oval 53">
            <a:extLst>
              <a:ext uri="{FF2B5EF4-FFF2-40B4-BE49-F238E27FC236}">
                <a16:creationId xmlns:a16="http://schemas.microsoft.com/office/drawing/2014/main" id="{02E43E19-605C-1C8F-AB66-3A273CBF4E46}"/>
              </a:ext>
            </a:extLst>
          </p:cNvPr>
          <p:cNvSpPr/>
          <p:nvPr/>
        </p:nvSpPr>
        <p:spPr>
          <a:xfrm>
            <a:off x="3424716" y="3940176"/>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Oval 54">
            <a:extLst>
              <a:ext uri="{FF2B5EF4-FFF2-40B4-BE49-F238E27FC236}">
                <a16:creationId xmlns:a16="http://schemas.microsoft.com/office/drawing/2014/main" id="{3FD80E6D-AFDA-3891-F5EE-ABCE0C6DDBC3}"/>
              </a:ext>
            </a:extLst>
          </p:cNvPr>
          <p:cNvSpPr/>
          <p:nvPr/>
        </p:nvSpPr>
        <p:spPr>
          <a:xfrm>
            <a:off x="3650438" y="3854769"/>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6" name="Oval 55">
            <a:extLst>
              <a:ext uri="{FF2B5EF4-FFF2-40B4-BE49-F238E27FC236}">
                <a16:creationId xmlns:a16="http://schemas.microsoft.com/office/drawing/2014/main" id="{8AA98963-AF4E-249B-028A-F79ABC73CD84}"/>
              </a:ext>
            </a:extLst>
          </p:cNvPr>
          <p:cNvSpPr/>
          <p:nvPr/>
        </p:nvSpPr>
        <p:spPr>
          <a:xfrm>
            <a:off x="3888055" y="3781268"/>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7" name="Oval 56">
            <a:extLst>
              <a:ext uri="{FF2B5EF4-FFF2-40B4-BE49-F238E27FC236}">
                <a16:creationId xmlns:a16="http://schemas.microsoft.com/office/drawing/2014/main" id="{CEDAF151-FBFE-97C4-D3E3-9533553A7D7B}"/>
              </a:ext>
            </a:extLst>
          </p:cNvPr>
          <p:cNvSpPr/>
          <p:nvPr/>
        </p:nvSpPr>
        <p:spPr>
          <a:xfrm>
            <a:off x="4066243" y="3696443"/>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8" name="Oval 57">
            <a:extLst>
              <a:ext uri="{FF2B5EF4-FFF2-40B4-BE49-F238E27FC236}">
                <a16:creationId xmlns:a16="http://schemas.microsoft.com/office/drawing/2014/main" id="{87902CD5-991A-1DDC-0550-4754863D8CFA}"/>
              </a:ext>
            </a:extLst>
          </p:cNvPr>
          <p:cNvSpPr/>
          <p:nvPr/>
        </p:nvSpPr>
        <p:spPr>
          <a:xfrm>
            <a:off x="4272240" y="3594735"/>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9" name="Oval 58">
            <a:extLst>
              <a:ext uri="{FF2B5EF4-FFF2-40B4-BE49-F238E27FC236}">
                <a16:creationId xmlns:a16="http://schemas.microsoft.com/office/drawing/2014/main" id="{4AAFBD5D-6D36-572C-4830-FE961FB66475}"/>
              </a:ext>
            </a:extLst>
          </p:cNvPr>
          <p:cNvSpPr/>
          <p:nvPr/>
        </p:nvSpPr>
        <p:spPr>
          <a:xfrm>
            <a:off x="4464249" y="3465514"/>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0" name="Oval 59">
            <a:extLst>
              <a:ext uri="{FF2B5EF4-FFF2-40B4-BE49-F238E27FC236}">
                <a16:creationId xmlns:a16="http://schemas.microsoft.com/office/drawing/2014/main" id="{6E85ABB9-4606-7613-32F0-78A4E08E79EC}"/>
              </a:ext>
            </a:extLst>
          </p:cNvPr>
          <p:cNvSpPr/>
          <p:nvPr/>
        </p:nvSpPr>
        <p:spPr>
          <a:xfrm>
            <a:off x="4689101" y="3229610"/>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1" name="Oval 60">
            <a:extLst>
              <a:ext uri="{FF2B5EF4-FFF2-40B4-BE49-F238E27FC236}">
                <a16:creationId xmlns:a16="http://schemas.microsoft.com/office/drawing/2014/main" id="{CE4A68B0-6E9B-7707-E319-8CD514B69EAB}"/>
              </a:ext>
            </a:extLst>
          </p:cNvPr>
          <p:cNvSpPr/>
          <p:nvPr/>
        </p:nvSpPr>
        <p:spPr>
          <a:xfrm>
            <a:off x="4872448" y="3074988"/>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2" name="Oval 61">
            <a:extLst>
              <a:ext uri="{FF2B5EF4-FFF2-40B4-BE49-F238E27FC236}">
                <a16:creationId xmlns:a16="http://schemas.microsoft.com/office/drawing/2014/main" id="{8E0456D2-91A0-E018-1898-CE8CA4376382}"/>
              </a:ext>
            </a:extLst>
          </p:cNvPr>
          <p:cNvSpPr/>
          <p:nvPr/>
        </p:nvSpPr>
        <p:spPr>
          <a:xfrm>
            <a:off x="1243350" y="365283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3" name="Oval 62">
            <a:extLst>
              <a:ext uri="{FF2B5EF4-FFF2-40B4-BE49-F238E27FC236}">
                <a16:creationId xmlns:a16="http://schemas.microsoft.com/office/drawing/2014/main" id="{8A82E204-64F6-2C77-A6B7-422948ACF3C1}"/>
              </a:ext>
            </a:extLst>
          </p:cNvPr>
          <p:cNvSpPr/>
          <p:nvPr/>
        </p:nvSpPr>
        <p:spPr>
          <a:xfrm>
            <a:off x="1498620" y="367188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4" name="Oval 63">
            <a:extLst>
              <a:ext uri="{FF2B5EF4-FFF2-40B4-BE49-F238E27FC236}">
                <a16:creationId xmlns:a16="http://schemas.microsoft.com/office/drawing/2014/main" id="{122685AB-FF0B-F725-BE8E-DF3F7DEDE33C}"/>
              </a:ext>
            </a:extLst>
          </p:cNvPr>
          <p:cNvSpPr/>
          <p:nvPr/>
        </p:nvSpPr>
        <p:spPr>
          <a:xfrm>
            <a:off x="1746398" y="382428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5" name="Oval 64">
            <a:extLst>
              <a:ext uri="{FF2B5EF4-FFF2-40B4-BE49-F238E27FC236}">
                <a16:creationId xmlns:a16="http://schemas.microsoft.com/office/drawing/2014/main" id="{8DAA7779-1656-2256-DC20-CC71FBFEFF3E}"/>
              </a:ext>
            </a:extLst>
          </p:cNvPr>
          <p:cNvSpPr/>
          <p:nvPr/>
        </p:nvSpPr>
        <p:spPr>
          <a:xfrm>
            <a:off x="1963597" y="3922612"/>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6" name="Oval 65">
            <a:extLst>
              <a:ext uri="{FF2B5EF4-FFF2-40B4-BE49-F238E27FC236}">
                <a16:creationId xmlns:a16="http://schemas.microsoft.com/office/drawing/2014/main" id="{12F7A73B-84AF-5441-0A1A-4E98AEE32A07}"/>
              </a:ext>
            </a:extLst>
          </p:cNvPr>
          <p:cNvSpPr/>
          <p:nvPr/>
        </p:nvSpPr>
        <p:spPr>
          <a:xfrm>
            <a:off x="2165985" y="4014630"/>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7" name="Oval 66">
            <a:extLst>
              <a:ext uri="{FF2B5EF4-FFF2-40B4-BE49-F238E27FC236}">
                <a16:creationId xmlns:a16="http://schemas.microsoft.com/office/drawing/2014/main" id="{B6B21636-8365-5E5A-C000-66917DF66FD9}"/>
              </a:ext>
            </a:extLst>
          </p:cNvPr>
          <p:cNvSpPr/>
          <p:nvPr/>
        </p:nvSpPr>
        <p:spPr>
          <a:xfrm>
            <a:off x="2370747" y="4082415"/>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8" name="Oval 67">
            <a:extLst>
              <a:ext uri="{FF2B5EF4-FFF2-40B4-BE49-F238E27FC236}">
                <a16:creationId xmlns:a16="http://schemas.microsoft.com/office/drawing/2014/main" id="{34109262-683A-AE67-DF98-1F878C6F3532}"/>
              </a:ext>
            </a:extLst>
          </p:cNvPr>
          <p:cNvSpPr/>
          <p:nvPr/>
        </p:nvSpPr>
        <p:spPr>
          <a:xfrm>
            <a:off x="2596515" y="4164966"/>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9" name="Oval 68">
            <a:extLst>
              <a:ext uri="{FF2B5EF4-FFF2-40B4-BE49-F238E27FC236}">
                <a16:creationId xmlns:a16="http://schemas.microsoft.com/office/drawing/2014/main" id="{5540DB0B-7688-52EE-6FF1-6ACA37C93485}"/>
              </a:ext>
            </a:extLst>
          </p:cNvPr>
          <p:cNvSpPr/>
          <p:nvPr/>
        </p:nvSpPr>
        <p:spPr>
          <a:xfrm>
            <a:off x="2806579" y="4222433"/>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0" name="Oval 69">
            <a:extLst>
              <a:ext uri="{FF2B5EF4-FFF2-40B4-BE49-F238E27FC236}">
                <a16:creationId xmlns:a16="http://schemas.microsoft.com/office/drawing/2014/main" id="{7E152541-AFBE-2AA4-77C3-83149A74304E}"/>
              </a:ext>
            </a:extLst>
          </p:cNvPr>
          <p:cNvSpPr/>
          <p:nvPr/>
        </p:nvSpPr>
        <p:spPr>
          <a:xfrm>
            <a:off x="3008002" y="4258311"/>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1" name="Oval 70">
            <a:extLst>
              <a:ext uri="{FF2B5EF4-FFF2-40B4-BE49-F238E27FC236}">
                <a16:creationId xmlns:a16="http://schemas.microsoft.com/office/drawing/2014/main" id="{FEFA96C9-910B-895A-6E22-41E2DA4C60BF}"/>
              </a:ext>
            </a:extLst>
          </p:cNvPr>
          <p:cNvSpPr/>
          <p:nvPr/>
        </p:nvSpPr>
        <p:spPr>
          <a:xfrm>
            <a:off x="3222058" y="4244340"/>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2" name="Oval 71">
            <a:extLst>
              <a:ext uri="{FF2B5EF4-FFF2-40B4-BE49-F238E27FC236}">
                <a16:creationId xmlns:a16="http://schemas.microsoft.com/office/drawing/2014/main" id="{712AD1ED-BF01-7364-EB72-9A15CC082867}"/>
              </a:ext>
            </a:extLst>
          </p:cNvPr>
          <p:cNvSpPr/>
          <p:nvPr/>
        </p:nvSpPr>
        <p:spPr>
          <a:xfrm>
            <a:off x="3436258" y="4164966"/>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3" name="Oval 72">
            <a:extLst>
              <a:ext uri="{FF2B5EF4-FFF2-40B4-BE49-F238E27FC236}">
                <a16:creationId xmlns:a16="http://schemas.microsoft.com/office/drawing/2014/main" id="{CF88BE8E-5CD3-DA37-A7F0-90AB3D79CE2D}"/>
              </a:ext>
            </a:extLst>
          </p:cNvPr>
          <p:cNvSpPr/>
          <p:nvPr/>
        </p:nvSpPr>
        <p:spPr>
          <a:xfrm>
            <a:off x="3634561" y="4100196"/>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4" name="Oval 73">
            <a:extLst>
              <a:ext uri="{FF2B5EF4-FFF2-40B4-BE49-F238E27FC236}">
                <a16:creationId xmlns:a16="http://schemas.microsoft.com/office/drawing/2014/main" id="{B58D3A9A-063B-5656-38C3-F04A79616132}"/>
              </a:ext>
            </a:extLst>
          </p:cNvPr>
          <p:cNvSpPr/>
          <p:nvPr/>
        </p:nvSpPr>
        <p:spPr>
          <a:xfrm>
            <a:off x="3855246" y="4070509"/>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5" name="Oval 74">
            <a:extLst>
              <a:ext uri="{FF2B5EF4-FFF2-40B4-BE49-F238E27FC236}">
                <a16:creationId xmlns:a16="http://schemas.microsoft.com/office/drawing/2014/main" id="{879A9F5B-D7A3-120A-A3F2-EBF46E56F508}"/>
              </a:ext>
            </a:extLst>
          </p:cNvPr>
          <p:cNvSpPr/>
          <p:nvPr/>
        </p:nvSpPr>
        <p:spPr>
          <a:xfrm>
            <a:off x="4065959" y="4066541"/>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6" name="Oval 75">
            <a:extLst>
              <a:ext uri="{FF2B5EF4-FFF2-40B4-BE49-F238E27FC236}">
                <a16:creationId xmlns:a16="http://schemas.microsoft.com/office/drawing/2014/main" id="{CF33386B-1F14-DD11-282D-A3362D486BBA}"/>
              </a:ext>
            </a:extLst>
          </p:cNvPr>
          <p:cNvSpPr/>
          <p:nvPr/>
        </p:nvSpPr>
        <p:spPr>
          <a:xfrm>
            <a:off x="4280061" y="4014153"/>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7" name="Oval 76">
            <a:extLst>
              <a:ext uri="{FF2B5EF4-FFF2-40B4-BE49-F238E27FC236}">
                <a16:creationId xmlns:a16="http://schemas.microsoft.com/office/drawing/2014/main" id="{0B41EB00-590C-073A-2644-52A555F73BDC}"/>
              </a:ext>
            </a:extLst>
          </p:cNvPr>
          <p:cNvSpPr/>
          <p:nvPr/>
        </p:nvSpPr>
        <p:spPr>
          <a:xfrm>
            <a:off x="4494528" y="395477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8" name="Oval 77">
            <a:extLst>
              <a:ext uri="{FF2B5EF4-FFF2-40B4-BE49-F238E27FC236}">
                <a16:creationId xmlns:a16="http://schemas.microsoft.com/office/drawing/2014/main" id="{36A34E30-B1D0-BB43-E743-1D6BBAD1ADF5}"/>
              </a:ext>
            </a:extLst>
          </p:cNvPr>
          <p:cNvSpPr/>
          <p:nvPr/>
        </p:nvSpPr>
        <p:spPr>
          <a:xfrm>
            <a:off x="4695540" y="3866833"/>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79" name="Oval 78">
            <a:extLst>
              <a:ext uri="{FF2B5EF4-FFF2-40B4-BE49-F238E27FC236}">
                <a16:creationId xmlns:a16="http://schemas.microsoft.com/office/drawing/2014/main" id="{A706CC4D-6778-97AE-9812-DAB896011F8F}"/>
              </a:ext>
            </a:extLst>
          </p:cNvPr>
          <p:cNvSpPr/>
          <p:nvPr/>
        </p:nvSpPr>
        <p:spPr>
          <a:xfrm>
            <a:off x="4904485" y="3764597"/>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0" name="Oval 79">
            <a:extLst>
              <a:ext uri="{FF2B5EF4-FFF2-40B4-BE49-F238E27FC236}">
                <a16:creationId xmlns:a16="http://schemas.microsoft.com/office/drawing/2014/main" id="{F829C89D-2197-F1A4-ACDA-7ABAE7C9FB1E}"/>
              </a:ext>
            </a:extLst>
          </p:cNvPr>
          <p:cNvSpPr/>
          <p:nvPr/>
        </p:nvSpPr>
        <p:spPr>
          <a:xfrm>
            <a:off x="5107263" y="3614103"/>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1" name="Oval 80">
            <a:extLst>
              <a:ext uri="{FF2B5EF4-FFF2-40B4-BE49-F238E27FC236}">
                <a16:creationId xmlns:a16="http://schemas.microsoft.com/office/drawing/2014/main" id="{0B7A7E0F-B3BE-89C1-97B5-A71E9A248DCB}"/>
              </a:ext>
            </a:extLst>
          </p:cNvPr>
          <p:cNvSpPr/>
          <p:nvPr/>
        </p:nvSpPr>
        <p:spPr>
          <a:xfrm>
            <a:off x="5330996" y="3408362"/>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84" name="Rectangle 83">
            <a:extLst>
              <a:ext uri="{FF2B5EF4-FFF2-40B4-BE49-F238E27FC236}">
                <a16:creationId xmlns:a16="http://schemas.microsoft.com/office/drawing/2014/main" id="{63DB63DE-2BD6-F942-6CEB-B929065C5C70}"/>
              </a:ext>
            </a:extLst>
          </p:cNvPr>
          <p:cNvSpPr/>
          <p:nvPr/>
        </p:nvSpPr>
        <p:spPr>
          <a:xfrm>
            <a:off x="6930773" y="1867535"/>
            <a:ext cx="4591912" cy="283083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85" name="Straight Connector 84">
            <a:extLst>
              <a:ext uri="{FF2B5EF4-FFF2-40B4-BE49-F238E27FC236}">
                <a16:creationId xmlns:a16="http://schemas.microsoft.com/office/drawing/2014/main" id="{D47F0134-CBD2-7F40-0092-DB4E7CEF72DD}"/>
              </a:ext>
            </a:extLst>
          </p:cNvPr>
          <p:cNvCxnSpPr/>
          <p:nvPr/>
        </p:nvCxnSpPr>
        <p:spPr>
          <a:xfrm>
            <a:off x="6893535" y="2688591"/>
            <a:ext cx="4629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ABA28BD9-AD14-5990-6635-28DB52CE8F3F}"/>
              </a:ext>
            </a:extLst>
          </p:cNvPr>
          <p:cNvCxnSpPr/>
          <p:nvPr/>
        </p:nvCxnSpPr>
        <p:spPr>
          <a:xfrm>
            <a:off x="6930773" y="3477261"/>
            <a:ext cx="4629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FF6A096F-B36E-ED92-B973-2E6779B15E9B}"/>
              </a:ext>
            </a:extLst>
          </p:cNvPr>
          <p:cNvCxnSpPr/>
          <p:nvPr/>
        </p:nvCxnSpPr>
        <p:spPr>
          <a:xfrm>
            <a:off x="6930773" y="4277997"/>
            <a:ext cx="4629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3D7AFE75-8799-174F-8F5B-6F3A1028D6E7}"/>
              </a:ext>
            </a:extLst>
          </p:cNvPr>
          <p:cNvCxnSpPr/>
          <p:nvPr/>
        </p:nvCxnSpPr>
        <p:spPr>
          <a:xfrm>
            <a:off x="7757530" y="1867535"/>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6229E4F1-BCE3-EACB-18B7-39352E92B9A4}"/>
              </a:ext>
            </a:extLst>
          </p:cNvPr>
          <p:cNvCxnSpPr/>
          <p:nvPr/>
        </p:nvCxnSpPr>
        <p:spPr>
          <a:xfrm>
            <a:off x="8595716" y="1867535"/>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E2A5FB2B-D543-71C2-E92C-1B008F7A5475}"/>
              </a:ext>
            </a:extLst>
          </p:cNvPr>
          <p:cNvCxnSpPr/>
          <p:nvPr/>
        </p:nvCxnSpPr>
        <p:spPr>
          <a:xfrm>
            <a:off x="9438844" y="1867535"/>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9FDDA967-7864-630D-E9D5-BB21A374432D}"/>
              </a:ext>
            </a:extLst>
          </p:cNvPr>
          <p:cNvCxnSpPr/>
          <p:nvPr/>
        </p:nvCxnSpPr>
        <p:spPr>
          <a:xfrm>
            <a:off x="10283363" y="1849120"/>
            <a:ext cx="26670" cy="2830830"/>
          </a:xfrm>
          <a:prstGeom prst="line">
            <a:avLst/>
          </a:prstGeom>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CF9B18D2-6F2E-228F-DAD4-01CB536AB1C5}"/>
              </a:ext>
            </a:extLst>
          </p:cNvPr>
          <p:cNvCxnSpPr/>
          <p:nvPr/>
        </p:nvCxnSpPr>
        <p:spPr>
          <a:xfrm>
            <a:off x="11115394" y="1849120"/>
            <a:ext cx="26670" cy="2830830"/>
          </a:xfrm>
          <a:prstGeom prst="line">
            <a:avLst/>
          </a:prstGeom>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0C030E6C-0CB5-66FB-6CB0-00AD2B688746}"/>
              </a:ext>
            </a:extLst>
          </p:cNvPr>
          <p:cNvSpPr txBox="1"/>
          <p:nvPr/>
        </p:nvSpPr>
        <p:spPr>
          <a:xfrm>
            <a:off x="749597" y="4723112"/>
            <a:ext cx="503664" cy="307777"/>
          </a:xfrm>
          <a:prstGeom prst="rect">
            <a:avLst/>
          </a:prstGeom>
          <a:noFill/>
        </p:spPr>
        <p:txBody>
          <a:bodyPr wrap="none" rtlCol="0">
            <a:spAutoFit/>
          </a:bodyPr>
          <a:lstStyle/>
          <a:p>
            <a:r>
              <a:rPr lang="en-AU" sz="1400" dirty="0"/>
              <a:t>0.01</a:t>
            </a:r>
          </a:p>
        </p:txBody>
      </p:sp>
      <p:sp>
        <p:nvSpPr>
          <p:cNvPr id="100" name="TextBox 99">
            <a:extLst>
              <a:ext uri="{FF2B5EF4-FFF2-40B4-BE49-F238E27FC236}">
                <a16:creationId xmlns:a16="http://schemas.microsoft.com/office/drawing/2014/main" id="{EFB16486-576C-A268-E8AE-2115E7AF5411}"/>
              </a:ext>
            </a:extLst>
          </p:cNvPr>
          <p:cNvSpPr txBox="1"/>
          <p:nvPr/>
        </p:nvSpPr>
        <p:spPr>
          <a:xfrm>
            <a:off x="1602742" y="4742278"/>
            <a:ext cx="412292" cy="307777"/>
          </a:xfrm>
          <a:prstGeom prst="rect">
            <a:avLst/>
          </a:prstGeom>
          <a:noFill/>
        </p:spPr>
        <p:txBody>
          <a:bodyPr wrap="none" rtlCol="0">
            <a:spAutoFit/>
          </a:bodyPr>
          <a:lstStyle/>
          <a:p>
            <a:r>
              <a:rPr lang="en-AU" sz="1400" dirty="0"/>
              <a:t>0.1</a:t>
            </a:r>
          </a:p>
        </p:txBody>
      </p:sp>
      <p:sp>
        <p:nvSpPr>
          <p:cNvPr id="101" name="TextBox 100">
            <a:extLst>
              <a:ext uri="{FF2B5EF4-FFF2-40B4-BE49-F238E27FC236}">
                <a16:creationId xmlns:a16="http://schemas.microsoft.com/office/drawing/2014/main" id="{C79FE483-1389-2B70-CB8B-06D09891AD0E}"/>
              </a:ext>
            </a:extLst>
          </p:cNvPr>
          <p:cNvSpPr txBox="1"/>
          <p:nvPr/>
        </p:nvSpPr>
        <p:spPr>
          <a:xfrm>
            <a:off x="2506722" y="4734589"/>
            <a:ext cx="276038" cy="307777"/>
          </a:xfrm>
          <a:prstGeom prst="rect">
            <a:avLst/>
          </a:prstGeom>
          <a:noFill/>
        </p:spPr>
        <p:txBody>
          <a:bodyPr wrap="none" rtlCol="0">
            <a:spAutoFit/>
          </a:bodyPr>
          <a:lstStyle/>
          <a:p>
            <a:r>
              <a:rPr lang="en-AU" sz="1400" dirty="0"/>
              <a:t>1</a:t>
            </a:r>
          </a:p>
        </p:txBody>
      </p:sp>
      <p:sp>
        <p:nvSpPr>
          <p:cNvPr id="102" name="TextBox 101">
            <a:extLst>
              <a:ext uri="{FF2B5EF4-FFF2-40B4-BE49-F238E27FC236}">
                <a16:creationId xmlns:a16="http://schemas.microsoft.com/office/drawing/2014/main" id="{85074A85-AC9F-5C56-55E8-A1DD8DFD4A09}"/>
              </a:ext>
            </a:extLst>
          </p:cNvPr>
          <p:cNvSpPr txBox="1"/>
          <p:nvPr/>
        </p:nvSpPr>
        <p:spPr>
          <a:xfrm>
            <a:off x="3298258" y="4730213"/>
            <a:ext cx="367408" cy="307777"/>
          </a:xfrm>
          <a:prstGeom prst="rect">
            <a:avLst/>
          </a:prstGeom>
          <a:noFill/>
        </p:spPr>
        <p:txBody>
          <a:bodyPr wrap="none" rtlCol="0">
            <a:spAutoFit/>
          </a:bodyPr>
          <a:lstStyle/>
          <a:p>
            <a:r>
              <a:rPr lang="en-AU" sz="1400" dirty="0"/>
              <a:t>10</a:t>
            </a:r>
          </a:p>
        </p:txBody>
      </p:sp>
      <p:sp>
        <p:nvSpPr>
          <p:cNvPr id="103" name="TextBox 102">
            <a:extLst>
              <a:ext uri="{FF2B5EF4-FFF2-40B4-BE49-F238E27FC236}">
                <a16:creationId xmlns:a16="http://schemas.microsoft.com/office/drawing/2014/main" id="{D187BA67-D180-6D7D-5AD0-8337D11DF338}"/>
              </a:ext>
            </a:extLst>
          </p:cNvPr>
          <p:cNvSpPr txBox="1"/>
          <p:nvPr/>
        </p:nvSpPr>
        <p:spPr>
          <a:xfrm>
            <a:off x="4092453" y="4723112"/>
            <a:ext cx="458780" cy="307777"/>
          </a:xfrm>
          <a:prstGeom prst="rect">
            <a:avLst/>
          </a:prstGeom>
          <a:noFill/>
        </p:spPr>
        <p:txBody>
          <a:bodyPr wrap="none" rtlCol="0">
            <a:spAutoFit/>
          </a:bodyPr>
          <a:lstStyle/>
          <a:p>
            <a:r>
              <a:rPr lang="en-AU" sz="1400" dirty="0"/>
              <a:t>100</a:t>
            </a:r>
          </a:p>
        </p:txBody>
      </p:sp>
      <p:sp>
        <p:nvSpPr>
          <p:cNvPr id="104" name="TextBox 103">
            <a:extLst>
              <a:ext uri="{FF2B5EF4-FFF2-40B4-BE49-F238E27FC236}">
                <a16:creationId xmlns:a16="http://schemas.microsoft.com/office/drawing/2014/main" id="{FBD77819-A3D0-B4BE-4296-623BF7B5EDA5}"/>
              </a:ext>
            </a:extLst>
          </p:cNvPr>
          <p:cNvSpPr txBox="1"/>
          <p:nvPr/>
        </p:nvSpPr>
        <p:spPr>
          <a:xfrm>
            <a:off x="4892916" y="4734341"/>
            <a:ext cx="550151" cy="307777"/>
          </a:xfrm>
          <a:prstGeom prst="rect">
            <a:avLst/>
          </a:prstGeom>
          <a:noFill/>
        </p:spPr>
        <p:txBody>
          <a:bodyPr wrap="none" rtlCol="0">
            <a:spAutoFit/>
          </a:bodyPr>
          <a:lstStyle/>
          <a:p>
            <a:r>
              <a:rPr lang="en-AU" sz="1400" dirty="0"/>
              <a:t>1000</a:t>
            </a:r>
          </a:p>
        </p:txBody>
      </p:sp>
      <p:sp>
        <p:nvSpPr>
          <p:cNvPr id="105" name="TextBox 104">
            <a:extLst>
              <a:ext uri="{FF2B5EF4-FFF2-40B4-BE49-F238E27FC236}">
                <a16:creationId xmlns:a16="http://schemas.microsoft.com/office/drawing/2014/main" id="{C8ED467A-92A6-9698-1ADB-EFE7C068A0ED}"/>
              </a:ext>
            </a:extLst>
          </p:cNvPr>
          <p:cNvSpPr txBox="1"/>
          <p:nvPr/>
        </p:nvSpPr>
        <p:spPr>
          <a:xfrm>
            <a:off x="6746454" y="4730887"/>
            <a:ext cx="503664" cy="307777"/>
          </a:xfrm>
          <a:prstGeom prst="rect">
            <a:avLst/>
          </a:prstGeom>
          <a:noFill/>
        </p:spPr>
        <p:txBody>
          <a:bodyPr wrap="none" rtlCol="0">
            <a:spAutoFit/>
          </a:bodyPr>
          <a:lstStyle/>
          <a:p>
            <a:r>
              <a:rPr lang="en-AU" sz="1400" dirty="0"/>
              <a:t>0.01</a:t>
            </a:r>
          </a:p>
        </p:txBody>
      </p:sp>
      <p:sp>
        <p:nvSpPr>
          <p:cNvPr id="106" name="TextBox 105">
            <a:extLst>
              <a:ext uri="{FF2B5EF4-FFF2-40B4-BE49-F238E27FC236}">
                <a16:creationId xmlns:a16="http://schemas.microsoft.com/office/drawing/2014/main" id="{2DA2A9C3-AACE-7824-DC95-6458A28583D8}"/>
              </a:ext>
            </a:extLst>
          </p:cNvPr>
          <p:cNvSpPr txBox="1"/>
          <p:nvPr/>
        </p:nvSpPr>
        <p:spPr>
          <a:xfrm>
            <a:off x="7591979" y="4730887"/>
            <a:ext cx="412292" cy="307777"/>
          </a:xfrm>
          <a:prstGeom prst="rect">
            <a:avLst/>
          </a:prstGeom>
          <a:noFill/>
        </p:spPr>
        <p:txBody>
          <a:bodyPr wrap="none" rtlCol="0">
            <a:spAutoFit/>
          </a:bodyPr>
          <a:lstStyle/>
          <a:p>
            <a:r>
              <a:rPr lang="en-AU" sz="1400" dirty="0"/>
              <a:t>0.1</a:t>
            </a:r>
          </a:p>
        </p:txBody>
      </p:sp>
      <p:sp>
        <p:nvSpPr>
          <p:cNvPr id="107" name="TextBox 106">
            <a:extLst>
              <a:ext uri="{FF2B5EF4-FFF2-40B4-BE49-F238E27FC236}">
                <a16:creationId xmlns:a16="http://schemas.microsoft.com/office/drawing/2014/main" id="{30145328-5CF2-8334-AA4F-13E854EB25EC}"/>
              </a:ext>
            </a:extLst>
          </p:cNvPr>
          <p:cNvSpPr txBox="1"/>
          <p:nvPr/>
        </p:nvSpPr>
        <p:spPr>
          <a:xfrm>
            <a:off x="8515009" y="4730887"/>
            <a:ext cx="276038" cy="307777"/>
          </a:xfrm>
          <a:prstGeom prst="rect">
            <a:avLst/>
          </a:prstGeom>
          <a:noFill/>
        </p:spPr>
        <p:txBody>
          <a:bodyPr wrap="none" rtlCol="0">
            <a:spAutoFit/>
          </a:bodyPr>
          <a:lstStyle/>
          <a:p>
            <a:r>
              <a:rPr lang="en-AU" sz="1400" dirty="0"/>
              <a:t>1</a:t>
            </a:r>
          </a:p>
        </p:txBody>
      </p:sp>
      <p:sp>
        <p:nvSpPr>
          <p:cNvPr id="108" name="TextBox 107">
            <a:extLst>
              <a:ext uri="{FF2B5EF4-FFF2-40B4-BE49-F238E27FC236}">
                <a16:creationId xmlns:a16="http://schemas.microsoft.com/office/drawing/2014/main" id="{B38E14C5-504D-9B13-8525-B6EDBD031F85}"/>
              </a:ext>
            </a:extLst>
          </p:cNvPr>
          <p:cNvSpPr txBox="1"/>
          <p:nvPr/>
        </p:nvSpPr>
        <p:spPr>
          <a:xfrm>
            <a:off x="9314165" y="4730887"/>
            <a:ext cx="367408" cy="307777"/>
          </a:xfrm>
          <a:prstGeom prst="rect">
            <a:avLst/>
          </a:prstGeom>
          <a:noFill/>
        </p:spPr>
        <p:txBody>
          <a:bodyPr wrap="none" rtlCol="0">
            <a:spAutoFit/>
          </a:bodyPr>
          <a:lstStyle/>
          <a:p>
            <a:r>
              <a:rPr lang="en-AU" sz="1400" dirty="0"/>
              <a:t>10</a:t>
            </a:r>
          </a:p>
        </p:txBody>
      </p:sp>
      <p:sp>
        <p:nvSpPr>
          <p:cNvPr id="109" name="TextBox 108">
            <a:extLst>
              <a:ext uri="{FF2B5EF4-FFF2-40B4-BE49-F238E27FC236}">
                <a16:creationId xmlns:a16="http://schemas.microsoft.com/office/drawing/2014/main" id="{27D92DB7-7068-A2A4-2038-96229356F56E}"/>
              </a:ext>
            </a:extLst>
          </p:cNvPr>
          <p:cNvSpPr txBox="1"/>
          <p:nvPr/>
        </p:nvSpPr>
        <p:spPr>
          <a:xfrm>
            <a:off x="10089310" y="4730887"/>
            <a:ext cx="458780" cy="307777"/>
          </a:xfrm>
          <a:prstGeom prst="rect">
            <a:avLst/>
          </a:prstGeom>
          <a:noFill/>
        </p:spPr>
        <p:txBody>
          <a:bodyPr wrap="none" rtlCol="0">
            <a:spAutoFit/>
          </a:bodyPr>
          <a:lstStyle/>
          <a:p>
            <a:r>
              <a:rPr lang="en-AU" sz="1400" dirty="0"/>
              <a:t>100</a:t>
            </a:r>
          </a:p>
        </p:txBody>
      </p:sp>
      <p:sp>
        <p:nvSpPr>
          <p:cNvPr id="110" name="TextBox 109">
            <a:extLst>
              <a:ext uri="{FF2B5EF4-FFF2-40B4-BE49-F238E27FC236}">
                <a16:creationId xmlns:a16="http://schemas.microsoft.com/office/drawing/2014/main" id="{19136F94-8B9B-EC4E-D0AA-03BB5156A7E5}"/>
              </a:ext>
            </a:extLst>
          </p:cNvPr>
          <p:cNvSpPr txBox="1"/>
          <p:nvPr/>
        </p:nvSpPr>
        <p:spPr>
          <a:xfrm>
            <a:off x="10889773" y="4730887"/>
            <a:ext cx="550151" cy="307777"/>
          </a:xfrm>
          <a:prstGeom prst="rect">
            <a:avLst/>
          </a:prstGeom>
          <a:noFill/>
        </p:spPr>
        <p:txBody>
          <a:bodyPr wrap="none" rtlCol="0">
            <a:spAutoFit/>
          </a:bodyPr>
          <a:lstStyle/>
          <a:p>
            <a:r>
              <a:rPr lang="en-AU" sz="1400" dirty="0"/>
              <a:t>1000</a:t>
            </a:r>
          </a:p>
        </p:txBody>
      </p:sp>
      <p:sp>
        <p:nvSpPr>
          <p:cNvPr id="111" name="TextBox 110">
            <a:extLst>
              <a:ext uri="{FF2B5EF4-FFF2-40B4-BE49-F238E27FC236}">
                <a16:creationId xmlns:a16="http://schemas.microsoft.com/office/drawing/2014/main" id="{B33416B1-DC70-D542-2E64-5859C0B55545}"/>
              </a:ext>
            </a:extLst>
          </p:cNvPr>
          <p:cNvSpPr txBox="1"/>
          <p:nvPr/>
        </p:nvSpPr>
        <p:spPr>
          <a:xfrm>
            <a:off x="428914" y="4366665"/>
            <a:ext cx="564578" cy="307777"/>
          </a:xfrm>
          <a:prstGeom prst="rect">
            <a:avLst/>
          </a:prstGeom>
          <a:noFill/>
        </p:spPr>
        <p:txBody>
          <a:bodyPr wrap="none" rtlCol="0">
            <a:spAutoFit/>
          </a:bodyPr>
          <a:lstStyle/>
          <a:p>
            <a:r>
              <a:rPr lang="en-AU" sz="1400" dirty="0"/>
              <a:t>10 as</a:t>
            </a:r>
          </a:p>
        </p:txBody>
      </p:sp>
      <p:sp>
        <p:nvSpPr>
          <p:cNvPr id="112" name="TextBox 111">
            <a:extLst>
              <a:ext uri="{FF2B5EF4-FFF2-40B4-BE49-F238E27FC236}">
                <a16:creationId xmlns:a16="http://schemas.microsoft.com/office/drawing/2014/main" id="{E31EF08A-18B6-26C4-4849-75E7683D9F19}"/>
              </a:ext>
            </a:extLst>
          </p:cNvPr>
          <p:cNvSpPr txBox="1"/>
          <p:nvPr/>
        </p:nvSpPr>
        <p:spPr>
          <a:xfrm>
            <a:off x="337543" y="3581707"/>
            <a:ext cx="655949" cy="307777"/>
          </a:xfrm>
          <a:prstGeom prst="rect">
            <a:avLst/>
          </a:prstGeom>
          <a:noFill/>
        </p:spPr>
        <p:txBody>
          <a:bodyPr wrap="none" rtlCol="0">
            <a:spAutoFit/>
          </a:bodyPr>
          <a:lstStyle/>
          <a:p>
            <a:r>
              <a:rPr lang="en-AU" sz="1400" dirty="0"/>
              <a:t>100 as</a:t>
            </a:r>
          </a:p>
        </p:txBody>
      </p:sp>
      <p:sp>
        <p:nvSpPr>
          <p:cNvPr id="113" name="TextBox 112">
            <a:extLst>
              <a:ext uri="{FF2B5EF4-FFF2-40B4-BE49-F238E27FC236}">
                <a16:creationId xmlns:a16="http://schemas.microsoft.com/office/drawing/2014/main" id="{A4A3C53F-E4CE-DCD9-7F54-6B708A850458}"/>
              </a:ext>
            </a:extLst>
          </p:cNvPr>
          <p:cNvSpPr txBox="1"/>
          <p:nvPr/>
        </p:nvSpPr>
        <p:spPr>
          <a:xfrm>
            <a:off x="554718" y="2736721"/>
            <a:ext cx="438774" cy="307777"/>
          </a:xfrm>
          <a:prstGeom prst="rect">
            <a:avLst/>
          </a:prstGeom>
          <a:noFill/>
        </p:spPr>
        <p:txBody>
          <a:bodyPr wrap="none" rtlCol="0">
            <a:spAutoFit/>
          </a:bodyPr>
          <a:lstStyle/>
          <a:p>
            <a:r>
              <a:rPr lang="en-AU" sz="1400" dirty="0"/>
              <a:t>1 fs</a:t>
            </a:r>
          </a:p>
        </p:txBody>
      </p:sp>
      <p:sp>
        <p:nvSpPr>
          <p:cNvPr id="114" name="TextBox 113">
            <a:extLst>
              <a:ext uri="{FF2B5EF4-FFF2-40B4-BE49-F238E27FC236}">
                <a16:creationId xmlns:a16="http://schemas.microsoft.com/office/drawing/2014/main" id="{A857DB3D-6C25-7A26-A632-D9BCC73DCC44}"/>
              </a:ext>
            </a:extLst>
          </p:cNvPr>
          <p:cNvSpPr txBox="1"/>
          <p:nvPr/>
        </p:nvSpPr>
        <p:spPr>
          <a:xfrm>
            <a:off x="463347" y="1912714"/>
            <a:ext cx="530145" cy="307777"/>
          </a:xfrm>
          <a:prstGeom prst="rect">
            <a:avLst/>
          </a:prstGeom>
          <a:noFill/>
        </p:spPr>
        <p:txBody>
          <a:bodyPr wrap="none" rtlCol="0">
            <a:spAutoFit/>
          </a:bodyPr>
          <a:lstStyle/>
          <a:p>
            <a:r>
              <a:rPr lang="en-AU" sz="1400" dirty="0"/>
              <a:t>10 fs</a:t>
            </a:r>
          </a:p>
        </p:txBody>
      </p:sp>
      <p:sp>
        <p:nvSpPr>
          <p:cNvPr id="115" name="TextBox 114">
            <a:extLst>
              <a:ext uri="{FF2B5EF4-FFF2-40B4-BE49-F238E27FC236}">
                <a16:creationId xmlns:a16="http://schemas.microsoft.com/office/drawing/2014/main" id="{173E55FD-C3E4-16CF-B205-A5EEAEEB5739}"/>
              </a:ext>
            </a:extLst>
          </p:cNvPr>
          <p:cNvSpPr txBox="1"/>
          <p:nvPr/>
        </p:nvSpPr>
        <p:spPr>
          <a:xfrm>
            <a:off x="2715120" y="4991626"/>
            <a:ext cx="1484381" cy="307777"/>
          </a:xfrm>
          <a:prstGeom prst="rect">
            <a:avLst/>
          </a:prstGeom>
          <a:noFill/>
        </p:spPr>
        <p:txBody>
          <a:bodyPr wrap="none" rtlCol="0">
            <a:spAutoFit/>
          </a:bodyPr>
          <a:lstStyle/>
          <a:p>
            <a:r>
              <a:rPr lang="en-AU" sz="1400" dirty="0"/>
              <a:t>averaging time (s)</a:t>
            </a:r>
          </a:p>
        </p:txBody>
      </p:sp>
      <p:sp>
        <p:nvSpPr>
          <p:cNvPr id="116" name="TextBox 115">
            <a:extLst>
              <a:ext uri="{FF2B5EF4-FFF2-40B4-BE49-F238E27FC236}">
                <a16:creationId xmlns:a16="http://schemas.microsoft.com/office/drawing/2014/main" id="{D2C5A91F-3037-CFE0-BB6E-94B15DEEC5F4}"/>
              </a:ext>
            </a:extLst>
          </p:cNvPr>
          <p:cNvSpPr txBox="1"/>
          <p:nvPr/>
        </p:nvSpPr>
        <p:spPr>
          <a:xfrm>
            <a:off x="8780331" y="4953305"/>
            <a:ext cx="1484381" cy="307777"/>
          </a:xfrm>
          <a:prstGeom prst="rect">
            <a:avLst/>
          </a:prstGeom>
          <a:noFill/>
        </p:spPr>
        <p:txBody>
          <a:bodyPr wrap="none" rtlCol="0">
            <a:spAutoFit/>
          </a:bodyPr>
          <a:lstStyle/>
          <a:p>
            <a:r>
              <a:rPr lang="en-AU" sz="1400" dirty="0"/>
              <a:t>averaging time (s)</a:t>
            </a:r>
          </a:p>
        </p:txBody>
      </p:sp>
      <p:sp>
        <p:nvSpPr>
          <p:cNvPr id="118" name="TextBox 117">
            <a:extLst>
              <a:ext uri="{FF2B5EF4-FFF2-40B4-BE49-F238E27FC236}">
                <a16:creationId xmlns:a16="http://schemas.microsoft.com/office/drawing/2014/main" id="{A2502370-A967-D1FD-3C41-9BE4206CA47E}"/>
              </a:ext>
            </a:extLst>
          </p:cNvPr>
          <p:cNvSpPr txBox="1"/>
          <p:nvPr/>
        </p:nvSpPr>
        <p:spPr>
          <a:xfrm>
            <a:off x="6438588" y="4143791"/>
            <a:ext cx="526106" cy="307777"/>
          </a:xfrm>
          <a:prstGeom prst="rect">
            <a:avLst/>
          </a:prstGeom>
          <a:noFill/>
        </p:spPr>
        <p:txBody>
          <a:bodyPr wrap="none" rtlCol="0">
            <a:spAutoFit/>
          </a:bodyPr>
          <a:lstStyle/>
          <a:p>
            <a:r>
              <a:rPr lang="en-AU" sz="1400" dirty="0"/>
              <a:t>10</a:t>
            </a:r>
            <a:r>
              <a:rPr lang="en-AU" sz="1400" baseline="30000" dirty="0"/>
              <a:t>-18</a:t>
            </a:r>
          </a:p>
        </p:txBody>
      </p:sp>
      <p:sp>
        <p:nvSpPr>
          <p:cNvPr id="119" name="TextBox 118">
            <a:extLst>
              <a:ext uri="{FF2B5EF4-FFF2-40B4-BE49-F238E27FC236}">
                <a16:creationId xmlns:a16="http://schemas.microsoft.com/office/drawing/2014/main" id="{6B70B1C1-4C7E-3794-76BF-BDC72C4983D6}"/>
              </a:ext>
            </a:extLst>
          </p:cNvPr>
          <p:cNvSpPr txBox="1"/>
          <p:nvPr/>
        </p:nvSpPr>
        <p:spPr>
          <a:xfrm>
            <a:off x="6456209" y="3352176"/>
            <a:ext cx="526106" cy="307777"/>
          </a:xfrm>
          <a:prstGeom prst="rect">
            <a:avLst/>
          </a:prstGeom>
          <a:noFill/>
        </p:spPr>
        <p:txBody>
          <a:bodyPr wrap="none" rtlCol="0">
            <a:spAutoFit/>
          </a:bodyPr>
          <a:lstStyle/>
          <a:p>
            <a:r>
              <a:rPr lang="en-AU" sz="1400" dirty="0"/>
              <a:t>10</a:t>
            </a:r>
            <a:r>
              <a:rPr lang="en-AU" sz="1400" baseline="30000" dirty="0"/>
              <a:t>-16</a:t>
            </a:r>
          </a:p>
        </p:txBody>
      </p:sp>
      <p:sp>
        <p:nvSpPr>
          <p:cNvPr id="120" name="TextBox 119">
            <a:extLst>
              <a:ext uri="{FF2B5EF4-FFF2-40B4-BE49-F238E27FC236}">
                <a16:creationId xmlns:a16="http://schemas.microsoft.com/office/drawing/2014/main" id="{05B8DDDE-0688-6CA2-F1AC-861808D0A6D6}"/>
              </a:ext>
            </a:extLst>
          </p:cNvPr>
          <p:cNvSpPr txBox="1"/>
          <p:nvPr/>
        </p:nvSpPr>
        <p:spPr>
          <a:xfrm>
            <a:off x="6443918" y="2563393"/>
            <a:ext cx="526106" cy="307777"/>
          </a:xfrm>
          <a:prstGeom prst="rect">
            <a:avLst/>
          </a:prstGeom>
          <a:noFill/>
        </p:spPr>
        <p:txBody>
          <a:bodyPr wrap="none" rtlCol="0">
            <a:spAutoFit/>
          </a:bodyPr>
          <a:lstStyle/>
          <a:p>
            <a:r>
              <a:rPr lang="en-AU" sz="1400" dirty="0"/>
              <a:t>10</a:t>
            </a:r>
            <a:r>
              <a:rPr lang="en-AU" sz="1400" baseline="30000" dirty="0"/>
              <a:t>-14</a:t>
            </a:r>
          </a:p>
        </p:txBody>
      </p:sp>
      <p:sp>
        <p:nvSpPr>
          <p:cNvPr id="121" name="TextBox 120">
            <a:extLst>
              <a:ext uri="{FF2B5EF4-FFF2-40B4-BE49-F238E27FC236}">
                <a16:creationId xmlns:a16="http://schemas.microsoft.com/office/drawing/2014/main" id="{8C6A219F-5674-9936-8671-6FDE9A581967}"/>
              </a:ext>
            </a:extLst>
          </p:cNvPr>
          <p:cNvSpPr txBox="1"/>
          <p:nvPr/>
        </p:nvSpPr>
        <p:spPr>
          <a:xfrm>
            <a:off x="6466389" y="1744503"/>
            <a:ext cx="526106" cy="307777"/>
          </a:xfrm>
          <a:prstGeom prst="rect">
            <a:avLst/>
          </a:prstGeom>
          <a:noFill/>
        </p:spPr>
        <p:txBody>
          <a:bodyPr wrap="none" rtlCol="0">
            <a:spAutoFit/>
          </a:bodyPr>
          <a:lstStyle/>
          <a:p>
            <a:r>
              <a:rPr lang="en-AU" sz="1400" dirty="0"/>
              <a:t>10</a:t>
            </a:r>
            <a:r>
              <a:rPr lang="en-AU" sz="1400" baseline="30000" dirty="0"/>
              <a:t>-12</a:t>
            </a:r>
          </a:p>
        </p:txBody>
      </p:sp>
      <p:sp>
        <p:nvSpPr>
          <p:cNvPr id="129" name="Oval 128">
            <a:extLst>
              <a:ext uri="{FF2B5EF4-FFF2-40B4-BE49-F238E27FC236}">
                <a16:creationId xmlns:a16="http://schemas.microsoft.com/office/drawing/2014/main" id="{B1A60449-AE5D-33DC-04C0-06E7A0EF8791}"/>
              </a:ext>
            </a:extLst>
          </p:cNvPr>
          <p:cNvSpPr/>
          <p:nvPr/>
        </p:nvSpPr>
        <p:spPr>
          <a:xfrm>
            <a:off x="7205518" y="1971667"/>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0" name="Oval 129">
            <a:extLst>
              <a:ext uri="{FF2B5EF4-FFF2-40B4-BE49-F238E27FC236}">
                <a16:creationId xmlns:a16="http://schemas.microsoft.com/office/drawing/2014/main" id="{36C32767-B2E1-EEB0-108C-4A428539DF63}"/>
              </a:ext>
            </a:extLst>
          </p:cNvPr>
          <p:cNvSpPr/>
          <p:nvPr/>
        </p:nvSpPr>
        <p:spPr>
          <a:xfrm>
            <a:off x="7464329" y="2092853"/>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1" name="Oval 130">
            <a:extLst>
              <a:ext uri="{FF2B5EF4-FFF2-40B4-BE49-F238E27FC236}">
                <a16:creationId xmlns:a16="http://schemas.microsoft.com/office/drawing/2014/main" id="{1D5D6CE2-6C59-B7E4-52B5-33DF8050902A}"/>
              </a:ext>
            </a:extLst>
          </p:cNvPr>
          <p:cNvSpPr/>
          <p:nvPr/>
        </p:nvSpPr>
        <p:spPr>
          <a:xfrm>
            <a:off x="7730242" y="228219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2" name="Oval 131">
            <a:extLst>
              <a:ext uri="{FF2B5EF4-FFF2-40B4-BE49-F238E27FC236}">
                <a16:creationId xmlns:a16="http://schemas.microsoft.com/office/drawing/2014/main" id="{23AA3452-468E-0A54-D302-7F788A2EE095}"/>
              </a:ext>
            </a:extLst>
          </p:cNvPr>
          <p:cNvSpPr/>
          <p:nvPr/>
        </p:nvSpPr>
        <p:spPr>
          <a:xfrm>
            <a:off x="7908731" y="2396703"/>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3" name="Oval 132">
            <a:extLst>
              <a:ext uri="{FF2B5EF4-FFF2-40B4-BE49-F238E27FC236}">
                <a16:creationId xmlns:a16="http://schemas.microsoft.com/office/drawing/2014/main" id="{1E881457-660E-7F59-DFE1-C5C74D35F653}"/>
              </a:ext>
            </a:extLst>
          </p:cNvPr>
          <p:cNvSpPr/>
          <p:nvPr/>
        </p:nvSpPr>
        <p:spPr>
          <a:xfrm>
            <a:off x="8153334" y="2572652"/>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4" name="Oval 133">
            <a:extLst>
              <a:ext uri="{FF2B5EF4-FFF2-40B4-BE49-F238E27FC236}">
                <a16:creationId xmlns:a16="http://schemas.microsoft.com/office/drawing/2014/main" id="{2084E10D-6985-F890-A496-92128230986C}"/>
              </a:ext>
            </a:extLst>
          </p:cNvPr>
          <p:cNvSpPr/>
          <p:nvPr/>
        </p:nvSpPr>
        <p:spPr>
          <a:xfrm>
            <a:off x="8333837" y="2698434"/>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5" name="Oval 134">
            <a:extLst>
              <a:ext uri="{FF2B5EF4-FFF2-40B4-BE49-F238E27FC236}">
                <a16:creationId xmlns:a16="http://schemas.microsoft.com/office/drawing/2014/main" id="{FDFC65C9-035C-384E-D911-0E2FB53B37A2}"/>
              </a:ext>
            </a:extLst>
          </p:cNvPr>
          <p:cNvSpPr/>
          <p:nvPr/>
        </p:nvSpPr>
        <p:spPr>
          <a:xfrm>
            <a:off x="8549235" y="2836228"/>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6" name="Oval 135">
            <a:extLst>
              <a:ext uri="{FF2B5EF4-FFF2-40B4-BE49-F238E27FC236}">
                <a16:creationId xmlns:a16="http://schemas.microsoft.com/office/drawing/2014/main" id="{A99905DC-DAAF-45F8-1C7E-D41FC2AA870D}"/>
              </a:ext>
            </a:extLst>
          </p:cNvPr>
          <p:cNvSpPr/>
          <p:nvPr/>
        </p:nvSpPr>
        <p:spPr>
          <a:xfrm>
            <a:off x="8765071" y="2985296"/>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7" name="Oval 136">
            <a:extLst>
              <a:ext uri="{FF2B5EF4-FFF2-40B4-BE49-F238E27FC236}">
                <a16:creationId xmlns:a16="http://schemas.microsoft.com/office/drawing/2014/main" id="{C094313F-19E0-91A0-481D-48B52976386B}"/>
              </a:ext>
            </a:extLst>
          </p:cNvPr>
          <p:cNvSpPr/>
          <p:nvPr/>
        </p:nvSpPr>
        <p:spPr>
          <a:xfrm>
            <a:off x="8977441" y="3122930"/>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8" name="Oval 137">
            <a:extLst>
              <a:ext uri="{FF2B5EF4-FFF2-40B4-BE49-F238E27FC236}">
                <a16:creationId xmlns:a16="http://schemas.microsoft.com/office/drawing/2014/main" id="{6F5BAC32-3448-59A8-2B01-4F7A81C2256B}"/>
              </a:ext>
            </a:extLst>
          </p:cNvPr>
          <p:cNvSpPr/>
          <p:nvPr/>
        </p:nvSpPr>
        <p:spPr>
          <a:xfrm>
            <a:off x="9190089" y="3270802"/>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9" name="Oval 138">
            <a:extLst>
              <a:ext uri="{FF2B5EF4-FFF2-40B4-BE49-F238E27FC236}">
                <a16:creationId xmlns:a16="http://schemas.microsoft.com/office/drawing/2014/main" id="{1C5AA9D0-1B17-8E81-0917-ED9E59DF71AB}"/>
              </a:ext>
            </a:extLst>
          </p:cNvPr>
          <p:cNvSpPr/>
          <p:nvPr/>
        </p:nvSpPr>
        <p:spPr>
          <a:xfrm>
            <a:off x="9396385" y="3415665"/>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0" name="Oval 139">
            <a:extLst>
              <a:ext uri="{FF2B5EF4-FFF2-40B4-BE49-F238E27FC236}">
                <a16:creationId xmlns:a16="http://schemas.microsoft.com/office/drawing/2014/main" id="{6124D638-F516-03A7-51AD-AB07A2B86C5C}"/>
              </a:ext>
            </a:extLst>
          </p:cNvPr>
          <p:cNvSpPr/>
          <p:nvPr/>
        </p:nvSpPr>
        <p:spPr>
          <a:xfrm>
            <a:off x="9603346" y="3560763"/>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1" name="Oval 140">
            <a:extLst>
              <a:ext uri="{FF2B5EF4-FFF2-40B4-BE49-F238E27FC236}">
                <a16:creationId xmlns:a16="http://schemas.microsoft.com/office/drawing/2014/main" id="{FC4EC401-B989-4046-2F63-94EA7B0080E2}"/>
              </a:ext>
            </a:extLst>
          </p:cNvPr>
          <p:cNvSpPr/>
          <p:nvPr/>
        </p:nvSpPr>
        <p:spPr>
          <a:xfrm>
            <a:off x="9820569" y="3708190"/>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2" name="Oval 141">
            <a:extLst>
              <a:ext uri="{FF2B5EF4-FFF2-40B4-BE49-F238E27FC236}">
                <a16:creationId xmlns:a16="http://schemas.microsoft.com/office/drawing/2014/main" id="{E7474BB0-FE00-33AB-1104-99EEB55009B0}"/>
              </a:ext>
            </a:extLst>
          </p:cNvPr>
          <p:cNvSpPr/>
          <p:nvPr/>
        </p:nvSpPr>
        <p:spPr>
          <a:xfrm>
            <a:off x="10024479" y="3854769"/>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3" name="Oval 142">
            <a:extLst>
              <a:ext uri="{FF2B5EF4-FFF2-40B4-BE49-F238E27FC236}">
                <a16:creationId xmlns:a16="http://schemas.microsoft.com/office/drawing/2014/main" id="{678AB42C-B5E4-C4F6-AC77-D793CF6A60A5}"/>
              </a:ext>
            </a:extLst>
          </p:cNvPr>
          <p:cNvSpPr/>
          <p:nvPr/>
        </p:nvSpPr>
        <p:spPr>
          <a:xfrm>
            <a:off x="10249073" y="3953668"/>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4" name="Oval 143">
            <a:extLst>
              <a:ext uri="{FF2B5EF4-FFF2-40B4-BE49-F238E27FC236}">
                <a16:creationId xmlns:a16="http://schemas.microsoft.com/office/drawing/2014/main" id="{508814C2-A0C7-F6D8-0AD4-32D79CDD8011}"/>
              </a:ext>
            </a:extLst>
          </p:cNvPr>
          <p:cNvSpPr/>
          <p:nvPr/>
        </p:nvSpPr>
        <p:spPr>
          <a:xfrm>
            <a:off x="10452840" y="4082415"/>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5" name="Oval 144">
            <a:extLst>
              <a:ext uri="{FF2B5EF4-FFF2-40B4-BE49-F238E27FC236}">
                <a16:creationId xmlns:a16="http://schemas.microsoft.com/office/drawing/2014/main" id="{F83DC072-BFFA-C13A-E527-F67982814B71}"/>
              </a:ext>
            </a:extLst>
          </p:cNvPr>
          <p:cNvSpPr/>
          <p:nvPr/>
        </p:nvSpPr>
        <p:spPr>
          <a:xfrm>
            <a:off x="10665088" y="4206876"/>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6" name="Oval 145">
            <a:extLst>
              <a:ext uri="{FF2B5EF4-FFF2-40B4-BE49-F238E27FC236}">
                <a16:creationId xmlns:a16="http://schemas.microsoft.com/office/drawing/2014/main" id="{D0855217-97C1-DD87-3C87-7FE9A74B134F}"/>
              </a:ext>
            </a:extLst>
          </p:cNvPr>
          <p:cNvSpPr/>
          <p:nvPr/>
        </p:nvSpPr>
        <p:spPr>
          <a:xfrm>
            <a:off x="10877337" y="421259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8" name="Oval 147">
            <a:extLst>
              <a:ext uri="{FF2B5EF4-FFF2-40B4-BE49-F238E27FC236}">
                <a16:creationId xmlns:a16="http://schemas.microsoft.com/office/drawing/2014/main" id="{02AD9195-D407-5E05-0FAC-67F23CDC078C}"/>
              </a:ext>
            </a:extLst>
          </p:cNvPr>
          <p:cNvSpPr/>
          <p:nvPr/>
        </p:nvSpPr>
        <p:spPr>
          <a:xfrm>
            <a:off x="11291319" y="4434841"/>
            <a:ext cx="95250" cy="106680"/>
          </a:xfrm>
          <a:prstGeom prst="ellipse">
            <a:avLst/>
          </a:prstGeom>
          <a:solidFill>
            <a:schemeClr val="accent2">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9" name="Oval 148">
            <a:extLst>
              <a:ext uri="{FF2B5EF4-FFF2-40B4-BE49-F238E27FC236}">
                <a16:creationId xmlns:a16="http://schemas.microsoft.com/office/drawing/2014/main" id="{A885C1E0-33CA-25AE-CB44-7F7E66E11623}"/>
              </a:ext>
            </a:extLst>
          </p:cNvPr>
          <p:cNvSpPr/>
          <p:nvPr/>
        </p:nvSpPr>
        <p:spPr>
          <a:xfrm>
            <a:off x="7227048" y="2445386"/>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0" name="Oval 149">
            <a:extLst>
              <a:ext uri="{FF2B5EF4-FFF2-40B4-BE49-F238E27FC236}">
                <a16:creationId xmlns:a16="http://schemas.microsoft.com/office/drawing/2014/main" id="{68D6C305-F405-F620-44A9-290E98CD086B}"/>
              </a:ext>
            </a:extLst>
          </p:cNvPr>
          <p:cNvSpPr/>
          <p:nvPr/>
        </p:nvSpPr>
        <p:spPr>
          <a:xfrm>
            <a:off x="7458852" y="2602232"/>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1" name="Oval 150">
            <a:extLst>
              <a:ext uri="{FF2B5EF4-FFF2-40B4-BE49-F238E27FC236}">
                <a16:creationId xmlns:a16="http://schemas.microsoft.com/office/drawing/2014/main" id="{CC5677C4-A178-B60A-E3FD-B4ED4D276C4A}"/>
              </a:ext>
            </a:extLst>
          </p:cNvPr>
          <p:cNvSpPr/>
          <p:nvPr/>
        </p:nvSpPr>
        <p:spPr>
          <a:xfrm>
            <a:off x="7732952" y="2819677"/>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2" name="Oval 151">
            <a:extLst>
              <a:ext uri="{FF2B5EF4-FFF2-40B4-BE49-F238E27FC236}">
                <a16:creationId xmlns:a16="http://schemas.microsoft.com/office/drawing/2014/main" id="{D30D0779-1F59-487C-D953-A8235FD01227}"/>
              </a:ext>
            </a:extLst>
          </p:cNvPr>
          <p:cNvSpPr/>
          <p:nvPr/>
        </p:nvSpPr>
        <p:spPr>
          <a:xfrm>
            <a:off x="7887305" y="2970214"/>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3" name="Oval 152">
            <a:extLst>
              <a:ext uri="{FF2B5EF4-FFF2-40B4-BE49-F238E27FC236}">
                <a16:creationId xmlns:a16="http://schemas.microsoft.com/office/drawing/2014/main" id="{0D7C2EA4-ABEF-BDF4-2935-A53A8BA95348}"/>
              </a:ext>
            </a:extLst>
          </p:cNvPr>
          <p:cNvSpPr/>
          <p:nvPr/>
        </p:nvSpPr>
        <p:spPr>
          <a:xfrm>
            <a:off x="8129977" y="3155052"/>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4" name="Oval 153">
            <a:extLst>
              <a:ext uri="{FF2B5EF4-FFF2-40B4-BE49-F238E27FC236}">
                <a16:creationId xmlns:a16="http://schemas.microsoft.com/office/drawing/2014/main" id="{EC01AFA8-40D5-99EA-509E-87D166C890C6}"/>
              </a:ext>
            </a:extLst>
          </p:cNvPr>
          <p:cNvSpPr/>
          <p:nvPr/>
        </p:nvSpPr>
        <p:spPr>
          <a:xfrm>
            <a:off x="8322938" y="3291714"/>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5" name="Oval 154">
            <a:extLst>
              <a:ext uri="{FF2B5EF4-FFF2-40B4-BE49-F238E27FC236}">
                <a16:creationId xmlns:a16="http://schemas.microsoft.com/office/drawing/2014/main" id="{E615A5DB-7E6A-5553-09DA-5795C8609271}"/>
              </a:ext>
            </a:extLst>
          </p:cNvPr>
          <p:cNvSpPr/>
          <p:nvPr/>
        </p:nvSpPr>
        <p:spPr>
          <a:xfrm>
            <a:off x="8565201" y="3446782"/>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6" name="Oval 155">
            <a:extLst>
              <a:ext uri="{FF2B5EF4-FFF2-40B4-BE49-F238E27FC236}">
                <a16:creationId xmlns:a16="http://schemas.microsoft.com/office/drawing/2014/main" id="{6103F827-66C6-F8D5-A1A2-C96EB4FEEF84}"/>
              </a:ext>
            </a:extLst>
          </p:cNvPr>
          <p:cNvSpPr/>
          <p:nvPr/>
        </p:nvSpPr>
        <p:spPr>
          <a:xfrm>
            <a:off x="8769070" y="3595012"/>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7" name="Oval 156">
            <a:extLst>
              <a:ext uri="{FF2B5EF4-FFF2-40B4-BE49-F238E27FC236}">
                <a16:creationId xmlns:a16="http://schemas.microsoft.com/office/drawing/2014/main" id="{FF4608B9-F950-364D-AB3C-E64466158A6B}"/>
              </a:ext>
            </a:extLst>
          </p:cNvPr>
          <p:cNvSpPr/>
          <p:nvPr/>
        </p:nvSpPr>
        <p:spPr>
          <a:xfrm>
            <a:off x="8991239" y="3723904"/>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8" name="Oval 157">
            <a:extLst>
              <a:ext uri="{FF2B5EF4-FFF2-40B4-BE49-F238E27FC236}">
                <a16:creationId xmlns:a16="http://schemas.microsoft.com/office/drawing/2014/main" id="{E2A69391-3853-D9D5-6523-9D7715B2EAFC}"/>
              </a:ext>
            </a:extLst>
          </p:cNvPr>
          <p:cNvSpPr/>
          <p:nvPr/>
        </p:nvSpPr>
        <p:spPr>
          <a:xfrm>
            <a:off x="9192432" y="3814870"/>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9" name="Oval 158">
            <a:extLst>
              <a:ext uri="{FF2B5EF4-FFF2-40B4-BE49-F238E27FC236}">
                <a16:creationId xmlns:a16="http://schemas.microsoft.com/office/drawing/2014/main" id="{67C527B2-D49F-3E49-B0E6-ABF1531C9859}"/>
              </a:ext>
            </a:extLst>
          </p:cNvPr>
          <p:cNvSpPr/>
          <p:nvPr/>
        </p:nvSpPr>
        <p:spPr>
          <a:xfrm>
            <a:off x="9409550" y="3862295"/>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0" name="Oval 159">
            <a:extLst>
              <a:ext uri="{FF2B5EF4-FFF2-40B4-BE49-F238E27FC236}">
                <a16:creationId xmlns:a16="http://schemas.microsoft.com/office/drawing/2014/main" id="{FF2DA950-9364-8EAF-4785-946B3F62213F}"/>
              </a:ext>
            </a:extLst>
          </p:cNvPr>
          <p:cNvSpPr/>
          <p:nvPr/>
        </p:nvSpPr>
        <p:spPr>
          <a:xfrm>
            <a:off x="9601053" y="3936791"/>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1" name="Oval 160">
            <a:extLst>
              <a:ext uri="{FF2B5EF4-FFF2-40B4-BE49-F238E27FC236}">
                <a16:creationId xmlns:a16="http://schemas.microsoft.com/office/drawing/2014/main" id="{8A37E2E0-6EE7-9FFE-653D-75406602297A}"/>
              </a:ext>
            </a:extLst>
          </p:cNvPr>
          <p:cNvSpPr/>
          <p:nvPr/>
        </p:nvSpPr>
        <p:spPr>
          <a:xfrm>
            <a:off x="9820569" y="4001453"/>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2" name="Oval 161">
            <a:extLst>
              <a:ext uri="{FF2B5EF4-FFF2-40B4-BE49-F238E27FC236}">
                <a16:creationId xmlns:a16="http://schemas.microsoft.com/office/drawing/2014/main" id="{24F1B73E-62BD-DAF9-B6A3-EDBB1CBAF75B}"/>
              </a:ext>
            </a:extLst>
          </p:cNvPr>
          <p:cNvSpPr/>
          <p:nvPr/>
        </p:nvSpPr>
        <p:spPr>
          <a:xfrm>
            <a:off x="10041526" y="4043367"/>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3" name="Oval 162">
            <a:extLst>
              <a:ext uri="{FF2B5EF4-FFF2-40B4-BE49-F238E27FC236}">
                <a16:creationId xmlns:a16="http://schemas.microsoft.com/office/drawing/2014/main" id="{9D16F701-E9BD-BDC8-9698-5140F4BF3FD4}"/>
              </a:ext>
            </a:extLst>
          </p:cNvPr>
          <p:cNvSpPr/>
          <p:nvPr/>
        </p:nvSpPr>
        <p:spPr>
          <a:xfrm>
            <a:off x="10252665" y="4107238"/>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5" name="Oval 164">
            <a:extLst>
              <a:ext uri="{FF2B5EF4-FFF2-40B4-BE49-F238E27FC236}">
                <a16:creationId xmlns:a16="http://schemas.microsoft.com/office/drawing/2014/main" id="{BAA1C361-7953-D99D-BB50-658C4C68830B}"/>
              </a:ext>
            </a:extLst>
          </p:cNvPr>
          <p:cNvSpPr/>
          <p:nvPr/>
        </p:nvSpPr>
        <p:spPr>
          <a:xfrm>
            <a:off x="10666072" y="4119459"/>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6" name="Oval 165">
            <a:extLst>
              <a:ext uri="{FF2B5EF4-FFF2-40B4-BE49-F238E27FC236}">
                <a16:creationId xmlns:a16="http://schemas.microsoft.com/office/drawing/2014/main" id="{77DBBA27-A16F-CA47-B350-8949ED8F5F91}"/>
              </a:ext>
            </a:extLst>
          </p:cNvPr>
          <p:cNvSpPr/>
          <p:nvPr/>
        </p:nvSpPr>
        <p:spPr>
          <a:xfrm>
            <a:off x="10887063" y="4142990"/>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7" name="Oval 166">
            <a:extLst>
              <a:ext uri="{FF2B5EF4-FFF2-40B4-BE49-F238E27FC236}">
                <a16:creationId xmlns:a16="http://schemas.microsoft.com/office/drawing/2014/main" id="{25ECCA10-142F-0699-5A2E-8941191EE9B6}"/>
              </a:ext>
            </a:extLst>
          </p:cNvPr>
          <p:cNvSpPr/>
          <p:nvPr/>
        </p:nvSpPr>
        <p:spPr>
          <a:xfrm>
            <a:off x="7222366" y="267509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8" name="Oval 167">
            <a:extLst>
              <a:ext uri="{FF2B5EF4-FFF2-40B4-BE49-F238E27FC236}">
                <a16:creationId xmlns:a16="http://schemas.microsoft.com/office/drawing/2014/main" id="{B2C463D4-7256-9881-0D5C-BB6C0DB81A2A}"/>
              </a:ext>
            </a:extLst>
          </p:cNvPr>
          <p:cNvSpPr/>
          <p:nvPr/>
        </p:nvSpPr>
        <p:spPr>
          <a:xfrm>
            <a:off x="7462209" y="2819677"/>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9" name="Oval 168">
            <a:extLst>
              <a:ext uri="{FF2B5EF4-FFF2-40B4-BE49-F238E27FC236}">
                <a16:creationId xmlns:a16="http://schemas.microsoft.com/office/drawing/2014/main" id="{26437587-E1A3-97F7-0BBA-6F04C09EB675}"/>
              </a:ext>
            </a:extLst>
          </p:cNvPr>
          <p:cNvSpPr/>
          <p:nvPr/>
        </p:nvSpPr>
        <p:spPr>
          <a:xfrm>
            <a:off x="7713302" y="2993234"/>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0" name="Oval 169">
            <a:extLst>
              <a:ext uri="{FF2B5EF4-FFF2-40B4-BE49-F238E27FC236}">
                <a16:creationId xmlns:a16="http://schemas.microsoft.com/office/drawing/2014/main" id="{6130A08A-2D52-50C5-7EE5-B7B7101C4E3A}"/>
              </a:ext>
            </a:extLst>
          </p:cNvPr>
          <p:cNvSpPr/>
          <p:nvPr/>
        </p:nvSpPr>
        <p:spPr>
          <a:xfrm>
            <a:off x="7908731" y="3149119"/>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1" name="Oval 170">
            <a:extLst>
              <a:ext uri="{FF2B5EF4-FFF2-40B4-BE49-F238E27FC236}">
                <a16:creationId xmlns:a16="http://schemas.microsoft.com/office/drawing/2014/main" id="{D9B7A3DB-CCE6-C719-773A-91AB3F60F1CC}"/>
              </a:ext>
            </a:extLst>
          </p:cNvPr>
          <p:cNvSpPr/>
          <p:nvPr/>
        </p:nvSpPr>
        <p:spPr>
          <a:xfrm>
            <a:off x="8153334" y="3297376"/>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2" name="Oval 171">
            <a:extLst>
              <a:ext uri="{FF2B5EF4-FFF2-40B4-BE49-F238E27FC236}">
                <a16:creationId xmlns:a16="http://schemas.microsoft.com/office/drawing/2014/main" id="{64031B85-8896-F5DF-F07A-CFE5298F6AD1}"/>
              </a:ext>
            </a:extLst>
          </p:cNvPr>
          <p:cNvSpPr/>
          <p:nvPr/>
        </p:nvSpPr>
        <p:spPr>
          <a:xfrm>
            <a:off x="8343913" y="3445511"/>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3" name="Oval 172">
            <a:extLst>
              <a:ext uri="{FF2B5EF4-FFF2-40B4-BE49-F238E27FC236}">
                <a16:creationId xmlns:a16="http://schemas.microsoft.com/office/drawing/2014/main" id="{70D47EB6-B371-B0FD-F51B-624627FD8EBD}"/>
              </a:ext>
            </a:extLst>
          </p:cNvPr>
          <p:cNvSpPr/>
          <p:nvPr/>
        </p:nvSpPr>
        <p:spPr>
          <a:xfrm>
            <a:off x="8534692" y="3578989"/>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4" name="Oval 173">
            <a:extLst>
              <a:ext uri="{FF2B5EF4-FFF2-40B4-BE49-F238E27FC236}">
                <a16:creationId xmlns:a16="http://schemas.microsoft.com/office/drawing/2014/main" id="{1D4ADCB1-9C84-451A-5ED0-72DB21E32DE1}"/>
              </a:ext>
            </a:extLst>
          </p:cNvPr>
          <p:cNvSpPr/>
          <p:nvPr/>
        </p:nvSpPr>
        <p:spPr>
          <a:xfrm>
            <a:off x="8754956" y="3716339"/>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5" name="Oval 174">
            <a:extLst>
              <a:ext uri="{FF2B5EF4-FFF2-40B4-BE49-F238E27FC236}">
                <a16:creationId xmlns:a16="http://schemas.microsoft.com/office/drawing/2014/main" id="{F6F3E3EE-2BA7-CE70-C860-CDAD656FF894}"/>
              </a:ext>
            </a:extLst>
          </p:cNvPr>
          <p:cNvSpPr/>
          <p:nvPr/>
        </p:nvSpPr>
        <p:spPr>
          <a:xfrm>
            <a:off x="8956949" y="3830584"/>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6" name="Oval 175">
            <a:extLst>
              <a:ext uri="{FF2B5EF4-FFF2-40B4-BE49-F238E27FC236}">
                <a16:creationId xmlns:a16="http://schemas.microsoft.com/office/drawing/2014/main" id="{D64CAF57-B6BA-DDD7-0C0A-960DAA378BA8}"/>
              </a:ext>
            </a:extLst>
          </p:cNvPr>
          <p:cNvSpPr/>
          <p:nvPr/>
        </p:nvSpPr>
        <p:spPr>
          <a:xfrm>
            <a:off x="9178153" y="3917794"/>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7" name="Oval 176">
            <a:extLst>
              <a:ext uri="{FF2B5EF4-FFF2-40B4-BE49-F238E27FC236}">
                <a16:creationId xmlns:a16="http://schemas.microsoft.com/office/drawing/2014/main" id="{B1178480-688F-4DE0-A04F-C1D5CEDEF159}"/>
              </a:ext>
            </a:extLst>
          </p:cNvPr>
          <p:cNvSpPr/>
          <p:nvPr/>
        </p:nvSpPr>
        <p:spPr>
          <a:xfrm>
            <a:off x="9414180" y="400676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8" name="Oval 177">
            <a:extLst>
              <a:ext uri="{FF2B5EF4-FFF2-40B4-BE49-F238E27FC236}">
                <a16:creationId xmlns:a16="http://schemas.microsoft.com/office/drawing/2014/main" id="{1D1DD9B6-F657-E51D-964F-C336A4CD7797}"/>
              </a:ext>
            </a:extLst>
          </p:cNvPr>
          <p:cNvSpPr/>
          <p:nvPr/>
        </p:nvSpPr>
        <p:spPr>
          <a:xfrm>
            <a:off x="9608497" y="4052254"/>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9" name="Oval 178">
            <a:extLst>
              <a:ext uri="{FF2B5EF4-FFF2-40B4-BE49-F238E27FC236}">
                <a16:creationId xmlns:a16="http://schemas.microsoft.com/office/drawing/2014/main" id="{FE609F0B-BBC3-8CCD-EEDB-30FE2FCA3F38}"/>
              </a:ext>
            </a:extLst>
          </p:cNvPr>
          <p:cNvSpPr/>
          <p:nvPr/>
        </p:nvSpPr>
        <p:spPr>
          <a:xfrm>
            <a:off x="9808537" y="4131945"/>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0" name="Oval 179">
            <a:extLst>
              <a:ext uri="{FF2B5EF4-FFF2-40B4-BE49-F238E27FC236}">
                <a16:creationId xmlns:a16="http://schemas.microsoft.com/office/drawing/2014/main" id="{F95FDA56-CD58-FBEF-EED3-1B6866E8B9C1}"/>
              </a:ext>
            </a:extLst>
          </p:cNvPr>
          <p:cNvSpPr/>
          <p:nvPr/>
        </p:nvSpPr>
        <p:spPr>
          <a:xfrm>
            <a:off x="10036908" y="4231965"/>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1" name="Oval 180">
            <a:extLst>
              <a:ext uri="{FF2B5EF4-FFF2-40B4-BE49-F238E27FC236}">
                <a16:creationId xmlns:a16="http://schemas.microsoft.com/office/drawing/2014/main" id="{5C3A1D39-EB74-247D-5588-F70FA930D24D}"/>
              </a:ext>
            </a:extLst>
          </p:cNvPr>
          <p:cNvSpPr/>
          <p:nvPr/>
        </p:nvSpPr>
        <p:spPr>
          <a:xfrm>
            <a:off x="10235146" y="4308214"/>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2" name="Oval 181">
            <a:extLst>
              <a:ext uri="{FF2B5EF4-FFF2-40B4-BE49-F238E27FC236}">
                <a16:creationId xmlns:a16="http://schemas.microsoft.com/office/drawing/2014/main" id="{B706FA02-2EBC-A605-D086-26A8730A09AA}"/>
              </a:ext>
            </a:extLst>
          </p:cNvPr>
          <p:cNvSpPr/>
          <p:nvPr/>
        </p:nvSpPr>
        <p:spPr>
          <a:xfrm>
            <a:off x="10459288" y="436855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3" name="Oval 182">
            <a:extLst>
              <a:ext uri="{FF2B5EF4-FFF2-40B4-BE49-F238E27FC236}">
                <a16:creationId xmlns:a16="http://schemas.microsoft.com/office/drawing/2014/main" id="{9C17409A-7AE9-465D-722E-005657319A4D}"/>
              </a:ext>
            </a:extLst>
          </p:cNvPr>
          <p:cNvSpPr/>
          <p:nvPr/>
        </p:nvSpPr>
        <p:spPr>
          <a:xfrm>
            <a:off x="10654660" y="4421898"/>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4" name="Oval 183">
            <a:extLst>
              <a:ext uri="{FF2B5EF4-FFF2-40B4-BE49-F238E27FC236}">
                <a16:creationId xmlns:a16="http://schemas.microsoft.com/office/drawing/2014/main" id="{024C09E8-F0EE-BB46-B735-CE110A428636}"/>
              </a:ext>
            </a:extLst>
          </p:cNvPr>
          <p:cNvSpPr/>
          <p:nvPr/>
        </p:nvSpPr>
        <p:spPr>
          <a:xfrm>
            <a:off x="10875755" y="4472361"/>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5" name="Oval 184">
            <a:extLst>
              <a:ext uri="{FF2B5EF4-FFF2-40B4-BE49-F238E27FC236}">
                <a16:creationId xmlns:a16="http://schemas.microsoft.com/office/drawing/2014/main" id="{6EE4CF1C-0DF4-4116-73ED-292C9DF7C07B}"/>
              </a:ext>
            </a:extLst>
          </p:cNvPr>
          <p:cNvSpPr/>
          <p:nvPr/>
        </p:nvSpPr>
        <p:spPr>
          <a:xfrm>
            <a:off x="11084325" y="4495647"/>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6" name="Oval 185">
            <a:extLst>
              <a:ext uri="{FF2B5EF4-FFF2-40B4-BE49-F238E27FC236}">
                <a16:creationId xmlns:a16="http://schemas.microsoft.com/office/drawing/2014/main" id="{50E8714D-B25B-432A-AE6F-379303264B60}"/>
              </a:ext>
            </a:extLst>
          </p:cNvPr>
          <p:cNvSpPr/>
          <p:nvPr/>
        </p:nvSpPr>
        <p:spPr>
          <a:xfrm>
            <a:off x="11291319" y="4521960"/>
            <a:ext cx="95250" cy="10668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3" name="Freeform: Shape 202">
            <a:extLst>
              <a:ext uri="{FF2B5EF4-FFF2-40B4-BE49-F238E27FC236}">
                <a16:creationId xmlns:a16="http://schemas.microsoft.com/office/drawing/2014/main" id="{B4DA8DB2-7430-6802-5483-D93A29D272AA}"/>
              </a:ext>
            </a:extLst>
          </p:cNvPr>
          <p:cNvSpPr/>
          <p:nvPr/>
        </p:nvSpPr>
        <p:spPr>
          <a:xfrm>
            <a:off x="1287780" y="3463290"/>
            <a:ext cx="4091940" cy="861060"/>
          </a:xfrm>
          <a:custGeom>
            <a:avLst/>
            <a:gdLst>
              <a:gd name="connsiteX0" fmla="*/ 0 w 4091940"/>
              <a:gd name="connsiteY0" fmla="*/ 236220 h 861060"/>
              <a:gd name="connsiteX1" fmla="*/ 281940 w 4091940"/>
              <a:gd name="connsiteY1" fmla="*/ 259080 h 861060"/>
              <a:gd name="connsiteX2" fmla="*/ 502920 w 4091940"/>
              <a:gd name="connsiteY2" fmla="*/ 415290 h 861060"/>
              <a:gd name="connsiteX3" fmla="*/ 739140 w 4091940"/>
              <a:gd name="connsiteY3" fmla="*/ 521970 h 861060"/>
              <a:gd name="connsiteX4" fmla="*/ 929640 w 4091940"/>
              <a:gd name="connsiteY4" fmla="*/ 617220 h 861060"/>
              <a:gd name="connsiteX5" fmla="*/ 1127760 w 4091940"/>
              <a:gd name="connsiteY5" fmla="*/ 674370 h 861060"/>
              <a:gd name="connsiteX6" fmla="*/ 1371600 w 4091940"/>
              <a:gd name="connsiteY6" fmla="*/ 758190 h 861060"/>
              <a:gd name="connsiteX7" fmla="*/ 1569720 w 4091940"/>
              <a:gd name="connsiteY7" fmla="*/ 815340 h 861060"/>
              <a:gd name="connsiteX8" fmla="*/ 1767840 w 4091940"/>
              <a:gd name="connsiteY8" fmla="*/ 861060 h 861060"/>
              <a:gd name="connsiteX9" fmla="*/ 1985010 w 4091940"/>
              <a:gd name="connsiteY9" fmla="*/ 838200 h 861060"/>
              <a:gd name="connsiteX10" fmla="*/ 2205990 w 4091940"/>
              <a:gd name="connsiteY10" fmla="*/ 742950 h 861060"/>
              <a:gd name="connsiteX11" fmla="*/ 2392680 w 4091940"/>
              <a:gd name="connsiteY11" fmla="*/ 674370 h 861060"/>
              <a:gd name="connsiteX12" fmla="*/ 2628900 w 4091940"/>
              <a:gd name="connsiteY12" fmla="*/ 655320 h 861060"/>
              <a:gd name="connsiteX13" fmla="*/ 2819400 w 4091940"/>
              <a:gd name="connsiteY13" fmla="*/ 651510 h 861060"/>
              <a:gd name="connsiteX14" fmla="*/ 3040380 w 4091940"/>
              <a:gd name="connsiteY14" fmla="*/ 613410 h 861060"/>
              <a:gd name="connsiteX15" fmla="*/ 3253740 w 4091940"/>
              <a:gd name="connsiteY15" fmla="*/ 544830 h 861060"/>
              <a:gd name="connsiteX16" fmla="*/ 3455670 w 4091940"/>
              <a:gd name="connsiteY16" fmla="*/ 449580 h 861060"/>
              <a:gd name="connsiteX17" fmla="*/ 3661410 w 4091940"/>
              <a:gd name="connsiteY17" fmla="*/ 358140 h 861060"/>
              <a:gd name="connsiteX18" fmla="*/ 3863340 w 4091940"/>
              <a:gd name="connsiteY18" fmla="*/ 201930 h 861060"/>
              <a:gd name="connsiteX19" fmla="*/ 4091940 w 4091940"/>
              <a:gd name="connsiteY19" fmla="*/ 0 h 86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091940" h="861060">
                <a:moveTo>
                  <a:pt x="0" y="236220"/>
                </a:moveTo>
                <a:lnTo>
                  <a:pt x="281940" y="259080"/>
                </a:lnTo>
                <a:lnTo>
                  <a:pt x="502920" y="415290"/>
                </a:lnTo>
                <a:lnTo>
                  <a:pt x="739140" y="521970"/>
                </a:lnTo>
                <a:lnTo>
                  <a:pt x="929640" y="617220"/>
                </a:lnTo>
                <a:lnTo>
                  <a:pt x="1127760" y="674370"/>
                </a:lnTo>
                <a:lnTo>
                  <a:pt x="1371600" y="758190"/>
                </a:lnTo>
                <a:lnTo>
                  <a:pt x="1569720" y="815340"/>
                </a:lnTo>
                <a:lnTo>
                  <a:pt x="1767840" y="861060"/>
                </a:lnTo>
                <a:lnTo>
                  <a:pt x="1985010" y="838200"/>
                </a:lnTo>
                <a:lnTo>
                  <a:pt x="2205990" y="742950"/>
                </a:lnTo>
                <a:lnTo>
                  <a:pt x="2392680" y="674370"/>
                </a:lnTo>
                <a:lnTo>
                  <a:pt x="2628900" y="655320"/>
                </a:lnTo>
                <a:lnTo>
                  <a:pt x="2819400" y="651510"/>
                </a:lnTo>
                <a:lnTo>
                  <a:pt x="3040380" y="613410"/>
                </a:lnTo>
                <a:lnTo>
                  <a:pt x="3253740" y="544830"/>
                </a:lnTo>
                <a:lnTo>
                  <a:pt x="3455670" y="449580"/>
                </a:lnTo>
                <a:lnTo>
                  <a:pt x="3661410" y="358140"/>
                </a:lnTo>
                <a:lnTo>
                  <a:pt x="3863340" y="201930"/>
                </a:lnTo>
                <a:lnTo>
                  <a:pt x="4091940" y="0"/>
                </a:lnTo>
              </a:path>
            </a:pathLst>
          </a:cu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4" name="Freeform: Shape 203">
            <a:extLst>
              <a:ext uri="{FF2B5EF4-FFF2-40B4-BE49-F238E27FC236}">
                <a16:creationId xmlns:a16="http://schemas.microsoft.com/office/drawing/2014/main" id="{C628814E-6876-F3D9-3465-195BB1C0D603}"/>
              </a:ext>
            </a:extLst>
          </p:cNvPr>
          <p:cNvSpPr/>
          <p:nvPr/>
        </p:nvSpPr>
        <p:spPr>
          <a:xfrm>
            <a:off x="1287780" y="3128010"/>
            <a:ext cx="3874770" cy="967740"/>
          </a:xfrm>
          <a:custGeom>
            <a:avLst/>
            <a:gdLst>
              <a:gd name="connsiteX0" fmla="*/ 0 w 3874770"/>
              <a:gd name="connsiteY0" fmla="*/ 114300 h 967740"/>
              <a:gd name="connsiteX1" fmla="*/ 259080 w 3874770"/>
              <a:gd name="connsiteY1" fmla="*/ 205740 h 967740"/>
              <a:gd name="connsiteX2" fmla="*/ 487680 w 3874770"/>
              <a:gd name="connsiteY2" fmla="*/ 369570 h 967740"/>
              <a:gd name="connsiteX3" fmla="*/ 723900 w 3874770"/>
              <a:gd name="connsiteY3" fmla="*/ 537210 h 967740"/>
              <a:gd name="connsiteX4" fmla="*/ 944880 w 3874770"/>
              <a:gd name="connsiteY4" fmla="*/ 674370 h 967740"/>
              <a:gd name="connsiteX5" fmla="*/ 1154430 w 3874770"/>
              <a:gd name="connsiteY5" fmla="*/ 754380 h 967740"/>
              <a:gd name="connsiteX6" fmla="*/ 1341120 w 3874770"/>
              <a:gd name="connsiteY6" fmla="*/ 834390 h 967740"/>
              <a:gd name="connsiteX7" fmla="*/ 1573530 w 3874770"/>
              <a:gd name="connsiteY7" fmla="*/ 922020 h 967740"/>
              <a:gd name="connsiteX8" fmla="*/ 1794510 w 3874770"/>
              <a:gd name="connsiteY8" fmla="*/ 967740 h 967740"/>
              <a:gd name="connsiteX9" fmla="*/ 1985010 w 3874770"/>
              <a:gd name="connsiteY9" fmla="*/ 933450 h 967740"/>
              <a:gd name="connsiteX10" fmla="*/ 2194560 w 3874770"/>
              <a:gd name="connsiteY10" fmla="*/ 864870 h 967740"/>
              <a:gd name="connsiteX11" fmla="*/ 2407920 w 3874770"/>
              <a:gd name="connsiteY11" fmla="*/ 784860 h 967740"/>
              <a:gd name="connsiteX12" fmla="*/ 2651760 w 3874770"/>
              <a:gd name="connsiteY12" fmla="*/ 708660 h 967740"/>
              <a:gd name="connsiteX13" fmla="*/ 2827020 w 3874770"/>
              <a:gd name="connsiteY13" fmla="*/ 621030 h 967740"/>
              <a:gd name="connsiteX14" fmla="*/ 3044190 w 3874770"/>
              <a:gd name="connsiteY14" fmla="*/ 514350 h 967740"/>
              <a:gd name="connsiteX15" fmla="*/ 3215640 w 3874770"/>
              <a:gd name="connsiteY15" fmla="*/ 400050 h 967740"/>
              <a:gd name="connsiteX16" fmla="*/ 3459480 w 3874770"/>
              <a:gd name="connsiteY16" fmla="*/ 144780 h 967740"/>
              <a:gd name="connsiteX17" fmla="*/ 3634740 w 3874770"/>
              <a:gd name="connsiteY17" fmla="*/ 0 h 967740"/>
              <a:gd name="connsiteX18" fmla="*/ 3874770 w 3874770"/>
              <a:gd name="connsiteY18" fmla="*/ 53340 h 9677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874770" h="967740">
                <a:moveTo>
                  <a:pt x="0" y="114300"/>
                </a:moveTo>
                <a:lnTo>
                  <a:pt x="259080" y="205740"/>
                </a:lnTo>
                <a:lnTo>
                  <a:pt x="487680" y="369570"/>
                </a:lnTo>
                <a:lnTo>
                  <a:pt x="723900" y="537210"/>
                </a:lnTo>
                <a:lnTo>
                  <a:pt x="944880" y="674370"/>
                </a:lnTo>
                <a:lnTo>
                  <a:pt x="1154430" y="754380"/>
                </a:lnTo>
                <a:lnTo>
                  <a:pt x="1341120" y="834390"/>
                </a:lnTo>
                <a:lnTo>
                  <a:pt x="1573530" y="922020"/>
                </a:lnTo>
                <a:lnTo>
                  <a:pt x="1794510" y="967740"/>
                </a:lnTo>
                <a:lnTo>
                  <a:pt x="1985010" y="933450"/>
                </a:lnTo>
                <a:lnTo>
                  <a:pt x="2194560" y="864870"/>
                </a:lnTo>
                <a:lnTo>
                  <a:pt x="2407920" y="784860"/>
                </a:lnTo>
                <a:lnTo>
                  <a:pt x="2651760" y="708660"/>
                </a:lnTo>
                <a:lnTo>
                  <a:pt x="2827020" y="621030"/>
                </a:lnTo>
                <a:lnTo>
                  <a:pt x="3044190" y="514350"/>
                </a:lnTo>
                <a:lnTo>
                  <a:pt x="3215640" y="400050"/>
                </a:lnTo>
                <a:lnTo>
                  <a:pt x="3459480" y="144780"/>
                </a:lnTo>
                <a:lnTo>
                  <a:pt x="3634740" y="0"/>
                </a:lnTo>
                <a:lnTo>
                  <a:pt x="3874770" y="53340"/>
                </a:lnTo>
              </a:path>
            </a:pathLst>
          </a:custGeom>
          <a:noFill/>
          <a:ln>
            <a:solidFill>
              <a:srgbClr val="FFD8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5" name="Freeform: Shape 204">
            <a:extLst>
              <a:ext uri="{FF2B5EF4-FFF2-40B4-BE49-F238E27FC236}">
                <a16:creationId xmlns:a16="http://schemas.microsoft.com/office/drawing/2014/main" id="{E90E0C7E-05CC-0748-0296-9627761A99C6}"/>
              </a:ext>
            </a:extLst>
          </p:cNvPr>
          <p:cNvSpPr/>
          <p:nvPr/>
        </p:nvSpPr>
        <p:spPr>
          <a:xfrm>
            <a:off x="1268730" y="2225040"/>
            <a:ext cx="4110990" cy="1226820"/>
          </a:xfrm>
          <a:custGeom>
            <a:avLst/>
            <a:gdLst>
              <a:gd name="connsiteX0" fmla="*/ 0 w 4110990"/>
              <a:gd name="connsiteY0" fmla="*/ 0 h 1226820"/>
              <a:gd name="connsiteX1" fmla="*/ 281940 w 4110990"/>
              <a:gd name="connsiteY1" fmla="*/ 26670 h 1226820"/>
              <a:gd name="connsiteX2" fmla="*/ 518160 w 4110990"/>
              <a:gd name="connsiteY2" fmla="*/ 167640 h 1226820"/>
              <a:gd name="connsiteX3" fmla="*/ 720090 w 4110990"/>
              <a:gd name="connsiteY3" fmla="*/ 262890 h 1226820"/>
              <a:gd name="connsiteX4" fmla="*/ 941070 w 4110990"/>
              <a:gd name="connsiteY4" fmla="*/ 354330 h 1226820"/>
              <a:gd name="connsiteX5" fmla="*/ 1150620 w 4110990"/>
              <a:gd name="connsiteY5" fmla="*/ 445770 h 1226820"/>
              <a:gd name="connsiteX6" fmla="*/ 1367790 w 4110990"/>
              <a:gd name="connsiteY6" fmla="*/ 518160 h 1226820"/>
              <a:gd name="connsiteX7" fmla="*/ 1565910 w 4110990"/>
              <a:gd name="connsiteY7" fmla="*/ 575310 h 1226820"/>
              <a:gd name="connsiteX8" fmla="*/ 1794510 w 4110990"/>
              <a:gd name="connsiteY8" fmla="*/ 678180 h 1226820"/>
              <a:gd name="connsiteX9" fmla="*/ 2015490 w 4110990"/>
              <a:gd name="connsiteY9" fmla="*/ 758190 h 1226820"/>
              <a:gd name="connsiteX10" fmla="*/ 2205990 w 4110990"/>
              <a:gd name="connsiteY10" fmla="*/ 830580 h 1226820"/>
              <a:gd name="connsiteX11" fmla="*/ 2423160 w 4110990"/>
              <a:gd name="connsiteY11" fmla="*/ 929640 h 1226820"/>
              <a:gd name="connsiteX12" fmla="*/ 2651760 w 4110990"/>
              <a:gd name="connsiteY12" fmla="*/ 1028700 h 1226820"/>
              <a:gd name="connsiteX13" fmla="*/ 2853690 w 4110990"/>
              <a:gd name="connsiteY13" fmla="*/ 1116330 h 1226820"/>
              <a:gd name="connsiteX14" fmla="*/ 3048000 w 4110990"/>
              <a:gd name="connsiteY14" fmla="*/ 1143000 h 1226820"/>
              <a:gd name="connsiteX15" fmla="*/ 3257550 w 4110990"/>
              <a:gd name="connsiteY15" fmla="*/ 1203960 h 1226820"/>
              <a:gd name="connsiteX16" fmla="*/ 3467100 w 4110990"/>
              <a:gd name="connsiteY16" fmla="*/ 1226820 h 1226820"/>
              <a:gd name="connsiteX17" fmla="*/ 3680460 w 4110990"/>
              <a:gd name="connsiteY17" fmla="*/ 1043940 h 1226820"/>
              <a:gd name="connsiteX18" fmla="*/ 3893820 w 4110990"/>
              <a:gd name="connsiteY18" fmla="*/ 1059180 h 1226820"/>
              <a:gd name="connsiteX19" fmla="*/ 4110990 w 4110990"/>
              <a:gd name="connsiteY19" fmla="*/ 1101090 h 1226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110990" h="1226820">
                <a:moveTo>
                  <a:pt x="0" y="0"/>
                </a:moveTo>
                <a:lnTo>
                  <a:pt x="281940" y="26670"/>
                </a:lnTo>
                <a:lnTo>
                  <a:pt x="518160" y="167640"/>
                </a:lnTo>
                <a:lnTo>
                  <a:pt x="720090" y="262890"/>
                </a:lnTo>
                <a:lnTo>
                  <a:pt x="941070" y="354330"/>
                </a:lnTo>
                <a:lnTo>
                  <a:pt x="1150620" y="445770"/>
                </a:lnTo>
                <a:lnTo>
                  <a:pt x="1367790" y="518160"/>
                </a:lnTo>
                <a:lnTo>
                  <a:pt x="1565910" y="575310"/>
                </a:lnTo>
                <a:lnTo>
                  <a:pt x="1794510" y="678180"/>
                </a:lnTo>
                <a:lnTo>
                  <a:pt x="2015490" y="758190"/>
                </a:lnTo>
                <a:lnTo>
                  <a:pt x="2205990" y="830580"/>
                </a:lnTo>
                <a:lnTo>
                  <a:pt x="2423160" y="929640"/>
                </a:lnTo>
                <a:lnTo>
                  <a:pt x="2651760" y="1028700"/>
                </a:lnTo>
                <a:lnTo>
                  <a:pt x="2853690" y="1116330"/>
                </a:lnTo>
                <a:lnTo>
                  <a:pt x="3048000" y="1143000"/>
                </a:lnTo>
                <a:lnTo>
                  <a:pt x="3257550" y="1203960"/>
                </a:lnTo>
                <a:lnTo>
                  <a:pt x="3467100" y="1226820"/>
                </a:lnTo>
                <a:lnTo>
                  <a:pt x="3680460" y="1043940"/>
                </a:lnTo>
                <a:lnTo>
                  <a:pt x="3893820" y="1059180"/>
                </a:lnTo>
                <a:lnTo>
                  <a:pt x="4110990" y="1101090"/>
                </a:lnTo>
              </a:path>
            </a:pathLst>
          </a:cu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a:extLst>
              <a:ext uri="{FF2B5EF4-FFF2-40B4-BE49-F238E27FC236}">
                <a16:creationId xmlns:a16="http://schemas.microsoft.com/office/drawing/2014/main" id="{7ADF8927-7754-F3BA-253C-C17CACFC4C4A}"/>
              </a:ext>
            </a:extLst>
          </p:cNvPr>
          <p:cNvSpPr txBox="1"/>
          <p:nvPr/>
        </p:nvSpPr>
        <p:spPr>
          <a:xfrm rot="16200000">
            <a:off x="65369" y="3143744"/>
            <a:ext cx="574196" cy="307777"/>
          </a:xfrm>
          <a:prstGeom prst="rect">
            <a:avLst/>
          </a:prstGeom>
          <a:noFill/>
        </p:spPr>
        <p:txBody>
          <a:bodyPr wrap="none" rtlCol="0">
            <a:spAutoFit/>
          </a:bodyPr>
          <a:lstStyle/>
          <a:p>
            <a:r>
              <a:rPr lang="en-AU" sz="1400" dirty="0"/>
              <a:t>TDEV</a:t>
            </a:r>
          </a:p>
        </p:txBody>
      </p:sp>
      <p:sp>
        <p:nvSpPr>
          <p:cNvPr id="7" name="Freeform: Shape 6">
            <a:extLst>
              <a:ext uri="{FF2B5EF4-FFF2-40B4-BE49-F238E27FC236}">
                <a16:creationId xmlns:a16="http://schemas.microsoft.com/office/drawing/2014/main" id="{0A8A4B52-BFE9-82AC-93A4-5CC678FDF9D7}"/>
              </a:ext>
            </a:extLst>
          </p:cNvPr>
          <p:cNvSpPr/>
          <p:nvPr/>
        </p:nvSpPr>
        <p:spPr>
          <a:xfrm>
            <a:off x="7269251" y="2715630"/>
            <a:ext cx="4071148" cy="1860965"/>
          </a:xfrm>
          <a:custGeom>
            <a:avLst/>
            <a:gdLst>
              <a:gd name="connsiteX0" fmla="*/ 0 w 4071148"/>
              <a:gd name="connsiteY0" fmla="*/ 0 h 1860965"/>
              <a:gd name="connsiteX1" fmla="*/ 252723 w 4071148"/>
              <a:gd name="connsiteY1" fmla="*/ 165419 h 1860965"/>
              <a:gd name="connsiteX2" fmla="*/ 505447 w 4071148"/>
              <a:gd name="connsiteY2" fmla="*/ 340028 h 1860965"/>
              <a:gd name="connsiteX3" fmla="*/ 693841 w 4071148"/>
              <a:gd name="connsiteY3" fmla="*/ 487067 h 1860965"/>
              <a:gd name="connsiteX4" fmla="*/ 928185 w 4071148"/>
              <a:gd name="connsiteY4" fmla="*/ 638702 h 1860965"/>
              <a:gd name="connsiteX5" fmla="*/ 1125769 w 4071148"/>
              <a:gd name="connsiteY5" fmla="*/ 785741 h 1860965"/>
              <a:gd name="connsiteX6" fmla="*/ 1314163 w 4071148"/>
              <a:gd name="connsiteY6" fmla="*/ 914400 h 1860965"/>
              <a:gd name="connsiteX7" fmla="*/ 1539316 w 4071148"/>
              <a:gd name="connsiteY7" fmla="*/ 1061439 h 1860965"/>
              <a:gd name="connsiteX8" fmla="*/ 1746090 w 4071148"/>
              <a:gd name="connsiteY8" fmla="*/ 1171719 h 1860965"/>
              <a:gd name="connsiteX9" fmla="*/ 1971244 w 4071148"/>
              <a:gd name="connsiteY9" fmla="*/ 1268213 h 1860965"/>
              <a:gd name="connsiteX10" fmla="*/ 2191803 w 4071148"/>
              <a:gd name="connsiteY10" fmla="*/ 1346328 h 1860965"/>
              <a:gd name="connsiteX11" fmla="*/ 2389387 w 4071148"/>
              <a:gd name="connsiteY11" fmla="*/ 1401467 h 1860965"/>
              <a:gd name="connsiteX12" fmla="*/ 2596161 w 4071148"/>
              <a:gd name="connsiteY12" fmla="*/ 1470392 h 1860965"/>
              <a:gd name="connsiteX13" fmla="*/ 2812124 w 4071148"/>
              <a:gd name="connsiteY13" fmla="*/ 1576077 h 1860965"/>
              <a:gd name="connsiteX14" fmla="*/ 3023493 w 4071148"/>
              <a:gd name="connsiteY14" fmla="*/ 1635811 h 1860965"/>
              <a:gd name="connsiteX15" fmla="*/ 3253242 w 4071148"/>
              <a:gd name="connsiteY15" fmla="*/ 1709331 h 1860965"/>
              <a:gd name="connsiteX16" fmla="*/ 3437041 w 4071148"/>
              <a:gd name="connsiteY16" fmla="*/ 1764471 h 1860965"/>
              <a:gd name="connsiteX17" fmla="*/ 3666790 w 4071148"/>
              <a:gd name="connsiteY17" fmla="*/ 1815015 h 1860965"/>
              <a:gd name="connsiteX18" fmla="*/ 3868969 w 4071148"/>
              <a:gd name="connsiteY18" fmla="*/ 1837990 h 1860965"/>
              <a:gd name="connsiteX19" fmla="*/ 4071148 w 4071148"/>
              <a:gd name="connsiteY19" fmla="*/ 1860965 h 18609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071148" h="1860965">
                <a:moveTo>
                  <a:pt x="0" y="0"/>
                </a:moveTo>
                <a:lnTo>
                  <a:pt x="252723" y="165419"/>
                </a:lnTo>
                <a:lnTo>
                  <a:pt x="505447" y="340028"/>
                </a:lnTo>
                <a:lnTo>
                  <a:pt x="693841" y="487067"/>
                </a:lnTo>
                <a:lnTo>
                  <a:pt x="928185" y="638702"/>
                </a:lnTo>
                <a:lnTo>
                  <a:pt x="1125769" y="785741"/>
                </a:lnTo>
                <a:lnTo>
                  <a:pt x="1314163" y="914400"/>
                </a:lnTo>
                <a:lnTo>
                  <a:pt x="1539316" y="1061439"/>
                </a:lnTo>
                <a:lnTo>
                  <a:pt x="1746090" y="1171719"/>
                </a:lnTo>
                <a:lnTo>
                  <a:pt x="1971244" y="1268213"/>
                </a:lnTo>
                <a:lnTo>
                  <a:pt x="2191803" y="1346328"/>
                </a:lnTo>
                <a:lnTo>
                  <a:pt x="2389387" y="1401467"/>
                </a:lnTo>
                <a:lnTo>
                  <a:pt x="2596161" y="1470392"/>
                </a:lnTo>
                <a:lnTo>
                  <a:pt x="2812124" y="1576077"/>
                </a:lnTo>
                <a:lnTo>
                  <a:pt x="3023493" y="1635811"/>
                </a:lnTo>
                <a:lnTo>
                  <a:pt x="3253242" y="1709331"/>
                </a:lnTo>
                <a:lnTo>
                  <a:pt x="3437041" y="1764471"/>
                </a:lnTo>
                <a:lnTo>
                  <a:pt x="3666790" y="1815015"/>
                </a:lnTo>
                <a:lnTo>
                  <a:pt x="3868969" y="1837990"/>
                </a:lnTo>
                <a:lnTo>
                  <a:pt x="4071148" y="1860965"/>
                </a:lnTo>
              </a:path>
            </a:pathLst>
          </a:cu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9" name="Freeform: Shape 8">
            <a:extLst>
              <a:ext uri="{FF2B5EF4-FFF2-40B4-BE49-F238E27FC236}">
                <a16:creationId xmlns:a16="http://schemas.microsoft.com/office/drawing/2014/main" id="{AFB46670-C536-1A64-FBFA-CBF640A16D03}"/>
              </a:ext>
            </a:extLst>
          </p:cNvPr>
          <p:cNvSpPr/>
          <p:nvPr/>
        </p:nvSpPr>
        <p:spPr>
          <a:xfrm>
            <a:off x="7247276" y="2027339"/>
            <a:ext cx="4098717" cy="2462906"/>
          </a:xfrm>
          <a:custGeom>
            <a:avLst/>
            <a:gdLst>
              <a:gd name="connsiteX0" fmla="*/ 0 w 4098717"/>
              <a:gd name="connsiteY0" fmla="*/ 0 h 2462906"/>
              <a:gd name="connsiteX1" fmla="*/ 266508 w 4098717"/>
              <a:gd name="connsiteY1" fmla="*/ 119469 h 2462906"/>
              <a:gd name="connsiteX2" fmla="*/ 523827 w 4098717"/>
              <a:gd name="connsiteY2" fmla="*/ 307863 h 2462906"/>
              <a:gd name="connsiteX3" fmla="*/ 716816 w 4098717"/>
              <a:gd name="connsiteY3" fmla="*/ 431928 h 2462906"/>
              <a:gd name="connsiteX4" fmla="*/ 960350 w 4098717"/>
              <a:gd name="connsiteY4" fmla="*/ 601942 h 2462906"/>
              <a:gd name="connsiteX5" fmla="*/ 1139554 w 4098717"/>
              <a:gd name="connsiteY5" fmla="*/ 730601 h 2462906"/>
              <a:gd name="connsiteX6" fmla="*/ 1350922 w 4098717"/>
              <a:gd name="connsiteY6" fmla="*/ 854665 h 2462906"/>
              <a:gd name="connsiteX7" fmla="*/ 1571481 w 4098717"/>
              <a:gd name="connsiteY7" fmla="*/ 992514 h 2462906"/>
              <a:gd name="connsiteX8" fmla="*/ 1773660 w 4098717"/>
              <a:gd name="connsiteY8" fmla="*/ 1157934 h 2462906"/>
              <a:gd name="connsiteX9" fmla="*/ 1989624 w 4098717"/>
              <a:gd name="connsiteY9" fmla="*/ 1304973 h 2462906"/>
              <a:gd name="connsiteX10" fmla="*/ 2200993 w 4098717"/>
              <a:gd name="connsiteY10" fmla="*/ 1442822 h 2462906"/>
              <a:gd name="connsiteX11" fmla="*/ 2403172 w 4098717"/>
              <a:gd name="connsiteY11" fmla="*/ 1585266 h 2462906"/>
              <a:gd name="connsiteX12" fmla="*/ 2623731 w 4098717"/>
              <a:gd name="connsiteY12" fmla="*/ 1741495 h 2462906"/>
              <a:gd name="connsiteX13" fmla="*/ 2821314 w 4098717"/>
              <a:gd name="connsiteY13" fmla="*/ 1888535 h 2462906"/>
              <a:gd name="connsiteX14" fmla="*/ 3051063 w 4098717"/>
              <a:gd name="connsiteY14" fmla="*/ 1980434 h 2462906"/>
              <a:gd name="connsiteX15" fmla="*/ 3262432 w 4098717"/>
              <a:gd name="connsiteY15" fmla="*/ 2127473 h 2462906"/>
              <a:gd name="connsiteX16" fmla="*/ 3469206 w 4098717"/>
              <a:gd name="connsiteY16" fmla="*/ 2260728 h 2462906"/>
              <a:gd name="connsiteX17" fmla="*/ 3666790 w 4098717"/>
              <a:gd name="connsiteY17" fmla="*/ 2237753 h 2462906"/>
              <a:gd name="connsiteX18" fmla="*/ 3868969 w 4098717"/>
              <a:gd name="connsiteY18" fmla="*/ 2361817 h 2462906"/>
              <a:gd name="connsiteX19" fmla="*/ 4098717 w 4098717"/>
              <a:gd name="connsiteY19" fmla="*/ 2462906 h 24629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098717" h="2462906">
                <a:moveTo>
                  <a:pt x="0" y="0"/>
                </a:moveTo>
                <a:lnTo>
                  <a:pt x="266508" y="119469"/>
                </a:lnTo>
                <a:lnTo>
                  <a:pt x="523827" y="307863"/>
                </a:lnTo>
                <a:lnTo>
                  <a:pt x="716816" y="431928"/>
                </a:lnTo>
                <a:lnTo>
                  <a:pt x="960350" y="601942"/>
                </a:lnTo>
                <a:lnTo>
                  <a:pt x="1139554" y="730601"/>
                </a:lnTo>
                <a:lnTo>
                  <a:pt x="1350922" y="854665"/>
                </a:lnTo>
                <a:lnTo>
                  <a:pt x="1571481" y="992514"/>
                </a:lnTo>
                <a:lnTo>
                  <a:pt x="1773660" y="1157934"/>
                </a:lnTo>
                <a:lnTo>
                  <a:pt x="1989624" y="1304973"/>
                </a:lnTo>
                <a:lnTo>
                  <a:pt x="2200993" y="1442822"/>
                </a:lnTo>
                <a:lnTo>
                  <a:pt x="2403172" y="1585266"/>
                </a:lnTo>
                <a:lnTo>
                  <a:pt x="2623731" y="1741495"/>
                </a:lnTo>
                <a:lnTo>
                  <a:pt x="2821314" y="1888535"/>
                </a:lnTo>
                <a:lnTo>
                  <a:pt x="3051063" y="1980434"/>
                </a:lnTo>
                <a:lnTo>
                  <a:pt x="3262432" y="2127473"/>
                </a:lnTo>
                <a:lnTo>
                  <a:pt x="3469206" y="2260728"/>
                </a:lnTo>
                <a:lnTo>
                  <a:pt x="3666790" y="2237753"/>
                </a:lnTo>
                <a:lnTo>
                  <a:pt x="3868969" y="2361817"/>
                </a:lnTo>
                <a:lnTo>
                  <a:pt x="4098717" y="2462906"/>
                </a:lnTo>
              </a:path>
            </a:pathLst>
          </a:custGeom>
          <a:noFill/>
          <a:ln>
            <a:solidFill>
              <a:srgbClr val="0070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4" name="Oval 163">
            <a:extLst>
              <a:ext uri="{FF2B5EF4-FFF2-40B4-BE49-F238E27FC236}">
                <a16:creationId xmlns:a16="http://schemas.microsoft.com/office/drawing/2014/main" id="{41F07560-BCB9-684B-EF9D-78AC8AF28770}"/>
              </a:ext>
            </a:extLst>
          </p:cNvPr>
          <p:cNvSpPr/>
          <p:nvPr/>
        </p:nvSpPr>
        <p:spPr>
          <a:xfrm>
            <a:off x="10456695" y="4126866"/>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Freeform: Shape 13">
            <a:extLst>
              <a:ext uri="{FF2B5EF4-FFF2-40B4-BE49-F238E27FC236}">
                <a16:creationId xmlns:a16="http://schemas.microsoft.com/office/drawing/2014/main" id="{A3B3B175-01F0-6E16-71CE-C6E2380C010A}"/>
              </a:ext>
            </a:extLst>
          </p:cNvPr>
          <p:cNvSpPr/>
          <p:nvPr/>
        </p:nvSpPr>
        <p:spPr>
          <a:xfrm>
            <a:off x="7269251" y="2499666"/>
            <a:ext cx="3657600" cy="1700141"/>
          </a:xfrm>
          <a:custGeom>
            <a:avLst/>
            <a:gdLst>
              <a:gd name="connsiteX0" fmla="*/ 0 w 3657600"/>
              <a:gd name="connsiteY0" fmla="*/ 0 h 1700141"/>
              <a:gd name="connsiteX1" fmla="*/ 248128 w 3657600"/>
              <a:gd name="connsiteY1" fmla="*/ 165419 h 1700141"/>
              <a:gd name="connsiteX2" fmla="*/ 514637 w 3657600"/>
              <a:gd name="connsiteY2" fmla="*/ 376788 h 1700141"/>
              <a:gd name="connsiteX3" fmla="*/ 680056 w 3657600"/>
              <a:gd name="connsiteY3" fmla="*/ 528422 h 1700141"/>
              <a:gd name="connsiteX4" fmla="*/ 909805 w 3657600"/>
              <a:gd name="connsiteY4" fmla="*/ 712221 h 1700141"/>
              <a:gd name="connsiteX5" fmla="*/ 1107389 w 3657600"/>
              <a:gd name="connsiteY5" fmla="*/ 850071 h 1700141"/>
              <a:gd name="connsiteX6" fmla="*/ 1355517 w 3657600"/>
              <a:gd name="connsiteY6" fmla="*/ 1006300 h 1700141"/>
              <a:gd name="connsiteX7" fmla="*/ 1548506 w 3657600"/>
              <a:gd name="connsiteY7" fmla="*/ 1148744 h 1700141"/>
              <a:gd name="connsiteX8" fmla="*/ 1759875 w 3657600"/>
              <a:gd name="connsiteY8" fmla="*/ 1277403 h 1700141"/>
              <a:gd name="connsiteX9" fmla="*/ 1980434 w 3657600"/>
              <a:gd name="connsiteY9" fmla="*/ 1360113 h 1700141"/>
              <a:gd name="connsiteX10" fmla="*/ 2196398 w 3657600"/>
              <a:gd name="connsiteY10" fmla="*/ 1424443 h 1700141"/>
              <a:gd name="connsiteX11" fmla="*/ 2389387 w 3657600"/>
              <a:gd name="connsiteY11" fmla="*/ 1493367 h 1700141"/>
              <a:gd name="connsiteX12" fmla="*/ 2600756 w 3657600"/>
              <a:gd name="connsiteY12" fmla="*/ 1562292 h 1700141"/>
              <a:gd name="connsiteX13" fmla="*/ 2816719 w 3657600"/>
              <a:gd name="connsiteY13" fmla="*/ 1599052 h 1700141"/>
              <a:gd name="connsiteX14" fmla="*/ 3037278 w 3657600"/>
              <a:gd name="connsiteY14" fmla="*/ 1658786 h 1700141"/>
              <a:gd name="connsiteX15" fmla="*/ 3239457 w 3657600"/>
              <a:gd name="connsiteY15" fmla="*/ 1695546 h 1700141"/>
              <a:gd name="connsiteX16" fmla="*/ 3441636 w 3657600"/>
              <a:gd name="connsiteY16" fmla="*/ 1677166 h 1700141"/>
              <a:gd name="connsiteX17" fmla="*/ 3657600 w 3657600"/>
              <a:gd name="connsiteY17" fmla="*/ 1700141 h 1700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57600" h="1700141">
                <a:moveTo>
                  <a:pt x="0" y="0"/>
                </a:moveTo>
                <a:lnTo>
                  <a:pt x="248128" y="165419"/>
                </a:lnTo>
                <a:lnTo>
                  <a:pt x="514637" y="376788"/>
                </a:lnTo>
                <a:lnTo>
                  <a:pt x="680056" y="528422"/>
                </a:lnTo>
                <a:lnTo>
                  <a:pt x="909805" y="712221"/>
                </a:lnTo>
                <a:lnTo>
                  <a:pt x="1107389" y="850071"/>
                </a:lnTo>
                <a:lnTo>
                  <a:pt x="1355517" y="1006300"/>
                </a:lnTo>
                <a:lnTo>
                  <a:pt x="1548506" y="1148744"/>
                </a:lnTo>
                <a:lnTo>
                  <a:pt x="1759875" y="1277403"/>
                </a:lnTo>
                <a:lnTo>
                  <a:pt x="1980434" y="1360113"/>
                </a:lnTo>
                <a:lnTo>
                  <a:pt x="2196398" y="1424443"/>
                </a:lnTo>
                <a:lnTo>
                  <a:pt x="2389387" y="1493367"/>
                </a:lnTo>
                <a:lnTo>
                  <a:pt x="2600756" y="1562292"/>
                </a:lnTo>
                <a:lnTo>
                  <a:pt x="2816719" y="1599052"/>
                </a:lnTo>
                <a:lnTo>
                  <a:pt x="3037278" y="1658786"/>
                </a:lnTo>
                <a:lnTo>
                  <a:pt x="3239457" y="1695546"/>
                </a:lnTo>
                <a:lnTo>
                  <a:pt x="3441636" y="1677166"/>
                </a:lnTo>
                <a:lnTo>
                  <a:pt x="3657600" y="1700141"/>
                </a:lnTo>
              </a:path>
            </a:pathLst>
          </a:custGeom>
          <a:noFill/>
          <a:ln>
            <a:solidFill>
              <a:srgbClr val="FFD8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0" name="TextBox 39">
            <a:extLst>
              <a:ext uri="{FF2B5EF4-FFF2-40B4-BE49-F238E27FC236}">
                <a16:creationId xmlns:a16="http://schemas.microsoft.com/office/drawing/2014/main" id="{42E54127-5840-3D98-F5F2-F994BF001090}"/>
              </a:ext>
            </a:extLst>
          </p:cNvPr>
          <p:cNvSpPr txBox="1"/>
          <p:nvPr/>
        </p:nvSpPr>
        <p:spPr>
          <a:xfrm rot="1227425">
            <a:off x="2592696" y="2494114"/>
            <a:ext cx="723275" cy="307777"/>
          </a:xfrm>
          <a:prstGeom prst="rect">
            <a:avLst/>
          </a:prstGeom>
          <a:noFill/>
        </p:spPr>
        <p:txBody>
          <a:bodyPr wrap="none" rtlCol="0">
            <a:spAutoFit/>
          </a:bodyPr>
          <a:lstStyle/>
          <a:p>
            <a:r>
              <a:rPr lang="en-AU" sz="1400" dirty="0"/>
              <a:t>300 km</a:t>
            </a:r>
          </a:p>
        </p:txBody>
      </p:sp>
      <p:sp>
        <p:nvSpPr>
          <p:cNvPr id="41" name="TextBox 40">
            <a:extLst>
              <a:ext uri="{FF2B5EF4-FFF2-40B4-BE49-F238E27FC236}">
                <a16:creationId xmlns:a16="http://schemas.microsoft.com/office/drawing/2014/main" id="{38F8AE64-9DF9-E520-4978-2BE11CDD622C}"/>
              </a:ext>
            </a:extLst>
          </p:cNvPr>
          <p:cNvSpPr txBox="1"/>
          <p:nvPr/>
        </p:nvSpPr>
        <p:spPr>
          <a:xfrm rot="1492534">
            <a:off x="2101734" y="3485212"/>
            <a:ext cx="540533" cy="307777"/>
          </a:xfrm>
          <a:prstGeom prst="rect">
            <a:avLst/>
          </a:prstGeom>
          <a:noFill/>
        </p:spPr>
        <p:txBody>
          <a:bodyPr wrap="none" rtlCol="0">
            <a:spAutoFit/>
          </a:bodyPr>
          <a:lstStyle/>
          <a:p>
            <a:r>
              <a:rPr lang="en-AU" sz="1400" dirty="0"/>
              <a:t>2 km</a:t>
            </a:r>
          </a:p>
        </p:txBody>
      </p:sp>
      <p:sp>
        <p:nvSpPr>
          <p:cNvPr id="42" name="TextBox 41">
            <a:extLst>
              <a:ext uri="{FF2B5EF4-FFF2-40B4-BE49-F238E27FC236}">
                <a16:creationId xmlns:a16="http://schemas.microsoft.com/office/drawing/2014/main" id="{D975F971-8D78-5B6C-0790-3427338E98C2}"/>
              </a:ext>
            </a:extLst>
          </p:cNvPr>
          <p:cNvSpPr txBox="1"/>
          <p:nvPr/>
        </p:nvSpPr>
        <p:spPr>
          <a:xfrm rot="1384846">
            <a:off x="1728962" y="4169601"/>
            <a:ext cx="1130951" cy="307777"/>
          </a:xfrm>
          <a:prstGeom prst="rect">
            <a:avLst/>
          </a:prstGeom>
          <a:noFill/>
        </p:spPr>
        <p:txBody>
          <a:bodyPr wrap="none" rtlCol="0">
            <a:spAutoFit/>
          </a:bodyPr>
          <a:lstStyle/>
          <a:p>
            <a:r>
              <a:rPr lang="en-AU" sz="1400" dirty="0"/>
              <a:t>shorted fibre</a:t>
            </a:r>
          </a:p>
        </p:txBody>
      </p:sp>
      <p:sp>
        <p:nvSpPr>
          <p:cNvPr id="43" name="TextBox 42">
            <a:extLst>
              <a:ext uri="{FF2B5EF4-FFF2-40B4-BE49-F238E27FC236}">
                <a16:creationId xmlns:a16="http://schemas.microsoft.com/office/drawing/2014/main" id="{6C4A0AD0-AFB0-D442-768D-DBD64E3526B0}"/>
              </a:ext>
            </a:extLst>
          </p:cNvPr>
          <p:cNvSpPr txBox="1"/>
          <p:nvPr/>
        </p:nvSpPr>
        <p:spPr>
          <a:xfrm rot="1535830">
            <a:off x="8540294" y="2678169"/>
            <a:ext cx="723275" cy="307777"/>
          </a:xfrm>
          <a:prstGeom prst="rect">
            <a:avLst/>
          </a:prstGeom>
          <a:noFill/>
        </p:spPr>
        <p:txBody>
          <a:bodyPr wrap="none" rtlCol="0">
            <a:spAutoFit/>
          </a:bodyPr>
          <a:lstStyle/>
          <a:p>
            <a:r>
              <a:rPr lang="en-AU" sz="1400" dirty="0"/>
              <a:t>300 km</a:t>
            </a:r>
          </a:p>
        </p:txBody>
      </p:sp>
      <p:sp>
        <p:nvSpPr>
          <p:cNvPr id="82" name="TextBox 81">
            <a:extLst>
              <a:ext uri="{FF2B5EF4-FFF2-40B4-BE49-F238E27FC236}">
                <a16:creationId xmlns:a16="http://schemas.microsoft.com/office/drawing/2014/main" id="{1B5ECDA8-2997-08E3-BC9D-190CB9D2AD6E}"/>
              </a:ext>
            </a:extLst>
          </p:cNvPr>
          <p:cNvSpPr txBox="1"/>
          <p:nvPr/>
        </p:nvSpPr>
        <p:spPr>
          <a:xfrm rot="1535830">
            <a:off x="8199748" y="3086939"/>
            <a:ext cx="540533" cy="307777"/>
          </a:xfrm>
          <a:prstGeom prst="rect">
            <a:avLst/>
          </a:prstGeom>
          <a:noFill/>
        </p:spPr>
        <p:txBody>
          <a:bodyPr wrap="none" rtlCol="0">
            <a:spAutoFit/>
          </a:bodyPr>
          <a:lstStyle/>
          <a:p>
            <a:r>
              <a:rPr lang="en-AU" sz="1400" dirty="0"/>
              <a:t>2 km</a:t>
            </a:r>
          </a:p>
        </p:txBody>
      </p:sp>
      <p:sp>
        <p:nvSpPr>
          <p:cNvPr id="93" name="TextBox 92">
            <a:extLst>
              <a:ext uri="{FF2B5EF4-FFF2-40B4-BE49-F238E27FC236}">
                <a16:creationId xmlns:a16="http://schemas.microsoft.com/office/drawing/2014/main" id="{0160A1DA-6B72-FB0A-24CB-94798AC77456}"/>
              </a:ext>
            </a:extLst>
          </p:cNvPr>
          <p:cNvSpPr txBox="1"/>
          <p:nvPr/>
        </p:nvSpPr>
        <p:spPr>
          <a:xfrm rot="1867871">
            <a:off x="7809113" y="3643224"/>
            <a:ext cx="1130951" cy="307777"/>
          </a:xfrm>
          <a:prstGeom prst="rect">
            <a:avLst/>
          </a:prstGeom>
          <a:noFill/>
        </p:spPr>
        <p:txBody>
          <a:bodyPr wrap="none" rtlCol="0">
            <a:spAutoFit/>
          </a:bodyPr>
          <a:lstStyle/>
          <a:p>
            <a:r>
              <a:rPr lang="en-AU" sz="1400" dirty="0"/>
              <a:t>shorted fibre</a:t>
            </a:r>
          </a:p>
        </p:txBody>
      </p:sp>
      <p:sp>
        <p:nvSpPr>
          <p:cNvPr id="94" name="TextBox 93">
            <a:extLst>
              <a:ext uri="{FF2B5EF4-FFF2-40B4-BE49-F238E27FC236}">
                <a16:creationId xmlns:a16="http://schemas.microsoft.com/office/drawing/2014/main" id="{0D85F016-030D-D125-C5C8-3F4CFED19C32}"/>
              </a:ext>
            </a:extLst>
          </p:cNvPr>
          <p:cNvSpPr txBox="1"/>
          <p:nvPr/>
        </p:nvSpPr>
        <p:spPr>
          <a:xfrm>
            <a:off x="838200" y="5956300"/>
            <a:ext cx="3090518" cy="246221"/>
          </a:xfrm>
          <a:prstGeom prst="rect">
            <a:avLst/>
          </a:prstGeom>
          <a:noFill/>
        </p:spPr>
        <p:txBody>
          <a:bodyPr wrap="square">
            <a:spAutoFit/>
          </a:bodyPr>
          <a:lstStyle/>
          <a:p>
            <a:r>
              <a:rPr lang="en-AU" sz="1000" dirty="0"/>
              <a:t>Adapted from Caldwell et al </a:t>
            </a:r>
            <a:r>
              <a:rPr lang="en-AU" sz="1000" i="1" dirty="0"/>
              <a:t>Nature</a:t>
            </a:r>
            <a:r>
              <a:rPr lang="en-AU" sz="1000" dirty="0"/>
              <a:t> </a:t>
            </a:r>
            <a:r>
              <a:rPr lang="en-AU" sz="1000" b="1" dirty="0"/>
              <a:t>618</a:t>
            </a:r>
            <a:r>
              <a:rPr lang="en-AU" sz="1000" dirty="0"/>
              <a:t> 721 2023</a:t>
            </a:r>
          </a:p>
        </p:txBody>
      </p:sp>
      <p:sp>
        <p:nvSpPr>
          <p:cNvPr id="95" name="Oval 94">
            <a:extLst>
              <a:ext uri="{FF2B5EF4-FFF2-40B4-BE49-F238E27FC236}">
                <a16:creationId xmlns:a16="http://schemas.microsoft.com/office/drawing/2014/main" id="{5B062A7B-07F8-4222-DB5B-2FFE481F6E82}"/>
              </a:ext>
            </a:extLst>
          </p:cNvPr>
          <p:cNvSpPr/>
          <p:nvPr/>
        </p:nvSpPr>
        <p:spPr>
          <a:xfrm>
            <a:off x="5121378" y="3161665"/>
            <a:ext cx="95250" cy="106680"/>
          </a:xfrm>
          <a:prstGeom prst="ellipse">
            <a:avLst/>
          </a:prstGeom>
          <a:solidFill>
            <a:srgbClr val="FFD8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17" name="Straight Connector 116">
            <a:extLst>
              <a:ext uri="{FF2B5EF4-FFF2-40B4-BE49-F238E27FC236}">
                <a16:creationId xmlns:a16="http://schemas.microsoft.com/office/drawing/2014/main" id="{B68D89AD-85C4-E9FC-9AE1-D5DEC2A694A5}"/>
              </a:ext>
            </a:extLst>
          </p:cNvPr>
          <p:cNvCxnSpPr/>
          <p:nvPr/>
        </p:nvCxnSpPr>
        <p:spPr>
          <a:xfrm>
            <a:off x="5379720" y="3148407"/>
            <a:ext cx="0" cy="445616"/>
          </a:xfrm>
          <a:prstGeom prst="line">
            <a:avLst/>
          </a:prstGeom>
          <a:ln w="19050">
            <a:solidFill>
              <a:srgbClr val="0070AE"/>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C2F671D8-8C54-9B0E-B808-D53F6506DA9C}"/>
              </a:ext>
            </a:extLst>
          </p:cNvPr>
          <p:cNvCxnSpPr>
            <a:cxnSpLocks/>
          </p:cNvCxnSpPr>
          <p:nvPr/>
        </p:nvCxnSpPr>
        <p:spPr>
          <a:xfrm>
            <a:off x="5330996" y="3148407"/>
            <a:ext cx="112071" cy="0"/>
          </a:xfrm>
          <a:prstGeom prst="line">
            <a:avLst/>
          </a:prstGeom>
          <a:ln w="19050">
            <a:solidFill>
              <a:srgbClr val="4999D2"/>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BA7F4AB9-1DC9-2255-C71F-6179842E0063}"/>
              </a:ext>
            </a:extLst>
          </p:cNvPr>
          <p:cNvCxnSpPr>
            <a:cxnSpLocks/>
          </p:cNvCxnSpPr>
          <p:nvPr/>
        </p:nvCxnSpPr>
        <p:spPr>
          <a:xfrm>
            <a:off x="5330996" y="3604828"/>
            <a:ext cx="112071" cy="0"/>
          </a:xfrm>
          <a:prstGeom prst="line">
            <a:avLst/>
          </a:prstGeom>
          <a:ln w="19050">
            <a:solidFill>
              <a:srgbClr val="0070AE"/>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418CD7F4-BF1B-270D-F136-E015D477D394}"/>
              </a:ext>
            </a:extLst>
          </p:cNvPr>
          <p:cNvCxnSpPr>
            <a:cxnSpLocks/>
          </p:cNvCxnSpPr>
          <p:nvPr/>
        </p:nvCxnSpPr>
        <p:spPr>
          <a:xfrm>
            <a:off x="11340169" y="4364991"/>
            <a:ext cx="0" cy="272711"/>
          </a:xfrm>
          <a:prstGeom prst="line">
            <a:avLst/>
          </a:prstGeom>
          <a:ln w="19050">
            <a:solidFill>
              <a:srgbClr val="0070AE"/>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23644090-0231-BA8C-6305-C866ECBACA38}"/>
              </a:ext>
            </a:extLst>
          </p:cNvPr>
          <p:cNvCxnSpPr>
            <a:cxnSpLocks/>
          </p:cNvCxnSpPr>
          <p:nvPr/>
        </p:nvCxnSpPr>
        <p:spPr>
          <a:xfrm>
            <a:off x="11282908" y="4361554"/>
            <a:ext cx="112071" cy="0"/>
          </a:xfrm>
          <a:prstGeom prst="line">
            <a:avLst/>
          </a:prstGeom>
          <a:ln w="19050">
            <a:solidFill>
              <a:srgbClr val="4999D2"/>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D2A8066F-58DD-8C3D-389D-AC410D19620E}"/>
              </a:ext>
            </a:extLst>
          </p:cNvPr>
          <p:cNvCxnSpPr>
            <a:cxnSpLocks/>
          </p:cNvCxnSpPr>
          <p:nvPr/>
        </p:nvCxnSpPr>
        <p:spPr>
          <a:xfrm>
            <a:off x="11291445" y="4648507"/>
            <a:ext cx="112071" cy="0"/>
          </a:xfrm>
          <a:prstGeom prst="line">
            <a:avLst/>
          </a:prstGeom>
          <a:ln w="19050">
            <a:solidFill>
              <a:srgbClr val="4999D2"/>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1AE08C64-5A2A-F7DB-23DB-96C38F48F8F6}"/>
              </a:ext>
            </a:extLst>
          </p:cNvPr>
          <p:cNvCxnSpPr>
            <a:cxnSpLocks/>
          </p:cNvCxnSpPr>
          <p:nvPr/>
        </p:nvCxnSpPr>
        <p:spPr>
          <a:xfrm>
            <a:off x="5180074" y="3032837"/>
            <a:ext cx="0" cy="348879"/>
          </a:xfrm>
          <a:prstGeom prst="line">
            <a:avLst/>
          </a:prstGeom>
          <a:ln w="19050">
            <a:solidFill>
              <a:srgbClr val="FEE55A"/>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757893BE-A599-140C-B109-E522E352FD14}"/>
              </a:ext>
            </a:extLst>
          </p:cNvPr>
          <p:cNvCxnSpPr>
            <a:cxnSpLocks/>
          </p:cNvCxnSpPr>
          <p:nvPr/>
        </p:nvCxnSpPr>
        <p:spPr>
          <a:xfrm>
            <a:off x="5126755" y="3032837"/>
            <a:ext cx="112071" cy="0"/>
          </a:xfrm>
          <a:prstGeom prst="line">
            <a:avLst/>
          </a:prstGeom>
          <a:ln w="19050">
            <a:solidFill>
              <a:srgbClr val="FEE55A"/>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5087CF05-6F0A-A589-68D3-3BE889D7E1AE}"/>
              </a:ext>
            </a:extLst>
          </p:cNvPr>
          <p:cNvCxnSpPr>
            <a:cxnSpLocks/>
          </p:cNvCxnSpPr>
          <p:nvPr/>
        </p:nvCxnSpPr>
        <p:spPr>
          <a:xfrm>
            <a:off x="5129303" y="3381716"/>
            <a:ext cx="101390" cy="0"/>
          </a:xfrm>
          <a:prstGeom prst="line">
            <a:avLst/>
          </a:prstGeom>
          <a:ln w="19050">
            <a:solidFill>
              <a:srgbClr val="FEE55A"/>
            </a:solidFill>
          </a:ln>
        </p:spPr>
        <p:style>
          <a:lnRef idx="1">
            <a:schemeClr val="accent1"/>
          </a:lnRef>
          <a:fillRef idx="0">
            <a:schemeClr val="accent1"/>
          </a:fillRef>
          <a:effectRef idx="0">
            <a:schemeClr val="accent1"/>
          </a:effectRef>
          <a:fontRef idx="minor">
            <a:schemeClr val="tx1"/>
          </a:fontRef>
        </p:style>
      </p:cxnSp>
      <p:cxnSp>
        <p:nvCxnSpPr>
          <p:cNvPr id="201" name="Straight Connector 200">
            <a:extLst>
              <a:ext uri="{FF2B5EF4-FFF2-40B4-BE49-F238E27FC236}">
                <a16:creationId xmlns:a16="http://schemas.microsoft.com/office/drawing/2014/main" id="{6629F4DF-4DF0-0474-0CCC-16858830D2C7}"/>
              </a:ext>
            </a:extLst>
          </p:cNvPr>
          <p:cNvCxnSpPr>
            <a:cxnSpLocks/>
          </p:cNvCxnSpPr>
          <p:nvPr/>
        </p:nvCxnSpPr>
        <p:spPr>
          <a:xfrm>
            <a:off x="11120228" y="4258311"/>
            <a:ext cx="0" cy="193598"/>
          </a:xfrm>
          <a:prstGeom prst="line">
            <a:avLst/>
          </a:prstGeom>
          <a:ln w="19050">
            <a:solidFill>
              <a:srgbClr val="FFD802"/>
            </a:solidFill>
          </a:ln>
        </p:spPr>
        <p:style>
          <a:lnRef idx="1">
            <a:schemeClr val="accent1"/>
          </a:lnRef>
          <a:fillRef idx="0">
            <a:schemeClr val="accent1"/>
          </a:fillRef>
          <a:effectRef idx="0">
            <a:schemeClr val="accent1"/>
          </a:effectRef>
          <a:fontRef idx="minor">
            <a:schemeClr val="tx1"/>
          </a:fontRef>
        </p:style>
      </p:cxnSp>
      <p:cxnSp>
        <p:nvCxnSpPr>
          <p:cNvPr id="202" name="Straight Connector 201">
            <a:extLst>
              <a:ext uri="{FF2B5EF4-FFF2-40B4-BE49-F238E27FC236}">
                <a16:creationId xmlns:a16="http://schemas.microsoft.com/office/drawing/2014/main" id="{E61FAC15-B2BF-DCE9-9B66-7E043D78201C}"/>
              </a:ext>
            </a:extLst>
          </p:cNvPr>
          <p:cNvCxnSpPr>
            <a:cxnSpLocks/>
          </p:cNvCxnSpPr>
          <p:nvPr/>
        </p:nvCxnSpPr>
        <p:spPr>
          <a:xfrm>
            <a:off x="11066909" y="4258311"/>
            <a:ext cx="112071" cy="0"/>
          </a:xfrm>
          <a:prstGeom prst="line">
            <a:avLst/>
          </a:prstGeom>
          <a:ln w="19050">
            <a:solidFill>
              <a:srgbClr val="FFD802"/>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a:extLst>
              <a:ext uri="{FF2B5EF4-FFF2-40B4-BE49-F238E27FC236}">
                <a16:creationId xmlns:a16="http://schemas.microsoft.com/office/drawing/2014/main" id="{54536646-3E4F-5F5A-7C75-7A4AD451F9AD}"/>
              </a:ext>
            </a:extLst>
          </p:cNvPr>
          <p:cNvCxnSpPr>
            <a:cxnSpLocks/>
          </p:cNvCxnSpPr>
          <p:nvPr/>
        </p:nvCxnSpPr>
        <p:spPr>
          <a:xfrm>
            <a:off x="11069533" y="4459173"/>
            <a:ext cx="101390" cy="0"/>
          </a:xfrm>
          <a:prstGeom prst="line">
            <a:avLst/>
          </a:prstGeom>
          <a:ln w="19050">
            <a:solidFill>
              <a:srgbClr val="FFD802"/>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a:extLst>
              <a:ext uri="{FF2B5EF4-FFF2-40B4-BE49-F238E27FC236}">
                <a16:creationId xmlns:a16="http://schemas.microsoft.com/office/drawing/2014/main" id="{24DADD1C-04E9-AD97-D3EF-E1EC15DA7CCD}"/>
              </a:ext>
            </a:extLst>
          </p:cNvPr>
          <p:cNvCxnSpPr>
            <a:cxnSpLocks/>
            <a:stCxn id="14" idx="17"/>
            <a:endCxn id="9" idx="18"/>
          </p:cNvCxnSpPr>
          <p:nvPr/>
        </p:nvCxnSpPr>
        <p:spPr>
          <a:xfrm>
            <a:off x="10926851" y="4199807"/>
            <a:ext cx="189394" cy="189349"/>
          </a:xfrm>
          <a:prstGeom prst="line">
            <a:avLst/>
          </a:prstGeom>
          <a:ln w="19050">
            <a:solidFill>
              <a:srgbClr val="FFD802"/>
            </a:solidFill>
          </a:ln>
        </p:spPr>
        <p:style>
          <a:lnRef idx="1">
            <a:schemeClr val="accent1"/>
          </a:lnRef>
          <a:fillRef idx="0">
            <a:schemeClr val="accent1"/>
          </a:fillRef>
          <a:effectRef idx="0">
            <a:schemeClr val="accent1"/>
          </a:effectRef>
          <a:fontRef idx="minor">
            <a:schemeClr val="tx1"/>
          </a:fontRef>
        </p:style>
      </p:cxnSp>
      <p:sp>
        <p:nvSpPr>
          <p:cNvPr id="147" name="Oval 146">
            <a:extLst>
              <a:ext uri="{FF2B5EF4-FFF2-40B4-BE49-F238E27FC236}">
                <a16:creationId xmlns:a16="http://schemas.microsoft.com/office/drawing/2014/main" id="{1CCA6295-1261-2BCC-3444-563A3CD68168}"/>
              </a:ext>
            </a:extLst>
          </p:cNvPr>
          <p:cNvSpPr/>
          <p:nvPr/>
        </p:nvSpPr>
        <p:spPr>
          <a:xfrm>
            <a:off x="11074175" y="4329593"/>
            <a:ext cx="95250" cy="106680"/>
          </a:xfrm>
          <a:prstGeom prst="ellipse">
            <a:avLst/>
          </a:prstGeom>
          <a:solidFill>
            <a:srgbClr val="FFD802"/>
          </a:solidFill>
          <a:ln>
            <a:solidFill>
              <a:srgbClr val="FFD8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7" name="TextBox 216">
            <a:extLst>
              <a:ext uri="{FF2B5EF4-FFF2-40B4-BE49-F238E27FC236}">
                <a16:creationId xmlns:a16="http://schemas.microsoft.com/office/drawing/2014/main" id="{9BC36F95-75BC-891F-4DE8-3AE8C3386950}"/>
              </a:ext>
            </a:extLst>
          </p:cNvPr>
          <p:cNvSpPr txBox="1"/>
          <p:nvPr/>
        </p:nvSpPr>
        <p:spPr>
          <a:xfrm rot="16200000">
            <a:off x="5825735" y="3123605"/>
            <a:ext cx="1000146" cy="307777"/>
          </a:xfrm>
          <a:prstGeom prst="rect">
            <a:avLst/>
          </a:prstGeom>
          <a:noFill/>
        </p:spPr>
        <p:txBody>
          <a:bodyPr wrap="none" rtlCol="0">
            <a:spAutoFit/>
          </a:bodyPr>
          <a:lstStyle/>
          <a:p>
            <a:r>
              <a:rPr lang="en-AU" sz="1400" dirty="0"/>
              <a:t>frac. MDEV</a:t>
            </a:r>
          </a:p>
        </p:txBody>
      </p:sp>
      <p:sp>
        <p:nvSpPr>
          <p:cNvPr id="218" name="TextBox 217">
            <a:extLst>
              <a:ext uri="{FF2B5EF4-FFF2-40B4-BE49-F238E27FC236}">
                <a16:creationId xmlns:a16="http://schemas.microsoft.com/office/drawing/2014/main" id="{F4D5AA2B-0D46-77FB-413A-1049C357C56F}"/>
              </a:ext>
            </a:extLst>
          </p:cNvPr>
          <p:cNvSpPr txBox="1"/>
          <p:nvPr/>
        </p:nvSpPr>
        <p:spPr>
          <a:xfrm>
            <a:off x="8015042" y="1453521"/>
            <a:ext cx="1952394" cy="369332"/>
          </a:xfrm>
          <a:prstGeom prst="rect">
            <a:avLst/>
          </a:prstGeom>
          <a:noFill/>
        </p:spPr>
        <p:txBody>
          <a:bodyPr wrap="none" rtlCol="0">
            <a:spAutoFit/>
          </a:bodyPr>
          <a:lstStyle/>
          <a:p>
            <a:r>
              <a:rPr lang="en-AU" dirty="0"/>
              <a:t>Frequency stability</a:t>
            </a:r>
          </a:p>
        </p:txBody>
      </p:sp>
      <p:sp>
        <p:nvSpPr>
          <p:cNvPr id="219" name="TextBox 218">
            <a:extLst>
              <a:ext uri="{FF2B5EF4-FFF2-40B4-BE49-F238E27FC236}">
                <a16:creationId xmlns:a16="http://schemas.microsoft.com/office/drawing/2014/main" id="{26E4E49B-D513-E784-3D84-AA94BB2DB87F}"/>
              </a:ext>
            </a:extLst>
          </p:cNvPr>
          <p:cNvSpPr txBox="1"/>
          <p:nvPr/>
        </p:nvSpPr>
        <p:spPr>
          <a:xfrm>
            <a:off x="2337610" y="1491734"/>
            <a:ext cx="1436034" cy="369332"/>
          </a:xfrm>
          <a:prstGeom prst="rect">
            <a:avLst/>
          </a:prstGeom>
          <a:noFill/>
        </p:spPr>
        <p:txBody>
          <a:bodyPr wrap="none" rtlCol="0">
            <a:spAutoFit/>
          </a:bodyPr>
          <a:lstStyle/>
          <a:p>
            <a:r>
              <a:rPr lang="en-AU" dirty="0"/>
              <a:t>Time stability</a:t>
            </a:r>
          </a:p>
        </p:txBody>
      </p:sp>
      <p:sp>
        <p:nvSpPr>
          <p:cNvPr id="97" name="TextBox 96">
            <a:extLst>
              <a:ext uri="{FF2B5EF4-FFF2-40B4-BE49-F238E27FC236}">
                <a16:creationId xmlns:a16="http://schemas.microsoft.com/office/drawing/2014/main" id="{926A7E07-686A-074B-1944-18A44F58F23D}"/>
              </a:ext>
            </a:extLst>
          </p:cNvPr>
          <p:cNvSpPr txBox="1"/>
          <p:nvPr/>
        </p:nvSpPr>
        <p:spPr>
          <a:xfrm rot="2122785">
            <a:off x="9100116" y="4300378"/>
            <a:ext cx="1220142" cy="307777"/>
          </a:xfrm>
          <a:prstGeom prst="rect">
            <a:avLst/>
          </a:prstGeom>
          <a:noFill/>
        </p:spPr>
        <p:txBody>
          <a:bodyPr wrap="none" rtlCol="0">
            <a:spAutoFit/>
          </a:bodyPr>
          <a:lstStyle/>
          <a:p>
            <a:r>
              <a:rPr lang="en-AU" sz="1400" dirty="0"/>
              <a:t>quantum limit</a:t>
            </a:r>
          </a:p>
        </p:txBody>
      </p:sp>
    </p:spTree>
    <p:extLst>
      <p:ext uri="{BB962C8B-B14F-4D97-AF65-F5344CB8AC3E}">
        <p14:creationId xmlns:p14="http://schemas.microsoft.com/office/powerpoint/2010/main" val="220687818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F64FF-1711-8A5F-0941-B906447D30B2}"/>
              </a:ext>
            </a:extLst>
          </p:cNvPr>
          <p:cNvSpPr>
            <a:spLocks noGrp="1"/>
          </p:cNvSpPr>
          <p:nvPr>
            <p:ph type="title"/>
          </p:nvPr>
        </p:nvSpPr>
        <p:spPr/>
        <p:txBody>
          <a:bodyPr/>
          <a:lstStyle/>
          <a:p>
            <a:r>
              <a:rPr lang="en-AU" dirty="0"/>
              <a:t>Conclusion</a:t>
            </a:r>
          </a:p>
        </p:txBody>
      </p:sp>
      <p:sp>
        <p:nvSpPr>
          <p:cNvPr id="3" name="Date Placeholder 2">
            <a:extLst>
              <a:ext uri="{FF2B5EF4-FFF2-40B4-BE49-F238E27FC236}">
                <a16:creationId xmlns:a16="http://schemas.microsoft.com/office/drawing/2014/main" id="{5FA0AA92-17E6-9605-4815-9DB82737C91E}"/>
              </a:ext>
            </a:extLst>
          </p:cNvPr>
          <p:cNvSpPr>
            <a:spLocks noGrp="1"/>
          </p:cNvSpPr>
          <p:nvPr>
            <p:ph type="dt" sz="half" idx="10"/>
          </p:nvPr>
        </p:nvSpPr>
        <p:spPr/>
        <p:txBody>
          <a:bodyPr/>
          <a:lstStyle/>
          <a:p>
            <a:r>
              <a:rPr lang="en-US" dirty="0"/>
              <a:t>11 Oct 2023</a:t>
            </a:r>
            <a:endParaRPr lang="en-AU" dirty="0"/>
          </a:p>
        </p:txBody>
      </p:sp>
      <p:sp>
        <p:nvSpPr>
          <p:cNvPr id="4" name="Footer Placeholder 3">
            <a:extLst>
              <a:ext uri="{FF2B5EF4-FFF2-40B4-BE49-F238E27FC236}">
                <a16:creationId xmlns:a16="http://schemas.microsoft.com/office/drawing/2014/main" id="{DEBB2AFF-A54B-2BA4-EAA8-7097B35C7C91}"/>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6F1DC17A-3A4B-0AEB-4606-DAEA9D8B00FB}"/>
              </a:ext>
            </a:extLst>
          </p:cNvPr>
          <p:cNvSpPr>
            <a:spLocks noGrp="1"/>
          </p:cNvSpPr>
          <p:nvPr>
            <p:ph type="sldNum" sz="quarter" idx="12"/>
          </p:nvPr>
        </p:nvSpPr>
        <p:spPr/>
        <p:txBody>
          <a:bodyPr/>
          <a:lstStyle/>
          <a:p>
            <a:fld id="{07F29050-D3A7-419E-8F8A-80FA8E7AA01E}" type="slidenum">
              <a:rPr lang="en-AU" smtClean="0"/>
              <a:t>39</a:t>
            </a:fld>
            <a:endParaRPr lang="en-AU"/>
          </a:p>
        </p:txBody>
      </p:sp>
      <p:grpSp>
        <p:nvGrpSpPr>
          <p:cNvPr id="26" name="Group 25">
            <a:extLst>
              <a:ext uri="{FF2B5EF4-FFF2-40B4-BE49-F238E27FC236}">
                <a16:creationId xmlns:a16="http://schemas.microsoft.com/office/drawing/2014/main" id="{0FCBA9A2-BE11-CC4D-3183-2AF28AC3A849}"/>
              </a:ext>
            </a:extLst>
          </p:cNvPr>
          <p:cNvGrpSpPr/>
          <p:nvPr/>
        </p:nvGrpSpPr>
        <p:grpSpPr>
          <a:xfrm>
            <a:off x="518159" y="1752600"/>
            <a:ext cx="3194401" cy="1242060"/>
            <a:chOff x="518160" y="1752600"/>
            <a:chExt cx="3063240" cy="1242060"/>
          </a:xfrm>
        </p:grpSpPr>
        <p:sp>
          <p:nvSpPr>
            <p:cNvPr id="24" name="Rectangle: Rounded Corners 23">
              <a:extLst>
                <a:ext uri="{FF2B5EF4-FFF2-40B4-BE49-F238E27FC236}">
                  <a16:creationId xmlns:a16="http://schemas.microsoft.com/office/drawing/2014/main" id="{A7EFF4C4-2C35-B1AA-9BAC-D638446D1FE6}"/>
                </a:ext>
              </a:extLst>
            </p:cNvPr>
            <p:cNvSpPr/>
            <p:nvPr/>
          </p:nvSpPr>
          <p:spPr>
            <a:xfrm>
              <a:off x="518160" y="1752600"/>
              <a:ext cx="3063240" cy="1242060"/>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extBox 15">
              <a:extLst>
                <a:ext uri="{FF2B5EF4-FFF2-40B4-BE49-F238E27FC236}">
                  <a16:creationId xmlns:a16="http://schemas.microsoft.com/office/drawing/2014/main" id="{CF98EA6E-C7A5-D39D-BBBB-CD1C6818F5C6}"/>
                </a:ext>
              </a:extLst>
            </p:cNvPr>
            <p:cNvSpPr txBox="1"/>
            <p:nvPr/>
          </p:nvSpPr>
          <p:spPr>
            <a:xfrm>
              <a:off x="518160" y="2012309"/>
              <a:ext cx="1216551" cy="646331"/>
            </a:xfrm>
            <a:prstGeom prst="rect">
              <a:avLst/>
            </a:prstGeom>
            <a:noFill/>
          </p:spPr>
          <p:txBody>
            <a:bodyPr wrap="none" rtlCol="0">
              <a:spAutoFit/>
            </a:bodyPr>
            <a:lstStyle/>
            <a:p>
              <a:pPr algn="ctr"/>
              <a:r>
                <a:rPr lang="en-AU" dirty="0"/>
                <a:t>Microwave</a:t>
              </a:r>
            </a:p>
            <a:p>
              <a:pPr algn="ctr"/>
              <a:r>
                <a:rPr lang="en-AU" dirty="0"/>
                <a:t>carrier</a:t>
              </a:r>
            </a:p>
          </p:txBody>
        </p:sp>
        <p:sp>
          <p:nvSpPr>
            <p:cNvPr id="18" name="TextBox 17">
              <a:extLst>
                <a:ext uri="{FF2B5EF4-FFF2-40B4-BE49-F238E27FC236}">
                  <a16:creationId xmlns:a16="http://schemas.microsoft.com/office/drawing/2014/main" id="{9E6B06A7-BC6F-A36C-901F-F23865BA504C}"/>
                </a:ext>
              </a:extLst>
            </p:cNvPr>
            <p:cNvSpPr txBox="1"/>
            <p:nvPr/>
          </p:nvSpPr>
          <p:spPr>
            <a:xfrm>
              <a:off x="2130151" y="1854533"/>
              <a:ext cx="1121204" cy="923330"/>
            </a:xfrm>
            <a:prstGeom prst="rect">
              <a:avLst/>
            </a:prstGeom>
            <a:noFill/>
          </p:spPr>
          <p:txBody>
            <a:bodyPr wrap="none" rtlCol="0">
              <a:spAutoFit/>
            </a:bodyPr>
            <a:lstStyle/>
            <a:p>
              <a:pPr marL="285750" indent="-285750">
                <a:buFont typeface="Arial" panose="020B0604020202020204" pitchFamily="34" charset="0"/>
                <a:buChar char="•"/>
              </a:pPr>
              <a:r>
                <a:rPr lang="en-AU" dirty="0"/>
                <a:t>GNSS </a:t>
              </a:r>
            </a:p>
            <a:p>
              <a:pPr marL="285750" indent="-285750">
                <a:buFont typeface="Arial" panose="020B0604020202020204" pitchFamily="34" charset="0"/>
                <a:buChar char="•"/>
              </a:pPr>
              <a:r>
                <a:rPr lang="en-AU" dirty="0"/>
                <a:t>TWSTT</a:t>
              </a:r>
            </a:p>
            <a:p>
              <a:pPr marL="285750" indent="-285750">
                <a:buFont typeface="Arial" panose="020B0604020202020204" pitchFamily="34" charset="0"/>
                <a:buChar char="•"/>
              </a:pPr>
              <a:r>
                <a:rPr lang="en-AU" dirty="0"/>
                <a:t>VLBI</a:t>
              </a:r>
            </a:p>
          </p:txBody>
        </p:sp>
      </p:grpSp>
      <p:grpSp>
        <p:nvGrpSpPr>
          <p:cNvPr id="27" name="Group 26">
            <a:extLst>
              <a:ext uri="{FF2B5EF4-FFF2-40B4-BE49-F238E27FC236}">
                <a16:creationId xmlns:a16="http://schemas.microsoft.com/office/drawing/2014/main" id="{8C120878-98E9-FCA1-6938-FC6B56D5AB3B}"/>
              </a:ext>
            </a:extLst>
          </p:cNvPr>
          <p:cNvGrpSpPr/>
          <p:nvPr/>
        </p:nvGrpSpPr>
        <p:grpSpPr>
          <a:xfrm>
            <a:off x="518160" y="3294809"/>
            <a:ext cx="3520440" cy="1242060"/>
            <a:chOff x="518160" y="3294809"/>
            <a:chExt cx="3375892" cy="1242060"/>
          </a:xfrm>
        </p:grpSpPr>
        <p:sp>
          <p:nvSpPr>
            <p:cNvPr id="25" name="Rectangle: Rounded Corners 24">
              <a:extLst>
                <a:ext uri="{FF2B5EF4-FFF2-40B4-BE49-F238E27FC236}">
                  <a16:creationId xmlns:a16="http://schemas.microsoft.com/office/drawing/2014/main" id="{E1A91547-222B-B5D2-2EBB-A43639932107}"/>
                </a:ext>
              </a:extLst>
            </p:cNvPr>
            <p:cNvSpPr/>
            <p:nvPr/>
          </p:nvSpPr>
          <p:spPr>
            <a:xfrm>
              <a:off x="518160" y="3294809"/>
              <a:ext cx="3063240" cy="1242060"/>
            </a:xfrm>
            <a:prstGeom prst="roundRect">
              <a:avLst/>
            </a:prstGeom>
            <a:solidFill>
              <a:schemeClr val="accent2">
                <a:lumMod val="10000"/>
                <a:lumOff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TextBox 16">
              <a:extLst>
                <a:ext uri="{FF2B5EF4-FFF2-40B4-BE49-F238E27FC236}">
                  <a16:creationId xmlns:a16="http://schemas.microsoft.com/office/drawing/2014/main" id="{64FF7DBD-8B2C-C68A-771B-D4BC61FA0EA4}"/>
                </a:ext>
              </a:extLst>
            </p:cNvPr>
            <p:cNvSpPr txBox="1"/>
            <p:nvPr/>
          </p:nvSpPr>
          <p:spPr>
            <a:xfrm>
              <a:off x="518160" y="3623006"/>
              <a:ext cx="846963" cy="646331"/>
            </a:xfrm>
            <a:prstGeom prst="rect">
              <a:avLst/>
            </a:prstGeom>
            <a:noFill/>
          </p:spPr>
          <p:txBody>
            <a:bodyPr wrap="none" rtlCol="0">
              <a:spAutoFit/>
            </a:bodyPr>
            <a:lstStyle/>
            <a:p>
              <a:pPr algn="ctr"/>
              <a:r>
                <a:rPr lang="en-AU" dirty="0"/>
                <a:t>Optical</a:t>
              </a:r>
            </a:p>
            <a:p>
              <a:pPr algn="ctr"/>
              <a:r>
                <a:rPr lang="en-AU" dirty="0"/>
                <a:t>carrier</a:t>
              </a:r>
            </a:p>
          </p:txBody>
        </p:sp>
        <p:sp>
          <p:nvSpPr>
            <p:cNvPr id="19" name="TextBox 18">
              <a:extLst>
                <a:ext uri="{FF2B5EF4-FFF2-40B4-BE49-F238E27FC236}">
                  <a16:creationId xmlns:a16="http://schemas.microsoft.com/office/drawing/2014/main" id="{9C24CD78-7F06-B179-959B-F64AF0E783C9}"/>
                </a:ext>
              </a:extLst>
            </p:cNvPr>
            <p:cNvSpPr txBox="1"/>
            <p:nvPr/>
          </p:nvSpPr>
          <p:spPr>
            <a:xfrm>
              <a:off x="2130151" y="3608593"/>
              <a:ext cx="1763901" cy="646331"/>
            </a:xfrm>
            <a:prstGeom prst="rect">
              <a:avLst/>
            </a:prstGeom>
            <a:noFill/>
          </p:spPr>
          <p:txBody>
            <a:bodyPr wrap="square" rtlCol="0">
              <a:spAutoFit/>
            </a:bodyPr>
            <a:lstStyle/>
            <a:p>
              <a:pPr marL="285750" indent="-285750">
                <a:buFont typeface="Arial" panose="020B0604020202020204" pitchFamily="34" charset="0"/>
                <a:buChar char="•"/>
              </a:pPr>
              <a:r>
                <a:rPr lang="en-AU" dirty="0"/>
                <a:t>optical fibre</a:t>
              </a:r>
            </a:p>
            <a:p>
              <a:pPr marL="285750" indent="-285750">
                <a:buFont typeface="Arial" panose="020B0604020202020204" pitchFamily="34" charset="0"/>
                <a:buChar char="•"/>
              </a:pPr>
              <a:r>
                <a:rPr lang="en-AU" dirty="0"/>
                <a:t>free space</a:t>
              </a:r>
            </a:p>
          </p:txBody>
        </p:sp>
      </p:grpSp>
      <p:grpSp>
        <p:nvGrpSpPr>
          <p:cNvPr id="21" name="Group 20">
            <a:extLst>
              <a:ext uri="{FF2B5EF4-FFF2-40B4-BE49-F238E27FC236}">
                <a16:creationId xmlns:a16="http://schemas.microsoft.com/office/drawing/2014/main" id="{D8B11EE8-0939-42D7-D9AA-704203D87B25}"/>
              </a:ext>
            </a:extLst>
          </p:cNvPr>
          <p:cNvGrpSpPr/>
          <p:nvPr/>
        </p:nvGrpSpPr>
        <p:grpSpPr>
          <a:xfrm>
            <a:off x="4550308" y="636130"/>
            <a:ext cx="7709103" cy="5671684"/>
            <a:chOff x="4550308" y="636130"/>
            <a:chExt cx="7709103" cy="5671684"/>
          </a:xfrm>
        </p:grpSpPr>
        <p:grpSp>
          <p:nvGrpSpPr>
            <p:cNvPr id="20" name="Group 19">
              <a:extLst>
                <a:ext uri="{FF2B5EF4-FFF2-40B4-BE49-F238E27FC236}">
                  <a16:creationId xmlns:a16="http://schemas.microsoft.com/office/drawing/2014/main" id="{2780A7D1-7421-4AA4-AAB3-FF58BB6E77CA}"/>
                </a:ext>
              </a:extLst>
            </p:cNvPr>
            <p:cNvGrpSpPr/>
            <p:nvPr/>
          </p:nvGrpSpPr>
          <p:grpSpPr>
            <a:xfrm>
              <a:off x="4550308" y="641409"/>
              <a:ext cx="7709103" cy="5666405"/>
              <a:chOff x="4550308" y="641409"/>
              <a:chExt cx="7709103" cy="5666405"/>
            </a:xfrm>
          </p:grpSpPr>
          <p:grpSp>
            <p:nvGrpSpPr>
              <p:cNvPr id="14" name="Group 13">
                <a:extLst>
                  <a:ext uri="{FF2B5EF4-FFF2-40B4-BE49-F238E27FC236}">
                    <a16:creationId xmlns:a16="http://schemas.microsoft.com/office/drawing/2014/main" id="{18247ED8-3169-5F7C-19BC-D01A20C459F8}"/>
                  </a:ext>
                </a:extLst>
              </p:cNvPr>
              <p:cNvGrpSpPr/>
              <p:nvPr/>
            </p:nvGrpSpPr>
            <p:grpSpPr>
              <a:xfrm>
                <a:off x="4550308" y="641409"/>
                <a:ext cx="7709103" cy="5126542"/>
                <a:chOff x="2882697" y="994872"/>
                <a:chExt cx="7709103" cy="5126542"/>
              </a:xfrm>
            </p:grpSpPr>
            <p:pic>
              <p:nvPicPr>
                <p:cNvPr id="7" name="Picture 6">
                  <a:extLst>
                    <a:ext uri="{FF2B5EF4-FFF2-40B4-BE49-F238E27FC236}">
                      <a16:creationId xmlns:a16="http://schemas.microsoft.com/office/drawing/2014/main" id="{2045A9DA-54C4-F0B5-252C-33518E640B13}"/>
                    </a:ext>
                  </a:extLst>
                </p:cNvPr>
                <p:cNvPicPr>
                  <a:picLocks noChangeAspect="1"/>
                </p:cNvPicPr>
                <p:nvPr/>
              </p:nvPicPr>
              <p:blipFill>
                <a:blip r:embed="rId3"/>
                <a:stretch>
                  <a:fillRect/>
                </a:stretch>
              </p:blipFill>
              <p:spPr>
                <a:xfrm>
                  <a:off x="2882697" y="994872"/>
                  <a:ext cx="7709103" cy="5126542"/>
                </a:xfrm>
                <a:prstGeom prst="rect">
                  <a:avLst/>
                </a:prstGeom>
              </p:spPr>
            </p:pic>
            <p:sp>
              <p:nvSpPr>
                <p:cNvPr id="8" name="TextBox 7">
                  <a:extLst>
                    <a:ext uri="{FF2B5EF4-FFF2-40B4-BE49-F238E27FC236}">
                      <a16:creationId xmlns:a16="http://schemas.microsoft.com/office/drawing/2014/main" id="{BE6B73A7-E178-EF19-382E-2918674E74C9}"/>
                    </a:ext>
                  </a:extLst>
                </p:cNvPr>
                <p:cNvSpPr txBox="1"/>
                <p:nvPr/>
              </p:nvSpPr>
              <p:spPr>
                <a:xfrm>
                  <a:off x="4882655" y="2754854"/>
                  <a:ext cx="1127616" cy="369332"/>
                </a:xfrm>
                <a:prstGeom prst="rect">
                  <a:avLst/>
                </a:prstGeom>
                <a:solidFill>
                  <a:schemeClr val="bg1">
                    <a:alpha val="58000"/>
                  </a:schemeClr>
                </a:solidFill>
              </p:spPr>
              <p:txBody>
                <a:bodyPr wrap="none" rtlCol="0">
                  <a:spAutoFit/>
                </a:bodyPr>
                <a:lstStyle/>
                <a:p>
                  <a:r>
                    <a:rPr lang="en-AU" dirty="0"/>
                    <a:t>TWSTT CP</a:t>
                  </a:r>
                </a:p>
              </p:txBody>
            </p:sp>
            <p:sp>
              <p:nvSpPr>
                <p:cNvPr id="9" name="TextBox 8">
                  <a:extLst>
                    <a:ext uri="{FF2B5EF4-FFF2-40B4-BE49-F238E27FC236}">
                      <a16:creationId xmlns:a16="http://schemas.microsoft.com/office/drawing/2014/main" id="{58BD2B78-FCF2-08FC-F133-FAE4370390B4}"/>
                    </a:ext>
                  </a:extLst>
                </p:cNvPr>
                <p:cNvSpPr txBox="1"/>
                <p:nvPr/>
              </p:nvSpPr>
              <p:spPr>
                <a:xfrm>
                  <a:off x="5446463" y="1996440"/>
                  <a:ext cx="821059" cy="369332"/>
                </a:xfrm>
                <a:prstGeom prst="rect">
                  <a:avLst/>
                </a:prstGeom>
                <a:solidFill>
                  <a:schemeClr val="bg1">
                    <a:alpha val="58000"/>
                  </a:schemeClr>
                </a:solidFill>
              </p:spPr>
              <p:txBody>
                <a:bodyPr wrap="none" rtlCol="0">
                  <a:spAutoFit/>
                </a:bodyPr>
                <a:lstStyle/>
                <a:p>
                  <a:r>
                    <a:rPr lang="en-AU" dirty="0"/>
                    <a:t>VLBI</a:t>
                  </a:r>
                  <a:r>
                    <a:rPr lang="en-AU" baseline="30000" dirty="0"/>
                    <a:t>(1)</a:t>
                  </a:r>
                  <a:r>
                    <a:rPr lang="en-AU" dirty="0"/>
                    <a:t> </a:t>
                  </a:r>
                </a:p>
              </p:txBody>
            </p:sp>
            <p:sp>
              <p:nvSpPr>
                <p:cNvPr id="10" name="TextBox 9">
                  <a:extLst>
                    <a:ext uri="{FF2B5EF4-FFF2-40B4-BE49-F238E27FC236}">
                      <a16:creationId xmlns:a16="http://schemas.microsoft.com/office/drawing/2014/main" id="{3F297759-F9A7-44B6-058E-D50DCCA2341F}"/>
                    </a:ext>
                  </a:extLst>
                </p:cNvPr>
                <p:cNvSpPr txBox="1"/>
                <p:nvPr/>
              </p:nvSpPr>
              <p:spPr>
                <a:xfrm>
                  <a:off x="7086600" y="1874520"/>
                  <a:ext cx="1039067" cy="369332"/>
                </a:xfrm>
                <a:prstGeom prst="rect">
                  <a:avLst/>
                </a:prstGeom>
                <a:solidFill>
                  <a:schemeClr val="bg1">
                    <a:alpha val="58000"/>
                  </a:schemeClr>
                </a:solidFill>
              </p:spPr>
              <p:txBody>
                <a:bodyPr wrap="none" rtlCol="0">
                  <a:spAutoFit/>
                </a:bodyPr>
                <a:lstStyle/>
                <a:p>
                  <a:r>
                    <a:rPr lang="en-AU" dirty="0"/>
                    <a:t>GNSS IPP</a:t>
                  </a:r>
                </a:p>
              </p:txBody>
            </p:sp>
            <p:sp>
              <p:nvSpPr>
                <p:cNvPr id="11" name="TextBox 10">
                  <a:extLst>
                    <a:ext uri="{FF2B5EF4-FFF2-40B4-BE49-F238E27FC236}">
                      <a16:creationId xmlns:a16="http://schemas.microsoft.com/office/drawing/2014/main" id="{6DBD1A9D-D309-1205-9AB1-08811E72B8C6}"/>
                    </a:ext>
                  </a:extLst>
                </p:cNvPr>
                <p:cNvSpPr txBox="1"/>
                <p:nvPr/>
              </p:nvSpPr>
              <p:spPr>
                <a:xfrm>
                  <a:off x="6096000" y="3442973"/>
                  <a:ext cx="923651" cy="369332"/>
                </a:xfrm>
                <a:prstGeom prst="rect">
                  <a:avLst/>
                </a:prstGeom>
                <a:solidFill>
                  <a:schemeClr val="bg1">
                    <a:alpha val="63000"/>
                  </a:schemeClr>
                </a:solidFill>
              </p:spPr>
              <p:txBody>
                <a:bodyPr wrap="none" rtlCol="0">
                  <a:spAutoFit/>
                </a:bodyPr>
                <a:lstStyle/>
                <a:p>
                  <a:r>
                    <a:rPr lang="en-AU" dirty="0"/>
                    <a:t>NIST Al</a:t>
                  </a:r>
                  <a:r>
                    <a:rPr lang="en-AU" baseline="30000" dirty="0"/>
                    <a:t>+</a:t>
                  </a:r>
                </a:p>
              </p:txBody>
            </p:sp>
            <p:sp>
              <p:nvSpPr>
                <p:cNvPr id="12" name="TextBox 11">
                  <a:extLst>
                    <a:ext uri="{FF2B5EF4-FFF2-40B4-BE49-F238E27FC236}">
                      <a16:creationId xmlns:a16="http://schemas.microsoft.com/office/drawing/2014/main" id="{7C4CD8E9-E402-E94F-1025-758CBA547EDC}"/>
                    </a:ext>
                  </a:extLst>
                </p:cNvPr>
                <p:cNvSpPr txBox="1"/>
                <p:nvPr/>
              </p:nvSpPr>
              <p:spPr>
                <a:xfrm>
                  <a:off x="3892055" y="4438134"/>
                  <a:ext cx="2007729" cy="369332"/>
                </a:xfrm>
                <a:prstGeom prst="rect">
                  <a:avLst/>
                </a:prstGeom>
                <a:solidFill>
                  <a:schemeClr val="bg1">
                    <a:alpha val="58000"/>
                  </a:schemeClr>
                </a:solidFill>
              </p:spPr>
              <p:txBody>
                <a:bodyPr wrap="none" rtlCol="0">
                  <a:spAutoFit/>
                </a:bodyPr>
                <a:lstStyle/>
                <a:p>
                  <a:r>
                    <a:rPr lang="en-AU" dirty="0"/>
                    <a:t>free space optical</a:t>
                  </a:r>
                  <a:r>
                    <a:rPr lang="en-AU" baseline="30000" dirty="0"/>
                    <a:t>(3)</a:t>
                  </a:r>
                </a:p>
              </p:txBody>
            </p:sp>
            <p:sp>
              <p:nvSpPr>
                <p:cNvPr id="13" name="TextBox 12">
                  <a:extLst>
                    <a:ext uri="{FF2B5EF4-FFF2-40B4-BE49-F238E27FC236}">
                      <a16:creationId xmlns:a16="http://schemas.microsoft.com/office/drawing/2014/main" id="{F474C8A5-93F2-05A7-EABB-EEE8E4DEEE42}"/>
                    </a:ext>
                  </a:extLst>
                </p:cNvPr>
                <p:cNvSpPr txBox="1"/>
                <p:nvPr/>
              </p:nvSpPr>
              <p:spPr>
                <a:xfrm>
                  <a:off x="6211416" y="4058927"/>
                  <a:ext cx="846899" cy="369332"/>
                </a:xfrm>
                <a:prstGeom prst="rect">
                  <a:avLst/>
                </a:prstGeom>
                <a:solidFill>
                  <a:schemeClr val="bg1">
                    <a:alpha val="58000"/>
                  </a:schemeClr>
                </a:solidFill>
              </p:spPr>
              <p:txBody>
                <a:bodyPr wrap="none" rtlCol="0">
                  <a:spAutoFit/>
                </a:bodyPr>
                <a:lstStyle/>
                <a:p>
                  <a:r>
                    <a:rPr lang="en-AU" dirty="0"/>
                    <a:t>fibre </a:t>
                  </a:r>
                  <a:r>
                    <a:rPr lang="en-AU" baseline="30000" dirty="0"/>
                    <a:t>(2)</a:t>
                  </a:r>
                </a:p>
              </p:txBody>
            </p:sp>
          </p:grpSp>
          <p:sp>
            <p:nvSpPr>
              <p:cNvPr id="15" name="TextBox 14">
                <a:extLst>
                  <a:ext uri="{FF2B5EF4-FFF2-40B4-BE49-F238E27FC236}">
                    <a16:creationId xmlns:a16="http://schemas.microsoft.com/office/drawing/2014/main" id="{7144FC94-C68B-597B-D263-5C9162B3CB07}"/>
                  </a:ext>
                </a:extLst>
              </p:cNvPr>
              <p:cNvSpPr txBox="1"/>
              <p:nvPr/>
            </p:nvSpPr>
            <p:spPr>
              <a:xfrm>
                <a:off x="9159239" y="5661483"/>
                <a:ext cx="2598660" cy="646331"/>
              </a:xfrm>
              <a:prstGeom prst="rect">
                <a:avLst/>
              </a:prstGeom>
              <a:noFill/>
            </p:spPr>
            <p:txBody>
              <a:bodyPr wrap="none" rtlCol="0">
                <a:spAutoFit/>
              </a:bodyPr>
              <a:lstStyle/>
              <a:p>
                <a:r>
                  <a:rPr lang="en-AU" sz="1200" dirty="0"/>
                  <a:t>(1) assuming white phase noise</a:t>
                </a:r>
              </a:p>
              <a:p>
                <a:r>
                  <a:rPr lang="en-AU" sz="1200" dirty="0"/>
                  <a:t>(2) REFIMEVE Paris-CERN link (920 km)</a:t>
                </a:r>
              </a:p>
              <a:p>
                <a:r>
                  <a:rPr lang="en-AU" sz="1200" dirty="0"/>
                  <a:t>(3) Caldwell et al </a:t>
                </a:r>
              </a:p>
            </p:txBody>
          </p:sp>
        </p:grpSp>
        <p:sp>
          <p:nvSpPr>
            <p:cNvPr id="6" name="TextBox 5">
              <a:extLst>
                <a:ext uri="{FF2B5EF4-FFF2-40B4-BE49-F238E27FC236}">
                  <a16:creationId xmlns:a16="http://schemas.microsoft.com/office/drawing/2014/main" id="{C98DA1E9-5427-9BE0-A72A-C26FC5D79D68}"/>
                </a:ext>
              </a:extLst>
            </p:cNvPr>
            <p:cNvSpPr txBox="1"/>
            <p:nvPr/>
          </p:nvSpPr>
          <p:spPr>
            <a:xfrm>
              <a:off x="7428662" y="636130"/>
              <a:ext cx="1952394" cy="369332"/>
            </a:xfrm>
            <a:prstGeom prst="rect">
              <a:avLst/>
            </a:prstGeom>
            <a:noFill/>
          </p:spPr>
          <p:txBody>
            <a:bodyPr wrap="none" rtlCol="0">
              <a:spAutoFit/>
            </a:bodyPr>
            <a:lstStyle/>
            <a:p>
              <a:r>
                <a:rPr lang="en-AU" dirty="0"/>
                <a:t>Frequency stability</a:t>
              </a:r>
            </a:p>
          </p:txBody>
        </p:sp>
      </p:grpSp>
    </p:spTree>
    <p:extLst>
      <p:ext uri="{BB962C8B-B14F-4D97-AF65-F5344CB8AC3E}">
        <p14:creationId xmlns:p14="http://schemas.microsoft.com/office/powerpoint/2010/main" val="3126696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9CA1A-60E8-1CCF-E6C6-3B35FC2E9EFE}"/>
              </a:ext>
            </a:extLst>
          </p:cNvPr>
          <p:cNvSpPr>
            <a:spLocks noGrp="1"/>
          </p:cNvSpPr>
          <p:nvPr>
            <p:ph type="title"/>
          </p:nvPr>
        </p:nvSpPr>
        <p:spPr/>
        <p:txBody>
          <a:bodyPr/>
          <a:lstStyle/>
          <a:p>
            <a:r>
              <a:rPr lang="en-AU" dirty="0"/>
              <a:t>One way methods</a:t>
            </a:r>
          </a:p>
        </p:txBody>
      </p:sp>
      <p:graphicFrame>
        <p:nvGraphicFramePr>
          <p:cNvPr id="4" name="Object 18">
            <a:extLst>
              <a:ext uri="{FF2B5EF4-FFF2-40B4-BE49-F238E27FC236}">
                <a16:creationId xmlns:a16="http://schemas.microsoft.com/office/drawing/2014/main" id="{6626A46A-CAD2-4411-8DC9-2D5C79FEC2FD}"/>
              </a:ext>
            </a:extLst>
          </p:cNvPr>
          <p:cNvGraphicFramePr>
            <a:graphicFrameLocks noChangeAspect="1"/>
          </p:cNvGraphicFramePr>
          <p:nvPr>
            <p:extLst>
              <p:ext uri="{D42A27DB-BD31-4B8C-83A1-F6EECF244321}">
                <p14:modId xmlns:p14="http://schemas.microsoft.com/office/powerpoint/2010/main" val="3262250235"/>
              </p:ext>
            </p:extLst>
          </p:nvPr>
        </p:nvGraphicFramePr>
        <p:xfrm>
          <a:off x="3258785" y="1676233"/>
          <a:ext cx="1019110" cy="108280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 name="Object 18">
                        <a:extLst>
                          <a:ext uri="{FF2B5EF4-FFF2-40B4-BE49-F238E27FC236}">
                            <a16:creationId xmlns:a16="http://schemas.microsoft.com/office/drawing/2014/main" id="{6626A46A-CAD2-4411-8DC9-2D5C79FEC2F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58785" y="1676233"/>
                        <a:ext cx="1019110" cy="1082804"/>
                      </a:xfrm>
                      <a:prstGeom prst="rect">
                        <a:avLst/>
                      </a:prstGeom>
                      <a:noFill/>
                      <a:ln>
                        <a:noFill/>
                      </a:ln>
                      <a:effectLst/>
                    </p:spPr>
                  </p:pic>
                </p:oleObj>
              </mc:Fallback>
            </mc:AlternateContent>
          </a:graphicData>
        </a:graphic>
      </p:graphicFrame>
      <p:graphicFrame>
        <p:nvGraphicFramePr>
          <p:cNvPr id="6" name="Object 18">
            <a:extLst>
              <a:ext uri="{FF2B5EF4-FFF2-40B4-BE49-F238E27FC236}">
                <a16:creationId xmlns:a16="http://schemas.microsoft.com/office/drawing/2014/main" id="{379842FC-8017-84C1-3749-C470B0030FEB}"/>
              </a:ext>
            </a:extLst>
          </p:cNvPr>
          <p:cNvGraphicFramePr>
            <a:graphicFrameLocks noChangeAspect="1"/>
          </p:cNvGraphicFramePr>
          <p:nvPr>
            <p:extLst>
              <p:ext uri="{D42A27DB-BD31-4B8C-83A1-F6EECF244321}">
                <p14:modId xmlns:p14="http://schemas.microsoft.com/office/powerpoint/2010/main" val="784668750"/>
              </p:ext>
            </p:extLst>
          </p:nvPr>
        </p:nvGraphicFramePr>
        <p:xfrm>
          <a:off x="7715448" y="1676233"/>
          <a:ext cx="1019110" cy="108280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6" name="Object 18">
                        <a:extLst>
                          <a:ext uri="{FF2B5EF4-FFF2-40B4-BE49-F238E27FC236}">
                            <a16:creationId xmlns:a16="http://schemas.microsoft.com/office/drawing/2014/main" id="{379842FC-8017-84C1-3749-C470B0030F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15448" y="1676233"/>
                        <a:ext cx="1019110" cy="1082804"/>
                      </a:xfrm>
                      <a:prstGeom prst="rect">
                        <a:avLst/>
                      </a:prstGeom>
                      <a:noFill/>
                      <a:ln>
                        <a:noFill/>
                      </a:ln>
                      <a:effectLst/>
                    </p:spPr>
                  </p:pic>
                </p:oleObj>
              </mc:Fallback>
            </mc:AlternateContent>
          </a:graphicData>
        </a:graphic>
      </p:graphicFrame>
      <p:cxnSp>
        <p:nvCxnSpPr>
          <p:cNvPr id="9" name="Straight Arrow Connector 8">
            <a:extLst>
              <a:ext uri="{FF2B5EF4-FFF2-40B4-BE49-F238E27FC236}">
                <a16:creationId xmlns:a16="http://schemas.microsoft.com/office/drawing/2014/main" id="{97E8351B-788C-47E9-924C-B15DC324790E}"/>
              </a:ext>
            </a:extLst>
          </p:cNvPr>
          <p:cNvCxnSpPr>
            <a:cxnSpLocks/>
            <a:stCxn id="4" idx="3"/>
            <a:endCxn id="6" idx="1"/>
          </p:cNvCxnSpPr>
          <p:nvPr/>
        </p:nvCxnSpPr>
        <p:spPr>
          <a:xfrm>
            <a:off x="4277895" y="2217635"/>
            <a:ext cx="3437553"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7EE3BEC7-3357-86A1-D88A-8F4531BB2380}"/>
              </a:ext>
            </a:extLst>
          </p:cNvPr>
          <p:cNvSpPr txBox="1"/>
          <p:nvPr/>
        </p:nvSpPr>
        <p:spPr>
          <a:xfrm>
            <a:off x="7754586" y="2759037"/>
            <a:ext cx="1118768" cy="369332"/>
          </a:xfrm>
          <a:prstGeom prst="rect">
            <a:avLst/>
          </a:prstGeom>
          <a:noFill/>
        </p:spPr>
        <p:txBody>
          <a:bodyPr wrap="none" rtlCol="0">
            <a:spAutoFit/>
          </a:bodyPr>
          <a:lstStyle/>
          <a:p>
            <a:r>
              <a:rPr lang="en-AU" dirty="0"/>
              <a:t>receiver A</a:t>
            </a:r>
          </a:p>
        </p:txBody>
      </p:sp>
      <p:sp>
        <p:nvSpPr>
          <p:cNvPr id="11" name="TextBox 10">
            <a:extLst>
              <a:ext uri="{FF2B5EF4-FFF2-40B4-BE49-F238E27FC236}">
                <a16:creationId xmlns:a16="http://schemas.microsoft.com/office/drawing/2014/main" id="{C94A52C9-1BC2-399C-FDB6-D1EAFDD371ED}"/>
              </a:ext>
            </a:extLst>
          </p:cNvPr>
          <p:cNvSpPr txBox="1"/>
          <p:nvPr/>
        </p:nvSpPr>
        <p:spPr>
          <a:xfrm>
            <a:off x="3364319" y="2759037"/>
            <a:ext cx="1038874" cy="369332"/>
          </a:xfrm>
          <a:prstGeom prst="rect">
            <a:avLst/>
          </a:prstGeom>
          <a:noFill/>
        </p:spPr>
        <p:txBody>
          <a:bodyPr wrap="none" rtlCol="0">
            <a:spAutoFit/>
          </a:bodyPr>
          <a:lstStyle/>
          <a:p>
            <a:r>
              <a:rPr lang="en-AU" dirty="0"/>
              <a:t>source  B</a:t>
            </a:r>
          </a:p>
        </p:txBody>
      </p:sp>
      <p:sp>
        <p:nvSpPr>
          <p:cNvPr id="27" name="TextBox 26">
            <a:extLst>
              <a:ext uri="{FF2B5EF4-FFF2-40B4-BE49-F238E27FC236}">
                <a16:creationId xmlns:a16="http://schemas.microsoft.com/office/drawing/2014/main" id="{59EC6D5E-BC08-32E2-0FA9-9982EC81E358}"/>
              </a:ext>
            </a:extLst>
          </p:cNvPr>
          <p:cNvSpPr txBox="1"/>
          <p:nvPr/>
        </p:nvSpPr>
        <p:spPr>
          <a:xfrm>
            <a:off x="5226224" y="2287103"/>
            <a:ext cx="1023678" cy="369332"/>
          </a:xfrm>
          <a:prstGeom prst="rect">
            <a:avLst/>
          </a:prstGeom>
          <a:noFill/>
        </p:spPr>
        <p:txBody>
          <a:bodyPr wrap="none" rtlCol="0">
            <a:spAutoFit/>
          </a:bodyPr>
          <a:lstStyle/>
          <a:p>
            <a:r>
              <a:rPr lang="en-AU" dirty="0"/>
              <a:t>delay </a:t>
            </a:r>
            <a:r>
              <a:rPr lang="en-AU" dirty="0">
                <a:latin typeface="Symbol" panose="05050102010706020507" pitchFamily="18" charset="2"/>
              </a:rPr>
              <a:t>d</a:t>
            </a:r>
            <a:r>
              <a:rPr lang="en-AU" baseline="-25000" dirty="0"/>
              <a:t>BA</a:t>
            </a:r>
          </a:p>
        </p:txBody>
      </p:sp>
      <p:grpSp>
        <p:nvGrpSpPr>
          <p:cNvPr id="3" name="Group 2">
            <a:extLst>
              <a:ext uri="{FF2B5EF4-FFF2-40B4-BE49-F238E27FC236}">
                <a16:creationId xmlns:a16="http://schemas.microsoft.com/office/drawing/2014/main" id="{F06A25DF-118E-46A6-EA44-1DE04E1E77D9}"/>
              </a:ext>
            </a:extLst>
          </p:cNvPr>
          <p:cNvGrpSpPr/>
          <p:nvPr/>
        </p:nvGrpSpPr>
        <p:grpSpPr>
          <a:xfrm>
            <a:off x="812053" y="3961328"/>
            <a:ext cx="8312761" cy="2596259"/>
            <a:chOff x="812053" y="3961328"/>
            <a:chExt cx="8312761" cy="2596259"/>
          </a:xfrm>
        </p:grpSpPr>
        <p:grpSp>
          <p:nvGrpSpPr>
            <p:cNvPr id="20" name="Group 19">
              <a:extLst>
                <a:ext uri="{FF2B5EF4-FFF2-40B4-BE49-F238E27FC236}">
                  <a16:creationId xmlns:a16="http://schemas.microsoft.com/office/drawing/2014/main" id="{B64A8330-B251-DD43-6930-50FBDF290D92}"/>
                </a:ext>
              </a:extLst>
            </p:cNvPr>
            <p:cNvGrpSpPr/>
            <p:nvPr/>
          </p:nvGrpSpPr>
          <p:grpSpPr>
            <a:xfrm>
              <a:off x="8050731" y="4409815"/>
              <a:ext cx="508246" cy="898901"/>
              <a:chOff x="8102563" y="3822645"/>
              <a:chExt cx="508246" cy="898901"/>
            </a:xfrm>
          </p:grpSpPr>
          <p:sp>
            <p:nvSpPr>
              <p:cNvPr id="15" name="Line 6">
                <a:extLst>
                  <a:ext uri="{FF2B5EF4-FFF2-40B4-BE49-F238E27FC236}">
                    <a16:creationId xmlns:a16="http://schemas.microsoft.com/office/drawing/2014/main" id="{A5ECA135-8186-EC77-50FA-C05DBF025331}"/>
                  </a:ext>
                </a:extLst>
              </p:cNvPr>
              <p:cNvSpPr>
                <a:spLocks noChangeShapeType="1"/>
              </p:cNvSpPr>
              <p:nvPr/>
            </p:nvSpPr>
            <p:spPr bwMode="auto">
              <a:xfrm flipH="1">
                <a:off x="8102563" y="3965520"/>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16" name="Rectangle 7">
                <a:extLst>
                  <a:ext uri="{FF2B5EF4-FFF2-40B4-BE49-F238E27FC236}">
                    <a16:creationId xmlns:a16="http://schemas.microsoft.com/office/drawing/2014/main" id="{2CAD5CD1-4F84-CDAC-BBA9-792D6DC870DE}"/>
                  </a:ext>
                </a:extLst>
              </p:cNvPr>
              <p:cNvSpPr>
                <a:spLocks noChangeArrowheads="1"/>
              </p:cNvSpPr>
              <p:nvPr/>
            </p:nvSpPr>
            <p:spPr bwMode="auto">
              <a:xfrm flipH="1">
                <a:off x="8175538" y="3822645"/>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7" name="Rectangle 16">
                <a:extLst>
                  <a:ext uri="{FF2B5EF4-FFF2-40B4-BE49-F238E27FC236}">
                    <a16:creationId xmlns:a16="http://schemas.microsoft.com/office/drawing/2014/main" id="{C33C88C9-C50C-7E5D-BEEF-9DADA907A30C}"/>
                  </a:ext>
                </a:extLst>
              </p:cNvPr>
              <p:cNvSpPr/>
              <p:nvPr/>
            </p:nvSpPr>
            <p:spPr>
              <a:xfrm>
                <a:off x="8107915" y="4298520"/>
                <a:ext cx="502894" cy="4230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t>Rx</a:t>
                </a:r>
              </a:p>
            </p:txBody>
          </p:sp>
          <p:cxnSp>
            <p:nvCxnSpPr>
              <p:cNvPr id="18" name="Straight Connector 17">
                <a:extLst>
                  <a:ext uri="{FF2B5EF4-FFF2-40B4-BE49-F238E27FC236}">
                    <a16:creationId xmlns:a16="http://schemas.microsoft.com/office/drawing/2014/main" id="{123CD766-6297-2CB1-0AED-36BB4FE98EE5}"/>
                  </a:ext>
                </a:extLst>
              </p:cNvPr>
              <p:cNvCxnSpPr>
                <a:cxnSpLocks/>
                <a:endCxn id="17" idx="0"/>
              </p:cNvCxnSpPr>
              <p:nvPr/>
            </p:nvCxnSpPr>
            <p:spPr>
              <a:xfrm>
                <a:off x="8354010" y="3976382"/>
                <a:ext cx="5352" cy="322138"/>
              </a:xfrm>
              <a:prstGeom prst="line">
                <a:avLst/>
              </a:prstGeom>
              <a:ln w="28575"/>
            </p:spPr>
            <p:style>
              <a:lnRef idx="1">
                <a:schemeClr val="dk1"/>
              </a:lnRef>
              <a:fillRef idx="0">
                <a:schemeClr val="dk1"/>
              </a:fillRef>
              <a:effectRef idx="0">
                <a:schemeClr val="dk1"/>
              </a:effectRef>
              <a:fontRef idx="minor">
                <a:schemeClr val="tx1"/>
              </a:fontRef>
            </p:style>
          </p:cxnSp>
        </p:grpSp>
        <p:pic>
          <p:nvPicPr>
            <p:cNvPr id="19" name="Picture 22">
              <a:extLst>
                <a:ext uri="{FF2B5EF4-FFF2-40B4-BE49-F238E27FC236}">
                  <a16:creationId xmlns:a16="http://schemas.microsoft.com/office/drawing/2014/main" id="{196098C5-D8F2-1379-3A90-96581CDFE33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55114" y="3961328"/>
              <a:ext cx="586154"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23" name="Straight Arrow Connector 22">
              <a:extLst>
                <a:ext uri="{FF2B5EF4-FFF2-40B4-BE49-F238E27FC236}">
                  <a16:creationId xmlns:a16="http://schemas.microsoft.com/office/drawing/2014/main" id="{5CAE4225-04A9-0953-5786-AB412EA6BD3E}"/>
                </a:ext>
              </a:extLst>
            </p:cNvPr>
            <p:cNvCxnSpPr>
              <a:cxnSpLocks/>
              <a:stCxn id="19" idx="3"/>
            </p:cNvCxnSpPr>
            <p:nvPr/>
          </p:nvCxnSpPr>
          <p:spPr>
            <a:xfrm flipV="1">
              <a:off x="4141268" y="4466812"/>
              <a:ext cx="3909463" cy="31091"/>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14EC310B-8E18-9B99-67FD-6A9E01E73091}"/>
                </a:ext>
              </a:extLst>
            </p:cNvPr>
            <p:cNvSpPr txBox="1"/>
            <p:nvPr/>
          </p:nvSpPr>
          <p:spPr>
            <a:xfrm>
              <a:off x="5251569" y="4657377"/>
              <a:ext cx="1688860" cy="923330"/>
            </a:xfrm>
            <a:prstGeom prst="rect">
              <a:avLst/>
            </a:prstGeom>
            <a:noFill/>
          </p:spPr>
          <p:txBody>
            <a:bodyPr wrap="none" rtlCol="0">
              <a:spAutoFit/>
            </a:bodyPr>
            <a:lstStyle/>
            <a:p>
              <a:r>
                <a:rPr lang="en-AU" dirty="0"/>
                <a:t>geometric delay</a:t>
              </a:r>
            </a:p>
            <a:p>
              <a:r>
                <a:rPr lang="en-AU" dirty="0"/>
                <a:t>ionosphere</a:t>
              </a:r>
            </a:p>
            <a:p>
              <a:r>
                <a:rPr lang="en-AU" dirty="0"/>
                <a:t>troposphere</a:t>
              </a:r>
            </a:p>
          </p:txBody>
        </p:sp>
        <p:sp>
          <p:nvSpPr>
            <p:cNvPr id="29" name="TextBox 28">
              <a:extLst>
                <a:ext uri="{FF2B5EF4-FFF2-40B4-BE49-F238E27FC236}">
                  <a16:creationId xmlns:a16="http://schemas.microsoft.com/office/drawing/2014/main" id="{09D86D23-43B4-9111-0D1D-1604A99F14B8}"/>
                </a:ext>
              </a:extLst>
            </p:cNvPr>
            <p:cNvSpPr txBox="1"/>
            <p:nvPr/>
          </p:nvSpPr>
          <p:spPr>
            <a:xfrm>
              <a:off x="7624531" y="5393831"/>
              <a:ext cx="1500283" cy="369332"/>
            </a:xfrm>
            <a:prstGeom prst="rect">
              <a:avLst/>
            </a:prstGeom>
            <a:noFill/>
          </p:spPr>
          <p:txBody>
            <a:bodyPr wrap="none" rtlCol="0">
              <a:spAutoFit/>
            </a:bodyPr>
            <a:lstStyle/>
            <a:p>
              <a:r>
                <a:rPr lang="en-AU" dirty="0"/>
                <a:t>GNSS receiver</a:t>
              </a:r>
            </a:p>
          </p:txBody>
        </p:sp>
        <p:sp>
          <p:nvSpPr>
            <p:cNvPr id="30" name="TextBox 29">
              <a:extLst>
                <a:ext uri="{FF2B5EF4-FFF2-40B4-BE49-F238E27FC236}">
                  <a16:creationId xmlns:a16="http://schemas.microsoft.com/office/drawing/2014/main" id="{89C7C20D-E2EE-B53A-640E-2F54743409F5}"/>
                </a:ext>
              </a:extLst>
            </p:cNvPr>
            <p:cNvSpPr txBox="1"/>
            <p:nvPr/>
          </p:nvSpPr>
          <p:spPr>
            <a:xfrm>
              <a:off x="3338636" y="5393831"/>
              <a:ext cx="1480790" cy="369332"/>
            </a:xfrm>
            <a:prstGeom prst="rect">
              <a:avLst/>
            </a:prstGeom>
            <a:noFill/>
          </p:spPr>
          <p:txBody>
            <a:bodyPr wrap="none" rtlCol="0">
              <a:spAutoFit/>
            </a:bodyPr>
            <a:lstStyle/>
            <a:p>
              <a:r>
                <a:rPr lang="en-AU" dirty="0"/>
                <a:t>GNSS satellite</a:t>
              </a:r>
            </a:p>
          </p:txBody>
        </p:sp>
        <p:sp>
          <p:nvSpPr>
            <p:cNvPr id="31" name="TextBox 30">
              <a:extLst>
                <a:ext uri="{FF2B5EF4-FFF2-40B4-BE49-F238E27FC236}">
                  <a16:creationId xmlns:a16="http://schemas.microsoft.com/office/drawing/2014/main" id="{F78A6E5F-9B17-E197-6034-2380E49517E5}"/>
                </a:ext>
              </a:extLst>
            </p:cNvPr>
            <p:cNvSpPr txBox="1"/>
            <p:nvPr/>
          </p:nvSpPr>
          <p:spPr>
            <a:xfrm>
              <a:off x="812053" y="4334211"/>
              <a:ext cx="2137445" cy="646331"/>
            </a:xfrm>
            <a:prstGeom prst="rect">
              <a:avLst/>
            </a:prstGeom>
            <a:noFill/>
          </p:spPr>
          <p:txBody>
            <a:bodyPr wrap="none" rtlCol="0">
              <a:spAutoFit/>
            </a:bodyPr>
            <a:lstStyle/>
            <a:p>
              <a:r>
                <a:rPr lang="en-AU" dirty="0"/>
                <a:t>Synchronization of a </a:t>
              </a:r>
            </a:p>
            <a:p>
              <a:r>
                <a:rPr lang="en-AU" dirty="0"/>
                <a:t>GNSS receiver</a:t>
              </a:r>
            </a:p>
          </p:txBody>
        </p:sp>
        <p:sp>
          <p:nvSpPr>
            <p:cNvPr id="32" name="TextBox 31">
              <a:extLst>
                <a:ext uri="{FF2B5EF4-FFF2-40B4-BE49-F238E27FC236}">
                  <a16:creationId xmlns:a16="http://schemas.microsoft.com/office/drawing/2014/main" id="{B5F81BEF-8F96-C8EB-175B-BE7CDCEC10C6}"/>
                </a:ext>
              </a:extLst>
            </p:cNvPr>
            <p:cNvSpPr txBox="1"/>
            <p:nvPr/>
          </p:nvSpPr>
          <p:spPr>
            <a:xfrm>
              <a:off x="812053" y="6188255"/>
              <a:ext cx="7155741" cy="369332"/>
            </a:xfrm>
            <a:prstGeom prst="rect">
              <a:avLst/>
            </a:prstGeom>
            <a:noFill/>
          </p:spPr>
          <p:txBody>
            <a:bodyPr wrap="none" rtlCol="0">
              <a:spAutoFit/>
            </a:bodyPr>
            <a:lstStyle/>
            <a:p>
              <a:r>
                <a:rPr lang="en-AU" dirty="0"/>
                <a:t>GNSS = Global Navigation Satellite System (GPS, GLONASS, </a:t>
              </a:r>
              <a:r>
                <a:rPr lang="en-AU" dirty="0" err="1"/>
                <a:t>BeiDou</a:t>
              </a:r>
              <a:r>
                <a:rPr lang="en-AU" dirty="0"/>
                <a:t>, Galileo)</a:t>
              </a:r>
            </a:p>
          </p:txBody>
        </p:sp>
      </p:grpSp>
      <p:grpSp>
        <p:nvGrpSpPr>
          <p:cNvPr id="8" name="Group 7">
            <a:extLst>
              <a:ext uri="{FF2B5EF4-FFF2-40B4-BE49-F238E27FC236}">
                <a16:creationId xmlns:a16="http://schemas.microsoft.com/office/drawing/2014/main" id="{0BC3E8B4-9BFF-8F81-233E-5E11371C90E1}"/>
              </a:ext>
            </a:extLst>
          </p:cNvPr>
          <p:cNvGrpSpPr/>
          <p:nvPr/>
        </p:nvGrpSpPr>
        <p:grpSpPr>
          <a:xfrm>
            <a:off x="9265158" y="2572168"/>
            <a:ext cx="2483244" cy="1137256"/>
            <a:chOff x="324819" y="3353303"/>
            <a:chExt cx="2483244" cy="1137256"/>
          </a:xfrm>
        </p:grpSpPr>
        <p:sp>
          <p:nvSpPr>
            <p:cNvPr id="12" name="Rectangle 11">
              <a:extLst>
                <a:ext uri="{FF2B5EF4-FFF2-40B4-BE49-F238E27FC236}">
                  <a16:creationId xmlns:a16="http://schemas.microsoft.com/office/drawing/2014/main" id="{DFF1B0B8-5279-F7A9-C8FA-EDFEBCEA4B28}"/>
                </a:ext>
              </a:extLst>
            </p:cNvPr>
            <p:cNvSpPr/>
            <p:nvPr/>
          </p:nvSpPr>
          <p:spPr>
            <a:xfrm>
              <a:off x="1032387" y="3814922"/>
              <a:ext cx="865174" cy="671689"/>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Rectangle 12">
              <a:extLst>
                <a:ext uri="{FF2B5EF4-FFF2-40B4-BE49-F238E27FC236}">
                  <a16:creationId xmlns:a16="http://schemas.microsoft.com/office/drawing/2014/main" id="{7EB58D90-7464-149B-288A-3F301CAC0430}"/>
                </a:ext>
              </a:extLst>
            </p:cNvPr>
            <p:cNvSpPr/>
            <p:nvPr/>
          </p:nvSpPr>
          <p:spPr>
            <a:xfrm>
              <a:off x="1543665" y="4156592"/>
              <a:ext cx="348980" cy="32938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4" name="Rectangle 13">
              <a:extLst>
                <a:ext uri="{FF2B5EF4-FFF2-40B4-BE49-F238E27FC236}">
                  <a16:creationId xmlns:a16="http://schemas.microsoft.com/office/drawing/2014/main" id="{851BD517-BD15-1718-482A-BD39303D1D89}"/>
                </a:ext>
              </a:extLst>
            </p:cNvPr>
            <p:cNvSpPr/>
            <p:nvPr/>
          </p:nvSpPr>
          <p:spPr>
            <a:xfrm>
              <a:off x="1543601" y="3812465"/>
              <a:ext cx="348980" cy="336154"/>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1" name="Straight Arrow Connector 20">
              <a:extLst>
                <a:ext uri="{FF2B5EF4-FFF2-40B4-BE49-F238E27FC236}">
                  <a16:creationId xmlns:a16="http://schemas.microsoft.com/office/drawing/2014/main" id="{82D8192D-1037-0B35-3467-F950D0F9BE29}"/>
                </a:ext>
              </a:extLst>
            </p:cNvPr>
            <p:cNvCxnSpPr>
              <a:cxnSpLocks/>
              <a:endCxn id="14" idx="3"/>
            </p:cNvCxnSpPr>
            <p:nvPr/>
          </p:nvCxnSpPr>
          <p:spPr>
            <a:xfrm flipH="1">
              <a:off x="1892581" y="3977155"/>
              <a:ext cx="275432" cy="338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E2BB044-7103-99A6-6DFA-6C3FA4B3F405}"/>
                </a:ext>
              </a:extLst>
            </p:cNvPr>
            <p:cNvCxnSpPr>
              <a:cxnSpLocks/>
              <a:endCxn id="13" idx="3"/>
            </p:cNvCxnSpPr>
            <p:nvPr/>
          </p:nvCxnSpPr>
          <p:spPr>
            <a:xfrm flipH="1">
              <a:off x="1892645" y="4318825"/>
              <a:ext cx="275368" cy="245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9D5F58E-5E5A-0656-B88E-F94E137AB897}"/>
                </a:ext>
              </a:extLst>
            </p:cNvPr>
            <p:cNvSpPr txBox="1"/>
            <p:nvPr/>
          </p:nvSpPr>
          <p:spPr>
            <a:xfrm>
              <a:off x="2109324" y="3834220"/>
              <a:ext cx="274434" cy="276999"/>
            </a:xfrm>
            <a:prstGeom prst="rect">
              <a:avLst/>
            </a:prstGeom>
            <a:noFill/>
          </p:spPr>
          <p:txBody>
            <a:bodyPr wrap="none" rtlCol="0">
              <a:spAutoFit/>
            </a:bodyPr>
            <a:lstStyle/>
            <a:p>
              <a:r>
                <a:rPr lang="en-AU" sz="1200" dirty="0"/>
                <a:t>A</a:t>
              </a:r>
            </a:p>
          </p:txBody>
        </p:sp>
        <p:sp>
          <p:nvSpPr>
            <p:cNvPr id="25" name="TextBox 24">
              <a:extLst>
                <a:ext uri="{FF2B5EF4-FFF2-40B4-BE49-F238E27FC236}">
                  <a16:creationId xmlns:a16="http://schemas.microsoft.com/office/drawing/2014/main" id="{505AB22F-3112-7CA8-8784-A8BFB42172B7}"/>
                </a:ext>
              </a:extLst>
            </p:cNvPr>
            <p:cNvSpPr txBox="1"/>
            <p:nvPr/>
          </p:nvSpPr>
          <p:spPr>
            <a:xfrm>
              <a:off x="2109324" y="4182782"/>
              <a:ext cx="282450" cy="307777"/>
            </a:xfrm>
            <a:prstGeom prst="rect">
              <a:avLst/>
            </a:prstGeom>
            <a:noFill/>
          </p:spPr>
          <p:txBody>
            <a:bodyPr wrap="none" rtlCol="0">
              <a:spAutoFit/>
            </a:bodyPr>
            <a:lstStyle/>
            <a:p>
              <a:r>
                <a:rPr lang="en-AU" sz="1400" dirty="0"/>
                <a:t>B</a:t>
              </a:r>
            </a:p>
          </p:txBody>
        </p:sp>
        <p:sp>
          <p:nvSpPr>
            <p:cNvPr id="26" name="TextBox 25">
              <a:extLst>
                <a:ext uri="{FF2B5EF4-FFF2-40B4-BE49-F238E27FC236}">
                  <a16:creationId xmlns:a16="http://schemas.microsoft.com/office/drawing/2014/main" id="{3E35E3CC-C79E-B741-383D-423E862AB4E1}"/>
                </a:ext>
              </a:extLst>
            </p:cNvPr>
            <p:cNvSpPr txBox="1"/>
            <p:nvPr/>
          </p:nvSpPr>
          <p:spPr>
            <a:xfrm>
              <a:off x="1040339" y="3953893"/>
              <a:ext cx="478016" cy="369332"/>
            </a:xfrm>
            <a:prstGeom prst="rect">
              <a:avLst/>
            </a:prstGeom>
            <a:solidFill>
              <a:schemeClr val="tx2">
                <a:lumMod val="20000"/>
                <a:lumOff val="80000"/>
              </a:schemeClr>
            </a:solidFill>
            <a:ln>
              <a:noFill/>
            </a:ln>
          </p:spPr>
          <p:txBody>
            <a:bodyPr wrap="none" rtlCol="0">
              <a:spAutoFit/>
            </a:bodyPr>
            <a:lstStyle/>
            <a:p>
              <a:r>
                <a:rPr lang="en-AU" dirty="0"/>
                <a:t>TIC</a:t>
              </a:r>
            </a:p>
          </p:txBody>
        </p:sp>
        <p:sp>
          <p:nvSpPr>
            <p:cNvPr id="33" name="TextBox 32">
              <a:extLst>
                <a:ext uri="{FF2B5EF4-FFF2-40B4-BE49-F238E27FC236}">
                  <a16:creationId xmlns:a16="http://schemas.microsoft.com/office/drawing/2014/main" id="{AE3E63BA-1B38-BF13-8487-3B897EC9140B}"/>
                </a:ext>
              </a:extLst>
            </p:cNvPr>
            <p:cNvSpPr txBox="1"/>
            <p:nvPr/>
          </p:nvSpPr>
          <p:spPr>
            <a:xfrm>
              <a:off x="324819" y="3353303"/>
              <a:ext cx="2483244" cy="276999"/>
            </a:xfrm>
            <a:prstGeom prst="rect">
              <a:avLst/>
            </a:prstGeom>
            <a:noFill/>
          </p:spPr>
          <p:txBody>
            <a:bodyPr wrap="none" lIns="0" tIns="0" rIns="0" bIns="0" rtlCol="0">
              <a:spAutoFit/>
            </a:bodyPr>
            <a:lstStyle/>
            <a:p>
              <a:r>
                <a:rPr lang="en-AU" dirty="0"/>
                <a:t>clock difference </a:t>
              </a:r>
              <a:r>
                <a:rPr lang="en-AU" dirty="0">
                  <a:latin typeface="Symbol" panose="05050102010706020507" pitchFamily="18" charset="2"/>
                </a:rPr>
                <a:t>T</a:t>
              </a:r>
              <a:r>
                <a:rPr lang="en-AU" baseline="-25000" dirty="0">
                  <a:latin typeface="+mj-lt"/>
                </a:rPr>
                <a:t>AB </a:t>
              </a:r>
              <a:r>
                <a:rPr lang="en-AU" dirty="0"/>
                <a:t>= A - B</a:t>
              </a:r>
            </a:p>
          </p:txBody>
        </p:sp>
      </p:grpSp>
      <p:sp>
        <p:nvSpPr>
          <p:cNvPr id="34" name="TextBox 33">
            <a:extLst>
              <a:ext uri="{FF2B5EF4-FFF2-40B4-BE49-F238E27FC236}">
                <a16:creationId xmlns:a16="http://schemas.microsoft.com/office/drawing/2014/main" id="{649191F9-7F8F-169D-578A-8F92FF186120}"/>
              </a:ext>
            </a:extLst>
          </p:cNvPr>
          <p:cNvSpPr txBox="1"/>
          <p:nvPr/>
        </p:nvSpPr>
        <p:spPr>
          <a:xfrm>
            <a:off x="9630748" y="3955918"/>
            <a:ext cx="1693220" cy="646331"/>
          </a:xfrm>
          <a:prstGeom prst="rect">
            <a:avLst/>
          </a:prstGeom>
          <a:noFill/>
        </p:spPr>
        <p:txBody>
          <a:bodyPr wrap="none" rtlCol="0">
            <a:spAutoFit/>
          </a:bodyPr>
          <a:lstStyle/>
          <a:p>
            <a:r>
              <a:rPr lang="en-AU" dirty="0"/>
              <a:t>TIC</a:t>
            </a:r>
            <a:r>
              <a:rPr lang="en-AU" baseline="-25000" dirty="0"/>
              <a:t>AB</a:t>
            </a:r>
            <a:r>
              <a:rPr lang="en-AU" dirty="0"/>
              <a:t> = </a:t>
            </a:r>
            <a:r>
              <a:rPr lang="en-AU" dirty="0">
                <a:latin typeface="Symbol" panose="05050102010706020507" pitchFamily="18" charset="2"/>
              </a:rPr>
              <a:t>T</a:t>
            </a:r>
            <a:r>
              <a:rPr lang="en-AU" baseline="-25000" dirty="0">
                <a:latin typeface="+mj-lt"/>
              </a:rPr>
              <a:t>AB</a:t>
            </a:r>
            <a:r>
              <a:rPr lang="en-AU" dirty="0"/>
              <a:t> + </a:t>
            </a:r>
            <a:r>
              <a:rPr lang="en-AU" dirty="0">
                <a:latin typeface="Symbol" panose="05050102010706020507" pitchFamily="18" charset="2"/>
              </a:rPr>
              <a:t>d</a:t>
            </a:r>
            <a:r>
              <a:rPr lang="en-AU" baseline="-25000" dirty="0"/>
              <a:t>BA</a:t>
            </a:r>
          </a:p>
          <a:p>
            <a:r>
              <a:rPr lang="en-AU" dirty="0"/>
              <a:t> </a:t>
            </a:r>
          </a:p>
        </p:txBody>
      </p:sp>
      <p:sp>
        <p:nvSpPr>
          <p:cNvPr id="5" name="TextBox 4">
            <a:extLst>
              <a:ext uri="{FF2B5EF4-FFF2-40B4-BE49-F238E27FC236}">
                <a16:creationId xmlns:a16="http://schemas.microsoft.com/office/drawing/2014/main" id="{88B3A6F8-CFD7-5859-CE99-B9F77EB33301}"/>
              </a:ext>
            </a:extLst>
          </p:cNvPr>
          <p:cNvSpPr txBox="1"/>
          <p:nvPr/>
        </p:nvSpPr>
        <p:spPr>
          <a:xfrm>
            <a:off x="4716736" y="1838034"/>
            <a:ext cx="2440540" cy="369332"/>
          </a:xfrm>
          <a:prstGeom prst="rect">
            <a:avLst/>
          </a:prstGeom>
          <a:noFill/>
        </p:spPr>
        <p:txBody>
          <a:bodyPr wrap="none" rtlCol="0">
            <a:spAutoFit/>
          </a:bodyPr>
          <a:lstStyle/>
          <a:p>
            <a:r>
              <a:rPr lang="en-AU" dirty="0"/>
              <a:t>communication channel</a:t>
            </a:r>
          </a:p>
        </p:txBody>
      </p:sp>
    </p:spTree>
    <p:extLst>
      <p:ext uri="{BB962C8B-B14F-4D97-AF65-F5344CB8AC3E}">
        <p14:creationId xmlns:p14="http://schemas.microsoft.com/office/powerpoint/2010/main" val="1512331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lego building blocks on a white background&#10;&#10;Description automatically generated">
            <a:extLst>
              <a:ext uri="{FF2B5EF4-FFF2-40B4-BE49-F238E27FC236}">
                <a16:creationId xmlns:a16="http://schemas.microsoft.com/office/drawing/2014/main" id="{C0DD4654-1C3D-0212-37C4-7BC6F33F1218}"/>
              </a:ext>
            </a:extLst>
          </p:cNvPr>
          <p:cNvPicPr>
            <a:picLocks noChangeAspect="1"/>
          </p:cNvPicPr>
          <p:nvPr/>
        </p:nvPicPr>
        <p:blipFill>
          <a:blip r:embed="rId3"/>
          <a:stretch>
            <a:fillRect/>
          </a:stretch>
        </p:blipFill>
        <p:spPr>
          <a:xfrm>
            <a:off x="1861574" y="253181"/>
            <a:ext cx="8468851" cy="6351637"/>
          </a:xfrm>
          <a:prstGeom prst="rect">
            <a:avLst/>
          </a:prstGeom>
        </p:spPr>
      </p:pic>
    </p:spTree>
    <p:extLst>
      <p:ext uri="{BB962C8B-B14F-4D97-AF65-F5344CB8AC3E}">
        <p14:creationId xmlns:p14="http://schemas.microsoft.com/office/powerpoint/2010/main" val="312238581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731B-4BA0-5B91-520D-4A2F8B342439}"/>
              </a:ext>
            </a:extLst>
          </p:cNvPr>
          <p:cNvSpPr>
            <a:spLocks noGrp="1"/>
          </p:cNvSpPr>
          <p:nvPr>
            <p:ph type="title"/>
          </p:nvPr>
        </p:nvSpPr>
        <p:spPr/>
        <p:txBody>
          <a:bodyPr/>
          <a:lstStyle/>
          <a:p>
            <a:r>
              <a:rPr lang="en-AU" dirty="0"/>
              <a:t>CGGTTS file</a:t>
            </a:r>
          </a:p>
        </p:txBody>
      </p:sp>
      <p:sp>
        <p:nvSpPr>
          <p:cNvPr id="3" name="Date Placeholder 2">
            <a:extLst>
              <a:ext uri="{FF2B5EF4-FFF2-40B4-BE49-F238E27FC236}">
                <a16:creationId xmlns:a16="http://schemas.microsoft.com/office/drawing/2014/main" id="{1CAA7348-C4C8-1DAB-D469-2E8A9C9C050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11 Oct 2023</a:t>
            </a:r>
            <a:endPar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A77AA308-FD54-C367-70F8-92AB9078868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rPr>
              <a:t>Time and frequency transfer techniques</a:t>
            </a:r>
            <a:endParaRPr kumimoji="0" lang="en-AU"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90AF43D9-52B8-5651-C9FB-BE7699F586B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F29050-D3A7-419E-8F8A-80FA8E7AA01E}" type="slidenum">
              <a:rPr kumimoji="0" lang="en-AU"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nvGrpSpPr>
          <p:cNvPr id="48" name="Group 47">
            <a:extLst>
              <a:ext uri="{FF2B5EF4-FFF2-40B4-BE49-F238E27FC236}">
                <a16:creationId xmlns:a16="http://schemas.microsoft.com/office/drawing/2014/main" id="{D24A9E81-24E0-5A5F-758C-D8FDF7557DE2}"/>
              </a:ext>
            </a:extLst>
          </p:cNvPr>
          <p:cNvGrpSpPr/>
          <p:nvPr/>
        </p:nvGrpSpPr>
        <p:grpSpPr>
          <a:xfrm>
            <a:off x="383178" y="1292640"/>
            <a:ext cx="11518633" cy="5063710"/>
            <a:chOff x="336683" y="3062168"/>
            <a:chExt cx="11518633" cy="5063710"/>
          </a:xfrm>
        </p:grpSpPr>
        <p:grpSp>
          <p:nvGrpSpPr>
            <p:cNvPr id="49" name="Group 48">
              <a:extLst>
                <a:ext uri="{FF2B5EF4-FFF2-40B4-BE49-F238E27FC236}">
                  <a16:creationId xmlns:a16="http://schemas.microsoft.com/office/drawing/2014/main" id="{BCD4D610-6D59-C56E-75EB-BE76F24C77E4}"/>
                </a:ext>
              </a:extLst>
            </p:cNvPr>
            <p:cNvGrpSpPr/>
            <p:nvPr/>
          </p:nvGrpSpPr>
          <p:grpSpPr>
            <a:xfrm>
              <a:off x="336683" y="3062168"/>
              <a:ext cx="11518633" cy="5063710"/>
              <a:chOff x="5648066" y="4426382"/>
              <a:chExt cx="1367883" cy="969066"/>
            </a:xfrm>
          </p:grpSpPr>
          <p:sp>
            <p:nvSpPr>
              <p:cNvPr id="51" name="Rectangle: Top Corners One Rounded and One Snipped 50">
                <a:extLst>
                  <a:ext uri="{FF2B5EF4-FFF2-40B4-BE49-F238E27FC236}">
                    <a16:creationId xmlns:a16="http://schemas.microsoft.com/office/drawing/2014/main" id="{CEFEDD11-A0B8-47C0-2CCF-EFF86C0E4113}"/>
                  </a:ext>
                </a:extLst>
              </p:cNvPr>
              <p:cNvSpPr/>
              <p:nvPr/>
            </p:nvSpPr>
            <p:spPr>
              <a:xfrm>
                <a:off x="5648066" y="4426382"/>
                <a:ext cx="405548" cy="380841"/>
              </a:xfrm>
              <a:prstGeom prst="snipRoundRect">
                <a:avLst>
                  <a:gd name="adj1" fmla="val 28717"/>
                  <a:gd name="adj2" fmla="val 36698"/>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2" name="Rectangle: Rounded Corners 51">
                <a:extLst>
                  <a:ext uri="{FF2B5EF4-FFF2-40B4-BE49-F238E27FC236}">
                    <a16:creationId xmlns:a16="http://schemas.microsoft.com/office/drawing/2014/main" id="{CB0098D4-7EC0-6F86-9B36-5390EC004D07}"/>
                  </a:ext>
                </a:extLst>
              </p:cNvPr>
              <p:cNvSpPr/>
              <p:nvPr/>
            </p:nvSpPr>
            <p:spPr>
              <a:xfrm>
                <a:off x="5648441" y="4586333"/>
                <a:ext cx="1367508" cy="809115"/>
              </a:xfrm>
              <a:prstGeom prst="roundRect">
                <a:avLst>
                  <a:gd name="adj" fmla="val 15660"/>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grpSp>
        <p:sp>
          <p:nvSpPr>
            <p:cNvPr id="50" name="TextBox 49">
              <a:extLst>
                <a:ext uri="{FF2B5EF4-FFF2-40B4-BE49-F238E27FC236}">
                  <a16:creationId xmlns:a16="http://schemas.microsoft.com/office/drawing/2014/main" id="{6373FBCD-F8E8-EC96-85FD-A2DE490D249A}"/>
                </a:ext>
              </a:extLst>
            </p:cNvPr>
            <p:cNvSpPr txBox="1"/>
            <p:nvPr/>
          </p:nvSpPr>
          <p:spPr>
            <a:xfrm>
              <a:off x="679827" y="4325471"/>
              <a:ext cx="10129034" cy="36009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CGGTTS     GENERIC DATA FORMAT VERSION = 2E</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REV DATE = 2023-02-01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RCVR = </a:t>
              </a:r>
              <a:r>
                <a:rPr kumimoji="0" lang="en-AU" sz="1000" b="0" i="0" u="none" strike="noStrike" kern="1200" cap="none" spc="0" normalizeH="0" baseline="0" noProof="0" dirty="0" err="1">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Septentrio</a:t>
              </a: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PolaRx2 S/N 3252   R2CGGTTS v8.3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CH = 20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IMS = </a:t>
              </a:r>
              <a:r>
                <a:rPr kumimoji="0" lang="en-AU" sz="1000" b="0" i="0" u="none" strike="noStrike" kern="1200" cap="none" spc="0" normalizeH="0" baseline="0" noProof="0" dirty="0" err="1">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Septentrio</a:t>
              </a: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PolaRx2 S/N 3252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LAB = NMI Australia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X = -4648241.00 m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Y = +2560636.48 m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Z = -3526317.74 m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FRAME = ITRF</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COMMENTS =           IGS antenna SYDN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INT DLY =  211.7 ns (GPS P1),  213.3 ns (GPS P2)     CAL_ID = 1015-2021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CAB DLY = 2484.6 ns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REF DLY =  337.2 ns</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REF = UTC(AUS)                      </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CKSUM = 75</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SAT CL  MJD  STTIME TRKL ELV AZTH   REFSV      SRSV     REFSYS    SRSYS  DSG IOE MDTR SMDT MDIO SMDI MSIO SMSI ISG FR HC FRC CK</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a:t>
              </a:r>
              <a:r>
                <a:rPr kumimoji="0" lang="en-AU" sz="1000" b="0" i="0" u="none" strike="noStrike" kern="1200" cap="none" spc="0" normalizeH="0" baseline="0" noProof="0" dirty="0" err="1">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hhmmss</a:t>
              </a: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s  .1dg .1dg    .1ns     .1ps/s     .1ns    .1ps/s .1ns     .1ns.1ps/s.1ns.1ps/s.1ns.1ps/s.1ns</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G07 FF 60164 000200  780 631 1636    -1017529   +101        4390     -8   24  38   91   +0  162  +12  162   12  18  0  0 L3P 1F</a:t>
              </a:r>
              <a:br>
                <a:rPr kumimoji="0" lang="en-AU" sz="10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28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a:t>
              </a:r>
              <a:endParaRPr kumimoji="0" lang="en-AU" sz="2800" b="0" i="0" u="none" strike="noStrike" kern="1200" cap="none" spc="0" normalizeH="0" baseline="0" noProof="0" dirty="0">
                <a:ln>
                  <a:noFill/>
                </a:ln>
                <a:solidFill>
                  <a:srgbClr val="000000"/>
                </a:solidFill>
                <a:effectLst/>
                <a:uLnTx/>
                <a:uFillTx/>
                <a:latin typeface="Consolas" panose="020B0609020204030204" pitchFamily="49" charset="0"/>
                <a:ea typeface="Calibri" panose="020F0502020204030204" pitchFamily="34" charset="0"/>
                <a:cs typeface="Times New Roman" panose="02020603050405020304" pitchFamily="18" charset="0"/>
              </a:endParaRPr>
            </a:p>
          </p:txBody>
        </p:sp>
      </p:grpSp>
      <p:sp>
        <p:nvSpPr>
          <p:cNvPr id="6" name="TextBox 5">
            <a:extLst>
              <a:ext uri="{FF2B5EF4-FFF2-40B4-BE49-F238E27FC236}">
                <a16:creationId xmlns:a16="http://schemas.microsoft.com/office/drawing/2014/main" id="{F7E1AE9A-46FE-A498-620F-65F73272EA85}"/>
              </a:ext>
            </a:extLst>
          </p:cNvPr>
          <p:cNvSpPr txBox="1"/>
          <p:nvPr/>
        </p:nvSpPr>
        <p:spPr>
          <a:xfrm>
            <a:off x="6598920" y="1116984"/>
            <a:ext cx="4597412"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srgbClr val="000000"/>
                </a:solidFill>
                <a:effectLst/>
                <a:uLnTx/>
                <a:uFillTx/>
                <a:latin typeface="Calibri" panose="020F0502020204030204"/>
                <a:ea typeface="+mn-ea"/>
                <a:cs typeface="+mn-cs"/>
              </a:rPr>
              <a:t>CGGTTS specification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srgbClr val="000000"/>
                </a:solidFill>
                <a:effectLst/>
                <a:uLnTx/>
                <a:uFillTx/>
                <a:latin typeface="Calibri" panose="020F0502020204030204"/>
                <a:ea typeface="+mn-ea"/>
                <a:cs typeface="+mn-cs"/>
              </a:rPr>
              <a:t>http://dx.doi.org/10.1088/0026‐1394/52/6/G1</a:t>
            </a:r>
          </a:p>
        </p:txBody>
      </p:sp>
      <p:grpSp>
        <p:nvGrpSpPr>
          <p:cNvPr id="9" name="Group 8">
            <a:extLst>
              <a:ext uri="{FF2B5EF4-FFF2-40B4-BE49-F238E27FC236}">
                <a16:creationId xmlns:a16="http://schemas.microsoft.com/office/drawing/2014/main" id="{900C3277-0EC0-2A18-A246-37CBD0165338}"/>
              </a:ext>
            </a:extLst>
          </p:cNvPr>
          <p:cNvGrpSpPr/>
          <p:nvPr/>
        </p:nvGrpSpPr>
        <p:grpSpPr>
          <a:xfrm>
            <a:off x="726322" y="5451019"/>
            <a:ext cx="9936989" cy="672097"/>
            <a:chOff x="726322" y="5451019"/>
            <a:chExt cx="9936989" cy="672097"/>
          </a:xfrm>
        </p:grpSpPr>
        <p:sp>
          <p:nvSpPr>
            <p:cNvPr id="7" name="Rectangle 6">
              <a:extLst>
                <a:ext uri="{FF2B5EF4-FFF2-40B4-BE49-F238E27FC236}">
                  <a16:creationId xmlns:a16="http://schemas.microsoft.com/office/drawing/2014/main" id="{407C96DA-FDBA-621D-C586-FC10FD77404A}"/>
                </a:ext>
              </a:extLst>
            </p:cNvPr>
            <p:cNvSpPr/>
            <p:nvPr/>
          </p:nvSpPr>
          <p:spPr>
            <a:xfrm>
              <a:off x="726322" y="5451019"/>
              <a:ext cx="9936989" cy="32495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TextBox 7">
              <a:extLst>
                <a:ext uri="{FF2B5EF4-FFF2-40B4-BE49-F238E27FC236}">
                  <a16:creationId xmlns:a16="http://schemas.microsoft.com/office/drawing/2014/main" id="{CB5B79E6-2087-7A59-BDDC-897F8E604ACA}"/>
                </a:ext>
              </a:extLst>
            </p:cNvPr>
            <p:cNvSpPr txBox="1"/>
            <p:nvPr/>
          </p:nvSpPr>
          <p:spPr>
            <a:xfrm>
              <a:off x="7458449" y="5753784"/>
              <a:ext cx="143917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srgbClr val="FF0000"/>
                  </a:solidFill>
                  <a:effectLst/>
                  <a:uLnTx/>
                  <a:uFillTx/>
                  <a:latin typeface="Calibri" panose="020F0502020204030204"/>
                  <a:ea typeface="+mn-ea"/>
                  <a:cs typeface="+mn-cs"/>
                </a:rPr>
                <a:t>satellite track</a:t>
              </a:r>
            </a:p>
          </p:txBody>
        </p:sp>
      </p:grpSp>
    </p:spTree>
    <p:extLst>
      <p:ext uri="{BB962C8B-B14F-4D97-AF65-F5344CB8AC3E}">
        <p14:creationId xmlns:p14="http://schemas.microsoft.com/office/powerpoint/2010/main" val="382787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731B-4BA0-5B91-520D-4A2F8B342439}"/>
              </a:ext>
            </a:extLst>
          </p:cNvPr>
          <p:cNvSpPr>
            <a:spLocks noGrp="1"/>
          </p:cNvSpPr>
          <p:nvPr>
            <p:ph type="title"/>
          </p:nvPr>
        </p:nvSpPr>
        <p:spPr/>
        <p:txBody>
          <a:bodyPr/>
          <a:lstStyle/>
          <a:p>
            <a:r>
              <a:rPr lang="en-AU" dirty="0"/>
              <a:t>RINEX CLK file</a:t>
            </a:r>
          </a:p>
        </p:txBody>
      </p:sp>
      <p:sp>
        <p:nvSpPr>
          <p:cNvPr id="3" name="Date Placeholder 2">
            <a:extLst>
              <a:ext uri="{FF2B5EF4-FFF2-40B4-BE49-F238E27FC236}">
                <a16:creationId xmlns:a16="http://schemas.microsoft.com/office/drawing/2014/main" id="{1CAA7348-C4C8-1DAB-D469-2E8A9C9C0501}"/>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Calibri" panose="020F0502020204030204"/>
                <a:ea typeface="+mn-ea"/>
                <a:cs typeface="+mn-cs"/>
              </a:rPr>
              <a:t>11 Oct 2023</a:t>
            </a:r>
            <a:endPar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A77AA308-FD54-C367-70F8-92AB90788685}"/>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rPr>
              <a:t>Time and frequency transfer techniques</a:t>
            </a:r>
            <a:endParaRPr kumimoji="0" lang="en-AU"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90AF43D9-52B8-5651-C9FB-BE7699F586B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7F29050-D3A7-419E-8F8A-80FA8E7AA01E}" type="slidenum">
              <a:rPr kumimoji="0" lang="en-AU"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en-AU"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grpSp>
        <p:nvGrpSpPr>
          <p:cNvPr id="6" name="Group 5">
            <a:extLst>
              <a:ext uri="{FF2B5EF4-FFF2-40B4-BE49-F238E27FC236}">
                <a16:creationId xmlns:a16="http://schemas.microsoft.com/office/drawing/2014/main" id="{21452FB9-383B-DB70-656C-74F5EDC997AD}"/>
              </a:ext>
            </a:extLst>
          </p:cNvPr>
          <p:cNvGrpSpPr/>
          <p:nvPr/>
        </p:nvGrpSpPr>
        <p:grpSpPr>
          <a:xfrm>
            <a:off x="336683" y="1581394"/>
            <a:ext cx="11518633" cy="4716446"/>
            <a:chOff x="596288" y="1476947"/>
            <a:chExt cx="11518633" cy="5063711"/>
          </a:xfrm>
        </p:grpSpPr>
        <p:sp>
          <p:nvSpPr>
            <p:cNvPr id="7" name="Rectangle: Top Corners One Rounded and One Snipped 6">
              <a:extLst>
                <a:ext uri="{FF2B5EF4-FFF2-40B4-BE49-F238E27FC236}">
                  <a16:creationId xmlns:a16="http://schemas.microsoft.com/office/drawing/2014/main" id="{A21BC1BB-B515-7F12-13DB-9653DC893A03}"/>
                </a:ext>
              </a:extLst>
            </p:cNvPr>
            <p:cNvSpPr/>
            <p:nvPr/>
          </p:nvSpPr>
          <p:spPr>
            <a:xfrm>
              <a:off x="596288" y="1476947"/>
              <a:ext cx="3415028" cy="1990028"/>
            </a:xfrm>
            <a:prstGeom prst="snipRoundRect">
              <a:avLst>
                <a:gd name="adj1" fmla="val 28717"/>
                <a:gd name="adj2" fmla="val 36698"/>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 name="Rectangle: Rounded Corners 7">
              <a:extLst>
                <a:ext uri="{FF2B5EF4-FFF2-40B4-BE49-F238E27FC236}">
                  <a16:creationId xmlns:a16="http://schemas.microsoft.com/office/drawing/2014/main" id="{6E56E589-B284-037E-C89C-03658646FE8E}"/>
                </a:ext>
              </a:extLst>
            </p:cNvPr>
            <p:cNvSpPr/>
            <p:nvPr/>
          </p:nvSpPr>
          <p:spPr>
            <a:xfrm>
              <a:off x="599446" y="2312747"/>
              <a:ext cx="11515475" cy="4227911"/>
            </a:xfrm>
            <a:prstGeom prst="roundRect">
              <a:avLst>
                <a:gd name="adj" fmla="val 15660"/>
              </a:avLst>
            </a:prstGeom>
            <a:solidFill>
              <a:srgbClr val="FFFFCC"/>
            </a:solidFill>
            <a:ln w="28575">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sp>
          <p:nvSpPr>
            <p:cNvPr id="9" name="TextBox 8">
              <a:extLst>
                <a:ext uri="{FF2B5EF4-FFF2-40B4-BE49-F238E27FC236}">
                  <a16:creationId xmlns:a16="http://schemas.microsoft.com/office/drawing/2014/main" id="{54DA5D02-1438-3635-7C1D-EF281CEE531B}"/>
                </a:ext>
              </a:extLst>
            </p:cNvPr>
            <p:cNvSpPr txBox="1"/>
            <p:nvPr/>
          </p:nvSpPr>
          <p:spPr>
            <a:xfrm>
              <a:off x="1666373" y="3142002"/>
              <a:ext cx="8598969" cy="257741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AU" sz="18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a:t>
              </a: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3.00           CLOCK DATA          G                       RINEX VERSION / TYPE</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SPARK 3.49.0        CSRS-PPP            20210309 045336 UTC PGM / RUN BY / DATE</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GPS                                                      TIME SYSTEM ID</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1    AR                                                # / TYPES OF DATA</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EMR  Natural Resources Canada                               ANALYSIS CENTER</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G SPARK             igs14_2136_nrcan.atx                    SYS / PCVS APPLIED</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1      IGb14                                             # OF SOLN STA / TRF</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SEP1                     -4648240922  2560636452 -3526317756SOLN STA NAME / NUM</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                                                            END OF HEADER</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AR SEP1 2021 02 01 00 00 30.000000  2    2.777382759502e-06  1.743022524273e-10</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AR SEP1 2021 02 01 00 01  0.000000  2    2.777384620946e-06  1.741553427481e-10</a:t>
              </a:r>
              <a:b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br>
              <a:r>
                <a:rPr kumimoji="0" lang="en-AU" sz="1200" b="0" i="0" u="none" strike="noStrike" kern="1200" cap="none" spc="0" normalizeH="0" baseline="0" noProof="0" dirty="0">
                  <a:ln>
                    <a:noFill/>
                  </a:ln>
                  <a:solidFill>
                    <a:srgbClr val="000000"/>
                  </a:solidFill>
                  <a:effectLst/>
                  <a:uLnTx/>
                  <a:uFillTx/>
                  <a:latin typeface="Courier New" panose="02070309020205020404" pitchFamily="49" charset="0"/>
                  <a:ea typeface="Calibri" panose="020F0502020204030204" pitchFamily="34" charset="0"/>
                  <a:cs typeface="Times New Roman" panose="02020603050405020304" pitchFamily="18" charset="0"/>
                </a:rPr>
                <a:t>…</a:t>
              </a:r>
              <a:endParaRPr kumimoji="0" lang="en-AU" sz="1200" b="0" i="0" u="none" strike="noStrike" kern="1200" cap="none" spc="0" normalizeH="0" baseline="0" noProof="0" dirty="0">
                <a:ln>
                  <a:noFill/>
                </a:ln>
                <a:solidFill>
                  <a:srgbClr val="000000"/>
                </a:solidFill>
                <a:effectLst/>
                <a:uLnTx/>
                <a:uFillTx/>
                <a:latin typeface="Calibri" panose="020F0502020204030204"/>
                <a:ea typeface="+mn-ea"/>
                <a:cs typeface="+mn-cs"/>
              </a:endParaRPr>
            </a:p>
          </p:txBody>
        </p:sp>
      </p:grpSp>
      <p:sp>
        <p:nvSpPr>
          <p:cNvPr id="10" name="Rectangle 9">
            <a:extLst>
              <a:ext uri="{FF2B5EF4-FFF2-40B4-BE49-F238E27FC236}">
                <a16:creationId xmlns:a16="http://schemas.microsoft.com/office/drawing/2014/main" id="{DD8F169F-2702-D1C0-BDA2-A1B8BCC83369}"/>
              </a:ext>
            </a:extLst>
          </p:cNvPr>
          <p:cNvSpPr/>
          <p:nvPr/>
        </p:nvSpPr>
        <p:spPr>
          <a:xfrm>
            <a:off x="1406768" y="5085471"/>
            <a:ext cx="7512149" cy="26025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AU"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0646356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499F-5A8C-181E-2F04-6BDE509D2A7A}"/>
              </a:ext>
            </a:extLst>
          </p:cNvPr>
          <p:cNvSpPr>
            <a:spLocks noGrp="1"/>
          </p:cNvSpPr>
          <p:nvPr>
            <p:ph type="title"/>
          </p:nvPr>
        </p:nvSpPr>
        <p:spPr/>
        <p:txBody>
          <a:bodyPr/>
          <a:lstStyle/>
          <a:p>
            <a:r>
              <a:rPr lang="en-AU" dirty="0"/>
              <a:t>Delay calibration</a:t>
            </a:r>
          </a:p>
        </p:txBody>
      </p:sp>
      <p:sp>
        <p:nvSpPr>
          <p:cNvPr id="3" name="Date Placeholder 2">
            <a:extLst>
              <a:ext uri="{FF2B5EF4-FFF2-40B4-BE49-F238E27FC236}">
                <a16:creationId xmlns:a16="http://schemas.microsoft.com/office/drawing/2014/main" id="{52607C7D-9AA1-74B4-58A7-CA64BDBF5B60}"/>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45848F1B-CDEA-D79B-A054-52945D9F4EB8}"/>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49E9E8D9-2C36-9DF8-97A1-4E9B075F7D69}"/>
              </a:ext>
            </a:extLst>
          </p:cNvPr>
          <p:cNvSpPr>
            <a:spLocks noGrp="1"/>
          </p:cNvSpPr>
          <p:nvPr>
            <p:ph type="sldNum" sz="quarter" idx="12"/>
          </p:nvPr>
        </p:nvSpPr>
        <p:spPr/>
        <p:txBody>
          <a:bodyPr/>
          <a:lstStyle/>
          <a:p>
            <a:fld id="{07F29050-D3A7-419E-8F8A-80FA8E7AA01E}" type="slidenum">
              <a:rPr lang="en-AU" smtClean="0"/>
              <a:t>43</a:t>
            </a:fld>
            <a:endParaRPr lang="en-AU"/>
          </a:p>
        </p:txBody>
      </p:sp>
      <p:sp>
        <p:nvSpPr>
          <p:cNvPr id="20" name="TextBox 19">
            <a:extLst>
              <a:ext uri="{FF2B5EF4-FFF2-40B4-BE49-F238E27FC236}">
                <a16:creationId xmlns:a16="http://schemas.microsoft.com/office/drawing/2014/main" id="{A69AAA45-0AA3-1E39-3232-A7B33F829084}"/>
              </a:ext>
            </a:extLst>
          </p:cNvPr>
          <p:cNvSpPr txBox="1"/>
          <p:nvPr/>
        </p:nvSpPr>
        <p:spPr>
          <a:xfrm>
            <a:off x="2474078" y="1271718"/>
            <a:ext cx="1704110" cy="646331"/>
          </a:xfrm>
          <a:prstGeom prst="rect">
            <a:avLst/>
          </a:prstGeom>
          <a:noFill/>
        </p:spPr>
        <p:txBody>
          <a:bodyPr wrap="square" rtlCol="0">
            <a:spAutoFit/>
          </a:bodyPr>
          <a:lstStyle/>
          <a:p>
            <a:r>
              <a:rPr lang="en-AU" dirty="0"/>
              <a:t>BIPM Time and Frequency Dept</a:t>
            </a:r>
          </a:p>
        </p:txBody>
      </p:sp>
      <p:cxnSp>
        <p:nvCxnSpPr>
          <p:cNvPr id="22" name="Straight Connector 21">
            <a:extLst>
              <a:ext uri="{FF2B5EF4-FFF2-40B4-BE49-F238E27FC236}">
                <a16:creationId xmlns:a16="http://schemas.microsoft.com/office/drawing/2014/main" id="{20D96EF0-5559-9264-034F-0B1B1623C52D}"/>
              </a:ext>
            </a:extLst>
          </p:cNvPr>
          <p:cNvCxnSpPr>
            <a:cxnSpLocks/>
          </p:cNvCxnSpPr>
          <p:nvPr/>
        </p:nvCxnSpPr>
        <p:spPr>
          <a:xfrm>
            <a:off x="1191541" y="2671948"/>
            <a:ext cx="363385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8A0DECE1-4369-1124-D56C-1F71D1F11187}"/>
              </a:ext>
            </a:extLst>
          </p:cNvPr>
          <p:cNvCxnSpPr>
            <a:cxnSpLocks/>
          </p:cNvCxnSpPr>
          <p:nvPr/>
        </p:nvCxnSpPr>
        <p:spPr>
          <a:xfrm>
            <a:off x="1167791" y="4857008"/>
            <a:ext cx="3918857"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77C052D-F98B-85E1-CA05-6BFD8040FBC1}"/>
              </a:ext>
            </a:extLst>
          </p:cNvPr>
          <p:cNvSpPr txBox="1"/>
          <p:nvPr/>
        </p:nvSpPr>
        <p:spPr>
          <a:xfrm>
            <a:off x="1402329" y="3133613"/>
            <a:ext cx="2143496" cy="646331"/>
          </a:xfrm>
          <a:prstGeom prst="rect">
            <a:avLst/>
          </a:prstGeom>
          <a:noFill/>
        </p:spPr>
        <p:txBody>
          <a:bodyPr wrap="square" rtlCol="0">
            <a:spAutoFit/>
          </a:bodyPr>
          <a:lstStyle/>
          <a:p>
            <a:r>
              <a:rPr lang="en-AU" dirty="0"/>
              <a:t>APMP</a:t>
            </a:r>
          </a:p>
          <a:p>
            <a:r>
              <a:rPr lang="en-AU" dirty="0"/>
              <a:t>NICT, NIM, TL, </a:t>
            </a:r>
            <a:r>
              <a:rPr lang="en-AU" dirty="0">
                <a:solidFill>
                  <a:srgbClr val="92D050"/>
                </a:solidFill>
              </a:rPr>
              <a:t>KRISS</a:t>
            </a:r>
          </a:p>
        </p:txBody>
      </p:sp>
      <p:sp>
        <p:nvSpPr>
          <p:cNvPr id="26" name="TextBox 25">
            <a:extLst>
              <a:ext uri="{FF2B5EF4-FFF2-40B4-BE49-F238E27FC236}">
                <a16:creationId xmlns:a16="http://schemas.microsoft.com/office/drawing/2014/main" id="{91A45896-4C52-E91B-4EFF-AA4FC3B5B7BE}"/>
              </a:ext>
            </a:extLst>
          </p:cNvPr>
          <p:cNvSpPr txBox="1"/>
          <p:nvPr/>
        </p:nvSpPr>
        <p:spPr>
          <a:xfrm>
            <a:off x="1199642" y="2671947"/>
            <a:ext cx="534121" cy="461665"/>
          </a:xfrm>
          <a:prstGeom prst="rect">
            <a:avLst/>
          </a:prstGeom>
          <a:noFill/>
        </p:spPr>
        <p:txBody>
          <a:bodyPr wrap="none" rtlCol="0">
            <a:spAutoFit/>
          </a:bodyPr>
          <a:lstStyle/>
          <a:p>
            <a:r>
              <a:rPr lang="en-AU" sz="2400" dirty="0"/>
              <a:t>G1</a:t>
            </a:r>
          </a:p>
        </p:txBody>
      </p:sp>
      <p:sp>
        <p:nvSpPr>
          <p:cNvPr id="27" name="TextBox 26">
            <a:extLst>
              <a:ext uri="{FF2B5EF4-FFF2-40B4-BE49-F238E27FC236}">
                <a16:creationId xmlns:a16="http://schemas.microsoft.com/office/drawing/2014/main" id="{60CF83BB-19DF-ED59-6FF0-6E86A3050828}"/>
              </a:ext>
            </a:extLst>
          </p:cNvPr>
          <p:cNvSpPr txBox="1"/>
          <p:nvPr/>
        </p:nvSpPr>
        <p:spPr>
          <a:xfrm>
            <a:off x="1118311" y="4857008"/>
            <a:ext cx="534121" cy="461665"/>
          </a:xfrm>
          <a:prstGeom prst="rect">
            <a:avLst/>
          </a:prstGeom>
          <a:noFill/>
        </p:spPr>
        <p:txBody>
          <a:bodyPr wrap="none" rtlCol="0">
            <a:spAutoFit/>
          </a:bodyPr>
          <a:lstStyle/>
          <a:p>
            <a:r>
              <a:rPr lang="en-AU" sz="2400" dirty="0"/>
              <a:t>G2</a:t>
            </a:r>
          </a:p>
        </p:txBody>
      </p:sp>
      <p:sp>
        <p:nvSpPr>
          <p:cNvPr id="28" name="TextBox 27">
            <a:extLst>
              <a:ext uri="{FF2B5EF4-FFF2-40B4-BE49-F238E27FC236}">
                <a16:creationId xmlns:a16="http://schemas.microsoft.com/office/drawing/2014/main" id="{0405EDB6-0F55-6167-DFA4-BF37831A661B}"/>
              </a:ext>
            </a:extLst>
          </p:cNvPr>
          <p:cNvSpPr txBox="1"/>
          <p:nvPr/>
        </p:nvSpPr>
        <p:spPr>
          <a:xfrm>
            <a:off x="1292870" y="5341009"/>
            <a:ext cx="2143496" cy="646331"/>
          </a:xfrm>
          <a:prstGeom prst="rect">
            <a:avLst/>
          </a:prstGeom>
          <a:noFill/>
        </p:spPr>
        <p:txBody>
          <a:bodyPr wrap="square" rtlCol="0">
            <a:spAutoFit/>
          </a:bodyPr>
          <a:lstStyle/>
          <a:p>
            <a:r>
              <a:rPr lang="en-AU" dirty="0"/>
              <a:t>APMP</a:t>
            </a:r>
          </a:p>
          <a:p>
            <a:r>
              <a:rPr lang="en-AU" dirty="0"/>
              <a:t>NMIA, ...</a:t>
            </a:r>
            <a:endParaRPr lang="en-AU" dirty="0">
              <a:solidFill>
                <a:srgbClr val="92D050"/>
              </a:solidFill>
            </a:endParaRPr>
          </a:p>
        </p:txBody>
      </p:sp>
      <p:grpSp>
        <p:nvGrpSpPr>
          <p:cNvPr id="62" name="Group 61">
            <a:extLst>
              <a:ext uri="{FF2B5EF4-FFF2-40B4-BE49-F238E27FC236}">
                <a16:creationId xmlns:a16="http://schemas.microsoft.com/office/drawing/2014/main" id="{BEAD1A04-5AA6-0944-748C-9665C386B6BF}"/>
              </a:ext>
            </a:extLst>
          </p:cNvPr>
          <p:cNvGrpSpPr/>
          <p:nvPr/>
        </p:nvGrpSpPr>
        <p:grpSpPr>
          <a:xfrm>
            <a:off x="1953806" y="1968852"/>
            <a:ext cx="1428039" cy="819852"/>
            <a:chOff x="1076960" y="1897600"/>
            <a:chExt cx="1428039" cy="819852"/>
          </a:xfrm>
        </p:grpSpPr>
        <p:sp>
          <p:nvSpPr>
            <p:cNvPr id="33" name="Arrow: Down 32">
              <a:extLst>
                <a:ext uri="{FF2B5EF4-FFF2-40B4-BE49-F238E27FC236}">
                  <a16:creationId xmlns:a16="http://schemas.microsoft.com/office/drawing/2014/main" id="{47E0F076-5A06-0659-8307-1D103CF944A7}"/>
                </a:ext>
              </a:extLst>
            </p:cNvPr>
            <p:cNvSpPr/>
            <p:nvPr/>
          </p:nvSpPr>
          <p:spPr>
            <a:xfrm rot="3074722">
              <a:off x="1609881" y="1822333"/>
              <a:ext cx="362198" cy="1428039"/>
            </a:xfrm>
            <a:prstGeom prst="downArrow">
              <a:avLst/>
            </a:prstGeom>
            <a:solidFill>
              <a:srgbClr val="A619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5" name="Rectangle 34">
              <a:extLst>
                <a:ext uri="{FF2B5EF4-FFF2-40B4-BE49-F238E27FC236}">
                  <a16:creationId xmlns:a16="http://schemas.microsoft.com/office/drawing/2014/main" id="{D15B65D4-8C52-2B9B-C69F-F6F625879C3E}"/>
                </a:ext>
              </a:extLst>
            </p:cNvPr>
            <p:cNvSpPr/>
            <p:nvPr/>
          </p:nvSpPr>
          <p:spPr>
            <a:xfrm>
              <a:off x="1145968" y="2160435"/>
              <a:ext cx="712520" cy="326844"/>
            </a:xfrm>
            <a:prstGeom prst="rect">
              <a:avLst/>
            </a:prstGeom>
            <a:solidFill>
              <a:srgbClr val="FF9933"/>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tx1"/>
                  </a:solidFill>
                </a:rPr>
                <a:t>BIPM</a:t>
              </a:r>
            </a:p>
          </p:txBody>
        </p:sp>
        <p:sp>
          <p:nvSpPr>
            <p:cNvPr id="37" name="Line 6">
              <a:extLst>
                <a:ext uri="{FF2B5EF4-FFF2-40B4-BE49-F238E27FC236}">
                  <a16:creationId xmlns:a16="http://schemas.microsoft.com/office/drawing/2014/main" id="{ABCBE16D-C2C8-5032-74A0-BD120B4B7057}"/>
                </a:ext>
              </a:extLst>
            </p:cNvPr>
            <p:cNvSpPr>
              <a:spLocks noChangeShapeType="1"/>
            </p:cNvSpPr>
            <p:nvPr/>
          </p:nvSpPr>
          <p:spPr bwMode="auto">
            <a:xfrm flipH="1">
              <a:off x="1247408" y="2040475"/>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38" name="Rectangle 7">
              <a:extLst>
                <a:ext uri="{FF2B5EF4-FFF2-40B4-BE49-F238E27FC236}">
                  <a16:creationId xmlns:a16="http://schemas.microsoft.com/office/drawing/2014/main" id="{7117F9D2-8CF1-5B14-078F-1A59A834E78A}"/>
                </a:ext>
              </a:extLst>
            </p:cNvPr>
            <p:cNvSpPr>
              <a:spLocks noChangeArrowheads="1"/>
            </p:cNvSpPr>
            <p:nvPr/>
          </p:nvSpPr>
          <p:spPr bwMode="auto">
            <a:xfrm flipH="1">
              <a:off x="1320383" y="1897600"/>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cxnSp>
          <p:nvCxnSpPr>
            <p:cNvPr id="40" name="Straight Connector 39">
              <a:extLst>
                <a:ext uri="{FF2B5EF4-FFF2-40B4-BE49-F238E27FC236}">
                  <a16:creationId xmlns:a16="http://schemas.microsoft.com/office/drawing/2014/main" id="{790A6998-66D6-BCCF-DF5F-B0EB624DBF91}"/>
                </a:ext>
              </a:extLst>
            </p:cNvPr>
            <p:cNvCxnSpPr>
              <a:stCxn id="38" idx="2"/>
              <a:endCxn id="35" idx="0"/>
            </p:cNvCxnSpPr>
            <p:nvPr/>
          </p:nvCxnSpPr>
          <p:spPr>
            <a:xfrm>
              <a:off x="1499648" y="2040475"/>
              <a:ext cx="2580" cy="11996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88" name="Group 87">
            <a:extLst>
              <a:ext uri="{FF2B5EF4-FFF2-40B4-BE49-F238E27FC236}">
                <a16:creationId xmlns:a16="http://schemas.microsoft.com/office/drawing/2014/main" id="{22864EB1-7700-D47B-D294-2C40EC7C2BFA}"/>
              </a:ext>
            </a:extLst>
          </p:cNvPr>
          <p:cNvGrpSpPr/>
          <p:nvPr/>
        </p:nvGrpSpPr>
        <p:grpSpPr>
          <a:xfrm>
            <a:off x="5710551" y="2496719"/>
            <a:ext cx="2189019" cy="1777614"/>
            <a:chOff x="5609111" y="2907254"/>
            <a:chExt cx="2189019" cy="1777614"/>
          </a:xfrm>
        </p:grpSpPr>
        <p:sp>
          <p:nvSpPr>
            <p:cNvPr id="41" name="Rectangle 40">
              <a:extLst>
                <a:ext uri="{FF2B5EF4-FFF2-40B4-BE49-F238E27FC236}">
                  <a16:creationId xmlns:a16="http://schemas.microsoft.com/office/drawing/2014/main" id="{1D9BBCF6-99A8-C6F3-36D5-6ACD56B1D955}"/>
                </a:ext>
              </a:extLst>
            </p:cNvPr>
            <p:cNvSpPr/>
            <p:nvPr/>
          </p:nvSpPr>
          <p:spPr>
            <a:xfrm>
              <a:off x="5609111" y="3188028"/>
              <a:ext cx="712520" cy="326844"/>
            </a:xfrm>
            <a:prstGeom prst="rect">
              <a:avLst/>
            </a:prstGeom>
            <a:solidFill>
              <a:srgbClr val="FF9933"/>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tx1"/>
                  </a:solidFill>
                </a:rPr>
                <a:t>BIPM</a:t>
              </a:r>
            </a:p>
          </p:txBody>
        </p:sp>
        <p:sp>
          <p:nvSpPr>
            <p:cNvPr id="42" name="Line 6">
              <a:extLst>
                <a:ext uri="{FF2B5EF4-FFF2-40B4-BE49-F238E27FC236}">
                  <a16:creationId xmlns:a16="http://schemas.microsoft.com/office/drawing/2014/main" id="{2D73F4E3-4816-C952-DF8C-D7B2CB7873CF}"/>
                </a:ext>
              </a:extLst>
            </p:cNvPr>
            <p:cNvSpPr>
              <a:spLocks noChangeShapeType="1"/>
            </p:cNvSpPr>
            <p:nvPr/>
          </p:nvSpPr>
          <p:spPr bwMode="auto">
            <a:xfrm flipH="1">
              <a:off x="5710551" y="3068068"/>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43" name="Rectangle 7">
              <a:extLst>
                <a:ext uri="{FF2B5EF4-FFF2-40B4-BE49-F238E27FC236}">
                  <a16:creationId xmlns:a16="http://schemas.microsoft.com/office/drawing/2014/main" id="{7A4061C5-731E-3B8A-0EFE-CCBCDC6489F1}"/>
                </a:ext>
              </a:extLst>
            </p:cNvPr>
            <p:cNvSpPr>
              <a:spLocks noChangeArrowheads="1"/>
            </p:cNvSpPr>
            <p:nvPr/>
          </p:nvSpPr>
          <p:spPr bwMode="auto">
            <a:xfrm flipH="1">
              <a:off x="5783526" y="2925193"/>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cxnSp>
          <p:nvCxnSpPr>
            <p:cNvPr id="44" name="Straight Connector 43">
              <a:extLst>
                <a:ext uri="{FF2B5EF4-FFF2-40B4-BE49-F238E27FC236}">
                  <a16:creationId xmlns:a16="http://schemas.microsoft.com/office/drawing/2014/main" id="{C831B1DE-CED5-2EBD-CB00-DFCAC717CE53}"/>
                </a:ext>
              </a:extLst>
            </p:cNvPr>
            <p:cNvCxnSpPr>
              <a:stCxn id="43" idx="2"/>
              <a:endCxn id="41" idx="0"/>
            </p:cNvCxnSpPr>
            <p:nvPr/>
          </p:nvCxnSpPr>
          <p:spPr>
            <a:xfrm>
              <a:off x="5962791" y="3068068"/>
              <a:ext cx="2580" cy="11996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45" name="Rectangle 44">
              <a:extLst>
                <a:ext uri="{FF2B5EF4-FFF2-40B4-BE49-F238E27FC236}">
                  <a16:creationId xmlns:a16="http://schemas.microsoft.com/office/drawing/2014/main" id="{E546A012-AB41-E41C-42C7-8CFD03D194D7}"/>
                </a:ext>
              </a:extLst>
            </p:cNvPr>
            <p:cNvSpPr/>
            <p:nvPr/>
          </p:nvSpPr>
          <p:spPr>
            <a:xfrm>
              <a:off x="7085610" y="3170089"/>
              <a:ext cx="712520" cy="326844"/>
            </a:xfrm>
            <a:prstGeom prst="rect">
              <a:avLst/>
            </a:prstGeom>
            <a:solidFill>
              <a:srgbClr val="FF9933"/>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tx1"/>
                  </a:solidFill>
                </a:rPr>
                <a:t>TL</a:t>
              </a:r>
            </a:p>
          </p:txBody>
        </p:sp>
        <p:sp>
          <p:nvSpPr>
            <p:cNvPr id="46" name="Line 6">
              <a:extLst>
                <a:ext uri="{FF2B5EF4-FFF2-40B4-BE49-F238E27FC236}">
                  <a16:creationId xmlns:a16="http://schemas.microsoft.com/office/drawing/2014/main" id="{EAA99B54-6BFA-3C49-ABB1-9FC2BBE5EC8B}"/>
                </a:ext>
              </a:extLst>
            </p:cNvPr>
            <p:cNvSpPr>
              <a:spLocks noChangeShapeType="1"/>
            </p:cNvSpPr>
            <p:nvPr/>
          </p:nvSpPr>
          <p:spPr bwMode="auto">
            <a:xfrm flipH="1">
              <a:off x="7187050" y="3050129"/>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47" name="Rectangle 7">
              <a:extLst>
                <a:ext uri="{FF2B5EF4-FFF2-40B4-BE49-F238E27FC236}">
                  <a16:creationId xmlns:a16="http://schemas.microsoft.com/office/drawing/2014/main" id="{FE507C54-195D-BF37-A061-AA7204D68057}"/>
                </a:ext>
              </a:extLst>
            </p:cNvPr>
            <p:cNvSpPr>
              <a:spLocks noChangeArrowheads="1"/>
            </p:cNvSpPr>
            <p:nvPr/>
          </p:nvSpPr>
          <p:spPr bwMode="auto">
            <a:xfrm flipH="1">
              <a:off x="7260025" y="2907254"/>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cxnSp>
          <p:nvCxnSpPr>
            <p:cNvPr id="48" name="Straight Connector 47">
              <a:extLst>
                <a:ext uri="{FF2B5EF4-FFF2-40B4-BE49-F238E27FC236}">
                  <a16:creationId xmlns:a16="http://schemas.microsoft.com/office/drawing/2014/main" id="{6ED61DD5-C8A1-DB5D-87DB-49DD75A73EA6}"/>
                </a:ext>
              </a:extLst>
            </p:cNvPr>
            <p:cNvCxnSpPr>
              <a:stCxn id="47" idx="2"/>
              <a:endCxn id="45" idx="0"/>
            </p:cNvCxnSpPr>
            <p:nvPr/>
          </p:nvCxnSpPr>
          <p:spPr>
            <a:xfrm>
              <a:off x="7439290" y="3050129"/>
              <a:ext cx="2580" cy="11996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aphicFrame>
          <p:nvGraphicFramePr>
            <p:cNvPr id="49" name="Object 18">
              <a:extLst>
                <a:ext uri="{FF2B5EF4-FFF2-40B4-BE49-F238E27FC236}">
                  <a16:creationId xmlns:a16="http://schemas.microsoft.com/office/drawing/2014/main" id="{0661BA29-54B3-8E59-F37C-8AAF5CA4976C}"/>
                </a:ext>
              </a:extLst>
            </p:cNvPr>
            <p:cNvGraphicFramePr>
              <a:graphicFrameLocks noChangeAspect="1"/>
            </p:cNvGraphicFramePr>
            <p:nvPr/>
          </p:nvGraphicFramePr>
          <p:xfrm>
            <a:off x="6395852" y="3708692"/>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9" name="Object 18">
                          <a:extLst>
                            <a:ext uri="{FF2B5EF4-FFF2-40B4-BE49-F238E27FC236}">
                              <a16:creationId xmlns:a16="http://schemas.microsoft.com/office/drawing/2014/main" id="{0661BA29-54B3-8E59-F37C-8AAF5CA4976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5852" y="3708692"/>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0" name="TextBox 49">
              <a:extLst>
                <a:ext uri="{FF2B5EF4-FFF2-40B4-BE49-F238E27FC236}">
                  <a16:creationId xmlns:a16="http://schemas.microsoft.com/office/drawing/2014/main" id="{4F46C4DA-34B9-E1AB-0777-A87D163B909E}"/>
                </a:ext>
              </a:extLst>
            </p:cNvPr>
            <p:cNvSpPr txBox="1"/>
            <p:nvPr/>
          </p:nvSpPr>
          <p:spPr>
            <a:xfrm>
              <a:off x="6247678" y="4315536"/>
              <a:ext cx="914096" cy="369332"/>
            </a:xfrm>
            <a:prstGeom prst="rect">
              <a:avLst/>
            </a:prstGeom>
            <a:noFill/>
          </p:spPr>
          <p:txBody>
            <a:bodyPr wrap="none" rtlCol="0">
              <a:spAutoFit/>
            </a:bodyPr>
            <a:lstStyle/>
            <a:p>
              <a:r>
                <a:rPr lang="en-AU" dirty="0"/>
                <a:t>UTC(TL)</a:t>
              </a:r>
            </a:p>
          </p:txBody>
        </p:sp>
        <p:cxnSp>
          <p:nvCxnSpPr>
            <p:cNvPr id="52" name="Connector: Elbow 51">
              <a:extLst>
                <a:ext uri="{FF2B5EF4-FFF2-40B4-BE49-F238E27FC236}">
                  <a16:creationId xmlns:a16="http://schemas.microsoft.com/office/drawing/2014/main" id="{FD04B85A-6079-3378-5AE6-646AEAC65CB4}"/>
                </a:ext>
              </a:extLst>
            </p:cNvPr>
            <p:cNvCxnSpPr>
              <a:cxnSpLocks/>
              <a:stCxn id="49" idx="1"/>
              <a:endCxn id="41" idx="2"/>
            </p:cNvCxnSpPr>
            <p:nvPr/>
          </p:nvCxnSpPr>
          <p:spPr>
            <a:xfrm rot="10800000">
              <a:off x="5965372" y="3514872"/>
              <a:ext cx="430481" cy="517670"/>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8B8EF24D-7C65-0734-7392-3C99F9BFD09F}"/>
                </a:ext>
              </a:extLst>
            </p:cNvPr>
            <p:cNvCxnSpPr>
              <a:cxnSpLocks/>
              <a:stCxn id="49" idx="3"/>
              <a:endCxn id="45" idx="2"/>
            </p:cNvCxnSpPr>
            <p:nvPr/>
          </p:nvCxnSpPr>
          <p:spPr>
            <a:xfrm flipV="1">
              <a:off x="7005452" y="3496933"/>
              <a:ext cx="436418" cy="535609"/>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9B7363AA-7A24-378E-68F9-9D928ED9BA94}"/>
              </a:ext>
            </a:extLst>
          </p:cNvPr>
          <p:cNvGrpSpPr/>
          <p:nvPr/>
        </p:nvGrpSpPr>
        <p:grpSpPr>
          <a:xfrm>
            <a:off x="1437595" y="3795632"/>
            <a:ext cx="862820" cy="1670008"/>
            <a:chOff x="572625" y="3724380"/>
            <a:chExt cx="862820" cy="1670008"/>
          </a:xfrm>
        </p:grpSpPr>
        <p:sp>
          <p:nvSpPr>
            <p:cNvPr id="34" name="Arrow: Down 33">
              <a:extLst>
                <a:ext uri="{FF2B5EF4-FFF2-40B4-BE49-F238E27FC236}">
                  <a16:creationId xmlns:a16="http://schemas.microsoft.com/office/drawing/2014/main" id="{55C7F7C4-35CF-5689-AEC7-70D16338DE50}"/>
                </a:ext>
              </a:extLst>
            </p:cNvPr>
            <p:cNvSpPr/>
            <p:nvPr/>
          </p:nvSpPr>
          <p:spPr>
            <a:xfrm rot="266843">
              <a:off x="1073247" y="3724380"/>
              <a:ext cx="362198" cy="1670008"/>
            </a:xfrm>
            <a:prstGeom prst="downArrow">
              <a:avLst/>
            </a:prstGeom>
            <a:solidFill>
              <a:srgbClr val="A619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8" name="Rectangle 57">
              <a:extLst>
                <a:ext uri="{FF2B5EF4-FFF2-40B4-BE49-F238E27FC236}">
                  <a16:creationId xmlns:a16="http://schemas.microsoft.com/office/drawing/2014/main" id="{E5BA8DE2-621C-88F4-1E91-5044528CA1FD}"/>
                </a:ext>
              </a:extLst>
            </p:cNvPr>
            <p:cNvSpPr/>
            <p:nvPr/>
          </p:nvSpPr>
          <p:spPr>
            <a:xfrm>
              <a:off x="572625" y="4270786"/>
              <a:ext cx="712520" cy="326844"/>
            </a:xfrm>
            <a:prstGeom prst="rect">
              <a:avLst/>
            </a:prstGeom>
            <a:solidFill>
              <a:srgbClr val="FF9933"/>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tx1"/>
                  </a:solidFill>
                </a:rPr>
                <a:t>TL</a:t>
              </a:r>
            </a:p>
          </p:txBody>
        </p:sp>
        <p:sp>
          <p:nvSpPr>
            <p:cNvPr id="59" name="Line 6">
              <a:extLst>
                <a:ext uri="{FF2B5EF4-FFF2-40B4-BE49-F238E27FC236}">
                  <a16:creationId xmlns:a16="http://schemas.microsoft.com/office/drawing/2014/main" id="{856888AA-460A-BEAE-94B5-9D4D7B84C1B4}"/>
                </a:ext>
              </a:extLst>
            </p:cNvPr>
            <p:cNvSpPr>
              <a:spLocks noChangeShapeType="1"/>
            </p:cNvSpPr>
            <p:nvPr/>
          </p:nvSpPr>
          <p:spPr bwMode="auto">
            <a:xfrm flipH="1">
              <a:off x="674065" y="4150826"/>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60" name="Rectangle 7">
              <a:extLst>
                <a:ext uri="{FF2B5EF4-FFF2-40B4-BE49-F238E27FC236}">
                  <a16:creationId xmlns:a16="http://schemas.microsoft.com/office/drawing/2014/main" id="{95EA0024-A394-4DE9-08B6-054F93504331}"/>
                </a:ext>
              </a:extLst>
            </p:cNvPr>
            <p:cNvSpPr>
              <a:spLocks noChangeArrowheads="1"/>
            </p:cNvSpPr>
            <p:nvPr/>
          </p:nvSpPr>
          <p:spPr bwMode="auto">
            <a:xfrm flipH="1">
              <a:off x="747040" y="4007951"/>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cxnSp>
          <p:nvCxnSpPr>
            <p:cNvPr id="61" name="Straight Connector 60">
              <a:extLst>
                <a:ext uri="{FF2B5EF4-FFF2-40B4-BE49-F238E27FC236}">
                  <a16:creationId xmlns:a16="http://schemas.microsoft.com/office/drawing/2014/main" id="{F14BEC0D-10AF-9802-AB82-AC00482037C3}"/>
                </a:ext>
              </a:extLst>
            </p:cNvPr>
            <p:cNvCxnSpPr>
              <a:stCxn id="60" idx="2"/>
              <a:endCxn id="58" idx="0"/>
            </p:cNvCxnSpPr>
            <p:nvPr/>
          </p:nvCxnSpPr>
          <p:spPr>
            <a:xfrm>
              <a:off x="926305" y="4150826"/>
              <a:ext cx="2580" cy="11996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5BFA4EFC-49EC-3FF9-C244-D0CE8890B0F4}"/>
              </a:ext>
            </a:extLst>
          </p:cNvPr>
          <p:cNvGrpSpPr/>
          <p:nvPr/>
        </p:nvGrpSpPr>
        <p:grpSpPr>
          <a:xfrm>
            <a:off x="5710551" y="4620722"/>
            <a:ext cx="2189019" cy="1777614"/>
            <a:chOff x="5609111" y="2907254"/>
            <a:chExt cx="2189019" cy="1777614"/>
          </a:xfrm>
        </p:grpSpPr>
        <p:sp>
          <p:nvSpPr>
            <p:cNvPr id="90" name="Rectangle 89">
              <a:extLst>
                <a:ext uri="{FF2B5EF4-FFF2-40B4-BE49-F238E27FC236}">
                  <a16:creationId xmlns:a16="http://schemas.microsoft.com/office/drawing/2014/main" id="{1699FA51-953E-0400-70AA-F67C34EE2E47}"/>
                </a:ext>
              </a:extLst>
            </p:cNvPr>
            <p:cNvSpPr/>
            <p:nvPr/>
          </p:nvSpPr>
          <p:spPr>
            <a:xfrm>
              <a:off x="5609111" y="3188028"/>
              <a:ext cx="712520" cy="326844"/>
            </a:xfrm>
            <a:prstGeom prst="rect">
              <a:avLst/>
            </a:prstGeom>
            <a:solidFill>
              <a:srgbClr val="FF9933"/>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tx1"/>
                  </a:solidFill>
                </a:rPr>
                <a:t>TL</a:t>
              </a:r>
            </a:p>
          </p:txBody>
        </p:sp>
        <p:sp>
          <p:nvSpPr>
            <p:cNvPr id="91" name="Line 6">
              <a:extLst>
                <a:ext uri="{FF2B5EF4-FFF2-40B4-BE49-F238E27FC236}">
                  <a16:creationId xmlns:a16="http://schemas.microsoft.com/office/drawing/2014/main" id="{A960C129-ECB8-5BEB-3A9D-20636A39C8F4}"/>
                </a:ext>
              </a:extLst>
            </p:cNvPr>
            <p:cNvSpPr>
              <a:spLocks noChangeShapeType="1"/>
            </p:cNvSpPr>
            <p:nvPr/>
          </p:nvSpPr>
          <p:spPr bwMode="auto">
            <a:xfrm flipH="1">
              <a:off x="5710551" y="3068068"/>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92" name="Rectangle 7">
              <a:extLst>
                <a:ext uri="{FF2B5EF4-FFF2-40B4-BE49-F238E27FC236}">
                  <a16:creationId xmlns:a16="http://schemas.microsoft.com/office/drawing/2014/main" id="{B30AA047-1687-A104-E4E7-EA3741E4F383}"/>
                </a:ext>
              </a:extLst>
            </p:cNvPr>
            <p:cNvSpPr>
              <a:spLocks noChangeArrowheads="1"/>
            </p:cNvSpPr>
            <p:nvPr/>
          </p:nvSpPr>
          <p:spPr bwMode="auto">
            <a:xfrm flipH="1">
              <a:off x="5783526" y="2925193"/>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cxnSp>
          <p:nvCxnSpPr>
            <p:cNvPr id="93" name="Straight Connector 92">
              <a:extLst>
                <a:ext uri="{FF2B5EF4-FFF2-40B4-BE49-F238E27FC236}">
                  <a16:creationId xmlns:a16="http://schemas.microsoft.com/office/drawing/2014/main" id="{6020AE18-6D01-0888-A2CD-F236261F3D33}"/>
                </a:ext>
              </a:extLst>
            </p:cNvPr>
            <p:cNvCxnSpPr>
              <a:stCxn id="92" idx="2"/>
              <a:endCxn id="90" idx="0"/>
            </p:cNvCxnSpPr>
            <p:nvPr/>
          </p:nvCxnSpPr>
          <p:spPr>
            <a:xfrm>
              <a:off x="5962791" y="3068068"/>
              <a:ext cx="2580" cy="11996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94" name="Rectangle 93">
              <a:extLst>
                <a:ext uri="{FF2B5EF4-FFF2-40B4-BE49-F238E27FC236}">
                  <a16:creationId xmlns:a16="http://schemas.microsoft.com/office/drawing/2014/main" id="{F9CD8309-0A3A-29B8-3A83-5CDBCCDA1980}"/>
                </a:ext>
              </a:extLst>
            </p:cNvPr>
            <p:cNvSpPr/>
            <p:nvPr/>
          </p:nvSpPr>
          <p:spPr>
            <a:xfrm>
              <a:off x="7085610" y="3170089"/>
              <a:ext cx="712520" cy="326844"/>
            </a:xfrm>
            <a:prstGeom prst="rect">
              <a:avLst/>
            </a:prstGeom>
            <a:solidFill>
              <a:srgbClr val="FF9933"/>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1600" dirty="0">
                  <a:solidFill>
                    <a:schemeClr val="tx1"/>
                  </a:solidFill>
                </a:rPr>
                <a:t>NMIA</a:t>
              </a:r>
            </a:p>
          </p:txBody>
        </p:sp>
        <p:sp>
          <p:nvSpPr>
            <p:cNvPr id="95" name="Line 6">
              <a:extLst>
                <a:ext uri="{FF2B5EF4-FFF2-40B4-BE49-F238E27FC236}">
                  <a16:creationId xmlns:a16="http://schemas.microsoft.com/office/drawing/2014/main" id="{C7443CC6-9D2D-8611-50E5-4F16087B25BD}"/>
                </a:ext>
              </a:extLst>
            </p:cNvPr>
            <p:cNvSpPr>
              <a:spLocks noChangeShapeType="1"/>
            </p:cNvSpPr>
            <p:nvPr/>
          </p:nvSpPr>
          <p:spPr bwMode="auto">
            <a:xfrm flipH="1">
              <a:off x="7187050" y="3050129"/>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96" name="Rectangle 7">
              <a:extLst>
                <a:ext uri="{FF2B5EF4-FFF2-40B4-BE49-F238E27FC236}">
                  <a16:creationId xmlns:a16="http://schemas.microsoft.com/office/drawing/2014/main" id="{A77F06C9-707C-3AAB-66B9-9D6077EBF003}"/>
                </a:ext>
              </a:extLst>
            </p:cNvPr>
            <p:cNvSpPr>
              <a:spLocks noChangeArrowheads="1"/>
            </p:cNvSpPr>
            <p:nvPr/>
          </p:nvSpPr>
          <p:spPr bwMode="auto">
            <a:xfrm flipH="1">
              <a:off x="7260025" y="2907254"/>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cxnSp>
          <p:nvCxnSpPr>
            <p:cNvPr id="97" name="Straight Connector 96">
              <a:extLst>
                <a:ext uri="{FF2B5EF4-FFF2-40B4-BE49-F238E27FC236}">
                  <a16:creationId xmlns:a16="http://schemas.microsoft.com/office/drawing/2014/main" id="{469187EC-8E7C-2C44-3898-BC05DAA0830A}"/>
                </a:ext>
              </a:extLst>
            </p:cNvPr>
            <p:cNvCxnSpPr>
              <a:stCxn id="96" idx="2"/>
              <a:endCxn id="94" idx="0"/>
            </p:cNvCxnSpPr>
            <p:nvPr/>
          </p:nvCxnSpPr>
          <p:spPr>
            <a:xfrm>
              <a:off x="7439290" y="3050129"/>
              <a:ext cx="2580" cy="119960"/>
            </a:xfrm>
            <a:prstGeom prst="line">
              <a:avLst/>
            </a:prstGeom>
            <a:ln w="28575">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aphicFrame>
          <p:nvGraphicFramePr>
            <p:cNvPr id="98" name="Object 18">
              <a:extLst>
                <a:ext uri="{FF2B5EF4-FFF2-40B4-BE49-F238E27FC236}">
                  <a16:creationId xmlns:a16="http://schemas.microsoft.com/office/drawing/2014/main" id="{1642689B-71F7-C76E-4E63-073D64D829FE}"/>
                </a:ext>
              </a:extLst>
            </p:cNvPr>
            <p:cNvGraphicFramePr>
              <a:graphicFrameLocks noChangeAspect="1"/>
            </p:cNvGraphicFramePr>
            <p:nvPr/>
          </p:nvGraphicFramePr>
          <p:xfrm>
            <a:off x="6395852" y="3708692"/>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98" name="Object 18">
                          <a:extLst>
                            <a:ext uri="{FF2B5EF4-FFF2-40B4-BE49-F238E27FC236}">
                              <a16:creationId xmlns:a16="http://schemas.microsoft.com/office/drawing/2014/main" id="{1642689B-71F7-C76E-4E63-073D64D829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95852" y="3708692"/>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9" name="TextBox 98">
              <a:extLst>
                <a:ext uri="{FF2B5EF4-FFF2-40B4-BE49-F238E27FC236}">
                  <a16:creationId xmlns:a16="http://schemas.microsoft.com/office/drawing/2014/main" id="{2D924814-648B-2C9A-5DC2-B4C9990C12E6}"/>
                </a:ext>
              </a:extLst>
            </p:cNvPr>
            <p:cNvSpPr txBox="1"/>
            <p:nvPr/>
          </p:nvSpPr>
          <p:spPr>
            <a:xfrm>
              <a:off x="6247678" y="4315536"/>
              <a:ext cx="1086836" cy="369332"/>
            </a:xfrm>
            <a:prstGeom prst="rect">
              <a:avLst/>
            </a:prstGeom>
            <a:noFill/>
          </p:spPr>
          <p:txBody>
            <a:bodyPr wrap="none" rtlCol="0">
              <a:spAutoFit/>
            </a:bodyPr>
            <a:lstStyle/>
            <a:p>
              <a:r>
                <a:rPr lang="en-AU" dirty="0"/>
                <a:t>UTC(AUS)</a:t>
              </a:r>
            </a:p>
          </p:txBody>
        </p:sp>
        <p:cxnSp>
          <p:nvCxnSpPr>
            <p:cNvPr id="100" name="Connector: Elbow 99">
              <a:extLst>
                <a:ext uri="{FF2B5EF4-FFF2-40B4-BE49-F238E27FC236}">
                  <a16:creationId xmlns:a16="http://schemas.microsoft.com/office/drawing/2014/main" id="{D87E4185-D358-E516-66C2-8729F53AD7F7}"/>
                </a:ext>
              </a:extLst>
            </p:cNvPr>
            <p:cNvCxnSpPr>
              <a:cxnSpLocks/>
              <a:stCxn id="98" idx="1"/>
              <a:endCxn id="90" idx="2"/>
            </p:cNvCxnSpPr>
            <p:nvPr/>
          </p:nvCxnSpPr>
          <p:spPr>
            <a:xfrm rot="10800000">
              <a:off x="5965372" y="3514872"/>
              <a:ext cx="430481" cy="517670"/>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Connector: Elbow 100">
              <a:extLst>
                <a:ext uri="{FF2B5EF4-FFF2-40B4-BE49-F238E27FC236}">
                  <a16:creationId xmlns:a16="http://schemas.microsoft.com/office/drawing/2014/main" id="{EFC14625-7D13-6983-C54C-E7782A7BFF6E}"/>
                </a:ext>
              </a:extLst>
            </p:cNvPr>
            <p:cNvCxnSpPr>
              <a:cxnSpLocks/>
              <a:stCxn id="98" idx="3"/>
              <a:endCxn id="94" idx="2"/>
            </p:cNvCxnSpPr>
            <p:nvPr/>
          </p:nvCxnSpPr>
          <p:spPr>
            <a:xfrm flipV="1">
              <a:off x="7005452" y="3496933"/>
              <a:ext cx="436418" cy="535609"/>
            </a:xfrm>
            <a:prstGeom prst="bentConnector2">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2" name="TextBox 101">
            <a:extLst>
              <a:ext uri="{FF2B5EF4-FFF2-40B4-BE49-F238E27FC236}">
                <a16:creationId xmlns:a16="http://schemas.microsoft.com/office/drawing/2014/main" id="{65FA663A-D29F-006C-CBF8-D435AE5E9EF9}"/>
              </a:ext>
            </a:extLst>
          </p:cNvPr>
          <p:cNvSpPr txBox="1"/>
          <p:nvPr/>
        </p:nvSpPr>
        <p:spPr>
          <a:xfrm>
            <a:off x="9293550" y="2639594"/>
            <a:ext cx="1377300" cy="461665"/>
          </a:xfrm>
          <a:prstGeom prst="rect">
            <a:avLst/>
          </a:prstGeom>
          <a:noFill/>
        </p:spPr>
        <p:txBody>
          <a:bodyPr wrap="none" rtlCol="0">
            <a:spAutoFit/>
          </a:bodyPr>
          <a:lstStyle/>
          <a:p>
            <a:r>
              <a:rPr lang="en-AU" sz="2400" dirty="0"/>
              <a:t>u = 1.5 ns</a:t>
            </a:r>
          </a:p>
        </p:txBody>
      </p:sp>
      <p:sp>
        <p:nvSpPr>
          <p:cNvPr id="103" name="TextBox 102">
            <a:extLst>
              <a:ext uri="{FF2B5EF4-FFF2-40B4-BE49-F238E27FC236}">
                <a16:creationId xmlns:a16="http://schemas.microsoft.com/office/drawing/2014/main" id="{D479B34A-2F2D-9776-9BAC-2F771C32E6F8}"/>
              </a:ext>
            </a:extLst>
          </p:cNvPr>
          <p:cNvSpPr txBox="1"/>
          <p:nvPr/>
        </p:nvSpPr>
        <p:spPr>
          <a:xfrm>
            <a:off x="9293550" y="4677015"/>
            <a:ext cx="1377300" cy="461665"/>
          </a:xfrm>
          <a:prstGeom prst="rect">
            <a:avLst/>
          </a:prstGeom>
          <a:noFill/>
        </p:spPr>
        <p:txBody>
          <a:bodyPr wrap="none" rtlCol="0">
            <a:spAutoFit/>
          </a:bodyPr>
          <a:lstStyle/>
          <a:p>
            <a:r>
              <a:rPr lang="en-AU" sz="2400" dirty="0"/>
              <a:t>u = 2.5 ns</a:t>
            </a:r>
          </a:p>
        </p:txBody>
      </p:sp>
    </p:spTree>
    <p:extLst>
      <p:ext uri="{BB962C8B-B14F-4D97-AF65-F5344CB8AC3E}">
        <p14:creationId xmlns:p14="http://schemas.microsoft.com/office/powerpoint/2010/main" val="16092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0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208B73-4C25-0435-E897-029EFBF7FF92}"/>
              </a:ext>
            </a:extLst>
          </p:cNvPr>
          <p:cNvSpPr>
            <a:spLocks noGrp="1"/>
          </p:cNvSpPr>
          <p:nvPr>
            <p:ph type="title"/>
          </p:nvPr>
        </p:nvSpPr>
        <p:spPr/>
        <p:txBody>
          <a:bodyPr/>
          <a:lstStyle/>
          <a:p>
            <a:r>
              <a:rPr lang="en-AU" dirty="0"/>
              <a:t>Summary of options</a:t>
            </a:r>
          </a:p>
        </p:txBody>
      </p:sp>
      <p:sp>
        <p:nvSpPr>
          <p:cNvPr id="3" name="Date Placeholder 2">
            <a:extLst>
              <a:ext uri="{FF2B5EF4-FFF2-40B4-BE49-F238E27FC236}">
                <a16:creationId xmlns:a16="http://schemas.microsoft.com/office/drawing/2014/main" id="{3531A136-E604-ABE2-252E-643F1311FCA4}"/>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00D49006-CF60-1D0E-FFDB-16138EFAAEBC}"/>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8459E54E-28E5-FB3E-7866-6558F924C1F1}"/>
              </a:ext>
            </a:extLst>
          </p:cNvPr>
          <p:cNvSpPr>
            <a:spLocks noGrp="1"/>
          </p:cNvSpPr>
          <p:nvPr>
            <p:ph type="sldNum" sz="quarter" idx="12"/>
          </p:nvPr>
        </p:nvSpPr>
        <p:spPr/>
        <p:txBody>
          <a:bodyPr/>
          <a:lstStyle/>
          <a:p>
            <a:fld id="{07F29050-D3A7-419E-8F8A-80FA8E7AA01E}" type="slidenum">
              <a:rPr lang="en-AU" smtClean="0"/>
              <a:t>44</a:t>
            </a:fld>
            <a:endParaRPr lang="en-AU"/>
          </a:p>
        </p:txBody>
      </p:sp>
      <p:grpSp>
        <p:nvGrpSpPr>
          <p:cNvPr id="14" name="Group 13">
            <a:extLst>
              <a:ext uri="{FF2B5EF4-FFF2-40B4-BE49-F238E27FC236}">
                <a16:creationId xmlns:a16="http://schemas.microsoft.com/office/drawing/2014/main" id="{17C1B115-DF7F-3517-A766-71D6B322E0C2}"/>
              </a:ext>
            </a:extLst>
          </p:cNvPr>
          <p:cNvGrpSpPr/>
          <p:nvPr/>
        </p:nvGrpSpPr>
        <p:grpSpPr>
          <a:xfrm>
            <a:off x="1038317" y="1988347"/>
            <a:ext cx="2590324" cy="1997869"/>
            <a:chOff x="1038317" y="1431131"/>
            <a:chExt cx="2590324" cy="1997869"/>
          </a:xfrm>
        </p:grpSpPr>
        <p:sp>
          <p:nvSpPr>
            <p:cNvPr id="7" name="TextBox 6">
              <a:extLst>
                <a:ext uri="{FF2B5EF4-FFF2-40B4-BE49-F238E27FC236}">
                  <a16:creationId xmlns:a16="http://schemas.microsoft.com/office/drawing/2014/main" id="{EAA17F55-A5B1-7319-BC20-9A9BF031AEA3}"/>
                </a:ext>
              </a:extLst>
            </p:cNvPr>
            <p:cNvSpPr txBox="1"/>
            <p:nvPr/>
          </p:nvSpPr>
          <p:spPr>
            <a:xfrm>
              <a:off x="1038317" y="1431131"/>
              <a:ext cx="652743" cy="369332"/>
            </a:xfrm>
            <a:prstGeom prst="rect">
              <a:avLst/>
            </a:prstGeom>
            <a:noFill/>
          </p:spPr>
          <p:txBody>
            <a:bodyPr wrap="none" rtlCol="0">
              <a:spAutoFit/>
            </a:bodyPr>
            <a:lstStyle/>
            <a:p>
              <a:r>
                <a:rPr lang="en-AU" b="1" dirty="0"/>
                <a:t>$500</a:t>
              </a:r>
            </a:p>
          </p:txBody>
        </p:sp>
        <p:sp>
          <p:nvSpPr>
            <p:cNvPr id="10" name="TextBox 9">
              <a:extLst>
                <a:ext uri="{FF2B5EF4-FFF2-40B4-BE49-F238E27FC236}">
                  <a16:creationId xmlns:a16="http://schemas.microsoft.com/office/drawing/2014/main" id="{08863A49-9C5F-6C57-2661-5293AA6C9FF4}"/>
                </a:ext>
              </a:extLst>
            </p:cNvPr>
            <p:cNvSpPr txBox="1"/>
            <p:nvPr/>
          </p:nvSpPr>
          <p:spPr>
            <a:xfrm>
              <a:off x="1038317" y="2228671"/>
              <a:ext cx="2590324" cy="1200329"/>
            </a:xfrm>
            <a:prstGeom prst="rect">
              <a:avLst/>
            </a:prstGeom>
            <a:noFill/>
          </p:spPr>
          <p:txBody>
            <a:bodyPr wrap="none" rtlCol="0">
              <a:spAutoFit/>
            </a:bodyPr>
            <a:lstStyle/>
            <a:p>
              <a:pPr marL="285750" indent="-285750">
                <a:buFont typeface="Arial" panose="020B0604020202020204" pitchFamily="34" charset="0"/>
                <a:buChar char="•"/>
              </a:pPr>
              <a:r>
                <a:rPr lang="en-AU" dirty="0"/>
                <a:t>DIY with OEM receiver</a:t>
              </a:r>
            </a:p>
            <a:p>
              <a:pPr marL="285750" indent="-285750">
                <a:buFont typeface="Arial" panose="020B0604020202020204" pitchFamily="34" charset="0"/>
                <a:buChar char="•"/>
              </a:pPr>
              <a:r>
                <a:rPr lang="en-AU" dirty="0"/>
                <a:t>Need external C/T </a:t>
              </a:r>
            </a:p>
            <a:p>
              <a:pPr marL="285750" indent="-285750">
                <a:buFont typeface="Arial" panose="020B0604020202020204" pitchFamily="34" charset="0"/>
                <a:buChar char="•"/>
              </a:pPr>
              <a:r>
                <a:rPr lang="en-AU" dirty="0"/>
                <a:t>CGGTTS only</a:t>
              </a:r>
            </a:p>
            <a:p>
              <a:pPr marL="285750" indent="-285750">
                <a:buFont typeface="Arial" panose="020B0604020202020204" pitchFamily="34" charset="0"/>
                <a:buChar char="•"/>
              </a:pPr>
              <a:r>
                <a:rPr lang="en-AU" dirty="0"/>
                <a:t>See www.openttp.org</a:t>
              </a:r>
            </a:p>
          </p:txBody>
        </p:sp>
      </p:grpSp>
      <p:grpSp>
        <p:nvGrpSpPr>
          <p:cNvPr id="15" name="Group 14">
            <a:extLst>
              <a:ext uri="{FF2B5EF4-FFF2-40B4-BE49-F238E27FC236}">
                <a16:creationId xmlns:a16="http://schemas.microsoft.com/office/drawing/2014/main" id="{CBAACA55-7969-6285-A102-ECA372B9F0EB}"/>
              </a:ext>
            </a:extLst>
          </p:cNvPr>
          <p:cNvGrpSpPr/>
          <p:nvPr/>
        </p:nvGrpSpPr>
        <p:grpSpPr>
          <a:xfrm>
            <a:off x="4619698" y="1988347"/>
            <a:ext cx="3241144" cy="2255192"/>
            <a:chOff x="4619698" y="1431131"/>
            <a:chExt cx="3241144" cy="2255192"/>
          </a:xfrm>
        </p:grpSpPr>
        <p:sp>
          <p:nvSpPr>
            <p:cNvPr id="8" name="TextBox 7">
              <a:extLst>
                <a:ext uri="{FF2B5EF4-FFF2-40B4-BE49-F238E27FC236}">
                  <a16:creationId xmlns:a16="http://schemas.microsoft.com/office/drawing/2014/main" id="{A59AB322-4EDA-974E-4684-CAF9B9E066E1}"/>
                </a:ext>
              </a:extLst>
            </p:cNvPr>
            <p:cNvSpPr txBox="1"/>
            <p:nvPr/>
          </p:nvSpPr>
          <p:spPr>
            <a:xfrm>
              <a:off x="4619698" y="1431131"/>
              <a:ext cx="769763" cy="369332"/>
            </a:xfrm>
            <a:prstGeom prst="rect">
              <a:avLst/>
            </a:prstGeom>
            <a:noFill/>
          </p:spPr>
          <p:txBody>
            <a:bodyPr wrap="none" rtlCol="0">
              <a:spAutoFit/>
            </a:bodyPr>
            <a:lstStyle/>
            <a:p>
              <a:r>
                <a:rPr lang="en-AU" b="1" dirty="0"/>
                <a:t>$2000</a:t>
              </a:r>
            </a:p>
          </p:txBody>
        </p:sp>
        <p:sp>
          <p:nvSpPr>
            <p:cNvPr id="11" name="TextBox 10">
              <a:extLst>
                <a:ext uri="{FF2B5EF4-FFF2-40B4-BE49-F238E27FC236}">
                  <a16:creationId xmlns:a16="http://schemas.microsoft.com/office/drawing/2014/main" id="{8EB74F39-DF70-E7F1-618A-39F984F73EF2}"/>
                </a:ext>
              </a:extLst>
            </p:cNvPr>
            <p:cNvSpPr txBox="1"/>
            <p:nvPr/>
          </p:nvSpPr>
          <p:spPr>
            <a:xfrm>
              <a:off x="4619698" y="2208995"/>
              <a:ext cx="3241144" cy="1477328"/>
            </a:xfrm>
            <a:prstGeom prst="rect">
              <a:avLst/>
            </a:prstGeom>
            <a:noFill/>
          </p:spPr>
          <p:txBody>
            <a:bodyPr wrap="none" rtlCol="0">
              <a:spAutoFit/>
            </a:bodyPr>
            <a:lstStyle/>
            <a:p>
              <a:pPr marL="285750" indent="-285750">
                <a:buFont typeface="Arial" panose="020B0604020202020204" pitchFamily="34" charset="0"/>
                <a:buChar char="•"/>
              </a:pPr>
              <a:r>
                <a:rPr lang="en-AU" dirty="0"/>
                <a:t>DIY with OEM receiver</a:t>
              </a:r>
            </a:p>
            <a:p>
              <a:pPr marL="285750" indent="-285750">
                <a:buFont typeface="Arial" panose="020B0604020202020204" pitchFamily="34" charset="0"/>
                <a:buChar char="•"/>
              </a:pPr>
              <a:r>
                <a:rPr lang="en-AU" dirty="0"/>
                <a:t>Uses external clock</a:t>
              </a:r>
            </a:p>
            <a:p>
              <a:pPr marL="285750" indent="-285750">
                <a:buFont typeface="Arial" panose="020B0604020202020204" pitchFamily="34" charset="0"/>
                <a:buChar char="•"/>
              </a:pPr>
              <a:r>
                <a:rPr lang="en-AU" dirty="0"/>
                <a:t>CGGTTS + PPP</a:t>
              </a:r>
            </a:p>
            <a:p>
              <a:pPr marL="285750" indent="-285750">
                <a:buFont typeface="Arial" panose="020B0604020202020204" pitchFamily="34" charset="0"/>
                <a:buChar char="•"/>
              </a:pPr>
              <a:r>
                <a:rPr lang="en-AU" dirty="0"/>
                <a:t>Only one receiver in this class</a:t>
              </a:r>
            </a:p>
            <a:p>
              <a:r>
                <a:rPr lang="en-AU" dirty="0"/>
                <a:t>     (</a:t>
              </a:r>
              <a:r>
                <a:rPr lang="en-AU" dirty="0" err="1"/>
                <a:t>Septentrio</a:t>
              </a:r>
              <a:r>
                <a:rPr lang="en-AU" dirty="0"/>
                <a:t> </a:t>
              </a:r>
              <a:r>
                <a:rPr lang="en-AU" dirty="0" err="1"/>
                <a:t>mosaicT</a:t>
              </a:r>
              <a:r>
                <a:rPr lang="en-AU" dirty="0"/>
                <a:t>)</a:t>
              </a:r>
            </a:p>
          </p:txBody>
        </p:sp>
      </p:grpSp>
      <p:grpSp>
        <p:nvGrpSpPr>
          <p:cNvPr id="16" name="Group 15">
            <a:extLst>
              <a:ext uri="{FF2B5EF4-FFF2-40B4-BE49-F238E27FC236}">
                <a16:creationId xmlns:a16="http://schemas.microsoft.com/office/drawing/2014/main" id="{5C31C0C0-19EE-F90C-10E3-CDECBEAF6170}"/>
              </a:ext>
            </a:extLst>
          </p:cNvPr>
          <p:cNvGrpSpPr/>
          <p:nvPr/>
        </p:nvGrpSpPr>
        <p:grpSpPr>
          <a:xfrm>
            <a:off x="8216973" y="1988347"/>
            <a:ext cx="3187685" cy="3382863"/>
            <a:chOff x="8216973" y="1431131"/>
            <a:chExt cx="3187685" cy="3382863"/>
          </a:xfrm>
        </p:grpSpPr>
        <p:sp>
          <p:nvSpPr>
            <p:cNvPr id="9" name="TextBox 8">
              <a:extLst>
                <a:ext uri="{FF2B5EF4-FFF2-40B4-BE49-F238E27FC236}">
                  <a16:creationId xmlns:a16="http://schemas.microsoft.com/office/drawing/2014/main" id="{A277E621-7DC4-C6F5-FA07-3F738DC952E3}"/>
                </a:ext>
              </a:extLst>
            </p:cNvPr>
            <p:cNvSpPr txBox="1"/>
            <p:nvPr/>
          </p:nvSpPr>
          <p:spPr>
            <a:xfrm>
              <a:off x="8216973" y="1431131"/>
              <a:ext cx="1765227" cy="369332"/>
            </a:xfrm>
            <a:prstGeom prst="rect">
              <a:avLst/>
            </a:prstGeom>
            <a:noFill/>
          </p:spPr>
          <p:txBody>
            <a:bodyPr wrap="none" rtlCol="0">
              <a:spAutoFit/>
            </a:bodyPr>
            <a:lstStyle/>
            <a:p>
              <a:r>
                <a:rPr lang="en-AU" b="1" dirty="0"/>
                <a:t>$25000 - $50000</a:t>
              </a:r>
            </a:p>
          </p:txBody>
        </p:sp>
        <p:sp>
          <p:nvSpPr>
            <p:cNvPr id="13" name="TextBox 12">
              <a:extLst>
                <a:ext uri="{FF2B5EF4-FFF2-40B4-BE49-F238E27FC236}">
                  <a16:creationId xmlns:a16="http://schemas.microsoft.com/office/drawing/2014/main" id="{5E72259B-AEB9-6756-27E9-50B711A69EE5}"/>
                </a:ext>
              </a:extLst>
            </p:cNvPr>
            <p:cNvSpPr txBox="1"/>
            <p:nvPr/>
          </p:nvSpPr>
          <p:spPr>
            <a:xfrm>
              <a:off x="8216973" y="2228671"/>
              <a:ext cx="3187685" cy="2585323"/>
            </a:xfrm>
            <a:prstGeom prst="rect">
              <a:avLst/>
            </a:prstGeom>
            <a:noFill/>
          </p:spPr>
          <p:txBody>
            <a:bodyPr wrap="square" rtlCol="0">
              <a:spAutoFit/>
            </a:bodyPr>
            <a:lstStyle/>
            <a:p>
              <a:pPr marL="285750" indent="-285750">
                <a:buFont typeface="Arial" panose="020B0604020202020204" pitchFamily="34" charset="0"/>
                <a:buChar char="•"/>
              </a:pPr>
              <a:r>
                <a:rPr lang="en-AU" dirty="0"/>
                <a:t>Ready to go</a:t>
              </a:r>
            </a:p>
            <a:p>
              <a:pPr marL="285750" indent="-285750">
                <a:buFont typeface="Arial" panose="020B0604020202020204" pitchFamily="34" charset="0"/>
                <a:buChar char="•"/>
              </a:pPr>
              <a:r>
                <a:rPr lang="en-AU" dirty="0"/>
                <a:t>Uses external clock</a:t>
              </a:r>
            </a:p>
            <a:p>
              <a:pPr marL="285750" indent="-285750">
                <a:buFont typeface="Arial" panose="020B0604020202020204" pitchFamily="34" charset="0"/>
                <a:buChar char="•"/>
              </a:pPr>
              <a:r>
                <a:rPr lang="en-AU" dirty="0"/>
                <a:t>CGGTTS + PPP</a:t>
              </a:r>
            </a:p>
            <a:p>
              <a:pPr marL="285750" indent="-285750">
                <a:buFont typeface="Arial" panose="020B0604020202020204" pitchFamily="34" charset="0"/>
                <a:buChar char="•"/>
              </a:pPr>
              <a:r>
                <a:rPr lang="en-AU" dirty="0"/>
                <a:t>Several fully integrated commercial solutions available</a:t>
              </a:r>
            </a:p>
            <a:p>
              <a:pPr marL="285750" indent="-285750">
                <a:buFont typeface="Arial" panose="020B0604020202020204" pitchFamily="34" charset="0"/>
                <a:buChar char="•"/>
              </a:pPr>
              <a:endParaRPr lang="en-AU" dirty="0"/>
            </a:p>
            <a:p>
              <a:pPr marL="285750" indent="-285750">
                <a:buFont typeface="Arial" panose="020B0604020202020204" pitchFamily="34" charset="0"/>
                <a:buChar char="•"/>
              </a:pPr>
              <a:endParaRPr lang="en-AU" dirty="0"/>
            </a:p>
            <a:p>
              <a:pPr marL="285750" indent="-285750">
                <a:buFont typeface="Arial" panose="020B0604020202020204" pitchFamily="34" charset="0"/>
                <a:buChar char="•"/>
              </a:pPr>
              <a:endParaRPr lang="en-AU" dirty="0"/>
            </a:p>
          </p:txBody>
        </p:sp>
      </p:grpSp>
      <p:pic>
        <p:nvPicPr>
          <p:cNvPr id="6" name="Picture 5" descr="A red circuit board with a white square and a white square with a white square and a white square with a white square and a white square with a white square with a white square and a white&#10;&#10;Description automatically generated">
            <a:extLst>
              <a:ext uri="{FF2B5EF4-FFF2-40B4-BE49-F238E27FC236}">
                <a16:creationId xmlns:a16="http://schemas.microsoft.com/office/drawing/2014/main" id="{9647B69B-FF51-1AB8-C639-F6FBB4CEF337}"/>
              </a:ext>
            </a:extLst>
          </p:cNvPr>
          <p:cNvPicPr>
            <a:picLocks noChangeAspect="1"/>
          </p:cNvPicPr>
          <p:nvPr/>
        </p:nvPicPr>
        <p:blipFill rotWithShape="1">
          <a:blip r:embed="rId3"/>
          <a:srcRect l="18993" t="14213" r="16006" b="11787"/>
          <a:stretch/>
        </p:blipFill>
        <p:spPr>
          <a:xfrm>
            <a:off x="1257300" y="4133850"/>
            <a:ext cx="1733550" cy="1409700"/>
          </a:xfrm>
          <a:prstGeom prst="rect">
            <a:avLst/>
          </a:prstGeom>
        </p:spPr>
      </p:pic>
      <p:pic>
        <p:nvPicPr>
          <p:cNvPr id="12" name="Picture 11" descr="A black box with wires&#10;&#10;Description automatically generated">
            <a:extLst>
              <a:ext uri="{FF2B5EF4-FFF2-40B4-BE49-F238E27FC236}">
                <a16:creationId xmlns:a16="http://schemas.microsoft.com/office/drawing/2014/main" id="{65A65175-6DD7-175F-7FE3-ECD2573732E6}"/>
              </a:ext>
            </a:extLst>
          </p:cNvPr>
          <p:cNvPicPr>
            <a:picLocks noChangeAspect="1"/>
          </p:cNvPicPr>
          <p:nvPr/>
        </p:nvPicPr>
        <p:blipFill rotWithShape="1">
          <a:blip r:embed="rId4"/>
          <a:srcRect l="4838" t="13761" r="7041" b="15627"/>
          <a:stretch/>
        </p:blipFill>
        <p:spPr>
          <a:xfrm>
            <a:off x="8244840" y="4256130"/>
            <a:ext cx="2567940" cy="1543288"/>
          </a:xfrm>
          <a:prstGeom prst="rect">
            <a:avLst/>
          </a:prstGeom>
        </p:spPr>
      </p:pic>
      <p:pic>
        <p:nvPicPr>
          <p:cNvPr id="18" name="Picture 17" descr="A green circuit board with many ports&#10;&#10;Description automatically generated">
            <a:extLst>
              <a:ext uri="{FF2B5EF4-FFF2-40B4-BE49-F238E27FC236}">
                <a16:creationId xmlns:a16="http://schemas.microsoft.com/office/drawing/2014/main" id="{FE04BCDE-089D-D35B-2998-4BD20AC09DF2}"/>
              </a:ext>
            </a:extLst>
          </p:cNvPr>
          <p:cNvPicPr>
            <a:picLocks noChangeAspect="1"/>
          </p:cNvPicPr>
          <p:nvPr/>
        </p:nvPicPr>
        <p:blipFill>
          <a:blip r:embed="rId5"/>
          <a:stretch>
            <a:fillRect/>
          </a:stretch>
        </p:blipFill>
        <p:spPr>
          <a:xfrm>
            <a:off x="4516736" y="3984900"/>
            <a:ext cx="2476114" cy="1858990"/>
          </a:xfrm>
          <a:prstGeom prst="rect">
            <a:avLst/>
          </a:prstGeom>
        </p:spPr>
      </p:pic>
    </p:spTree>
    <p:extLst>
      <p:ext uri="{BB962C8B-B14F-4D97-AF65-F5344CB8AC3E}">
        <p14:creationId xmlns:p14="http://schemas.microsoft.com/office/powerpoint/2010/main" val="1971284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9CA1A-60E8-1CCF-E6C6-3B35FC2E9EFE}"/>
              </a:ext>
            </a:extLst>
          </p:cNvPr>
          <p:cNvSpPr>
            <a:spLocks noGrp="1"/>
          </p:cNvSpPr>
          <p:nvPr>
            <p:ph type="title"/>
          </p:nvPr>
        </p:nvSpPr>
        <p:spPr/>
        <p:txBody>
          <a:bodyPr/>
          <a:lstStyle/>
          <a:p>
            <a:r>
              <a:rPr lang="en-AU" dirty="0"/>
              <a:t>Two way methods</a:t>
            </a:r>
          </a:p>
        </p:txBody>
      </p:sp>
      <p:graphicFrame>
        <p:nvGraphicFramePr>
          <p:cNvPr id="3" name="Object 18">
            <a:extLst>
              <a:ext uri="{FF2B5EF4-FFF2-40B4-BE49-F238E27FC236}">
                <a16:creationId xmlns:a16="http://schemas.microsoft.com/office/drawing/2014/main" id="{6A03EF80-6A13-3BB2-B125-F3FCF5FEAA4D}"/>
              </a:ext>
            </a:extLst>
          </p:cNvPr>
          <p:cNvGraphicFramePr>
            <a:graphicFrameLocks noChangeAspect="1"/>
          </p:cNvGraphicFramePr>
          <p:nvPr>
            <p:extLst>
              <p:ext uri="{D42A27DB-BD31-4B8C-83A1-F6EECF244321}">
                <p14:modId xmlns:p14="http://schemas.microsoft.com/office/powerpoint/2010/main" val="1170991201"/>
              </p:ext>
            </p:extLst>
          </p:nvPr>
        </p:nvGraphicFramePr>
        <p:xfrm>
          <a:off x="967785" y="1786631"/>
          <a:ext cx="1019110" cy="108280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3" name="Object 18">
                        <a:extLst>
                          <a:ext uri="{FF2B5EF4-FFF2-40B4-BE49-F238E27FC236}">
                            <a16:creationId xmlns:a16="http://schemas.microsoft.com/office/drawing/2014/main" id="{6A03EF80-6A13-3BB2-B125-F3FCF5FEAA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7785" y="1786631"/>
                        <a:ext cx="1019110" cy="1082804"/>
                      </a:xfrm>
                      <a:prstGeom prst="rect">
                        <a:avLst/>
                      </a:prstGeom>
                      <a:noFill/>
                      <a:ln>
                        <a:noFill/>
                      </a:ln>
                      <a:effectLst/>
                    </p:spPr>
                  </p:pic>
                </p:oleObj>
              </mc:Fallback>
            </mc:AlternateContent>
          </a:graphicData>
        </a:graphic>
      </p:graphicFrame>
      <p:graphicFrame>
        <p:nvGraphicFramePr>
          <p:cNvPr id="4" name="Object 18">
            <a:extLst>
              <a:ext uri="{FF2B5EF4-FFF2-40B4-BE49-F238E27FC236}">
                <a16:creationId xmlns:a16="http://schemas.microsoft.com/office/drawing/2014/main" id="{F363F813-54B2-9D13-3DCE-1577BD08D3BC}"/>
              </a:ext>
            </a:extLst>
          </p:cNvPr>
          <p:cNvGraphicFramePr>
            <a:graphicFrameLocks noChangeAspect="1"/>
          </p:cNvGraphicFramePr>
          <p:nvPr>
            <p:extLst>
              <p:ext uri="{D42A27DB-BD31-4B8C-83A1-F6EECF244321}">
                <p14:modId xmlns:p14="http://schemas.microsoft.com/office/powerpoint/2010/main" val="556870350"/>
              </p:ext>
            </p:extLst>
          </p:nvPr>
        </p:nvGraphicFramePr>
        <p:xfrm>
          <a:off x="5636906" y="1779184"/>
          <a:ext cx="1019110" cy="108280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 name="Object 18">
                        <a:extLst>
                          <a:ext uri="{FF2B5EF4-FFF2-40B4-BE49-F238E27FC236}">
                            <a16:creationId xmlns:a16="http://schemas.microsoft.com/office/drawing/2014/main" id="{F363F813-54B2-9D13-3DCE-1577BD08D3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6906" y="1779184"/>
                        <a:ext cx="1019110" cy="1082804"/>
                      </a:xfrm>
                      <a:prstGeom prst="rect">
                        <a:avLst/>
                      </a:prstGeom>
                      <a:noFill/>
                      <a:ln>
                        <a:noFill/>
                      </a:ln>
                      <a:effectLst/>
                    </p:spPr>
                  </p:pic>
                </p:oleObj>
              </mc:Fallback>
            </mc:AlternateContent>
          </a:graphicData>
        </a:graphic>
      </p:graphicFrame>
      <p:sp>
        <p:nvSpPr>
          <p:cNvPr id="5" name="TextBox 4">
            <a:extLst>
              <a:ext uri="{FF2B5EF4-FFF2-40B4-BE49-F238E27FC236}">
                <a16:creationId xmlns:a16="http://schemas.microsoft.com/office/drawing/2014/main" id="{7095DAC9-4699-E1B1-CE46-40CC7482910F}"/>
              </a:ext>
            </a:extLst>
          </p:cNvPr>
          <p:cNvSpPr txBox="1"/>
          <p:nvPr/>
        </p:nvSpPr>
        <p:spPr>
          <a:xfrm>
            <a:off x="522713" y="2899526"/>
            <a:ext cx="1835502" cy="369332"/>
          </a:xfrm>
          <a:prstGeom prst="rect">
            <a:avLst/>
          </a:prstGeom>
          <a:noFill/>
        </p:spPr>
        <p:txBody>
          <a:bodyPr wrap="none" rtlCol="0">
            <a:spAutoFit/>
          </a:bodyPr>
          <a:lstStyle/>
          <a:p>
            <a:r>
              <a:rPr lang="en-AU" dirty="0"/>
              <a:t>receiver/source A</a:t>
            </a:r>
          </a:p>
        </p:txBody>
      </p:sp>
      <p:sp>
        <p:nvSpPr>
          <p:cNvPr id="6" name="TextBox 5">
            <a:extLst>
              <a:ext uri="{FF2B5EF4-FFF2-40B4-BE49-F238E27FC236}">
                <a16:creationId xmlns:a16="http://schemas.microsoft.com/office/drawing/2014/main" id="{13231F69-5826-B8BD-D602-5C8655B4BDD3}"/>
              </a:ext>
            </a:extLst>
          </p:cNvPr>
          <p:cNvSpPr txBox="1"/>
          <p:nvPr/>
        </p:nvSpPr>
        <p:spPr>
          <a:xfrm>
            <a:off x="5014452" y="2847956"/>
            <a:ext cx="1827488" cy="369332"/>
          </a:xfrm>
          <a:prstGeom prst="rect">
            <a:avLst/>
          </a:prstGeom>
          <a:noFill/>
        </p:spPr>
        <p:txBody>
          <a:bodyPr wrap="none" rtlCol="0">
            <a:spAutoFit/>
          </a:bodyPr>
          <a:lstStyle/>
          <a:p>
            <a:r>
              <a:rPr lang="en-AU" dirty="0"/>
              <a:t>receiver/source B</a:t>
            </a:r>
          </a:p>
        </p:txBody>
      </p:sp>
      <p:cxnSp>
        <p:nvCxnSpPr>
          <p:cNvPr id="7" name="Straight Arrow Connector 6">
            <a:extLst>
              <a:ext uri="{FF2B5EF4-FFF2-40B4-BE49-F238E27FC236}">
                <a16:creationId xmlns:a16="http://schemas.microsoft.com/office/drawing/2014/main" id="{AFA8FE57-555D-19D7-449A-2B24A9360EC1}"/>
              </a:ext>
            </a:extLst>
          </p:cNvPr>
          <p:cNvCxnSpPr>
            <a:cxnSpLocks/>
          </p:cNvCxnSpPr>
          <p:nvPr/>
        </p:nvCxnSpPr>
        <p:spPr>
          <a:xfrm>
            <a:off x="2237702" y="2084900"/>
            <a:ext cx="2776750"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C931F88F-5D38-56B3-8515-4B5E84C865B0}"/>
              </a:ext>
            </a:extLst>
          </p:cNvPr>
          <p:cNvCxnSpPr>
            <a:cxnSpLocks/>
          </p:cNvCxnSpPr>
          <p:nvPr/>
        </p:nvCxnSpPr>
        <p:spPr>
          <a:xfrm flipH="1">
            <a:off x="2237702" y="2473274"/>
            <a:ext cx="2776750"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6D5D251-367C-76B8-EFD3-4D14F3A904B4}"/>
              </a:ext>
            </a:extLst>
          </p:cNvPr>
          <p:cNvSpPr txBox="1"/>
          <p:nvPr/>
        </p:nvSpPr>
        <p:spPr>
          <a:xfrm>
            <a:off x="3457004" y="1626297"/>
            <a:ext cx="479618" cy="369332"/>
          </a:xfrm>
          <a:prstGeom prst="rect">
            <a:avLst/>
          </a:prstGeom>
          <a:noFill/>
        </p:spPr>
        <p:txBody>
          <a:bodyPr wrap="none" rtlCol="0">
            <a:spAutoFit/>
          </a:bodyPr>
          <a:lstStyle/>
          <a:p>
            <a:r>
              <a:rPr lang="en-AU" dirty="0" err="1">
                <a:latin typeface="Symbol" panose="05050102010706020507" pitchFamily="18" charset="2"/>
              </a:rPr>
              <a:t>d</a:t>
            </a:r>
            <a:r>
              <a:rPr lang="en-AU" baseline="-25000" dirty="0" err="1"/>
              <a:t>AB</a:t>
            </a:r>
            <a:endParaRPr lang="en-AU" baseline="-25000" dirty="0"/>
          </a:p>
        </p:txBody>
      </p:sp>
      <p:sp>
        <p:nvSpPr>
          <p:cNvPr id="13" name="TextBox 12">
            <a:extLst>
              <a:ext uri="{FF2B5EF4-FFF2-40B4-BE49-F238E27FC236}">
                <a16:creationId xmlns:a16="http://schemas.microsoft.com/office/drawing/2014/main" id="{419214A7-8362-6675-2806-55D573AEB03B}"/>
              </a:ext>
            </a:extLst>
          </p:cNvPr>
          <p:cNvSpPr txBox="1"/>
          <p:nvPr/>
        </p:nvSpPr>
        <p:spPr>
          <a:xfrm>
            <a:off x="3458478" y="2486920"/>
            <a:ext cx="478144" cy="369332"/>
          </a:xfrm>
          <a:prstGeom prst="rect">
            <a:avLst/>
          </a:prstGeom>
          <a:noFill/>
        </p:spPr>
        <p:txBody>
          <a:bodyPr wrap="none" rtlCol="0">
            <a:spAutoFit/>
          </a:bodyPr>
          <a:lstStyle/>
          <a:p>
            <a:r>
              <a:rPr lang="en-AU" dirty="0">
                <a:latin typeface="Symbol" panose="05050102010706020507" pitchFamily="18" charset="2"/>
              </a:rPr>
              <a:t>d</a:t>
            </a:r>
            <a:r>
              <a:rPr lang="en-AU" baseline="-25000" dirty="0"/>
              <a:t>BA</a:t>
            </a:r>
          </a:p>
        </p:txBody>
      </p:sp>
      <p:grpSp>
        <p:nvGrpSpPr>
          <p:cNvPr id="12" name="Group 11">
            <a:extLst>
              <a:ext uri="{FF2B5EF4-FFF2-40B4-BE49-F238E27FC236}">
                <a16:creationId xmlns:a16="http://schemas.microsoft.com/office/drawing/2014/main" id="{55838202-D790-C788-37C3-CDED87208379}"/>
              </a:ext>
            </a:extLst>
          </p:cNvPr>
          <p:cNvGrpSpPr/>
          <p:nvPr/>
        </p:nvGrpSpPr>
        <p:grpSpPr>
          <a:xfrm>
            <a:off x="324819" y="3353303"/>
            <a:ext cx="2483244" cy="1137256"/>
            <a:chOff x="324819" y="3353303"/>
            <a:chExt cx="2483244" cy="1137256"/>
          </a:xfrm>
        </p:grpSpPr>
        <p:sp>
          <p:nvSpPr>
            <p:cNvPr id="16" name="Rectangle 15">
              <a:extLst>
                <a:ext uri="{FF2B5EF4-FFF2-40B4-BE49-F238E27FC236}">
                  <a16:creationId xmlns:a16="http://schemas.microsoft.com/office/drawing/2014/main" id="{B7C97A7B-FC66-7D80-23A0-7E0BF9FB556B}"/>
                </a:ext>
              </a:extLst>
            </p:cNvPr>
            <p:cNvSpPr/>
            <p:nvPr/>
          </p:nvSpPr>
          <p:spPr>
            <a:xfrm>
              <a:off x="1032387" y="3814922"/>
              <a:ext cx="865174" cy="671689"/>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7" name="Rectangle 16">
              <a:extLst>
                <a:ext uri="{FF2B5EF4-FFF2-40B4-BE49-F238E27FC236}">
                  <a16:creationId xmlns:a16="http://schemas.microsoft.com/office/drawing/2014/main" id="{70461B6A-736F-154D-BEF7-C230AECD4738}"/>
                </a:ext>
              </a:extLst>
            </p:cNvPr>
            <p:cNvSpPr/>
            <p:nvPr/>
          </p:nvSpPr>
          <p:spPr>
            <a:xfrm>
              <a:off x="1543665" y="4156592"/>
              <a:ext cx="348980" cy="32938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Rectangle 19">
              <a:extLst>
                <a:ext uri="{FF2B5EF4-FFF2-40B4-BE49-F238E27FC236}">
                  <a16:creationId xmlns:a16="http://schemas.microsoft.com/office/drawing/2014/main" id="{34865CCA-D8E6-448C-6C92-B016E9309221}"/>
                </a:ext>
              </a:extLst>
            </p:cNvPr>
            <p:cNvSpPr/>
            <p:nvPr/>
          </p:nvSpPr>
          <p:spPr>
            <a:xfrm>
              <a:off x="1543601" y="3812465"/>
              <a:ext cx="348980" cy="336154"/>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2" name="Straight Arrow Connector 21">
              <a:extLst>
                <a:ext uri="{FF2B5EF4-FFF2-40B4-BE49-F238E27FC236}">
                  <a16:creationId xmlns:a16="http://schemas.microsoft.com/office/drawing/2014/main" id="{D75E6E92-7D10-D639-5F42-EE0A3749F16E}"/>
                </a:ext>
              </a:extLst>
            </p:cNvPr>
            <p:cNvCxnSpPr>
              <a:cxnSpLocks/>
              <a:endCxn id="20" idx="3"/>
            </p:cNvCxnSpPr>
            <p:nvPr/>
          </p:nvCxnSpPr>
          <p:spPr>
            <a:xfrm flipH="1">
              <a:off x="1892581" y="3977155"/>
              <a:ext cx="275432" cy="338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DA30120A-BEE6-17BB-BE3B-9CC1BB68F625}"/>
                </a:ext>
              </a:extLst>
            </p:cNvPr>
            <p:cNvCxnSpPr>
              <a:cxnSpLocks/>
              <a:endCxn id="17" idx="3"/>
            </p:cNvCxnSpPr>
            <p:nvPr/>
          </p:nvCxnSpPr>
          <p:spPr>
            <a:xfrm flipH="1">
              <a:off x="1892645" y="4318825"/>
              <a:ext cx="275368" cy="245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FAAF510E-7E28-5B8F-C9CD-B6E5CADA5219}"/>
                </a:ext>
              </a:extLst>
            </p:cNvPr>
            <p:cNvSpPr txBox="1"/>
            <p:nvPr/>
          </p:nvSpPr>
          <p:spPr>
            <a:xfrm>
              <a:off x="2109324" y="3834220"/>
              <a:ext cx="274434" cy="276999"/>
            </a:xfrm>
            <a:prstGeom prst="rect">
              <a:avLst/>
            </a:prstGeom>
            <a:noFill/>
          </p:spPr>
          <p:txBody>
            <a:bodyPr wrap="none" rtlCol="0">
              <a:spAutoFit/>
            </a:bodyPr>
            <a:lstStyle/>
            <a:p>
              <a:r>
                <a:rPr lang="en-AU" sz="1200" dirty="0"/>
                <a:t>A</a:t>
              </a:r>
            </a:p>
          </p:txBody>
        </p:sp>
        <p:sp>
          <p:nvSpPr>
            <p:cNvPr id="35" name="TextBox 34">
              <a:extLst>
                <a:ext uri="{FF2B5EF4-FFF2-40B4-BE49-F238E27FC236}">
                  <a16:creationId xmlns:a16="http://schemas.microsoft.com/office/drawing/2014/main" id="{F463963F-05D6-9A30-2710-2EE8897E06BC}"/>
                </a:ext>
              </a:extLst>
            </p:cNvPr>
            <p:cNvSpPr txBox="1"/>
            <p:nvPr/>
          </p:nvSpPr>
          <p:spPr>
            <a:xfrm>
              <a:off x="2109324" y="4182782"/>
              <a:ext cx="282450" cy="307777"/>
            </a:xfrm>
            <a:prstGeom prst="rect">
              <a:avLst/>
            </a:prstGeom>
            <a:noFill/>
          </p:spPr>
          <p:txBody>
            <a:bodyPr wrap="none" rtlCol="0">
              <a:spAutoFit/>
            </a:bodyPr>
            <a:lstStyle/>
            <a:p>
              <a:r>
                <a:rPr lang="en-AU" sz="1400" dirty="0"/>
                <a:t>B</a:t>
              </a:r>
            </a:p>
          </p:txBody>
        </p:sp>
        <p:sp>
          <p:nvSpPr>
            <p:cNvPr id="39" name="TextBox 38">
              <a:extLst>
                <a:ext uri="{FF2B5EF4-FFF2-40B4-BE49-F238E27FC236}">
                  <a16:creationId xmlns:a16="http://schemas.microsoft.com/office/drawing/2014/main" id="{3EE101DE-71F3-A958-63A9-D43CD8607FEF}"/>
                </a:ext>
              </a:extLst>
            </p:cNvPr>
            <p:cNvSpPr txBox="1"/>
            <p:nvPr/>
          </p:nvSpPr>
          <p:spPr>
            <a:xfrm>
              <a:off x="1040339" y="3953893"/>
              <a:ext cx="478016" cy="369332"/>
            </a:xfrm>
            <a:prstGeom prst="rect">
              <a:avLst/>
            </a:prstGeom>
            <a:solidFill>
              <a:schemeClr val="tx2">
                <a:lumMod val="20000"/>
                <a:lumOff val="80000"/>
              </a:schemeClr>
            </a:solidFill>
            <a:ln>
              <a:noFill/>
            </a:ln>
          </p:spPr>
          <p:txBody>
            <a:bodyPr wrap="none" rtlCol="0">
              <a:spAutoFit/>
            </a:bodyPr>
            <a:lstStyle/>
            <a:p>
              <a:r>
                <a:rPr lang="en-AU" dirty="0"/>
                <a:t>TIC</a:t>
              </a:r>
            </a:p>
          </p:txBody>
        </p:sp>
        <p:sp>
          <p:nvSpPr>
            <p:cNvPr id="41" name="TextBox 40">
              <a:extLst>
                <a:ext uri="{FF2B5EF4-FFF2-40B4-BE49-F238E27FC236}">
                  <a16:creationId xmlns:a16="http://schemas.microsoft.com/office/drawing/2014/main" id="{C2E95B73-AC1E-B70F-6390-ECE60019138B}"/>
                </a:ext>
              </a:extLst>
            </p:cNvPr>
            <p:cNvSpPr txBox="1"/>
            <p:nvPr/>
          </p:nvSpPr>
          <p:spPr>
            <a:xfrm>
              <a:off x="324819" y="3353303"/>
              <a:ext cx="2483244" cy="276999"/>
            </a:xfrm>
            <a:prstGeom prst="rect">
              <a:avLst/>
            </a:prstGeom>
            <a:noFill/>
          </p:spPr>
          <p:txBody>
            <a:bodyPr wrap="none" lIns="0" tIns="0" rIns="0" bIns="0" rtlCol="0">
              <a:spAutoFit/>
            </a:bodyPr>
            <a:lstStyle/>
            <a:p>
              <a:r>
                <a:rPr lang="en-AU" dirty="0"/>
                <a:t>clock difference </a:t>
              </a:r>
              <a:r>
                <a:rPr lang="en-AU" dirty="0">
                  <a:latin typeface="Symbol" panose="05050102010706020507" pitchFamily="18" charset="2"/>
                </a:rPr>
                <a:t>T</a:t>
              </a:r>
              <a:r>
                <a:rPr lang="en-AU" baseline="-25000" dirty="0">
                  <a:latin typeface="+mj-lt"/>
                </a:rPr>
                <a:t>AB </a:t>
              </a:r>
              <a:r>
                <a:rPr lang="en-AU" dirty="0"/>
                <a:t>= A - B</a:t>
              </a:r>
            </a:p>
          </p:txBody>
        </p:sp>
      </p:grpSp>
      <p:grpSp>
        <p:nvGrpSpPr>
          <p:cNvPr id="15" name="Group 14">
            <a:extLst>
              <a:ext uri="{FF2B5EF4-FFF2-40B4-BE49-F238E27FC236}">
                <a16:creationId xmlns:a16="http://schemas.microsoft.com/office/drawing/2014/main" id="{ABBB28D3-938B-4ED2-2985-96CE53729000}"/>
              </a:ext>
            </a:extLst>
          </p:cNvPr>
          <p:cNvGrpSpPr/>
          <p:nvPr/>
        </p:nvGrpSpPr>
        <p:grpSpPr>
          <a:xfrm>
            <a:off x="5058318" y="3332473"/>
            <a:ext cx="3212821" cy="1145527"/>
            <a:chOff x="5058318" y="3332473"/>
            <a:chExt cx="3212821" cy="1145527"/>
          </a:xfrm>
        </p:grpSpPr>
        <p:sp>
          <p:nvSpPr>
            <p:cNvPr id="14" name="TextBox 13">
              <a:extLst>
                <a:ext uri="{FF2B5EF4-FFF2-40B4-BE49-F238E27FC236}">
                  <a16:creationId xmlns:a16="http://schemas.microsoft.com/office/drawing/2014/main" id="{5E12B08C-ED59-4C40-0649-C60345DD279C}"/>
                </a:ext>
              </a:extLst>
            </p:cNvPr>
            <p:cNvSpPr txBox="1"/>
            <p:nvPr/>
          </p:nvSpPr>
          <p:spPr>
            <a:xfrm>
              <a:off x="5058318" y="3732394"/>
              <a:ext cx="65" cy="553998"/>
            </a:xfrm>
            <a:prstGeom prst="rect">
              <a:avLst/>
            </a:prstGeom>
            <a:noFill/>
          </p:spPr>
          <p:txBody>
            <a:bodyPr wrap="none" lIns="0" tIns="0" rIns="0" bIns="0" rtlCol="0">
              <a:spAutoFit/>
            </a:bodyPr>
            <a:lstStyle/>
            <a:p>
              <a:endParaRPr lang="en-AU" dirty="0"/>
            </a:p>
            <a:p>
              <a:endParaRPr lang="en-AU" dirty="0"/>
            </a:p>
          </p:txBody>
        </p:sp>
        <p:sp>
          <p:nvSpPr>
            <p:cNvPr id="25" name="Rectangle 24">
              <a:extLst>
                <a:ext uri="{FF2B5EF4-FFF2-40B4-BE49-F238E27FC236}">
                  <a16:creationId xmlns:a16="http://schemas.microsoft.com/office/drawing/2014/main" id="{429EDDB0-35C4-A98D-76D5-26B314AE216F}"/>
                </a:ext>
              </a:extLst>
            </p:cNvPr>
            <p:cNvSpPr/>
            <p:nvPr/>
          </p:nvSpPr>
          <p:spPr>
            <a:xfrm>
              <a:off x="5790842" y="3811865"/>
              <a:ext cx="865174" cy="666135"/>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Rectangle 25">
              <a:extLst>
                <a:ext uri="{FF2B5EF4-FFF2-40B4-BE49-F238E27FC236}">
                  <a16:creationId xmlns:a16="http://schemas.microsoft.com/office/drawing/2014/main" id="{67052A4F-27A9-11E4-7EF7-7EE5D7C4121F}"/>
                </a:ext>
              </a:extLst>
            </p:cNvPr>
            <p:cNvSpPr/>
            <p:nvPr/>
          </p:nvSpPr>
          <p:spPr>
            <a:xfrm>
              <a:off x="5790843" y="4148619"/>
              <a:ext cx="348980" cy="32938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Rectangle 26">
              <a:extLst>
                <a:ext uri="{FF2B5EF4-FFF2-40B4-BE49-F238E27FC236}">
                  <a16:creationId xmlns:a16="http://schemas.microsoft.com/office/drawing/2014/main" id="{1157C093-D5DF-B56F-A9D6-4FC599FE024A}"/>
                </a:ext>
              </a:extLst>
            </p:cNvPr>
            <p:cNvSpPr/>
            <p:nvPr/>
          </p:nvSpPr>
          <p:spPr>
            <a:xfrm>
              <a:off x="5795694" y="3809408"/>
              <a:ext cx="348980" cy="33921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8" name="Straight Arrow Connector 27">
              <a:extLst>
                <a:ext uri="{FF2B5EF4-FFF2-40B4-BE49-F238E27FC236}">
                  <a16:creationId xmlns:a16="http://schemas.microsoft.com/office/drawing/2014/main" id="{CDD50A06-ECF0-9ADE-4A8A-9679D75EA374}"/>
                </a:ext>
              </a:extLst>
            </p:cNvPr>
            <p:cNvCxnSpPr>
              <a:cxnSpLocks/>
              <a:stCxn id="34" idx="3"/>
              <a:endCxn id="26" idx="1"/>
            </p:cNvCxnSpPr>
            <p:nvPr/>
          </p:nvCxnSpPr>
          <p:spPr>
            <a:xfrm>
              <a:off x="5519169" y="4311492"/>
              <a:ext cx="271674" cy="1818"/>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0A7DDC49-77EC-0720-784A-8B8652CEC68E}"/>
                </a:ext>
              </a:extLst>
            </p:cNvPr>
            <p:cNvCxnSpPr>
              <a:cxnSpLocks/>
              <a:stCxn id="36" idx="3"/>
              <a:endCxn id="27" idx="1"/>
            </p:cNvCxnSpPr>
            <p:nvPr/>
          </p:nvCxnSpPr>
          <p:spPr>
            <a:xfrm flipV="1">
              <a:off x="5523035" y="3979014"/>
              <a:ext cx="272659" cy="2851"/>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D5EFE453-A112-B3E8-ED23-B5189D235625}"/>
                </a:ext>
              </a:extLst>
            </p:cNvPr>
            <p:cNvSpPr txBox="1"/>
            <p:nvPr/>
          </p:nvSpPr>
          <p:spPr>
            <a:xfrm>
              <a:off x="5230307" y="4157603"/>
              <a:ext cx="288862" cy="307777"/>
            </a:xfrm>
            <a:prstGeom prst="rect">
              <a:avLst/>
            </a:prstGeom>
            <a:noFill/>
          </p:spPr>
          <p:txBody>
            <a:bodyPr wrap="none" rtlCol="0">
              <a:spAutoFit/>
            </a:bodyPr>
            <a:lstStyle/>
            <a:p>
              <a:r>
                <a:rPr lang="en-AU" sz="1400" dirty="0"/>
                <a:t>A</a:t>
              </a:r>
            </a:p>
          </p:txBody>
        </p:sp>
        <p:sp>
          <p:nvSpPr>
            <p:cNvPr id="36" name="TextBox 35">
              <a:extLst>
                <a:ext uri="{FF2B5EF4-FFF2-40B4-BE49-F238E27FC236}">
                  <a16:creationId xmlns:a16="http://schemas.microsoft.com/office/drawing/2014/main" id="{78B0F8E4-4A3C-CD12-DC42-B07F069FEAAD}"/>
                </a:ext>
              </a:extLst>
            </p:cNvPr>
            <p:cNvSpPr txBox="1"/>
            <p:nvPr/>
          </p:nvSpPr>
          <p:spPr>
            <a:xfrm>
              <a:off x="5240585" y="3827976"/>
              <a:ext cx="282450" cy="307777"/>
            </a:xfrm>
            <a:prstGeom prst="rect">
              <a:avLst/>
            </a:prstGeom>
            <a:noFill/>
          </p:spPr>
          <p:txBody>
            <a:bodyPr wrap="none" rtlCol="0">
              <a:spAutoFit/>
            </a:bodyPr>
            <a:lstStyle/>
            <a:p>
              <a:r>
                <a:rPr lang="en-AU" sz="1400" dirty="0"/>
                <a:t>B</a:t>
              </a:r>
            </a:p>
          </p:txBody>
        </p:sp>
        <p:sp>
          <p:nvSpPr>
            <p:cNvPr id="40" name="TextBox 39">
              <a:extLst>
                <a:ext uri="{FF2B5EF4-FFF2-40B4-BE49-F238E27FC236}">
                  <a16:creationId xmlns:a16="http://schemas.microsoft.com/office/drawing/2014/main" id="{088A5962-0F40-AAB1-1ACF-1745C4FBC825}"/>
                </a:ext>
              </a:extLst>
            </p:cNvPr>
            <p:cNvSpPr txBox="1"/>
            <p:nvPr/>
          </p:nvSpPr>
          <p:spPr>
            <a:xfrm>
              <a:off x="6165069" y="3940940"/>
              <a:ext cx="478016" cy="369332"/>
            </a:xfrm>
            <a:prstGeom prst="rect">
              <a:avLst/>
            </a:prstGeom>
            <a:noFill/>
          </p:spPr>
          <p:txBody>
            <a:bodyPr wrap="none" rtlCol="0">
              <a:spAutoFit/>
            </a:bodyPr>
            <a:lstStyle/>
            <a:p>
              <a:r>
                <a:rPr lang="en-AU" dirty="0"/>
                <a:t>TIC</a:t>
              </a:r>
            </a:p>
          </p:txBody>
        </p:sp>
        <p:sp>
          <p:nvSpPr>
            <p:cNvPr id="43" name="TextBox 42">
              <a:extLst>
                <a:ext uri="{FF2B5EF4-FFF2-40B4-BE49-F238E27FC236}">
                  <a16:creationId xmlns:a16="http://schemas.microsoft.com/office/drawing/2014/main" id="{7BE19462-5C96-8EA7-004F-0D342C88E033}"/>
                </a:ext>
              </a:extLst>
            </p:cNvPr>
            <p:cNvSpPr txBox="1"/>
            <p:nvPr/>
          </p:nvSpPr>
          <p:spPr>
            <a:xfrm>
              <a:off x="5130536" y="3332473"/>
              <a:ext cx="3140603" cy="276999"/>
            </a:xfrm>
            <a:prstGeom prst="rect">
              <a:avLst/>
            </a:prstGeom>
            <a:noFill/>
          </p:spPr>
          <p:txBody>
            <a:bodyPr wrap="none" lIns="0" tIns="0" rIns="0" bIns="0" rtlCol="0">
              <a:spAutoFit/>
            </a:bodyPr>
            <a:lstStyle/>
            <a:p>
              <a:r>
                <a:rPr lang="en-AU" dirty="0"/>
                <a:t>clock difference </a:t>
              </a:r>
              <a:r>
                <a:rPr lang="en-AU" dirty="0">
                  <a:latin typeface="Symbol" panose="05050102010706020507" pitchFamily="18" charset="2"/>
                </a:rPr>
                <a:t>T</a:t>
              </a:r>
              <a:r>
                <a:rPr lang="en-AU" baseline="-25000" dirty="0">
                  <a:latin typeface="+mj-lt"/>
                </a:rPr>
                <a:t>BA </a:t>
              </a:r>
              <a:r>
                <a:rPr lang="en-AU" dirty="0"/>
                <a:t>= B - A = - </a:t>
              </a:r>
              <a:r>
                <a:rPr lang="en-AU" dirty="0">
                  <a:latin typeface="Symbol" panose="05050102010706020507" pitchFamily="18" charset="2"/>
                </a:rPr>
                <a:t>T</a:t>
              </a:r>
              <a:r>
                <a:rPr lang="en-AU" baseline="-25000" dirty="0">
                  <a:latin typeface="+mj-lt"/>
                </a:rPr>
                <a:t>AB</a:t>
              </a:r>
              <a:endParaRPr lang="en-AU" dirty="0"/>
            </a:p>
          </p:txBody>
        </p:sp>
      </p:grpSp>
      <p:sp>
        <p:nvSpPr>
          <p:cNvPr id="44" name="TextBox 43">
            <a:extLst>
              <a:ext uri="{FF2B5EF4-FFF2-40B4-BE49-F238E27FC236}">
                <a16:creationId xmlns:a16="http://schemas.microsoft.com/office/drawing/2014/main" id="{C6C9B6F3-32B7-60E1-E607-CB1C570D75E5}"/>
              </a:ext>
            </a:extLst>
          </p:cNvPr>
          <p:cNvSpPr txBox="1"/>
          <p:nvPr/>
        </p:nvSpPr>
        <p:spPr>
          <a:xfrm>
            <a:off x="5419653" y="4649483"/>
            <a:ext cx="2756267" cy="646331"/>
          </a:xfrm>
          <a:prstGeom prst="rect">
            <a:avLst/>
          </a:prstGeom>
          <a:noFill/>
        </p:spPr>
        <p:txBody>
          <a:bodyPr wrap="none" rtlCol="0">
            <a:spAutoFit/>
          </a:bodyPr>
          <a:lstStyle/>
          <a:p>
            <a:r>
              <a:rPr lang="en-AU" dirty="0"/>
              <a:t>TIC</a:t>
            </a:r>
            <a:r>
              <a:rPr lang="en-AU" baseline="-25000" dirty="0"/>
              <a:t>BA</a:t>
            </a:r>
            <a:r>
              <a:rPr lang="en-AU" dirty="0"/>
              <a:t> = </a:t>
            </a:r>
            <a:r>
              <a:rPr lang="en-AU" dirty="0">
                <a:latin typeface="Symbol" panose="05050102010706020507" pitchFamily="18" charset="2"/>
              </a:rPr>
              <a:t>T</a:t>
            </a:r>
            <a:r>
              <a:rPr lang="en-AU" baseline="-25000" dirty="0">
                <a:latin typeface="+mj-lt"/>
              </a:rPr>
              <a:t>BA</a:t>
            </a:r>
            <a:r>
              <a:rPr lang="en-AU" dirty="0"/>
              <a:t> + </a:t>
            </a:r>
            <a:r>
              <a:rPr lang="en-AU" dirty="0" err="1">
                <a:latin typeface="Symbol" panose="05050102010706020507" pitchFamily="18" charset="2"/>
              </a:rPr>
              <a:t>d</a:t>
            </a:r>
            <a:r>
              <a:rPr lang="en-AU" baseline="-25000" dirty="0" err="1"/>
              <a:t>AB</a:t>
            </a:r>
            <a:r>
              <a:rPr lang="en-AU" dirty="0"/>
              <a:t>= -</a:t>
            </a:r>
            <a:r>
              <a:rPr lang="en-AU" dirty="0">
                <a:latin typeface="Symbol" panose="05050102010706020507" pitchFamily="18" charset="2"/>
              </a:rPr>
              <a:t> T</a:t>
            </a:r>
            <a:r>
              <a:rPr lang="en-AU" baseline="-25000" dirty="0">
                <a:latin typeface="+mj-lt"/>
              </a:rPr>
              <a:t>AB</a:t>
            </a:r>
            <a:r>
              <a:rPr lang="en-AU" dirty="0"/>
              <a:t>+ </a:t>
            </a:r>
            <a:r>
              <a:rPr lang="en-AU" dirty="0" err="1">
                <a:latin typeface="Symbol" panose="05050102010706020507" pitchFamily="18" charset="2"/>
              </a:rPr>
              <a:t>d</a:t>
            </a:r>
            <a:r>
              <a:rPr lang="en-AU" baseline="-25000" dirty="0" err="1"/>
              <a:t>AB</a:t>
            </a:r>
            <a:endParaRPr lang="en-AU" dirty="0"/>
          </a:p>
          <a:p>
            <a:r>
              <a:rPr lang="en-AU" dirty="0"/>
              <a:t> </a:t>
            </a:r>
          </a:p>
        </p:txBody>
      </p:sp>
      <p:sp>
        <p:nvSpPr>
          <p:cNvPr id="45" name="TextBox 44">
            <a:extLst>
              <a:ext uri="{FF2B5EF4-FFF2-40B4-BE49-F238E27FC236}">
                <a16:creationId xmlns:a16="http://schemas.microsoft.com/office/drawing/2014/main" id="{D60BB268-588E-6D03-590D-7A09561E3943}"/>
              </a:ext>
            </a:extLst>
          </p:cNvPr>
          <p:cNvSpPr txBox="1"/>
          <p:nvPr/>
        </p:nvSpPr>
        <p:spPr>
          <a:xfrm>
            <a:off x="690409" y="4737053"/>
            <a:ext cx="1693220" cy="646331"/>
          </a:xfrm>
          <a:prstGeom prst="rect">
            <a:avLst/>
          </a:prstGeom>
          <a:noFill/>
        </p:spPr>
        <p:txBody>
          <a:bodyPr wrap="none" rtlCol="0">
            <a:spAutoFit/>
          </a:bodyPr>
          <a:lstStyle/>
          <a:p>
            <a:r>
              <a:rPr lang="en-AU" dirty="0"/>
              <a:t>TIC</a:t>
            </a:r>
            <a:r>
              <a:rPr lang="en-AU" baseline="-25000" dirty="0"/>
              <a:t>AB</a:t>
            </a:r>
            <a:r>
              <a:rPr lang="en-AU" dirty="0"/>
              <a:t> = </a:t>
            </a:r>
            <a:r>
              <a:rPr lang="en-AU" dirty="0">
                <a:latin typeface="Symbol" panose="05050102010706020507" pitchFamily="18" charset="2"/>
              </a:rPr>
              <a:t>T</a:t>
            </a:r>
            <a:r>
              <a:rPr lang="en-AU" baseline="-25000" dirty="0">
                <a:latin typeface="+mj-lt"/>
              </a:rPr>
              <a:t>AB</a:t>
            </a:r>
            <a:r>
              <a:rPr lang="en-AU" dirty="0"/>
              <a:t> + </a:t>
            </a:r>
            <a:r>
              <a:rPr lang="en-AU" dirty="0">
                <a:latin typeface="Symbol" panose="05050102010706020507" pitchFamily="18" charset="2"/>
              </a:rPr>
              <a:t>d</a:t>
            </a:r>
            <a:r>
              <a:rPr lang="en-AU" baseline="-25000" dirty="0"/>
              <a:t>BA</a:t>
            </a:r>
          </a:p>
          <a:p>
            <a:r>
              <a:rPr lang="en-AU" dirty="0"/>
              <a:t> </a:t>
            </a:r>
          </a:p>
        </p:txBody>
      </p:sp>
      <p:grpSp>
        <p:nvGrpSpPr>
          <p:cNvPr id="18" name="Group 17">
            <a:extLst>
              <a:ext uri="{FF2B5EF4-FFF2-40B4-BE49-F238E27FC236}">
                <a16:creationId xmlns:a16="http://schemas.microsoft.com/office/drawing/2014/main" id="{C495647C-A9CF-D705-6034-6A05A14F874A}"/>
              </a:ext>
            </a:extLst>
          </p:cNvPr>
          <p:cNvGrpSpPr/>
          <p:nvPr/>
        </p:nvGrpSpPr>
        <p:grpSpPr>
          <a:xfrm>
            <a:off x="1543602" y="5295813"/>
            <a:ext cx="4749044" cy="1038514"/>
            <a:chOff x="1543602" y="5295813"/>
            <a:chExt cx="4749044" cy="1038514"/>
          </a:xfrm>
        </p:grpSpPr>
        <p:sp>
          <p:nvSpPr>
            <p:cNvPr id="46" name="Left Brace 45">
              <a:extLst>
                <a:ext uri="{FF2B5EF4-FFF2-40B4-BE49-F238E27FC236}">
                  <a16:creationId xmlns:a16="http://schemas.microsoft.com/office/drawing/2014/main" id="{6189C98E-66E8-F7DC-4F8A-AC512C57216E}"/>
                </a:ext>
              </a:extLst>
            </p:cNvPr>
            <p:cNvSpPr/>
            <p:nvPr/>
          </p:nvSpPr>
          <p:spPr>
            <a:xfrm rot="16200000">
              <a:off x="3791967" y="3047448"/>
              <a:ext cx="252314" cy="4749044"/>
            </a:xfrm>
            <a:prstGeom prst="leftBrace">
              <a:avLst>
                <a:gd name="adj1" fmla="val 0"/>
                <a:gd name="adj2" fmla="val 4923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51" name="TextBox 50">
              <a:extLst>
                <a:ext uri="{FF2B5EF4-FFF2-40B4-BE49-F238E27FC236}">
                  <a16:creationId xmlns:a16="http://schemas.microsoft.com/office/drawing/2014/main" id="{169FCBFB-E326-2EA0-1943-E6D90814E8DC}"/>
                </a:ext>
              </a:extLst>
            </p:cNvPr>
            <p:cNvSpPr txBox="1"/>
            <p:nvPr/>
          </p:nvSpPr>
          <p:spPr>
            <a:xfrm>
              <a:off x="2566994" y="5687996"/>
              <a:ext cx="3293031" cy="646331"/>
            </a:xfrm>
            <a:prstGeom prst="rect">
              <a:avLst/>
            </a:prstGeom>
            <a:solidFill>
              <a:srgbClr val="FFFFCC"/>
            </a:solidFill>
            <a:ln>
              <a:solidFill>
                <a:schemeClr val="tx1"/>
              </a:solidFill>
            </a:ln>
          </p:spPr>
          <p:txBody>
            <a:bodyPr wrap="square" rtlCol="0">
              <a:spAutoFit/>
            </a:bodyPr>
            <a:lstStyle/>
            <a:p>
              <a:r>
                <a:rPr lang="en-AU" dirty="0"/>
                <a:t>TIC</a:t>
              </a:r>
              <a:r>
                <a:rPr lang="en-AU" baseline="-25000" dirty="0"/>
                <a:t>AB</a:t>
              </a:r>
              <a:r>
                <a:rPr lang="en-AU" dirty="0"/>
                <a:t> - TIC</a:t>
              </a:r>
              <a:r>
                <a:rPr lang="en-AU" baseline="-25000" dirty="0"/>
                <a:t>BA </a:t>
              </a:r>
              <a:r>
                <a:rPr lang="en-AU" dirty="0"/>
                <a:t>= 2 </a:t>
              </a:r>
              <a:r>
                <a:rPr lang="en-AU" dirty="0">
                  <a:latin typeface="Symbol" panose="05050102010706020507" pitchFamily="18" charset="2"/>
                </a:rPr>
                <a:t>T</a:t>
              </a:r>
              <a:r>
                <a:rPr lang="en-AU" baseline="-25000" dirty="0">
                  <a:latin typeface="+mj-lt"/>
                </a:rPr>
                <a:t>AB</a:t>
              </a:r>
              <a:r>
                <a:rPr lang="en-AU" dirty="0"/>
                <a:t> + </a:t>
              </a:r>
              <a:r>
                <a:rPr lang="en-AU" dirty="0">
                  <a:latin typeface="Symbol" panose="05050102010706020507" pitchFamily="18" charset="2"/>
                </a:rPr>
                <a:t>d</a:t>
              </a:r>
              <a:r>
                <a:rPr lang="en-AU" baseline="-25000" dirty="0"/>
                <a:t>BA</a:t>
              </a:r>
              <a:r>
                <a:rPr lang="en-AU" dirty="0"/>
                <a:t> – </a:t>
              </a:r>
              <a:r>
                <a:rPr lang="en-AU" dirty="0" err="1">
                  <a:latin typeface="Symbol" panose="05050102010706020507" pitchFamily="18" charset="2"/>
                </a:rPr>
                <a:t>d</a:t>
              </a:r>
              <a:r>
                <a:rPr lang="en-AU" baseline="-25000" dirty="0" err="1"/>
                <a:t>AB</a:t>
              </a:r>
              <a:endParaRPr lang="en-AU" dirty="0">
                <a:latin typeface="Symbol" panose="05050102010706020507" pitchFamily="18" charset="2"/>
              </a:endParaRPr>
            </a:p>
            <a:p>
              <a:pPr algn="ctr"/>
              <a:r>
                <a:rPr lang="en-AU" dirty="0">
                  <a:latin typeface="Symbol" panose="05050102010706020507" pitchFamily="18" charset="2"/>
                </a:rPr>
                <a:t>T</a:t>
              </a:r>
              <a:r>
                <a:rPr lang="en-AU" baseline="-25000" dirty="0"/>
                <a:t>AB </a:t>
              </a:r>
              <a:r>
                <a:rPr lang="en-AU" dirty="0"/>
                <a:t>= (TIC</a:t>
              </a:r>
              <a:r>
                <a:rPr lang="en-AU" baseline="-25000" dirty="0"/>
                <a:t>AB</a:t>
              </a:r>
              <a:r>
                <a:rPr lang="en-AU" dirty="0"/>
                <a:t> – TIC</a:t>
              </a:r>
              <a:r>
                <a:rPr lang="en-AU" baseline="-25000" dirty="0"/>
                <a:t>BA </a:t>
              </a:r>
              <a:r>
                <a:rPr lang="en-AU" dirty="0"/>
                <a:t>)/2</a:t>
              </a:r>
            </a:p>
          </p:txBody>
        </p:sp>
      </p:grpSp>
      <p:grpSp>
        <p:nvGrpSpPr>
          <p:cNvPr id="21" name="Group 20">
            <a:extLst>
              <a:ext uri="{FF2B5EF4-FFF2-40B4-BE49-F238E27FC236}">
                <a16:creationId xmlns:a16="http://schemas.microsoft.com/office/drawing/2014/main" id="{E3DA8735-F0B3-A0C5-8B5A-2BE0B73A8573}"/>
              </a:ext>
            </a:extLst>
          </p:cNvPr>
          <p:cNvGrpSpPr/>
          <p:nvPr/>
        </p:nvGrpSpPr>
        <p:grpSpPr>
          <a:xfrm>
            <a:off x="9026340" y="1774806"/>
            <a:ext cx="2934248" cy="3168185"/>
            <a:chOff x="9026340" y="1774806"/>
            <a:chExt cx="2934248" cy="3168185"/>
          </a:xfrm>
        </p:grpSpPr>
        <p:pic>
          <p:nvPicPr>
            <p:cNvPr id="52" name="Picture 22">
              <a:extLst>
                <a:ext uri="{FF2B5EF4-FFF2-40B4-BE49-F238E27FC236}">
                  <a16:creationId xmlns:a16="http://schemas.microsoft.com/office/drawing/2014/main" id="{F1C82538-1D5A-8019-57B2-EF0B119C32D5}"/>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078817" y="1774806"/>
              <a:ext cx="586154"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3" name="Object 18">
              <a:extLst>
                <a:ext uri="{FF2B5EF4-FFF2-40B4-BE49-F238E27FC236}">
                  <a16:creationId xmlns:a16="http://schemas.microsoft.com/office/drawing/2014/main" id="{85E1C209-CE37-0C72-DE66-3147BC34F0E5}"/>
                </a:ext>
              </a:extLst>
            </p:cNvPr>
            <p:cNvGraphicFramePr>
              <a:graphicFrameLocks noChangeAspect="1"/>
            </p:cNvGraphicFramePr>
            <p:nvPr>
              <p:extLst>
                <p:ext uri="{D42A27DB-BD31-4B8C-83A1-F6EECF244321}">
                  <p14:modId xmlns:p14="http://schemas.microsoft.com/office/powerpoint/2010/main" val="2349826217"/>
                </p:ext>
              </p:extLst>
            </p:nvPr>
          </p:nvGraphicFramePr>
          <p:xfrm>
            <a:off x="9026340" y="3532409"/>
            <a:ext cx="521410" cy="553998"/>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53" name="Object 18">
                          <a:extLst>
                            <a:ext uri="{FF2B5EF4-FFF2-40B4-BE49-F238E27FC236}">
                              <a16:creationId xmlns:a16="http://schemas.microsoft.com/office/drawing/2014/main" id="{85E1C209-CE37-0C72-DE66-3147BC34F0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26340" y="3532409"/>
                          <a:ext cx="521410" cy="553998"/>
                        </a:xfrm>
                        <a:prstGeom prst="rect">
                          <a:avLst/>
                        </a:prstGeom>
                        <a:noFill/>
                        <a:ln>
                          <a:noFill/>
                        </a:ln>
                        <a:effectLst/>
                      </p:spPr>
                    </p:pic>
                  </p:oleObj>
                </mc:Fallback>
              </mc:AlternateContent>
            </a:graphicData>
          </a:graphic>
        </p:graphicFrame>
        <p:graphicFrame>
          <p:nvGraphicFramePr>
            <p:cNvPr id="54" name="Object 18">
              <a:extLst>
                <a:ext uri="{FF2B5EF4-FFF2-40B4-BE49-F238E27FC236}">
                  <a16:creationId xmlns:a16="http://schemas.microsoft.com/office/drawing/2014/main" id="{8E284F93-5966-1CD8-AD3F-18303CD1AD69}"/>
                </a:ext>
              </a:extLst>
            </p:cNvPr>
            <p:cNvGraphicFramePr>
              <a:graphicFrameLocks noChangeAspect="1"/>
            </p:cNvGraphicFramePr>
            <p:nvPr>
              <p:extLst>
                <p:ext uri="{D42A27DB-BD31-4B8C-83A1-F6EECF244321}">
                  <p14:modId xmlns:p14="http://schemas.microsoft.com/office/powerpoint/2010/main" val="2036763502"/>
                </p:ext>
              </p:extLst>
            </p:nvPr>
          </p:nvGraphicFramePr>
          <p:xfrm>
            <a:off x="11439178" y="3532409"/>
            <a:ext cx="521410" cy="553998"/>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54" name="Object 18">
                          <a:extLst>
                            <a:ext uri="{FF2B5EF4-FFF2-40B4-BE49-F238E27FC236}">
                              <a16:creationId xmlns:a16="http://schemas.microsoft.com/office/drawing/2014/main" id="{8E284F93-5966-1CD8-AD3F-18303CD1AD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39178" y="3532409"/>
                          <a:ext cx="521410" cy="553998"/>
                        </a:xfrm>
                        <a:prstGeom prst="rect">
                          <a:avLst/>
                        </a:prstGeom>
                        <a:noFill/>
                        <a:ln>
                          <a:noFill/>
                        </a:ln>
                        <a:effectLst/>
                      </p:spPr>
                    </p:pic>
                  </p:oleObj>
                </mc:Fallback>
              </mc:AlternateContent>
            </a:graphicData>
          </a:graphic>
        </p:graphicFrame>
        <p:cxnSp>
          <p:nvCxnSpPr>
            <p:cNvPr id="56" name="Straight Arrow Connector 55">
              <a:extLst>
                <a:ext uri="{FF2B5EF4-FFF2-40B4-BE49-F238E27FC236}">
                  <a16:creationId xmlns:a16="http://schemas.microsoft.com/office/drawing/2014/main" id="{D4427CAC-B8BB-D4FD-609A-C62C19D23C75}"/>
                </a:ext>
              </a:extLst>
            </p:cNvPr>
            <p:cNvCxnSpPr>
              <a:cxnSpLocks/>
              <a:stCxn id="53" idx="0"/>
              <a:endCxn id="52" idx="1"/>
            </p:cNvCxnSpPr>
            <p:nvPr/>
          </p:nvCxnSpPr>
          <p:spPr>
            <a:xfrm flipV="1">
              <a:off x="9287045" y="2311381"/>
              <a:ext cx="791772" cy="1221028"/>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36126D59-2023-E5BF-EAC6-46B463A82839}"/>
                </a:ext>
              </a:extLst>
            </p:cNvPr>
            <p:cNvCxnSpPr>
              <a:cxnSpLocks/>
              <a:stCxn id="52" idx="3"/>
            </p:cNvCxnSpPr>
            <p:nvPr/>
          </p:nvCxnSpPr>
          <p:spPr>
            <a:xfrm>
              <a:off x="10664971" y="2311381"/>
              <a:ext cx="1034912" cy="1221028"/>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49F5F7DE-FF50-B2BC-03EA-E45B27BFDED0}"/>
                </a:ext>
              </a:extLst>
            </p:cNvPr>
            <p:cNvCxnSpPr>
              <a:cxnSpLocks/>
            </p:cNvCxnSpPr>
            <p:nvPr/>
          </p:nvCxnSpPr>
          <p:spPr>
            <a:xfrm flipH="1" flipV="1">
              <a:off x="10505768" y="2256503"/>
              <a:ext cx="1066800" cy="1235299"/>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E04CBC58-24A9-81CB-80C8-298373DE26C8}"/>
                </a:ext>
              </a:extLst>
            </p:cNvPr>
            <p:cNvCxnSpPr>
              <a:cxnSpLocks/>
            </p:cNvCxnSpPr>
            <p:nvPr/>
          </p:nvCxnSpPr>
          <p:spPr>
            <a:xfrm flipH="1">
              <a:off x="9410275" y="2328033"/>
              <a:ext cx="752292" cy="1204376"/>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1A963C9A-521B-42B1-4C08-4F2D6925BD90}"/>
                </a:ext>
              </a:extLst>
            </p:cNvPr>
            <p:cNvSpPr txBox="1"/>
            <p:nvPr/>
          </p:nvSpPr>
          <p:spPr>
            <a:xfrm>
              <a:off x="9360414" y="4296660"/>
              <a:ext cx="2351325" cy="646331"/>
            </a:xfrm>
            <a:prstGeom prst="rect">
              <a:avLst/>
            </a:prstGeom>
            <a:noFill/>
          </p:spPr>
          <p:txBody>
            <a:bodyPr wrap="square" rtlCol="0">
              <a:spAutoFit/>
            </a:bodyPr>
            <a:lstStyle/>
            <a:p>
              <a:r>
                <a:rPr lang="en-AU" dirty="0"/>
                <a:t>Two-way satellite time and frequency transfer</a:t>
              </a:r>
            </a:p>
          </p:txBody>
        </p:sp>
      </p:grpSp>
    </p:spTree>
    <p:extLst>
      <p:ext uri="{BB962C8B-B14F-4D97-AF65-F5344CB8AC3E}">
        <p14:creationId xmlns:p14="http://schemas.microsoft.com/office/powerpoint/2010/main" val="1585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9CA1A-60E8-1CCF-E6C6-3B35FC2E9EFE}"/>
              </a:ext>
            </a:extLst>
          </p:cNvPr>
          <p:cNvSpPr>
            <a:spLocks noGrp="1"/>
          </p:cNvSpPr>
          <p:nvPr>
            <p:ph type="title"/>
          </p:nvPr>
        </p:nvSpPr>
        <p:spPr/>
        <p:txBody>
          <a:bodyPr/>
          <a:lstStyle/>
          <a:p>
            <a:r>
              <a:rPr lang="en-AU" dirty="0"/>
              <a:t>Common view methods</a:t>
            </a:r>
          </a:p>
        </p:txBody>
      </p:sp>
      <p:graphicFrame>
        <p:nvGraphicFramePr>
          <p:cNvPr id="3" name="Object 18">
            <a:extLst>
              <a:ext uri="{FF2B5EF4-FFF2-40B4-BE49-F238E27FC236}">
                <a16:creationId xmlns:a16="http://schemas.microsoft.com/office/drawing/2014/main" id="{0B6414E7-E182-0F2D-DE43-AFD05BE273A9}"/>
              </a:ext>
            </a:extLst>
          </p:cNvPr>
          <p:cNvGraphicFramePr>
            <a:graphicFrameLocks noChangeAspect="1"/>
          </p:cNvGraphicFramePr>
          <p:nvPr>
            <p:extLst>
              <p:ext uri="{D42A27DB-BD31-4B8C-83A1-F6EECF244321}">
                <p14:modId xmlns:p14="http://schemas.microsoft.com/office/powerpoint/2010/main" val="543343654"/>
              </p:ext>
            </p:extLst>
          </p:nvPr>
        </p:nvGraphicFramePr>
        <p:xfrm>
          <a:off x="848564" y="1451351"/>
          <a:ext cx="1019110" cy="108280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3" name="Object 18">
                        <a:extLst>
                          <a:ext uri="{FF2B5EF4-FFF2-40B4-BE49-F238E27FC236}">
                            <a16:creationId xmlns:a16="http://schemas.microsoft.com/office/drawing/2014/main" id="{0B6414E7-E182-0F2D-DE43-AFD05BE273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564" y="1451351"/>
                        <a:ext cx="1019110" cy="1082804"/>
                      </a:xfrm>
                      <a:prstGeom prst="rect">
                        <a:avLst/>
                      </a:prstGeom>
                      <a:noFill/>
                      <a:ln>
                        <a:noFill/>
                      </a:ln>
                      <a:effectLst/>
                    </p:spPr>
                  </p:pic>
                </p:oleObj>
              </mc:Fallback>
            </mc:AlternateContent>
          </a:graphicData>
        </a:graphic>
      </p:graphicFrame>
      <p:graphicFrame>
        <p:nvGraphicFramePr>
          <p:cNvPr id="4" name="Object 18">
            <a:extLst>
              <a:ext uri="{FF2B5EF4-FFF2-40B4-BE49-F238E27FC236}">
                <a16:creationId xmlns:a16="http://schemas.microsoft.com/office/drawing/2014/main" id="{79247A15-32D3-8A10-7710-5A28D3F5C211}"/>
              </a:ext>
            </a:extLst>
          </p:cNvPr>
          <p:cNvGraphicFramePr>
            <a:graphicFrameLocks noChangeAspect="1"/>
          </p:cNvGraphicFramePr>
          <p:nvPr>
            <p:extLst>
              <p:ext uri="{D42A27DB-BD31-4B8C-83A1-F6EECF244321}">
                <p14:modId xmlns:p14="http://schemas.microsoft.com/office/powerpoint/2010/main" val="2811528917"/>
              </p:ext>
            </p:extLst>
          </p:nvPr>
        </p:nvGraphicFramePr>
        <p:xfrm>
          <a:off x="3594222" y="1451351"/>
          <a:ext cx="1019110" cy="108280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4" name="Object 18">
                        <a:extLst>
                          <a:ext uri="{FF2B5EF4-FFF2-40B4-BE49-F238E27FC236}">
                            <a16:creationId xmlns:a16="http://schemas.microsoft.com/office/drawing/2014/main" id="{79247A15-32D3-8A10-7710-5A28D3F5C21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4222" y="1451351"/>
                        <a:ext cx="1019110" cy="1082804"/>
                      </a:xfrm>
                      <a:prstGeom prst="rect">
                        <a:avLst/>
                      </a:prstGeom>
                      <a:noFill/>
                      <a:ln>
                        <a:noFill/>
                      </a:ln>
                      <a:effectLst/>
                    </p:spPr>
                  </p:pic>
                </p:oleObj>
              </mc:Fallback>
            </mc:AlternateContent>
          </a:graphicData>
        </a:graphic>
      </p:graphicFrame>
      <p:graphicFrame>
        <p:nvGraphicFramePr>
          <p:cNvPr id="5" name="Object 18">
            <a:extLst>
              <a:ext uri="{FF2B5EF4-FFF2-40B4-BE49-F238E27FC236}">
                <a16:creationId xmlns:a16="http://schemas.microsoft.com/office/drawing/2014/main" id="{CD5072E2-BC06-613D-EF8E-235C6355FA37}"/>
              </a:ext>
            </a:extLst>
          </p:cNvPr>
          <p:cNvGraphicFramePr>
            <a:graphicFrameLocks noChangeAspect="1"/>
          </p:cNvGraphicFramePr>
          <p:nvPr>
            <p:extLst>
              <p:ext uri="{D42A27DB-BD31-4B8C-83A1-F6EECF244321}">
                <p14:modId xmlns:p14="http://schemas.microsoft.com/office/powerpoint/2010/main" val="2289363083"/>
              </p:ext>
            </p:extLst>
          </p:nvPr>
        </p:nvGraphicFramePr>
        <p:xfrm>
          <a:off x="6418540" y="1434390"/>
          <a:ext cx="1019110" cy="1082804"/>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5" name="Object 18">
                        <a:extLst>
                          <a:ext uri="{FF2B5EF4-FFF2-40B4-BE49-F238E27FC236}">
                            <a16:creationId xmlns:a16="http://schemas.microsoft.com/office/drawing/2014/main" id="{CD5072E2-BC06-613D-EF8E-235C6355FA3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18540" y="1434390"/>
                        <a:ext cx="1019110" cy="1082804"/>
                      </a:xfrm>
                      <a:prstGeom prst="rect">
                        <a:avLst/>
                      </a:prstGeom>
                      <a:noFill/>
                      <a:ln>
                        <a:noFill/>
                      </a:ln>
                      <a:effectLst/>
                    </p:spPr>
                  </p:pic>
                </p:oleObj>
              </mc:Fallback>
            </mc:AlternateContent>
          </a:graphicData>
        </a:graphic>
      </p:graphicFrame>
      <p:cxnSp>
        <p:nvCxnSpPr>
          <p:cNvPr id="6" name="Straight Arrow Connector 5">
            <a:extLst>
              <a:ext uri="{FF2B5EF4-FFF2-40B4-BE49-F238E27FC236}">
                <a16:creationId xmlns:a16="http://schemas.microsoft.com/office/drawing/2014/main" id="{007908A1-5790-02EC-693E-4B9BF066A202}"/>
              </a:ext>
            </a:extLst>
          </p:cNvPr>
          <p:cNvCxnSpPr>
            <a:cxnSpLocks/>
            <a:stCxn id="4" idx="1"/>
            <a:endCxn id="3" idx="3"/>
          </p:cNvCxnSpPr>
          <p:nvPr/>
        </p:nvCxnSpPr>
        <p:spPr>
          <a:xfrm flipH="1">
            <a:off x="1867674" y="1992753"/>
            <a:ext cx="1726548"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A2716530-8B96-F4D7-2E25-5AA0D805E0CE}"/>
              </a:ext>
            </a:extLst>
          </p:cNvPr>
          <p:cNvCxnSpPr>
            <a:cxnSpLocks/>
            <a:endCxn id="5" idx="1"/>
          </p:cNvCxnSpPr>
          <p:nvPr/>
        </p:nvCxnSpPr>
        <p:spPr>
          <a:xfrm flipV="1">
            <a:off x="4613332" y="1975792"/>
            <a:ext cx="1805208" cy="2704"/>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264C465-0784-4898-449D-B858677A4AEA}"/>
              </a:ext>
            </a:extLst>
          </p:cNvPr>
          <p:cNvSpPr txBox="1"/>
          <p:nvPr/>
        </p:nvSpPr>
        <p:spPr>
          <a:xfrm>
            <a:off x="848564" y="2554939"/>
            <a:ext cx="1179682" cy="369332"/>
          </a:xfrm>
          <a:prstGeom prst="rect">
            <a:avLst/>
          </a:prstGeom>
          <a:noFill/>
        </p:spPr>
        <p:txBody>
          <a:bodyPr wrap="none" rtlCol="0">
            <a:spAutoFit/>
          </a:bodyPr>
          <a:lstStyle/>
          <a:p>
            <a:r>
              <a:rPr lang="en-AU" dirty="0"/>
              <a:t>receiver  A</a:t>
            </a:r>
          </a:p>
        </p:txBody>
      </p:sp>
      <p:sp>
        <p:nvSpPr>
          <p:cNvPr id="14" name="TextBox 13">
            <a:extLst>
              <a:ext uri="{FF2B5EF4-FFF2-40B4-BE49-F238E27FC236}">
                <a16:creationId xmlns:a16="http://schemas.microsoft.com/office/drawing/2014/main" id="{3256117A-F9DE-24DA-4C52-059DE84E253F}"/>
              </a:ext>
            </a:extLst>
          </p:cNvPr>
          <p:cNvSpPr txBox="1"/>
          <p:nvPr/>
        </p:nvSpPr>
        <p:spPr>
          <a:xfrm>
            <a:off x="6418540" y="2554939"/>
            <a:ext cx="1118768" cy="369332"/>
          </a:xfrm>
          <a:prstGeom prst="rect">
            <a:avLst/>
          </a:prstGeom>
          <a:noFill/>
        </p:spPr>
        <p:txBody>
          <a:bodyPr wrap="none" rtlCol="0">
            <a:spAutoFit/>
          </a:bodyPr>
          <a:lstStyle/>
          <a:p>
            <a:r>
              <a:rPr lang="en-AU" dirty="0"/>
              <a:t>receiver B</a:t>
            </a:r>
          </a:p>
        </p:txBody>
      </p:sp>
      <p:sp>
        <p:nvSpPr>
          <p:cNvPr id="15" name="TextBox 14">
            <a:extLst>
              <a:ext uri="{FF2B5EF4-FFF2-40B4-BE49-F238E27FC236}">
                <a16:creationId xmlns:a16="http://schemas.microsoft.com/office/drawing/2014/main" id="{E150DC6E-1352-0B02-55AF-AD421F42AA73}"/>
              </a:ext>
            </a:extLst>
          </p:cNvPr>
          <p:cNvSpPr txBox="1"/>
          <p:nvPr/>
        </p:nvSpPr>
        <p:spPr>
          <a:xfrm>
            <a:off x="3594222" y="2534155"/>
            <a:ext cx="984372" cy="369332"/>
          </a:xfrm>
          <a:prstGeom prst="rect">
            <a:avLst/>
          </a:prstGeom>
          <a:noFill/>
        </p:spPr>
        <p:txBody>
          <a:bodyPr wrap="none" rtlCol="0">
            <a:spAutoFit/>
          </a:bodyPr>
          <a:lstStyle/>
          <a:p>
            <a:r>
              <a:rPr lang="en-AU" dirty="0"/>
              <a:t>source C</a:t>
            </a:r>
          </a:p>
        </p:txBody>
      </p:sp>
      <p:grpSp>
        <p:nvGrpSpPr>
          <p:cNvPr id="58" name="Group 57">
            <a:extLst>
              <a:ext uri="{FF2B5EF4-FFF2-40B4-BE49-F238E27FC236}">
                <a16:creationId xmlns:a16="http://schemas.microsoft.com/office/drawing/2014/main" id="{36816B74-79A1-3820-D6A8-614F72417434}"/>
              </a:ext>
            </a:extLst>
          </p:cNvPr>
          <p:cNvGrpSpPr/>
          <p:nvPr/>
        </p:nvGrpSpPr>
        <p:grpSpPr>
          <a:xfrm>
            <a:off x="7034421" y="4392689"/>
            <a:ext cx="5039126" cy="2250656"/>
            <a:chOff x="6900516" y="4414685"/>
            <a:chExt cx="5039126" cy="2250656"/>
          </a:xfrm>
        </p:grpSpPr>
        <p:cxnSp>
          <p:nvCxnSpPr>
            <p:cNvPr id="28" name="Straight Arrow Connector 27">
              <a:extLst>
                <a:ext uri="{FF2B5EF4-FFF2-40B4-BE49-F238E27FC236}">
                  <a16:creationId xmlns:a16="http://schemas.microsoft.com/office/drawing/2014/main" id="{6892BCE3-1DA2-8881-698D-A9C194856ECC}"/>
                </a:ext>
              </a:extLst>
            </p:cNvPr>
            <p:cNvCxnSpPr>
              <a:cxnSpLocks/>
              <a:endCxn id="24" idx="2"/>
            </p:cNvCxnSpPr>
            <p:nvPr/>
          </p:nvCxnSpPr>
          <p:spPr>
            <a:xfrm flipH="1">
              <a:off x="7866953" y="4691818"/>
              <a:ext cx="1568681" cy="762001"/>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0CEDDCB-692D-69C1-DD68-43D36D9079D5}"/>
                </a:ext>
              </a:extLst>
            </p:cNvPr>
            <p:cNvCxnSpPr>
              <a:cxnSpLocks/>
              <a:endCxn id="27" idx="2"/>
            </p:cNvCxnSpPr>
            <p:nvPr/>
          </p:nvCxnSpPr>
          <p:spPr>
            <a:xfrm>
              <a:off x="9435634" y="4691818"/>
              <a:ext cx="1458917" cy="71306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descr="A black background with a black square&#10;&#10;Description automatically generated with medium confidence">
              <a:extLst>
                <a:ext uri="{FF2B5EF4-FFF2-40B4-BE49-F238E27FC236}">
                  <a16:creationId xmlns:a16="http://schemas.microsoft.com/office/drawing/2014/main" id="{A3B5289E-FAC4-122D-5B29-FCCEFD028FD6}"/>
                </a:ext>
              </a:extLst>
            </p:cNvPr>
            <p:cNvPicPr>
              <a:picLocks noChangeAspect="1"/>
            </p:cNvPicPr>
            <p:nvPr/>
          </p:nvPicPr>
          <p:blipFill>
            <a:blip r:embed="rId5"/>
            <a:stretch>
              <a:fillRect/>
            </a:stretch>
          </p:blipFill>
          <p:spPr>
            <a:xfrm>
              <a:off x="8839621" y="4414685"/>
              <a:ext cx="1192027" cy="1637400"/>
            </a:xfrm>
            <a:prstGeom prst="rect">
              <a:avLst/>
            </a:prstGeom>
          </p:spPr>
        </p:pic>
        <p:sp>
          <p:nvSpPr>
            <p:cNvPr id="19" name="Rectangle 18">
              <a:extLst>
                <a:ext uri="{FF2B5EF4-FFF2-40B4-BE49-F238E27FC236}">
                  <a16:creationId xmlns:a16="http://schemas.microsoft.com/office/drawing/2014/main" id="{C042213B-4C53-F609-60E6-B95B92ED9C5A}"/>
                </a:ext>
              </a:extLst>
            </p:cNvPr>
            <p:cNvSpPr/>
            <p:nvPr/>
          </p:nvSpPr>
          <p:spPr>
            <a:xfrm>
              <a:off x="7709638" y="5763533"/>
              <a:ext cx="427703" cy="240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1" name="Straight Connector 20">
              <a:extLst>
                <a:ext uri="{FF2B5EF4-FFF2-40B4-BE49-F238E27FC236}">
                  <a16:creationId xmlns:a16="http://schemas.microsoft.com/office/drawing/2014/main" id="{37248815-72F9-7640-F1A8-BDBACBA636C8}"/>
                </a:ext>
              </a:extLst>
            </p:cNvPr>
            <p:cNvCxnSpPr>
              <a:cxnSpLocks/>
              <a:stCxn id="19" idx="0"/>
            </p:cNvCxnSpPr>
            <p:nvPr/>
          </p:nvCxnSpPr>
          <p:spPr>
            <a:xfrm flipV="1">
              <a:off x="7923490" y="5517728"/>
              <a:ext cx="0" cy="24580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Oval 23">
              <a:extLst>
                <a:ext uri="{FF2B5EF4-FFF2-40B4-BE49-F238E27FC236}">
                  <a16:creationId xmlns:a16="http://schemas.microsoft.com/office/drawing/2014/main" id="{E44405AE-FBB8-9A6F-48CB-C08B941E3406}"/>
                </a:ext>
              </a:extLst>
            </p:cNvPr>
            <p:cNvSpPr/>
            <p:nvPr/>
          </p:nvSpPr>
          <p:spPr>
            <a:xfrm>
              <a:off x="7866953" y="5389909"/>
              <a:ext cx="113071" cy="1278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Rectangle 24">
              <a:extLst>
                <a:ext uri="{FF2B5EF4-FFF2-40B4-BE49-F238E27FC236}">
                  <a16:creationId xmlns:a16="http://schemas.microsoft.com/office/drawing/2014/main" id="{6AAD7982-120F-6C06-7FCB-9AA2CEE1BA85}"/>
                </a:ext>
              </a:extLst>
            </p:cNvPr>
            <p:cNvSpPr/>
            <p:nvPr/>
          </p:nvSpPr>
          <p:spPr>
            <a:xfrm>
              <a:off x="10737236" y="5714600"/>
              <a:ext cx="427703" cy="240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26" name="Straight Connector 25">
              <a:extLst>
                <a:ext uri="{FF2B5EF4-FFF2-40B4-BE49-F238E27FC236}">
                  <a16:creationId xmlns:a16="http://schemas.microsoft.com/office/drawing/2014/main" id="{388B5817-45B2-0526-24D7-4A3B147B0718}"/>
                </a:ext>
              </a:extLst>
            </p:cNvPr>
            <p:cNvCxnSpPr>
              <a:cxnSpLocks/>
              <a:stCxn id="25" idx="0"/>
            </p:cNvCxnSpPr>
            <p:nvPr/>
          </p:nvCxnSpPr>
          <p:spPr>
            <a:xfrm flipV="1">
              <a:off x="10951088" y="5468795"/>
              <a:ext cx="0" cy="245805"/>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7" name="Oval 26">
              <a:extLst>
                <a:ext uri="{FF2B5EF4-FFF2-40B4-BE49-F238E27FC236}">
                  <a16:creationId xmlns:a16="http://schemas.microsoft.com/office/drawing/2014/main" id="{F4762CE6-4A87-663E-0A37-3EC10EB400CA}"/>
                </a:ext>
              </a:extLst>
            </p:cNvPr>
            <p:cNvSpPr/>
            <p:nvPr/>
          </p:nvSpPr>
          <p:spPr>
            <a:xfrm>
              <a:off x="10894551" y="5340976"/>
              <a:ext cx="113071" cy="1278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graphicFrame>
          <p:nvGraphicFramePr>
            <p:cNvPr id="34" name="Object 18">
              <a:extLst>
                <a:ext uri="{FF2B5EF4-FFF2-40B4-BE49-F238E27FC236}">
                  <a16:creationId xmlns:a16="http://schemas.microsoft.com/office/drawing/2014/main" id="{AF9053C4-DDC6-FFD5-DDC8-9616B4904908}"/>
                </a:ext>
              </a:extLst>
            </p:cNvPr>
            <p:cNvGraphicFramePr>
              <a:graphicFrameLocks noChangeAspect="1"/>
            </p:cNvGraphicFramePr>
            <p:nvPr>
              <p:extLst>
                <p:ext uri="{D42A27DB-BD31-4B8C-83A1-F6EECF244321}">
                  <p14:modId xmlns:p14="http://schemas.microsoft.com/office/powerpoint/2010/main" val="1039779853"/>
                </p:ext>
              </p:extLst>
            </p:nvPr>
          </p:nvGraphicFramePr>
          <p:xfrm>
            <a:off x="6900516" y="5636674"/>
            <a:ext cx="455158" cy="483605"/>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34" name="Object 18">
                          <a:extLst>
                            <a:ext uri="{FF2B5EF4-FFF2-40B4-BE49-F238E27FC236}">
                              <a16:creationId xmlns:a16="http://schemas.microsoft.com/office/drawing/2014/main" id="{AF9053C4-DDC6-FFD5-DDC8-9616B490490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0516" y="5636674"/>
                          <a:ext cx="455158" cy="483605"/>
                        </a:xfrm>
                        <a:prstGeom prst="rect">
                          <a:avLst/>
                        </a:prstGeom>
                        <a:noFill/>
                        <a:ln>
                          <a:noFill/>
                        </a:ln>
                        <a:effectLst/>
                      </p:spPr>
                    </p:pic>
                  </p:oleObj>
                </mc:Fallback>
              </mc:AlternateContent>
            </a:graphicData>
          </a:graphic>
        </p:graphicFrame>
        <p:graphicFrame>
          <p:nvGraphicFramePr>
            <p:cNvPr id="35" name="Object 18">
              <a:extLst>
                <a:ext uri="{FF2B5EF4-FFF2-40B4-BE49-F238E27FC236}">
                  <a16:creationId xmlns:a16="http://schemas.microsoft.com/office/drawing/2014/main" id="{F406E223-EF63-6DBE-E101-33891082E443}"/>
                </a:ext>
              </a:extLst>
            </p:cNvPr>
            <p:cNvGraphicFramePr>
              <a:graphicFrameLocks noChangeAspect="1"/>
            </p:cNvGraphicFramePr>
            <p:nvPr>
              <p:extLst>
                <p:ext uri="{D42A27DB-BD31-4B8C-83A1-F6EECF244321}">
                  <p14:modId xmlns:p14="http://schemas.microsoft.com/office/powerpoint/2010/main" val="1338326904"/>
                </p:ext>
              </p:extLst>
            </p:nvPr>
          </p:nvGraphicFramePr>
          <p:xfrm>
            <a:off x="11484484" y="5593239"/>
            <a:ext cx="455158" cy="483605"/>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35" name="Object 18">
                          <a:extLst>
                            <a:ext uri="{FF2B5EF4-FFF2-40B4-BE49-F238E27FC236}">
                              <a16:creationId xmlns:a16="http://schemas.microsoft.com/office/drawing/2014/main" id="{F406E223-EF63-6DBE-E101-33891082E4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84484" y="5593239"/>
                          <a:ext cx="455158" cy="483605"/>
                        </a:xfrm>
                        <a:prstGeom prst="rect">
                          <a:avLst/>
                        </a:prstGeom>
                        <a:noFill/>
                        <a:ln>
                          <a:noFill/>
                        </a:ln>
                        <a:effectLst/>
                      </p:spPr>
                    </p:pic>
                  </p:oleObj>
                </mc:Fallback>
              </mc:AlternateContent>
            </a:graphicData>
          </a:graphic>
        </p:graphicFrame>
        <p:sp>
          <p:nvSpPr>
            <p:cNvPr id="36" name="TextBox 35">
              <a:extLst>
                <a:ext uri="{FF2B5EF4-FFF2-40B4-BE49-F238E27FC236}">
                  <a16:creationId xmlns:a16="http://schemas.microsoft.com/office/drawing/2014/main" id="{973BD54D-B0D0-49A3-2632-46102E9EB046}"/>
                </a:ext>
              </a:extLst>
            </p:cNvPr>
            <p:cNvSpPr txBox="1"/>
            <p:nvPr/>
          </p:nvSpPr>
          <p:spPr>
            <a:xfrm>
              <a:off x="8668718" y="6019010"/>
              <a:ext cx="1775614" cy="646331"/>
            </a:xfrm>
            <a:prstGeom prst="rect">
              <a:avLst/>
            </a:prstGeom>
            <a:noFill/>
          </p:spPr>
          <p:txBody>
            <a:bodyPr wrap="none" rtlCol="0">
              <a:spAutoFit/>
            </a:bodyPr>
            <a:lstStyle/>
            <a:p>
              <a:pPr algn="ctr"/>
              <a:r>
                <a:rPr lang="en-AU" dirty="0"/>
                <a:t>radio transmitter</a:t>
              </a:r>
            </a:p>
            <a:p>
              <a:pPr algn="ctr"/>
              <a:r>
                <a:rPr lang="en-AU" dirty="0"/>
                <a:t> </a:t>
              </a:r>
              <a:r>
                <a:rPr lang="en-AU" dirty="0" err="1"/>
                <a:t>eg</a:t>
              </a:r>
              <a:r>
                <a:rPr lang="en-AU" dirty="0"/>
                <a:t> WWW-B</a:t>
              </a:r>
            </a:p>
          </p:txBody>
        </p:sp>
        <p:cxnSp>
          <p:nvCxnSpPr>
            <p:cNvPr id="38" name="Straight Arrow Connector 37">
              <a:extLst>
                <a:ext uri="{FF2B5EF4-FFF2-40B4-BE49-F238E27FC236}">
                  <a16:creationId xmlns:a16="http://schemas.microsoft.com/office/drawing/2014/main" id="{98978F58-3179-86A8-8EB9-70244876933E}"/>
                </a:ext>
              </a:extLst>
            </p:cNvPr>
            <p:cNvCxnSpPr>
              <a:stCxn id="19" idx="1"/>
              <a:endCxn id="34" idx="3"/>
            </p:cNvCxnSpPr>
            <p:nvPr/>
          </p:nvCxnSpPr>
          <p:spPr>
            <a:xfrm flipH="1" flipV="1">
              <a:off x="7355674" y="5878476"/>
              <a:ext cx="353964" cy="55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4221CA01-B4A0-BF59-9B4C-32333F2BE9D8}"/>
                </a:ext>
              </a:extLst>
            </p:cNvPr>
            <p:cNvCxnSpPr>
              <a:stCxn id="25" idx="3"/>
              <a:endCxn id="35" idx="1"/>
            </p:cNvCxnSpPr>
            <p:nvPr/>
          </p:nvCxnSpPr>
          <p:spPr>
            <a:xfrm flipV="1">
              <a:off x="11164939" y="5835041"/>
              <a:ext cx="319545" cy="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D75F2386-8DA4-0220-1F97-FACABCFFFD16}"/>
              </a:ext>
            </a:extLst>
          </p:cNvPr>
          <p:cNvSpPr txBox="1"/>
          <p:nvPr/>
        </p:nvSpPr>
        <p:spPr>
          <a:xfrm>
            <a:off x="2730948" y="1542639"/>
            <a:ext cx="470000" cy="369332"/>
          </a:xfrm>
          <a:prstGeom prst="rect">
            <a:avLst/>
          </a:prstGeom>
          <a:noFill/>
        </p:spPr>
        <p:txBody>
          <a:bodyPr wrap="none" rtlCol="0">
            <a:spAutoFit/>
          </a:bodyPr>
          <a:lstStyle/>
          <a:p>
            <a:r>
              <a:rPr lang="en-AU" dirty="0" err="1">
                <a:latin typeface="Symbol" panose="05050102010706020507" pitchFamily="18" charset="2"/>
              </a:rPr>
              <a:t>d</a:t>
            </a:r>
            <a:r>
              <a:rPr lang="en-AU" baseline="-25000" dirty="0" err="1"/>
              <a:t>CA</a:t>
            </a:r>
            <a:endParaRPr lang="en-AU" baseline="-25000" dirty="0"/>
          </a:p>
        </p:txBody>
      </p:sp>
      <p:sp>
        <p:nvSpPr>
          <p:cNvPr id="10" name="TextBox 9">
            <a:extLst>
              <a:ext uri="{FF2B5EF4-FFF2-40B4-BE49-F238E27FC236}">
                <a16:creationId xmlns:a16="http://schemas.microsoft.com/office/drawing/2014/main" id="{2E702BAC-2FEA-DE34-425F-5EE842D9FDC6}"/>
              </a:ext>
            </a:extLst>
          </p:cNvPr>
          <p:cNvSpPr txBox="1"/>
          <p:nvPr/>
        </p:nvSpPr>
        <p:spPr>
          <a:xfrm>
            <a:off x="5321812" y="1547824"/>
            <a:ext cx="463588" cy="369332"/>
          </a:xfrm>
          <a:prstGeom prst="rect">
            <a:avLst/>
          </a:prstGeom>
          <a:noFill/>
        </p:spPr>
        <p:txBody>
          <a:bodyPr wrap="none" rtlCol="0">
            <a:spAutoFit/>
          </a:bodyPr>
          <a:lstStyle/>
          <a:p>
            <a:r>
              <a:rPr lang="en-AU" dirty="0" err="1">
                <a:latin typeface="Symbol" panose="05050102010706020507" pitchFamily="18" charset="2"/>
              </a:rPr>
              <a:t>d</a:t>
            </a:r>
            <a:r>
              <a:rPr lang="en-AU" baseline="-25000" dirty="0" err="1"/>
              <a:t>CB</a:t>
            </a:r>
            <a:endParaRPr lang="en-AU" baseline="-25000" dirty="0"/>
          </a:p>
        </p:txBody>
      </p:sp>
      <p:grpSp>
        <p:nvGrpSpPr>
          <p:cNvPr id="59" name="Group 58">
            <a:extLst>
              <a:ext uri="{FF2B5EF4-FFF2-40B4-BE49-F238E27FC236}">
                <a16:creationId xmlns:a16="http://schemas.microsoft.com/office/drawing/2014/main" id="{50E68E97-9A4C-F373-4746-49772FB41AB9}"/>
              </a:ext>
            </a:extLst>
          </p:cNvPr>
          <p:cNvGrpSpPr/>
          <p:nvPr/>
        </p:nvGrpSpPr>
        <p:grpSpPr>
          <a:xfrm>
            <a:off x="191005" y="2843488"/>
            <a:ext cx="2478884" cy="1877552"/>
            <a:chOff x="191005" y="2843488"/>
            <a:chExt cx="2478884" cy="1877552"/>
          </a:xfrm>
        </p:grpSpPr>
        <p:sp>
          <p:nvSpPr>
            <p:cNvPr id="16" name="TextBox 15">
              <a:extLst>
                <a:ext uri="{FF2B5EF4-FFF2-40B4-BE49-F238E27FC236}">
                  <a16:creationId xmlns:a16="http://schemas.microsoft.com/office/drawing/2014/main" id="{F87CCEDA-231D-B5A6-263B-91D10BB946C7}"/>
                </a:ext>
              </a:extLst>
            </p:cNvPr>
            <p:cNvSpPr txBox="1"/>
            <p:nvPr/>
          </p:nvSpPr>
          <p:spPr>
            <a:xfrm>
              <a:off x="191005" y="2843488"/>
              <a:ext cx="2478884" cy="276999"/>
            </a:xfrm>
            <a:prstGeom prst="rect">
              <a:avLst/>
            </a:prstGeom>
            <a:noFill/>
          </p:spPr>
          <p:txBody>
            <a:bodyPr wrap="none" lIns="0" tIns="0" rIns="0" bIns="0" rtlCol="0">
              <a:spAutoFit/>
            </a:bodyPr>
            <a:lstStyle/>
            <a:p>
              <a:r>
                <a:rPr lang="en-AU" dirty="0"/>
                <a:t>clock difference </a:t>
              </a:r>
              <a:r>
                <a:rPr lang="en-AU" dirty="0">
                  <a:latin typeface="Symbol" panose="05050102010706020507" pitchFamily="18" charset="2"/>
                </a:rPr>
                <a:t>T</a:t>
              </a:r>
              <a:r>
                <a:rPr lang="en-AU" baseline="-25000" dirty="0">
                  <a:latin typeface="+mj-lt"/>
                </a:rPr>
                <a:t>AC </a:t>
              </a:r>
              <a:r>
                <a:rPr lang="en-AU" dirty="0"/>
                <a:t>= A - C</a:t>
              </a:r>
            </a:p>
          </p:txBody>
        </p:sp>
        <p:grpSp>
          <p:nvGrpSpPr>
            <p:cNvPr id="20" name="Group 19">
              <a:extLst>
                <a:ext uri="{FF2B5EF4-FFF2-40B4-BE49-F238E27FC236}">
                  <a16:creationId xmlns:a16="http://schemas.microsoft.com/office/drawing/2014/main" id="{74D9EED1-9226-FB02-E535-B54D0FBFA14A}"/>
                </a:ext>
              </a:extLst>
            </p:cNvPr>
            <p:cNvGrpSpPr/>
            <p:nvPr/>
          </p:nvGrpSpPr>
          <p:grpSpPr>
            <a:xfrm>
              <a:off x="910274" y="3201404"/>
              <a:ext cx="1357783" cy="678094"/>
              <a:chOff x="1032387" y="3812465"/>
              <a:chExt cx="1357783" cy="678094"/>
            </a:xfrm>
          </p:grpSpPr>
          <p:sp>
            <p:nvSpPr>
              <p:cNvPr id="22" name="Rectangle 21">
                <a:extLst>
                  <a:ext uri="{FF2B5EF4-FFF2-40B4-BE49-F238E27FC236}">
                    <a16:creationId xmlns:a16="http://schemas.microsoft.com/office/drawing/2014/main" id="{2E6CD474-E796-C8B6-34E2-5CB62055C47B}"/>
                  </a:ext>
                </a:extLst>
              </p:cNvPr>
              <p:cNvSpPr/>
              <p:nvPr/>
            </p:nvSpPr>
            <p:spPr>
              <a:xfrm>
                <a:off x="1032387" y="3814922"/>
                <a:ext cx="865174" cy="671689"/>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3" name="Rectangle 22">
                <a:extLst>
                  <a:ext uri="{FF2B5EF4-FFF2-40B4-BE49-F238E27FC236}">
                    <a16:creationId xmlns:a16="http://schemas.microsoft.com/office/drawing/2014/main" id="{7EE985F9-9129-2C8C-73FF-0ECA73734D17}"/>
                  </a:ext>
                </a:extLst>
              </p:cNvPr>
              <p:cNvSpPr/>
              <p:nvPr/>
            </p:nvSpPr>
            <p:spPr>
              <a:xfrm>
                <a:off x="1543665" y="4156592"/>
                <a:ext cx="348980" cy="32938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9" name="Rectangle 28">
                <a:extLst>
                  <a:ext uri="{FF2B5EF4-FFF2-40B4-BE49-F238E27FC236}">
                    <a16:creationId xmlns:a16="http://schemas.microsoft.com/office/drawing/2014/main" id="{2CB67FB4-4F9D-8319-BF5A-15486DF69261}"/>
                  </a:ext>
                </a:extLst>
              </p:cNvPr>
              <p:cNvSpPr/>
              <p:nvPr/>
            </p:nvSpPr>
            <p:spPr>
              <a:xfrm>
                <a:off x="1543601" y="3812465"/>
                <a:ext cx="348980" cy="336154"/>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30" name="Straight Arrow Connector 29">
                <a:extLst>
                  <a:ext uri="{FF2B5EF4-FFF2-40B4-BE49-F238E27FC236}">
                    <a16:creationId xmlns:a16="http://schemas.microsoft.com/office/drawing/2014/main" id="{1F5E86CB-AC09-78B7-4A56-87B0C7441D98}"/>
                  </a:ext>
                </a:extLst>
              </p:cNvPr>
              <p:cNvCxnSpPr>
                <a:cxnSpLocks/>
                <a:endCxn id="29" idx="3"/>
              </p:cNvCxnSpPr>
              <p:nvPr/>
            </p:nvCxnSpPr>
            <p:spPr>
              <a:xfrm flipH="1">
                <a:off x="1892581" y="3977155"/>
                <a:ext cx="275432" cy="338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3F0DABE1-D9CD-5035-8DC9-F1F80CA3C481}"/>
                  </a:ext>
                </a:extLst>
              </p:cNvPr>
              <p:cNvCxnSpPr>
                <a:cxnSpLocks/>
                <a:endCxn id="23" idx="3"/>
              </p:cNvCxnSpPr>
              <p:nvPr/>
            </p:nvCxnSpPr>
            <p:spPr>
              <a:xfrm flipH="1">
                <a:off x="1892645" y="4318825"/>
                <a:ext cx="275368" cy="245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6E2BBF9C-617D-21AF-CB09-3C7D41ED7542}"/>
                  </a:ext>
                </a:extLst>
              </p:cNvPr>
              <p:cNvSpPr txBox="1"/>
              <p:nvPr/>
            </p:nvSpPr>
            <p:spPr>
              <a:xfrm>
                <a:off x="2109324" y="3834220"/>
                <a:ext cx="274434" cy="276999"/>
              </a:xfrm>
              <a:prstGeom prst="rect">
                <a:avLst/>
              </a:prstGeom>
              <a:noFill/>
            </p:spPr>
            <p:txBody>
              <a:bodyPr wrap="none" rtlCol="0">
                <a:spAutoFit/>
              </a:bodyPr>
              <a:lstStyle/>
              <a:p>
                <a:r>
                  <a:rPr lang="en-AU" sz="1200" dirty="0"/>
                  <a:t>A</a:t>
                </a:r>
              </a:p>
            </p:txBody>
          </p:sp>
          <p:sp>
            <p:nvSpPr>
              <p:cNvPr id="37" name="TextBox 36">
                <a:extLst>
                  <a:ext uri="{FF2B5EF4-FFF2-40B4-BE49-F238E27FC236}">
                    <a16:creationId xmlns:a16="http://schemas.microsoft.com/office/drawing/2014/main" id="{8066A14D-5D23-D78F-1A64-97CBF000A417}"/>
                  </a:ext>
                </a:extLst>
              </p:cNvPr>
              <p:cNvSpPr txBox="1"/>
              <p:nvPr/>
            </p:nvSpPr>
            <p:spPr>
              <a:xfrm>
                <a:off x="2109324" y="4182782"/>
                <a:ext cx="280846" cy="307777"/>
              </a:xfrm>
              <a:prstGeom prst="rect">
                <a:avLst/>
              </a:prstGeom>
              <a:noFill/>
            </p:spPr>
            <p:txBody>
              <a:bodyPr wrap="none" rtlCol="0">
                <a:spAutoFit/>
              </a:bodyPr>
              <a:lstStyle/>
              <a:p>
                <a:r>
                  <a:rPr lang="en-AU" sz="1400" dirty="0"/>
                  <a:t>C</a:t>
                </a:r>
              </a:p>
            </p:txBody>
          </p:sp>
          <p:sp>
            <p:nvSpPr>
              <p:cNvPr id="39" name="TextBox 38">
                <a:extLst>
                  <a:ext uri="{FF2B5EF4-FFF2-40B4-BE49-F238E27FC236}">
                    <a16:creationId xmlns:a16="http://schemas.microsoft.com/office/drawing/2014/main" id="{B09CDBC5-836A-4C6E-4FF0-DA07C1CD921A}"/>
                  </a:ext>
                </a:extLst>
              </p:cNvPr>
              <p:cNvSpPr txBox="1"/>
              <p:nvPr/>
            </p:nvSpPr>
            <p:spPr>
              <a:xfrm>
                <a:off x="1040339" y="3953893"/>
                <a:ext cx="478016" cy="369332"/>
              </a:xfrm>
              <a:prstGeom prst="rect">
                <a:avLst/>
              </a:prstGeom>
              <a:solidFill>
                <a:schemeClr val="tx2">
                  <a:lumMod val="20000"/>
                  <a:lumOff val="80000"/>
                </a:schemeClr>
              </a:solidFill>
              <a:ln>
                <a:noFill/>
              </a:ln>
            </p:spPr>
            <p:txBody>
              <a:bodyPr wrap="none" rtlCol="0">
                <a:spAutoFit/>
              </a:bodyPr>
              <a:lstStyle/>
              <a:p>
                <a:r>
                  <a:rPr lang="en-AU" dirty="0"/>
                  <a:t>TIC</a:t>
                </a:r>
              </a:p>
            </p:txBody>
          </p:sp>
        </p:grpSp>
        <p:sp>
          <p:nvSpPr>
            <p:cNvPr id="42" name="TextBox 41">
              <a:extLst>
                <a:ext uri="{FF2B5EF4-FFF2-40B4-BE49-F238E27FC236}">
                  <a16:creationId xmlns:a16="http://schemas.microsoft.com/office/drawing/2014/main" id="{FCFC07D5-0274-B8DF-EDB1-5FFA15688D92}"/>
                </a:ext>
              </a:extLst>
            </p:cNvPr>
            <p:cNvSpPr txBox="1"/>
            <p:nvPr/>
          </p:nvSpPr>
          <p:spPr>
            <a:xfrm>
              <a:off x="568296" y="4074709"/>
              <a:ext cx="1687578" cy="646331"/>
            </a:xfrm>
            <a:prstGeom prst="rect">
              <a:avLst/>
            </a:prstGeom>
            <a:noFill/>
          </p:spPr>
          <p:txBody>
            <a:bodyPr wrap="none" rtlCol="0">
              <a:spAutoFit/>
            </a:bodyPr>
            <a:lstStyle/>
            <a:p>
              <a:r>
                <a:rPr lang="en-AU" dirty="0"/>
                <a:t>TIC</a:t>
              </a:r>
              <a:r>
                <a:rPr lang="en-AU" baseline="-25000" dirty="0"/>
                <a:t>AC</a:t>
              </a:r>
              <a:r>
                <a:rPr lang="en-AU" dirty="0"/>
                <a:t> = </a:t>
              </a:r>
              <a:r>
                <a:rPr lang="en-AU" dirty="0">
                  <a:latin typeface="Symbol" panose="05050102010706020507" pitchFamily="18" charset="2"/>
                </a:rPr>
                <a:t>T</a:t>
              </a:r>
              <a:r>
                <a:rPr lang="en-AU" baseline="-25000" dirty="0">
                  <a:latin typeface="+mj-lt"/>
                </a:rPr>
                <a:t>AC</a:t>
              </a:r>
              <a:r>
                <a:rPr lang="en-AU" dirty="0"/>
                <a:t> + </a:t>
              </a:r>
              <a:r>
                <a:rPr lang="en-AU" dirty="0" err="1">
                  <a:latin typeface="Symbol" panose="05050102010706020507" pitchFamily="18" charset="2"/>
                </a:rPr>
                <a:t>d</a:t>
              </a:r>
              <a:r>
                <a:rPr lang="en-AU" baseline="-25000" dirty="0" err="1"/>
                <a:t>CA</a:t>
              </a:r>
              <a:endParaRPr lang="en-AU" baseline="-25000" dirty="0"/>
            </a:p>
            <a:p>
              <a:r>
                <a:rPr lang="en-AU" dirty="0"/>
                <a:t> </a:t>
              </a:r>
            </a:p>
          </p:txBody>
        </p:sp>
      </p:grpSp>
      <p:grpSp>
        <p:nvGrpSpPr>
          <p:cNvPr id="60" name="Group 59">
            <a:extLst>
              <a:ext uri="{FF2B5EF4-FFF2-40B4-BE49-F238E27FC236}">
                <a16:creationId xmlns:a16="http://schemas.microsoft.com/office/drawing/2014/main" id="{2007565A-D459-CEB2-9574-D745D91C250B}"/>
              </a:ext>
            </a:extLst>
          </p:cNvPr>
          <p:cNvGrpSpPr/>
          <p:nvPr/>
        </p:nvGrpSpPr>
        <p:grpSpPr>
          <a:xfrm>
            <a:off x="5751270" y="2849917"/>
            <a:ext cx="2465611" cy="1843492"/>
            <a:chOff x="5751270" y="2849917"/>
            <a:chExt cx="2465611" cy="1843492"/>
          </a:xfrm>
        </p:grpSpPr>
        <p:sp>
          <p:nvSpPr>
            <p:cNvPr id="17" name="TextBox 16">
              <a:extLst>
                <a:ext uri="{FF2B5EF4-FFF2-40B4-BE49-F238E27FC236}">
                  <a16:creationId xmlns:a16="http://schemas.microsoft.com/office/drawing/2014/main" id="{2245607A-3F94-1499-960F-D066063A7495}"/>
                </a:ext>
              </a:extLst>
            </p:cNvPr>
            <p:cNvSpPr txBox="1"/>
            <p:nvPr/>
          </p:nvSpPr>
          <p:spPr>
            <a:xfrm>
              <a:off x="5751270" y="2849917"/>
              <a:ext cx="2465611" cy="276999"/>
            </a:xfrm>
            <a:prstGeom prst="rect">
              <a:avLst/>
            </a:prstGeom>
            <a:noFill/>
          </p:spPr>
          <p:txBody>
            <a:bodyPr wrap="none" lIns="0" tIns="0" rIns="0" bIns="0" rtlCol="0">
              <a:spAutoFit/>
            </a:bodyPr>
            <a:lstStyle/>
            <a:p>
              <a:r>
                <a:rPr lang="en-AU" dirty="0"/>
                <a:t>clock difference </a:t>
              </a:r>
              <a:r>
                <a:rPr lang="en-AU" dirty="0">
                  <a:latin typeface="Symbol" panose="05050102010706020507" pitchFamily="18" charset="2"/>
                </a:rPr>
                <a:t>T</a:t>
              </a:r>
              <a:r>
                <a:rPr lang="en-AU" baseline="-25000" dirty="0">
                  <a:latin typeface="+mj-lt"/>
                </a:rPr>
                <a:t>BC </a:t>
              </a:r>
              <a:r>
                <a:rPr lang="en-AU" dirty="0"/>
                <a:t>= B - C</a:t>
              </a:r>
            </a:p>
          </p:txBody>
        </p:sp>
        <p:grpSp>
          <p:nvGrpSpPr>
            <p:cNvPr id="43" name="Group 42">
              <a:extLst>
                <a:ext uri="{FF2B5EF4-FFF2-40B4-BE49-F238E27FC236}">
                  <a16:creationId xmlns:a16="http://schemas.microsoft.com/office/drawing/2014/main" id="{359A2BFB-EB1B-BBD3-BEAB-5066E2D27051}"/>
                </a:ext>
              </a:extLst>
            </p:cNvPr>
            <p:cNvGrpSpPr/>
            <p:nvPr/>
          </p:nvGrpSpPr>
          <p:grpSpPr>
            <a:xfrm>
              <a:off x="6548453" y="3173773"/>
              <a:ext cx="1357783" cy="678094"/>
              <a:chOff x="1032387" y="3812465"/>
              <a:chExt cx="1357783" cy="678094"/>
            </a:xfrm>
          </p:grpSpPr>
          <p:sp>
            <p:nvSpPr>
              <p:cNvPr id="44" name="Rectangle 43">
                <a:extLst>
                  <a:ext uri="{FF2B5EF4-FFF2-40B4-BE49-F238E27FC236}">
                    <a16:creationId xmlns:a16="http://schemas.microsoft.com/office/drawing/2014/main" id="{02C3AADA-65BB-7C94-EAA8-247A719D3E67}"/>
                  </a:ext>
                </a:extLst>
              </p:cNvPr>
              <p:cNvSpPr/>
              <p:nvPr/>
            </p:nvSpPr>
            <p:spPr>
              <a:xfrm>
                <a:off x="1032387" y="3814922"/>
                <a:ext cx="865174" cy="671689"/>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5" name="Rectangle 44">
                <a:extLst>
                  <a:ext uri="{FF2B5EF4-FFF2-40B4-BE49-F238E27FC236}">
                    <a16:creationId xmlns:a16="http://schemas.microsoft.com/office/drawing/2014/main" id="{46064319-5B2D-30D1-D173-6B9EBB64BA04}"/>
                  </a:ext>
                </a:extLst>
              </p:cNvPr>
              <p:cNvSpPr/>
              <p:nvPr/>
            </p:nvSpPr>
            <p:spPr>
              <a:xfrm>
                <a:off x="1543665" y="4156592"/>
                <a:ext cx="348980" cy="329381"/>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46" name="Rectangle 45">
                <a:extLst>
                  <a:ext uri="{FF2B5EF4-FFF2-40B4-BE49-F238E27FC236}">
                    <a16:creationId xmlns:a16="http://schemas.microsoft.com/office/drawing/2014/main" id="{9AA14779-293A-E5DE-7A6A-A015B452CF5B}"/>
                  </a:ext>
                </a:extLst>
              </p:cNvPr>
              <p:cNvSpPr/>
              <p:nvPr/>
            </p:nvSpPr>
            <p:spPr>
              <a:xfrm>
                <a:off x="1543601" y="3812465"/>
                <a:ext cx="348980" cy="336154"/>
              </a:xfrm>
              <a:prstGeom prst="rect">
                <a:avLst/>
              </a:prstGeom>
              <a:solidFill>
                <a:schemeClr val="tx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47" name="Straight Arrow Connector 46">
                <a:extLst>
                  <a:ext uri="{FF2B5EF4-FFF2-40B4-BE49-F238E27FC236}">
                    <a16:creationId xmlns:a16="http://schemas.microsoft.com/office/drawing/2014/main" id="{33DE1304-FFDE-76DD-1657-8DF88C17F21C}"/>
                  </a:ext>
                </a:extLst>
              </p:cNvPr>
              <p:cNvCxnSpPr>
                <a:cxnSpLocks/>
                <a:endCxn id="46" idx="3"/>
              </p:cNvCxnSpPr>
              <p:nvPr/>
            </p:nvCxnSpPr>
            <p:spPr>
              <a:xfrm flipH="1">
                <a:off x="1892581" y="3977155"/>
                <a:ext cx="275432" cy="338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AD1E224F-6DB0-B34F-B762-FC93F974059E}"/>
                  </a:ext>
                </a:extLst>
              </p:cNvPr>
              <p:cNvCxnSpPr>
                <a:cxnSpLocks/>
                <a:endCxn id="45" idx="3"/>
              </p:cNvCxnSpPr>
              <p:nvPr/>
            </p:nvCxnSpPr>
            <p:spPr>
              <a:xfrm flipH="1">
                <a:off x="1892645" y="4318825"/>
                <a:ext cx="275368" cy="2458"/>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6DE85180-1933-2DFE-5220-7451AFF65050}"/>
                  </a:ext>
                </a:extLst>
              </p:cNvPr>
              <p:cNvSpPr txBox="1"/>
              <p:nvPr/>
            </p:nvSpPr>
            <p:spPr>
              <a:xfrm>
                <a:off x="2109324" y="3834220"/>
                <a:ext cx="268022" cy="276999"/>
              </a:xfrm>
              <a:prstGeom prst="rect">
                <a:avLst/>
              </a:prstGeom>
              <a:noFill/>
            </p:spPr>
            <p:txBody>
              <a:bodyPr wrap="none" rtlCol="0">
                <a:spAutoFit/>
              </a:bodyPr>
              <a:lstStyle/>
              <a:p>
                <a:r>
                  <a:rPr lang="en-AU" sz="1200" dirty="0"/>
                  <a:t>B</a:t>
                </a:r>
              </a:p>
            </p:txBody>
          </p:sp>
          <p:sp>
            <p:nvSpPr>
              <p:cNvPr id="50" name="TextBox 49">
                <a:extLst>
                  <a:ext uri="{FF2B5EF4-FFF2-40B4-BE49-F238E27FC236}">
                    <a16:creationId xmlns:a16="http://schemas.microsoft.com/office/drawing/2014/main" id="{C85E15F1-9E4C-6288-AE62-04F08FCEACEE}"/>
                  </a:ext>
                </a:extLst>
              </p:cNvPr>
              <p:cNvSpPr txBox="1"/>
              <p:nvPr/>
            </p:nvSpPr>
            <p:spPr>
              <a:xfrm>
                <a:off x="2109324" y="4182782"/>
                <a:ext cx="280846" cy="307777"/>
              </a:xfrm>
              <a:prstGeom prst="rect">
                <a:avLst/>
              </a:prstGeom>
              <a:noFill/>
            </p:spPr>
            <p:txBody>
              <a:bodyPr wrap="none" rtlCol="0">
                <a:spAutoFit/>
              </a:bodyPr>
              <a:lstStyle/>
              <a:p>
                <a:r>
                  <a:rPr lang="en-AU" sz="1400" dirty="0"/>
                  <a:t>C</a:t>
                </a:r>
              </a:p>
            </p:txBody>
          </p:sp>
          <p:sp>
            <p:nvSpPr>
              <p:cNvPr id="51" name="TextBox 50">
                <a:extLst>
                  <a:ext uri="{FF2B5EF4-FFF2-40B4-BE49-F238E27FC236}">
                    <a16:creationId xmlns:a16="http://schemas.microsoft.com/office/drawing/2014/main" id="{41908599-29FF-A3CA-8926-306DC469985D}"/>
                  </a:ext>
                </a:extLst>
              </p:cNvPr>
              <p:cNvSpPr txBox="1"/>
              <p:nvPr/>
            </p:nvSpPr>
            <p:spPr>
              <a:xfrm>
                <a:off x="1040339" y="3953893"/>
                <a:ext cx="478016" cy="369332"/>
              </a:xfrm>
              <a:prstGeom prst="rect">
                <a:avLst/>
              </a:prstGeom>
              <a:solidFill>
                <a:schemeClr val="tx2">
                  <a:lumMod val="20000"/>
                  <a:lumOff val="80000"/>
                </a:schemeClr>
              </a:solidFill>
              <a:ln>
                <a:noFill/>
              </a:ln>
            </p:spPr>
            <p:txBody>
              <a:bodyPr wrap="none" rtlCol="0">
                <a:spAutoFit/>
              </a:bodyPr>
              <a:lstStyle/>
              <a:p>
                <a:r>
                  <a:rPr lang="en-AU" dirty="0"/>
                  <a:t>TIC</a:t>
                </a:r>
              </a:p>
            </p:txBody>
          </p:sp>
        </p:grpSp>
        <p:sp>
          <p:nvSpPr>
            <p:cNvPr id="52" name="TextBox 51">
              <a:extLst>
                <a:ext uri="{FF2B5EF4-FFF2-40B4-BE49-F238E27FC236}">
                  <a16:creationId xmlns:a16="http://schemas.microsoft.com/office/drawing/2014/main" id="{7DD9F4F3-258A-85C6-DE72-9F14966B6EEF}"/>
                </a:ext>
              </a:extLst>
            </p:cNvPr>
            <p:cNvSpPr txBox="1"/>
            <p:nvPr/>
          </p:nvSpPr>
          <p:spPr>
            <a:xfrm>
              <a:off x="6206475" y="4047078"/>
              <a:ext cx="1670650" cy="646331"/>
            </a:xfrm>
            <a:prstGeom prst="rect">
              <a:avLst/>
            </a:prstGeom>
            <a:noFill/>
          </p:spPr>
          <p:txBody>
            <a:bodyPr wrap="none" rtlCol="0">
              <a:spAutoFit/>
            </a:bodyPr>
            <a:lstStyle/>
            <a:p>
              <a:r>
                <a:rPr lang="en-AU" dirty="0"/>
                <a:t>TIC</a:t>
              </a:r>
              <a:r>
                <a:rPr lang="en-AU" baseline="-25000" dirty="0"/>
                <a:t>BC</a:t>
              </a:r>
              <a:r>
                <a:rPr lang="en-AU" dirty="0"/>
                <a:t> = </a:t>
              </a:r>
              <a:r>
                <a:rPr lang="en-AU" dirty="0">
                  <a:latin typeface="Symbol" panose="05050102010706020507" pitchFamily="18" charset="2"/>
                </a:rPr>
                <a:t>T</a:t>
              </a:r>
              <a:r>
                <a:rPr lang="en-AU" baseline="-25000" dirty="0">
                  <a:latin typeface="+mj-lt"/>
                </a:rPr>
                <a:t>BC</a:t>
              </a:r>
              <a:r>
                <a:rPr lang="en-AU" dirty="0"/>
                <a:t> + </a:t>
              </a:r>
              <a:r>
                <a:rPr lang="en-AU" dirty="0" err="1">
                  <a:latin typeface="Symbol" panose="05050102010706020507" pitchFamily="18" charset="2"/>
                </a:rPr>
                <a:t>d</a:t>
              </a:r>
              <a:r>
                <a:rPr lang="en-AU" baseline="-25000" dirty="0" err="1"/>
                <a:t>CB</a:t>
              </a:r>
              <a:endParaRPr lang="en-AU" baseline="-25000" dirty="0"/>
            </a:p>
            <a:p>
              <a:r>
                <a:rPr lang="en-AU" dirty="0"/>
                <a:t> </a:t>
              </a:r>
            </a:p>
          </p:txBody>
        </p:sp>
      </p:grpSp>
      <p:grpSp>
        <p:nvGrpSpPr>
          <p:cNvPr id="61" name="Group 60">
            <a:extLst>
              <a:ext uri="{FF2B5EF4-FFF2-40B4-BE49-F238E27FC236}">
                <a16:creationId xmlns:a16="http://schemas.microsoft.com/office/drawing/2014/main" id="{18ABAB7C-5159-28F9-621C-0BF1086750D1}"/>
              </a:ext>
            </a:extLst>
          </p:cNvPr>
          <p:cNvGrpSpPr/>
          <p:nvPr/>
        </p:nvGrpSpPr>
        <p:grpSpPr>
          <a:xfrm>
            <a:off x="1219200" y="4589746"/>
            <a:ext cx="5715000" cy="1370666"/>
            <a:chOff x="1219200" y="4589746"/>
            <a:chExt cx="5715000" cy="1370666"/>
          </a:xfrm>
        </p:grpSpPr>
        <p:sp>
          <p:nvSpPr>
            <p:cNvPr id="54" name="Left Brace 53">
              <a:extLst>
                <a:ext uri="{FF2B5EF4-FFF2-40B4-BE49-F238E27FC236}">
                  <a16:creationId xmlns:a16="http://schemas.microsoft.com/office/drawing/2014/main" id="{090D6C63-DA09-B3DD-6CE9-35F44F462C1E}"/>
                </a:ext>
              </a:extLst>
            </p:cNvPr>
            <p:cNvSpPr/>
            <p:nvPr/>
          </p:nvSpPr>
          <p:spPr>
            <a:xfrm rot="16200000">
              <a:off x="3948967" y="1859979"/>
              <a:ext cx="255466" cy="5715000"/>
            </a:xfrm>
            <a:prstGeom prst="leftBrace">
              <a:avLst>
                <a:gd name="adj1" fmla="val 0"/>
                <a:gd name="adj2" fmla="val 4923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55" name="TextBox 54">
              <a:extLst>
                <a:ext uri="{FF2B5EF4-FFF2-40B4-BE49-F238E27FC236}">
                  <a16:creationId xmlns:a16="http://schemas.microsoft.com/office/drawing/2014/main" id="{EA3FF816-EAF8-B509-46D9-54DF1BC241CE}"/>
                </a:ext>
              </a:extLst>
            </p:cNvPr>
            <p:cNvSpPr txBox="1"/>
            <p:nvPr/>
          </p:nvSpPr>
          <p:spPr>
            <a:xfrm>
              <a:off x="2124428" y="5037082"/>
              <a:ext cx="3754593" cy="923330"/>
            </a:xfrm>
            <a:prstGeom prst="rect">
              <a:avLst/>
            </a:prstGeom>
            <a:solidFill>
              <a:srgbClr val="FFFFCC"/>
            </a:solidFill>
            <a:ln>
              <a:solidFill>
                <a:schemeClr val="tx1"/>
              </a:solidFill>
            </a:ln>
          </p:spPr>
          <p:txBody>
            <a:bodyPr wrap="square" rtlCol="0">
              <a:spAutoFit/>
            </a:bodyPr>
            <a:lstStyle/>
            <a:p>
              <a:r>
                <a:rPr lang="en-AU" dirty="0"/>
                <a:t>TIC</a:t>
              </a:r>
              <a:r>
                <a:rPr lang="en-AU" baseline="-25000" dirty="0"/>
                <a:t>AC</a:t>
              </a:r>
              <a:r>
                <a:rPr lang="en-AU" dirty="0"/>
                <a:t> - TIC</a:t>
              </a:r>
              <a:r>
                <a:rPr lang="en-AU" baseline="-25000" dirty="0"/>
                <a:t>BC </a:t>
              </a:r>
              <a:r>
                <a:rPr lang="en-AU" dirty="0"/>
                <a:t>= </a:t>
              </a:r>
              <a:r>
                <a:rPr lang="en-AU" dirty="0">
                  <a:latin typeface="Symbol" panose="05050102010706020507" pitchFamily="18" charset="2"/>
                </a:rPr>
                <a:t>T</a:t>
              </a:r>
              <a:r>
                <a:rPr lang="en-AU" baseline="-25000" dirty="0">
                  <a:latin typeface="+mj-lt"/>
                </a:rPr>
                <a:t>AC</a:t>
              </a:r>
              <a:r>
                <a:rPr lang="en-AU" dirty="0"/>
                <a:t> – </a:t>
              </a:r>
              <a:r>
                <a:rPr lang="en-AU" dirty="0">
                  <a:latin typeface="Symbol" panose="05050102010706020507" pitchFamily="18" charset="2"/>
                </a:rPr>
                <a:t>T</a:t>
              </a:r>
              <a:r>
                <a:rPr lang="en-AU" baseline="-25000" dirty="0">
                  <a:latin typeface="+mj-lt"/>
                </a:rPr>
                <a:t>BC </a:t>
              </a:r>
              <a:r>
                <a:rPr lang="en-AU" dirty="0">
                  <a:latin typeface="+mj-lt"/>
                </a:rPr>
                <a:t> + </a:t>
              </a:r>
              <a:r>
                <a:rPr lang="en-AU" dirty="0" err="1">
                  <a:latin typeface="Symbol" panose="05050102010706020507" pitchFamily="18" charset="2"/>
                </a:rPr>
                <a:t>d</a:t>
              </a:r>
              <a:r>
                <a:rPr lang="en-AU" baseline="-25000" dirty="0" err="1"/>
                <a:t>CA</a:t>
              </a:r>
              <a:r>
                <a:rPr lang="en-AU" dirty="0"/>
                <a:t> – </a:t>
              </a:r>
              <a:r>
                <a:rPr lang="en-AU" dirty="0" err="1">
                  <a:latin typeface="Symbol" panose="05050102010706020507" pitchFamily="18" charset="2"/>
                </a:rPr>
                <a:t>d</a:t>
              </a:r>
              <a:r>
                <a:rPr lang="en-AU" baseline="-25000" dirty="0" err="1"/>
                <a:t>CB</a:t>
              </a:r>
              <a:endParaRPr lang="en-AU" dirty="0">
                <a:latin typeface="Symbol" panose="05050102010706020507" pitchFamily="18" charset="2"/>
              </a:endParaRPr>
            </a:p>
            <a:p>
              <a:pPr marL="285750" indent="-285750" algn="ctr">
                <a:buFont typeface="Symbol" panose="05050102010706020507" pitchFamily="18" charset="2"/>
                <a:buChar char=" "/>
              </a:pPr>
              <a:r>
                <a:rPr lang="en-AU" dirty="0"/>
                <a:t>= </a:t>
              </a:r>
              <a:r>
                <a:rPr lang="en-AU" dirty="0">
                  <a:latin typeface="Symbol" panose="05050102010706020507" pitchFamily="18" charset="2"/>
                </a:rPr>
                <a:t>T</a:t>
              </a:r>
              <a:r>
                <a:rPr lang="en-AU" baseline="-25000" dirty="0">
                  <a:latin typeface="+mj-lt"/>
                </a:rPr>
                <a:t>AB</a:t>
              </a:r>
              <a:r>
                <a:rPr lang="en-AU" dirty="0"/>
                <a:t> </a:t>
              </a:r>
              <a:r>
                <a:rPr lang="en-AU" dirty="0">
                  <a:latin typeface="+mj-lt"/>
                </a:rPr>
                <a:t>+ </a:t>
              </a:r>
              <a:r>
                <a:rPr lang="en-AU" dirty="0" err="1">
                  <a:latin typeface="Symbol" panose="05050102010706020507" pitchFamily="18" charset="2"/>
                </a:rPr>
                <a:t>d</a:t>
              </a:r>
              <a:r>
                <a:rPr lang="en-AU" baseline="-25000" dirty="0" err="1"/>
                <a:t>CA</a:t>
              </a:r>
              <a:r>
                <a:rPr lang="en-AU" dirty="0"/>
                <a:t> – </a:t>
              </a:r>
              <a:r>
                <a:rPr lang="en-AU" dirty="0" err="1">
                  <a:latin typeface="Symbol" panose="05050102010706020507" pitchFamily="18" charset="2"/>
                </a:rPr>
                <a:t>d</a:t>
              </a:r>
              <a:r>
                <a:rPr lang="en-AU" baseline="-25000" dirty="0" err="1"/>
                <a:t>CB</a:t>
              </a:r>
              <a:endParaRPr lang="en-AU" baseline="-25000" dirty="0"/>
            </a:p>
            <a:p>
              <a:pPr marL="285750" indent="-285750" algn="ctr">
                <a:buFont typeface="Symbol" panose="05050102010706020507" pitchFamily="18" charset="2"/>
                <a:buChar char=" "/>
              </a:pPr>
              <a:r>
                <a:rPr lang="en-AU" dirty="0">
                  <a:latin typeface="Symbol" panose="05050102010706020507" pitchFamily="18" charset="2"/>
                </a:rPr>
                <a:t>T</a:t>
              </a:r>
              <a:r>
                <a:rPr lang="en-AU" baseline="-25000" dirty="0">
                  <a:latin typeface="+mj-lt"/>
                </a:rPr>
                <a:t>AB </a:t>
              </a:r>
              <a:r>
                <a:rPr lang="en-AU" dirty="0"/>
                <a:t>= (TIC</a:t>
              </a:r>
              <a:r>
                <a:rPr lang="en-AU" baseline="-25000" dirty="0"/>
                <a:t>AC</a:t>
              </a:r>
              <a:r>
                <a:rPr lang="en-AU" dirty="0"/>
                <a:t> - TIC</a:t>
              </a:r>
              <a:r>
                <a:rPr lang="en-AU" baseline="-25000" dirty="0"/>
                <a:t>BC </a:t>
              </a:r>
              <a:r>
                <a:rPr lang="en-AU" dirty="0"/>
                <a:t>) – (</a:t>
              </a:r>
              <a:r>
                <a:rPr lang="en-AU" dirty="0" err="1">
                  <a:latin typeface="Symbol" panose="05050102010706020507" pitchFamily="18" charset="2"/>
                </a:rPr>
                <a:t>d</a:t>
              </a:r>
              <a:r>
                <a:rPr lang="en-AU" baseline="-25000" dirty="0" err="1"/>
                <a:t>CA</a:t>
              </a:r>
              <a:r>
                <a:rPr lang="en-AU" dirty="0"/>
                <a:t> – </a:t>
              </a:r>
              <a:r>
                <a:rPr lang="en-AU" dirty="0" err="1">
                  <a:latin typeface="Symbol" panose="05050102010706020507" pitchFamily="18" charset="2"/>
                </a:rPr>
                <a:t>d</a:t>
              </a:r>
              <a:r>
                <a:rPr lang="en-AU" baseline="-25000" dirty="0" err="1"/>
                <a:t>CB</a:t>
              </a:r>
              <a:r>
                <a:rPr lang="en-AU" dirty="0"/>
                <a:t>)</a:t>
              </a:r>
            </a:p>
          </p:txBody>
        </p:sp>
      </p:grpSp>
    </p:spTree>
    <p:extLst>
      <p:ext uri="{BB962C8B-B14F-4D97-AF65-F5344CB8AC3E}">
        <p14:creationId xmlns:p14="http://schemas.microsoft.com/office/powerpoint/2010/main" val="2112323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GNSS time transfer</a:t>
            </a:r>
          </a:p>
        </p:txBody>
      </p:sp>
      <p:sp>
        <p:nvSpPr>
          <p:cNvPr id="7" name="Text Placeholder 6"/>
          <p:cNvSpPr>
            <a:spLocks noGrp="1"/>
          </p:cNvSpPr>
          <p:nvPr>
            <p:ph type="body" idx="1"/>
          </p:nvPr>
        </p:nvSpPr>
        <p:spPr/>
        <p:txBody>
          <a:bodyPr/>
          <a:lstStyle/>
          <a:p>
            <a:r>
              <a:rPr lang="en-AU" dirty="0"/>
              <a:t>Common View/All in View/Precise Point Positioning</a:t>
            </a:r>
          </a:p>
        </p:txBody>
      </p:sp>
      <p:sp>
        <p:nvSpPr>
          <p:cNvPr id="4" name="Date Placeholder 3"/>
          <p:cNvSpPr>
            <a:spLocks noGrp="1"/>
          </p:cNvSpPr>
          <p:nvPr>
            <p:ph type="dt" sz="half" idx="10"/>
          </p:nvPr>
        </p:nvSpPr>
        <p:spPr/>
        <p:txBody>
          <a:bodyPr/>
          <a:lstStyle/>
          <a:p>
            <a:r>
              <a:rPr lang="en-US"/>
              <a:t>11 Oct 2023</a:t>
            </a:r>
            <a:endParaRPr lang="en-AU"/>
          </a:p>
        </p:txBody>
      </p:sp>
      <p:sp>
        <p:nvSpPr>
          <p:cNvPr id="5" name="Footer Placeholder 4"/>
          <p:cNvSpPr>
            <a:spLocks noGrp="1"/>
          </p:cNvSpPr>
          <p:nvPr>
            <p:ph type="ftr" sz="quarter" idx="11"/>
          </p:nvPr>
        </p:nvSpPr>
        <p:spPr/>
        <p:txBody>
          <a:bodyPr/>
          <a:lstStyle/>
          <a:p>
            <a:r>
              <a:rPr lang="en-AU"/>
              <a:t>Time and frequency transfer techniques</a:t>
            </a:r>
            <a:endParaRPr lang="en-AU" dirty="0"/>
          </a:p>
        </p:txBody>
      </p:sp>
      <p:sp>
        <p:nvSpPr>
          <p:cNvPr id="6" name="Slide Number Placeholder 5"/>
          <p:cNvSpPr>
            <a:spLocks noGrp="1"/>
          </p:cNvSpPr>
          <p:nvPr>
            <p:ph type="sldNum" sz="quarter" idx="12"/>
          </p:nvPr>
        </p:nvSpPr>
        <p:spPr/>
        <p:txBody>
          <a:bodyPr/>
          <a:lstStyle/>
          <a:p>
            <a:fld id="{07F29050-D3A7-419E-8F8A-80FA8E7AA01E}" type="slidenum">
              <a:rPr lang="en-AU" smtClean="0"/>
              <a:t>7</a:t>
            </a:fld>
            <a:endParaRPr lang="en-AU"/>
          </a:p>
        </p:txBody>
      </p:sp>
      <p:pic>
        <p:nvPicPr>
          <p:cNvPr id="3" name="Picture 2" descr="Satellite network around earth&#10;&#10;Description automatically generated">
            <a:extLst>
              <a:ext uri="{FF2B5EF4-FFF2-40B4-BE49-F238E27FC236}">
                <a16:creationId xmlns:a16="http://schemas.microsoft.com/office/drawing/2014/main" id="{BEE42921-D2DC-016D-68EA-EF9AE01124B0}"/>
              </a:ext>
            </a:extLst>
          </p:cNvPr>
          <p:cNvPicPr>
            <a:picLocks noChangeAspect="1"/>
          </p:cNvPicPr>
          <p:nvPr/>
        </p:nvPicPr>
        <p:blipFill>
          <a:blip r:embed="rId3"/>
          <a:stretch>
            <a:fillRect/>
          </a:stretch>
        </p:blipFill>
        <p:spPr>
          <a:xfrm>
            <a:off x="838200" y="566459"/>
            <a:ext cx="4173959" cy="3130469"/>
          </a:xfrm>
          <a:prstGeom prst="rect">
            <a:avLst/>
          </a:prstGeom>
        </p:spPr>
      </p:pic>
      <p:sp>
        <p:nvSpPr>
          <p:cNvPr id="8" name="TextBox 7">
            <a:extLst>
              <a:ext uri="{FF2B5EF4-FFF2-40B4-BE49-F238E27FC236}">
                <a16:creationId xmlns:a16="http://schemas.microsoft.com/office/drawing/2014/main" id="{DD9287FA-DB8F-8A76-D574-ADB0AA38D4E9}"/>
              </a:ext>
            </a:extLst>
          </p:cNvPr>
          <p:cNvSpPr txBox="1"/>
          <p:nvPr/>
        </p:nvSpPr>
        <p:spPr>
          <a:xfrm>
            <a:off x="5018509" y="566459"/>
            <a:ext cx="1520160" cy="369332"/>
          </a:xfrm>
          <a:prstGeom prst="rect">
            <a:avLst/>
          </a:prstGeom>
          <a:noFill/>
        </p:spPr>
        <p:txBody>
          <a:bodyPr wrap="none" rtlCol="0">
            <a:spAutoFit/>
          </a:bodyPr>
          <a:lstStyle/>
          <a:p>
            <a:r>
              <a:rPr lang="en-AU" dirty="0">
                <a:solidFill>
                  <a:schemeClr val="bg1"/>
                </a:solidFill>
              </a:rPr>
              <a:t>Credit: Galileo</a:t>
            </a:r>
          </a:p>
        </p:txBody>
      </p:sp>
    </p:spTree>
    <p:extLst>
      <p:ext uri="{BB962C8B-B14F-4D97-AF65-F5344CB8AC3E}">
        <p14:creationId xmlns:p14="http://schemas.microsoft.com/office/powerpoint/2010/main" val="3230853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9BB65-64FE-3804-AB08-80BF4A95ECB9}"/>
              </a:ext>
            </a:extLst>
          </p:cNvPr>
          <p:cNvSpPr>
            <a:spLocks noGrp="1"/>
          </p:cNvSpPr>
          <p:nvPr>
            <p:ph type="title"/>
          </p:nvPr>
        </p:nvSpPr>
        <p:spPr/>
        <p:txBody>
          <a:bodyPr/>
          <a:lstStyle/>
          <a:p>
            <a:r>
              <a:rPr lang="en-AU" dirty="0"/>
              <a:t>Global Navigation Satellite Systems (GNSS)</a:t>
            </a:r>
          </a:p>
        </p:txBody>
      </p:sp>
      <p:sp>
        <p:nvSpPr>
          <p:cNvPr id="3" name="Date Placeholder 2">
            <a:extLst>
              <a:ext uri="{FF2B5EF4-FFF2-40B4-BE49-F238E27FC236}">
                <a16:creationId xmlns:a16="http://schemas.microsoft.com/office/drawing/2014/main" id="{F0AC23FA-D991-80F2-F5AC-835F6D4B180D}"/>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0090CC5C-51C1-4D11-2935-C87254FA8505}"/>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7CE13044-A7B1-74E7-D2B7-3F106638941E}"/>
              </a:ext>
            </a:extLst>
          </p:cNvPr>
          <p:cNvSpPr>
            <a:spLocks noGrp="1"/>
          </p:cNvSpPr>
          <p:nvPr>
            <p:ph type="sldNum" sz="quarter" idx="12"/>
          </p:nvPr>
        </p:nvSpPr>
        <p:spPr/>
        <p:txBody>
          <a:bodyPr/>
          <a:lstStyle/>
          <a:p>
            <a:fld id="{07F29050-D3A7-419E-8F8A-80FA8E7AA01E}" type="slidenum">
              <a:rPr lang="en-AU" smtClean="0"/>
              <a:t>8</a:t>
            </a:fld>
            <a:endParaRPr lang="en-AU"/>
          </a:p>
        </p:txBody>
      </p:sp>
      <p:pic>
        <p:nvPicPr>
          <p:cNvPr id="8" name="Picture 7">
            <a:extLst>
              <a:ext uri="{FF2B5EF4-FFF2-40B4-BE49-F238E27FC236}">
                <a16:creationId xmlns:a16="http://schemas.microsoft.com/office/drawing/2014/main" id="{6A50F64C-35C4-C2D2-E5A6-082CD096C5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416" y="1328022"/>
            <a:ext cx="1189030" cy="1254513"/>
          </a:xfrm>
          <a:prstGeom prst="rect">
            <a:avLst/>
          </a:prstGeom>
        </p:spPr>
      </p:pic>
      <p:pic>
        <p:nvPicPr>
          <p:cNvPr id="9" name="Picture 8">
            <a:extLst>
              <a:ext uri="{FF2B5EF4-FFF2-40B4-BE49-F238E27FC236}">
                <a16:creationId xmlns:a16="http://schemas.microsoft.com/office/drawing/2014/main" id="{63360B4A-25C5-7DB9-2322-14BCC44AFDF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82313" y="1355083"/>
            <a:ext cx="1253680" cy="1200388"/>
          </a:xfrm>
          <a:prstGeom prst="rect">
            <a:avLst/>
          </a:prstGeom>
        </p:spPr>
      </p:pic>
      <p:pic>
        <p:nvPicPr>
          <p:cNvPr id="10" name="Picture 9">
            <a:extLst>
              <a:ext uri="{FF2B5EF4-FFF2-40B4-BE49-F238E27FC236}">
                <a16:creationId xmlns:a16="http://schemas.microsoft.com/office/drawing/2014/main" id="{5FA91688-6AF0-2768-D93F-AFC0BE308B6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3543" y="4006180"/>
            <a:ext cx="1055077" cy="1143000"/>
          </a:xfrm>
          <a:prstGeom prst="rect">
            <a:avLst/>
          </a:prstGeom>
        </p:spPr>
      </p:pic>
      <p:pic>
        <p:nvPicPr>
          <p:cNvPr id="11" name="Picture 10">
            <a:extLst>
              <a:ext uri="{FF2B5EF4-FFF2-40B4-BE49-F238E27FC236}">
                <a16:creationId xmlns:a16="http://schemas.microsoft.com/office/drawing/2014/main" id="{AF6BE469-0B01-3504-C263-5E9C4025DC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05547" y="4013771"/>
            <a:ext cx="1059214" cy="1147482"/>
          </a:xfrm>
          <a:prstGeom prst="rect">
            <a:avLst/>
          </a:prstGeom>
        </p:spPr>
      </p:pic>
      <p:sp>
        <p:nvSpPr>
          <p:cNvPr id="12" name="TextBox 11">
            <a:extLst>
              <a:ext uri="{FF2B5EF4-FFF2-40B4-BE49-F238E27FC236}">
                <a16:creationId xmlns:a16="http://schemas.microsoft.com/office/drawing/2014/main" id="{92896BED-1643-26F6-55AD-232643777654}"/>
              </a:ext>
            </a:extLst>
          </p:cNvPr>
          <p:cNvSpPr txBox="1"/>
          <p:nvPr/>
        </p:nvSpPr>
        <p:spPr>
          <a:xfrm>
            <a:off x="552664" y="2708723"/>
            <a:ext cx="1758865" cy="923330"/>
          </a:xfrm>
          <a:prstGeom prst="rect">
            <a:avLst/>
          </a:prstGeom>
          <a:solidFill>
            <a:schemeClr val="bg1">
              <a:lumMod val="95000"/>
            </a:schemeClr>
          </a:solidFill>
        </p:spPr>
        <p:txBody>
          <a:bodyPr wrap="square" rtlCol="0">
            <a:spAutoFit/>
          </a:bodyPr>
          <a:lstStyle/>
          <a:p>
            <a:pPr algn="ctr"/>
            <a:r>
              <a:rPr lang="en-AU" sz="1800" dirty="0"/>
              <a:t>GPS (USA)</a:t>
            </a:r>
          </a:p>
          <a:p>
            <a:r>
              <a:rPr lang="en-AU" sz="1800" dirty="0"/>
              <a:t>- </a:t>
            </a:r>
            <a:r>
              <a:rPr lang="en-AU" sz="1600" dirty="0"/>
              <a:t>operational since 1993</a:t>
            </a:r>
          </a:p>
        </p:txBody>
      </p:sp>
      <p:sp>
        <p:nvSpPr>
          <p:cNvPr id="13" name="TextBox 12">
            <a:extLst>
              <a:ext uri="{FF2B5EF4-FFF2-40B4-BE49-F238E27FC236}">
                <a16:creationId xmlns:a16="http://schemas.microsoft.com/office/drawing/2014/main" id="{D568C2B1-5853-B496-8B01-B56528DEE9E1}"/>
              </a:ext>
            </a:extLst>
          </p:cNvPr>
          <p:cNvSpPr txBox="1"/>
          <p:nvPr/>
        </p:nvSpPr>
        <p:spPr>
          <a:xfrm>
            <a:off x="2567525" y="2687331"/>
            <a:ext cx="1876656" cy="861774"/>
          </a:xfrm>
          <a:prstGeom prst="rect">
            <a:avLst/>
          </a:prstGeom>
          <a:solidFill>
            <a:schemeClr val="bg1">
              <a:lumMod val="95000"/>
            </a:schemeClr>
          </a:solidFill>
        </p:spPr>
        <p:txBody>
          <a:bodyPr wrap="square" rtlCol="0">
            <a:spAutoFit/>
          </a:bodyPr>
          <a:lstStyle/>
          <a:p>
            <a:pPr algn="ctr"/>
            <a:r>
              <a:rPr lang="en-AU" sz="1800" dirty="0"/>
              <a:t>GLONASS (Russia)</a:t>
            </a:r>
            <a:endParaRPr lang="en-AU" sz="1600" dirty="0"/>
          </a:p>
          <a:p>
            <a:pPr marL="179388" indent="-179388"/>
            <a:r>
              <a:rPr lang="en-AU" sz="1600" dirty="0"/>
              <a:t>-	operational since 2011</a:t>
            </a:r>
          </a:p>
        </p:txBody>
      </p:sp>
      <p:sp>
        <p:nvSpPr>
          <p:cNvPr id="14" name="TextBox 13">
            <a:extLst>
              <a:ext uri="{FF2B5EF4-FFF2-40B4-BE49-F238E27FC236}">
                <a16:creationId xmlns:a16="http://schemas.microsoft.com/office/drawing/2014/main" id="{1D1347F2-29F8-EFE9-85A0-EF5A370C01BE}"/>
              </a:ext>
            </a:extLst>
          </p:cNvPr>
          <p:cNvSpPr txBox="1"/>
          <p:nvPr/>
        </p:nvSpPr>
        <p:spPr>
          <a:xfrm>
            <a:off x="368710" y="5350788"/>
            <a:ext cx="1880790" cy="861774"/>
          </a:xfrm>
          <a:prstGeom prst="rect">
            <a:avLst/>
          </a:prstGeom>
          <a:solidFill>
            <a:schemeClr val="bg1">
              <a:lumMod val="95000"/>
            </a:schemeClr>
          </a:solidFill>
        </p:spPr>
        <p:txBody>
          <a:bodyPr wrap="square" rtlCol="0">
            <a:spAutoFit/>
          </a:bodyPr>
          <a:lstStyle/>
          <a:p>
            <a:pPr algn="ctr"/>
            <a:r>
              <a:rPr lang="en-AU" sz="1800" dirty="0" err="1"/>
              <a:t>BeiDou</a:t>
            </a:r>
            <a:r>
              <a:rPr lang="en-AU" sz="1800" dirty="0"/>
              <a:t> (China)</a:t>
            </a:r>
            <a:endParaRPr lang="en-AU" sz="1600" dirty="0"/>
          </a:p>
          <a:p>
            <a:pPr marL="179388" indent="-179388"/>
            <a:r>
              <a:rPr lang="en-AU" sz="1600" dirty="0"/>
              <a:t>-	operational since 2012</a:t>
            </a:r>
          </a:p>
        </p:txBody>
      </p:sp>
      <p:sp>
        <p:nvSpPr>
          <p:cNvPr id="15" name="TextBox 14">
            <a:extLst>
              <a:ext uri="{FF2B5EF4-FFF2-40B4-BE49-F238E27FC236}">
                <a16:creationId xmlns:a16="http://schemas.microsoft.com/office/drawing/2014/main" id="{37FACE72-5F38-933E-FBDB-7A29FDC6F2A8}"/>
              </a:ext>
            </a:extLst>
          </p:cNvPr>
          <p:cNvSpPr txBox="1"/>
          <p:nvPr/>
        </p:nvSpPr>
        <p:spPr>
          <a:xfrm>
            <a:off x="2561998" y="5350789"/>
            <a:ext cx="1746312" cy="861774"/>
          </a:xfrm>
          <a:prstGeom prst="rect">
            <a:avLst/>
          </a:prstGeom>
          <a:solidFill>
            <a:schemeClr val="bg1">
              <a:lumMod val="95000"/>
            </a:schemeClr>
          </a:solidFill>
        </p:spPr>
        <p:txBody>
          <a:bodyPr wrap="none" rtlCol="0">
            <a:spAutoFit/>
          </a:bodyPr>
          <a:lstStyle/>
          <a:p>
            <a:pPr algn="ctr"/>
            <a:r>
              <a:rPr lang="en-AU" sz="1800" dirty="0"/>
              <a:t>Galileo (EU)</a:t>
            </a:r>
          </a:p>
          <a:p>
            <a:r>
              <a:rPr lang="en-AU" sz="1600" dirty="0"/>
              <a:t>- 23 satellites</a:t>
            </a:r>
          </a:p>
          <a:p>
            <a:r>
              <a:rPr lang="en-AU" sz="1600" dirty="0"/>
              <a:t>- full service 2023?</a:t>
            </a:r>
          </a:p>
        </p:txBody>
      </p:sp>
      <p:grpSp>
        <p:nvGrpSpPr>
          <p:cNvPr id="6" name="Group 5">
            <a:extLst>
              <a:ext uri="{FF2B5EF4-FFF2-40B4-BE49-F238E27FC236}">
                <a16:creationId xmlns:a16="http://schemas.microsoft.com/office/drawing/2014/main" id="{61624C9A-35C3-D906-B649-1449BEF8B1C4}"/>
              </a:ext>
            </a:extLst>
          </p:cNvPr>
          <p:cNvGrpSpPr/>
          <p:nvPr/>
        </p:nvGrpSpPr>
        <p:grpSpPr>
          <a:xfrm>
            <a:off x="5737123" y="1301677"/>
            <a:ext cx="5520074" cy="4880066"/>
            <a:chOff x="5737123" y="1301677"/>
            <a:chExt cx="5520074" cy="4880066"/>
          </a:xfrm>
        </p:grpSpPr>
        <p:pic>
          <p:nvPicPr>
            <p:cNvPr id="17" name="Picture 16" descr="A screen shot of a computer&#10;&#10;Description automatically generated">
              <a:extLst>
                <a:ext uri="{FF2B5EF4-FFF2-40B4-BE49-F238E27FC236}">
                  <a16:creationId xmlns:a16="http://schemas.microsoft.com/office/drawing/2014/main" id="{B69C504B-462A-FB10-F23E-A664EE1420D7}"/>
                </a:ext>
              </a:extLst>
            </p:cNvPr>
            <p:cNvPicPr>
              <a:picLocks noChangeAspect="1"/>
            </p:cNvPicPr>
            <p:nvPr/>
          </p:nvPicPr>
          <p:blipFill>
            <a:blip r:embed="rId7"/>
            <a:stretch>
              <a:fillRect/>
            </a:stretch>
          </p:blipFill>
          <p:spPr>
            <a:xfrm>
              <a:off x="5737123" y="1301677"/>
              <a:ext cx="5520074" cy="4880066"/>
            </a:xfrm>
            <a:prstGeom prst="rect">
              <a:avLst/>
            </a:prstGeom>
          </p:spPr>
        </p:pic>
        <p:sp>
          <p:nvSpPr>
            <p:cNvPr id="18" name="TextBox 17">
              <a:extLst>
                <a:ext uri="{FF2B5EF4-FFF2-40B4-BE49-F238E27FC236}">
                  <a16:creationId xmlns:a16="http://schemas.microsoft.com/office/drawing/2014/main" id="{B6575B4A-2C02-9481-9641-C080784E7E95}"/>
                </a:ext>
              </a:extLst>
            </p:cNvPr>
            <p:cNvSpPr txBox="1"/>
            <p:nvPr/>
          </p:nvSpPr>
          <p:spPr>
            <a:xfrm>
              <a:off x="9384120" y="5299550"/>
              <a:ext cx="1873077" cy="646331"/>
            </a:xfrm>
            <a:prstGeom prst="rect">
              <a:avLst/>
            </a:prstGeom>
            <a:noFill/>
          </p:spPr>
          <p:txBody>
            <a:bodyPr wrap="none" rtlCol="0">
              <a:spAutoFit/>
            </a:bodyPr>
            <a:lstStyle/>
            <a:p>
              <a:r>
                <a:rPr lang="en-AU" dirty="0"/>
                <a:t>63 SV tracked</a:t>
              </a:r>
            </a:p>
            <a:p>
              <a:r>
                <a:rPr lang="en-AU" dirty="0"/>
                <a:t>44 in PVT solution</a:t>
              </a:r>
            </a:p>
          </p:txBody>
        </p:sp>
      </p:grpSp>
    </p:spTree>
    <p:extLst>
      <p:ext uri="{BB962C8B-B14F-4D97-AF65-F5344CB8AC3E}">
        <p14:creationId xmlns:p14="http://schemas.microsoft.com/office/powerpoint/2010/main" val="182707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40F8F-C771-DABB-1CFE-9C22A00EEB46}"/>
              </a:ext>
            </a:extLst>
          </p:cNvPr>
          <p:cNvSpPr>
            <a:spLocks noGrp="1"/>
          </p:cNvSpPr>
          <p:nvPr>
            <p:ph type="title"/>
          </p:nvPr>
        </p:nvSpPr>
        <p:spPr/>
        <p:txBody>
          <a:bodyPr/>
          <a:lstStyle/>
          <a:p>
            <a:r>
              <a:rPr lang="en-AU" dirty="0"/>
              <a:t>Principle of GNSS common-view time transfer</a:t>
            </a:r>
          </a:p>
        </p:txBody>
      </p:sp>
      <p:sp>
        <p:nvSpPr>
          <p:cNvPr id="3" name="Date Placeholder 2">
            <a:extLst>
              <a:ext uri="{FF2B5EF4-FFF2-40B4-BE49-F238E27FC236}">
                <a16:creationId xmlns:a16="http://schemas.microsoft.com/office/drawing/2014/main" id="{5A13A6E6-8BF8-F5F5-2405-2FA7A812993F}"/>
              </a:ext>
            </a:extLst>
          </p:cNvPr>
          <p:cNvSpPr>
            <a:spLocks noGrp="1"/>
          </p:cNvSpPr>
          <p:nvPr>
            <p:ph type="dt" sz="half" idx="10"/>
          </p:nvPr>
        </p:nvSpPr>
        <p:spPr/>
        <p:txBody>
          <a:bodyPr/>
          <a:lstStyle/>
          <a:p>
            <a:r>
              <a:rPr lang="en-US"/>
              <a:t>11 Oct 2023</a:t>
            </a:r>
            <a:endParaRPr lang="en-AU"/>
          </a:p>
        </p:txBody>
      </p:sp>
      <p:sp>
        <p:nvSpPr>
          <p:cNvPr id="4" name="Footer Placeholder 3">
            <a:extLst>
              <a:ext uri="{FF2B5EF4-FFF2-40B4-BE49-F238E27FC236}">
                <a16:creationId xmlns:a16="http://schemas.microsoft.com/office/drawing/2014/main" id="{1BD97122-EB3D-3491-5186-83825BDA740B}"/>
              </a:ext>
            </a:extLst>
          </p:cNvPr>
          <p:cNvSpPr>
            <a:spLocks noGrp="1"/>
          </p:cNvSpPr>
          <p:nvPr>
            <p:ph type="ftr" sz="quarter" idx="11"/>
          </p:nvPr>
        </p:nvSpPr>
        <p:spPr/>
        <p:txBody>
          <a:bodyPr/>
          <a:lstStyle/>
          <a:p>
            <a:r>
              <a:rPr lang="en-AU"/>
              <a:t>Time and frequency transfer techniques</a:t>
            </a:r>
            <a:endParaRPr lang="en-AU" dirty="0"/>
          </a:p>
        </p:txBody>
      </p:sp>
      <p:sp>
        <p:nvSpPr>
          <p:cNvPr id="5" name="Slide Number Placeholder 4">
            <a:extLst>
              <a:ext uri="{FF2B5EF4-FFF2-40B4-BE49-F238E27FC236}">
                <a16:creationId xmlns:a16="http://schemas.microsoft.com/office/drawing/2014/main" id="{E4802EB4-213D-33EE-2FED-F9C3A5796F4D}"/>
              </a:ext>
            </a:extLst>
          </p:cNvPr>
          <p:cNvSpPr>
            <a:spLocks noGrp="1"/>
          </p:cNvSpPr>
          <p:nvPr>
            <p:ph type="sldNum" sz="quarter" idx="12"/>
          </p:nvPr>
        </p:nvSpPr>
        <p:spPr/>
        <p:txBody>
          <a:bodyPr/>
          <a:lstStyle/>
          <a:p>
            <a:fld id="{07F29050-D3A7-419E-8F8A-80FA8E7AA01E}" type="slidenum">
              <a:rPr lang="en-AU" smtClean="0"/>
              <a:t>9</a:t>
            </a:fld>
            <a:endParaRPr lang="en-AU"/>
          </a:p>
        </p:txBody>
      </p:sp>
      <p:sp>
        <p:nvSpPr>
          <p:cNvPr id="6" name="Text Box 2">
            <a:extLst>
              <a:ext uri="{FF2B5EF4-FFF2-40B4-BE49-F238E27FC236}">
                <a16:creationId xmlns:a16="http://schemas.microsoft.com/office/drawing/2014/main" id="{756B258E-9B1C-BF8A-AEC5-320CCF668F75}"/>
              </a:ext>
            </a:extLst>
          </p:cNvPr>
          <p:cNvSpPr txBox="1">
            <a:spLocks noChangeArrowheads="1"/>
          </p:cNvSpPr>
          <p:nvPr/>
        </p:nvSpPr>
        <p:spPr bwMode="auto">
          <a:xfrm>
            <a:off x="2454983" y="5445756"/>
            <a:ext cx="6408126" cy="721215"/>
          </a:xfrm>
          <a:prstGeom prst="rect">
            <a:avLst/>
          </a:prstGeom>
          <a:solidFill>
            <a:srgbClr val="FFFFCC"/>
          </a:solidFill>
          <a:ln w="9525" algn="ctr">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tIns="82800" bIns="8280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algn="ctr" eaLnBrk="1" hangingPunct="1"/>
            <a:r>
              <a:rPr lang="en-US" sz="1800" dirty="0">
                <a:latin typeface="Arial" charset="0"/>
              </a:rPr>
              <a:t>A – B = </a:t>
            </a:r>
            <a:r>
              <a:rPr lang="en-US" sz="1800" dirty="0">
                <a:latin typeface="Symbol" panose="05050102010706020507" pitchFamily="18" charset="2"/>
              </a:rPr>
              <a:t>T</a:t>
            </a:r>
            <a:r>
              <a:rPr lang="en-US" sz="1800" baseline="-25000" dirty="0">
                <a:latin typeface="Arial" charset="0"/>
              </a:rPr>
              <a:t>A</a:t>
            </a:r>
            <a:r>
              <a:rPr lang="en-US" sz="1800" dirty="0">
                <a:latin typeface="Arial" charset="0"/>
              </a:rPr>
              <a:t> + (SV + </a:t>
            </a:r>
            <a:r>
              <a:rPr lang="en-US" sz="1800" dirty="0" err="1">
                <a:latin typeface="Symbol" panose="05050102010706020507" pitchFamily="18" charset="2"/>
              </a:rPr>
              <a:t>d</a:t>
            </a:r>
            <a:r>
              <a:rPr lang="en-US" sz="1800" baseline="-25000" dirty="0" err="1">
                <a:latin typeface="Arial" charset="0"/>
              </a:rPr>
              <a:t>A</a:t>
            </a:r>
            <a:r>
              <a:rPr lang="en-US" sz="1800" dirty="0">
                <a:latin typeface="Arial" charset="0"/>
              </a:rPr>
              <a:t>) – [</a:t>
            </a:r>
            <a:r>
              <a:rPr lang="en-US" sz="1800" dirty="0">
                <a:latin typeface="Symbol" panose="05050102010706020507" pitchFamily="18" charset="2"/>
              </a:rPr>
              <a:t>T</a:t>
            </a:r>
            <a:r>
              <a:rPr lang="en-US" sz="1800" baseline="-25000" dirty="0">
                <a:latin typeface="Arial" charset="0"/>
              </a:rPr>
              <a:t>B</a:t>
            </a:r>
            <a:r>
              <a:rPr lang="en-US" sz="1800" dirty="0">
                <a:latin typeface="Arial" charset="0"/>
              </a:rPr>
              <a:t> + (SV + </a:t>
            </a:r>
            <a:r>
              <a:rPr lang="en-US" sz="1800" dirty="0">
                <a:latin typeface="Symbol" panose="05050102010706020507" pitchFamily="18" charset="2"/>
              </a:rPr>
              <a:t>d</a:t>
            </a:r>
            <a:r>
              <a:rPr lang="en-US" sz="1800" baseline="-25000" dirty="0">
                <a:latin typeface="Arial" charset="0"/>
              </a:rPr>
              <a:t>B</a:t>
            </a:r>
            <a:r>
              <a:rPr lang="en-US" sz="1800" dirty="0">
                <a:latin typeface="Arial" charset="0"/>
              </a:rPr>
              <a:t>)]</a:t>
            </a:r>
          </a:p>
          <a:p>
            <a:pPr eaLnBrk="1" hangingPunct="1"/>
            <a:r>
              <a:rPr lang="en-US" sz="1800" dirty="0">
                <a:latin typeface="Arial" charset="0"/>
              </a:rPr>
              <a:t>                        = </a:t>
            </a:r>
            <a:r>
              <a:rPr lang="en-US" sz="1800" dirty="0">
                <a:latin typeface="Symbol" panose="05050102010706020507" pitchFamily="18" charset="2"/>
              </a:rPr>
              <a:t>T</a:t>
            </a:r>
            <a:r>
              <a:rPr lang="en-US" sz="1800" baseline="-25000" dirty="0">
                <a:latin typeface="Arial" charset="0"/>
              </a:rPr>
              <a:t>A</a:t>
            </a:r>
            <a:r>
              <a:rPr lang="en-US" sz="1800" dirty="0">
                <a:latin typeface="Arial" charset="0"/>
              </a:rPr>
              <a:t> – </a:t>
            </a:r>
            <a:r>
              <a:rPr lang="en-US" sz="1800" dirty="0">
                <a:latin typeface="Symbol" panose="05050102010706020507" pitchFamily="18" charset="2"/>
              </a:rPr>
              <a:t>T</a:t>
            </a:r>
            <a:r>
              <a:rPr lang="en-US" sz="1800" baseline="-25000" dirty="0">
                <a:latin typeface="Arial" charset="0"/>
              </a:rPr>
              <a:t>B</a:t>
            </a:r>
            <a:r>
              <a:rPr lang="en-US" sz="1800" dirty="0">
                <a:latin typeface="Arial" charset="0"/>
              </a:rPr>
              <a:t> + (</a:t>
            </a:r>
            <a:r>
              <a:rPr lang="en-US" sz="1800" dirty="0" err="1">
                <a:latin typeface="Symbol" panose="05050102010706020507" pitchFamily="18" charset="2"/>
              </a:rPr>
              <a:t>d</a:t>
            </a:r>
            <a:r>
              <a:rPr lang="en-US" sz="1800" baseline="-25000" dirty="0" err="1">
                <a:latin typeface="Arial" charset="0"/>
              </a:rPr>
              <a:t>A</a:t>
            </a:r>
            <a:r>
              <a:rPr lang="en-US" sz="1800" dirty="0">
                <a:latin typeface="Arial" charset="0"/>
              </a:rPr>
              <a:t> – </a:t>
            </a:r>
            <a:r>
              <a:rPr lang="en-US" sz="1800" dirty="0">
                <a:latin typeface="Symbol" panose="05050102010706020507" pitchFamily="18" charset="2"/>
              </a:rPr>
              <a:t>d</a:t>
            </a:r>
            <a:r>
              <a:rPr lang="en-US" sz="1800" baseline="-25000" dirty="0">
                <a:latin typeface="Arial" charset="0"/>
              </a:rPr>
              <a:t>B</a:t>
            </a:r>
            <a:r>
              <a:rPr lang="en-US" sz="1800" dirty="0">
                <a:latin typeface="Arial" charset="0"/>
              </a:rPr>
              <a:t>) </a:t>
            </a:r>
          </a:p>
        </p:txBody>
      </p:sp>
      <p:sp>
        <p:nvSpPr>
          <p:cNvPr id="10" name="Line 6">
            <a:extLst>
              <a:ext uri="{FF2B5EF4-FFF2-40B4-BE49-F238E27FC236}">
                <a16:creationId xmlns:a16="http://schemas.microsoft.com/office/drawing/2014/main" id="{BB41EDC2-A4FD-695F-A37C-8B9FF5263E4D}"/>
              </a:ext>
            </a:extLst>
          </p:cNvPr>
          <p:cNvSpPr>
            <a:spLocks noChangeShapeType="1"/>
          </p:cNvSpPr>
          <p:nvPr/>
        </p:nvSpPr>
        <p:spPr bwMode="auto">
          <a:xfrm flipH="1">
            <a:off x="4295237" y="3932868"/>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11" name="Rectangle 7">
            <a:extLst>
              <a:ext uri="{FF2B5EF4-FFF2-40B4-BE49-F238E27FC236}">
                <a16:creationId xmlns:a16="http://schemas.microsoft.com/office/drawing/2014/main" id="{DFB3ED08-4F14-8123-82DC-E0308E245668}"/>
              </a:ext>
            </a:extLst>
          </p:cNvPr>
          <p:cNvSpPr>
            <a:spLocks noChangeArrowheads="1"/>
          </p:cNvSpPr>
          <p:nvPr/>
        </p:nvSpPr>
        <p:spPr bwMode="auto">
          <a:xfrm flipH="1">
            <a:off x="4368212" y="3789993"/>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17" name="Text Box 15">
            <a:extLst>
              <a:ext uri="{FF2B5EF4-FFF2-40B4-BE49-F238E27FC236}">
                <a16:creationId xmlns:a16="http://schemas.microsoft.com/office/drawing/2014/main" id="{19D33B45-87D0-FDE6-FCF3-B094FEC96F5F}"/>
              </a:ext>
            </a:extLst>
          </p:cNvPr>
          <p:cNvSpPr txBox="1">
            <a:spLocks noChangeAspect="1" noChangeArrowheads="1"/>
          </p:cNvSpPr>
          <p:nvPr/>
        </p:nvSpPr>
        <p:spPr bwMode="auto">
          <a:xfrm>
            <a:off x="7630721" y="3789993"/>
            <a:ext cx="3097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r>
              <a:rPr lang="en-AU" sz="1800" dirty="0">
                <a:latin typeface="+mn-lt"/>
              </a:rPr>
              <a:t>B</a:t>
            </a:r>
            <a:endParaRPr lang="en-US" sz="1800" dirty="0">
              <a:latin typeface="+mn-lt"/>
            </a:endParaRPr>
          </a:p>
        </p:txBody>
      </p:sp>
      <p:graphicFrame>
        <p:nvGraphicFramePr>
          <p:cNvPr id="18" name="Object 16">
            <a:extLst>
              <a:ext uri="{FF2B5EF4-FFF2-40B4-BE49-F238E27FC236}">
                <a16:creationId xmlns:a16="http://schemas.microsoft.com/office/drawing/2014/main" id="{149B1D43-C41D-E7F0-BA1E-25855870E84E}"/>
              </a:ext>
            </a:extLst>
          </p:cNvPr>
          <p:cNvGraphicFramePr>
            <a:graphicFrameLocks noChangeAspect="1"/>
          </p:cNvGraphicFramePr>
          <p:nvPr>
            <p:extLst>
              <p:ext uri="{D42A27DB-BD31-4B8C-83A1-F6EECF244321}">
                <p14:modId xmlns:p14="http://schemas.microsoft.com/office/powerpoint/2010/main" val="1664508244"/>
              </p:ext>
            </p:extLst>
          </p:nvPr>
        </p:nvGraphicFramePr>
        <p:xfrm>
          <a:off x="7493707" y="4162807"/>
          <a:ext cx="609600" cy="647700"/>
        </p:xfrm>
        <a:graphic>
          <a:graphicData uri="http://schemas.openxmlformats.org/presentationml/2006/ole">
            <mc:AlternateContent xmlns:mc="http://schemas.openxmlformats.org/markup-compatibility/2006">
              <mc:Choice xmlns:v="urn:schemas-microsoft-com:vml" Requires="v">
                <p:oleObj name="Visio" r:id="rId3" imgW="518263" imgH="549527" progId="Visio.Drawing.11">
                  <p:embed/>
                </p:oleObj>
              </mc:Choice>
              <mc:Fallback>
                <p:oleObj name="Visio" r:id="rId3" imgW="518263" imgH="549527" progId="Visio.Drawing.11">
                  <p:embed/>
                  <p:pic>
                    <p:nvPicPr>
                      <p:cNvPr id="18" name="Object 16">
                        <a:extLst>
                          <a:ext uri="{FF2B5EF4-FFF2-40B4-BE49-F238E27FC236}">
                            <a16:creationId xmlns:a16="http://schemas.microsoft.com/office/drawing/2014/main" id="{149B1D43-C41D-E7F0-BA1E-25855870E84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93707" y="4162807"/>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9" name="Text Box 17">
            <a:extLst>
              <a:ext uri="{FF2B5EF4-FFF2-40B4-BE49-F238E27FC236}">
                <a16:creationId xmlns:a16="http://schemas.microsoft.com/office/drawing/2014/main" id="{07A221BD-0D01-2687-6AD6-DFA5BAB9B743}"/>
              </a:ext>
            </a:extLst>
          </p:cNvPr>
          <p:cNvSpPr txBox="1">
            <a:spLocks noChangeAspect="1" noChangeArrowheads="1"/>
          </p:cNvSpPr>
          <p:nvPr/>
        </p:nvSpPr>
        <p:spPr bwMode="auto">
          <a:xfrm>
            <a:off x="3320935" y="3801899"/>
            <a:ext cx="31771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r>
              <a:rPr lang="en-AU" sz="1800" dirty="0">
                <a:latin typeface="+mn-lt"/>
              </a:rPr>
              <a:t>A</a:t>
            </a:r>
            <a:endParaRPr lang="en-US" sz="1800" dirty="0">
              <a:latin typeface="+mn-lt"/>
            </a:endParaRPr>
          </a:p>
        </p:txBody>
      </p:sp>
      <p:graphicFrame>
        <p:nvGraphicFramePr>
          <p:cNvPr id="20" name="Object 18">
            <a:extLst>
              <a:ext uri="{FF2B5EF4-FFF2-40B4-BE49-F238E27FC236}">
                <a16:creationId xmlns:a16="http://schemas.microsoft.com/office/drawing/2014/main" id="{BFF441CB-F62A-AEC5-6BFB-22EE75E13142}"/>
              </a:ext>
            </a:extLst>
          </p:cNvPr>
          <p:cNvGraphicFramePr>
            <a:graphicFrameLocks noChangeAspect="1"/>
          </p:cNvGraphicFramePr>
          <p:nvPr>
            <p:extLst>
              <p:ext uri="{D42A27DB-BD31-4B8C-83A1-F6EECF244321}">
                <p14:modId xmlns:p14="http://schemas.microsoft.com/office/powerpoint/2010/main" val="482700257"/>
              </p:ext>
            </p:extLst>
          </p:nvPr>
        </p:nvGraphicFramePr>
        <p:xfrm>
          <a:off x="3183922" y="4161468"/>
          <a:ext cx="609600" cy="647700"/>
        </p:xfrm>
        <a:graphic>
          <a:graphicData uri="http://schemas.openxmlformats.org/presentationml/2006/ole">
            <mc:AlternateContent xmlns:mc="http://schemas.openxmlformats.org/markup-compatibility/2006">
              <mc:Choice xmlns:v="urn:schemas-microsoft-com:vml" Requires="v">
                <p:oleObj name="Visio" r:id="rId5" imgW="518263" imgH="549527" progId="Visio.Drawing.11">
                  <p:embed/>
                </p:oleObj>
              </mc:Choice>
              <mc:Fallback>
                <p:oleObj name="Visio" r:id="rId5" imgW="518263" imgH="549527" progId="Visio.Drawing.11">
                  <p:embed/>
                  <p:pic>
                    <p:nvPicPr>
                      <p:cNvPr id="20" name="Object 18">
                        <a:extLst>
                          <a:ext uri="{FF2B5EF4-FFF2-40B4-BE49-F238E27FC236}">
                            <a16:creationId xmlns:a16="http://schemas.microsoft.com/office/drawing/2014/main" id="{BFF441CB-F62A-AEC5-6BFB-22EE75E131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83922" y="4161468"/>
                        <a:ext cx="609600"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24" name="Picture 22">
            <a:extLst>
              <a:ext uri="{FF2B5EF4-FFF2-40B4-BE49-F238E27FC236}">
                <a16:creationId xmlns:a16="http://schemas.microsoft.com/office/drawing/2014/main" id="{A5AE9B09-C0E3-3965-42A8-BFD6F6BD6A9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39970" y="1585870"/>
            <a:ext cx="586154" cy="1073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 Box 23">
            <a:extLst>
              <a:ext uri="{FF2B5EF4-FFF2-40B4-BE49-F238E27FC236}">
                <a16:creationId xmlns:a16="http://schemas.microsoft.com/office/drawing/2014/main" id="{C8683C67-5901-45F6-DCD8-2BA494F1839A}"/>
              </a:ext>
            </a:extLst>
          </p:cNvPr>
          <p:cNvSpPr txBox="1">
            <a:spLocks noChangeAspect="1" noChangeArrowheads="1"/>
          </p:cNvSpPr>
          <p:nvPr/>
        </p:nvSpPr>
        <p:spPr bwMode="auto">
          <a:xfrm>
            <a:off x="3303610" y="4864314"/>
            <a:ext cx="140121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AU" sz="1600" dirty="0">
                <a:latin typeface="+mn-lt"/>
                <a:cs typeface="Arial" charset="0"/>
              </a:rPr>
              <a:t>T</a:t>
            </a:r>
            <a:r>
              <a:rPr lang="en-AU" sz="1600" baseline="-25000" dirty="0">
                <a:latin typeface="+mn-lt"/>
              </a:rPr>
              <a:t>A</a:t>
            </a:r>
            <a:r>
              <a:rPr lang="en-AU" sz="1600" dirty="0">
                <a:latin typeface="+mn-lt"/>
              </a:rPr>
              <a:t> = A – (SV + </a:t>
            </a:r>
            <a:r>
              <a:rPr lang="en-AU" sz="1600" dirty="0" err="1">
                <a:latin typeface="Symbol" panose="05050102010706020507" pitchFamily="18" charset="2"/>
              </a:rPr>
              <a:t>d</a:t>
            </a:r>
            <a:r>
              <a:rPr lang="en-AU" sz="1800" baseline="-25000" dirty="0" err="1">
                <a:latin typeface="+mn-lt"/>
              </a:rPr>
              <a:t>A</a:t>
            </a:r>
            <a:r>
              <a:rPr lang="en-AU" sz="1800" dirty="0">
                <a:latin typeface="+mn-lt"/>
              </a:rPr>
              <a:t>)</a:t>
            </a:r>
            <a:endParaRPr lang="en-AU" sz="1800" baseline="-25000" dirty="0">
              <a:latin typeface="+mn-lt"/>
            </a:endParaRPr>
          </a:p>
        </p:txBody>
      </p:sp>
      <p:sp>
        <p:nvSpPr>
          <p:cNvPr id="26" name="Text Box 24">
            <a:extLst>
              <a:ext uri="{FF2B5EF4-FFF2-40B4-BE49-F238E27FC236}">
                <a16:creationId xmlns:a16="http://schemas.microsoft.com/office/drawing/2014/main" id="{32BF6AFD-FB7B-5485-28F9-98B6FED039C9}"/>
              </a:ext>
            </a:extLst>
          </p:cNvPr>
          <p:cNvSpPr txBox="1">
            <a:spLocks noChangeAspect="1" noChangeArrowheads="1"/>
          </p:cNvSpPr>
          <p:nvPr/>
        </p:nvSpPr>
        <p:spPr bwMode="auto">
          <a:xfrm>
            <a:off x="6490445" y="4885578"/>
            <a:ext cx="139159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FF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rIns="0">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pPr eaLnBrk="1" hangingPunct="1"/>
            <a:r>
              <a:rPr lang="en-AU" sz="1600" dirty="0">
                <a:latin typeface="+mn-lt"/>
              </a:rPr>
              <a:t>T</a:t>
            </a:r>
            <a:r>
              <a:rPr lang="en-AU" sz="1600" baseline="-25000" dirty="0">
                <a:latin typeface="+mn-lt"/>
              </a:rPr>
              <a:t>B</a:t>
            </a:r>
            <a:r>
              <a:rPr lang="en-AU" sz="1600" dirty="0">
                <a:latin typeface="+mn-lt"/>
              </a:rPr>
              <a:t> = B – (SV + </a:t>
            </a:r>
            <a:r>
              <a:rPr lang="en-AU" sz="1600" dirty="0">
                <a:latin typeface="Symbol" panose="05050102010706020507" pitchFamily="18" charset="2"/>
              </a:rPr>
              <a:t>d</a:t>
            </a:r>
            <a:r>
              <a:rPr lang="en-AU" sz="1800" baseline="-25000" dirty="0">
                <a:latin typeface="+mn-lt"/>
              </a:rPr>
              <a:t>B</a:t>
            </a:r>
            <a:r>
              <a:rPr lang="en-AU" sz="1600" dirty="0">
                <a:latin typeface="+mn-lt"/>
              </a:rPr>
              <a:t>)</a:t>
            </a:r>
            <a:endParaRPr lang="en-US" sz="1600" dirty="0">
              <a:latin typeface="+mn-lt"/>
            </a:endParaRPr>
          </a:p>
        </p:txBody>
      </p:sp>
      <p:sp>
        <p:nvSpPr>
          <p:cNvPr id="27" name="Rectangle 26">
            <a:extLst>
              <a:ext uri="{FF2B5EF4-FFF2-40B4-BE49-F238E27FC236}">
                <a16:creationId xmlns:a16="http://schemas.microsoft.com/office/drawing/2014/main" id="{398B3792-717C-7D50-88B4-3AF03BB66993}"/>
              </a:ext>
            </a:extLst>
          </p:cNvPr>
          <p:cNvSpPr/>
          <p:nvPr/>
        </p:nvSpPr>
        <p:spPr>
          <a:xfrm>
            <a:off x="4300589" y="4265868"/>
            <a:ext cx="502894" cy="423026"/>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Rx</a:t>
            </a:r>
          </a:p>
        </p:txBody>
      </p:sp>
      <p:cxnSp>
        <p:nvCxnSpPr>
          <p:cNvPr id="31" name="Straight Connector 30">
            <a:extLst>
              <a:ext uri="{FF2B5EF4-FFF2-40B4-BE49-F238E27FC236}">
                <a16:creationId xmlns:a16="http://schemas.microsoft.com/office/drawing/2014/main" id="{F58B2271-148D-C048-1FEE-5F52B9BDF727}"/>
              </a:ext>
            </a:extLst>
          </p:cNvPr>
          <p:cNvCxnSpPr>
            <a:endCxn id="27" idx="0"/>
          </p:cNvCxnSpPr>
          <p:nvPr/>
        </p:nvCxnSpPr>
        <p:spPr>
          <a:xfrm>
            <a:off x="4546684" y="3943730"/>
            <a:ext cx="5352" cy="322138"/>
          </a:xfrm>
          <a:prstGeom prst="line">
            <a:avLst/>
          </a:prstGeom>
          <a:ln w="28575"/>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7340A09C-82BB-D2E7-069D-CBA86F22CD0F}"/>
              </a:ext>
            </a:extLst>
          </p:cNvPr>
          <p:cNvCxnSpPr>
            <a:cxnSpLocks/>
            <a:stCxn id="27" idx="1"/>
            <a:endCxn id="20" idx="3"/>
          </p:cNvCxnSpPr>
          <p:nvPr/>
        </p:nvCxnSpPr>
        <p:spPr>
          <a:xfrm flipH="1">
            <a:off x="3793522" y="4477381"/>
            <a:ext cx="507067" cy="793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Line 6">
            <a:extLst>
              <a:ext uri="{FF2B5EF4-FFF2-40B4-BE49-F238E27FC236}">
                <a16:creationId xmlns:a16="http://schemas.microsoft.com/office/drawing/2014/main" id="{DDE56328-AD89-4D0A-AE22-CBC3B0994920}"/>
              </a:ext>
            </a:extLst>
          </p:cNvPr>
          <p:cNvSpPr>
            <a:spLocks noChangeShapeType="1"/>
          </p:cNvSpPr>
          <p:nvPr/>
        </p:nvSpPr>
        <p:spPr bwMode="auto">
          <a:xfrm flipH="1">
            <a:off x="6486543" y="3928899"/>
            <a:ext cx="502895" cy="1588"/>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35" name="Rectangle 7">
            <a:extLst>
              <a:ext uri="{FF2B5EF4-FFF2-40B4-BE49-F238E27FC236}">
                <a16:creationId xmlns:a16="http://schemas.microsoft.com/office/drawing/2014/main" id="{230B5799-8144-4823-F8A4-827A597FC7B3}"/>
              </a:ext>
            </a:extLst>
          </p:cNvPr>
          <p:cNvSpPr>
            <a:spLocks noChangeArrowheads="1"/>
          </p:cNvSpPr>
          <p:nvPr/>
        </p:nvSpPr>
        <p:spPr bwMode="auto">
          <a:xfrm flipH="1">
            <a:off x="6559518" y="3786024"/>
            <a:ext cx="358531" cy="142875"/>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AU"/>
          </a:p>
        </p:txBody>
      </p:sp>
      <p:sp>
        <p:nvSpPr>
          <p:cNvPr id="36" name="Rectangle 35">
            <a:extLst>
              <a:ext uri="{FF2B5EF4-FFF2-40B4-BE49-F238E27FC236}">
                <a16:creationId xmlns:a16="http://schemas.microsoft.com/office/drawing/2014/main" id="{EDFE5743-E9C2-4CB8-84EE-11A4F6900EDD}"/>
              </a:ext>
            </a:extLst>
          </p:cNvPr>
          <p:cNvSpPr/>
          <p:nvPr/>
        </p:nvSpPr>
        <p:spPr>
          <a:xfrm>
            <a:off x="6491895" y="4261899"/>
            <a:ext cx="502894" cy="423026"/>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a:solidFill>
                  <a:schemeClr val="tx1"/>
                </a:solidFill>
              </a:rPr>
              <a:t>Rx</a:t>
            </a:r>
          </a:p>
        </p:txBody>
      </p:sp>
      <p:cxnSp>
        <p:nvCxnSpPr>
          <p:cNvPr id="37" name="Straight Connector 36">
            <a:extLst>
              <a:ext uri="{FF2B5EF4-FFF2-40B4-BE49-F238E27FC236}">
                <a16:creationId xmlns:a16="http://schemas.microsoft.com/office/drawing/2014/main" id="{8A9347F4-CE4F-941C-13C9-653E4DDE15F0}"/>
              </a:ext>
            </a:extLst>
          </p:cNvPr>
          <p:cNvCxnSpPr>
            <a:cxnSpLocks/>
            <a:endCxn id="36" idx="0"/>
          </p:cNvCxnSpPr>
          <p:nvPr/>
        </p:nvCxnSpPr>
        <p:spPr>
          <a:xfrm>
            <a:off x="6737990" y="3939761"/>
            <a:ext cx="5352" cy="322138"/>
          </a:xfrm>
          <a:prstGeom prst="line">
            <a:avLst/>
          </a:prstGeom>
          <a:ln w="28575"/>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69FD2AF6-9677-0450-777D-A7D93EF485CF}"/>
              </a:ext>
            </a:extLst>
          </p:cNvPr>
          <p:cNvCxnSpPr>
            <a:cxnSpLocks/>
            <a:endCxn id="36" idx="3"/>
          </p:cNvCxnSpPr>
          <p:nvPr/>
        </p:nvCxnSpPr>
        <p:spPr>
          <a:xfrm flipH="1">
            <a:off x="6994789" y="4469694"/>
            <a:ext cx="498918" cy="37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59F7B3C-38CF-671B-076E-1FB3BE51132A}"/>
              </a:ext>
            </a:extLst>
          </p:cNvPr>
          <p:cNvSpPr txBox="1"/>
          <p:nvPr/>
        </p:nvSpPr>
        <p:spPr>
          <a:xfrm>
            <a:off x="5813514" y="1736016"/>
            <a:ext cx="1894814" cy="369332"/>
          </a:xfrm>
          <a:prstGeom prst="rect">
            <a:avLst/>
          </a:prstGeom>
          <a:noFill/>
        </p:spPr>
        <p:txBody>
          <a:bodyPr wrap="none" rtlCol="0">
            <a:spAutoFit/>
          </a:bodyPr>
          <a:lstStyle/>
          <a:p>
            <a:r>
              <a:rPr lang="en-AU" dirty="0"/>
              <a:t>SV (Space Vehicle)</a:t>
            </a:r>
          </a:p>
        </p:txBody>
      </p:sp>
      <p:grpSp>
        <p:nvGrpSpPr>
          <p:cNvPr id="12" name="Group 11">
            <a:extLst>
              <a:ext uri="{FF2B5EF4-FFF2-40B4-BE49-F238E27FC236}">
                <a16:creationId xmlns:a16="http://schemas.microsoft.com/office/drawing/2014/main" id="{490EC574-DEF7-9F5A-1DA1-E00596EAB6AB}"/>
              </a:ext>
            </a:extLst>
          </p:cNvPr>
          <p:cNvGrpSpPr/>
          <p:nvPr/>
        </p:nvGrpSpPr>
        <p:grpSpPr>
          <a:xfrm>
            <a:off x="2404085" y="2319510"/>
            <a:ext cx="6459023" cy="1417184"/>
            <a:chOff x="2404085" y="2319510"/>
            <a:chExt cx="6459023" cy="1417184"/>
          </a:xfrm>
        </p:grpSpPr>
        <p:sp>
          <p:nvSpPr>
            <p:cNvPr id="7" name="Rectangle 6">
              <a:extLst>
                <a:ext uri="{FF2B5EF4-FFF2-40B4-BE49-F238E27FC236}">
                  <a16:creationId xmlns:a16="http://schemas.microsoft.com/office/drawing/2014/main" id="{4D016782-85F9-D5C5-D268-CE48F0239D06}"/>
                </a:ext>
              </a:extLst>
            </p:cNvPr>
            <p:cNvSpPr/>
            <p:nvPr/>
          </p:nvSpPr>
          <p:spPr>
            <a:xfrm>
              <a:off x="2404085" y="2675504"/>
              <a:ext cx="6459023" cy="916300"/>
            </a:xfrm>
            <a:prstGeom prst="rect">
              <a:avLst/>
            </a:prstGeom>
            <a:gradFill flip="none" rotWithShape="1">
              <a:gsLst>
                <a:gs pos="0">
                  <a:srgbClr val="0070AE"/>
                </a:gs>
                <a:gs pos="50000">
                  <a:schemeClr val="tx2">
                    <a:lumMod val="60000"/>
                    <a:lumOff val="40000"/>
                  </a:schemeClr>
                </a:gs>
                <a:gs pos="100000">
                  <a:srgbClr val="E1F6FF"/>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Line 20">
              <a:extLst>
                <a:ext uri="{FF2B5EF4-FFF2-40B4-BE49-F238E27FC236}">
                  <a16:creationId xmlns:a16="http://schemas.microsoft.com/office/drawing/2014/main" id="{57E27529-4A00-A233-24B2-43EF22770F88}"/>
                </a:ext>
              </a:extLst>
            </p:cNvPr>
            <p:cNvSpPr>
              <a:spLocks noChangeAspect="1" noChangeShapeType="1"/>
            </p:cNvSpPr>
            <p:nvPr/>
          </p:nvSpPr>
          <p:spPr bwMode="auto">
            <a:xfrm flipH="1" flipV="1">
              <a:off x="5632492" y="2319510"/>
              <a:ext cx="1138299" cy="1368174"/>
            </a:xfrm>
            <a:prstGeom prst="line">
              <a:avLst/>
            </a:prstGeom>
            <a:noFill/>
            <a:ln w="28575">
              <a:solidFill>
                <a:srgbClr val="54640B"/>
              </a:solidFill>
              <a:prstDash val="sysDot"/>
              <a:round/>
              <a:headEnd type="stealth"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23" name="Line 21">
              <a:extLst>
                <a:ext uri="{FF2B5EF4-FFF2-40B4-BE49-F238E27FC236}">
                  <a16:creationId xmlns:a16="http://schemas.microsoft.com/office/drawing/2014/main" id="{5E14945C-082E-C9AC-E8D9-CAE98240A37C}"/>
                </a:ext>
              </a:extLst>
            </p:cNvPr>
            <p:cNvSpPr>
              <a:spLocks noChangeAspect="1" noChangeShapeType="1"/>
            </p:cNvSpPr>
            <p:nvPr/>
          </p:nvSpPr>
          <p:spPr bwMode="auto">
            <a:xfrm flipV="1">
              <a:off x="4546684" y="2503250"/>
              <a:ext cx="1026206" cy="1233444"/>
            </a:xfrm>
            <a:prstGeom prst="line">
              <a:avLst/>
            </a:prstGeom>
            <a:noFill/>
            <a:ln w="28575">
              <a:solidFill>
                <a:srgbClr val="54640B"/>
              </a:solidFill>
              <a:prstDash val="sysDot"/>
              <a:round/>
              <a:headEnd type="stealth" w="lg" len="lg"/>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AU"/>
            </a:p>
          </p:txBody>
        </p:sp>
        <p:sp>
          <p:nvSpPr>
            <p:cNvPr id="42" name="TextBox 41">
              <a:extLst>
                <a:ext uri="{FF2B5EF4-FFF2-40B4-BE49-F238E27FC236}">
                  <a16:creationId xmlns:a16="http://schemas.microsoft.com/office/drawing/2014/main" id="{6234AF57-828D-296F-A0A8-9E0EAEE67968}"/>
                </a:ext>
              </a:extLst>
            </p:cNvPr>
            <p:cNvSpPr txBox="1"/>
            <p:nvPr/>
          </p:nvSpPr>
          <p:spPr>
            <a:xfrm>
              <a:off x="4604008" y="2920676"/>
              <a:ext cx="388248" cy="369332"/>
            </a:xfrm>
            <a:prstGeom prst="rect">
              <a:avLst/>
            </a:prstGeom>
            <a:noFill/>
          </p:spPr>
          <p:txBody>
            <a:bodyPr wrap="none" rtlCol="0">
              <a:spAutoFit/>
            </a:bodyPr>
            <a:lstStyle/>
            <a:p>
              <a:r>
                <a:rPr lang="en-AU" dirty="0" err="1">
                  <a:latin typeface="Symbol" panose="05050102010706020507" pitchFamily="18" charset="2"/>
                </a:rPr>
                <a:t>d</a:t>
              </a:r>
              <a:r>
                <a:rPr lang="en-AU" baseline="-25000" dirty="0" err="1"/>
                <a:t>A</a:t>
              </a:r>
              <a:endParaRPr lang="en-AU" baseline="-25000" dirty="0"/>
            </a:p>
          </p:txBody>
        </p:sp>
        <p:sp>
          <p:nvSpPr>
            <p:cNvPr id="45" name="TextBox 44">
              <a:extLst>
                <a:ext uri="{FF2B5EF4-FFF2-40B4-BE49-F238E27FC236}">
                  <a16:creationId xmlns:a16="http://schemas.microsoft.com/office/drawing/2014/main" id="{FE066203-4236-542E-36BA-4633D855B369}"/>
                </a:ext>
              </a:extLst>
            </p:cNvPr>
            <p:cNvSpPr txBox="1"/>
            <p:nvPr/>
          </p:nvSpPr>
          <p:spPr>
            <a:xfrm>
              <a:off x="6457720" y="2948988"/>
              <a:ext cx="381836" cy="369332"/>
            </a:xfrm>
            <a:prstGeom prst="rect">
              <a:avLst/>
            </a:prstGeom>
            <a:noFill/>
          </p:spPr>
          <p:txBody>
            <a:bodyPr wrap="none" rtlCol="0">
              <a:spAutoFit/>
            </a:bodyPr>
            <a:lstStyle/>
            <a:p>
              <a:r>
                <a:rPr lang="en-AU" dirty="0">
                  <a:latin typeface="Symbol" panose="05050102010706020507" pitchFamily="18" charset="2"/>
                </a:rPr>
                <a:t>d</a:t>
              </a:r>
              <a:r>
                <a:rPr lang="en-AU" baseline="-25000" dirty="0"/>
                <a:t>B</a:t>
              </a:r>
            </a:p>
          </p:txBody>
        </p:sp>
        <p:sp>
          <p:nvSpPr>
            <p:cNvPr id="9" name="TextBox 8">
              <a:extLst>
                <a:ext uri="{FF2B5EF4-FFF2-40B4-BE49-F238E27FC236}">
                  <a16:creationId xmlns:a16="http://schemas.microsoft.com/office/drawing/2014/main" id="{0031D900-696E-CD0B-C98F-096D28DE6457}"/>
                </a:ext>
              </a:extLst>
            </p:cNvPr>
            <p:cNvSpPr txBox="1"/>
            <p:nvPr/>
          </p:nvSpPr>
          <p:spPr>
            <a:xfrm>
              <a:off x="2932830" y="2835710"/>
              <a:ext cx="1344920" cy="646331"/>
            </a:xfrm>
            <a:prstGeom prst="rect">
              <a:avLst/>
            </a:prstGeom>
            <a:noFill/>
          </p:spPr>
          <p:txBody>
            <a:bodyPr wrap="none" rtlCol="0">
              <a:spAutoFit/>
            </a:bodyPr>
            <a:lstStyle/>
            <a:p>
              <a:r>
                <a:rPr lang="en-AU" dirty="0"/>
                <a:t>ionosphere</a:t>
              </a:r>
            </a:p>
            <a:p>
              <a:r>
                <a:rPr lang="en-AU" dirty="0"/>
                <a:t>troposphere</a:t>
              </a:r>
            </a:p>
          </p:txBody>
        </p:sp>
      </p:grpSp>
    </p:spTree>
    <p:extLst>
      <p:ext uri="{BB962C8B-B14F-4D97-AF65-F5344CB8AC3E}">
        <p14:creationId xmlns:p14="http://schemas.microsoft.com/office/powerpoint/2010/main" val="2969147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heme/theme1.xml><?xml version="1.0" encoding="utf-8"?>
<a:theme xmlns:a="http://schemas.openxmlformats.org/drawingml/2006/main" name="Cover and section slides">
  <a:themeElements>
    <a:clrScheme name="DIIS">
      <a:dk1>
        <a:srgbClr val="000000"/>
      </a:dk1>
      <a:lt1>
        <a:srgbClr val="FFFFFF"/>
      </a:lt1>
      <a:dk2>
        <a:srgbClr val="005677"/>
      </a:dk2>
      <a:lt2>
        <a:srgbClr val="58595B"/>
      </a:lt2>
      <a:accent1>
        <a:srgbClr val="939598"/>
      </a:accent1>
      <a:accent2>
        <a:srgbClr val="00283E"/>
      </a:accent2>
      <a:accent3>
        <a:srgbClr val="1B9590"/>
      </a:accent3>
      <a:accent4>
        <a:srgbClr val="61C6C6"/>
      </a:accent4>
      <a:accent5>
        <a:srgbClr val="9CD9E0"/>
      </a:accent5>
      <a:accent6>
        <a:srgbClr val="C973AF"/>
      </a:accent6>
      <a:hlink>
        <a:srgbClr val="0000FF"/>
      </a:hlink>
      <a:folHlink>
        <a:srgbClr val="551A8B"/>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MI PowerPoint Presentation template 16x9 [Read-Only]" id="{B77EAB59-3C04-40C4-A8B2-550A27792EA2}" vid="{048BAF84-CCCB-4BC4-8D64-45A702DCD06E}"/>
    </a:ext>
  </a:extLst>
</a:theme>
</file>

<file path=ppt/theme/theme2.xml><?xml version="1.0" encoding="utf-8"?>
<a:theme xmlns:a="http://schemas.openxmlformats.org/drawingml/2006/main" name="Internal Slides">
  <a:themeElements>
    <a:clrScheme name="Custom 6">
      <a:dk1>
        <a:srgbClr val="000000"/>
      </a:dk1>
      <a:lt1>
        <a:srgbClr val="FFFFFF"/>
      </a:lt1>
      <a:dk2>
        <a:srgbClr val="005677"/>
      </a:dk2>
      <a:lt2>
        <a:srgbClr val="58595B"/>
      </a:lt2>
      <a:accent1>
        <a:srgbClr val="939598"/>
      </a:accent1>
      <a:accent2>
        <a:srgbClr val="00283E"/>
      </a:accent2>
      <a:accent3>
        <a:srgbClr val="1B9590"/>
      </a:accent3>
      <a:accent4>
        <a:srgbClr val="61C6C6"/>
      </a:accent4>
      <a:accent5>
        <a:srgbClr val="9CD9E0"/>
      </a:accent5>
      <a:accent6>
        <a:srgbClr val="C973AF"/>
      </a:accent6>
      <a:hlink>
        <a:srgbClr val="B0E9FF"/>
      </a:hlink>
      <a:folHlink>
        <a:srgbClr val="0081B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MI PowerPoint Presentation template 16x9 [Read-Only]" id="{B77EAB59-3C04-40C4-A8B2-550A27792EA2}" vid="{DCB55142-2E0A-47F3-BA3B-EE399FBCD01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4ca6306-c94d-4e0a-8be4-f0b4e0c6d5e6" xsi:nil="true"/>
    <lcf76f155ced4ddcb4097134ff3c332f xmlns="75560d3b-9feb-4866-96ed-58acb83c2520">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B4FD01F75ADDC4790907E9717F60DBD" ma:contentTypeVersion="14" ma:contentTypeDescription="Create a new document." ma:contentTypeScope="" ma:versionID="64bf3f5907c89b55bc3b5d2cae7ac4c5">
  <xsd:schema xmlns:xsd="http://www.w3.org/2001/XMLSchema" xmlns:xs="http://www.w3.org/2001/XMLSchema" xmlns:p="http://schemas.microsoft.com/office/2006/metadata/properties" xmlns:ns2="c4ca6306-c94d-4e0a-8be4-f0b4e0c6d5e6" xmlns:ns3="75560d3b-9feb-4866-96ed-58acb83c2520" targetNamespace="http://schemas.microsoft.com/office/2006/metadata/properties" ma:root="true" ma:fieldsID="44df082cff0c4d76e5521bb3eee4cd77" ns2:_="" ns3:_="">
    <xsd:import namespace="c4ca6306-c94d-4e0a-8be4-f0b4e0c6d5e6"/>
    <xsd:import namespace="75560d3b-9feb-4866-96ed-58acb83c2520"/>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lcf76f155ced4ddcb4097134ff3c332f" minOccurs="0"/>
                <xsd:element ref="ns2: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4ca6306-c94d-4e0a-8be4-f0b4e0c6d5e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c93492ed-2fa1-4fbd-bca6-85b6ea3d706d}" ma:internalName="TaxCatchAll" ma:showField="CatchAllData" ma:web="c4ca6306-c94d-4e0a-8be4-f0b4e0c6d5e6">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75560d3b-9feb-4866-96ed-58acb83c2520"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b6206a2c-5ee7-4d50-b3ee-2668e744af9d" ma:termSetId="09814cd3-568e-fe90-9814-8d621ff8fb84" ma:anchorId="fba54fb3-c3e1-fe81-a776-ca4b69148c4d" ma:open="tru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777AB25-0EF3-46C1-A3FB-E74E6983B2B0}">
  <ds:schemaRefs>
    <ds:schemaRef ds:uri="c4ca6306-c94d-4e0a-8be4-f0b4e0c6d5e6"/>
    <ds:schemaRef ds:uri="http://schemas.microsoft.com/office/2006/documentManagement/types"/>
    <ds:schemaRef ds:uri="75560d3b-9feb-4866-96ed-58acb83c2520"/>
    <ds:schemaRef ds:uri="http://purl.org/dc/terms/"/>
    <ds:schemaRef ds:uri="http://purl.org/dc/dcmitype/"/>
    <ds:schemaRef ds:uri="http://schemas.openxmlformats.org/package/2006/metadata/core-properties"/>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A10C8959-EF1C-4C17-9417-553CC8F85DD2}">
  <ds:schemaRefs>
    <ds:schemaRef ds:uri="http://schemas.microsoft.com/sharepoint/v3/contenttype/forms"/>
  </ds:schemaRefs>
</ds:datastoreItem>
</file>

<file path=customXml/itemProps3.xml><?xml version="1.0" encoding="utf-8"?>
<ds:datastoreItem xmlns:ds="http://schemas.openxmlformats.org/officeDocument/2006/customXml" ds:itemID="{174A4D75-FD41-4AB1-91C5-0EC45DB3E5F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4ca6306-c94d-4e0a-8be4-f0b4e0c6d5e6"/>
    <ds:schemaRef ds:uri="75560d3b-9feb-4866-96ed-58acb83c252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DISR-NMI-PowerPoint-Presentation-template-16x9 (1)</Template>
  <TotalTime>45947</TotalTime>
  <Words>10851</Words>
  <Application>Microsoft Office PowerPoint</Application>
  <PresentationFormat>Widescreen</PresentationFormat>
  <Paragraphs>1346</Paragraphs>
  <Slides>44</Slides>
  <Notes>44</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1</vt:i4>
      </vt:variant>
      <vt:variant>
        <vt:lpstr>Slide Titles</vt:lpstr>
      </vt:variant>
      <vt:variant>
        <vt:i4>44</vt:i4>
      </vt:variant>
    </vt:vector>
  </HeadingPairs>
  <TitlesOfParts>
    <vt:vector size="54" baseType="lpstr">
      <vt:lpstr>-apple-system</vt:lpstr>
      <vt:lpstr>Arial</vt:lpstr>
      <vt:lpstr>Calibri</vt:lpstr>
      <vt:lpstr>Cambria Math</vt:lpstr>
      <vt:lpstr>Consolas</vt:lpstr>
      <vt:lpstr>Courier New</vt:lpstr>
      <vt:lpstr>Symbol</vt:lpstr>
      <vt:lpstr>Cover and section slides</vt:lpstr>
      <vt:lpstr>Internal Slides</vt:lpstr>
      <vt:lpstr>Visio</vt:lpstr>
      <vt:lpstr>Time and frequency transfer techniques</vt:lpstr>
      <vt:lpstr>Introduction</vt:lpstr>
      <vt:lpstr>Taxonomy of time transfer methods</vt:lpstr>
      <vt:lpstr>One way methods</vt:lpstr>
      <vt:lpstr>Two way methods</vt:lpstr>
      <vt:lpstr>Common view methods</vt:lpstr>
      <vt:lpstr>GNSS time transfer</vt:lpstr>
      <vt:lpstr>Global Navigation Satellite Systems (GNSS)</vt:lpstr>
      <vt:lpstr>Principle of GNSS common-view time transfer</vt:lpstr>
      <vt:lpstr>GPS timing signals</vt:lpstr>
      <vt:lpstr>GNSS timing receivers and measurements</vt:lpstr>
      <vt:lpstr>RINEX data processing</vt:lpstr>
      <vt:lpstr>CGGTTS analysis – CV and AIV</vt:lpstr>
      <vt:lpstr>Stability of GNSS time-transfer on 5800 km baseline</vt:lpstr>
      <vt:lpstr>Current research – improved PPP </vt:lpstr>
      <vt:lpstr>A challenge</vt:lpstr>
      <vt:lpstr>Two-way satellite time transfer</vt:lpstr>
      <vt:lpstr>Principle of TWSTT</vt:lpstr>
      <vt:lpstr>TWSTFT modem and performance</vt:lpstr>
      <vt:lpstr>Current research</vt:lpstr>
      <vt:lpstr>Very Long Baseline Interferometer (VLBI) time-transfer</vt:lpstr>
      <vt:lpstr>Principle of VLBI</vt:lpstr>
      <vt:lpstr>Stability</vt:lpstr>
      <vt:lpstr>Current research</vt:lpstr>
      <vt:lpstr>Time-transfer over optical fibre (TTOF)</vt:lpstr>
      <vt:lpstr>TTOF – one way methods</vt:lpstr>
      <vt:lpstr>TTOF – two way – unstabilized link</vt:lpstr>
      <vt:lpstr>Principles of TTOF – two way – electronic stabilization</vt:lpstr>
      <vt:lpstr>Principles of TTOF – two way – optical delay stabilization</vt:lpstr>
      <vt:lpstr>Transmission of a CW optical reference</vt:lpstr>
      <vt:lpstr>Current R&amp;D:  fibre networks</vt:lpstr>
      <vt:lpstr>Stability of optical frequency transfer</vt:lpstr>
      <vt:lpstr>Free space optical time-transfer</vt:lpstr>
      <vt:lpstr>Atmospheric turbulence</vt:lpstr>
      <vt:lpstr>Time Transfer via Laser Link (T2L2)</vt:lpstr>
      <vt:lpstr>Optical TWTT with frequency combs</vt:lpstr>
      <vt:lpstr>Optical TWTT with frequency combs</vt:lpstr>
      <vt:lpstr>Optical TWTT stability</vt:lpstr>
      <vt:lpstr>Conclusion</vt:lpstr>
      <vt:lpstr>PowerPoint Presentation</vt:lpstr>
      <vt:lpstr>CGGTTS file</vt:lpstr>
      <vt:lpstr>RINEX CLK file</vt:lpstr>
      <vt:lpstr>Delay calibration</vt:lpstr>
      <vt:lpstr>Summary of options</vt:lpstr>
    </vt:vector>
  </TitlesOfParts>
  <Manager/>
  <Company>Department of Industry, Science, and Resources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 your presentation title here</dc:title>
  <dc:creator>Wouters, Michael</dc:creator>
  <cp:lastModifiedBy>Wouters, Michael</cp:lastModifiedBy>
  <cp:revision>206</cp:revision>
  <cp:lastPrinted>2023-10-09T06:07:58Z</cp:lastPrinted>
  <dcterms:created xsi:type="dcterms:W3CDTF">2023-08-03T05:18:05Z</dcterms:created>
  <dcterms:modified xsi:type="dcterms:W3CDTF">2023-10-09T06:08:00Z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0x010100CB4FD01F75ADDC4790907E9717F60DBD</vt:lpwstr>
  </property>
</Properties>
</file>