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73" r:id="rId3"/>
  </p:sldMasterIdLst>
  <p:notesMasterIdLst>
    <p:notesMasterId r:id="rId66"/>
  </p:notesMasterIdLst>
  <p:handoutMasterIdLst>
    <p:handoutMasterId r:id="rId67"/>
  </p:handoutMasterIdLst>
  <p:sldIdLst>
    <p:sldId id="392" r:id="rId4"/>
    <p:sldId id="256" r:id="rId5"/>
    <p:sldId id="425" r:id="rId6"/>
    <p:sldId id="426" r:id="rId7"/>
    <p:sldId id="261" r:id="rId8"/>
    <p:sldId id="262" r:id="rId9"/>
    <p:sldId id="263" r:id="rId10"/>
    <p:sldId id="264" r:id="rId11"/>
    <p:sldId id="265" r:id="rId12"/>
    <p:sldId id="266" r:id="rId13"/>
    <p:sldId id="408" r:id="rId14"/>
    <p:sldId id="419" r:id="rId15"/>
    <p:sldId id="405" r:id="rId16"/>
    <p:sldId id="407" r:id="rId17"/>
    <p:sldId id="406" r:id="rId18"/>
    <p:sldId id="403" r:id="rId19"/>
    <p:sldId id="271" r:id="rId20"/>
    <p:sldId id="420" r:id="rId21"/>
    <p:sldId id="276" r:id="rId22"/>
    <p:sldId id="279" r:id="rId23"/>
    <p:sldId id="424" r:id="rId24"/>
    <p:sldId id="396" r:id="rId25"/>
    <p:sldId id="409" r:id="rId26"/>
    <p:sldId id="421" r:id="rId27"/>
    <p:sldId id="422" r:id="rId28"/>
    <p:sldId id="394" r:id="rId29"/>
    <p:sldId id="395" r:id="rId30"/>
    <p:sldId id="411" r:id="rId31"/>
    <p:sldId id="410" r:id="rId32"/>
    <p:sldId id="423" r:id="rId33"/>
    <p:sldId id="412" r:id="rId34"/>
    <p:sldId id="268" r:id="rId35"/>
    <p:sldId id="269" r:id="rId36"/>
    <p:sldId id="270" r:id="rId37"/>
    <p:sldId id="416" r:id="rId38"/>
    <p:sldId id="361" r:id="rId39"/>
    <p:sldId id="364" r:id="rId40"/>
    <p:sldId id="267" r:id="rId41"/>
    <p:sldId id="397" r:id="rId42"/>
    <p:sldId id="427" r:id="rId43"/>
    <p:sldId id="398" r:id="rId44"/>
    <p:sldId id="399" r:id="rId45"/>
    <p:sldId id="400" r:id="rId46"/>
    <p:sldId id="413" r:id="rId47"/>
    <p:sldId id="414" r:id="rId48"/>
    <p:sldId id="415" r:id="rId49"/>
    <p:sldId id="402" r:id="rId50"/>
    <p:sldId id="347" r:id="rId51"/>
    <p:sldId id="365" r:id="rId52"/>
    <p:sldId id="382" r:id="rId53"/>
    <p:sldId id="351" r:id="rId54"/>
    <p:sldId id="366" r:id="rId55"/>
    <p:sldId id="348" r:id="rId56"/>
    <p:sldId id="372" r:id="rId57"/>
    <p:sldId id="374" r:id="rId58"/>
    <p:sldId id="378" r:id="rId59"/>
    <p:sldId id="379" r:id="rId60"/>
    <p:sldId id="383" r:id="rId61"/>
    <p:sldId id="380" r:id="rId62"/>
    <p:sldId id="384" r:id="rId63"/>
    <p:sldId id="381" r:id="rId64"/>
    <p:sldId id="273" r:id="rId65"/>
  </p:sldIdLst>
  <p:sldSz cx="121793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3" userDrawn="1">
          <p15:clr>
            <a:srgbClr val="A4A3A4"/>
          </p15:clr>
        </p15:guide>
        <p15:guide id="2" pos="842" userDrawn="1">
          <p15:clr>
            <a:srgbClr val="A4A3A4"/>
          </p15:clr>
        </p15:guide>
        <p15:guide id="3" pos="35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1A6377"/>
    <a:srgbClr val="C6E0E8"/>
    <a:srgbClr val="C9DB2B"/>
    <a:srgbClr val="4CAB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4" autoAdjust="0"/>
    <p:restoredTop sz="94830" autoAdjust="0"/>
  </p:normalViewPr>
  <p:slideViewPr>
    <p:cSldViewPr>
      <p:cViewPr varScale="1">
        <p:scale>
          <a:sx n="104" d="100"/>
          <a:sy n="104" d="100"/>
        </p:scale>
        <p:origin x="232" y="568"/>
      </p:cViewPr>
      <p:guideLst>
        <p:guide orient="horz" pos="2523"/>
        <p:guide pos="842"/>
        <p:guide pos="3564"/>
      </p:guideLst>
    </p:cSldViewPr>
  </p:slideViewPr>
  <p:outlineViewPr>
    <p:cViewPr>
      <p:scale>
        <a:sx n="33" d="100"/>
        <a:sy n="33" d="100"/>
      </p:scale>
      <p:origin x="0" y="120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presProps" Target="presProps.xml"/><Relationship Id="rId7" Type="http://schemas.openxmlformats.org/officeDocument/2006/relationships/slide" Target="slides/slide4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04A63-F60A-1345-A37C-E440EC339C05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B7CDF1-EDC6-3048-811B-7C9DBABFAE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799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3CF0EA-F894-0A4C-B137-6490A80809E6}" type="datetimeFigureOut">
              <a:rPr lang="en-US" smtClean="0"/>
              <a:t>10/11/23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20592D-B3B6-9140-BB27-3AEB22683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780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50838" y="692150"/>
            <a:ext cx="6157912" cy="3463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2FC391-0479-4A70-8AC8-8F764AAA773A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64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DB36D-8E8D-2543-92E3-2EF91E646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6613" y="2204864"/>
            <a:ext cx="10506075" cy="368855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6">
            <a:extLst>
              <a:ext uri="{FF2B5EF4-FFF2-40B4-BE49-F238E27FC236}">
                <a16:creationId xmlns:a16="http://schemas.microsoft.com/office/drawing/2014/main" id="{39543DF4-BF30-C14A-B01B-CB534EADF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3" y="1052736"/>
            <a:ext cx="10506075" cy="1003622"/>
          </a:xfrm>
          <a:prstGeom prst="rect">
            <a:avLst/>
          </a:prstGeom>
        </p:spPr>
        <p:txBody>
          <a:bodyPr/>
          <a:lstStyle>
            <a:lvl1pPr algn="l">
              <a:defRPr sz="4800" b="1" i="0"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4621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No Page 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507DBE2-E03C-EA4A-84FC-B6197DCC33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613" y="1484784"/>
            <a:ext cx="10506075" cy="1011426"/>
          </a:xfrm>
          <a:prstGeom prst="rect">
            <a:avLst/>
          </a:prstGeom>
        </p:spPr>
        <p:txBody>
          <a:bodyPr/>
          <a:lstStyle>
            <a:lvl1pPr algn="l">
              <a:defRPr sz="6000" b="1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4778467-A2C7-7F4D-BF67-263E1939B49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6613" y="2564904"/>
            <a:ext cx="10506075" cy="29527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5300"/>
              </a:lnSpc>
              <a:spcBef>
                <a:spcPts val="0"/>
              </a:spcBef>
              <a:buFontTx/>
              <a:buNone/>
              <a:defRPr sz="5000" b="1" i="0">
                <a:solidFill>
                  <a:schemeClr val="bg2"/>
                </a:solidFill>
                <a:latin typeface="+mn-lt"/>
              </a:defRPr>
            </a:lvl1pPr>
            <a:lvl2pPr marL="4572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2pPr>
            <a:lvl3pPr marL="9144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3pPr>
            <a:lvl4pPr marL="13716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4pPr>
            <a:lvl5pPr marL="1828800" indent="0">
              <a:buFontTx/>
              <a:buNone/>
              <a:defRPr sz="5000" b="1" i="0">
                <a:solidFill>
                  <a:schemeClr val="bg2"/>
                </a:solidFill>
                <a:latin typeface="Franklin Gothic Medium Cond" panose="020B06060304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  <a:p>
            <a:pPr lvl="0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05075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651" y="0"/>
            <a:ext cx="9705588" cy="85344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966" y="1026889"/>
            <a:ext cx="10961370" cy="495904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086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ank_Ad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240A0D-ECEB-EB4B-B5DE-6EBA652E64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97038" y="1557338"/>
            <a:ext cx="8856662" cy="403225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453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3448" y="1844677"/>
            <a:ext cx="10352405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&lt;Title of Presentation&gt;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6895" y="3886202"/>
            <a:ext cx="8525510" cy="1348409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&lt;Author Names&gt;</a:t>
            </a:r>
            <a:br>
              <a:rPr lang="en-US" dirty="0"/>
            </a:b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4" hasCustomPrompt="1"/>
          </p:nvPr>
        </p:nvSpPr>
        <p:spPr>
          <a:xfrm>
            <a:off x="2029885" y="930275"/>
            <a:ext cx="7977864" cy="914400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&lt;Session&gt;-&lt;Paper#&gt;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5" hasCustomPrompt="1"/>
          </p:nvPr>
        </p:nvSpPr>
        <p:spPr>
          <a:xfrm>
            <a:off x="1826895" y="5234609"/>
            <a:ext cx="8525510" cy="908366"/>
          </a:xfrm>
        </p:spPr>
        <p:txBody>
          <a:bodyPr/>
          <a:lstStyle>
            <a:lvl1pPr marL="0" indent="0" algn="ctr">
              <a:buNone/>
              <a:defRPr b="1"/>
            </a:lvl1pPr>
          </a:lstStyle>
          <a:p>
            <a:pPr lvl="0"/>
            <a:r>
              <a:rPr lang="en-US" dirty="0"/>
              <a:t>&lt;Affiliations&gt;</a:t>
            </a:r>
          </a:p>
        </p:txBody>
      </p:sp>
    </p:spTree>
    <p:extLst>
      <p:ext uri="{BB962C8B-B14F-4D97-AF65-F5344CB8AC3E}">
        <p14:creationId xmlns:p14="http://schemas.microsoft.com/office/powerpoint/2010/main" val="4179481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17816" y="304800"/>
            <a:ext cx="276310" cy="317500"/>
          </a:xfrm>
          <a:prstGeom prst="rect">
            <a:avLst/>
          </a:prstGeom>
        </p:spPr>
        <p:txBody>
          <a:bodyPr anchor="t"/>
          <a:lstStyle>
            <a:lvl1pPr algn="r" defTabSz="412337">
              <a:lnSpc>
                <a:spcPct val="80000"/>
              </a:lnSpc>
              <a:defRPr sz="1798">
                <a:solidFill>
                  <a:srgbClr val="838787"/>
                </a:solidFill>
                <a:latin typeface="DIN Alternate Bold"/>
                <a:ea typeface="DIN Alternate Bold"/>
                <a:cs typeface="DIN Alternate Bold"/>
                <a:sym typeface="DIN Alternate Bol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72964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Title Text"/>
          <p:cNvSpPr txBox="1">
            <a:spLocks noGrp="1"/>
          </p:cNvSpPr>
          <p:nvPr>
            <p:ph type="title"/>
          </p:nvPr>
        </p:nvSpPr>
        <p:spPr>
          <a:xfrm>
            <a:off x="2414451" y="1151930"/>
            <a:ext cx="7350398" cy="2321719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ctr" defTabSz="410355">
              <a:lnSpc>
                <a:spcPct val="100000"/>
              </a:lnSpc>
              <a:defRPr sz="5594" b="0" spc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Title Text</a:t>
            </a:r>
          </a:p>
        </p:txBody>
      </p:sp>
      <p:sp>
        <p:nvSpPr>
          <p:cNvPr id="17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414451" y="3545086"/>
            <a:ext cx="7350398" cy="794743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410355">
              <a:lnSpc>
                <a:spcPct val="100000"/>
              </a:lnSpc>
              <a:spcBef>
                <a:spcPts val="0"/>
              </a:spcBef>
              <a:buSzTx/>
              <a:buNone/>
              <a:defRPr sz="2597"/>
            </a:lvl1pPr>
            <a:lvl2pPr marL="0" indent="0" algn="ctr" defTabSz="410355">
              <a:lnSpc>
                <a:spcPct val="100000"/>
              </a:lnSpc>
              <a:spcBef>
                <a:spcPts val="0"/>
              </a:spcBef>
              <a:buSzTx/>
              <a:buNone/>
              <a:defRPr sz="2597"/>
            </a:lvl2pPr>
            <a:lvl3pPr marL="0" indent="0" algn="ctr" defTabSz="410355">
              <a:lnSpc>
                <a:spcPct val="100000"/>
              </a:lnSpc>
              <a:spcBef>
                <a:spcPts val="0"/>
              </a:spcBef>
              <a:buSzTx/>
              <a:buNone/>
              <a:defRPr sz="2597"/>
            </a:lvl3pPr>
            <a:lvl4pPr marL="0" indent="0" algn="ctr" defTabSz="410355">
              <a:lnSpc>
                <a:spcPct val="100000"/>
              </a:lnSpc>
              <a:spcBef>
                <a:spcPts val="0"/>
              </a:spcBef>
              <a:buSzTx/>
              <a:buNone/>
              <a:defRPr sz="2597"/>
            </a:lvl4pPr>
            <a:lvl5pPr marL="0" indent="0" algn="ctr" defTabSz="410355">
              <a:lnSpc>
                <a:spcPct val="100000"/>
              </a:lnSpc>
              <a:spcBef>
                <a:spcPts val="0"/>
              </a:spcBef>
              <a:buSzTx/>
              <a:buNone/>
              <a:defRPr sz="259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70825" y="6536531"/>
            <a:ext cx="232892" cy="238836"/>
          </a:xfrm>
          <a:prstGeom prst="rect">
            <a:avLst/>
          </a:prstGeom>
        </p:spPr>
        <p:txBody>
          <a:bodyPr lIns="71437" tIns="71437" rIns="71437" bIns="71437" anchor="t"/>
          <a:lstStyle>
            <a:lvl1pPr defTabSz="410355">
              <a:defRPr sz="1099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755276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1" name="IMG_8016.png" descr="IMG_8016.png"/>
          <p:cNvPicPr>
            <a:picLocks noChangeAspect="1"/>
          </p:cNvPicPr>
          <p:nvPr/>
        </p:nvPicPr>
        <p:blipFill>
          <a:blip r:embed="rId2">
            <a:alphaModFix amt="57441"/>
          </a:blip>
          <a:stretch>
            <a:fillRect/>
          </a:stretch>
        </p:blipFill>
        <p:spPr>
          <a:xfrm>
            <a:off x="-17147" y="-27129"/>
            <a:ext cx="12213594" cy="9169748"/>
          </a:xfrm>
          <a:prstGeom prst="rect">
            <a:avLst/>
          </a:prstGeom>
          <a:ln w="12700">
            <a:miter lim="400000"/>
          </a:ln>
        </p:spPr>
      </p:pic>
      <p:sp>
        <p:nvSpPr>
          <p:cNvPr id="39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600045" y="5307631"/>
            <a:ext cx="10974058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58733">
              <a:lnSpc>
                <a:spcPct val="100000"/>
              </a:lnSpc>
              <a:spcBef>
                <a:spcPts val="0"/>
              </a:spcBef>
              <a:buSzTx/>
              <a:buNone/>
              <a:defRPr sz="1564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Author and Date</a:t>
            </a:r>
          </a:p>
        </p:txBody>
      </p:sp>
      <p:sp>
        <p:nvSpPr>
          <p:cNvPr id="393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602620" y="1287496"/>
            <a:ext cx="10974059" cy="2324101"/>
          </a:xfrm>
          <a:prstGeom prst="rect">
            <a:avLst/>
          </a:prstGeom>
        </p:spPr>
        <p:txBody>
          <a:bodyPr anchor="b"/>
          <a:lstStyle>
            <a:lvl1pPr>
              <a:defRPr sz="5794" b="0" spc="-116">
                <a:solidFill>
                  <a:srgbClr val="20204B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39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600046" y="3611595"/>
            <a:ext cx="10974057" cy="952501"/>
          </a:xfrm>
          <a:prstGeom prst="rect">
            <a:avLst/>
          </a:prstGeom>
        </p:spPr>
        <p:txBody>
          <a:bodyPr/>
          <a:lstStyle>
            <a:lvl1pPr marL="0" indent="0" defTabSz="412337">
              <a:lnSpc>
                <a:spcPct val="100000"/>
              </a:lnSpc>
              <a:spcBef>
                <a:spcPts val="0"/>
              </a:spcBef>
              <a:buSzTx/>
              <a:buNone/>
              <a:defRPr sz="2747">
                <a:latin typeface="Avenir Heavy"/>
                <a:ea typeface="Avenir Heavy"/>
                <a:cs typeface="Avenir Heavy"/>
                <a:sym typeface="Avenir Heavy"/>
              </a:defRPr>
            </a:lvl1pPr>
            <a:lvl2pPr marL="0" indent="228371" defTabSz="412337">
              <a:lnSpc>
                <a:spcPct val="100000"/>
              </a:lnSpc>
              <a:spcBef>
                <a:spcPts val="0"/>
              </a:spcBef>
              <a:buSzTx/>
              <a:buNone/>
              <a:defRPr sz="2747">
                <a:latin typeface="Avenir Heavy"/>
                <a:ea typeface="Avenir Heavy"/>
                <a:cs typeface="Avenir Heavy"/>
                <a:sym typeface="Avenir Heavy"/>
              </a:defRPr>
            </a:lvl2pPr>
            <a:lvl3pPr marL="0" indent="456743" defTabSz="412337">
              <a:lnSpc>
                <a:spcPct val="100000"/>
              </a:lnSpc>
              <a:spcBef>
                <a:spcPts val="0"/>
              </a:spcBef>
              <a:buSzTx/>
              <a:buNone/>
              <a:defRPr sz="2747">
                <a:latin typeface="Avenir Heavy"/>
                <a:ea typeface="Avenir Heavy"/>
                <a:cs typeface="Avenir Heavy"/>
                <a:sym typeface="Avenir Heavy"/>
              </a:defRPr>
            </a:lvl3pPr>
            <a:lvl4pPr marL="0" indent="685114" defTabSz="412337">
              <a:lnSpc>
                <a:spcPct val="100000"/>
              </a:lnSpc>
              <a:spcBef>
                <a:spcPts val="0"/>
              </a:spcBef>
              <a:buSzTx/>
              <a:buNone/>
              <a:defRPr sz="2747">
                <a:latin typeface="Avenir Heavy"/>
                <a:ea typeface="Avenir Heavy"/>
                <a:cs typeface="Avenir Heavy"/>
                <a:sym typeface="Avenir Heavy"/>
              </a:defRPr>
            </a:lvl4pPr>
            <a:lvl5pPr marL="0" indent="913486" defTabSz="412337">
              <a:lnSpc>
                <a:spcPct val="100000"/>
              </a:lnSpc>
              <a:spcBef>
                <a:spcPts val="0"/>
              </a:spcBef>
              <a:buSzTx/>
              <a:buNone/>
              <a:defRPr sz="2747">
                <a:latin typeface="Avenir Heavy"/>
                <a:ea typeface="Avenir Heavy"/>
                <a:cs typeface="Avenir Heavy"/>
                <a:sym typeface="Avenir Heavy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395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1686" y="5856571"/>
            <a:ext cx="2310071" cy="815485"/>
          </a:xfrm>
          <a:prstGeom prst="rect">
            <a:avLst/>
          </a:prstGeom>
          <a:ln w="12700">
            <a:miter lim="400000"/>
          </a:ln>
        </p:spPr>
      </p:pic>
      <p:sp>
        <p:nvSpPr>
          <p:cNvPr id="396" name="Line"/>
          <p:cNvSpPr/>
          <p:nvPr/>
        </p:nvSpPr>
        <p:spPr>
          <a:xfrm>
            <a:off x="9619442" y="6494137"/>
            <a:ext cx="2480781" cy="1"/>
          </a:xfrm>
          <a:prstGeom prst="line">
            <a:avLst/>
          </a:prstGeom>
          <a:ln w="38100">
            <a:solidFill>
              <a:srgbClr val="20204B"/>
            </a:solidFill>
            <a:miter lim="400000"/>
          </a:ln>
        </p:spPr>
        <p:txBody>
          <a:bodyPr lIns="25374" tIns="25374" rIns="25374" bIns="25374" anchor="ctr"/>
          <a:lstStyle/>
          <a:p>
            <a:endParaRPr sz="899"/>
          </a:p>
        </p:txBody>
      </p:sp>
      <p:pic>
        <p:nvPicPr>
          <p:cNvPr id="397" name="UWA_FORMAL_LANDSCAPE_MONO_BLACK.pdf" descr="UWA_FORMAL_LANDSCAPE_MONO_BLACK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4018" y="5893322"/>
            <a:ext cx="2480781" cy="815485"/>
          </a:xfrm>
          <a:prstGeom prst="rect">
            <a:avLst/>
          </a:prstGeom>
          <a:ln w="12700">
            <a:miter lim="400000"/>
          </a:ln>
        </p:spPr>
      </p:pic>
      <p:pic>
        <p:nvPicPr>
          <p:cNvPr id="398" name="QTM11126 - Quantum Logo_FA__Mono.png" descr="QTM11126 - Quantum Logo_FA__Mon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29006" y="5607867"/>
            <a:ext cx="2946707" cy="1386397"/>
          </a:xfrm>
          <a:prstGeom prst="rect">
            <a:avLst/>
          </a:prstGeom>
          <a:ln w="12700">
            <a:miter lim="400000"/>
          </a:ln>
        </p:spPr>
      </p:pic>
      <p:pic>
        <p:nvPicPr>
          <p:cNvPr id="399" name="New Project (1).png" descr="New Project (1)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092" y="5800684"/>
            <a:ext cx="1776610" cy="1000763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92403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3101916" y="979060"/>
            <a:ext cx="5975469" cy="583047"/>
          </a:xfrm>
        </p:spPr>
        <p:txBody>
          <a:bodyPr/>
          <a:lstStyle>
            <a:lvl1pPr marL="0" indent="0" algn="ctr">
              <a:buNone/>
              <a:defRPr sz="3197" b="0"/>
            </a:lvl1pPr>
          </a:lstStyle>
          <a:p>
            <a:pPr algn="ctr"/>
            <a:r>
              <a:rPr lang="en-US" sz="3197" b="1" dirty="0">
                <a:latin typeface="Franklin Gothic Book" panose="020B0503020102020204" pitchFamily="34" charset="0"/>
              </a:rPr>
              <a:t>&lt;Session&gt;-&lt;Paper#&gt;</a:t>
            </a:r>
            <a:endParaRPr lang="en-US" dirty="0"/>
          </a:p>
        </p:txBody>
      </p:sp>
      <p:sp>
        <p:nvSpPr>
          <p:cNvPr id="22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913448" y="1768474"/>
            <a:ext cx="10352405" cy="1470024"/>
          </a:xfrm>
        </p:spPr>
        <p:txBody>
          <a:bodyPr>
            <a:normAutofit/>
          </a:bodyPr>
          <a:lstStyle>
            <a:lvl1pPr marL="0" indent="0" algn="ctr">
              <a:buNone/>
              <a:defRPr sz="4396" b="1"/>
            </a:lvl1pPr>
            <a:lvl2pPr marL="347125" indent="0">
              <a:buNone/>
              <a:defRPr/>
            </a:lvl2pPr>
          </a:lstStyle>
          <a:p>
            <a:pPr lvl="0"/>
            <a:r>
              <a:rPr lang="en-US" dirty="0"/>
              <a:t>&lt;Title of Presentation&gt;</a:t>
            </a:r>
          </a:p>
          <a:p>
            <a:pPr lvl="2"/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6895" y="3886206"/>
            <a:ext cx="8525510" cy="1348409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&lt;Author Names&gt;</a:t>
            </a:r>
          </a:p>
        </p:txBody>
      </p:sp>
      <p:sp>
        <p:nvSpPr>
          <p:cNvPr id="7" name="Content Placeholder 29"/>
          <p:cNvSpPr>
            <a:spLocks noGrp="1"/>
          </p:cNvSpPr>
          <p:nvPr>
            <p:ph sz="quarter" idx="15" hasCustomPrompt="1"/>
          </p:nvPr>
        </p:nvSpPr>
        <p:spPr>
          <a:xfrm>
            <a:off x="1826895" y="4560409"/>
            <a:ext cx="8525510" cy="908366"/>
          </a:xfrm>
        </p:spPr>
        <p:txBody>
          <a:bodyPr>
            <a:normAutofit/>
          </a:bodyPr>
          <a:lstStyle>
            <a:lvl1pPr marL="0" indent="0" algn="ctr">
              <a:buNone/>
              <a:defRPr sz="2597" b="1"/>
            </a:lvl1pPr>
          </a:lstStyle>
          <a:p>
            <a:pPr lvl="0"/>
            <a:r>
              <a:rPr lang="en-US" dirty="0"/>
              <a:t>&lt;Affiliations&gt;</a:t>
            </a:r>
          </a:p>
        </p:txBody>
      </p:sp>
    </p:spTree>
    <p:extLst>
      <p:ext uri="{BB962C8B-B14F-4D97-AF65-F5344CB8AC3E}">
        <p14:creationId xmlns:p14="http://schemas.microsoft.com/office/powerpoint/2010/main" val="141445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21163A-0771-4544-BA97-A26FBFD924F1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6381328"/>
            <a:ext cx="12182760" cy="50743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737AC21-D139-224F-B5F9-3D136F31E101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7" y="131714"/>
            <a:ext cx="1949359" cy="595637"/>
          </a:xfrm>
          <a:prstGeom prst="rect">
            <a:avLst/>
          </a:prstGeom>
        </p:spPr>
      </p:pic>
      <p:pic>
        <p:nvPicPr>
          <p:cNvPr id="22" name="Picture 21" descr="Text&#10;&#10;Description automatically generated">
            <a:extLst>
              <a:ext uri="{FF2B5EF4-FFF2-40B4-BE49-F238E27FC236}">
                <a16:creationId xmlns:a16="http://schemas.microsoft.com/office/drawing/2014/main" id="{C9C1CCF8-00AD-4C30-B3FB-7A66A67A9B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08"/>
          <a:stretch/>
        </p:blipFill>
        <p:spPr>
          <a:xfrm>
            <a:off x="92707" y="6462855"/>
            <a:ext cx="1197739" cy="3493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137B669-AB9C-914E-9F9E-93B7A83C3F1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76" t="15374" r="37376" b="13417"/>
          <a:stretch/>
        </p:blipFill>
        <p:spPr>
          <a:xfrm>
            <a:off x="10770170" y="0"/>
            <a:ext cx="385286" cy="98455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36F5216-5D61-4449-BB95-CC6C0B8DE0E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5" t="12184" r="65133" b="24791"/>
          <a:stretch/>
        </p:blipFill>
        <p:spPr>
          <a:xfrm>
            <a:off x="10050090" y="188640"/>
            <a:ext cx="750502" cy="595637"/>
          </a:xfrm>
          <a:prstGeom prst="rect">
            <a:avLst/>
          </a:prstGeom>
        </p:spPr>
      </p:pic>
      <p:sp>
        <p:nvSpPr>
          <p:cNvPr id="5" name="AutoShape 2">
            <a:extLst>
              <a:ext uri="{FF2B5EF4-FFF2-40B4-BE49-F238E27FC236}">
                <a16:creationId xmlns:a16="http://schemas.microsoft.com/office/drawing/2014/main" id="{82BDF71A-DDC0-7E46-9B6E-A42D109237D2}"/>
              </a:ext>
            </a:extLst>
          </p:cNvPr>
          <p:cNvSpPr>
            <a:spLocks noChangeAspect="1" noChangeArrowheads="1"/>
          </p:cNvSpPr>
          <p:nvPr userDrawn="1"/>
        </p:nvSpPr>
        <p:spPr bwMode="auto">
          <a:xfrm>
            <a:off x="4865514" y="3789040"/>
            <a:ext cx="3752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2B4499-55C2-9A4F-AC06-20F310B0880F}"/>
              </a:ext>
            </a:extLst>
          </p:cNvPr>
          <p:cNvSpPr txBox="1"/>
          <p:nvPr userDrawn="1"/>
        </p:nvSpPr>
        <p:spPr>
          <a:xfrm>
            <a:off x="4462706" y="6394805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Arial" charset="0"/>
              </a:rPr>
              <a:t>&lt;WS ID&gt;</a:t>
            </a:r>
            <a:endParaRPr lang="en-US" sz="2200" b="0" i="0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699908-0107-4575-AB40-26E488B68014}"/>
              </a:ext>
            </a:extLst>
          </p:cNvPr>
          <p:cNvSpPr txBox="1"/>
          <p:nvPr userDrawn="1"/>
        </p:nvSpPr>
        <p:spPr>
          <a:xfrm>
            <a:off x="8105874" y="6394805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A43C57B-F819-4970-A618-112200EFDF34}" type="slidenum">
              <a:rPr kumimoji="0" lang="en-US" sz="2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Arial" charset="0"/>
                <a:cs typeface="Arial" charset="0"/>
              </a:rPr>
              <a:t>‹#›</a:t>
            </a:fld>
            <a:endParaRPr lang="en-US" sz="2200" b="0" i="0" dirty="0">
              <a:solidFill>
                <a:schemeClr val="bg1"/>
              </a:solidFill>
              <a:latin typeface="+mn-lt"/>
              <a:ea typeface="Arial" charset="0"/>
              <a:cs typeface="Arial" charset="0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40DDC44-12C7-4447-B1A4-B1CB77C3C827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813" y="6237312"/>
            <a:ext cx="1539729" cy="846486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93BF1B8E-691B-439A-91DE-CB608FFBD809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2218" y="68903"/>
            <a:ext cx="977082" cy="69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69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5" r:id="rId2"/>
    <p:sldLayoutId id="2147483678" r:id="rId3"/>
    <p:sldLayoutId id="2147483674" r:id="rId4"/>
    <p:sldLayoutId id="2147483677" r:id="rId5"/>
    <p:sldLayoutId id="2147483679" r:id="rId6"/>
    <p:sldLayoutId id="2147483680" r:id="rId7"/>
    <p:sldLayoutId id="2147483681" r:id="rId8"/>
    <p:sldLayoutId id="2147483682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hyperlink" Target="https://ims2018.org/technical-program/workshops-and-short-courses%23bootstrap-panel--7--content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jpeg"/><Relationship Id="rId5" Type="http://schemas.openxmlformats.org/officeDocument/2006/relationships/image" Target="../media/image54.pn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3.emf"/><Relationship Id="rId4" Type="http://schemas.openxmlformats.org/officeDocument/2006/relationships/oleObject" Target="../embeddings/oleObject2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69.emf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3.png"/><Relationship Id="rId7" Type="http://schemas.openxmlformats.org/officeDocument/2006/relationships/image" Target="../media/image7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0.png"/><Relationship Id="rId5" Type="http://schemas.openxmlformats.org/officeDocument/2006/relationships/image" Target="../media/image340.png"/><Relationship Id="rId4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10" Type="http://schemas.openxmlformats.org/officeDocument/2006/relationships/image" Target="../media/image93.png"/><Relationship Id="rId4" Type="http://schemas.openxmlformats.org/officeDocument/2006/relationships/image" Target="../media/image87.png"/><Relationship Id="rId9" Type="http://schemas.openxmlformats.org/officeDocument/2006/relationships/image" Target="../media/image9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emf"/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6.emf"/><Relationship Id="rId4" Type="http://schemas.openxmlformats.org/officeDocument/2006/relationships/image" Target="../media/image10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em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08.wmf"/><Relationship Id="rId7" Type="http://schemas.openxmlformats.org/officeDocument/2006/relationships/image" Target="../media/image110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12.wmf"/><Relationship Id="rId5" Type="http://schemas.openxmlformats.org/officeDocument/2006/relationships/image" Target="../media/image109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1.w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114.wmf"/><Relationship Id="rId7" Type="http://schemas.openxmlformats.org/officeDocument/2006/relationships/image" Target="../media/image116.wmf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115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117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124.png"/><Relationship Id="rId7" Type="http://schemas.openxmlformats.org/officeDocument/2006/relationships/image" Target="../media/image128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emf"/><Relationship Id="rId2" Type="http://schemas.openxmlformats.org/officeDocument/2006/relationships/image" Target="../media/image13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8.jpeg"/><Relationship Id="rId5" Type="http://schemas.openxmlformats.org/officeDocument/2006/relationships/image" Target="../media/image134.emf"/><Relationship Id="rId4" Type="http://schemas.openxmlformats.org/officeDocument/2006/relationships/image" Target="../media/image133.e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7" Type="http://schemas.openxmlformats.org/officeDocument/2006/relationships/image" Target="../media/image147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image" Target="../media/image152.wmf"/><Relationship Id="rId7" Type="http://schemas.openxmlformats.org/officeDocument/2006/relationships/image" Target="../media/image154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3.xml"/><Relationship Id="rId6" Type="http://schemas.openxmlformats.org/officeDocument/2006/relationships/oleObject" Target="../embeddings/oleObject17.bin"/><Relationship Id="rId5" Type="http://schemas.openxmlformats.org/officeDocument/2006/relationships/image" Target="../media/image153.w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55.wmf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wmf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62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4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emf"/><Relationship Id="rId2" Type="http://schemas.openxmlformats.org/officeDocument/2006/relationships/image" Target="../media/image165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emf"/><Relationship Id="rId2" Type="http://schemas.openxmlformats.org/officeDocument/2006/relationships/image" Target="../media/image16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0.emf"/><Relationship Id="rId4" Type="http://schemas.openxmlformats.org/officeDocument/2006/relationships/image" Target="../media/image169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emf"/><Relationship Id="rId7" Type="http://schemas.openxmlformats.org/officeDocument/2006/relationships/image" Target="../media/image176.emf"/><Relationship Id="rId2" Type="http://schemas.openxmlformats.org/officeDocument/2006/relationships/image" Target="../media/image17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5.emf"/><Relationship Id="rId5" Type="http://schemas.openxmlformats.org/officeDocument/2006/relationships/image" Target="../media/image174.emf"/><Relationship Id="rId4" Type="http://schemas.openxmlformats.org/officeDocument/2006/relationships/image" Target="../media/image173.emf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emf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emf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2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4.emf"/><Relationship Id="rId4" Type="http://schemas.openxmlformats.org/officeDocument/2006/relationships/image" Target="../media/image183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6.emf"/><Relationship Id="rId2" Type="http://schemas.openxmlformats.org/officeDocument/2006/relationships/image" Target="../media/image185.emf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8.emf"/><Relationship Id="rId2" Type="http://schemas.openxmlformats.org/officeDocument/2006/relationships/image" Target="../media/image18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0.png"/><Relationship Id="rId4" Type="http://schemas.openxmlformats.org/officeDocument/2006/relationships/image" Target="../media/image189.emf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1.emf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3.png"/><Relationship Id="rId2" Type="http://schemas.openxmlformats.org/officeDocument/2006/relationships/image" Target="../media/image19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emf"/><Relationship Id="rId2" Type="http://schemas.openxmlformats.org/officeDocument/2006/relationships/image" Target="../media/image19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7.gi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9.emf"/><Relationship Id="rId2" Type="http://schemas.openxmlformats.org/officeDocument/2006/relationships/image" Target="../media/image198.emf"/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jpeg"/><Relationship Id="rId2" Type="http://schemas.openxmlformats.org/officeDocument/2006/relationships/image" Target="../media/image200.jpe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doi.org/10.1109/LMWT.2023.3264975" TargetMode="External"/><Relationship Id="rId5" Type="http://schemas.openxmlformats.org/officeDocument/2006/relationships/hyperlink" Target="https://ieeexplore.ieee.org/document/9356459" TargetMode="External"/><Relationship Id="rId4" Type="http://schemas.openxmlformats.org/officeDocument/2006/relationships/image" Target="../media/image20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t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17650" y="2719904"/>
            <a:ext cx="9144000" cy="1470025"/>
          </a:xfrm>
        </p:spPr>
        <p:txBody>
          <a:bodyPr>
            <a:noAutofit/>
          </a:bodyPr>
          <a:lstStyle/>
          <a:p>
            <a:pPr algn="ctr"/>
            <a:r>
              <a:rPr lang="en-AU" dirty="0"/>
              <a:t>Low Noise Sapphire Resonators and Oscillators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36469" y="4133440"/>
            <a:ext cx="6168684" cy="839852"/>
          </a:xfrm>
        </p:spPr>
        <p:txBody>
          <a:bodyPr>
            <a:normAutofit fontScale="85000" lnSpcReduction="20000"/>
          </a:bodyPr>
          <a:lstStyle/>
          <a:p>
            <a:r>
              <a:rPr lang="en-US" baseline="30000" dirty="0"/>
              <a:t>1</a:t>
            </a:r>
            <a:r>
              <a:rPr lang="en-US" dirty="0"/>
              <a:t> Michael Tobar</a:t>
            </a:r>
          </a:p>
          <a:p>
            <a:r>
              <a:rPr lang="en-US" baseline="30000" dirty="0"/>
              <a:t>1 </a:t>
            </a:r>
            <a:r>
              <a:rPr lang="en-US" dirty="0"/>
              <a:t>Eugene Ivanov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3041651" y="126525"/>
            <a:ext cx="5989637" cy="914400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hlinkClick r:id="rId2"/>
              </a:rPr>
              <a:t>WSG: Synthesizer Design and Frequency Generation/Synchronization Schemes for High-Performance Wireless Systems</a:t>
            </a:r>
            <a:endParaRPr lang="en-US" dirty="0"/>
          </a:p>
          <a:p>
            <a:endParaRPr lang="en-US" dirty="0"/>
          </a:p>
        </p:txBody>
      </p:sp>
      <p:pic>
        <p:nvPicPr>
          <p:cNvPr id="11" name="Picture 10" descr="QTM11126 - Quantum Logo_FA__Stacked Reverse Box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1" y="851436"/>
            <a:ext cx="1846189" cy="1920036"/>
          </a:xfrm>
          <a:prstGeom prst="rect">
            <a:avLst/>
          </a:prstGeom>
        </p:spPr>
      </p:pic>
      <p:pic>
        <p:nvPicPr>
          <p:cNvPr id="12" name="Picture 11" descr="uwalogo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417" y="1237776"/>
            <a:ext cx="4229331" cy="13888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9F743B-2733-8B2D-0316-73755C6227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71859" y="935664"/>
            <a:ext cx="3366463" cy="1610803"/>
          </a:xfrm>
          <a:prstGeom prst="rect">
            <a:avLst/>
          </a:prstGeom>
        </p:spPr>
      </p:pic>
      <p:pic>
        <p:nvPicPr>
          <p:cNvPr id="8" name="Picture 7" descr="A water with a logo&#10;&#10;Description automatically generated with medium confidence">
            <a:extLst>
              <a:ext uri="{FF2B5EF4-FFF2-40B4-BE49-F238E27FC236}">
                <a16:creationId xmlns:a16="http://schemas.microsoft.com/office/drawing/2014/main" id="{89B97D76-F274-ED57-35D9-22123584FE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39" y="3443423"/>
            <a:ext cx="2784649" cy="1152838"/>
          </a:xfrm>
          <a:prstGeom prst="rect">
            <a:avLst/>
          </a:prstGeom>
        </p:spPr>
      </p:pic>
      <p:pic>
        <p:nvPicPr>
          <p:cNvPr id="13" name="Picture 12" descr="A white background with black text&#10;&#10;Description automatically generated">
            <a:extLst>
              <a:ext uri="{FF2B5EF4-FFF2-40B4-BE49-F238E27FC236}">
                <a16:creationId xmlns:a16="http://schemas.microsoft.com/office/drawing/2014/main" id="{FE29A694-4D29-E939-4F45-DBE909AFCD8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9" y="4639940"/>
            <a:ext cx="4093545" cy="839852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quarter" idx="15"/>
          </p:nvPr>
        </p:nvSpPr>
        <p:spPr>
          <a:xfrm>
            <a:off x="3365685" y="5379624"/>
            <a:ext cx="8784976" cy="908366"/>
          </a:xfrm>
        </p:spPr>
        <p:txBody>
          <a:bodyPr>
            <a:normAutofit/>
          </a:bodyPr>
          <a:lstStyle/>
          <a:p>
            <a:r>
              <a:rPr lang="en-US" sz="2000" baseline="30000" dirty="0"/>
              <a:t>1</a:t>
            </a:r>
            <a:r>
              <a:rPr lang="en-US" sz="2000" dirty="0"/>
              <a:t>Quantum Technologies and Dark Mater Research Laboratories, Department of Physics, University of Western Australia, 6009, WA Australia</a:t>
            </a:r>
          </a:p>
        </p:txBody>
      </p:sp>
    </p:spTree>
    <p:extLst>
      <p:ext uri="{BB962C8B-B14F-4D97-AF65-F5344CB8AC3E}">
        <p14:creationId xmlns:p14="http://schemas.microsoft.com/office/powerpoint/2010/main" val="1530244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Content Placeholder 2"/>
          <p:cNvSpPr txBox="1"/>
          <p:nvPr/>
        </p:nvSpPr>
        <p:spPr>
          <a:xfrm>
            <a:off x="9157" y="755219"/>
            <a:ext cx="12077470" cy="12553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672" bIns="45672">
            <a:normAutofit/>
          </a:bodyPr>
          <a:lstStyle/>
          <a:p>
            <a:pPr marL="342557" indent="-342557" defTabSz="913486">
              <a:spcBef>
                <a:spcPts val="749"/>
              </a:spcBef>
              <a:buSzPct val="100000"/>
              <a:buFont typeface="Arial"/>
              <a:buChar char="•"/>
              <a:defRPr sz="4500"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sz="2000" dirty="0"/>
              <a:t>Crystal Dielectric Resonators</a:t>
            </a:r>
          </a:p>
          <a:p>
            <a:pPr lvl="1" defTabSz="913486">
              <a:spcBef>
                <a:spcPts val="649"/>
              </a:spcBef>
              <a:defRPr sz="4500"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sz="2000" dirty="0"/>
              <a:t>-&gt; Low loss tangent and anisotropic -&gt; High-Q (&gt;10</a:t>
            </a:r>
            <a:r>
              <a:rPr sz="2000" baseline="31999" dirty="0"/>
              <a:t>5</a:t>
            </a:r>
            <a:r>
              <a:rPr sz="2000" dirty="0"/>
              <a:t>@RT  &gt;10</a:t>
            </a:r>
            <a:r>
              <a:rPr sz="2000" baseline="31999" dirty="0"/>
              <a:t>5</a:t>
            </a:r>
            <a:r>
              <a:rPr sz="2000" dirty="0"/>
              <a:t>@4K) </a:t>
            </a:r>
          </a:p>
          <a:p>
            <a:pPr lvl="1" defTabSz="913486">
              <a:spcBef>
                <a:spcPts val="649"/>
              </a:spcBef>
              <a:defRPr sz="4500"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sz="2000" dirty="0"/>
              <a:t>-&gt; Permittivity ~ 10 -&gt; Whispering Gallery Mode (WGM)</a:t>
            </a:r>
          </a:p>
        </p:txBody>
      </p:sp>
      <p:pic>
        <p:nvPicPr>
          <p:cNvPr id="597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436" y="4221088"/>
            <a:ext cx="2876913" cy="2157685"/>
          </a:xfrm>
          <a:prstGeom prst="rect">
            <a:avLst/>
          </a:prstGeom>
          <a:ln w="12700">
            <a:miter lim="400000"/>
          </a:ln>
        </p:spPr>
      </p:pic>
      <p:pic>
        <p:nvPicPr>
          <p:cNvPr id="598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578" y="2027940"/>
            <a:ext cx="1476964" cy="1475628"/>
          </a:xfrm>
          <a:prstGeom prst="rect">
            <a:avLst/>
          </a:prstGeom>
          <a:ln w="12700">
            <a:miter lim="400000"/>
          </a:ln>
        </p:spPr>
      </p:pic>
      <p:pic>
        <p:nvPicPr>
          <p:cNvPr id="599" name="Picture 58" descr="Picture 58"/>
          <p:cNvPicPr>
            <a:picLocks noChangeAspect="1"/>
          </p:cNvPicPr>
          <p:nvPr/>
        </p:nvPicPr>
        <p:blipFill>
          <a:blip r:embed="rId4"/>
          <a:srcRect l="15611" t="4816" r="15612" b="12926"/>
          <a:stretch>
            <a:fillRect/>
          </a:stretch>
        </p:blipFill>
        <p:spPr>
          <a:xfrm>
            <a:off x="7528985" y="2651865"/>
            <a:ext cx="2113854" cy="2274144"/>
          </a:xfrm>
          <a:prstGeom prst="rect">
            <a:avLst/>
          </a:prstGeom>
          <a:ln w="12700">
            <a:miter lim="400000"/>
          </a:ln>
        </p:spPr>
      </p:pic>
      <p:pic>
        <p:nvPicPr>
          <p:cNvPr id="600" name="Picture 3" descr="Picture 3"/>
          <p:cNvPicPr>
            <a:picLocks noChangeAspect="1"/>
          </p:cNvPicPr>
          <p:nvPr/>
        </p:nvPicPr>
        <p:blipFill>
          <a:blip r:embed="rId5"/>
          <a:srcRect l="5374" t="5180" b="2138"/>
          <a:stretch>
            <a:fillRect/>
          </a:stretch>
        </p:blipFill>
        <p:spPr>
          <a:xfrm>
            <a:off x="9783450" y="2444069"/>
            <a:ext cx="2094991" cy="2689736"/>
          </a:xfrm>
          <a:prstGeom prst="rect">
            <a:avLst/>
          </a:prstGeom>
          <a:ln w="38100">
            <a:solidFill>
              <a:srgbClr val="000000"/>
            </a:solidFill>
            <a:miter/>
          </a:ln>
        </p:spPr>
      </p:pic>
      <p:sp>
        <p:nvSpPr>
          <p:cNvPr id="601" name="TextBox 6"/>
          <p:cNvSpPr txBox="1"/>
          <p:nvPr/>
        </p:nvSpPr>
        <p:spPr>
          <a:xfrm>
            <a:off x="7814288" y="4942524"/>
            <a:ext cx="4365012" cy="14756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45672" bIns="45672">
            <a:spAutoFit/>
          </a:bodyPr>
          <a:lstStyle/>
          <a:p>
            <a:pPr defTabSz="456743">
              <a:defRPr sz="3600">
                <a:latin typeface="Calibri"/>
                <a:ea typeface="Calibri"/>
                <a:cs typeface="Calibri"/>
                <a:sym typeface="Calibri"/>
              </a:defRPr>
            </a:pPr>
            <a:endParaRPr sz="1798" dirty="0"/>
          </a:p>
          <a:p>
            <a:pPr defTabSz="456743">
              <a:defRPr sz="3600" b="1">
                <a:solidFill>
                  <a:schemeClr val="accent6">
                    <a:satOff val="-16844"/>
                    <a:lumOff val="-30747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WGH</a:t>
            </a:r>
            <a:r>
              <a:rPr sz="1798" baseline="-15500" dirty="0"/>
              <a:t>m,1,1</a:t>
            </a:r>
            <a:r>
              <a:rPr sz="1798" dirty="0"/>
              <a:t> (quasi-TM)– transverse magnetic, </a:t>
            </a:r>
            <a:r>
              <a:rPr sz="1798" dirty="0" err="1"/>
              <a:t>E</a:t>
            </a:r>
            <a:r>
              <a:rPr sz="1798" baseline="-5999" dirty="0" err="1"/>
              <a:t>z</a:t>
            </a:r>
            <a:r>
              <a:rPr sz="1798" dirty="0"/>
              <a:t> and </a:t>
            </a:r>
            <a:r>
              <a:rPr sz="1798" dirty="0" err="1"/>
              <a:t>H</a:t>
            </a:r>
            <a:r>
              <a:rPr sz="1798" baseline="-5999" dirty="0" err="1"/>
              <a:t>r</a:t>
            </a:r>
            <a:endParaRPr sz="1798" baseline="-5999" dirty="0"/>
          </a:p>
          <a:p>
            <a:pPr defTabSz="456743">
              <a:defRPr sz="3600" b="1">
                <a:solidFill>
                  <a:schemeClr val="accent6">
                    <a:satOff val="-16844"/>
                    <a:lumOff val="-30747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WGE</a:t>
            </a:r>
            <a:r>
              <a:rPr sz="1798" baseline="-15500" dirty="0"/>
              <a:t>m,1,1</a:t>
            </a:r>
            <a:r>
              <a:rPr sz="1798" dirty="0"/>
              <a:t> (quasi-TE) – transverse electric, H</a:t>
            </a:r>
            <a:r>
              <a:rPr sz="1798" baseline="-5999" dirty="0"/>
              <a:t>z </a:t>
            </a:r>
            <a:r>
              <a:rPr sz="1798" dirty="0"/>
              <a:t>and E</a:t>
            </a:r>
            <a:r>
              <a:rPr sz="1798" baseline="-5999" dirty="0"/>
              <a:t>r</a:t>
            </a:r>
          </a:p>
        </p:txBody>
      </p:sp>
      <p:pic>
        <p:nvPicPr>
          <p:cNvPr id="602" name="Picture 2" descr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33100" y="968441"/>
            <a:ext cx="2317911" cy="1475628"/>
          </a:xfrm>
          <a:prstGeom prst="rect">
            <a:avLst/>
          </a:prstGeom>
          <a:ln w="12700">
            <a:miter lim="400000"/>
          </a:ln>
        </p:spPr>
      </p:pic>
      <p:sp>
        <p:nvSpPr>
          <p:cNvPr id="603" name="TextBox 7"/>
          <p:cNvSpPr txBox="1"/>
          <p:nvPr/>
        </p:nvSpPr>
        <p:spPr>
          <a:xfrm>
            <a:off x="113721" y="1988840"/>
            <a:ext cx="6247813" cy="1988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45672" bIns="45672">
            <a:spAutoFit/>
          </a:bodyPr>
          <a:lstStyle>
            <a:lvl1pPr defTabSz="914400">
              <a:spcBef>
                <a:spcPts val="1000"/>
              </a:spcBef>
              <a:defRPr sz="3600" b="1">
                <a:solidFill>
                  <a:schemeClr val="accent1">
                    <a:hueOff val="114395"/>
                    <a:lumOff val="-24975"/>
                  </a:schemeClr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798" dirty="0"/>
              <a:t>-&gt; High-Q and low temperature sensitivity resonators </a:t>
            </a:r>
            <a:endParaRPr lang="en-AU" sz="1798" dirty="0"/>
          </a:p>
          <a:p>
            <a:r>
              <a:rPr sz="1798" dirty="0"/>
              <a:t>-&gt; High stability oscillators </a:t>
            </a:r>
            <a:endParaRPr lang="en-AU" sz="1798" dirty="0"/>
          </a:p>
          <a:p>
            <a:r>
              <a:rPr sz="1798" dirty="0"/>
              <a:t>-&gt; Low phase noise oscillators </a:t>
            </a:r>
            <a:endParaRPr lang="en-AU" sz="1798" dirty="0"/>
          </a:p>
          <a:p>
            <a:r>
              <a:rPr sz="1798" dirty="0"/>
              <a:t>-&gt; Test fundamental physics</a:t>
            </a:r>
            <a:endParaRPr lang="en-AU" sz="1798" dirty="0"/>
          </a:p>
          <a:p>
            <a:r>
              <a:rPr sz="1798" dirty="0"/>
              <a:t> -&gt; Engineered Quantum Systems: spins, phonons and photons</a:t>
            </a:r>
          </a:p>
        </p:txBody>
      </p:sp>
      <p:sp>
        <p:nvSpPr>
          <p:cNvPr id="604" name="TextBox 10"/>
          <p:cNvSpPr txBox="1"/>
          <p:nvPr/>
        </p:nvSpPr>
        <p:spPr>
          <a:xfrm>
            <a:off x="113721" y="4123761"/>
            <a:ext cx="4080055" cy="2093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45672" bIns="45672">
            <a:spAutoFit/>
          </a:bodyPr>
          <a:lstStyle/>
          <a:p>
            <a:pPr defTabSz="456743">
              <a:spcBef>
                <a:spcPts val="5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IEEE Trans. on MTT, 9(12) 2077-2083, 1991.</a:t>
            </a:r>
          </a:p>
          <a:p>
            <a:pPr defTabSz="456743">
              <a:spcBef>
                <a:spcPts val="5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IEEE Trans. on MTT, 47,6) 752-759, 1999.</a:t>
            </a:r>
          </a:p>
          <a:p>
            <a:pPr defTabSz="456743">
              <a:spcBef>
                <a:spcPts val="5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Meas. Sci. Technol., 10(4) 387-392, 1999 </a:t>
            </a:r>
          </a:p>
          <a:p>
            <a:pPr defTabSz="456743">
              <a:spcBef>
                <a:spcPts val="5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Phys. Rev. Lett., 90, 060402, 2003.</a:t>
            </a:r>
          </a:p>
          <a:p>
            <a:pPr defTabSz="456743">
              <a:spcBef>
                <a:spcPts val="5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Phys. Rev. Lett., 95, 040404, 2005.  </a:t>
            </a:r>
          </a:p>
          <a:p>
            <a:pPr defTabSz="456743">
              <a:spcBef>
                <a:spcPts val="50"/>
              </a:spcBef>
              <a:defRPr sz="3600">
                <a:latin typeface="Calibri"/>
                <a:ea typeface="Calibri"/>
                <a:cs typeface="Calibri"/>
                <a:sym typeface="Calibri"/>
              </a:defRPr>
            </a:pPr>
            <a:r>
              <a:rPr sz="1798" dirty="0"/>
              <a:t>Nature Comm., 6, 8174, 2015.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43201A0-C928-94BD-7A7D-BBE12CF20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High-Q Sapphire Resonators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3" grpId="0" animBg="1" advAuto="0"/>
      <p:bldP spid="60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basic properties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2324150" y="1052984"/>
            <a:ext cx="1944216" cy="2664296"/>
          </a:xfrm>
          <a:prstGeom prst="can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65000"/>
                  <a:shade val="67500"/>
                  <a:satMod val="115000"/>
                </a:schemeClr>
              </a:gs>
              <a:gs pos="100000">
                <a:schemeClr val="bg1">
                  <a:lumMod val="65000"/>
                  <a:shade val="100000"/>
                  <a:satMod val="115000"/>
                </a:schemeClr>
              </a:gs>
            </a:gsLst>
            <a:lin ang="18900000" scaled="1"/>
            <a:tileRect/>
          </a:gradFill>
          <a:ln w="3810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659" y="2022376"/>
            <a:ext cx="3512979" cy="294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69770" y="489340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Frequency (Hz)</a:t>
            </a:r>
            <a:endParaRPr lang="en-AU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236974" y="312313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Amplitude</a:t>
            </a:r>
            <a:endParaRPr lang="en-AU" dirty="0"/>
          </a:p>
        </p:txBody>
      </p:sp>
      <p:grpSp>
        <p:nvGrpSpPr>
          <p:cNvPr id="9" name="Group 20"/>
          <p:cNvGrpSpPr/>
          <p:nvPr/>
        </p:nvGrpSpPr>
        <p:grpSpPr>
          <a:xfrm>
            <a:off x="8105874" y="1664078"/>
            <a:ext cx="1584176" cy="646331"/>
            <a:chOff x="6588224" y="1342509"/>
            <a:chExt cx="1584176" cy="646331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6588224" y="1700808"/>
              <a:ext cx="1008112" cy="21602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596336" y="1342509"/>
              <a:ext cx="576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/>
                <a:t>f</a:t>
              </a:r>
              <a:r>
                <a:rPr lang="en-US" sz="3600" baseline="-25000" dirty="0"/>
                <a:t>0</a:t>
              </a:r>
              <a:endParaRPr lang="en-AU" sz="3600" dirty="0"/>
            </a:p>
          </p:txBody>
        </p:sp>
      </p:grpSp>
      <p:grpSp>
        <p:nvGrpSpPr>
          <p:cNvPr id="12" name="Group 19"/>
          <p:cNvGrpSpPr/>
          <p:nvPr/>
        </p:nvGrpSpPr>
        <p:grpSpPr>
          <a:xfrm>
            <a:off x="7673826" y="3246513"/>
            <a:ext cx="864096" cy="646331"/>
            <a:chOff x="6156176" y="2924944"/>
            <a:chExt cx="864096" cy="646331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6156176" y="2996952"/>
              <a:ext cx="72008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228184" y="2924944"/>
              <a:ext cx="7920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 err="1"/>
                <a:t>f</a:t>
              </a:r>
              <a:r>
                <a:rPr lang="en-US" sz="3600" baseline="-25000" dirty="0" err="1"/>
                <a:t>bw</a:t>
              </a:r>
              <a:endParaRPr lang="en-AU" sz="36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31442" y="3888686"/>
            <a:ext cx="3857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Q</a:t>
            </a:r>
            <a:r>
              <a:rPr lang="en-US" sz="3600" baseline="-25000" dirty="0"/>
              <a:t>L</a:t>
            </a:r>
            <a:r>
              <a:rPr lang="en-US" sz="3600" dirty="0"/>
              <a:t> = f</a:t>
            </a:r>
            <a:r>
              <a:rPr lang="en-US" sz="3600" baseline="-25000" dirty="0"/>
              <a:t>0</a:t>
            </a:r>
            <a:r>
              <a:rPr lang="en-US" sz="3600" dirty="0"/>
              <a:t> / </a:t>
            </a:r>
            <a:r>
              <a:rPr lang="en-US" sz="3600" dirty="0" err="1"/>
              <a:t>f</a:t>
            </a:r>
            <a:r>
              <a:rPr lang="en-US" sz="3600" baseline="-25000" dirty="0" err="1"/>
              <a:t>bw</a:t>
            </a:r>
            <a:endParaRPr lang="en-AU" sz="36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2214042" y="5398741"/>
            <a:ext cx="7128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Q</a:t>
            </a:r>
            <a:r>
              <a:rPr lang="en-US" sz="3600" baseline="-25000" dirty="0"/>
              <a:t>L</a:t>
            </a:r>
            <a:r>
              <a:rPr lang="en-US" sz="3600" dirty="0"/>
              <a:t> = 10</a:t>
            </a:r>
            <a:r>
              <a:rPr lang="en-US" sz="3600" baseline="30000" dirty="0"/>
              <a:t>9	 </a:t>
            </a:r>
            <a:r>
              <a:rPr lang="en-US" sz="3600" dirty="0"/>
              <a:t>f</a:t>
            </a:r>
            <a:r>
              <a:rPr lang="en-US" sz="3600" baseline="-25000" dirty="0"/>
              <a:t>0</a:t>
            </a:r>
            <a:r>
              <a:rPr lang="en-US" sz="3600" dirty="0"/>
              <a:t> = 10 GHz	</a:t>
            </a:r>
            <a:r>
              <a:rPr lang="en-US" sz="3600" dirty="0" err="1"/>
              <a:t>f</a:t>
            </a:r>
            <a:r>
              <a:rPr lang="en-US" sz="3600" baseline="-25000" dirty="0" err="1"/>
              <a:t>bw</a:t>
            </a:r>
            <a:r>
              <a:rPr lang="en-US" sz="3600" dirty="0"/>
              <a:t> = 10 Hz</a:t>
            </a:r>
            <a:endParaRPr lang="en-AU" sz="3600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5383509" y="1054101"/>
            <a:ext cx="4711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</a:t>
            </a:r>
            <a:r>
              <a:rPr lang="en-US" sz="3200" baseline="-25000" dirty="0"/>
              <a:t>21</a:t>
            </a:r>
            <a:r>
              <a:rPr lang="en-US" sz="3200" dirty="0"/>
              <a:t>: Transmission Spectrum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44650" y="4635501"/>
            <a:ext cx="28780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Loaded Q-factor</a:t>
            </a:r>
          </a:p>
        </p:txBody>
      </p:sp>
      <p:sp>
        <p:nvSpPr>
          <p:cNvPr id="21" name="Right Arrow 20"/>
          <p:cNvSpPr/>
          <p:nvPr/>
        </p:nvSpPr>
        <p:spPr>
          <a:xfrm>
            <a:off x="1784350" y="2311400"/>
            <a:ext cx="533400" cy="292100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>
            <a:off x="4222750" y="2362200"/>
            <a:ext cx="533400" cy="292100"/>
          </a:xfrm>
          <a:prstGeom prst="rightArrow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771650" y="19177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11650" y="1993900"/>
            <a:ext cx="313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927351" y="2146301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prstClr val="black"/>
                </a:solidFill>
              </a:rPr>
              <a:t>S</a:t>
            </a:r>
            <a:r>
              <a:rPr lang="en-US" sz="3200" baseline="-25000" dirty="0">
                <a:solidFill>
                  <a:prstClr val="black"/>
                </a:solidFill>
              </a:rPr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346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7722" y="2889843"/>
            <a:ext cx="3111500" cy="18004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Sapphire Whispering Gallery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17649" y="6582669"/>
            <a:ext cx="197575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charset="0"/>
                <a:ea typeface="Arial" charset="0"/>
                <a:cs typeface="Arial" charset="0"/>
              </a:rPr>
              <a:t>WSC-1</a:t>
            </a:r>
          </a:p>
        </p:txBody>
      </p:sp>
      <p:pic>
        <p:nvPicPr>
          <p:cNvPr id="18" name="Picture 11" descr="DSC006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50" y="877889"/>
            <a:ext cx="314325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1517650" y="4630738"/>
            <a:ext cx="4021138" cy="1587500"/>
          </a:xfrm>
          <a:prstGeom prst="rect">
            <a:avLst/>
          </a:prstGeom>
          <a:solidFill>
            <a:srgbClr val="0066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       Temperature	Q-factor (10 GHz)</a:t>
            </a:r>
          </a:p>
          <a:p>
            <a:endParaRPr lang="en-US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</a:rPr>
              <a:t>	</a:t>
            </a:r>
            <a:r>
              <a:rPr lang="en-US" sz="1800" b="1" dirty="0">
                <a:solidFill>
                  <a:schemeClr val="bg1"/>
                </a:solidFill>
              </a:rPr>
              <a:t>300 K		2 10 </a:t>
            </a:r>
            <a:r>
              <a:rPr lang="en-US" sz="1800" b="1" baseline="30000" dirty="0">
                <a:solidFill>
                  <a:schemeClr val="bg1"/>
                </a:solidFill>
              </a:rPr>
              <a:t>5</a:t>
            </a:r>
            <a:endParaRPr lang="en-US" sz="1800" b="1" dirty="0">
              <a:solidFill>
                <a:schemeClr val="bg1"/>
              </a:solidFill>
            </a:endParaRPr>
          </a:p>
          <a:p>
            <a:r>
              <a:rPr lang="en-US" sz="1800" b="1" dirty="0">
                <a:solidFill>
                  <a:schemeClr val="bg1"/>
                </a:solidFill>
              </a:rPr>
              <a:t>	77 K 		3 10 </a:t>
            </a:r>
            <a:r>
              <a:rPr lang="en-US" sz="1800" b="1" baseline="30000" dirty="0">
                <a:solidFill>
                  <a:schemeClr val="bg1"/>
                </a:solidFill>
              </a:rPr>
              <a:t>7</a:t>
            </a:r>
          </a:p>
          <a:p>
            <a:r>
              <a:rPr lang="en-US" sz="1800" b="1" dirty="0">
                <a:solidFill>
                  <a:schemeClr val="bg1"/>
                </a:solidFill>
              </a:rPr>
              <a:t>	4. 2 K		4 10 </a:t>
            </a:r>
            <a:r>
              <a:rPr lang="en-US" sz="1800" b="1" baseline="30000" dirty="0">
                <a:solidFill>
                  <a:schemeClr val="bg1"/>
                </a:solidFill>
              </a:rPr>
              <a:t>9</a:t>
            </a:r>
          </a:p>
          <a:p>
            <a:endParaRPr lang="en-US" sz="1800" b="1" baseline="30000" dirty="0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1445" y="742434"/>
            <a:ext cx="3835400" cy="232548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0050" y="3771900"/>
            <a:ext cx="3911600" cy="76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4026" y="4986338"/>
            <a:ext cx="1816100" cy="1231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73626" y="4800353"/>
            <a:ext cx="3066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Permittivity Tensor Anisotropic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326767" y="5212834"/>
            <a:ext cx="15883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Uniaxial: </a:t>
            </a:r>
            <a:r>
              <a:rPr lang="en-AU" i="1" dirty="0">
                <a:latin typeface="Symbol" charset="2"/>
                <a:cs typeface="Symbol" charset="2"/>
              </a:rPr>
              <a:t>e</a:t>
            </a:r>
            <a:r>
              <a:rPr lang="en-AU" i="1" baseline="-25000" dirty="0"/>
              <a:t>x</a:t>
            </a:r>
            <a:r>
              <a:rPr lang="en-AU" baseline="-25000" dirty="0"/>
              <a:t> </a:t>
            </a:r>
            <a:r>
              <a:rPr lang="en-AU" dirty="0"/>
              <a:t>= </a:t>
            </a:r>
            <a:r>
              <a:rPr lang="en-AU" i="1" dirty="0" err="1">
                <a:latin typeface="Symbol" charset="2"/>
                <a:cs typeface="Symbol" charset="2"/>
              </a:rPr>
              <a:t>e</a:t>
            </a:r>
            <a:r>
              <a:rPr lang="en-AU" i="1" baseline="-25000" dirty="0" err="1"/>
              <a:t>y</a:t>
            </a:r>
            <a:endParaRPr lang="en-AU" i="1" dirty="0"/>
          </a:p>
        </p:txBody>
      </p:sp>
      <p:sp>
        <p:nvSpPr>
          <p:cNvPr id="33" name="Rectangle 32"/>
          <p:cNvSpPr/>
          <p:nvPr/>
        </p:nvSpPr>
        <p:spPr>
          <a:xfrm>
            <a:off x="6042795" y="5746234"/>
            <a:ext cx="19891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AU" dirty="0"/>
              <a:t>Isotropic: </a:t>
            </a:r>
            <a:r>
              <a:rPr lang="en-AU" i="1" dirty="0">
                <a:latin typeface="Symbol" charset="2"/>
                <a:cs typeface="Symbol" charset="2"/>
              </a:rPr>
              <a:t>e</a:t>
            </a:r>
            <a:r>
              <a:rPr lang="en-AU" i="1" baseline="-25000" dirty="0"/>
              <a:t>x</a:t>
            </a:r>
            <a:r>
              <a:rPr lang="en-AU" baseline="-25000" dirty="0"/>
              <a:t> </a:t>
            </a:r>
            <a:r>
              <a:rPr lang="en-AU" dirty="0"/>
              <a:t>= </a:t>
            </a:r>
            <a:r>
              <a:rPr lang="en-AU" i="1" dirty="0" err="1">
                <a:latin typeface="Symbol" charset="2"/>
                <a:cs typeface="Symbol" charset="2"/>
              </a:rPr>
              <a:t>e</a:t>
            </a:r>
            <a:r>
              <a:rPr lang="en-AU" i="1" baseline="-25000" dirty="0" err="1"/>
              <a:t>y</a:t>
            </a:r>
            <a:r>
              <a:rPr lang="en-AU" dirty="0"/>
              <a:t>= </a:t>
            </a:r>
            <a:r>
              <a:rPr lang="en-AU" i="1" dirty="0" err="1">
                <a:latin typeface="Symbol" charset="2"/>
                <a:cs typeface="Symbol" charset="2"/>
              </a:rPr>
              <a:t>e</a:t>
            </a:r>
            <a:r>
              <a:rPr lang="en-AU" i="1" baseline="-25000" dirty="0" err="1"/>
              <a:t>z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1746329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WG Modes and Material Properties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17650" y="8763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AU" b="1" dirty="0"/>
              <a:t>Use a numerical technique to calculate the parallel, </a:t>
            </a:r>
            <a:r>
              <a:rPr lang="en-AU" b="1" dirty="0">
                <a:latin typeface="Symbol" charset="2"/>
                <a:cs typeface="Symbol" charset="2"/>
              </a:rPr>
              <a:t>e</a:t>
            </a:r>
            <a:r>
              <a:rPr lang="en-AU" b="1" baseline="-25000" dirty="0"/>
              <a:t>//</a:t>
            </a:r>
            <a:r>
              <a:rPr lang="en-AU" b="1" dirty="0"/>
              <a:t>, and perpendicular, </a:t>
            </a:r>
            <a:r>
              <a:rPr lang="en-AU" b="1" dirty="0">
                <a:latin typeface="Symbol" charset="2"/>
                <a:cs typeface="Symbol" charset="2"/>
              </a:rPr>
              <a:t>e</a:t>
            </a:r>
            <a:r>
              <a:rPr lang="en-AU" b="1" baseline="-25000" dirty="0">
                <a:sym typeface="Symbol"/>
              </a:rPr>
              <a:t></a:t>
            </a:r>
            <a:r>
              <a:rPr lang="en-AU" b="1" dirty="0">
                <a:sym typeface="Symbol"/>
              </a:rPr>
              <a:t>, </a:t>
            </a:r>
            <a:r>
              <a:rPr lang="en-AU" b="1" dirty="0" err="1"/>
              <a:t>permittivities</a:t>
            </a:r>
            <a:r>
              <a:rPr lang="en-AU" b="1" dirty="0"/>
              <a:t> from the measured frequencies of a nearby </a:t>
            </a:r>
            <a:r>
              <a:rPr lang="en-AU" b="1" dirty="0" err="1"/>
              <a:t>E</a:t>
            </a:r>
            <a:r>
              <a:rPr lang="en-AU" b="1" baseline="-25000" dirty="0" err="1"/>
              <a:t>z</a:t>
            </a:r>
            <a:r>
              <a:rPr lang="en-AU" b="1" dirty="0"/>
              <a:t> (quasi TM or WGH) and H</a:t>
            </a:r>
            <a:r>
              <a:rPr lang="en-AU" b="1" baseline="-25000" dirty="0"/>
              <a:t>z</a:t>
            </a:r>
            <a:r>
              <a:rPr lang="en-AU" b="1" dirty="0"/>
              <a:t> (quasi TE or WGE) mode;</a:t>
            </a:r>
            <a:r>
              <a:rPr lang="en-AU" dirty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248150" y="1866901"/>
            <a:ext cx="34131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F</a:t>
            </a:r>
            <a:r>
              <a:rPr lang="en-AU" b="1" baseline="-25000" dirty="0"/>
              <a:t>1</a:t>
            </a:r>
            <a:r>
              <a:rPr lang="en-AU" b="1" dirty="0"/>
              <a:t>(f</a:t>
            </a:r>
            <a:r>
              <a:rPr lang="en-AU" b="1" baseline="30000" dirty="0"/>
              <a:t>(H)</a:t>
            </a:r>
            <a:r>
              <a:rPr lang="en-AU" b="1" dirty="0"/>
              <a:t>, </a:t>
            </a:r>
            <a:r>
              <a:rPr lang="en-AU" b="1" dirty="0">
                <a:latin typeface="Symbol" charset="2"/>
                <a:cs typeface="Symbol" charset="2"/>
              </a:rPr>
              <a:t>e</a:t>
            </a:r>
            <a:r>
              <a:rPr lang="en-AU" b="1" baseline="-25000" dirty="0">
                <a:sym typeface="Symbol"/>
              </a:rPr>
              <a:t></a:t>
            </a:r>
            <a:r>
              <a:rPr lang="en-AU" b="1" dirty="0"/>
              <a:t>, </a:t>
            </a:r>
            <a:r>
              <a:rPr lang="en-AU" b="1" dirty="0">
                <a:latin typeface="Symbol" charset="2"/>
                <a:cs typeface="Symbol" charset="2"/>
              </a:rPr>
              <a:t>e</a:t>
            </a:r>
            <a:r>
              <a:rPr lang="en-AU" b="1" baseline="-25000" dirty="0"/>
              <a:t>//</a:t>
            </a:r>
            <a:r>
              <a:rPr lang="en-AU" b="1" dirty="0"/>
              <a:t>)=0   ; F</a:t>
            </a:r>
            <a:r>
              <a:rPr lang="en-AU" b="1" baseline="-25000" dirty="0"/>
              <a:t>2</a:t>
            </a:r>
            <a:r>
              <a:rPr lang="en-AU" b="1" dirty="0"/>
              <a:t>(f</a:t>
            </a:r>
            <a:r>
              <a:rPr lang="en-AU" b="1" baseline="30000" dirty="0"/>
              <a:t>(E)</a:t>
            </a:r>
            <a:r>
              <a:rPr lang="en-AU" b="1" dirty="0"/>
              <a:t>, </a:t>
            </a:r>
            <a:r>
              <a:rPr lang="en-AU" b="1" dirty="0">
                <a:latin typeface="Symbol" charset="2"/>
                <a:cs typeface="Symbol" charset="2"/>
              </a:rPr>
              <a:t>e</a:t>
            </a:r>
            <a:r>
              <a:rPr lang="en-AU" b="1" baseline="-25000" dirty="0">
                <a:sym typeface="Symbol"/>
              </a:rPr>
              <a:t></a:t>
            </a:r>
            <a:r>
              <a:rPr lang="en-AU" b="1" dirty="0"/>
              <a:t>, </a:t>
            </a:r>
            <a:r>
              <a:rPr lang="en-AU" b="1" dirty="0">
                <a:latin typeface="Symbol" charset="2"/>
                <a:cs typeface="Symbol" charset="2"/>
              </a:rPr>
              <a:t>e</a:t>
            </a:r>
            <a:r>
              <a:rPr lang="en-AU" b="1" baseline="-25000" dirty="0"/>
              <a:t>//</a:t>
            </a:r>
            <a:r>
              <a:rPr lang="en-AU" b="1" dirty="0"/>
              <a:t>)=0</a:t>
            </a:r>
            <a:endParaRPr lang="en-AU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17650" y="2298701"/>
            <a:ext cx="5841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2) Calculate numerically the Electrical Energy Filling factors;</a:t>
            </a:r>
            <a:endParaRPr lang="en-AU" dirty="0"/>
          </a:p>
          <a:p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537200" y="2717800"/>
          <a:ext cx="1280384" cy="125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04900" imgH="1079500" progId="Equation.3">
                  <p:embed/>
                </p:oleObj>
              </mc:Choice>
              <mc:Fallback>
                <p:oleObj name="Equation" r:id="rId2" imgW="1104900" imgH="1079500" progId="Equation.3">
                  <p:embed/>
                  <p:pic>
                    <p:nvPicPr>
                      <p:cNvPr id="8" name="Object 7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537200" y="2717800"/>
                        <a:ext cx="1280384" cy="1250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17650" y="40386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/>
              <a:t>3) Calculate the loss-tangents parallel and perpendicular to the c-axis from the measured unloaded Q-factors. For WG modes ignore the surface resistance of the cavity since G is large.</a:t>
            </a:r>
            <a:r>
              <a:rPr lang="en-AU" dirty="0"/>
              <a:t> 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425950" y="4940300"/>
          <a:ext cx="3708401" cy="942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098800" imgH="787400" progId="Equation.3">
                  <p:embed/>
                </p:oleObj>
              </mc:Choice>
              <mc:Fallback>
                <p:oleObj name="Equation" r:id="rId4" imgW="3098800" imgH="787400" progId="Equation.3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5950" y="4940300"/>
                        <a:ext cx="3708401" cy="942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3914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 descr="Screen Shot 2018-03-23 at 11.57.5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092" y="44450"/>
            <a:ext cx="7307658" cy="1815909"/>
          </a:xfrm>
          <a:prstGeom prst="rect">
            <a:avLst/>
          </a:prstGeom>
        </p:spPr>
      </p:pic>
      <p:pic>
        <p:nvPicPr>
          <p:cNvPr id="10" name="Picture 9" descr="Screen Shot 2018-03-23 at 12.00.2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1" y="1819830"/>
            <a:ext cx="3944844" cy="1875870"/>
          </a:xfrm>
          <a:prstGeom prst="rect">
            <a:avLst/>
          </a:prstGeom>
        </p:spPr>
      </p:pic>
      <p:pic>
        <p:nvPicPr>
          <p:cNvPr id="12" name="Picture 11" descr="Screen Shot 2018-03-23 at 12.05.28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958" y="1809750"/>
            <a:ext cx="4568692" cy="2546350"/>
          </a:xfrm>
          <a:prstGeom prst="rect">
            <a:avLst/>
          </a:prstGeom>
        </p:spPr>
      </p:pic>
      <p:pic>
        <p:nvPicPr>
          <p:cNvPr id="13" name="Picture 12" descr="Screen Shot 2018-03-23 at 12.06.2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1" y="3937000"/>
            <a:ext cx="4596580" cy="2032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750050" y="4699001"/>
            <a:ext cx="360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IEEE TRANSACTIONS ON MICROWAVE THEORY AND TECHNIQUES, VOL. 47, NO. 6, JUNE 1999, pp. 752-759</a:t>
            </a:r>
          </a:p>
        </p:txBody>
      </p:sp>
    </p:spTree>
    <p:extLst>
      <p:ext uri="{BB962C8B-B14F-4D97-AF65-F5344CB8AC3E}">
        <p14:creationId xmlns:p14="http://schemas.microsoft.com/office/powerpoint/2010/main" val="1198399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Temperature Coefficients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17650" y="1054101"/>
            <a:ext cx="515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/>
              <a:t>4) From the Temperature Coefficients of Frequency (TCF) calculate Temperature Coefficients of Permittivity (</a:t>
            </a:r>
            <a:r>
              <a:rPr lang="en-AU" b="1" dirty="0" err="1"/>
              <a:t>TCP,</a:t>
            </a:r>
            <a:r>
              <a:rPr lang="en-AU" b="1" i="1" dirty="0" err="1">
                <a:latin typeface="Symbol" charset="2"/>
                <a:cs typeface="Symbol" charset="2"/>
              </a:rPr>
              <a:t>a</a:t>
            </a:r>
            <a:r>
              <a:rPr lang="en-AU" b="1" i="1" baseline="-25000" dirty="0" err="1"/>
              <a:t>e</a:t>
            </a:r>
            <a:r>
              <a:rPr lang="en-AU" b="1" i="1" dirty="0"/>
              <a:t>)</a:t>
            </a:r>
            <a:endParaRPr lang="en-AU" dirty="0"/>
          </a:p>
          <a:p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1841499" y="2146300"/>
          <a:ext cx="4795762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873500" imgH="1066800" progId="Equation.3">
                  <p:embed/>
                </p:oleObj>
              </mc:Choice>
              <mc:Fallback>
                <p:oleObj name="Equation" r:id="rId2" imgW="3873500" imgH="10668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41499" y="2146300"/>
                        <a:ext cx="4795762" cy="1320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473450" y="3454400"/>
          <a:ext cx="1244600" cy="12757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16000" imgH="1041400" progId="Equation.3">
                  <p:embed/>
                </p:oleObj>
              </mc:Choice>
              <mc:Fallback>
                <p:oleObj name="Equation" r:id="rId4" imgW="1016000" imgH="1041400" progId="Equation.3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73450" y="3454400"/>
                        <a:ext cx="1244600" cy="12757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06552" y="4724401"/>
            <a:ext cx="4978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/>
              <a:t>D is the diameter of the cylinder : L is the length. </a:t>
            </a:r>
          </a:p>
          <a:p>
            <a:endParaRPr lang="en-AU" b="1" dirty="0"/>
          </a:p>
          <a:p>
            <a:r>
              <a:rPr lang="en-AU" b="1" dirty="0"/>
              <a:t>Must know Temp Coefficient of Expansion: parallel </a:t>
            </a:r>
            <a:r>
              <a:rPr lang="en-AU" b="1" i="1" dirty="0" err="1">
                <a:latin typeface="Symbol" charset="2"/>
                <a:cs typeface="Symbol" charset="2"/>
              </a:rPr>
              <a:t>a</a:t>
            </a:r>
            <a:r>
              <a:rPr lang="en-AU" b="1" i="1" baseline="-25000" dirty="0" err="1"/>
              <a:t>L</a:t>
            </a:r>
            <a:r>
              <a:rPr lang="en-AU" b="1" dirty="0"/>
              <a:t>; perpendicular, </a:t>
            </a:r>
            <a:r>
              <a:rPr lang="en-AU" b="1" i="1" dirty="0" err="1">
                <a:latin typeface="Symbol" charset="2"/>
                <a:cs typeface="Symbol" charset="2"/>
              </a:rPr>
              <a:t>a</a:t>
            </a:r>
            <a:r>
              <a:rPr lang="en-AU" b="1" i="1" baseline="-25000" dirty="0" err="1"/>
              <a:t>D</a:t>
            </a:r>
            <a:r>
              <a:rPr lang="en-AU" b="1" dirty="0" err="1"/>
              <a:t>.</a:t>
            </a:r>
            <a:r>
              <a:rPr lang="en-AU" b="1" dirty="0"/>
              <a:t> </a:t>
            </a:r>
            <a:r>
              <a:rPr lang="en-AU" dirty="0"/>
              <a:t> </a:t>
            </a:r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6"/>
          <a:srcRect l="5375" t="5180" b="2138"/>
          <a:stretch/>
        </p:blipFill>
        <p:spPr bwMode="auto">
          <a:xfrm>
            <a:off x="6889328" y="887320"/>
            <a:ext cx="3581822" cy="4598662"/>
          </a:xfrm>
          <a:prstGeom prst="rect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8210550" y="3517900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658350" y="4445000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83450" y="5626100"/>
            <a:ext cx="258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Whispering Gallery Mode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105650" y="3822700"/>
            <a:ext cx="2438400" cy="127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9683750" y="3886200"/>
            <a:ext cx="12700" cy="154940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482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5377" y="0"/>
            <a:ext cx="7286782" cy="762000"/>
          </a:xfrm>
        </p:spPr>
        <p:txBody>
          <a:bodyPr/>
          <a:lstStyle/>
          <a:p>
            <a:r>
              <a:rPr lang="en-US" dirty="0"/>
              <a:t>Sapphire Loaded Cavity (SLC)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94251" y="994777"/>
            <a:ext cx="51688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WGH</a:t>
            </a:r>
            <a:r>
              <a:rPr lang="en-AU" baseline="-25000" dirty="0"/>
              <a:t>x,1,1</a:t>
            </a:r>
            <a:r>
              <a:rPr lang="en-AU" dirty="0"/>
              <a:t> – quasi-transverse magnetic, </a:t>
            </a:r>
            <a:r>
              <a:rPr lang="en-AU" dirty="0" err="1"/>
              <a:t>E</a:t>
            </a:r>
            <a:r>
              <a:rPr lang="en-AU" baseline="-25000" dirty="0" err="1"/>
              <a:t>z</a:t>
            </a:r>
            <a:r>
              <a:rPr lang="en-AU" dirty="0"/>
              <a:t> and H</a:t>
            </a:r>
            <a:r>
              <a:rPr lang="en-AU" baseline="-25000" dirty="0"/>
              <a:t>r</a:t>
            </a:r>
          </a:p>
          <a:p>
            <a:r>
              <a:rPr lang="en-AU" dirty="0"/>
              <a:t>WGE</a:t>
            </a:r>
            <a:r>
              <a:rPr lang="en-AU" baseline="-25000" dirty="0"/>
              <a:t>x,1,1</a:t>
            </a:r>
            <a:r>
              <a:rPr lang="en-AU" dirty="0"/>
              <a:t> – quasi-transverse electric, H</a:t>
            </a:r>
            <a:r>
              <a:rPr lang="en-AU" baseline="-25000" dirty="0"/>
              <a:t>z</a:t>
            </a:r>
            <a:r>
              <a:rPr lang="en-AU" dirty="0"/>
              <a:t> and </a:t>
            </a:r>
            <a:r>
              <a:rPr lang="en-AU" dirty="0" err="1"/>
              <a:t>E</a:t>
            </a:r>
            <a:r>
              <a:rPr lang="en-AU" baseline="-25000" dirty="0" err="1"/>
              <a:t>r</a:t>
            </a:r>
            <a:endParaRPr lang="en-AU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4171950" y="1739876"/>
            <a:ext cx="648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High-Q low temperature sensitivity -&gt; High stability oscillators -&gt; Low phase noise oscillators -&gt; Test fundamental physics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79944" y="5603333"/>
            <a:ext cx="90817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 Tobar and AG Mann, "Resonant frequencies of higher order modes in cylindrical anisotropic dielectric resonators" IEEE Trans. on MTT, </a:t>
            </a:r>
            <a:r>
              <a:rPr lang="en-US" dirty="0" err="1"/>
              <a:t>vol</a:t>
            </a:r>
            <a:r>
              <a:rPr lang="en-US" dirty="0"/>
              <a:t> 39, no. 12, 2077-83, 1991.</a:t>
            </a:r>
          </a:p>
        </p:txBody>
      </p:sp>
      <p:pic>
        <p:nvPicPr>
          <p:cNvPr id="13" name="Picture 58" descr="IMG_1517"/>
          <p:cNvPicPr>
            <a:picLocks noChangeAspect="1" noChangeArrowheads="1"/>
          </p:cNvPicPr>
          <p:nvPr/>
        </p:nvPicPr>
        <p:blipFill rotWithShape="1">
          <a:blip r:embed="rId2"/>
          <a:srcRect l="15612" t="4816" r="15612" b="12926"/>
          <a:stretch/>
        </p:blipFill>
        <p:spPr bwMode="auto">
          <a:xfrm>
            <a:off x="1735387" y="3154165"/>
            <a:ext cx="2256837" cy="2427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/>
          <a:srcRect l="14567" t="36108" r="12177" b="11766"/>
          <a:stretch/>
        </p:blipFill>
        <p:spPr bwMode="auto">
          <a:xfrm>
            <a:off x="1735386" y="849908"/>
            <a:ext cx="2277544" cy="2160240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headEnd/>
            <a:tailEnd/>
          </a:ln>
        </p:spPr>
      </p:pic>
      <p:pic>
        <p:nvPicPr>
          <p:cNvPr id="16" name="Picture 3" descr="C:\Research Projects\Travel\USA_Germany_JUN13\CPT13\3dcavity2_edit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80" b="10406"/>
          <a:stretch/>
        </p:blipFill>
        <p:spPr bwMode="auto">
          <a:xfrm>
            <a:off x="5340350" y="2456515"/>
            <a:ext cx="4368800" cy="306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082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Cryogenic Sapphire Oscillators (CSO) 1989-Now"/>
          <p:cNvSpPr txBox="1"/>
          <p:nvPr/>
        </p:nvSpPr>
        <p:spPr>
          <a:xfrm>
            <a:off x="17957" y="775025"/>
            <a:ext cx="4524867" cy="10044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5374" tIns="25374" rIns="25374" bIns="25374" anchor="ctr">
            <a:spAutoFit/>
          </a:bodyPr>
          <a:lstStyle>
            <a:lvl1pPr algn="ctr" defTabSz="914400">
              <a:spcBef>
                <a:spcPts val="0"/>
              </a:spcBef>
              <a:defRPr sz="6200" b="1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3097" dirty="0"/>
              <a:t>Cryogenic Sapphire Oscillators (CSO) 1989-Now</a:t>
            </a:r>
          </a:p>
        </p:txBody>
      </p:sp>
      <p:pic>
        <p:nvPicPr>
          <p:cNvPr id="695" name="Screen Shot 2021-12-13 at 11.57.23 am.png" descr="Screen Shot 2021-12-13 at 11.57.2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3000" y="130500"/>
            <a:ext cx="3822300" cy="3078811"/>
          </a:xfrm>
          <a:prstGeom prst="rect">
            <a:avLst/>
          </a:prstGeom>
          <a:ln w="12700">
            <a:miter lim="400000"/>
          </a:ln>
        </p:spPr>
      </p:pic>
      <p:pic>
        <p:nvPicPr>
          <p:cNvPr id="69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4026" y="130500"/>
            <a:ext cx="2548519" cy="319304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703" name="Group"/>
          <p:cNvGrpSpPr/>
          <p:nvPr/>
        </p:nvGrpSpPr>
        <p:grpSpPr>
          <a:xfrm>
            <a:off x="8052230" y="3428999"/>
            <a:ext cx="3822300" cy="3210869"/>
            <a:chOff x="-1" y="-1"/>
            <a:chExt cx="8554332" cy="6868270"/>
          </a:xfrm>
        </p:grpSpPr>
        <p:grpSp>
          <p:nvGrpSpPr>
            <p:cNvPr id="701" name="Group"/>
            <p:cNvGrpSpPr/>
            <p:nvPr/>
          </p:nvGrpSpPr>
          <p:grpSpPr>
            <a:xfrm>
              <a:off x="-1" y="-1"/>
              <a:ext cx="8554332" cy="6868270"/>
              <a:chOff x="0" y="0"/>
              <a:chExt cx="8554330" cy="6868268"/>
            </a:xfrm>
          </p:grpSpPr>
          <p:grpSp>
            <p:nvGrpSpPr>
              <p:cNvPr id="699" name="Group"/>
              <p:cNvGrpSpPr/>
              <p:nvPr/>
            </p:nvGrpSpPr>
            <p:grpSpPr>
              <a:xfrm>
                <a:off x="-1" y="339527"/>
                <a:ext cx="8554332" cy="6528742"/>
                <a:chOff x="-51783" y="0"/>
                <a:chExt cx="8554330" cy="6528741"/>
              </a:xfrm>
            </p:grpSpPr>
            <p:pic>
              <p:nvPicPr>
                <p:cNvPr id="697" name="image.pdf" descr="image.pdf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0" y="0"/>
                  <a:ext cx="8502547" cy="6528742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698" name="Rectangle"/>
                    <p:cNvSpPr txBox="1"/>
                    <p:nvPr/>
                  </p:nvSpPr>
                  <p:spPr>
                    <a:xfrm>
                      <a:off x="-51784" y="1595841"/>
                      <a:ext cx="1123552" cy="714787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:m="http://schemas.openxmlformats.org/officeDocument/2006/math" xmlns="" val="1"/>
                      </a:ext>
                    </a:extLst>
                  </p:spPr>
                  <p:txBody>
                    <a:bodyPr wrap="square" lIns="22836" tIns="22836" rIns="22836" bIns="22836" numCol="1" anchor="t">
                      <a:noAutofit/>
                    </a:bodyPr>
                    <a:lstStyle>
                      <a:lvl1pPr defTabSz="914400">
                        <a:defRPr>
                          <a:latin typeface="Times Roman"/>
                          <a:ea typeface="Times Roman"/>
                          <a:cs typeface="Times Roman"/>
                          <a:sym typeface="Times Roman"/>
                        </a:defRPr>
                      </a:lvl1pPr>
                    </a:lstStyle>
                    <a:p>
                      <a:pPr/>
                      <a14:m>
                        <m:oMathPara xmlns:m="http://schemas.openxmlformats.org/officeDocument/2006/math">
                          <m:oMathParaPr>
                            <m:jc m:val="left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sub>
                            </m:sSub>
                            <m:r>
                              <a:rPr sz="1024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f>
                              <m:fPr>
                                <m:ctrlP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⟨</m:t>
                                </m:r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⟩</m:t>
                                </m:r>
                              </m:num>
                              <m:den>
                                <m:r>
                                  <a:rPr sz="1024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</m:den>
                            </m:f>
                          </m:oMath>
                        </m:oMathPara>
                      </a14:m>
                      <a:endParaRPr sz="1399" dirty="0"/>
                    </a:p>
                  </p:txBody>
                </p:sp>
              </mc:Choice>
              <mc:Fallback xmlns="">
                <p:sp>
                  <p:nvSpPr>
                    <p:cNvPr id="698" name="Rectangle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-51784" y="1595841"/>
                      <a:ext cx="1123552" cy="714787"/>
                    </a:xfrm>
                    <a:prstGeom prst="rect">
                      <a:avLst/>
                    </a:prstGeom>
                    <a:blipFill>
                      <a:blip r:embed="rId5"/>
                      <a:stretch>
                        <a:fillRect l="-2500" b="-70370"/>
                      </a:stretch>
                    </a:blipFill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    </a:ext>
                    </a:extLst>
                  </p:spPr>
                  <p:txBody>
                    <a:bodyPr/>
                    <a:lstStyle/>
                    <a:p>
                      <a:r>
                        <a:rPr lang="en-US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700" name="Precision Frequency Measurement"/>
              <p:cNvSpPr txBox="1"/>
              <p:nvPr/>
            </p:nvSpPr>
            <p:spPr>
              <a:xfrm>
                <a:off x="1313450" y="0"/>
                <a:ext cx="5979214" cy="5211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25374" tIns="25374" rIns="25374" bIns="25374" numCol="1" anchor="ctr">
                <a:noAutofit/>
              </a:bodyPr>
              <a:lstStyle>
                <a:lvl1pPr>
                  <a:defRPr sz="2800" b="1"/>
                </a:lvl1pPr>
              </a:lstStyle>
              <a:p>
                <a:r>
                  <a:rPr sz="1399"/>
                  <a:t>Precision Frequency Measurement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2" name="Averaging time"/>
                <p:cNvSpPr txBox="1"/>
                <p:nvPr/>
              </p:nvSpPr>
              <p:spPr>
                <a:xfrm>
                  <a:off x="4277165" y="5727709"/>
                  <a:ext cx="2537847" cy="602612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m="http://schemas.openxmlformats.org/officeDocument/2006/math" xmlns="" val="1"/>
                  </a:ext>
                </a:extLst>
              </p:spPr>
              <p:txBody>
                <a:bodyPr wrap="none" lIns="25374" tIns="25374" rIns="25374" bIns="25374" numCol="1" anchor="ctr">
                  <a:spAutoFit/>
                </a:bodyPr>
                <a:lstStyle/>
                <a:p>
                  <a:pPr>
                    <a:defRPr sz="2700" b="1"/>
                  </a:pPr>
                  <a:r>
                    <a:rPr sz="1349"/>
                    <a:t>Averaging time </a:t>
                  </a:r>
                  <a14:m>
                    <m:oMath xmlns:m="http://schemas.openxmlformats.org/officeDocument/2006/math">
                      <m:r>
                        <a:rPr sz="1623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𝜏</m:t>
                      </m:r>
                    </m:oMath>
                  </a14:m>
                  <a:endParaRPr sz="1349"/>
                </a:p>
              </p:txBody>
            </p:sp>
          </mc:Choice>
          <mc:Fallback xmlns="">
            <p:sp>
              <p:nvSpPr>
                <p:cNvPr id="702" name="Averaging time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77165" y="5727709"/>
                  <a:ext cx="2537847" cy="602612"/>
                </a:xfrm>
                <a:prstGeom prst="rect">
                  <a:avLst/>
                </a:prstGeom>
                <a:blipFill>
                  <a:blip r:embed="rId6"/>
                  <a:stretch>
                    <a:fillRect l="-6667" r="-13333" b="-25000"/>
                  </a:stretch>
                </a:blipFill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  </a:ext>
                </a:extLst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4" name="Screen Shot 2022-04-29 at 4.03.31 pm.png" descr="Screen Shot 2022-04-29 at 4.03.31 pm.png">
            <a:extLst>
              <a:ext uri="{FF2B5EF4-FFF2-40B4-BE49-F238E27FC236}">
                <a16:creationId xmlns:a16="http://schemas.microsoft.com/office/drawing/2014/main" id="{9150D9E5-BFC6-CD8F-D3A3-035BF073A3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6878" y="3320982"/>
            <a:ext cx="3476617" cy="30386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8404C5D1-58C7-8001-6EA3-80DFF6B1D6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78" y="2272975"/>
            <a:ext cx="4191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5" grpId="0" animBg="1" advAuto="0"/>
      <p:bldP spid="696" grpId="0" animBg="1" advAuto="0"/>
      <p:bldP spid="703" grpId="0" animBg="1" advAuto="0"/>
      <p:bldP spid="14" grpId="0" animBg="1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" y="1"/>
            <a:ext cx="6413500" cy="2081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2146300"/>
            <a:ext cx="3441194" cy="3649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504" y="2070100"/>
            <a:ext cx="5693146" cy="416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8502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0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4361" y="1022751"/>
            <a:ext cx="4759125" cy="3048814"/>
          </a:xfrm>
          <a:prstGeom prst="rect">
            <a:avLst/>
          </a:prstGeom>
          <a:ln w="12700">
            <a:miter lim="400000"/>
          </a:ln>
        </p:spPr>
      </p:pic>
      <p:pic>
        <p:nvPicPr>
          <p:cNvPr id="771" name="Picture 4" descr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411" y="4047731"/>
            <a:ext cx="5123412" cy="2315516"/>
          </a:xfrm>
          <a:prstGeom prst="rect">
            <a:avLst/>
          </a:prstGeom>
          <a:ln w="12700">
            <a:miter lim="400000"/>
          </a:ln>
        </p:spPr>
      </p:pic>
      <p:pic>
        <p:nvPicPr>
          <p:cNvPr id="772" name="Picture 5" descr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5714" y="494753"/>
            <a:ext cx="2562728" cy="444037"/>
          </a:xfrm>
          <a:prstGeom prst="rect">
            <a:avLst/>
          </a:prstGeom>
          <a:ln w="12700">
            <a:miter lim="400000"/>
          </a:ln>
        </p:spPr>
      </p:pic>
      <p:sp>
        <p:nvSpPr>
          <p:cNvPr id="773" name="Whispering Gallery Modes:…"/>
          <p:cNvSpPr txBox="1">
            <a:spLocks noGrp="1"/>
          </p:cNvSpPr>
          <p:nvPr>
            <p:ph type="title"/>
          </p:nvPr>
        </p:nvSpPr>
        <p:spPr>
          <a:xfrm>
            <a:off x="-70628" y="716771"/>
            <a:ext cx="5897652" cy="115774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defTabSz="214669">
              <a:defRPr sz="3666"/>
            </a:pPr>
            <a:r>
              <a:rPr dirty="0"/>
              <a:t>Whispering Gallery</a:t>
            </a:r>
            <a:r>
              <a:rPr lang="en-AU" dirty="0"/>
              <a:t> </a:t>
            </a:r>
            <a:r>
              <a:rPr dirty="0"/>
              <a:t>Modes: m&gt;0</a:t>
            </a:r>
          </a:p>
          <a:p>
            <a:pPr defTabSz="214669">
              <a:defRPr sz="3666"/>
            </a:pPr>
            <a:r>
              <a:rPr dirty="0"/>
              <a:t>Degen</a:t>
            </a:r>
            <a:r>
              <a:rPr lang="en-AU" dirty="0"/>
              <a:t>e</a:t>
            </a:r>
            <a:r>
              <a:rPr dirty="0"/>
              <a:t>rate mode pair </a:t>
            </a:r>
          </a:p>
          <a:p>
            <a:pPr defTabSz="214669">
              <a:defRPr sz="3666"/>
            </a:pPr>
            <a:r>
              <a:rPr dirty="0"/>
              <a:t>Spins can break time reversal symmetry</a:t>
            </a:r>
          </a:p>
        </p:txBody>
      </p:sp>
      <p:pic>
        <p:nvPicPr>
          <p:cNvPr id="774" name="Screen Shot 2022-08-22 at 1.21.09 pm.png" descr="Screen Shot 2022-08-22 at 1.21.0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787397"/>
            <a:ext cx="5537294" cy="1271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775" name="Picture 1" descr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477" y="4070603"/>
            <a:ext cx="2856523" cy="231551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3EA86-7358-2FC4-D184-499042B2C909}"/>
              </a:ext>
            </a:extLst>
          </p:cNvPr>
          <p:cNvSpPr txBox="1">
            <a:spLocks/>
          </p:cNvSpPr>
          <p:nvPr/>
        </p:nvSpPr>
        <p:spPr>
          <a:xfrm>
            <a:off x="2368551" y="836390"/>
            <a:ext cx="7264400" cy="534851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12337" rtl="0" eaLnBrk="1" latinLnBrk="0" hangingPunct="1">
              <a:lnSpc>
                <a:spcPct val="100000"/>
              </a:lnSpc>
              <a:spcBef>
                <a:spcPts val="0"/>
              </a:spcBef>
              <a:buSzTx/>
              <a:buFont typeface="Arial" pitchFamily="34" charset="0"/>
              <a:buNone/>
              <a:defRPr sz="2747" kern="1200">
                <a:solidFill>
                  <a:schemeClr val="tx1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  <a:lvl2pPr marL="0" indent="228371" algn="l" defTabSz="412337" rtl="0" eaLnBrk="1" latinLnBrk="0" hangingPunct="1">
              <a:lnSpc>
                <a:spcPct val="100000"/>
              </a:lnSpc>
              <a:spcBef>
                <a:spcPts val="0"/>
              </a:spcBef>
              <a:buSzTx/>
              <a:buFont typeface="Arial" pitchFamily="34" charset="0"/>
              <a:buNone/>
              <a:defRPr sz="2747" kern="1200">
                <a:solidFill>
                  <a:schemeClr val="tx1"/>
                </a:solidFill>
                <a:latin typeface="Avenir Heavy"/>
                <a:ea typeface="Avenir Heavy"/>
                <a:cs typeface="Avenir Heavy"/>
                <a:sym typeface="Avenir Heavy"/>
              </a:defRPr>
            </a:lvl2pPr>
            <a:lvl3pPr marL="0" indent="456743" algn="l" defTabSz="412337" rtl="0" eaLnBrk="1" latinLnBrk="0" hangingPunct="1">
              <a:lnSpc>
                <a:spcPct val="100000"/>
              </a:lnSpc>
              <a:spcBef>
                <a:spcPts val="0"/>
              </a:spcBef>
              <a:buSzTx/>
              <a:buFont typeface="Arial" pitchFamily="34" charset="0"/>
              <a:buNone/>
              <a:defRPr sz="2747" kern="1200">
                <a:solidFill>
                  <a:schemeClr val="tx1"/>
                </a:solidFill>
                <a:latin typeface="Avenir Heavy"/>
                <a:ea typeface="Avenir Heavy"/>
                <a:cs typeface="Avenir Heavy"/>
                <a:sym typeface="Avenir Heavy"/>
              </a:defRPr>
            </a:lvl3pPr>
            <a:lvl4pPr marL="0" indent="685114" algn="l" defTabSz="412337" rtl="0" eaLnBrk="1" latinLnBrk="0" hangingPunct="1">
              <a:lnSpc>
                <a:spcPct val="100000"/>
              </a:lnSpc>
              <a:spcBef>
                <a:spcPts val="0"/>
              </a:spcBef>
              <a:buSzTx/>
              <a:buFont typeface="Arial" pitchFamily="34" charset="0"/>
              <a:buNone/>
              <a:defRPr sz="2747" kern="1200">
                <a:solidFill>
                  <a:schemeClr val="tx1"/>
                </a:solidFill>
                <a:latin typeface="Avenir Heavy"/>
                <a:ea typeface="Avenir Heavy"/>
                <a:cs typeface="Avenir Heavy"/>
                <a:sym typeface="Avenir Heavy"/>
              </a:defRPr>
            </a:lvl4pPr>
            <a:lvl5pPr marL="0" indent="913486" algn="l" defTabSz="412337" rtl="0" eaLnBrk="1" latinLnBrk="0" hangingPunct="1">
              <a:lnSpc>
                <a:spcPct val="100000"/>
              </a:lnSpc>
              <a:spcBef>
                <a:spcPts val="0"/>
              </a:spcBef>
              <a:buSzTx/>
              <a:buFont typeface="Arial" pitchFamily="34" charset="0"/>
              <a:buNone/>
              <a:defRPr sz="2747" kern="1200">
                <a:solidFill>
                  <a:schemeClr val="tx1"/>
                </a:solidFill>
                <a:latin typeface="Avenir Heavy"/>
                <a:ea typeface="Avenir Heavy"/>
                <a:cs typeface="Avenir Heavy"/>
                <a:sym typeface="Avenir Heavy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/>
              <a:t>QDM Lab at UWA an Introduction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/>
              <a:t>High-Q Sapphire Resonators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u="sng" dirty="0"/>
              <a:t>Basic Properties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u="sng" dirty="0"/>
              <a:t>Whispering Gallery (WG) Modes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u="sng" dirty="0"/>
              <a:t>Material Properties with WG Modes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u="sng" dirty="0"/>
              <a:t>Dielectric and Magnetic (ESR)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u="sng" dirty="0"/>
              <a:t>Sapphire Loaded Cavity (SLC) Resonator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u="sng" dirty="0"/>
              <a:t>No Self Noise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u="sng" dirty="0"/>
              <a:t>Resonator-Oscillators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u="sng" dirty="0"/>
              <a:t>Description of Noise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u="sng" dirty="0"/>
              <a:t>Time Domain and Frequency Domain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u="sng" dirty="0"/>
              <a:t>Types of Noise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u="sng" dirty="0"/>
              <a:t>Phase Noise and Leeson’s Model</a:t>
            </a:r>
          </a:p>
          <a:p>
            <a:pPr marL="457200" lvl="1" indent="-457200">
              <a:buFont typeface="Arial" panose="020B0604020202020204" pitchFamily="34" charset="0"/>
              <a:buChar char="•"/>
            </a:pPr>
            <a:r>
              <a:rPr lang="en-US" u="sng" dirty="0"/>
              <a:t>How to Reduce Phase Noise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US" u="sng" dirty="0"/>
              <a:t>Detect Phase Noise and feedback Cancellation (PLL)</a:t>
            </a:r>
          </a:p>
          <a:p>
            <a:pPr lvl="2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95242E-DBFD-C7B2-0203-8C3D033F73EF}"/>
              </a:ext>
            </a:extLst>
          </p:cNvPr>
          <p:cNvSpPr txBox="1">
            <a:spLocks/>
          </p:cNvSpPr>
          <p:nvPr/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8197822-1D01-834E-7E78-E5C0B3548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5354" y="0"/>
            <a:ext cx="3883497" cy="85344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6293" y="519757"/>
            <a:ext cx="2879897" cy="3374682"/>
          </a:xfrm>
          <a:prstGeom prst="rect">
            <a:avLst/>
          </a:prstGeom>
          <a:ln w="12700">
            <a:miter lim="400000"/>
          </a:ln>
        </p:spPr>
      </p:pic>
      <p:pic>
        <p:nvPicPr>
          <p:cNvPr id="790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0039" y="3755270"/>
            <a:ext cx="4744853" cy="2638849"/>
          </a:xfrm>
          <a:prstGeom prst="rect">
            <a:avLst/>
          </a:prstGeom>
          <a:ln w="12700">
            <a:miter lim="400000"/>
          </a:ln>
        </p:spPr>
      </p:pic>
      <p:pic>
        <p:nvPicPr>
          <p:cNvPr id="791" name="Picture 7" descr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873" y="4148187"/>
            <a:ext cx="2854524" cy="2220185"/>
          </a:xfrm>
          <a:prstGeom prst="rect">
            <a:avLst/>
          </a:prstGeom>
          <a:ln w="12700">
            <a:miter lim="400000"/>
          </a:ln>
        </p:spPr>
      </p:pic>
      <p:sp>
        <p:nvSpPr>
          <p:cNvPr id="792" name="TextBox 9"/>
          <p:cNvSpPr txBox="1"/>
          <p:nvPr/>
        </p:nvSpPr>
        <p:spPr>
          <a:xfrm>
            <a:off x="962660" y="1264483"/>
            <a:ext cx="1338828" cy="3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45672" bIns="45672">
            <a:spAutoFit/>
          </a:bodyPr>
          <a:lstStyle>
            <a:lvl1pPr defTabSz="914400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98" dirty="0"/>
              <a:t>WG Modes</a:t>
            </a:r>
          </a:p>
        </p:txBody>
      </p:sp>
      <p:pic>
        <p:nvPicPr>
          <p:cNvPr id="793" name="Picture 12" descr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0004" y="532098"/>
            <a:ext cx="2754616" cy="1284536"/>
          </a:xfrm>
          <a:prstGeom prst="rect">
            <a:avLst/>
          </a:prstGeom>
          <a:ln w="12700">
            <a:miter lim="400000"/>
          </a:ln>
        </p:spPr>
      </p:pic>
      <p:pic>
        <p:nvPicPr>
          <p:cNvPr id="794" name="Picture 13" descr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74013" y="1774529"/>
            <a:ext cx="2481850" cy="1517656"/>
          </a:xfrm>
          <a:prstGeom prst="rect">
            <a:avLst/>
          </a:prstGeom>
          <a:ln w="12700">
            <a:miter lim="400000"/>
          </a:ln>
        </p:spPr>
      </p:pic>
      <p:sp>
        <p:nvSpPr>
          <p:cNvPr id="795" name="TextBox 14"/>
          <p:cNvSpPr txBox="1"/>
          <p:nvPr/>
        </p:nvSpPr>
        <p:spPr>
          <a:xfrm>
            <a:off x="7676534" y="95228"/>
            <a:ext cx="1941557" cy="3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45672" bIns="45672">
            <a:spAutoFit/>
          </a:bodyPr>
          <a:lstStyle>
            <a:lvl1pPr defTabSz="914400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98"/>
              <a:t>Reentrant Lattice</a:t>
            </a:r>
          </a:p>
        </p:txBody>
      </p:sp>
      <p:pic>
        <p:nvPicPr>
          <p:cNvPr id="796" name="Picture 2" descr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704" y="1599720"/>
            <a:ext cx="3392126" cy="2294719"/>
          </a:xfrm>
          <a:prstGeom prst="rect">
            <a:avLst/>
          </a:prstGeom>
          <a:ln w="12700">
            <a:miter lim="400000"/>
          </a:ln>
        </p:spPr>
      </p:pic>
      <p:sp>
        <p:nvSpPr>
          <p:cNvPr id="797" name="TextBox 14"/>
          <p:cNvSpPr txBox="1"/>
          <p:nvPr/>
        </p:nvSpPr>
        <p:spPr>
          <a:xfrm>
            <a:off x="4716722" y="95228"/>
            <a:ext cx="2044149" cy="3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45672" bIns="45672">
            <a:spAutoFit/>
          </a:bodyPr>
          <a:lstStyle>
            <a:lvl1pPr defTabSz="914400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98"/>
              <a:t>Reentrant: 3D LC </a:t>
            </a:r>
          </a:p>
        </p:txBody>
      </p:sp>
      <p:sp>
        <p:nvSpPr>
          <p:cNvPr id="798" name="TextBox 10"/>
          <p:cNvSpPr txBox="1"/>
          <p:nvPr/>
        </p:nvSpPr>
        <p:spPr>
          <a:xfrm>
            <a:off x="455027" y="3865733"/>
            <a:ext cx="2956900" cy="3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45672" bIns="45672">
            <a:spAutoFit/>
          </a:bodyPr>
          <a:lstStyle>
            <a:lvl1pPr defTabSz="914400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98" dirty="0"/>
              <a:t>TE + TM Cylindrical modes</a:t>
            </a:r>
          </a:p>
        </p:txBody>
      </p:sp>
      <p:grpSp>
        <p:nvGrpSpPr>
          <p:cNvPr id="801" name="Group"/>
          <p:cNvGrpSpPr/>
          <p:nvPr/>
        </p:nvGrpSpPr>
        <p:grpSpPr>
          <a:xfrm>
            <a:off x="9270406" y="3307386"/>
            <a:ext cx="2795189" cy="3086732"/>
            <a:chOff x="0" y="0"/>
            <a:chExt cx="5596205" cy="6179900"/>
          </a:xfrm>
        </p:grpSpPr>
        <p:pic>
          <p:nvPicPr>
            <p:cNvPr id="799" name="Screen Shot 2022-08-10 at 6.19.54 pm.png" descr="Screen Shot 2022-08-10 at 6.19.54 pm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3261034"/>
              <a:ext cx="5568412" cy="29188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00" name="Screen Shot 2022-08-11 at 6.16.56 am.png" descr="Screen Shot 2022-08-11 at 6.16.56 am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361040" y="0"/>
              <a:ext cx="3235166" cy="325885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802" name="TextBox 14"/>
          <p:cNvSpPr txBox="1"/>
          <p:nvPr/>
        </p:nvSpPr>
        <p:spPr>
          <a:xfrm>
            <a:off x="8807327" y="3596920"/>
            <a:ext cx="1621527" cy="9222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672" bIns="45672">
            <a:spAutoFit/>
          </a:bodyPr>
          <a:lstStyle>
            <a:lvl1pPr defTabSz="914400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98" dirty="0"/>
              <a:t>The </a:t>
            </a:r>
            <a:r>
              <a:rPr sz="1798" dirty="0" err="1"/>
              <a:t>Anyon</a:t>
            </a:r>
            <a:r>
              <a:rPr sz="1798" dirty="0"/>
              <a:t> Cavity Resonator</a:t>
            </a:r>
          </a:p>
        </p:txBody>
      </p:sp>
      <p:pic>
        <p:nvPicPr>
          <p:cNvPr id="803" name="Screen Shot 2022-08-22 at 5.51.26 am.png" descr="Screen Shot 2022-08-22 at 5.51.26 a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26316" y="1013995"/>
            <a:ext cx="1836829" cy="179508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613F6B-3A09-4304-7159-204BC1959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4539" y="743132"/>
            <a:ext cx="4971261" cy="853440"/>
          </a:xfrm>
        </p:spPr>
        <p:txBody>
          <a:bodyPr/>
          <a:lstStyle/>
          <a:p>
            <a:r>
              <a:rPr lang="en-US" sz="3000" dirty="0"/>
              <a:t>Some of Our Resonators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BA66254F-D386-572F-EC5E-3432E156B6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8204"/>
            <a:ext cx="4145434" cy="481687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F9669DD-6B75-2DC0-8928-C58581102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209" y="0"/>
            <a:ext cx="7776865" cy="2276872"/>
          </a:xfrm>
        </p:spPr>
        <p:txBody>
          <a:bodyPr/>
          <a:lstStyle/>
          <a:p>
            <a:r>
              <a:rPr lang="en-AU" sz="3600" dirty="0"/>
              <a:t>CSO Operates Atomic Clock @ the Projection Noise Limit: Paris Observatory SYRTE since 1999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29D4E7-1B5D-70EF-A2B8-0B8574E2EE5A}"/>
              </a:ext>
            </a:extLst>
          </p:cNvPr>
          <p:cNvSpPr txBox="1"/>
          <p:nvPr/>
        </p:nvSpPr>
        <p:spPr>
          <a:xfrm>
            <a:off x="5297562" y="1859162"/>
            <a:ext cx="6137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dirty="0"/>
              <a:t>Now: Atomic or Spin Qubits at the Quantum Limit</a:t>
            </a:r>
          </a:p>
        </p:txBody>
      </p:sp>
      <p:pic>
        <p:nvPicPr>
          <p:cNvPr id="7" name="Screen Shot 2021-12-13 at 1.37.47 pm.png" descr="Screen Shot 2021-12-13 at 1.37.47 pm.png">
            <a:extLst>
              <a:ext uri="{FF2B5EF4-FFF2-40B4-BE49-F238E27FC236}">
                <a16:creationId xmlns:a16="http://schemas.microsoft.com/office/drawing/2014/main" id="{8A25E479-7853-9AF3-CAE5-FF3518C14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562" y="2420888"/>
            <a:ext cx="5400600" cy="284905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69CDCEE-C6C6-9BB5-1943-666AB998F3D6}"/>
              </a:ext>
            </a:extLst>
          </p:cNvPr>
          <p:cNvSpPr txBox="1"/>
          <p:nvPr/>
        </p:nvSpPr>
        <p:spPr>
          <a:xfrm>
            <a:off x="5153546" y="5380672"/>
            <a:ext cx="605415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Yb ion qubits.  </a:t>
            </a:r>
          </a:p>
          <a:p>
            <a:endParaRPr lang="en-US" dirty="0"/>
          </a:p>
          <a:p>
            <a:r>
              <a:rPr lang="en-US" dirty="0"/>
              <a:t>Also, other systems will need low phase noise pump oscillators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3140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77" y="317500"/>
            <a:ext cx="7286782" cy="85344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Sapphire Resonators add no (little) Noise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650" y="1640681"/>
            <a:ext cx="9144000" cy="357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4651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Resonator Oscillators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 descr="Screen Shot 2018-03-23 at 12.51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651" y="1778000"/>
            <a:ext cx="3633611" cy="317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60550" y="4991101"/>
            <a:ext cx="279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Simplified Diagram of a Resonator-Oscillator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30951" y="1066800"/>
            <a:ext cx="2298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Noise Characterization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725988" y="1739902"/>
            <a:ext cx="5491163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sz="1800" dirty="0"/>
              <a:t>Two-sample deviation, also called “Allan deviation”</a:t>
            </a:r>
          </a:p>
          <a:p>
            <a:pPr algn="l">
              <a:spcBef>
                <a:spcPct val="0"/>
              </a:spcBef>
            </a:pPr>
            <a:endParaRPr lang="en-US" sz="1800" dirty="0"/>
          </a:p>
          <a:p>
            <a:pPr algn="l">
              <a:spcBef>
                <a:spcPct val="0"/>
              </a:spcBef>
            </a:pPr>
            <a:r>
              <a:rPr lang="en-US" sz="1800" dirty="0"/>
              <a:t>Spectral density of phase deviations</a:t>
            </a:r>
          </a:p>
          <a:p>
            <a:pPr algn="l">
              <a:spcBef>
                <a:spcPct val="0"/>
              </a:spcBef>
            </a:pPr>
            <a:endParaRPr lang="en-US" sz="1800" dirty="0"/>
          </a:p>
          <a:p>
            <a:pPr algn="l">
              <a:spcBef>
                <a:spcPct val="0"/>
              </a:spcBef>
            </a:pPr>
            <a:r>
              <a:rPr lang="en-US" sz="1800" dirty="0"/>
              <a:t>Spectral density of fractional frequency deviations</a:t>
            </a:r>
          </a:p>
          <a:p>
            <a:pPr algn="l">
              <a:spcBef>
                <a:spcPct val="0"/>
              </a:spcBef>
            </a:pPr>
            <a:endParaRPr lang="en-US" sz="1800" dirty="0"/>
          </a:p>
          <a:p>
            <a:pPr algn="l">
              <a:spcBef>
                <a:spcPct val="0"/>
              </a:spcBef>
            </a:pPr>
            <a:r>
              <a:rPr lang="en-US" sz="1800" dirty="0"/>
              <a:t>Single Sideband Phase noise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0019506" y="1749427"/>
            <a:ext cx="1035844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sz="1800" dirty="0">
                <a:latin typeface="Symbol" pitchFamily="2" charset="2"/>
              </a:rPr>
              <a:t></a:t>
            </a:r>
            <a:r>
              <a:rPr lang="en-US" sz="1800" baseline="-25000" dirty="0"/>
              <a:t>y</a:t>
            </a:r>
            <a:r>
              <a:rPr lang="en-US" sz="1800" dirty="0"/>
              <a:t>(</a:t>
            </a:r>
            <a:r>
              <a:rPr lang="en-US" sz="1800" dirty="0">
                <a:latin typeface="Symbol" pitchFamily="2" charset="2"/>
              </a:rPr>
              <a:t></a:t>
            </a:r>
            <a:r>
              <a:rPr lang="en-US" sz="1800" dirty="0"/>
              <a:t>)</a:t>
            </a:r>
          </a:p>
          <a:p>
            <a:pPr>
              <a:spcBef>
                <a:spcPct val="0"/>
              </a:spcBef>
            </a:pPr>
            <a:endParaRPr lang="en-US" sz="1800" dirty="0"/>
          </a:p>
          <a:p>
            <a:pPr>
              <a:spcBef>
                <a:spcPct val="0"/>
              </a:spcBef>
            </a:pPr>
            <a:r>
              <a:rPr lang="en-US" sz="1800" dirty="0"/>
              <a:t>S</a:t>
            </a:r>
            <a:r>
              <a:rPr lang="en-US" sz="1800" baseline="-25000" dirty="0">
                <a:latin typeface="Symbol" pitchFamily="2" charset="2"/>
              </a:rPr>
              <a:t></a:t>
            </a:r>
            <a:r>
              <a:rPr lang="en-US" sz="1800" dirty="0"/>
              <a:t>(f)</a:t>
            </a:r>
          </a:p>
          <a:p>
            <a:pPr>
              <a:spcBef>
                <a:spcPct val="0"/>
              </a:spcBef>
            </a:pPr>
            <a:endParaRPr lang="en-US" sz="1800" dirty="0"/>
          </a:p>
          <a:p>
            <a:pPr>
              <a:spcBef>
                <a:spcPct val="0"/>
              </a:spcBef>
            </a:pPr>
            <a:r>
              <a:rPr lang="en-US" sz="1800" dirty="0" err="1"/>
              <a:t>S</a:t>
            </a:r>
            <a:r>
              <a:rPr lang="en-US" sz="1800" baseline="-25000" dirty="0" err="1"/>
              <a:t>y</a:t>
            </a:r>
            <a:r>
              <a:rPr lang="en-US" sz="1800" dirty="0"/>
              <a:t>(f)</a:t>
            </a:r>
          </a:p>
          <a:p>
            <a:pPr>
              <a:spcBef>
                <a:spcPct val="0"/>
              </a:spcBef>
            </a:pPr>
            <a:endParaRPr lang="en-US" sz="1800" dirty="0">
              <a:latin typeface="Brush Script MT" charset="0"/>
            </a:endParaRPr>
          </a:p>
          <a:p>
            <a:pPr>
              <a:spcBef>
                <a:spcPct val="0"/>
              </a:spcBef>
            </a:pPr>
            <a:r>
              <a:rPr lang="en-US" sz="1800" dirty="0">
                <a:latin typeface="Brush Script MT" charset="0"/>
              </a:rPr>
              <a:t>L</a:t>
            </a:r>
            <a:r>
              <a:rPr lang="en-US" sz="1800" dirty="0"/>
              <a:t>(f)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93987" y="3955534"/>
            <a:ext cx="33182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>
                <a:latin typeface="Symbol" pitchFamily="2" charset="2"/>
              </a:rPr>
              <a:t></a:t>
            </a:r>
            <a:r>
              <a:rPr lang="en-US" dirty="0"/>
              <a:t>(f) = (f</a:t>
            </a:r>
            <a:r>
              <a:rPr lang="en-US" baseline="-25000" dirty="0"/>
              <a:t>0</a:t>
            </a:r>
            <a:r>
              <a:rPr lang="en-US" dirty="0"/>
              <a:t>/f)</a:t>
            </a:r>
            <a:r>
              <a:rPr lang="en-US" baseline="30000" dirty="0"/>
              <a:t>2</a:t>
            </a:r>
            <a:r>
              <a:rPr lang="en-US" dirty="0"/>
              <a:t>Sy(f);  </a:t>
            </a:r>
            <a:r>
              <a:rPr lang="en-US" dirty="0">
                <a:latin typeface="Brush Script MT" charset="0"/>
              </a:rPr>
              <a:t>L</a:t>
            </a:r>
            <a:r>
              <a:rPr lang="en-US" dirty="0"/>
              <a:t>(f) </a:t>
            </a:r>
            <a:r>
              <a:rPr lang="en-US" dirty="0">
                <a:latin typeface="Symbol" pitchFamily="2" charset="2"/>
              </a:rPr>
              <a:t></a:t>
            </a:r>
            <a:r>
              <a:rPr lang="en-US" dirty="0"/>
              <a:t> ½ [S</a:t>
            </a:r>
            <a:r>
              <a:rPr lang="en-US" baseline="-25000" dirty="0">
                <a:latin typeface="Symbol" pitchFamily="2" charset="2"/>
              </a:rPr>
              <a:t></a:t>
            </a:r>
            <a:r>
              <a:rPr lang="en-US" dirty="0"/>
              <a:t>(f)] </a:t>
            </a:r>
          </a:p>
        </p:txBody>
      </p:sp>
      <p:graphicFrame>
        <p:nvGraphicFramePr>
          <p:cNvPr id="12" name="Object 18"/>
          <p:cNvGraphicFramePr>
            <a:graphicFrameLocks noChangeAspect="1"/>
          </p:cNvGraphicFramePr>
          <p:nvPr/>
        </p:nvGraphicFramePr>
        <p:xfrm>
          <a:off x="5771356" y="4437018"/>
          <a:ext cx="340042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133600" imgH="431800" progId="Equation.3">
                  <p:embed/>
                </p:oleObj>
              </mc:Choice>
              <mc:Fallback>
                <p:oleObj name="Equation" r:id="rId3" imgW="2133600" imgH="431800" progId="Equation.3">
                  <p:embed/>
                  <p:pic>
                    <p:nvPicPr>
                      <p:cNvPr id="12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1356" y="4437018"/>
                        <a:ext cx="3400425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5124450" y="52926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Symbol" pitchFamily="2" charset="2"/>
              </a:rPr>
              <a:t></a:t>
            </a:r>
            <a:r>
              <a:rPr lang="en-US" dirty="0"/>
              <a:t> = averaging time, f</a:t>
            </a:r>
            <a:r>
              <a:rPr lang="en-US" baseline="-25000" dirty="0"/>
              <a:t>0</a:t>
            </a:r>
            <a:r>
              <a:rPr lang="en-US" dirty="0"/>
              <a:t> = carrier frequency, and f = Fourier frequency.</a:t>
            </a:r>
          </a:p>
        </p:txBody>
      </p:sp>
    </p:spTree>
    <p:extLst>
      <p:ext uri="{BB962C8B-B14F-4D97-AF65-F5344CB8AC3E}">
        <p14:creationId xmlns:p14="http://schemas.microsoft.com/office/powerpoint/2010/main" val="475099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76" y="0"/>
            <a:ext cx="7611902" cy="853440"/>
          </a:xfrm>
        </p:spPr>
        <p:txBody>
          <a:bodyPr>
            <a:normAutofit fontScale="90000"/>
          </a:bodyPr>
          <a:lstStyle/>
          <a:p>
            <a:r>
              <a:rPr lang="en-US" dirty="0"/>
              <a:t>Description of Noise in Oscillators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7650" y="785590"/>
            <a:ext cx="9144000" cy="4662711"/>
          </a:xfrm>
        </p:spPr>
        <p:txBody>
          <a:bodyPr>
            <a:normAutofit/>
          </a:bodyPr>
          <a:lstStyle/>
          <a:p>
            <a:r>
              <a:rPr lang="en-AU" sz="2800" dirty="0">
                <a:solidFill>
                  <a:srgbClr val="000066"/>
                </a:solidFill>
              </a:rPr>
              <a:t>A precision oscillator attempts to generate a pure sine wave</a:t>
            </a:r>
          </a:p>
          <a:p>
            <a:r>
              <a:rPr lang="en-AU" sz="2800" dirty="0">
                <a:solidFill>
                  <a:srgbClr val="000066"/>
                </a:solidFill>
              </a:rPr>
              <a:t>Amplitude and frequency instabilities exist</a:t>
            </a:r>
          </a:p>
          <a:p>
            <a:r>
              <a:rPr lang="en-AU" sz="2800" dirty="0">
                <a:solidFill>
                  <a:srgbClr val="000066"/>
                </a:solidFill>
              </a:rPr>
              <a:t>Oscillator voltage output may be represented in the time domain as:</a:t>
            </a:r>
          </a:p>
          <a:p>
            <a:endParaRPr lang="en-AU" sz="2800" b="1" dirty="0">
              <a:solidFill>
                <a:srgbClr val="000066"/>
              </a:solidFill>
            </a:endParaRPr>
          </a:p>
          <a:p>
            <a:pPr marL="0" indent="0">
              <a:buNone/>
            </a:pPr>
            <a:endParaRPr lang="en-AU" sz="2800" b="1" dirty="0">
              <a:solidFill>
                <a:srgbClr val="000066"/>
              </a:solidFill>
            </a:endParaRPr>
          </a:p>
          <a:p>
            <a:endParaRPr lang="en-AU" sz="2800" dirty="0">
              <a:solidFill>
                <a:srgbClr val="000066"/>
              </a:solidFill>
            </a:endParaRPr>
          </a:p>
          <a:p>
            <a:r>
              <a:rPr lang="en-AU" sz="2800" dirty="0">
                <a:solidFill>
                  <a:srgbClr val="000066"/>
                </a:solidFill>
              </a:rPr>
              <a:t>Represented in the frequency domain as:</a:t>
            </a:r>
            <a:endParaRPr lang="en-AU" sz="2800" b="1" dirty="0">
              <a:solidFill>
                <a:srgbClr val="000066"/>
              </a:solidFill>
            </a:endParaRPr>
          </a:p>
          <a:p>
            <a:endParaRPr lang="en-AU" sz="2800" b="1" dirty="0">
              <a:solidFill>
                <a:srgbClr val="000066"/>
              </a:solidFill>
            </a:endParaRPr>
          </a:p>
          <a:p>
            <a:endParaRPr lang="en-AU" dirty="0">
              <a:solidFill>
                <a:srgbClr val="000066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857636" y="2925098"/>
            <a:ext cx="8464027" cy="3308793"/>
            <a:chOff x="-3180" y="2209800"/>
            <a:chExt cx="8640491" cy="3501080"/>
          </a:xfrm>
        </p:grpSpPr>
        <p:grpSp>
          <p:nvGrpSpPr>
            <p:cNvPr id="6" name="Group 5"/>
            <p:cNvGrpSpPr/>
            <p:nvPr/>
          </p:nvGrpSpPr>
          <p:grpSpPr>
            <a:xfrm>
              <a:off x="-3180" y="2209800"/>
              <a:ext cx="8624095" cy="1866900"/>
              <a:chOff x="-3180" y="2209800"/>
              <a:chExt cx="8624095" cy="1866900"/>
            </a:xfrm>
          </p:grpSpPr>
          <p:pic>
            <p:nvPicPr>
              <p:cNvPr id="15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76400" y="2209800"/>
                <a:ext cx="4025900" cy="368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6" name="Rectangle 6"/>
              <p:cNvSpPr>
                <a:spLocks noChangeArrowheads="1"/>
              </p:cNvSpPr>
              <p:nvPr/>
            </p:nvSpPr>
            <p:spPr bwMode="auto">
              <a:xfrm>
                <a:off x="-3180" y="2711743"/>
                <a:ext cx="2819400" cy="749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/>
                <a:r>
                  <a:rPr lang="en-AU" sz="2000" dirty="0">
                    <a:solidFill>
                      <a:srgbClr val="000000"/>
                    </a:solidFill>
                  </a:rPr>
                  <a:t>Amplitude instability with time</a:t>
                </a:r>
              </a:p>
            </p:txBody>
          </p:sp>
          <p:pic>
            <p:nvPicPr>
              <p:cNvPr id="17" name="Picture 9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12715" y="2971800"/>
                <a:ext cx="2108200" cy="6604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pic>
            <p:nvPicPr>
              <p:cNvPr id="18" name="Picture 10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05200" y="2286000"/>
                <a:ext cx="762000" cy="1790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19" name="Rectangle 11"/>
              <p:cNvSpPr>
                <a:spLocks noChangeArrowheads="1"/>
              </p:cNvSpPr>
              <p:nvPr/>
            </p:nvSpPr>
            <p:spPr bwMode="auto">
              <a:xfrm>
                <a:off x="4114800" y="2608820"/>
                <a:ext cx="2083953" cy="1074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AU" sz="2000" b="1" dirty="0">
                    <a:solidFill>
                      <a:srgbClr val="006600"/>
                    </a:solidFill>
                  </a:rPr>
                  <a:t>Apply</a:t>
                </a:r>
              </a:p>
              <a:p>
                <a:r>
                  <a:rPr lang="en-AU" sz="2000" b="1" dirty="0">
                    <a:solidFill>
                      <a:srgbClr val="006600"/>
                    </a:solidFill>
                  </a:rPr>
                  <a:t>Wiener-</a:t>
                </a:r>
                <a:r>
                  <a:rPr lang="en-AU" sz="2000" b="1" dirty="0" err="1">
                    <a:solidFill>
                      <a:srgbClr val="006600"/>
                    </a:solidFill>
                  </a:rPr>
                  <a:t>Kintchine</a:t>
                </a:r>
                <a:endParaRPr lang="en-AU" sz="2000" b="1" dirty="0">
                  <a:solidFill>
                    <a:srgbClr val="006600"/>
                  </a:solidFill>
                </a:endParaRPr>
              </a:p>
              <a:p>
                <a:r>
                  <a:rPr lang="en-AU" sz="2000" b="1" dirty="0">
                    <a:solidFill>
                      <a:srgbClr val="006600"/>
                    </a:solidFill>
                  </a:rPr>
                  <a:t>Theorem</a:t>
                </a:r>
              </a:p>
            </p:txBody>
          </p:sp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 flipV="1">
                <a:off x="2590800" y="2590800"/>
                <a:ext cx="68580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Line 22"/>
              <p:cNvSpPr>
                <a:spLocks noChangeShapeType="1"/>
              </p:cNvSpPr>
              <p:nvPr/>
            </p:nvSpPr>
            <p:spPr bwMode="auto">
              <a:xfrm flipH="1" flipV="1">
                <a:off x="5333999" y="2514600"/>
                <a:ext cx="834055" cy="1117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447800" y="4119228"/>
              <a:ext cx="7189511" cy="1591652"/>
              <a:chOff x="1447800" y="4119228"/>
              <a:chExt cx="7189511" cy="1591652"/>
            </a:xfrm>
          </p:grpSpPr>
          <p:pic>
            <p:nvPicPr>
              <p:cNvPr id="8" name="Picture 13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7800" y="4119228"/>
                <a:ext cx="6096000" cy="7493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</p:pic>
          <p:sp>
            <p:nvSpPr>
              <p:cNvPr id="9" name="Rectangle 24"/>
              <p:cNvSpPr>
                <a:spLocks noChangeArrowheads="1"/>
              </p:cNvSpPr>
              <p:nvPr/>
            </p:nvSpPr>
            <p:spPr bwMode="auto">
              <a:xfrm>
                <a:off x="2028293" y="4943990"/>
                <a:ext cx="2068767" cy="423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AU" sz="2000" dirty="0">
                    <a:solidFill>
                      <a:srgbClr val="000000"/>
                    </a:solidFill>
                  </a:rPr>
                  <a:t>Carrier (Sin wave)</a:t>
                </a:r>
              </a:p>
            </p:txBody>
          </p:sp>
          <p:sp>
            <p:nvSpPr>
              <p:cNvPr id="10" name="Rectangle 25"/>
              <p:cNvSpPr>
                <a:spLocks noChangeArrowheads="1"/>
              </p:cNvSpPr>
              <p:nvPr/>
            </p:nvSpPr>
            <p:spPr bwMode="auto">
              <a:xfrm>
                <a:off x="4314091" y="4961856"/>
                <a:ext cx="2411449" cy="74902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AU" sz="2000" dirty="0">
                    <a:solidFill>
                      <a:srgbClr val="000000"/>
                    </a:solidFill>
                  </a:rPr>
                  <a:t>Spectral Density of Phase Deviations</a:t>
                </a:r>
              </a:p>
            </p:txBody>
          </p:sp>
          <p:sp>
            <p:nvSpPr>
              <p:cNvPr id="11" name="Rectangle 26"/>
              <p:cNvSpPr>
                <a:spLocks noChangeArrowheads="1"/>
              </p:cNvSpPr>
              <p:nvPr/>
            </p:nvSpPr>
            <p:spPr bwMode="auto">
              <a:xfrm>
                <a:off x="6674912" y="4961857"/>
                <a:ext cx="1962399" cy="4233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AU" sz="2000" dirty="0">
                    <a:solidFill>
                      <a:srgbClr val="000000"/>
                    </a:solidFill>
                  </a:rPr>
                  <a:t>Amplitude Noise</a:t>
                </a:r>
              </a:p>
            </p:txBody>
          </p:sp>
          <p:sp>
            <p:nvSpPr>
              <p:cNvPr id="12" name="Line 27"/>
              <p:cNvSpPr>
                <a:spLocks noChangeShapeType="1"/>
              </p:cNvSpPr>
              <p:nvPr/>
            </p:nvSpPr>
            <p:spPr bwMode="auto">
              <a:xfrm flipV="1">
                <a:off x="3810000" y="4749590"/>
                <a:ext cx="76253" cy="2706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28"/>
              <p:cNvSpPr>
                <a:spLocks noChangeShapeType="1"/>
              </p:cNvSpPr>
              <p:nvPr/>
            </p:nvSpPr>
            <p:spPr bwMode="auto">
              <a:xfrm flipH="1" flipV="1">
                <a:off x="5636497" y="4763028"/>
                <a:ext cx="2302" cy="2750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 flipH="1" flipV="1">
                <a:off x="7140411" y="4763027"/>
                <a:ext cx="90752" cy="2418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7727950" y="2882900"/>
            <a:ext cx="29845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AU" sz="2000" dirty="0">
                <a:solidFill>
                  <a:srgbClr val="000000"/>
                </a:solidFill>
              </a:rPr>
              <a:t>Phase/frequency instability with time</a:t>
            </a:r>
          </a:p>
        </p:txBody>
      </p:sp>
    </p:spTree>
    <p:extLst>
      <p:ext uri="{BB962C8B-B14F-4D97-AF65-F5344CB8AC3E}">
        <p14:creationId xmlns:p14="http://schemas.microsoft.com/office/powerpoint/2010/main" val="9703941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7076" y="0"/>
            <a:ext cx="7562274" cy="853440"/>
          </a:xfrm>
        </p:spPr>
        <p:txBody>
          <a:bodyPr>
            <a:normAutofit fontScale="90000"/>
          </a:bodyPr>
          <a:lstStyle/>
          <a:p>
            <a:r>
              <a:rPr lang="en-US" dirty="0"/>
              <a:t>Description of Noise in Oscillators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550" y="1026890"/>
            <a:ext cx="8915400" cy="4959043"/>
          </a:xfrm>
        </p:spPr>
        <p:txBody>
          <a:bodyPr/>
          <a:lstStyle/>
          <a:p>
            <a:r>
              <a:rPr lang="en-AU" dirty="0">
                <a:solidFill>
                  <a:srgbClr val="000066"/>
                </a:solidFill>
              </a:rPr>
              <a:t>Two ways to express the imperfections in a sinusoidal wave (time and frequency domains)</a:t>
            </a:r>
          </a:p>
          <a:p>
            <a:pPr marL="0" indent="0">
              <a:buNone/>
            </a:pPr>
            <a:endParaRPr lang="en-AU" dirty="0">
              <a:solidFill>
                <a:srgbClr val="000066"/>
              </a:solidFill>
            </a:endParaRPr>
          </a:p>
          <a:p>
            <a:r>
              <a:rPr lang="en-AU" dirty="0">
                <a:solidFill>
                  <a:srgbClr val="000066"/>
                </a:solidFill>
              </a:rPr>
              <a:t>Best description depends on the time scale: Short time scales (&lt; 1 s) FFT of the signal =&gt; spectrum:  Medium to long time scales (&gt;1s) =&gt; frequency counter, f(t)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0282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9351" y="50800"/>
            <a:ext cx="7594599" cy="853440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>
                <a:solidFill>
                  <a:srgbClr val="990000"/>
                </a:solidFill>
              </a:rPr>
              <a:t>Time Domain Representation of Frequency (Phase) Instabilities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1384301"/>
            <a:ext cx="3860800" cy="242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050" y="1511300"/>
            <a:ext cx="4800600" cy="8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848350" y="2501901"/>
            <a:ext cx="4927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0066"/>
                </a:solidFill>
              </a:rPr>
              <a:t>Frequency counter counts zero crossings over a time interval, </a:t>
            </a:r>
            <a:r>
              <a:rPr lang="en-AU" dirty="0">
                <a:solidFill>
                  <a:srgbClr val="000066"/>
                </a:solidFill>
                <a:latin typeface="Symbol" charset="0"/>
              </a:rPr>
              <a:t>t</a:t>
            </a:r>
            <a:r>
              <a:rPr lang="en-AU" dirty="0">
                <a:solidFill>
                  <a:srgbClr val="000066"/>
                </a:solidFill>
              </a:rPr>
              <a:t>, a time series of frequencies </a:t>
            </a:r>
            <a:r>
              <a:rPr lang="en-AU" dirty="0" err="1">
                <a:solidFill>
                  <a:srgbClr val="000066"/>
                </a:solidFill>
              </a:rPr>
              <a:t>f</a:t>
            </a:r>
            <a:r>
              <a:rPr lang="en-AU" sz="1200" dirty="0" err="1">
                <a:solidFill>
                  <a:srgbClr val="000066"/>
                </a:solidFill>
              </a:rPr>
              <a:t>k</a:t>
            </a:r>
            <a:r>
              <a:rPr lang="en-AU" dirty="0">
                <a:solidFill>
                  <a:srgbClr val="000066"/>
                </a:solidFill>
              </a:rPr>
              <a:t>, averaged over </a:t>
            </a:r>
            <a:r>
              <a:rPr lang="en-AU" dirty="0" err="1">
                <a:solidFill>
                  <a:srgbClr val="000066"/>
                </a:solidFill>
                <a:latin typeface="Symbol" charset="0"/>
              </a:rPr>
              <a:t>t</a:t>
            </a:r>
            <a:r>
              <a:rPr lang="en-AU" baseline="-25000" dirty="0" err="1">
                <a:solidFill>
                  <a:srgbClr val="000066"/>
                </a:solidFill>
              </a:rPr>
              <a:t>k</a:t>
            </a:r>
            <a:r>
              <a:rPr lang="en-AU" dirty="0">
                <a:solidFill>
                  <a:srgbClr val="000066"/>
                </a:solidFill>
              </a:rPr>
              <a:t> is created.</a:t>
            </a:r>
            <a:r>
              <a:rPr lang="en-AU" b="1" dirty="0">
                <a:solidFill>
                  <a:srgbClr val="000066"/>
                </a:solidFill>
              </a:rPr>
              <a:t>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17650" y="4000501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rgbClr val="000066"/>
                </a:solidFill>
              </a:rPr>
              <a:t>Experimentally, the fractional frequency instability is characterized by the Allan Variance over M samples;</a:t>
            </a:r>
            <a:endParaRPr lang="en-AU" b="1" dirty="0">
              <a:solidFill>
                <a:srgbClr val="000066"/>
              </a:solidFill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5054600"/>
            <a:ext cx="15240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350" y="4406900"/>
            <a:ext cx="41656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562350" y="5380336"/>
            <a:ext cx="706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dirty="0">
                <a:solidFill>
                  <a:srgbClr val="000066"/>
                </a:solidFill>
              </a:rPr>
              <a:t>The Square Root Allan Variance (Allan Deviation) is regarded as the rms frequency fluctuation over the time interval </a:t>
            </a:r>
            <a:r>
              <a:rPr lang="en-AU" dirty="0">
                <a:solidFill>
                  <a:srgbClr val="000066"/>
                </a:solidFill>
                <a:latin typeface="Symbol" charset="0"/>
              </a:rPr>
              <a:t>t</a:t>
            </a:r>
            <a:r>
              <a:rPr lang="en-AU" dirty="0">
                <a:solidFill>
                  <a:srgbClr val="000066"/>
                </a:solidFill>
              </a:rPr>
              <a:t>.</a:t>
            </a:r>
            <a:endParaRPr lang="en-AU" b="1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70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864" y="876436"/>
            <a:ext cx="7600373" cy="853440"/>
          </a:xfrm>
        </p:spPr>
        <p:txBody>
          <a:bodyPr>
            <a:normAutofit fontScale="90000"/>
          </a:bodyPr>
          <a:lstStyle/>
          <a:p>
            <a:pPr algn="ctr"/>
            <a:r>
              <a:rPr lang="en-AU" dirty="0">
                <a:solidFill>
                  <a:srgbClr val="990000"/>
                </a:solidFill>
              </a:rPr>
              <a:t>Frequency Domain Representation of Frequency/Phase Instabilities</a:t>
            </a:r>
            <a:br>
              <a:rPr lang="en-AU" dirty="0">
                <a:solidFill>
                  <a:srgbClr val="990000"/>
                </a:solidFill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" y="2081397"/>
            <a:ext cx="6705600" cy="361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878861" y="2081398"/>
            <a:ext cx="7181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S</a:t>
            </a:r>
            <a:r>
              <a:rPr lang="en-US" sz="2400" baseline="-25000" dirty="0">
                <a:latin typeface="Symbol" pitchFamily="2" charset="2"/>
              </a:rPr>
              <a:t></a:t>
            </a:r>
            <a:r>
              <a:rPr lang="en-US" sz="2400" dirty="0"/>
              <a:t>(f)</a:t>
            </a:r>
          </a:p>
        </p:txBody>
      </p:sp>
    </p:spTree>
    <p:extLst>
      <p:ext uri="{BB962C8B-B14F-4D97-AF65-F5344CB8AC3E}">
        <p14:creationId xmlns:p14="http://schemas.microsoft.com/office/powerpoint/2010/main" val="1036055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977" y="101600"/>
            <a:ext cx="7286782" cy="853440"/>
          </a:xfrm>
        </p:spPr>
        <p:txBody>
          <a:bodyPr/>
          <a:lstStyle/>
          <a:p>
            <a:r>
              <a:rPr lang="en-US" dirty="0"/>
              <a:t>Types of Noise (Log-Log Plots)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27</a:t>
            </a:fld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840182" y="1505794"/>
            <a:ext cx="4517675" cy="3486103"/>
            <a:chOff x="-24478" y="1101493"/>
            <a:chExt cx="5968828" cy="4236278"/>
          </a:xfrm>
        </p:grpSpPr>
        <p:sp>
          <p:nvSpPr>
            <p:cNvPr id="5" name="Freeform 9"/>
            <p:cNvSpPr>
              <a:spLocks/>
            </p:cNvSpPr>
            <p:nvPr/>
          </p:nvSpPr>
          <p:spPr bwMode="auto">
            <a:xfrm>
              <a:off x="76200" y="2070100"/>
              <a:ext cx="5334000" cy="1841500"/>
            </a:xfrm>
            <a:custGeom>
              <a:avLst/>
              <a:gdLst>
                <a:gd name="T0" fmla="*/ 0 w 3360"/>
                <a:gd name="T1" fmla="*/ 0 h 1160"/>
                <a:gd name="T2" fmla="*/ 2147483647 w 3360"/>
                <a:gd name="T3" fmla="*/ 2147483647 h 1160"/>
                <a:gd name="T4" fmla="*/ 2147483647 w 3360"/>
                <a:gd name="T5" fmla="*/ 2147483647 h 1160"/>
                <a:gd name="T6" fmla="*/ 2147483647 w 3360"/>
                <a:gd name="T7" fmla="*/ 2147483647 h 1160"/>
                <a:gd name="T8" fmla="*/ 2147483647 w 3360"/>
                <a:gd name="T9" fmla="*/ 2147483647 h 1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60"/>
                <a:gd name="T16" fmla="*/ 0 h 1160"/>
                <a:gd name="T17" fmla="*/ 3360 w 3360"/>
                <a:gd name="T18" fmla="*/ 1160 h 1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60" h="1160">
                  <a:moveTo>
                    <a:pt x="0" y="0"/>
                  </a:moveTo>
                  <a:lnTo>
                    <a:pt x="1360" y="928"/>
                  </a:lnTo>
                  <a:lnTo>
                    <a:pt x="2024" y="1160"/>
                  </a:lnTo>
                  <a:lnTo>
                    <a:pt x="2700" y="1152"/>
                  </a:lnTo>
                  <a:lnTo>
                    <a:pt x="3360" y="908"/>
                  </a:lnTo>
                </a:path>
              </a:pathLst>
            </a:custGeom>
            <a:noFill/>
            <a:ln w="57150" cap="flat" cmpd="sng">
              <a:solidFill>
                <a:schemeClr val="accent6">
                  <a:lumMod val="7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 flipV="1">
              <a:off x="82550" y="1689100"/>
              <a:ext cx="0" cy="2733675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11"/>
            <p:cNvSpPr>
              <a:spLocks noChangeShapeType="1"/>
            </p:cNvSpPr>
            <p:nvPr/>
          </p:nvSpPr>
          <p:spPr bwMode="auto">
            <a:xfrm>
              <a:off x="82550" y="4422775"/>
              <a:ext cx="5314950" cy="0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6"/>
            <p:cNvSpPr txBox="1">
              <a:spLocks noChangeArrowheads="1"/>
            </p:cNvSpPr>
            <p:nvPr/>
          </p:nvSpPr>
          <p:spPr bwMode="auto">
            <a:xfrm>
              <a:off x="-24478" y="1101493"/>
              <a:ext cx="1123950" cy="561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2400" dirty="0">
                  <a:latin typeface="Symbol" pitchFamily="2" charset="2"/>
                </a:rPr>
                <a:t></a:t>
              </a:r>
              <a:r>
                <a:rPr lang="en-US" sz="2400" baseline="-25000" dirty="0"/>
                <a:t>y</a:t>
              </a:r>
              <a:r>
                <a:rPr lang="en-US" sz="2400" dirty="0"/>
                <a:t>(</a:t>
              </a:r>
              <a:r>
                <a:rPr lang="en-US" sz="2400" dirty="0">
                  <a:latin typeface="Symbol" pitchFamily="2" charset="2"/>
                </a:rPr>
                <a:t></a:t>
              </a:r>
              <a:r>
                <a:rPr lang="en-US" sz="2400" dirty="0"/>
                <a:t>)</a:t>
              </a: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604837" y="1905388"/>
              <a:ext cx="692982" cy="63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2800" dirty="0">
                  <a:latin typeface="Symbol" pitchFamily="2" charset="2"/>
                </a:rPr>
                <a:t></a:t>
              </a:r>
              <a:r>
                <a:rPr lang="en-US" sz="2400" baseline="30000" dirty="0"/>
                <a:t>-1</a:t>
              </a:r>
              <a:endParaRPr lang="en-US" sz="2800" dirty="0"/>
            </a:p>
          </p:txBody>
        </p:sp>
        <p:sp>
          <p:nvSpPr>
            <p:cNvPr id="14" name="Text Box 18"/>
            <p:cNvSpPr txBox="1">
              <a:spLocks noChangeArrowheads="1"/>
            </p:cNvSpPr>
            <p:nvPr/>
          </p:nvSpPr>
          <p:spPr bwMode="auto">
            <a:xfrm>
              <a:off x="1612899" y="2610238"/>
              <a:ext cx="692982" cy="63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2800" dirty="0">
                  <a:latin typeface="Symbol" pitchFamily="2" charset="2"/>
                </a:rPr>
                <a:t></a:t>
              </a:r>
              <a:r>
                <a:rPr lang="en-US" sz="2400" baseline="30000" dirty="0"/>
                <a:t>-1</a:t>
              </a:r>
              <a:endParaRPr lang="en-US" sz="2800" dirty="0"/>
            </a:p>
          </p:txBody>
        </p:sp>
        <p:sp>
          <p:nvSpPr>
            <p:cNvPr id="15" name="Text Box 20"/>
            <p:cNvSpPr txBox="1">
              <a:spLocks noChangeArrowheads="1"/>
            </p:cNvSpPr>
            <p:nvPr/>
          </p:nvSpPr>
          <p:spPr bwMode="auto">
            <a:xfrm>
              <a:off x="3581400" y="3324613"/>
              <a:ext cx="601912" cy="63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2800" dirty="0">
                  <a:latin typeface="Symbol" pitchFamily="2" charset="2"/>
                </a:rPr>
                <a:t></a:t>
              </a:r>
              <a:r>
                <a:rPr lang="en-US" sz="2400" baseline="30000" dirty="0"/>
                <a:t>0</a:t>
              </a:r>
              <a:endParaRPr lang="en-US" sz="2800" dirty="0"/>
            </a:p>
          </p:txBody>
        </p:sp>
        <p:sp>
          <p:nvSpPr>
            <p:cNvPr id="17" name="Text Box 23"/>
            <p:cNvSpPr txBox="1">
              <a:spLocks noChangeArrowheads="1"/>
            </p:cNvSpPr>
            <p:nvPr/>
          </p:nvSpPr>
          <p:spPr bwMode="auto">
            <a:xfrm>
              <a:off x="102062" y="4552356"/>
              <a:ext cx="1074934" cy="785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1800" dirty="0"/>
                <a:t>White</a:t>
              </a:r>
            </a:p>
            <a:p>
              <a:pPr>
                <a:spcBef>
                  <a:spcPct val="0"/>
                </a:spcBef>
              </a:pPr>
              <a:r>
                <a:rPr lang="en-US" sz="1800" dirty="0"/>
                <a:t>phase</a:t>
              </a:r>
            </a:p>
          </p:txBody>
        </p:sp>
        <p:sp>
          <p:nvSpPr>
            <p:cNvPr id="18" name="Text Box 24"/>
            <p:cNvSpPr txBox="1">
              <a:spLocks noChangeArrowheads="1"/>
            </p:cNvSpPr>
            <p:nvPr/>
          </p:nvSpPr>
          <p:spPr bwMode="auto">
            <a:xfrm>
              <a:off x="1122602" y="4552356"/>
              <a:ext cx="1141979" cy="785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1800" dirty="0"/>
                <a:t>Flicker</a:t>
              </a:r>
            </a:p>
            <a:p>
              <a:pPr>
                <a:spcBef>
                  <a:spcPct val="0"/>
                </a:spcBef>
              </a:pPr>
              <a:r>
                <a:rPr lang="en-US" sz="1800" dirty="0"/>
                <a:t>phase</a:t>
              </a:r>
            </a:p>
          </p:txBody>
        </p:sp>
        <p:sp>
          <p:nvSpPr>
            <p:cNvPr id="19" name="Text Box 25"/>
            <p:cNvSpPr txBox="1">
              <a:spLocks noChangeArrowheads="1"/>
            </p:cNvSpPr>
            <p:nvPr/>
          </p:nvSpPr>
          <p:spPr bwMode="auto">
            <a:xfrm>
              <a:off x="2266729" y="4552356"/>
              <a:ext cx="1023559" cy="785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1800" dirty="0"/>
                <a:t>White</a:t>
              </a:r>
            </a:p>
            <a:p>
              <a:pPr>
                <a:spcBef>
                  <a:spcPct val="0"/>
                </a:spcBef>
              </a:pPr>
              <a:r>
                <a:rPr lang="en-US" sz="1800" dirty="0"/>
                <a:t>freq.</a:t>
              </a:r>
            </a:p>
          </p:txBody>
        </p:sp>
        <p:sp>
          <p:nvSpPr>
            <p:cNvPr id="20" name="Text Box 26"/>
            <p:cNvSpPr txBox="1">
              <a:spLocks noChangeArrowheads="1"/>
            </p:cNvSpPr>
            <p:nvPr/>
          </p:nvSpPr>
          <p:spPr bwMode="auto">
            <a:xfrm>
              <a:off x="3244407" y="4552356"/>
              <a:ext cx="1141979" cy="785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1800" dirty="0"/>
                <a:t>Flicker</a:t>
              </a:r>
            </a:p>
            <a:p>
              <a:pPr>
                <a:spcBef>
                  <a:spcPct val="0"/>
                </a:spcBef>
              </a:pPr>
              <a:r>
                <a:rPr lang="en-US" sz="1800" dirty="0"/>
                <a:t>freq.</a:t>
              </a:r>
            </a:p>
          </p:txBody>
        </p: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4378325" y="4552355"/>
              <a:ext cx="1566025" cy="785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1800" dirty="0"/>
                <a:t>Random</a:t>
              </a:r>
            </a:p>
            <a:p>
              <a:pPr>
                <a:spcBef>
                  <a:spcPct val="0"/>
                </a:spcBef>
              </a:pPr>
              <a:r>
                <a:rPr lang="en-US" sz="1800" dirty="0"/>
                <a:t>walk freq.</a:t>
              </a:r>
            </a:p>
          </p:txBody>
        </p:sp>
        <p:sp>
          <p:nvSpPr>
            <p:cNvPr id="23" name="Text Box 30"/>
            <p:cNvSpPr txBox="1">
              <a:spLocks noChangeArrowheads="1"/>
            </p:cNvSpPr>
            <p:nvPr/>
          </p:nvSpPr>
          <p:spPr bwMode="auto">
            <a:xfrm>
              <a:off x="2503488" y="3127763"/>
              <a:ext cx="919599" cy="63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2800" dirty="0">
                  <a:latin typeface="Symbol" pitchFamily="2" charset="2"/>
                </a:rPr>
                <a:t></a:t>
              </a:r>
              <a:r>
                <a:rPr lang="en-US" sz="2400" baseline="30000" dirty="0"/>
                <a:t>-1/2</a:t>
              </a:r>
              <a:endParaRPr lang="en-US" sz="2800" dirty="0"/>
            </a:p>
          </p:txBody>
        </p:sp>
        <p:sp>
          <p:nvSpPr>
            <p:cNvPr id="24" name="Text Box 31"/>
            <p:cNvSpPr txBox="1">
              <a:spLocks noChangeArrowheads="1"/>
            </p:cNvSpPr>
            <p:nvPr/>
          </p:nvSpPr>
          <p:spPr bwMode="auto">
            <a:xfrm>
              <a:off x="4410075" y="3018226"/>
              <a:ext cx="846035" cy="635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0"/>
                </a:spcBef>
              </a:pPr>
              <a:r>
                <a:rPr lang="en-US" sz="2800" dirty="0">
                  <a:latin typeface="Symbol" pitchFamily="2" charset="2"/>
                </a:rPr>
                <a:t></a:t>
              </a:r>
              <a:r>
                <a:rPr lang="en-US" sz="2400" baseline="30000" dirty="0"/>
                <a:t>1/2</a:t>
              </a:r>
            </a:p>
          </p:txBody>
        </p:sp>
      </p:grpSp>
      <p:grpSp>
        <p:nvGrpSpPr>
          <p:cNvPr id="26" name="Group 2"/>
          <p:cNvGrpSpPr>
            <a:grpSpLocks/>
          </p:cNvGrpSpPr>
          <p:nvPr/>
        </p:nvGrpSpPr>
        <p:grpSpPr bwMode="auto">
          <a:xfrm>
            <a:off x="7530559" y="1870476"/>
            <a:ext cx="3159125" cy="2295525"/>
            <a:chOff x="951" y="2670"/>
            <a:chExt cx="1990" cy="1446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>
              <a:off x="2202" y="4116"/>
              <a:ext cx="739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 rot="900000">
              <a:off x="1786" y="4061"/>
              <a:ext cx="432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5"/>
            <p:cNvSpPr>
              <a:spLocks noChangeShapeType="1"/>
            </p:cNvSpPr>
            <p:nvPr/>
          </p:nvSpPr>
          <p:spPr bwMode="auto">
            <a:xfrm rot="1800000">
              <a:off x="1444" y="3910"/>
              <a:ext cx="384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Line 6"/>
            <p:cNvSpPr>
              <a:spLocks noChangeShapeType="1"/>
            </p:cNvSpPr>
            <p:nvPr/>
          </p:nvSpPr>
          <p:spPr bwMode="auto">
            <a:xfrm rot="2700000">
              <a:off x="1108" y="3667"/>
              <a:ext cx="43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7"/>
            <p:cNvSpPr>
              <a:spLocks noChangeShapeType="1"/>
            </p:cNvSpPr>
            <p:nvPr/>
          </p:nvSpPr>
          <p:spPr bwMode="auto">
            <a:xfrm rot="3600000">
              <a:off x="495" y="3126"/>
              <a:ext cx="912" cy="0"/>
            </a:xfrm>
            <a:prstGeom prst="line">
              <a:avLst/>
            </a:prstGeom>
            <a:noFill/>
            <a:ln w="38100">
              <a:solidFill>
                <a:srgbClr val="800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32" name="Object 9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866511012"/>
              </p:ext>
            </p:extLst>
          </p:nvPr>
        </p:nvGraphicFramePr>
        <p:xfrm>
          <a:off x="8233820" y="3782460"/>
          <a:ext cx="419100" cy="37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3890" imgH="228501" progId="">
                  <p:embed/>
                </p:oleObj>
              </mc:Choice>
              <mc:Fallback>
                <p:oleObj name="Equation" r:id="rId2" imgW="253890" imgH="228501" progId="">
                  <p:embed/>
                  <p:pic>
                    <p:nvPicPr>
                      <p:cNvPr id="32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33820" y="3782460"/>
                        <a:ext cx="419100" cy="377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1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47834676"/>
              </p:ext>
            </p:extLst>
          </p:nvPr>
        </p:nvGraphicFramePr>
        <p:xfrm>
          <a:off x="8144920" y="3104597"/>
          <a:ext cx="419100" cy="37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3890" imgH="228501" progId="">
                  <p:embed/>
                </p:oleObj>
              </mc:Choice>
              <mc:Fallback>
                <p:oleObj name="Equation" r:id="rId4" imgW="253890" imgH="228501" progId="">
                  <p:embed/>
                  <p:pic>
                    <p:nvPicPr>
                      <p:cNvPr id="33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44920" y="3104597"/>
                        <a:ext cx="419100" cy="377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20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479085220"/>
              </p:ext>
            </p:extLst>
          </p:nvPr>
        </p:nvGraphicFramePr>
        <p:xfrm>
          <a:off x="10132471" y="3764363"/>
          <a:ext cx="320675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15900" imgH="254000" progId="Equation.3">
                  <p:embed/>
                </p:oleObj>
              </mc:Choice>
              <mc:Fallback>
                <p:oleObj name="Equation" r:id="rId6" imgW="215900" imgH="254000" progId="Equation.3">
                  <p:embed/>
                  <p:pic>
                    <p:nvPicPr>
                      <p:cNvPr id="3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32471" y="3764363"/>
                        <a:ext cx="320675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" name="Object 25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086368765"/>
              </p:ext>
            </p:extLst>
          </p:nvPr>
        </p:nvGraphicFramePr>
        <p:xfrm>
          <a:off x="7116220" y="2545797"/>
          <a:ext cx="419100" cy="37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3890" imgH="228501" progId="">
                  <p:embed/>
                </p:oleObj>
              </mc:Choice>
              <mc:Fallback>
                <p:oleObj name="Equation" r:id="rId8" imgW="253890" imgH="228501" progId="">
                  <p:embed/>
                  <p:pic>
                    <p:nvPicPr>
                      <p:cNvPr id="3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6220" y="2545797"/>
                        <a:ext cx="419100" cy="3771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Line 11"/>
          <p:cNvSpPr>
            <a:spLocks noChangeShapeType="1"/>
          </p:cNvSpPr>
          <p:nvPr/>
        </p:nvSpPr>
        <p:spPr bwMode="auto">
          <a:xfrm>
            <a:off x="9516521" y="4166000"/>
            <a:ext cx="1173163" cy="0"/>
          </a:xfrm>
          <a:prstGeom prst="line">
            <a:avLst/>
          </a:prstGeom>
          <a:noFill/>
          <a:ln w="57150" cmpd="sng">
            <a:solidFill>
              <a:srgbClr val="08A5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7" name="Line 12"/>
          <p:cNvSpPr>
            <a:spLocks noChangeShapeType="1"/>
          </p:cNvSpPr>
          <p:nvPr/>
        </p:nvSpPr>
        <p:spPr bwMode="auto">
          <a:xfrm rot="900000">
            <a:off x="8856120" y="4078687"/>
            <a:ext cx="685800" cy="0"/>
          </a:xfrm>
          <a:prstGeom prst="line">
            <a:avLst/>
          </a:prstGeom>
          <a:noFill/>
          <a:ln w="57150" cmpd="sng">
            <a:solidFill>
              <a:srgbClr val="08A5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" name="Line 13"/>
          <p:cNvSpPr>
            <a:spLocks noChangeShapeType="1"/>
          </p:cNvSpPr>
          <p:nvPr/>
        </p:nvSpPr>
        <p:spPr bwMode="auto">
          <a:xfrm rot="1800000">
            <a:off x="8313195" y="3838975"/>
            <a:ext cx="609600" cy="0"/>
          </a:xfrm>
          <a:prstGeom prst="line">
            <a:avLst/>
          </a:prstGeom>
          <a:noFill/>
          <a:ln w="57150" cmpd="sng">
            <a:solidFill>
              <a:srgbClr val="08A5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" name="Line 14"/>
          <p:cNvSpPr>
            <a:spLocks noChangeShapeType="1"/>
          </p:cNvSpPr>
          <p:nvPr/>
        </p:nvSpPr>
        <p:spPr bwMode="auto">
          <a:xfrm rot="2700000">
            <a:off x="7779795" y="3453212"/>
            <a:ext cx="685800" cy="0"/>
          </a:xfrm>
          <a:prstGeom prst="line">
            <a:avLst/>
          </a:prstGeom>
          <a:noFill/>
          <a:ln w="57150" cmpd="sng">
            <a:solidFill>
              <a:srgbClr val="08A5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15"/>
          <p:cNvSpPr>
            <a:spLocks noChangeShapeType="1"/>
          </p:cNvSpPr>
          <p:nvPr/>
        </p:nvSpPr>
        <p:spPr bwMode="auto">
          <a:xfrm rot="3600000">
            <a:off x="6806658" y="2594375"/>
            <a:ext cx="1447800" cy="0"/>
          </a:xfrm>
          <a:prstGeom prst="line">
            <a:avLst/>
          </a:prstGeom>
          <a:noFill/>
          <a:ln w="57150" cmpd="sng">
            <a:solidFill>
              <a:srgbClr val="08A5E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16"/>
          <p:cNvSpPr>
            <a:spLocks noChangeShapeType="1"/>
          </p:cNvSpPr>
          <p:nvPr/>
        </p:nvSpPr>
        <p:spPr bwMode="auto">
          <a:xfrm flipV="1">
            <a:off x="7124158" y="1787925"/>
            <a:ext cx="0" cy="26527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Line 17"/>
          <p:cNvSpPr>
            <a:spLocks noChangeShapeType="1"/>
          </p:cNvSpPr>
          <p:nvPr/>
        </p:nvSpPr>
        <p:spPr bwMode="auto">
          <a:xfrm>
            <a:off x="7124158" y="4440637"/>
            <a:ext cx="3840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auto">
          <a:xfrm>
            <a:off x="9722896" y="3594501"/>
            <a:ext cx="1069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 dirty="0">
                <a:solidFill>
                  <a:srgbClr val="000000"/>
                </a:solidFill>
              </a:rPr>
              <a:t>White phase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44" name="Text Box 22"/>
          <p:cNvSpPr txBox="1">
            <a:spLocks noChangeArrowheads="1"/>
          </p:cNvSpPr>
          <p:nvPr/>
        </p:nvSpPr>
        <p:spPr bwMode="auto">
          <a:xfrm>
            <a:off x="7093995" y="3827863"/>
            <a:ext cx="132652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 dirty="0">
                <a:solidFill>
                  <a:srgbClr val="000000"/>
                </a:solidFill>
              </a:rPr>
              <a:t>White frequency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45" name="Text Box 23"/>
          <p:cNvSpPr txBox="1">
            <a:spLocks noChangeArrowheads="1"/>
          </p:cNvSpPr>
          <p:nvPr/>
        </p:nvSpPr>
        <p:spPr bwMode="auto">
          <a:xfrm>
            <a:off x="7936958" y="2907113"/>
            <a:ext cx="143750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 dirty="0">
                <a:solidFill>
                  <a:srgbClr val="000000"/>
                </a:solidFill>
              </a:rPr>
              <a:t>Flicker Frequency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46" name="Text Box 24"/>
          <p:cNvSpPr txBox="1">
            <a:spLocks noChangeArrowheads="1"/>
          </p:cNvSpPr>
          <p:nvPr/>
        </p:nvSpPr>
        <p:spPr bwMode="auto">
          <a:xfrm>
            <a:off x="7398796" y="2245126"/>
            <a:ext cx="11752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 dirty="0">
                <a:solidFill>
                  <a:srgbClr val="000000"/>
                </a:solidFill>
              </a:rPr>
              <a:t>Random Walk</a:t>
            </a:r>
            <a:endParaRPr lang="en-US" sz="1200" i="1" dirty="0">
              <a:solidFill>
                <a:srgbClr val="000000"/>
              </a:solidFill>
            </a:endParaRPr>
          </a:p>
        </p:txBody>
      </p:sp>
      <p:sp>
        <p:nvSpPr>
          <p:cNvPr id="47" name="Text Box 26"/>
          <p:cNvSpPr txBox="1">
            <a:spLocks noChangeArrowheads="1"/>
          </p:cNvSpPr>
          <p:nvPr/>
        </p:nvSpPr>
        <p:spPr bwMode="auto">
          <a:xfrm>
            <a:off x="8606883" y="4166001"/>
            <a:ext cx="112972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200" dirty="0">
                <a:solidFill>
                  <a:srgbClr val="000000"/>
                </a:solidFill>
              </a:rPr>
              <a:t>Flicker phase</a:t>
            </a:r>
            <a:endParaRPr lang="en-US" sz="1200" i="1" dirty="0">
              <a:solidFill>
                <a:srgbClr val="000000"/>
              </a:solidFill>
            </a:endParaRPr>
          </a:p>
        </p:txBody>
      </p:sp>
      <p:graphicFrame>
        <p:nvGraphicFramePr>
          <p:cNvPr id="4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7209147"/>
              </p:ext>
            </p:extLst>
          </p:nvPr>
        </p:nvGraphicFramePr>
        <p:xfrm>
          <a:off x="9065670" y="3631186"/>
          <a:ext cx="400765" cy="3850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41300" imgH="228600" progId="">
                  <p:embed/>
                </p:oleObj>
              </mc:Choice>
              <mc:Fallback>
                <p:oleObj name="Equation" r:id="rId10" imgW="241300" imgH="228600" progId="">
                  <p:embed/>
                  <p:pic>
                    <p:nvPicPr>
                      <p:cNvPr id="4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65670" y="3631186"/>
                        <a:ext cx="400765" cy="38504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 Box 32"/>
          <p:cNvSpPr txBox="1">
            <a:spLocks noChangeArrowheads="1"/>
          </p:cNvSpPr>
          <p:nvPr/>
        </p:nvSpPr>
        <p:spPr bwMode="auto">
          <a:xfrm>
            <a:off x="7802020" y="4635900"/>
            <a:ext cx="26495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baseline="-25000" dirty="0">
                <a:solidFill>
                  <a:srgbClr val="000000"/>
                </a:solidFill>
              </a:rPr>
              <a:t>Fourier Frequency, </a:t>
            </a:r>
            <a:r>
              <a:rPr lang="en-US" sz="2400" i="1" baseline="-25000" dirty="0">
                <a:solidFill>
                  <a:srgbClr val="000000"/>
                </a:solidFill>
              </a:rPr>
              <a:t>f</a:t>
            </a:r>
          </a:p>
        </p:txBody>
      </p:sp>
      <p:sp>
        <p:nvSpPr>
          <p:cNvPr id="51" name="Text Box 35"/>
          <p:cNvSpPr txBox="1">
            <a:spLocks noChangeArrowheads="1"/>
          </p:cNvSpPr>
          <p:nvPr/>
        </p:nvSpPr>
        <p:spPr bwMode="auto">
          <a:xfrm>
            <a:off x="7345614" y="1625206"/>
            <a:ext cx="13827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2400" i="1" baseline="-25000" dirty="0">
                <a:solidFill>
                  <a:srgbClr val="000000"/>
                </a:solidFill>
              </a:rPr>
              <a:t>S</a:t>
            </a:r>
            <a:r>
              <a:rPr lang="en-US" sz="2400" i="1" baseline="-25000" dirty="0">
                <a:solidFill>
                  <a:srgbClr val="000000"/>
                </a:solidFill>
                <a:latin typeface="Symbol" pitchFamily="2" charset="2"/>
              </a:rPr>
              <a:t></a:t>
            </a:r>
            <a:r>
              <a:rPr lang="en-US" sz="2400" baseline="-25000" dirty="0">
                <a:solidFill>
                  <a:srgbClr val="000000"/>
                </a:solidFill>
              </a:rPr>
              <a:t>(</a:t>
            </a:r>
            <a:r>
              <a:rPr lang="en-US" sz="2400" i="1" baseline="-25000" dirty="0">
                <a:solidFill>
                  <a:srgbClr val="000000"/>
                </a:solidFill>
              </a:rPr>
              <a:t>f</a:t>
            </a:r>
            <a:r>
              <a:rPr lang="en-US" sz="2400" baseline="-250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002180" y="3991531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ymbol" pitchFamily="2" charset="2"/>
              </a:rPr>
              <a:t></a:t>
            </a:r>
          </a:p>
        </p:txBody>
      </p:sp>
    </p:spTree>
    <p:extLst>
      <p:ext uri="{BB962C8B-B14F-4D97-AF65-F5344CB8AC3E}">
        <p14:creationId xmlns:p14="http://schemas.microsoft.com/office/powerpoint/2010/main" val="241926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3600000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0.16424 -0.21343 " pathEditMode="relative" rAng="0" ptsTypes="AA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-107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0.26303 -0.2007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00" y="-100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0.38663 -0.07222 " pathEditMode="relative" rAng="0" ptsTypes="AA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00" y="-360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81481E-6 L 0.50399 0.00463 " pathEditMode="relative" rAng="0" ptsTypes="AA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00" y="2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3333E-6 L 0.67378 0.07963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00" y="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7" grpId="0" animBg="1"/>
      <p:bldP spid="37" grpId="1" animBg="1"/>
      <p:bldP spid="38" grpId="0" animBg="1"/>
      <p:bldP spid="39" grpId="0" animBg="1"/>
      <p:bldP spid="39" grpId="1" animBg="1"/>
      <p:bldP spid="40" grpId="0" animBg="1"/>
      <p:bldP spid="40" grpId="1" animBg="1"/>
      <p:bldP spid="43" grpId="0"/>
      <p:bldP spid="44" grpId="0"/>
      <p:bldP spid="45" grpId="0"/>
      <p:bldP spid="46" grpId="0"/>
      <p:bldP spid="4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Lesson’s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 descr="Screen Shot 2018-03-23 at 12.55.27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1" y="882650"/>
            <a:ext cx="8004852" cy="45090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57650" y="5194301"/>
            <a:ext cx="660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Noise in free running oscillator depends on the amplifier phase noise and Cavity Q-factor = f</a:t>
            </a:r>
            <a:r>
              <a:rPr lang="en-US" baseline="-25000" dirty="0"/>
              <a:t>0</a:t>
            </a:r>
            <a:r>
              <a:rPr lang="en-US" dirty="0"/>
              <a:t>/</a:t>
            </a:r>
            <a:r>
              <a:rPr lang="en-US" dirty="0" err="1">
                <a:latin typeface="Symbol" charset="2"/>
                <a:cs typeface="Symbol" charset="2"/>
              </a:rPr>
              <a:t>D</a:t>
            </a:r>
            <a:r>
              <a:rPr lang="en-US" dirty="0" err="1"/>
              <a:t>f</a:t>
            </a:r>
            <a:r>
              <a:rPr lang="en-US" dirty="0"/>
              <a:t> (f is Fourier frequency)</a:t>
            </a:r>
          </a:p>
        </p:txBody>
      </p:sp>
    </p:spTree>
    <p:extLst>
      <p:ext uri="{BB962C8B-B14F-4D97-AF65-F5344CB8AC3E}">
        <p14:creationId xmlns:p14="http://schemas.microsoft.com/office/powerpoint/2010/main" val="802852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1A2C493-090E-5A25-DB80-84F4D404EE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58" y="692696"/>
            <a:ext cx="9956279" cy="56426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60758A-7538-AF41-5462-48D0E8014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QDM Lab</a:t>
            </a:r>
          </a:p>
        </p:txBody>
      </p:sp>
    </p:spTree>
    <p:extLst>
      <p:ext uri="{BB962C8B-B14F-4D97-AF65-F5344CB8AC3E}">
        <p14:creationId xmlns:p14="http://schemas.microsoft.com/office/powerpoint/2010/main" val="13122317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451" y="0"/>
            <a:ext cx="7344509" cy="85344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Phase Noise in Microwave Oscillators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749426" y="1277939"/>
            <a:ext cx="3275013" cy="2581275"/>
            <a:chOff x="587375" y="1252538"/>
            <a:chExt cx="3275013" cy="2581275"/>
          </a:xfrm>
        </p:grpSpPr>
        <p:sp>
          <p:nvSpPr>
            <p:cNvPr id="6" name="Freeform 3"/>
            <p:cNvSpPr>
              <a:spLocks/>
            </p:cNvSpPr>
            <p:nvPr/>
          </p:nvSpPr>
          <p:spPr bwMode="auto">
            <a:xfrm>
              <a:off x="822325" y="1741488"/>
              <a:ext cx="952500" cy="1041400"/>
            </a:xfrm>
            <a:custGeom>
              <a:avLst/>
              <a:gdLst>
                <a:gd name="T0" fmla="*/ 2147483647 w 648"/>
                <a:gd name="T1" fmla="*/ 2147483647 h 656"/>
                <a:gd name="T2" fmla="*/ 0 w 648"/>
                <a:gd name="T3" fmla="*/ 2147483647 h 656"/>
                <a:gd name="T4" fmla="*/ 0 w 648"/>
                <a:gd name="T5" fmla="*/ 0 h 656"/>
                <a:gd name="T6" fmla="*/ 2147483647 w 648"/>
                <a:gd name="T7" fmla="*/ 0 h 6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8"/>
                <a:gd name="T13" fmla="*/ 0 h 656"/>
                <a:gd name="T14" fmla="*/ 648 w 648"/>
                <a:gd name="T15" fmla="*/ 656 h 6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8" h="656">
                  <a:moveTo>
                    <a:pt x="624" y="656"/>
                  </a:moveTo>
                  <a:lnTo>
                    <a:pt x="0" y="656"/>
                  </a:lnTo>
                  <a:lnTo>
                    <a:pt x="0" y="0"/>
                  </a:lnTo>
                  <a:lnTo>
                    <a:pt x="648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Freeform 4"/>
            <p:cNvSpPr>
              <a:spLocks/>
            </p:cNvSpPr>
            <p:nvPr/>
          </p:nvSpPr>
          <p:spPr bwMode="auto">
            <a:xfrm flipH="1">
              <a:off x="2257425" y="1728788"/>
              <a:ext cx="850900" cy="1041400"/>
            </a:xfrm>
            <a:custGeom>
              <a:avLst/>
              <a:gdLst>
                <a:gd name="T0" fmla="*/ 2147483647 w 648"/>
                <a:gd name="T1" fmla="*/ 2147483647 h 656"/>
                <a:gd name="T2" fmla="*/ 0 w 648"/>
                <a:gd name="T3" fmla="*/ 2147483647 h 656"/>
                <a:gd name="T4" fmla="*/ 0 w 648"/>
                <a:gd name="T5" fmla="*/ 0 h 656"/>
                <a:gd name="T6" fmla="*/ 2147483647 w 648"/>
                <a:gd name="T7" fmla="*/ 0 h 6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8"/>
                <a:gd name="T13" fmla="*/ 0 h 656"/>
                <a:gd name="T14" fmla="*/ 648 w 648"/>
                <a:gd name="T15" fmla="*/ 656 h 6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8" h="656">
                  <a:moveTo>
                    <a:pt x="624" y="656"/>
                  </a:moveTo>
                  <a:lnTo>
                    <a:pt x="0" y="656"/>
                  </a:lnTo>
                  <a:lnTo>
                    <a:pt x="0" y="0"/>
                  </a:lnTo>
                  <a:lnTo>
                    <a:pt x="648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 rot="5400000">
              <a:off x="1863725" y="1449388"/>
              <a:ext cx="342900" cy="5588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9" name="Group 6"/>
            <p:cNvGrpSpPr>
              <a:grpSpLocks/>
            </p:cNvGrpSpPr>
            <p:nvPr/>
          </p:nvGrpSpPr>
          <p:grpSpPr bwMode="auto">
            <a:xfrm>
              <a:off x="2574925" y="1360488"/>
              <a:ext cx="266700" cy="292100"/>
              <a:chOff x="2424" y="1992"/>
              <a:chExt cx="168" cy="184"/>
            </a:xfrm>
          </p:grpSpPr>
          <p:sp>
            <p:nvSpPr>
              <p:cNvPr id="31" name="Line 7"/>
              <p:cNvSpPr>
                <a:spLocks noChangeShapeType="1"/>
              </p:cNvSpPr>
              <p:nvPr/>
            </p:nvSpPr>
            <p:spPr bwMode="auto">
              <a:xfrm>
                <a:off x="2424" y="2176"/>
                <a:ext cx="1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Line 8"/>
              <p:cNvSpPr>
                <a:spLocks noChangeShapeType="1"/>
              </p:cNvSpPr>
              <p:nvPr/>
            </p:nvSpPr>
            <p:spPr bwMode="auto">
              <a:xfrm flipV="1">
                <a:off x="2592" y="1992"/>
                <a:ext cx="0" cy="1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2932113" y="1252538"/>
              <a:ext cx="93027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400" b="1" i="1"/>
                <a:t>Signal out</a:t>
              </a:r>
            </a:p>
          </p:txBody>
        </p:sp>
        <p:grpSp>
          <p:nvGrpSpPr>
            <p:cNvPr id="11" name="Group 10"/>
            <p:cNvGrpSpPr>
              <a:grpSpLocks/>
            </p:cNvGrpSpPr>
            <p:nvPr/>
          </p:nvGrpSpPr>
          <p:grpSpPr bwMode="auto">
            <a:xfrm>
              <a:off x="587375" y="1931988"/>
              <a:ext cx="487363" cy="657225"/>
              <a:chOff x="870" y="1968"/>
              <a:chExt cx="306" cy="414"/>
            </a:xfrm>
          </p:grpSpPr>
          <p:sp>
            <p:nvSpPr>
              <p:cNvPr id="27" name="Line 11"/>
              <p:cNvSpPr>
                <a:spLocks noChangeShapeType="1"/>
              </p:cNvSpPr>
              <p:nvPr/>
            </p:nvSpPr>
            <p:spPr bwMode="auto">
              <a:xfrm flipV="1">
                <a:off x="870" y="1968"/>
                <a:ext cx="306" cy="4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8" name="Group 12"/>
              <p:cNvGrpSpPr>
                <a:grpSpLocks/>
              </p:cNvGrpSpPr>
              <p:nvPr/>
            </p:nvGrpSpPr>
            <p:grpSpPr bwMode="auto">
              <a:xfrm>
                <a:off x="889" y="2055"/>
                <a:ext cx="275" cy="263"/>
                <a:chOff x="843" y="1817"/>
                <a:chExt cx="275" cy="263"/>
              </a:xfrm>
            </p:grpSpPr>
            <p:sp>
              <p:nvSpPr>
                <p:cNvPr id="29" name="Rectangle 13"/>
                <p:cNvSpPr>
                  <a:spLocks noChangeArrowheads="1"/>
                </p:cNvSpPr>
                <p:nvPr/>
              </p:nvSpPr>
              <p:spPr bwMode="auto">
                <a:xfrm>
                  <a:off x="843" y="1817"/>
                  <a:ext cx="275" cy="263"/>
                </a:xfrm>
                <a:prstGeom prst="rect">
                  <a:avLst/>
                </a:prstGeom>
                <a:solidFill>
                  <a:schemeClr val="bg1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Rectangle 14"/>
                <p:cNvSpPr>
                  <a:spLocks noChangeArrowheads="1"/>
                </p:cNvSpPr>
                <p:nvPr/>
              </p:nvSpPr>
              <p:spPr bwMode="auto">
                <a:xfrm>
                  <a:off x="923" y="1834"/>
                  <a:ext cx="140" cy="1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>
                  <a:spAutoFit/>
                </a:bodyPr>
                <a:lstStyle/>
                <a:p>
                  <a:pPr eaLnBrk="0" hangingPunct="0"/>
                  <a:r>
                    <a:rPr lang="en-US" sz="2000" b="1" i="1">
                      <a:solidFill>
                        <a:srgbClr val="000000"/>
                      </a:solidFill>
                      <a:latin typeface="Symbol" charset="0"/>
                    </a:rPr>
                    <a:t>j</a:t>
                  </a:r>
                  <a:endParaRPr lang="en-US" sz="2000" b="1" i="1">
                    <a:latin typeface="Times New Roman" charset="0"/>
                  </a:endParaRPr>
                </a:p>
              </p:txBody>
            </p:sp>
          </p:grpSp>
        </p:grp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1276350" y="2165350"/>
              <a:ext cx="154622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400" b="1" i="1">
                  <a:solidFill>
                    <a:srgbClr val="000000"/>
                  </a:solidFill>
                </a:rPr>
                <a:t>Resonator</a:t>
              </a:r>
            </a:p>
          </p:txBody>
        </p:sp>
        <p:grpSp>
          <p:nvGrpSpPr>
            <p:cNvPr id="13" name="Group 47"/>
            <p:cNvGrpSpPr>
              <a:grpSpLocks/>
            </p:cNvGrpSpPr>
            <p:nvPr/>
          </p:nvGrpSpPr>
          <p:grpSpPr bwMode="auto">
            <a:xfrm>
              <a:off x="1649413" y="2428875"/>
              <a:ext cx="696912" cy="695325"/>
              <a:chOff x="1995" y="1306"/>
              <a:chExt cx="439" cy="438"/>
            </a:xfrm>
          </p:grpSpPr>
          <p:sp>
            <p:nvSpPr>
              <p:cNvPr id="25" name="Oval 17"/>
              <p:cNvSpPr>
                <a:spLocks noChangeArrowheads="1"/>
              </p:cNvSpPr>
              <p:nvPr/>
            </p:nvSpPr>
            <p:spPr bwMode="auto">
              <a:xfrm>
                <a:off x="1995" y="1306"/>
                <a:ext cx="439" cy="438"/>
              </a:xfrm>
              <a:prstGeom prst="ellips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8"/>
              <p:cNvSpPr>
                <a:spLocks noChangeArrowheads="1"/>
              </p:cNvSpPr>
              <p:nvPr/>
            </p:nvSpPr>
            <p:spPr bwMode="auto">
              <a:xfrm>
                <a:off x="2081" y="1385"/>
                <a:ext cx="265" cy="264"/>
              </a:xfrm>
              <a:prstGeom prst="ellipse">
                <a:avLst/>
              </a:prstGeom>
              <a:gradFill rotWithShape="1">
                <a:gsLst>
                  <a:gs pos="0">
                    <a:srgbClr val="FFDAFF"/>
                  </a:gs>
                  <a:gs pos="100000">
                    <a:srgbClr val="FF99FF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931863" y="1296988"/>
              <a:ext cx="6892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 b="1" i="1">
                  <a:solidFill>
                    <a:srgbClr val="000000"/>
                  </a:solidFill>
                </a:rPr>
                <a:t>Amplifier</a:t>
              </a:r>
            </a:p>
          </p:txBody>
        </p:sp>
        <p:grpSp>
          <p:nvGrpSpPr>
            <p:cNvPr id="15" name="Group 65"/>
            <p:cNvGrpSpPr>
              <a:grpSpLocks/>
            </p:cNvGrpSpPr>
            <p:nvPr/>
          </p:nvGrpSpPr>
          <p:grpSpPr bwMode="auto">
            <a:xfrm>
              <a:off x="887413" y="2922588"/>
              <a:ext cx="1117600" cy="911225"/>
              <a:chOff x="1263" y="1681"/>
              <a:chExt cx="704" cy="574"/>
            </a:xfrm>
          </p:grpSpPr>
          <p:sp>
            <p:nvSpPr>
              <p:cNvPr id="16" name="Line 42"/>
              <p:cNvSpPr>
                <a:spLocks noChangeShapeType="1"/>
              </p:cNvSpPr>
              <p:nvPr/>
            </p:nvSpPr>
            <p:spPr bwMode="auto">
              <a:xfrm>
                <a:off x="1321" y="2074"/>
                <a:ext cx="64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" name="Group 46"/>
              <p:cNvGrpSpPr>
                <a:grpSpLocks/>
              </p:cNvGrpSpPr>
              <p:nvPr/>
            </p:nvGrpSpPr>
            <p:grpSpPr bwMode="auto">
              <a:xfrm>
                <a:off x="1463" y="1742"/>
                <a:ext cx="316" cy="326"/>
                <a:chOff x="1925" y="1840"/>
                <a:chExt cx="604" cy="375"/>
              </a:xfrm>
            </p:grpSpPr>
            <p:sp>
              <p:nvSpPr>
                <p:cNvPr id="23" name="Freeform 44"/>
                <p:cNvSpPr>
                  <a:spLocks/>
                </p:cNvSpPr>
                <p:nvPr/>
              </p:nvSpPr>
              <p:spPr bwMode="auto">
                <a:xfrm>
                  <a:off x="1925" y="1840"/>
                  <a:ext cx="302" cy="375"/>
                </a:xfrm>
                <a:custGeom>
                  <a:avLst/>
                  <a:gdLst>
                    <a:gd name="T0" fmla="*/ 0 w 302"/>
                    <a:gd name="T1" fmla="*/ 373 h 375"/>
                    <a:gd name="T2" fmla="*/ 133 w 302"/>
                    <a:gd name="T3" fmla="*/ 359 h 375"/>
                    <a:gd name="T4" fmla="*/ 210 w 302"/>
                    <a:gd name="T5" fmla="*/ 274 h 375"/>
                    <a:gd name="T6" fmla="*/ 253 w 302"/>
                    <a:gd name="T7" fmla="*/ 64 h 375"/>
                    <a:gd name="T8" fmla="*/ 302 w 302"/>
                    <a:gd name="T9" fmla="*/ 0 h 3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2"/>
                    <a:gd name="T16" fmla="*/ 0 h 375"/>
                    <a:gd name="T17" fmla="*/ 302 w 302"/>
                    <a:gd name="T18" fmla="*/ 375 h 3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2" h="375">
                      <a:moveTo>
                        <a:pt x="0" y="373"/>
                      </a:moveTo>
                      <a:cubicBezTo>
                        <a:pt x="49" y="374"/>
                        <a:pt x="98" y="375"/>
                        <a:pt x="133" y="359"/>
                      </a:cubicBezTo>
                      <a:cubicBezTo>
                        <a:pt x="168" y="343"/>
                        <a:pt x="190" y="323"/>
                        <a:pt x="210" y="274"/>
                      </a:cubicBezTo>
                      <a:cubicBezTo>
                        <a:pt x="230" y="225"/>
                        <a:pt x="238" y="110"/>
                        <a:pt x="253" y="64"/>
                      </a:cubicBezTo>
                      <a:cubicBezTo>
                        <a:pt x="268" y="18"/>
                        <a:pt x="285" y="9"/>
                        <a:pt x="302" y="0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Freeform 45"/>
                <p:cNvSpPr>
                  <a:spLocks/>
                </p:cNvSpPr>
                <p:nvPr/>
              </p:nvSpPr>
              <p:spPr bwMode="auto">
                <a:xfrm flipH="1">
                  <a:off x="2227" y="1840"/>
                  <a:ext cx="302" cy="375"/>
                </a:xfrm>
                <a:custGeom>
                  <a:avLst/>
                  <a:gdLst>
                    <a:gd name="T0" fmla="*/ 0 w 302"/>
                    <a:gd name="T1" fmla="*/ 373 h 375"/>
                    <a:gd name="T2" fmla="*/ 133 w 302"/>
                    <a:gd name="T3" fmla="*/ 359 h 375"/>
                    <a:gd name="T4" fmla="*/ 210 w 302"/>
                    <a:gd name="T5" fmla="*/ 274 h 375"/>
                    <a:gd name="T6" fmla="*/ 253 w 302"/>
                    <a:gd name="T7" fmla="*/ 64 h 375"/>
                    <a:gd name="T8" fmla="*/ 302 w 302"/>
                    <a:gd name="T9" fmla="*/ 0 h 37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302"/>
                    <a:gd name="T16" fmla="*/ 0 h 375"/>
                    <a:gd name="T17" fmla="*/ 302 w 302"/>
                    <a:gd name="T18" fmla="*/ 375 h 37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302" h="375">
                      <a:moveTo>
                        <a:pt x="0" y="373"/>
                      </a:moveTo>
                      <a:cubicBezTo>
                        <a:pt x="49" y="374"/>
                        <a:pt x="98" y="375"/>
                        <a:pt x="133" y="359"/>
                      </a:cubicBezTo>
                      <a:cubicBezTo>
                        <a:pt x="168" y="343"/>
                        <a:pt x="190" y="323"/>
                        <a:pt x="210" y="274"/>
                      </a:cubicBezTo>
                      <a:cubicBezTo>
                        <a:pt x="230" y="225"/>
                        <a:pt x="238" y="110"/>
                        <a:pt x="253" y="64"/>
                      </a:cubicBezTo>
                      <a:cubicBezTo>
                        <a:pt x="268" y="18"/>
                        <a:pt x="285" y="9"/>
                        <a:pt x="302" y="0"/>
                      </a:cubicBez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8" name="Line 48"/>
              <p:cNvSpPr>
                <a:spLocks noChangeShapeType="1"/>
              </p:cNvSpPr>
              <p:nvPr/>
            </p:nvSpPr>
            <p:spPr bwMode="auto">
              <a:xfrm>
                <a:off x="1448" y="1869"/>
                <a:ext cx="1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49"/>
              <p:cNvSpPr>
                <a:spLocks noChangeShapeType="1"/>
              </p:cNvSpPr>
              <p:nvPr/>
            </p:nvSpPr>
            <p:spPr bwMode="auto">
              <a:xfrm flipH="1">
                <a:off x="1652" y="1863"/>
                <a:ext cx="14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50"/>
              <p:cNvSpPr>
                <a:spLocks noChangeArrowheads="1"/>
              </p:cNvSpPr>
              <p:nvPr/>
            </p:nvSpPr>
            <p:spPr bwMode="auto">
              <a:xfrm>
                <a:off x="1263" y="1681"/>
                <a:ext cx="29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lang="en-US" b="1" i="1">
                    <a:solidFill>
                      <a:schemeClr val="accent2"/>
                    </a:solidFill>
                    <a:latin typeface="Symbol" charset="0"/>
                  </a:rPr>
                  <a:t>D</a:t>
                </a:r>
                <a:r>
                  <a:rPr lang="en-US" i="1">
                    <a:solidFill>
                      <a:schemeClr val="accent2"/>
                    </a:solidFill>
                  </a:rPr>
                  <a:t>f</a:t>
                </a:r>
              </a:p>
            </p:txBody>
          </p:sp>
          <p:sp>
            <p:nvSpPr>
              <p:cNvPr id="21" name="Rectangle 63"/>
              <p:cNvSpPr>
                <a:spLocks noChangeArrowheads="1"/>
              </p:cNvSpPr>
              <p:nvPr/>
            </p:nvSpPr>
            <p:spPr bwMode="auto">
              <a:xfrm>
                <a:off x="1467" y="2082"/>
                <a:ext cx="30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lang="en-US" i="1">
                    <a:solidFill>
                      <a:schemeClr val="accent2"/>
                    </a:solidFill>
                  </a:rPr>
                  <a:t>f</a:t>
                </a:r>
                <a:r>
                  <a:rPr lang="en-US" b="1" i="1" baseline="-25000">
                    <a:solidFill>
                      <a:schemeClr val="accent2"/>
                    </a:solidFill>
                  </a:rPr>
                  <a:t>res</a:t>
                </a:r>
              </a:p>
            </p:txBody>
          </p:sp>
          <p:sp>
            <p:nvSpPr>
              <p:cNvPr id="22" name="Line 64"/>
              <p:cNvSpPr>
                <a:spLocks noChangeShapeType="1"/>
              </p:cNvSpPr>
              <p:nvPr/>
            </p:nvSpPr>
            <p:spPr bwMode="auto">
              <a:xfrm flipV="1">
                <a:off x="1623" y="2030"/>
                <a:ext cx="0" cy="7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5657850" y="1181101"/>
            <a:ext cx="4287838" cy="2651125"/>
            <a:chOff x="4610100" y="901700"/>
            <a:chExt cx="4287838" cy="2651125"/>
          </a:xfrm>
        </p:grpSpPr>
        <p:sp>
          <p:nvSpPr>
            <p:cNvPr id="34" name="Line 21"/>
            <p:cNvSpPr>
              <a:spLocks noChangeShapeType="1"/>
            </p:cNvSpPr>
            <p:nvPr/>
          </p:nvSpPr>
          <p:spPr bwMode="auto">
            <a:xfrm flipV="1">
              <a:off x="5232400" y="1316038"/>
              <a:ext cx="0" cy="1981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Line 22"/>
            <p:cNvSpPr>
              <a:spLocks noChangeShapeType="1"/>
            </p:cNvSpPr>
            <p:nvPr/>
          </p:nvSpPr>
          <p:spPr bwMode="auto">
            <a:xfrm>
              <a:off x="5143500" y="3182938"/>
              <a:ext cx="3403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36" name="Object 2"/>
            <p:cNvGraphicFramePr>
              <a:graphicFrameLocks noChangeAspect="1"/>
            </p:cNvGraphicFramePr>
            <p:nvPr/>
          </p:nvGraphicFramePr>
          <p:xfrm>
            <a:off x="4610100" y="1057275"/>
            <a:ext cx="498475" cy="454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431613" imgH="393529" progId="Equation.3">
                    <p:embed/>
                  </p:oleObj>
                </mc:Choice>
                <mc:Fallback>
                  <p:oleObj name="Equation" r:id="rId2" imgW="431613" imgH="393529" progId="Equation.3">
                    <p:embed/>
                    <p:pic>
                      <p:nvPicPr>
                        <p:cNvPr id="36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0100" y="1057275"/>
                          <a:ext cx="498475" cy="4540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Line 25"/>
            <p:cNvSpPr>
              <a:spLocks noChangeShapeType="1"/>
            </p:cNvSpPr>
            <p:nvPr/>
          </p:nvSpPr>
          <p:spPr bwMode="auto">
            <a:xfrm>
              <a:off x="5334000" y="1366838"/>
              <a:ext cx="812800" cy="1828800"/>
            </a:xfrm>
            <a:prstGeom prst="line">
              <a:avLst/>
            </a:prstGeom>
            <a:noFill/>
            <a:ln w="28575">
              <a:solidFill>
                <a:srgbClr val="0066FF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5257800" y="1189038"/>
              <a:ext cx="3048000" cy="1879600"/>
            </a:xfrm>
            <a:custGeom>
              <a:avLst/>
              <a:gdLst>
                <a:gd name="T0" fmla="*/ 0 w 1776"/>
                <a:gd name="T1" fmla="*/ 0 h 1120"/>
                <a:gd name="T2" fmla="*/ 2147483647 w 1776"/>
                <a:gd name="T3" fmla="*/ 2147483647 h 1120"/>
                <a:gd name="T4" fmla="*/ 2147483647 w 1776"/>
                <a:gd name="T5" fmla="*/ 2147483647 h 1120"/>
                <a:gd name="T6" fmla="*/ 2147483647 w 1776"/>
                <a:gd name="T7" fmla="*/ 2147483647 h 11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776"/>
                <a:gd name="T13" fmla="*/ 0 h 1120"/>
                <a:gd name="T14" fmla="*/ 1776 w 1776"/>
                <a:gd name="T15" fmla="*/ 1120 h 11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776" h="1120">
                  <a:moveTo>
                    <a:pt x="0" y="0"/>
                  </a:moveTo>
                  <a:lnTo>
                    <a:pt x="216" y="456"/>
                  </a:lnTo>
                  <a:lnTo>
                    <a:pt x="984" y="992"/>
                  </a:lnTo>
                  <a:lnTo>
                    <a:pt x="1776" y="1120"/>
                  </a:lnTo>
                </a:path>
              </a:pathLst>
            </a:custGeom>
            <a:noFill/>
            <a:ln w="38100">
              <a:solidFill>
                <a:srgbClr val="FF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29"/>
            <p:cNvSpPr>
              <a:spLocks noChangeShapeType="1"/>
            </p:cNvSpPr>
            <p:nvPr/>
          </p:nvSpPr>
          <p:spPr bwMode="auto">
            <a:xfrm>
              <a:off x="6959600" y="2424113"/>
              <a:ext cx="0" cy="8223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0" name="Object 3"/>
            <p:cNvGraphicFramePr>
              <a:graphicFrameLocks noChangeAspect="1"/>
            </p:cNvGraphicFramePr>
            <p:nvPr/>
          </p:nvGraphicFramePr>
          <p:xfrm>
            <a:off x="5621338" y="901700"/>
            <a:ext cx="1343025" cy="381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939392" imgH="266584" progId="Equation.3">
                    <p:embed/>
                  </p:oleObj>
                </mc:Choice>
                <mc:Fallback>
                  <p:oleObj name="Equation" r:id="rId4" imgW="939392" imgH="266584" progId="Equation.3">
                    <p:embed/>
                    <p:pic>
                      <p:nvPicPr>
                        <p:cNvPr id="4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621338" y="901700"/>
                          <a:ext cx="1343025" cy="381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Line 32"/>
            <p:cNvSpPr>
              <a:spLocks noChangeShapeType="1"/>
            </p:cNvSpPr>
            <p:nvPr/>
          </p:nvSpPr>
          <p:spPr bwMode="auto">
            <a:xfrm flipH="1">
              <a:off x="5499100" y="1303338"/>
              <a:ext cx="190500" cy="30480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2" name="Object 4"/>
            <p:cNvGraphicFramePr>
              <a:graphicFrameLocks noChangeAspect="1"/>
            </p:cNvGraphicFramePr>
            <p:nvPr/>
          </p:nvGraphicFramePr>
          <p:xfrm>
            <a:off x="7839075" y="2238375"/>
            <a:ext cx="1058863" cy="376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748975" imgH="266584" progId="Equation.3">
                    <p:embed/>
                  </p:oleObj>
                </mc:Choice>
                <mc:Fallback>
                  <p:oleObj name="Equation" r:id="rId6" imgW="748975" imgH="266584" progId="Equation.3">
                    <p:embed/>
                    <p:pic>
                      <p:nvPicPr>
                        <p:cNvPr id="4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839075" y="2238375"/>
                          <a:ext cx="1058863" cy="3762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" name="Line 34"/>
            <p:cNvSpPr>
              <a:spLocks noChangeShapeType="1"/>
            </p:cNvSpPr>
            <p:nvPr/>
          </p:nvSpPr>
          <p:spPr bwMode="auto">
            <a:xfrm flipH="1">
              <a:off x="7721600" y="2662238"/>
              <a:ext cx="190500" cy="31750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36"/>
            <p:cNvSpPr>
              <a:spLocks noChangeShapeType="1"/>
            </p:cNvSpPr>
            <p:nvPr/>
          </p:nvSpPr>
          <p:spPr bwMode="auto">
            <a:xfrm flipH="1">
              <a:off x="6388100" y="2128838"/>
              <a:ext cx="190500" cy="317500"/>
            </a:xfrm>
            <a:prstGeom prst="line">
              <a:avLst/>
            </a:prstGeom>
            <a:noFill/>
            <a:ln w="28575" cap="rnd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45" name="Object 5"/>
            <p:cNvGraphicFramePr>
              <a:graphicFrameLocks noChangeAspect="1"/>
            </p:cNvGraphicFramePr>
            <p:nvPr/>
          </p:nvGraphicFramePr>
          <p:xfrm>
            <a:off x="6437313" y="1651000"/>
            <a:ext cx="1935162" cy="393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371600" imgH="279400" progId="Equation.3">
                    <p:embed/>
                  </p:oleObj>
                </mc:Choice>
                <mc:Fallback>
                  <p:oleObj name="Equation" r:id="rId8" imgW="1371600" imgH="279400" progId="Equation.3">
                    <p:embed/>
                    <p:pic>
                      <p:nvPicPr>
                        <p:cNvPr id="45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437313" y="1651000"/>
                          <a:ext cx="1935162" cy="393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Rectangle 59"/>
            <p:cNvSpPr>
              <a:spLocks noChangeArrowheads="1"/>
            </p:cNvSpPr>
            <p:nvPr/>
          </p:nvSpPr>
          <p:spPr bwMode="auto">
            <a:xfrm>
              <a:off x="6675438" y="3278188"/>
              <a:ext cx="465137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b="1" i="1">
                  <a:solidFill>
                    <a:schemeClr val="accent2"/>
                  </a:solidFill>
                  <a:latin typeface="Symbol" charset="0"/>
                </a:rPr>
                <a:t>~ D</a:t>
              </a:r>
              <a:r>
                <a:rPr lang="en-US" i="1">
                  <a:solidFill>
                    <a:schemeClr val="accent2"/>
                  </a:solidFill>
                </a:rPr>
                <a:t>f</a:t>
              </a:r>
            </a:p>
          </p:txBody>
        </p:sp>
        <p:sp>
          <p:nvSpPr>
            <p:cNvPr id="47" name="Rectangle 61"/>
            <p:cNvSpPr>
              <a:spLocks noChangeArrowheads="1"/>
            </p:cNvSpPr>
            <p:nvPr/>
          </p:nvSpPr>
          <p:spPr bwMode="auto">
            <a:xfrm>
              <a:off x="8281988" y="3268663"/>
              <a:ext cx="465137" cy="27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i="1">
                  <a:solidFill>
                    <a:schemeClr val="accent2"/>
                  </a:solidFill>
                </a:rPr>
                <a:t>F</a:t>
              </a:r>
            </a:p>
          </p:txBody>
        </p:sp>
      </p:grpSp>
      <p:sp>
        <p:nvSpPr>
          <p:cNvPr id="63" name="Rectangle 37"/>
          <p:cNvSpPr>
            <a:spLocks noChangeArrowheads="1"/>
          </p:cNvSpPr>
          <p:nvPr/>
        </p:nvSpPr>
        <p:spPr bwMode="auto">
          <a:xfrm>
            <a:off x="5262564" y="3852863"/>
            <a:ext cx="478472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400" b="1" i="1" dirty="0">
                <a:solidFill>
                  <a:schemeClr val="accent2"/>
                </a:solidFill>
              </a:rPr>
              <a:t>Oscillator phase noise spectrum</a:t>
            </a:r>
          </a:p>
        </p:txBody>
      </p:sp>
      <p:sp>
        <p:nvSpPr>
          <p:cNvPr id="3" name="Rectangle 2"/>
          <p:cNvSpPr/>
          <p:nvPr/>
        </p:nvSpPr>
        <p:spPr>
          <a:xfrm>
            <a:off x="3524250" y="467153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n-US" b="1" i="1" dirty="0">
                <a:solidFill>
                  <a:schemeClr val="accent2"/>
                </a:solidFill>
              </a:rPr>
              <a:t>How to reduce this noise?</a:t>
            </a:r>
          </a:p>
          <a:p>
            <a:pPr algn="ctr" eaLnBrk="0" hangingPunct="0"/>
            <a:r>
              <a:rPr lang="en-US" b="1" i="1" dirty="0">
                <a:solidFill>
                  <a:schemeClr val="accent2"/>
                </a:solidFill>
              </a:rPr>
              <a:t>-&gt; Detect noise then cancel</a:t>
            </a:r>
          </a:p>
          <a:p>
            <a:pPr algn="ctr" eaLnBrk="0" hangingPunct="0"/>
            <a:r>
              <a:rPr lang="en-US" b="1" i="1" dirty="0">
                <a:solidFill>
                  <a:schemeClr val="accent2"/>
                </a:solidFill>
              </a:rPr>
              <a:t>-&gt; Sensitivity of phase detection new limit</a:t>
            </a:r>
          </a:p>
          <a:p>
            <a:pPr algn="ctr" eaLnBrk="0" hangingPunct="0"/>
            <a:r>
              <a:rPr lang="en-US" b="1" i="1" dirty="0">
                <a:solidFill>
                  <a:schemeClr val="accent2"/>
                </a:solidFill>
              </a:rPr>
              <a:t>-&gt; Ultimate sensitivity?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9853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77" y="46599"/>
            <a:ext cx="7286782" cy="1150153"/>
          </a:xfrm>
        </p:spPr>
        <p:txBody>
          <a:bodyPr>
            <a:normAutofit fontScale="90000"/>
          </a:bodyPr>
          <a:lstStyle/>
          <a:p>
            <a:r>
              <a:rPr lang="en-US" dirty="0"/>
              <a:t>How to Reduce Phase Noise in a Resonator-Oscillator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37122" y="1188874"/>
            <a:ext cx="914399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Tx/>
              <a:buChar char="•"/>
            </a:pPr>
            <a:r>
              <a:rPr lang="en-US" dirty="0"/>
              <a:t>Use a phase detector in the loop to detect the noise feed-back and cancel -&gt; Phase Locked Loop (PLL)</a:t>
            </a:r>
          </a:p>
          <a:p>
            <a:pPr marL="285750" indent="-285750">
              <a:spcAft>
                <a:spcPts val="1200"/>
              </a:spcAft>
              <a:buFontTx/>
              <a:buChar char="•"/>
            </a:pPr>
            <a:r>
              <a:rPr lang="en-US" dirty="0"/>
              <a:t>Ultimate limit is the noise in the detector, which in principle can be thermal due to a Carrier Suppression Interferometer.</a:t>
            </a:r>
          </a:p>
          <a:p>
            <a:pPr marL="285750" indent="-285750">
              <a:spcAft>
                <a:spcPts val="1200"/>
              </a:spcAft>
              <a:buFontTx/>
              <a:buChar char="•"/>
            </a:pPr>
            <a:r>
              <a:rPr lang="en-US" dirty="0"/>
              <a:t>Practical limitations exist like the gain required to feed back and cancel the amplifier noise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513176" y="3147917"/>
            <a:ext cx="3962400" cy="3233411"/>
            <a:chOff x="4419600" y="3213100"/>
            <a:chExt cx="3962400" cy="323341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74950" y="3441700"/>
              <a:ext cx="2751350" cy="27686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422900" y="5861735"/>
              <a:ext cx="2959100" cy="584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/>
                <a:t>IEEE MGW LETTERS. P-108, VOL. 5. NO. 4, APRIL 1995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19600" y="3213100"/>
              <a:ext cx="2222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CC"/>
                  </a:solidFill>
                </a:rPr>
                <a:t>Mixer phase detector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7511802" y="5805264"/>
            <a:ext cx="30734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IEEE MGW LETTERS. P-312, VOL. 6. NO. 9, APRIL 1995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382761" y="3059668"/>
            <a:ext cx="2415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General phase detector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426" y="3455764"/>
            <a:ext cx="3725776" cy="2349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61458" y="3827019"/>
            <a:ext cx="463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PLL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96051" y="4521200"/>
            <a:ext cx="685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PLL</a:t>
            </a:r>
          </a:p>
        </p:txBody>
      </p:sp>
    </p:spTree>
    <p:extLst>
      <p:ext uri="{BB962C8B-B14F-4D97-AF65-F5344CB8AC3E}">
        <p14:creationId xmlns:p14="http://schemas.microsoft.com/office/powerpoint/2010/main" val="17203709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1993 Developed the Carrier Suppression Interferometer as a phase detector…"/>
          <p:cNvSpPr txBox="1"/>
          <p:nvPr/>
        </p:nvSpPr>
        <p:spPr>
          <a:xfrm>
            <a:off x="87764" y="757058"/>
            <a:ext cx="9094612" cy="135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374" tIns="25374" rIns="25374" bIns="25374" anchor="ctr">
            <a:spAutoFit/>
          </a:bodyPr>
          <a:lstStyle/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1993 Developed the Carrier Suppression Interferometer as a phase detector</a:t>
            </a:r>
          </a:p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Only limited by fundamental thermal noise! Instantly improved phase noise ~ 1000</a:t>
            </a:r>
          </a:p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Several International Patents</a:t>
            </a:r>
          </a:p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UWA Licensed the technology to PSI Pty Ltd, delayed publication</a:t>
            </a:r>
          </a:p>
        </p:txBody>
      </p:sp>
      <p:grpSp>
        <p:nvGrpSpPr>
          <p:cNvPr id="671" name="Group"/>
          <p:cNvGrpSpPr/>
          <p:nvPr/>
        </p:nvGrpSpPr>
        <p:grpSpPr>
          <a:xfrm>
            <a:off x="6526786" y="2164782"/>
            <a:ext cx="5476442" cy="4273686"/>
            <a:chOff x="-716436" y="0"/>
            <a:chExt cx="10964304" cy="8556282"/>
          </a:xfrm>
        </p:grpSpPr>
        <p:grpSp>
          <p:nvGrpSpPr>
            <p:cNvPr id="670" name="Group"/>
            <p:cNvGrpSpPr/>
            <p:nvPr/>
          </p:nvGrpSpPr>
          <p:grpSpPr>
            <a:xfrm>
              <a:off x="664739" y="0"/>
              <a:ext cx="9583129" cy="8556282"/>
              <a:chOff x="0" y="0"/>
              <a:chExt cx="9583128" cy="8556281"/>
            </a:xfrm>
          </p:grpSpPr>
          <p:pic>
            <p:nvPicPr>
              <p:cNvPr id="668" name="Picture 9275" descr="Picture 92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166" y="1274154"/>
                <a:ext cx="7855432" cy="72821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69" name="image.png" descr="imag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9583129" cy="21396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667" name="Rectangle 5"/>
            <p:cNvSpPr txBox="1"/>
            <p:nvPr/>
          </p:nvSpPr>
          <p:spPr>
            <a:xfrm>
              <a:off x="-716436" y="287574"/>
              <a:ext cx="10846652" cy="4770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6" tIns="22836" rIns="22836" bIns="22836" numCol="1" anchor="t">
              <a:spAutoFit/>
            </a:bodyPr>
            <a:lstStyle>
              <a:lvl1pPr defTabSz="914400">
                <a:defRPr sz="2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49" dirty="0"/>
                <a:t>IEEE TRANSACTIONS ON MTT, VOL. 54, NO. 8, P 3284, AUGUST 2006</a:t>
              </a:r>
            </a:p>
          </p:txBody>
        </p:sp>
      </p:grpSp>
      <p:grpSp>
        <p:nvGrpSpPr>
          <p:cNvPr id="674" name="Group"/>
          <p:cNvGrpSpPr/>
          <p:nvPr/>
        </p:nvGrpSpPr>
        <p:grpSpPr>
          <a:xfrm>
            <a:off x="-44128" y="2186166"/>
            <a:ext cx="6043651" cy="4128520"/>
            <a:chOff x="0" y="0"/>
            <a:chExt cx="12099903" cy="8265649"/>
          </a:xfrm>
        </p:grpSpPr>
        <p:pic>
          <p:nvPicPr>
            <p:cNvPr id="672" name="Image" descr="Image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0"/>
              <a:ext cx="12099903" cy="82656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3" name="IEEE Trans. on UFFC, vol.45, no. 6, pp. 1526-1536, 1998"/>
            <p:cNvSpPr txBox="1"/>
            <p:nvPr/>
          </p:nvSpPr>
          <p:spPr>
            <a:xfrm>
              <a:off x="558512" y="416924"/>
              <a:ext cx="9615324" cy="609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5374" tIns="25374" rIns="25374" bIns="25374" numCol="1" anchor="ctr">
              <a:spAutoFit/>
            </a:bodyPr>
            <a:lstStyle>
              <a:lvl1pPr>
                <a:defRPr sz="3300"/>
              </a:lvl1pPr>
            </a:lstStyle>
            <a:p>
              <a:r>
                <a:rPr sz="1648" dirty="0"/>
                <a:t>IEEE Trans. on UFFC, vol.45, no. 6, pp. 1526-1536, 1998 </a:t>
              </a:r>
            </a:p>
          </p:txBody>
        </p:sp>
      </p:grpSp>
      <p:sp>
        <p:nvSpPr>
          <p:cNvPr id="676" name="A MAJOR BREAK THROUGH IN MICROWAVE SENSING AND LOW-NOISE OSCILLATORS"/>
          <p:cNvSpPr txBox="1"/>
          <p:nvPr/>
        </p:nvSpPr>
        <p:spPr>
          <a:xfrm>
            <a:off x="2142653" y="69608"/>
            <a:ext cx="8768265" cy="666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374" tIns="25374" rIns="25374" bIns="25374" anchor="ctr">
            <a:spAutoFit/>
          </a:bodyPr>
          <a:lstStyle>
            <a:lvl1pPr>
              <a:spcBef>
                <a:spcPts val="0"/>
              </a:spcBef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 algn="ctr"/>
            <a:r>
              <a:rPr sz="1998" dirty="0"/>
              <a:t>A MAJOR BREAK THROUGH IN MICROWAVE SENSING AND LOW-NOISE OSCILLATORS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build="p" bldLvl="5" animBg="1" advAuto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89" y="1041527"/>
            <a:ext cx="4641234" cy="1806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67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5737" y="1325653"/>
            <a:ext cx="3989340" cy="1806767"/>
          </a:xfrm>
          <a:prstGeom prst="rect">
            <a:avLst/>
          </a:prstGeom>
          <a:ln w="12700">
            <a:miter lim="400000"/>
          </a:ln>
        </p:spPr>
      </p:pic>
      <p:pic>
        <p:nvPicPr>
          <p:cNvPr id="68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0215" y="3084691"/>
            <a:ext cx="4739332" cy="2993263"/>
          </a:xfrm>
          <a:prstGeom prst="rect">
            <a:avLst/>
          </a:prstGeom>
          <a:ln w="12700">
            <a:miter lim="400000"/>
          </a:ln>
        </p:spPr>
      </p:pic>
      <p:pic>
        <p:nvPicPr>
          <p:cNvPr id="68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7196" y="3069891"/>
            <a:ext cx="3989340" cy="2652706"/>
          </a:xfrm>
          <a:prstGeom prst="rect">
            <a:avLst/>
          </a:prstGeom>
          <a:ln w="12700">
            <a:miter lim="400000"/>
          </a:ln>
        </p:spPr>
      </p:pic>
      <p:pic>
        <p:nvPicPr>
          <p:cNvPr id="682" name="Image" descr="Image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286" y="5779232"/>
            <a:ext cx="4739332" cy="647037"/>
          </a:xfrm>
          <a:prstGeom prst="rect">
            <a:avLst/>
          </a:prstGeom>
          <a:ln w="12700">
            <a:miter lim="400000"/>
          </a:ln>
        </p:spPr>
      </p:pic>
      <p:pic>
        <p:nvPicPr>
          <p:cNvPr id="683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3225" y="4271187"/>
            <a:ext cx="2904210" cy="1806767"/>
          </a:xfrm>
          <a:prstGeom prst="rect">
            <a:avLst/>
          </a:prstGeom>
          <a:ln w="12700">
            <a:miter lim="400000"/>
          </a:ln>
        </p:spPr>
      </p:pic>
      <p:sp>
        <p:nvSpPr>
          <p:cNvPr id="684" name="ROOM TEMPERATURE LOW NOISE SAPPHIRE OSCILLATORS: CAN BE MADE COMPACT OR RACK MOUNT"/>
          <p:cNvSpPr txBox="1"/>
          <p:nvPr/>
        </p:nvSpPr>
        <p:spPr>
          <a:xfrm>
            <a:off x="2425806" y="77575"/>
            <a:ext cx="8917791" cy="7891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374" tIns="25374" rIns="25374" bIns="25374" anchor="ctr">
            <a:spAutoFit/>
          </a:bodyPr>
          <a:lstStyle>
            <a:lvl1pPr>
              <a:defRPr sz="4800" b="1">
                <a:solidFill>
                  <a:schemeClr val="accent5">
                    <a:lumOff val="-29866"/>
                  </a:schemeClr>
                </a:solidFill>
              </a:defRPr>
            </a:lvl1pPr>
          </a:lstStyle>
          <a:p>
            <a:r>
              <a:rPr sz="2398" dirty="0"/>
              <a:t>ROOM TEMPERATURE LOW NOISE SAPPHIRE OSCILLATORS: MADE COMPACT OR RACK MOUNT</a:t>
            </a:r>
          </a:p>
        </p:txBody>
      </p:sp>
      <p:pic>
        <p:nvPicPr>
          <p:cNvPr id="686" name="image.png" descr="image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2655" y="1737239"/>
            <a:ext cx="2826850" cy="549879"/>
          </a:xfrm>
          <a:prstGeom prst="rect">
            <a:avLst/>
          </a:prstGeom>
          <a:ln w="12700">
            <a:miter lim="400000"/>
          </a:ln>
        </p:spPr>
      </p:pic>
      <p:sp>
        <p:nvSpPr>
          <p:cNvPr id="685" name="Microwave Stripline Components: Compact Design"/>
          <p:cNvSpPr txBox="1"/>
          <p:nvPr/>
        </p:nvSpPr>
        <p:spPr>
          <a:xfrm>
            <a:off x="5294121" y="949384"/>
            <a:ext cx="5959552" cy="327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374" tIns="25374" rIns="25374" bIns="25374" anchor="ctr">
            <a:spAutoFit/>
          </a:bodyPr>
          <a:lstStyle>
            <a:lvl1pPr>
              <a:defRPr b="1"/>
            </a:lvl1pPr>
          </a:lstStyle>
          <a:p>
            <a:r>
              <a:rPr sz="1798" dirty="0"/>
              <a:t>Microwave </a:t>
            </a:r>
            <a:r>
              <a:rPr sz="1798" dirty="0" err="1"/>
              <a:t>Stripline</a:t>
            </a:r>
            <a:r>
              <a:rPr sz="1798"/>
              <a:t> Components: Compact Design</a:t>
            </a:r>
          </a:p>
        </p:txBody>
      </p:sp>
    </p:spTree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35" y="904653"/>
            <a:ext cx="5173102" cy="5514033"/>
          </a:xfrm>
          <a:prstGeom prst="rect">
            <a:avLst/>
          </a:prstGeom>
          <a:ln w="12700">
            <a:miter lim="400000"/>
          </a:ln>
        </p:spPr>
      </p:pic>
      <p:sp>
        <p:nvSpPr>
          <p:cNvPr id="689" name="Title 1"/>
          <p:cNvSpPr txBox="1">
            <a:spLocks noGrp="1"/>
          </p:cNvSpPr>
          <p:nvPr>
            <p:ph type="title"/>
          </p:nvPr>
        </p:nvSpPr>
        <p:spPr>
          <a:xfrm>
            <a:off x="1979136" y="3573"/>
            <a:ext cx="8221028" cy="1141810"/>
          </a:xfrm>
          <a:prstGeom prst="rect">
            <a:avLst/>
          </a:prstGeom>
        </p:spPr>
        <p:txBody>
          <a:bodyPr/>
          <a:lstStyle/>
          <a:p>
            <a:r>
              <a:rPr dirty="0"/>
              <a:t>History of </a:t>
            </a:r>
            <a:r>
              <a:rPr dirty="0" err="1"/>
              <a:t>Commercializ</a:t>
            </a:r>
            <a:r>
              <a:rPr lang="en-AU" dirty="0" err="1"/>
              <a:t>ation</a:t>
            </a:r>
            <a:endParaRPr dirty="0"/>
          </a:p>
        </p:txBody>
      </p:sp>
      <p:sp>
        <p:nvSpPr>
          <p:cNvPr id="690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6307502" y="1216779"/>
            <a:ext cx="4137112" cy="1910970"/>
          </a:xfrm>
          <a:prstGeom prst="rect">
            <a:avLst/>
          </a:prstGeom>
        </p:spPr>
        <p:txBody>
          <a:bodyPr/>
          <a:lstStyle/>
          <a:p>
            <a:r>
              <a:t>10 UWA Patents to do with low noise oscillators</a:t>
            </a:r>
          </a:p>
        </p:txBody>
      </p:sp>
      <p:sp>
        <p:nvSpPr>
          <p:cNvPr id="691" name="Content Placeholder 2"/>
          <p:cNvSpPr txBox="1"/>
          <p:nvPr/>
        </p:nvSpPr>
        <p:spPr>
          <a:xfrm>
            <a:off x="6475030" y="3681605"/>
            <a:ext cx="4770108" cy="2654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672" bIns="45672">
            <a:normAutofit fontScale="92500"/>
          </a:bodyPr>
          <a:lstStyle>
            <a:lvl1pPr marL="685800" indent="-685800" defTabSz="914400">
              <a:spcBef>
                <a:spcPts val="1500"/>
              </a:spcBef>
              <a:buSzPct val="100000"/>
              <a:buFont typeface="Arial"/>
              <a:buChar char="•"/>
              <a:defRPr sz="6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3197"/>
              <a:t>Resurgence -&gt;Now low noise oscillators necessary to drive some quantum qubits to work at with high fidelity </a:t>
            </a:r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1" grpId="0" animBg="1" advAuto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177" y="406400"/>
            <a:ext cx="7286782" cy="393700"/>
          </a:xfrm>
        </p:spPr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4851" y="901701"/>
            <a:ext cx="8686799" cy="543560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[1] EN Ivanov, ME Tobar, RA </a:t>
            </a:r>
            <a:r>
              <a:rPr lang="en-US" dirty="0" err="1"/>
              <a:t>Woode</a:t>
            </a:r>
            <a:r>
              <a:rPr lang="en-US" dirty="0"/>
              <a:t>, “Applications of </a:t>
            </a:r>
            <a:r>
              <a:rPr lang="en-US" dirty="0" err="1"/>
              <a:t>Interferometric</a:t>
            </a:r>
            <a:r>
              <a:rPr lang="en-US" dirty="0"/>
              <a:t> Signal Processing to Phase Noise Reduction in Microwave Oscillators.” IEEE Trans. on MTT, vol. 46, no. 10, pp. 1537-1545, Oct. 1998. </a:t>
            </a:r>
          </a:p>
          <a:p>
            <a:r>
              <a:rPr lang="en-US" dirty="0"/>
              <a:t>[2] EN Ivanov and ME Tobar, “Low phase noise microwave oscillators with </a:t>
            </a:r>
            <a:r>
              <a:rPr lang="en-US" dirty="0" err="1"/>
              <a:t>interferometic</a:t>
            </a:r>
            <a:r>
              <a:rPr lang="en-US" dirty="0"/>
              <a:t> signal processing”, IEEE Trans. MTT, vol. 54, no. 8, pp. 3284-3294, 2006. </a:t>
            </a:r>
          </a:p>
          <a:p>
            <a:r>
              <a:rPr lang="en-US" dirty="0"/>
              <a:t>[3] EN Ivanov, ME Tobar, “Low Phase Noise Sapphire Crystal Microwave Oscillators: Current Status,” IEEE Trans. </a:t>
            </a:r>
            <a:r>
              <a:rPr lang="en-US" dirty="0" err="1"/>
              <a:t>Ultrason</a:t>
            </a:r>
            <a:r>
              <a:rPr lang="en-US" dirty="0"/>
              <a:t>. </a:t>
            </a:r>
            <a:r>
              <a:rPr lang="en-US" dirty="0" err="1"/>
              <a:t>Ferroelectr</a:t>
            </a:r>
            <a:r>
              <a:rPr lang="en-US" dirty="0"/>
              <a:t>. Freq. Control, vol. 56, no. 2, pp. 263-269, 2009. </a:t>
            </a:r>
          </a:p>
          <a:p>
            <a:r>
              <a:rPr lang="en-US" dirty="0"/>
              <a:t>[4] R Bara-</a:t>
            </a:r>
            <a:r>
              <a:rPr lang="en-US" dirty="0" err="1"/>
              <a:t>Maillet</a:t>
            </a:r>
            <a:r>
              <a:rPr lang="en-US" dirty="0"/>
              <a:t>, SR Parker, N </a:t>
            </a:r>
            <a:r>
              <a:rPr lang="en-US" dirty="0" err="1"/>
              <a:t>Nand</a:t>
            </a:r>
            <a:r>
              <a:rPr lang="en-US" dirty="0"/>
              <a:t>, </a:t>
            </a:r>
            <a:r>
              <a:rPr lang="en-US" dirty="0" err="1"/>
              <a:t>Nitin</a:t>
            </a:r>
            <a:r>
              <a:rPr lang="en-US" dirty="0"/>
              <a:t>, J-M le </a:t>
            </a:r>
            <a:r>
              <a:rPr lang="en-US" dirty="0" err="1"/>
              <a:t>Floch</a:t>
            </a:r>
            <a:r>
              <a:rPr lang="en-US" dirty="0"/>
              <a:t>, ME Tobar, “Microwave to </a:t>
            </a:r>
            <a:r>
              <a:rPr lang="en-US" dirty="0" err="1"/>
              <a:t>Millimetre</a:t>
            </a:r>
            <a:r>
              <a:rPr lang="en-US" dirty="0"/>
              <a:t> Wave Synthesis Chain Phase Noise Performance,” IEEE Trans. UFFC, vol. 62, no. 10, pp. 1895-1900, 2015. </a:t>
            </a:r>
          </a:p>
          <a:p>
            <a:r>
              <a:rPr lang="en-US" dirty="0"/>
              <a:t>[5] R Bara, J-M Le </a:t>
            </a:r>
            <a:r>
              <a:rPr lang="en-US" dirty="0" err="1"/>
              <a:t>Floch</a:t>
            </a:r>
            <a:r>
              <a:rPr lang="en-US" dirty="0"/>
              <a:t>, ME Tobar, PL </a:t>
            </a:r>
            <a:r>
              <a:rPr lang="en-US" dirty="0" err="1"/>
              <a:t>Stanwix</a:t>
            </a:r>
            <a:r>
              <a:rPr lang="en-US" dirty="0"/>
              <a:t>, S Parker, JG Hartnett, EN Ivanov, "Generation of 103.75 GHz CW Source with 5.10-16 Frequency Instability Using Cryogenic Sapphire Oscillators" IEEE </a:t>
            </a:r>
            <a:r>
              <a:rPr lang="en-US" dirty="0" err="1"/>
              <a:t>Microw</a:t>
            </a:r>
            <a:r>
              <a:rPr lang="en-US" dirty="0"/>
              <a:t>. Wireless Comp. </a:t>
            </a:r>
            <a:r>
              <a:rPr lang="en-US" dirty="0" err="1"/>
              <a:t>Lett</a:t>
            </a:r>
            <a:r>
              <a:rPr lang="en-US" dirty="0"/>
              <a:t>., vol. 22, no 2, pp. 85-87, 2012.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547854"/>
            <a:ext cx="2133600" cy="300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2EEDDC4E-35AB-4F0B-BAE1-7CBCE52EFA76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0484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48847" y="283400"/>
            <a:ext cx="4481602" cy="582440"/>
          </a:xfrm>
        </p:spPr>
        <p:txBody>
          <a:bodyPr/>
          <a:lstStyle/>
          <a:p>
            <a:r>
              <a:rPr lang="en-US" sz="2797" b="1" dirty="0">
                <a:solidFill>
                  <a:srgbClr val="7030A0"/>
                </a:solidFill>
              </a:rPr>
              <a:t>WML-6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2091663" y="773172"/>
            <a:ext cx="8305537" cy="1600069"/>
          </a:xfrm>
        </p:spPr>
        <p:txBody>
          <a:bodyPr>
            <a:noAutofit/>
          </a:bodyPr>
          <a:lstStyle/>
          <a:p>
            <a:r>
              <a:rPr lang="en-US" dirty="0"/>
              <a:t>Microwave Sapphire </a:t>
            </a:r>
            <a:r>
              <a:rPr lang="en-US" sz="3996" dirty="0"/>
              <a:t>Oscillators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subTitle" idx="1"/>
          </p:nvPr>
        </p:nvSpPr>
        <p:spPr>
          <a:xfrm>
            <a:off x="2091663" y="1624092"/>
            <a:ext cx="7802365" cy="841817"/>
          </a:xfrm>
        </p:spPr>
        <p:txBody>
          <a:bodyPr>
            <a:normAutofit/>
          </a:bodyPr>
          <a:lstStyle/>
          <a:p>
            <a:pPr>
              <a:spcBef>
                <a:spcPts val="599"/>
              </a:spcBef>
            </a:pPr>
            <a:r>
              <a:rPr lang="en-US" sz="1998" dirty="0"/>
              <a:t>E. N. Ivanov and M. </a:t>
            </a:r>
            <a:r>
              <a:rPr lang="en-US" sz="1998"/>
              <a:t>E. </a:t>
            </a:r>
            <a:r>
              <a:rPr lang="en-US" sz="1998" dirty="0"/>
              <a:t>Tobar</a:t>
            </a:r>
            <a:endParaRPr lang="en-US" sz="1998" baseline="30000" dirty="0"/>
          </a:p>
          <a:p>
            <a:pPr>
              <a:spcBef>
                <a:spcPts val="599"/>
              </a:spcBef>
            </a:pPr>
            <a:r>
              <a:rPr lang="en-US" sz="1998" baseline="30000" dirty="0"/>
              <a:t>School of Physics, The University of Western Australia</a:t>
            </a:r>
            <a:endParaRPr lang="en-US" sz="1998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0047922" y="6480169"/>
            <a:ext cx="2131378" cy="36474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1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BBE366E-DFD5-83C1-2BC2-33F4594D4E9D}"/>
              </a:ext>
            </a:extLst>
          </p:cNvPr>
          <p:cNvSpPr/>
          <p:nvPr/>
        </p:nvSpPr>
        <p:spPr>
          <a:xfrm>
            <a:off x="3709899" y="2926975"/>
            <a:ext cx="4759497" cy="25774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998" b="1" dirty="0">
                <a:solidFill>
                  <a:srgbClr val="0432FF"/>
                </a:solidFill>
                <a:latin typeface="Cambria" panose="02040503050406030204" pitchFamily="18" charset="0"/>
              </a:rPr>
              <a:t>Talk Outline</a:t>
            </a:r>
          </a:p>
          <a:p>
            <a:pPr marL="342557" indent="-342557">
              <a:lnSpc>
                <a:spcPct val="150000"/>
              </a:lnSpc>
              <a:buAutoNum type="arabicPeriod"/>
            </a:pPr>
            <a:r>
              <a:rPr 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Introduction: Microwave loop oscillator </a:t>
            </a:r>
          </a:p>
          <a:p>
            <a:pPr marL="342557" indent="-342557">
              <a:lnSpc>
                <a:spcPct val="150000"/>
              </a:lnSpc>
              <a:buAutoNum type="arabicPeriod"/>
            </a:pPr>
            <a:r>
              <a:rPr 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Low-phase noise microwave oscillators</a:t>
            </a:r>
          </a:p>
          <a:p>
            <a:pPr marL="342557" indent="-342557">
              <a:lnSpc>
                <a:spcPct val="150000"/>
              </a:lnSpc>
              <a:buAutoNum type="arabicPeriod"/>
            </a:pPr>
            <a:r>
              <a:rPr 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Measurements of Phase Fluctuations</a:t>
            </a:r>
          </a:p>
          <a:p>
            <a:pPr marL="342557" indent="-342557">
              <a:lnSpc>
                <a:spcPct val="150000"/>
              </a:lnSpc>
              <a:buAutoNum type="arabicPeriod"/>
            </a:pPr>
            <a:r>
              <a:rPr 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Frequency-stable microwave oscillators</a:t>
            </a:r>
          </a:p>
          <a:p>
            <a:pPr marL="342557" indent="-342557">
              <a:lnSpc>
                <a:spcPct val="150000"/>
              </a:lnSpc>
              <a:buAutoNum type="arabicPeriod"/>
            </a:pPr>
            <a:r>
              <a:rPr 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Outlook: Cryogenic sapphire oscillators</a:t>
            </a:r>
          </a:p>
        </p:txBody>
      </p:sp>
    </p:spTree>
    <p:extLst>
      <p:ext uri="{BB962C8B-B14F-4D97-AF65-F5344CB8AC3E}">
        <p14:creationId xmlns:p14="http://schemas.microsoft.com/office/powerpoint/2010/main" val="350070097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FE8A79B3-D20D-89A6-FCCA-84DE06800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5208" y="33302"/>
            <a:ext cx="4980253" cy="36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>
                <a:solidFill>
                  <a:srgbClr val="0432FF"/>
                </a:solidFill>
                <a:latin typeface="Cambria" panose="02040503050406030204" pitchFamily="18" charset="0"/>
              </a:rPr>
              <a:t>Microwave Loop Oscillator</a:t>
            </a:r>
          </a:p>
        </p:txBody>
      </p:sp>
      <p:sp>
        <p:nvSpPr>
          <p:cNvPr id="3" name="Rectangle 67">
            <a:extLst>
              <a:ext uri="{FF2B5EF4-FFF2-40B4-BE49-F238E27FC236}">
                <a16:creationId xmlns:a16="http://schemas.microsoft.com/office/drawing/2014/main" id="{06BF1E94-9BF3-FF8C-1077-12E288DBB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26" y="1018920"/>
            <a:ext cx="3916242" cy="30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399" b="1" i="1" dirty="0">
                <a:latin typeface="Cambria" panose="02040503050406030204" pitchFamily="18" charset="0"/>
              </a:rPr>
              <a:t>Phase noise of transmitted signal (Out 1)</a:t>
            </a:r>
            <a:endParaRPr lang="en-US" altLang="en-US" sz="1399" b="1" dirty="0">
              <a:latin typeface="Cambria" panose="02040503050406030204" pitchFamily="18" charset="0"/>
            </a:endParaRPr>
          </a:p>
        </p:txBody>
      </p:sp>
      <p:sp>
        <p:nvSpPr>
          <p:cNvPr id="5" name="Rectangle 67">
            <a:extLst>
              <a:ext uri="{FF2B5EF4-FFF2-40B4-BE49-F238E27FC236}">
                <a16:creationId xmlns:a16="http://schemas.microsoft.com/office/drawing/2014/main" id="{C7A9D848-D3A4-920E-DAD5-9EBA1AF6B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9136" y="2047504"/>
            <a:ext cx="2381794" cy="27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199" b="1" i="1">
                <a:solidFill>
                  <a:srgbClr val="0432FF"/>
                </a:solidFill>
                <a:latin typeface="Cambria" panose="02040503050406030204" pitchFamily="18" charset="0"/>
              </a:rPr>
              <a:t>Resonator-induced phase noise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CD0194F-FE6B-BA55-489D-CABEA8470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230" y="480274"/>
            <a:ext cx="2927157" cy="191967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D3E6D21-CB68-9BCB-59F6-BC8DA1F59CD6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497647" y="1804929"/>
            <a:ext cx="119497" cy="224685"/>
          </a:xfrm>
          <a:prstGeom prst="straightConnector1">
            <a:avLst/>
          </a:prstGeom>
          <a:noFill/>
          <a:ln w="12700">
            <a:solidFill>
              <a:srgbClr val="0000F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D139F2F-DCF2-F6FA-9E7F-E8BBA2DDB9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167" y="1335321"/>
            <a:ext cx="2547421" cy="6003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67D74AD-DB3B-0467-BCE9-901F552B9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94775" y="1337684"/>
            <a:ext cx="3189807" cy="622012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F6A5A49-A8C5-C2AF-94B5-97481F28B220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9338192" y="1823240"/>
            <a:ext cx="107574" cy="206373"/>
          </a:xfrm>
          <a:prstGeom prst="straightConnector1">
            <a:avLst/>
          </a:prstGeom>
          <a:noFill/>
          <a:ln w="12700">
            <a:solidFill>
              <a:srgbClr val="0000F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Rectangle 67">
            <a:extLst>
              <a:ext uri="{FF2B5EF4-FFF2-40B4-BE49-F238E27FC236}">
                <a16:creationId xmlns:a16="http://schemas.microsoft.com/office/drawing/2014/main" id="{0E53CEE3-E0E7-78DD-38D0-ED451B70C4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8777" y="1036911"/>
            <a:ext cx="4300998" cy="30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399" b="1" i="1" dirty="0">
                <a:latin typeface="Cambria" panose="02040503050406030204" pitchFamily="18" charset="0"/>
              </a:rPr>
              <a:t>Phase noise of incident signal on resonator (Out 2) </a:t>
            </a:r>
            <a:endParaRPr lang="en-US" altLang="en-US" sz="1399" b="1" dirty="0">
              <a:latin typeface="Cambria" panose="02040503050406030204" pitchFamily="18" charset="0"/>
            </a:endParaRPr>
          </a:p>
        </p:txBody>
      </p:sp>
      <p:sp>
        <p:nvSpPr>
          <p:cNvPr id="7" name="Rectangle 67">
            <a:extLst>
              <a:ext uri="{FF2B5EF4-FFF2-40B4-BE49-F238E27FC236}">
                <a16:creationId xmlns:a16="http://schemas.microsoft.com/office/drawing/2014/main" id="{DB951CD4-5E3B-A2A7-586B-B50DB66352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4280" y="2047504"/>
            <a:ext cx="1796364" cy="27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199" b="1" i="1">
                <a:solidFill>
                  <a:srgbClr val="0432FF"/>
                </a:solidFill>
                <a:latin typeface="Cambria" panose="02040503050406030204" pitchFamily="18" charset="0"/>
              </a:rPr>
              <a:t>Amplifier phase noise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BD4BE82-20BE-0577-3F54-3D808C0AF9D4}"/>
              </a:ext>
            </a:extLst>
          </p:cNvPr>
          <p:cNvGrpSpPr/>
          <p:nvPr/>
        </p:nvGrpSpPr>
        <p:grpSpPr>
          <a:xfrm>
            <a:off x="0" y="2508487"/>
            <a:ext cx="11766066" cy="3708065"/>
            <a:chOff x="3156486" y="2545899"/>
            <a:chExt cx="11778335" cy="3711932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772490F0-C8D8-5417-0407-DA32FEBDC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23107" y="2850510"/>
              <a:ext cx="4835592" cy="2998928"/>
            </a:xfrm>
            <a:prstGeom prst="rect">
              <a:avLst/>
            </a:prstGeom>
          </p:spPr>
        </p:pic>
        <p:sp>
          <p:nvSpPr>
            <p:cNvPr id="12" name="Rectangle 67">
              <a:extLst>
                <a:ext uri="{FF2B5EF4-FFF2-40B4-BE49-F238E27FC236}">
                  <a16:creationId xmlns:a16="http://schemas.microsoft.com/office/drawing/2014/main" id="{9B31BE31-AA9F-8AF0-468A-2F072F2D2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6486" y="5950054"/>
              <a:ext cx="539788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399" b="1" i="1">
                  <a:latin typeface="Cambria" panose="02040503050406030204" pitchFamily="18" charset="0"/>
                </a:rPr>
                <a:t>Computed phase noise spectrum of a loop oscillator (green trace)</a:t>
              </a:r>
            </a:p>
          </p:txBody>
        </p:sp>
        <p:sp>
          <p:nvSpPr>
            <p:cNvPr id="31" name="Rectangle 67">
              <a:extLst>
                <a:ext uri="{FF2B5EF4-FFF2-40B4-BE49-F238E27FC236}">
                  <a16:creationId xmlns:a16="http://schemas.microsoft.com/office/drawing/2014/main" id="{6FAA759C-2633-C9B4-4DB2-866C71F20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96776" y="2545899"/>
              <a:ext cx="3738045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199" i="1" dirty="0">
                  <a:latin typeface="Cambria" panose="02040503050406030204" pitchFamily="18" charset="0"/>
                </a:rPr>
                <a:t>Loop oscillator is assumed to be based on the 10 GHz sapphire resonator with the loaded Q-factor of 100 000</a:t>
              </a:r>
            </a:p>
          </p:txBody>
        </p:sp>
      </p:grpSp>
      <p:pic>
        <p:nvPicPr>
          <p:cNvPr id="4" name="Picture 11" descr="DSC00622">
            <a:extLst>
              <a:ext uri="{FF2B5EF4-FFF2-40B4-BE49-F238E27FC236}">
                <a16:creationId xmlns:a16="http://schemas.microsoft.com/office/drawing/2014/main" id="{69DE6CA3-EC3D-B2B3-04EC-7C5C7CB09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5010" y="3573235"/>
            <a:ext cx="3139976" cy="235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6">
            <a:extLst>
              <a:ext uri="{FF2B5EF4-FFF2-40B4-BE49-F238E27FC236}">
                <a16:creationId xmlns:a16="http://schemas.microsoft.com/office/drawing/2014/main" id="{D503E7AC-3235-FD0A-B875-56008142EA76}"/>
              </a:ext>
            </a:extLst>
          </p:cNvPr>
          <p:cNvSpPr txBox="1"/>
          <p:nvPr/>
        </p:nvSpPr>
        <p:spPr>
          <a:xfrm>
            <a:off x="4973214" y="3270004"/>
            <a:ext cx="2829151" cy="19564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2836" rIns="22836">
            <a:spAutoFit/>
          </a:bodyPr>
          <a:lstStyle/>
          <a:p>
            <a:pPr defTabSz="456743">
              <a:lnSpc>
                <a:spcPct val="180000"/>
              </a:lnSpc>
              <a:defRPr sz="3500">
                <a:latin typeface="Arial"/>
                <a:ea typeface="Arial"/>
                <a:cs typeface="Arial"/>
                <a:sym typeface="Arial"/>
              </a:defRPr>
            </a:pPr>
            <a:r>
              <a:rPr sz="1748" dirty="0"/>
              <a:t>Noise in oscillator depends on the amplifier phase noise and Cavity Q-factor = </a:t>
            </a:r>
            <a:r>
              <a:rPr lang="en-AU" sz="1748" dirty="0"/>
              <a:t>2*</a:t>
            </a:r>
            <a:r>
              <a:rPr sz="1748" dirty="0"/>
              <a:t>f</a:t>
            </a:r>
            <a:r>
              <a:rPr sz="1748" baseline="-15771" dirty="0"/>
              <a:t>0</a:t>
            </a:r>
            <a:r>
              <a:rPr lang="en-AU" sz="1748" baseline="-15771" dirty="0"/>
              <a:t>.5</a:t>
            </a:r>
            <a:r>
              <a:rPr sz="1748" dirty="0"/>
              <a:t>/</a:t>
            </a:r>
            <a:r>
              <a:rPr sz="1748" dirty="0" err="1">
                <a:latin typeface="Symbol" pitchFamily="2" charset="2"/>
                <a:ea typeface="Symbol"/>
                <a:cs typeface="Symbol"/>
                <a:sym typeface="Symbol"/>
              </a:rPr>
              <a:t>D</a:t>
            </a:r>
            <a:r>
              <a:rPr sz="1748" dirty="0" err="1"/>
              <a:t>f</a:t>
            </a:r>
            <a:r>
              <a:rPr sz="1748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5832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3" name="Group"/>
          <p:cNvGrpSpPr/>
          <p:nvPr/>
        </p:nvGrpSpPr>
        <p:grpSpPr>
          <a:xfrm>
            <a:off x="7133101" y="3816535"/>
            <a:ext cx="3847992" cy="2676262"/>
            <a:chOff x="0" y="0"/>
            <a:chExt cx="7704008" cy="5358105"/>
          </a:xfrm>
        </p:grpSpPr>
        <p:grpSp>
          <p:nvGrpSpPr>
            <p:cNvPr id="621" name="Group"/>
            <p:cNvGrpSpPr/>
            <p:nvPr/>
          </p:nvGrpSpPr>
          <p:grpSpPr>
            <a:xfrm>
              <a:off x="211717" y="849042"/>
              <a:ext cx="7280573" cy="4509063"/>
              <a:chOff x="0" y="0"/>
              <a:chExt cx="7280571" cy="4509062"/>
            </a:xfrm>
          </p:grpSpPr>
          <p:sp>
            <p:nvSpPr>
              <p:cNvPr id="607" name="Line"/>
              <p:cNvSpPr/>
              <p:nvPr/>
            </p:nvSpPr>
            <p:spPr>
              <a:xfrm flipV="1">
                <a:off x="1056639" y="703528"/>
                <a:ext cx="1" cy="3363997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sp>
            <p:nvSpPr>
              <p:cNvPr id="608" name="Line"/>
              <p:cNvSpPr/>
              <p:nvPr/>
            </p:nvSpPr>
            <p:spPr>
              <a:xfrm>
                <a:off x="905691" y="3873448"/>
                <a:ext cx="5779173" cy="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pic>
            <p:nvPicPr>
              <p:cNvPr id="609" name="image.pdf" descr="image.pdf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0" y="264159"/>
                <a:ext cx="846390" cy="77091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10" name="Line"/>
              <p:cNvSpPr/>
              <p:nvPr/>
            </p:nvSpPr>
            <p:spPr>
              <a:xfrm>
                <a:off x="1229152" y="789785"/>
                <a:ext cx="1380102" cy="3105228"/>
              </a:xfrm>
              <a:prstGeom prst="line">
                <a:avLst/>
              </a:prstGeom>
              <a:noFill/>
              <a:ln w="28575" cap="flat">
                <a:solidFill>
                  <a:srgbClr val="0066FF"/>
                </a:solidFill>
                <a:prstDash val="dash"/>
                <a:round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sp>
            <p:nvSpPr>
              <p:cNvPr id="611" name="Line"/>
              <p:cNvSpPr/>
              <p:nvPr/>
            </p:nvSpPr>
            <p:spPr>
              <a:xfrm>
                <a:off x="1099767" y="487888"/>
                <a:ext cx="5175379" cy="31914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627" y="8794"/>
                    </a:lnTo>
                    <a:lnTo>
                      <a:pt x="11968" y="19131"/>
                    </a:lnTo>
                    <a:lnTo>
                      <a:pt x="21600" y="21600"/>
                    </a:lnTo>
                  </a:path>
                </a:pathLst>
              </a:custGeom>
              <a:noFill/>
              <a:ln w="38100" cap="flat">
                <a:solidFill>
                  <a:srgbClr val="FF33CC"/>
                </a:solidFill>
                <a:prstDash val="solid"/>
                <a:round/>
              </a:ln>
              <a:effectLst/>
            </p:spPr>
            <p:txBody>
              <a:bodyPr wrap="square" lIns="22836" tIns="22836" rIns="22836" bIns="22836" numCol="1" anchor="ctr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sp>
            <p:nvSpPr>
              <p:cNvPr id="612" name="Line"/>
              <p:cNvSpPr/>
              <p:nvPr/>
            </p:nvSpPr>
            <p:spPr>
              <a:xfrm>
                <a:off x="3989353" y="2584994"/>
                <a:ext cx="1" cy="139627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dash"/>
                <a:round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pic>
            <p:nvPicPr>
              <p:cNvPr id="613" name="image.pdf" descr="image.pd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17040" y="0"/>
                <a:ext cx="2280402" cy="6469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14" name="Line"/>
              <p:cNvSpPr/>
              <p:nvPr/>
            </p:nvSpPr>
            <p:spPr>
              <a:xfrm flipH="1">
                <a:off x="1509485" y="681964"/>
                <a:ext cx="323462" cy="517539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tailEnd type="triangle" w="med" len="med"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pic>
            <p:nvPicPr>
              <p:cNvPr id="615" name="image.pdf" descr="image.pd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82666" y="2269619"/>
                <a:ext cx="1797906" cy="63883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16" name="Line"/>
              <p:cNvSpPr/>
              <p:nvPr/>
            </p:nvSpPr>
            <p:spPr>
              <a:xfrm flipH="1">
                <a:off x="5283198" y="2989321"/>
                <a:ext cx="323462" cy="539102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tailEnd type="triangle" w="med" len="med"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sp>
            <p:nvSpPr>
              <p:cNvPr id="617" name="Line"/>
              <p:cNvSpPr/>
              <p:nvPr/>
            </p:nvSpPr>
            <p:spPr>
              <a:xfrm flipH="1">
                <a:off x="3018970" y="2083629"/>
                <a:ext cx="323462" cy="539103"/>
              </a:xfrm>
              <a:prstGeom prst="line">
                <a:avLst/>
              </a:prstGeom>
              <a:noFill/>
              <a:ln w="28575" cap="rnd">
                <a:solidFill>
                  <a:srgbClr val="000000"/>
                </a:solidFill>
                <a:prstDash val="sysDot"/>
                <a:round/>
                <a:tailEnd type="triangle" w="med" len="med"/>
              </a:ln>
              <a:effectLst/>
            </p:spPr>
            <p:txBody>
              <a:bodyPr wrap="square" lIns="22836" tIns="22836" rIns="22836" bIns="22836" numCol="1" anchor="t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pic>
            <p:nvPicPr>
              <p:cNvPr id="618" name="image.pdf" descr="image.pd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102532" y="1272280"/>
                <a:ext cx="3285826" cy="66848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19" name="∼ Δf"/>
              <p:cNvSpPr txBox="1"/>
              <p:nvPr/>
            </p:nvSpPr>
            <p:spPr>
              <a:xfrm>
                <a:off x="3506858" y="4035178"/>
                <a:ext cx="789785" cy="4738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56743">
                  <a:defRPr sz="1800">
                    <a:solidFill>
                      <a:srgbClr val="333399"/>
                    </a:solidFill>
                    <a:latin typeface="Symbol"/>
                    <a:ea typeface="Symbol"/>
                    <a:cs typeface="Symbol"/>
                    <a:sym typeface="Symbol"/>
                  </a:defRPr>
                </a:pPr>
                <a:r>
                  <a:rPr sz="899"/>
                  <a:t>~ D</a:t>
                </a:r>
                <a:r>
                  <a:rPr sz="899" i="1">
                    <a:latin typeface="Arial"/>
                    <a:ea typeface="Arial"/>
                    <a:cs typeface="Arial"/>
                    <a:sym typeface="Arial"/>
                  </a:rPr>
                  <a:t>f</a:t>
                </a:r>
              </a:p>
            </p:txBody>
          </p:sp>
          <p:sp>
            <p:nvSpPr>
              <p:cNvPr id="620" name="F"/>
              <p:cNvSpPr txBox="1"/>
              <p:nvPr/>
            </p:nvSpPr>
            <p:spPr>
              <a:xfrm>
                <a:off x="6234714" y="4019005"/>
                <a:ext cx="789784" cy="4401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914400">
                  <a:defRPr sz="1800" i="1">
                    <a:solidFill>
                      <a:srgbClr val="333399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899"/>
                  <a:t>F</a:t>
                </a:r>
              </a:p>
            </p:txBody>
          </p:sp>
        </p:grpSp>
        <p:sp>
          <p:nvSpPr>
            <p:cNvPr id="622" name="Oscillator phase noise spectrum"/>
            <p:cNvSpPr txBox="1"/>
            <p:nvPr/>
          </p:nvSpPr>
          <p:spPr>
            <a:xfrm>
              <a:off x="0" y="0"/>
              <a:ext cx="7704008" cy="569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defTabSz="914400">
                <a:defRPr sz="3700" b="1" i="1">
                  <a:solidFill>
                    <a:srgbClr val="33339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848"/>
                <a:t>Oscillator phase noise spectrum</a:t>
              </a:r>
            </a:p>
          </p:txBody>
        </p:sp>
      </p:grpSp>
      <p:grpSp>
        <p:nvGrpSpPr>
          <p:cNvPr id="654" name="Group"/>
          <p:cNvGrpSpPr/>
          <p:nvPr/>
        </p:nvGrpSpPr>
        <p:grpSpPr>
          <a:xfrm>
            <a:off x="6659959" y="748382"/>
            <a:ext cx="5281581" cy="3033956"/>
            <a:chOff x="0" y="0"/>
            <a:chExt cx="10574173" cy="6074238"/>
          </a:xfrm>
        </p:grpSpPr>
        <p:grpSp>
          <p:nvGrpSpPr>
            <p:cNvPr id="651" name="Group"/>
            <p:cNvGrpSpPr/>
            <p:nvPr/>
          </p:nvGrpSpPr>
          <p:grpSpPr>
            <a:xfrm>
              <a:off x="0" y="0"/>
              <a:ext cx="7623984" cy="6074239"/>
              <a:chOff x="0" y="0"/>
              <a:chExt cx="7623983" cy="6074238"/>
            </a:xfrm>
          </p:grpSpPr>
          <p:sp>
            <p:nvSpPr>
              <p:cNvPr id="624" name="Line"/>
              <p:cNvSpPr/>
              <p:nvPr/>
            </p:nvSpPr>
            <p:spPr>
              <a:xfrm>
                <a:off x="546945" y="1138239"/>
                <a:ext cx="2217350" cy="2424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</a:path>
                </a:pathLst>
              </a:cu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22836" tIns="22836" rIns="22836" bIns="22836" numCol="1" anchor="ctr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sp>
            <p:nvSpPr>
              <p:cNvPr id="625" name="Line"/>
              <p:cNvSpPr/>
              <p:nvPr/>
            </p:nvSpPr>
            <p:spPr>
              <a:xfrm flipH="1">
                <a:off x="3887750" y="1108674"/>
                <a:ext cx="1980832" cy="242430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800" y="21600"/>
                    </a:moveTo>
                    <a:lnTo>
                      <a:pt x="0" y="21600"/>
                    </a:lnTo>
                    <a:lnTo>
                      <a:pt x="0" y="0"/>
                    </a:lnTo>
                    <a:lnTo>
                      <a:pt x="21600" y="0"/>
                    </a:lnTo>
                  </a:path>
                </a:pathLst>
              </a:custGeom>
              <a:noFill/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22836" tIns="22836" rIns="22836" bIns="22836" numCol="1" anchor="ctr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sp>
            <p:nvSpPr>
              <p:cNvPr id="626" name="Triangle"/>
              <p:cNvSpPr/>
              <p:nvPr/>
            </p:nvSpPr>
            <p:spPr>
              <a:xfrm rot="5400000">
                <a:off x="2971246" y="458252"/>
                <a:ext cx="798247" cy="1300845"/>
              </a:xfrm>
              <a:prstGeom prst="triangle">
                <a:avLst/>
              </a:prstGeom>
              <a:solidFill>
                <a:srgbClr val="FFFFFF"/>
              </a:solidFill>
              <a:ln w="2857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22836" tIns="22836" rIns="22836" bIns="22836" numCol="1" anchor="ctr">
                <a:noAutofit/>
              </a:bodyPr>
              <a:lstStyle/>
              <a:p>
                <a:pPr defTabSz="456743">
                  <a:defRPr sz="1800">
                    <a:latin typeface="Arial"/>
                    <a:ea typeface="Arial"/>
                    <a:cs typeface="Arial"/>
                    <a:sym typeface="Arial"/>
                  </a:defRPr>
                </a:pPr>
                <a:endParaRPr sz="899"/>
              </a:p>
            </p:txBody>
          </p:sp>
          <p:grpSp>
            <p:nvGrpSpPr>
              <p:cNvPr id="629" name="Group"/>
              <p:cNvGrpSpPr/>
              <p:nvPr/>
            </p:nvGrpSpPr>
            <p:grpSpPr>
              <a:xfrm>
                <a:off x="4626866" y="251299"/>
                <a:ext cx="620859" cy="679988"/>
                <a:chOff x="0" y="0"/>
                <a:chExt cx="620857" cy="679987"/>
              </a:xfrm>
            </p:grpSpPr>
            <p:sp>
              <p:nvSpPr>
                <p:cNvPr id="627" name="Line"/>
                <p:cNvSpPr/>
                <p:nvPr/>
              </p:nvSpPr>
              <p:spPr>
                <a:xfrm>
                  <a:off x="0" y="679986"/>
                  <a:ext cx="620858" cy="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  <p:sp>
              <p:nvSpPr>
                <p:cNvPr id="628" name="Line"/>
                <p:cNvSpPr/>
                <p:nvPr/>
              </p:nvSpPr>
              <p:spPr>
                <a:xfrm flipV="1">
                  <a:off x="620857" y="-1"/>
                  <a:ext cx="1" cy="679988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</p:grpSp>
          <p:sp>
            <p:nvSpPr>
              <p:cNvPr id="630" name="Signal out"/>
              <p:cNvSpPr txBox="1"/>
              <p:nvPr/>
            </p:nvSpPr>
            <p:spPr>
              <a:xfrm>
                <a:off x="5458373" y="0"/>
                <a:ext cx="2165611" cy="4594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914400">
                  <a:defRPr sz="1400" b="1" i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699"/>
                  <a:t>Signal out</a:t>
                </a:r>
              </a:p>
            </p:txBody>
          </p:sp>
          <p:sp>
            <p:nvSpPr>
              <p:cNvPr id="631" name="Resonator (SLC)"/>
              <p:cNvSpPr txBox="1"/>
              <p:nvPr/>
            </p:nvSpPr>
            <p:spPr>
              <a:xfrm>
                <a:off x="1603882" y="2124957"/>
                <a:ext cx="3599496" cy="45949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914400">
                  <a:defRPr sz="2300" b="1" i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1149"/>
                  <a:t>Resonator (SLC)</a:t>
                </a:r>
              </a:p>
            </p:txBody>
          </p:sp>
          <p:grpSp>
            <p:nvGrpSpPr>
              <p:cNvPr id="634" name="Group"/>
              <p:cNvGrpSpPr/>
              <p:nvPr/>
            </p:nvGrpSpPr>
            <p:grpSpPr>
              <a:xfrm>
                <a:off x="2472344" y="2738424"/>
                <a:ext cx="1622360" cy="1618666"/>
                <a:chOff x="0" y="0"/>
                <a:chExt cx="1622358" cy="1618664"/>
              </a:xfrm>
            </p:grpSpPr>
            <p:sp>
              <p:nvSpPr>
                <p:cNvPr id="632" name="Oval"/>
                <p:cNvSpPr/>
                <p:nvPr/>
              </p:nvSpPr>
              <p:spPr>
                <a:xfrm>
                  <a:off x="0" y="0"/>
                  <a:ext cx="1622359" cy="1618665"/>
                </a:xfrm>
                <a:prstGeom prst="ellipse">
                  <a:avLst/>
                </a:prstGeom>
                <a:noFill/>
                <a:ln w="57150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22836" tIns="22836" rIns="22836" bIns="22836" numCol="1" anchor="ctr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  <p:sp>
              <p:nvSpPr>
                <p:cNvPr id="633" name="Circle"/>
                <p:cNvSpPr/>
                <p:nvPr/>
              </p:nvSpPr>
              <p:spPr>
                <a:xfrm>
                  <a:off x="317819" y="291950"/>
                  <a:ext cx="979329" cy="975635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DAFF"/>
                    </a:gs>
                    <a:gs pos="100000">
                      <a:srgbClr val="FF99FF"/>
                    </a:gs>
                  </a:gsLst>
                  <a:path path="circle">
                    <a:fillToRect l="37721" t="-19636" r="62278" b="119636"/>
                  </a:path>
                </a:gradFill>
                <a:ln w="12700" cap="flat">
                  <a:noFill/>
                  <a:miter lim="400000"/>
                </a:ln>
                <a:effectLst/>
              </p:spPr>
              <p:txBody>
                <a:bodyPr wrap="square" lIns="22836" tIns="22836" rIns="22836" bIns="22836" numCol="1" anchor="ctr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</p:grpSp>
          <p:sp>
            <p:nvSpPr>
              <p:cNvPr id="635" name="Amplifier"/>
              <p:cNvSpPr txBox="1"/>
              <p:nvPr/>
            </p:nvSpPr>
            <p:spPr>
              <a:xfrm>
                <a:off x="801942" y="103476"/>
                <a:ext cx="1823423" cy="4594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noAutofit/>
              </a:bodyPr>
              <a:lstStyle>
                <a:lvl1pPr defTabSz="914400">
                  <a:defRPr sz="1400" b="1" i="1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699"/>
                  <a:t>Amplifier</a:t>
                </a:r>
              </a:p>
            </p:txBody>
          </p:sp>
          <p:grpSp>
            <p:nvGrpSpPr>
              <p:cNvPr id="645" name="Group"/>
              <p:cNvGrpSpPr/>
              <p:nvPr/>
            </p:nvGrpSpPr>
            <p:grpSpPr>
              <a:xfrm>
                <a:off x="698465" y="3887751"/>
                <a:ext cx="2601690" cy="2186488"/>
                <a:chOff x="0" y="0"/>
                <a:chExt cx="2601688" cy="2186487"/>
              </a:xfrm>
            </p:grpSpPr>
            <p:sp>
              <p:nvSpPr>
                <p:cNvPr id="636" name="Line"/>
                <p:cNvSpPr/>
                <p:nvPr/>
              </p:nvSpPr>
              <p:spPr>
                <a:xfrm>
                  <a:off x="214343" y="1452363"/>
                  <a:ext cx="2387346" cy="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  <p:grpSp>
              <p:nvGrpSpPr>
                <p:cNvPr id="639" name="Group"/>
                <p:cNvGrpSpPr/>
                <p:nvPr/>
              </p:nvGrpSpPr>
              <p:grpSpPr>
                <a:xfrm>
                  <a:off x="739116" y="225430"/>
                  <a:ext cx="1167804" cy="1199893"/>
                  <a:chOff x="0" y="0"/>
                  <a:chExt cx="1167803" cy="1199892"/>
                </a:xfrm>
              </p:grpSpPr>
              <p:sp>
                <p:nvSpPr>
                  <p:cNvPr id="637" name="Line"/>
                  <p:cNvSpPr/>
                  <p:nvPr/>
                </p:nvSpPr>
                <p:spPr>
                  <a:xfrm>
                    <a:off x="0" y="0"/>
                    <a:ext cx="583902" cy="119989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513" extrusionOk="0">
                        <a:moveTo>
                          <a:pt x="0" y="21485"/>
                        </a:moveTo>
                        <a:cubicBezTo>
                          <a:pt x="3505" y="21542"/>
                          <a:pt x="7009" y="21600"/>
                          <a:pt x="9513" y="20678"/>
                        </a:cubicBezTo>
                        <a:cubicBezTo>
                          <a:pt x="12016" y="19757"/>
                          <a:pt x="13589" y="18605"/>
                          <a:pt x="15020" y="15782"/>
                        </a:cubicBezTo>
                        <a:cubicBezTo>
                          <a:pt x="16450" y="12960"/>
                          <a:pt x="17023" y="6336"/>
                          <a:pt x="18095" y="3686"/>
                        </a:cubicBezTo>
                        <a:cubicBezTo>
                          <a:pt x="19168" y="1037"/>
                          <a:pt x="20384" y="518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33399"/>
                    </a:solidFill>
                    <a:prstDash val="solid"/>
                    <a:round/>
                  </a:ln>
                  <a:effectLst/>
                </p:spPr>
                <p:txBody>
                  <a:bodyPr wrap="square" lIns="22836" tIns="22836" rIns="22836" bIns="22836" numCol="1" anchor="ctr">
                    <a:noAutofit/>
                  </a:bodyPr>
                  <a:lstStyle/>
                  <a:p>
                    <a:pPr defTabSz="456743"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 sz="899"/>
                  </a:p>
                </p:txBody>
              </p:sp>
              <p:sp>
                <p:nvSpPr>
                  <p:cNvPr id="638" name="Line"/>
                  <p:cNvSpPr/>
                  <p:nvPr/>
                </p:nvSpPr>
                <p:spPr>
                  <a:xfrm flipH="1">
                    <a:off x="583901" y="0"/>
                    <a:ext cx="583903" cy="119989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513" extrusionOk="0">
                        <a:moveTo>
                          <a:pt x="0" y="21485"/>
                        </a:moveTo>
                        <a:cubicBezTo>
                          <a:pt x="3505" y="21542"/>
                          <a:pt x="7009" y="21600"/>
                          <a:pt x="9513" y="20678"/>
                        </a:cubicBezTo>
                        <a:cubicBezTo>
                          <a:pt x="12016" y="19757"/>
                          <a:pt x="13589" y="18605"/>
                          <a:pt x="15020" y="15782"/>
                        </a:cubicBezTo>
                        <a:cubicBezTo>
                          <a:pt x="16450" y="12960"/>
                          <a:pt x="17023" y="6336"/>
                          <a:pt x="18095" y="3686"/>
                        </a:cubicBezTo>
                        <a:cubicBezTo>
                          <a:pt x="19168" y="1037"/>
                          <a:pt x="20384" y="518"/>
                          <a:pt x="21600" y="0"/>
                        </a:cubicBezTo>
                      </a:path>
                    </a:pathLst>
                  </a:custGeom>
                  <a:noFill/>
                  <a:ln w="19050" cap="flat">
                    <a:solidFill>
                      <a:srgbClr val="333399"/>
                    </a:solidFill>
                    <a:prstDash val="solid"/>
                    <a:round/>
                  </a:ln>
                  <a:effectLst/>
                </p:spPr>
                <p:txBody>
                  <a:bodyPr wrap="square" lIns="22836" tIns="22836" rIns="22836" bIns="22836" numCol="1" anchor="ctr">
                    <a:noAutofit/>
                  </a:bodyPr>
                  <a:lstStyle/>
                  <a:p>
                    <a:pPr defTabSz="456743"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 sz="899"/>
                  </a:p>
                </p:txBody>
              </p:sp>
            </p:grpSp>
            <p:sp>
              <p:nvSpPr>
                <p:cNvPr id="640" name="Line"/>
                <p:cNvSpPr/>
                <p:nvPr/>
              </p:nvSpPr>
              <p:spPr>
                <a:xfrm>
                  <a:off x="683682" y="694769"/>
                  <a:ext cx="517382" cy="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  <p:sp>
              <p:nvSpPr>
                <p:cNvPr id="641" name="Line"/>
                <p:cNvSpPr/>
                <p:nvPr/>
              </p:nvSpPr>
              <p:spPr>
                <a:xfrm flipH="1" flipV="1">
                  <a:off x="1437580" y="672595"/>
                  <a:ext cx="517383" cy="1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  <p:sp>
              <p:nvSpPr>
                <p:cNvPr id="642" name="Δf"/>
                <p:cNvSpPr txBox="1"/>
                <p:nvPr/>
              </p:nvSpPr>
              <p:spPr>
                <a:xfrm>
                  <a:off x="0" y="0"/>
                  <a:ext cx="1082806" cy="64970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6743">
                    <a:defRPr sz="1800">
                      <a:solidFill>
                        <a:srgbClr val="333399"/>
                      </a:solidFill>
                      <a:latin typeface="Symbol"/>
                      <a:ea typeface="Symbol"/>
                      <a:cs typeface="Symbol"/>
                      <a:sym typeface="Symbol"/>
                    </a:defRPr>
                  </a:pPr>
                  <a:r>
                    <a:rPr sz="899"/>
                    <a:t>D</a:t>
                  </a:r>
                  <a:r>
                    <a:rPr sz="899" i="1">
                      <a:latin typeface="Arial"/>
                      <a:ea typeface="Arial"/>
                      <a:cs typeface="Arial"/>
                      <a:sym typeface="Arial"/>
                    </a:rPr>
                    <a:t>f</a:t>
                  </a:r>
                </a:p>
              </p:txBody>
            </p:sp>
            <p:sp>
              <p:nvSpPr>
                <p:cNvPr id="643" name="fres"/>
                <p:cNvSpPr txBox="1"/>
                <p:nvPr/>
              </p:nvSpPr>
              <p:spPr>
                <a:xfrm>
                  <a:off x="753898" y="1481928"/>
                  <a:ext cx="1134544" cy="70456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6743">
                    <a:defRPr sz="1800" i="1">
                      <a:solidFill>
                        <a:srgbClr val="333399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sz="899"/>
                    <a:t>f</a:t>
                  </a:r>
                  <a:r>
                    <a:rPr sz="899" b="1" baseline="-25000"/>
                    <a:t>res</a:t>
                  </a:r>
                </a:p>
              </p:txBody>
            </p:sp>
            <p:sp>
              <p:nvSpPr>
                <p:cNvPr id="644" name="Line"/>
                <p:cNvSpPr/>
                <p:nvPr/>
              </p:nvSpPr>
              <p:spPr>
                <a:xfrm flipV="1">
                  <a:off x="1330408" y="1289757"/>
                  <a:ext cx="1" cy="258692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</p:grpSp>
          <p:grpSp>
            <p:nvGrpSpPr>
              <p:cNvPr id="650" name="Group"/>
              <p:cNvGrpSpPr/>
              <p:nvPr/>
            </p:nvGrpSpPr>
            <p:grpSpPr>
              <a:xfrm>
                <a:off x="0" y="1692310"/>
                <a:ext cx="970513" cy="1308769"/>
                <a:chOff x="0" y="0"/>
                <a:chExt cx="970512" cy="1308768"/>
              </a:xfrm>
            </p:grpSpPr>
            <p:sp>
              <p:nvSpPr>
                <p:cNvPr id="646" name="Line"/>
                <p:cNvSpPr/>
                <p:nvPr/>
              </p:nvSpPr>
              <p:spPr>
                <a:xfrm flipV="1">
                  <a:off x="0" y="0"/>
                  <a:ext cx="970513" cy="1308769"/>
                </a:xfrm>
                <a:prstGeom prst="line">
                  <a:avLst/>
                </a:prstGeom>
                <a:noFill/>
                <a:ln w="9525" cap="flat">
                  <a:solidFill>
                    <a:srgbClr val="0000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22836" tIns="22836" rIns="22836" bIns="22836" numCol="1" anchor="t">
                  <a:noAutofit/>
                </a:bodyPr>
                <a:lstStyle/>
                <a:p>
                  <a:pPr defTabSz="456743">
                    <a:defRPr sz="1800"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899"/>
                </a:p>
              </p:txBody>
            </p:sp>
            <p:grpSp>
              <p:nvGrpSpPr>
                <p:cNvPr id="649" name="Group"/>
                <p:cNvGrpSpPr/>
                <p:nvPr/>
              </p:nvGrpSpPr>
              <p:grpSpPr>
                <a:xfrm>
                  <a:off x="60260" y="275030"/>
                  <a:ext cx="872194" cy="831417"/>
                  <a:chOff x="0" y="0"/>
                  <a:chExt cx="872192" cy="831415"/>
                </a:xfrm>
              </p:grpSpPr>
              <p:sp>
                <p:nvSpPr>
                  <p:cNvPr id="647" name="Rectangle"/>
                  <p:cNvSpPr/>
                  <p:nvPr/>
                </p:nvSpPr>
                <p:spPr>
                  <a:xfrm>
                    <a:off x="0" y="0"/>
                    <a:ext cx="872193" cy="831416"/>
                  </a:xfrm>
                  <a:prstGeom prst="rect">
                    <a:avLst/>
                  </a:prstGeom>
                  <a:solidFill>
                    <a:srgbClr val="FFFFFF"/>
                  </a:solidFill>
                  <a:ln w="25400" cap="flat">
                    <a:solidFill>
                      <a:srgbClr val="000000"/>
                    </a:solidFill>
                    <a:prstDash val="solid"/>
                    <a:round/>
                  </a:ln>
                  <a:effectLst/>
                </p:spPr>
                <p:txBody>
                  <a:bodyPr wrap="square" lIns="22836" tIns="22836" rIns="22836" bIns="22836" numCol="1" anchor="t">
                    <a:noAutofit/>
                  </a:bodyPr>
                  <a:lstStyle/>
                  <a:p>
                    <a:pPr defTabSz="456743">
                      <a:defRPr sz="1800">
                        <a:latin typeface="Arial"/>
                        <a:ea typeface="Arial"/>
                        <a:cs typeface="Arial"/>
                        <a:sym typeface="Arial"/>
                      </a:defRPr>
                    </a:pPr>
                    <a:endParaRPr sz="899"/>
                  </a:p>
                </p:txBody>
              </p:sp>
              <p:sp>
                <p:nvSpPr>
                  <p:cNvPr id="648" name="ϕ"/>
                  <p:cNvSpPr txBox="1"/>
                  <p:nvPr/>
                </p:nvSpPr>
                <p:spPr>
                  <a:xfrm>
                    <a:off x="253728" y="53741"/>
                    <a:ext cx="473053" cy="601649"/>
                  </a:xfrm>
                  <a:prstGeom prst="rect">
                    <a:avLst/>
                  </a:pr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  </a:ext>
                  </a:extLst>
                </p:spPr>
                <p:txBody>
                  <a:bodyPr wrap="square" lIns="0" tIns="0" rIns="0" bIns="0" numCol="1" anchor="t">
                    <a:noAutofit/>
                  </a:bodyPr>
                  <a:lstStyle>
                    <a:lvl1pPr defTabSz="914400">
                      <a:defRPr sz="4600">
                        <a:latin typeface="Symbol"/>
                        <a:ea typeface="Symbol"/>
                        <a:cs typeface="Symbol"/>
                        <a:sym typeface="Symbol"/>
                      </a:defRPr>
                    </a:lvl1pPr>
                  </a:lstStyle>
                  <a:p>
                    <a:r>
                      <a:rPr sz="2298"/>
                      <a:t>j</a:t>
                    </a:r>
                  </a:p>
                </p:txBody>
              </p:sp>
            </p:grpSp>
          </p:grpSp>
        </p:grpSp>
        <p:pic>
          <p:nvPicPr>
            <p:cNvPr id="652" name="Screen Shot 2021-12-13 at 10.19.55 am.png" descr="Screen Shot 2021-12-13 at 10.19.55 am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62471" y="378374"/>
              <a:ext cx="1162642" cy="60900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53" name="Screen Shot 2021-12-13 at 10.20.25 am.png" descr="Screen Shot 2021-12-13 at 10.20.25 am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8043" y="93236"/>
              <a:ext cx="4166131" cy="70589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655" name="Title 1"/>
          <p:cNvSpPr txBox="1"/>
          <p:nvPr/>
        </p:nvSpPr>
        <p:spPr>
          <a:xfrm>
            <a:off x="9978734" y="1304005"/>
            <a:ext cx="1894568" cy="426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36" rIns="22836" anchor="ctr">
            <a:normAutofit fontScale="92500"/>
          </a:bodyPr>
          <a:lstStyle>
            <a:lvl1pPr defTabSz="914400">
              <a:spcBef>
                <a:spcPts val="0"/>
              </a:spcBef>
              <a:defRPr sz="4400" b="1">
                <a:latin typeface="Franklin Gothic Book"/>
                <a:ea typeface="Franklin Gothic Book"/>
                <a:cs typeface="Franklin Gothic Book"/>
                <a:sym typeface="Franklin Gothic Book"/>
              </a:defRPr>
            </a:lvl1pPr>
          </a:lstStyle>
          <a:p>
            <a:r>
              <a:rPr sz="2198" dirty="0"/>
              <a:t>Lesson’s Model</a:t>
            </a:r>
          </a:p>
        </p:txBody>
      </p:sp>
      <p:grpSp>
        <p:nvGrpSpPr>
          <p:cNvPr id="661" name="Group"/>
          <p:cNvGrpSpPr/>
          <p:nvPr/>
        </p:nvGrpSpPr>
        <p:grpSpPr>
          <a:xfrm>
            <a:off x="193595" y="1696735"/>
            <a:ext cx="5470446" cy="3533836"/>
            <a:chOff x="-692002" y="91053"/>
            <a:chExt cx="10788366" cy="7343387"/>
          </a:xfrm>
        </p:grpSpPr>
        <p:grpSp>
          <p:nvGrpSpPr>
            <p:cNvPr id="659" name="Group 11"/>
            <p:cNvGrpSpPr/>
            <p:nvPr/>
          </p:nvGrpSpPr>
          <p:grpSpPr>
            <a:xfrm>
              <a:off x="887691" y="1037015"/>
              <a:ext cx="8138875" cy="6397426"/>
              <a:chOff x="0" y="0"/>
              <a:chExt cx="8138873" cy="6397425"/>
            </a:xfrm>
          </p:grpSpPr>
          <p:pic>
            <p:nvPicPr>
              <p:cNvPr id="656" name="Picture 7" descr="Picture 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8978" y="450530"/>
                <a:ext cx="5422425" cy="545642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57" name="Rectangle 8"/>
              <p:cNvSpPr txBox="1"/>
              <p:nvPr/>
            </p:nvSpPr>
            <p:spPr>
              <a:xfrm>
                <a:off x="2487223" y="5329254"/>
                <a:ext cx="5651651" cy="106817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36" tIns="22836" rIns="22836" bIns="22836" numCol="1" anchor="t">
                <a:noAutofit/>
              </a:bodyPr>
              <a:lstStyle>
                <a:lvl1pPr defTabSz="914400">
                  <a:defRPr sz="3000"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1499"/>
                  <a:t>IEEE MGW LETTERS. P-108, VOL. 5. NO. 4, APRIL 1995</a:t>
                </a:r>
              </a:p>
            </p:txBody>
          </p:sp>
          <p:sp>
            <p:nvSpPr>
              <p:cNvPr id="658" name="TextBox 9"/>
              <p:cNvSpPr txBox="1"/>
              <p:nvPr/>
            </p:nvSpPr>
            <p:spPr>
              <a:xfrm>
                <a:off x="0" y="0"/>
                <a:ext cx="4712083" cy="6910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36" tIns="22836" rIns="22836" bIns="22836" numCol="1" anchor="t">
                <a:noAutofit/>
              </a:bodyPr>
              <a:lstStyle>
                <a:lvl1pPr defTabSz="914400">
                  <a:defRPr sz="1800" b="1">
                    <a:solidFill>
                      <a:srgbClr val="0000CC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r>
                  <a:rPr sz="899"/>
                  <a:t>Mixer phase detector</a:t>
                </a:r>
              </a:p>
            </p:txBody>
          </p:sp>
        </p:grpSp>
        <p:sp>
          <p:nvSpPr>
            <p:cNvPr id="660" name="Cancel Noise with Phase Detector (Room Temp)"/>
            <p:cNvSpPr txBox="1"/>
            <p:nvPr/>
          </p:nvSpPr>
          <p:spPr>
            <a:xfrm>
              <a:off x="-692003" y="91053"/>
              <a:ext cx="10788367" cy="564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914400">
                <a:defRPr sz="3700" b="1" i="1">
                  <a:solidFill>
                    <a:srgbClr val="333399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848" dirty="0"/>
                <a:t>Cancel Noise with Phase Detector (Room Temp)</a:t>
              </a:r>
            </a:p>
          </p:txBody>
        </p:sp>
      </p:grpSp>
      <p:sp>
        <p:nvSpPr>
          <p:cNvPr id="664" name="Connection Line"/>
          <p:cNvSpPr/>
          <p:nvPr/>
        </p:nvSpPr>
        <p:spPr>
          <a:xfrm>
            <a:off x="7877416" y="5264910"/>
            <a:ext cx="1349224" cy="643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0621" y="18740"/>
                  <a:pt x="3421" y="11540"/>
                  <a:pt x="0" y="0"/>
                </a:cubicBezTo>
              </a:path>
            </a:pathLst>
          </a:custGeom>
          <a:ln w="38100">
            <a:solidFill>
              <a:schemeClr val="accent6">
                <a:satOff val="-20754"/>
                <a:lumOff val="-16738"/>
              </a:schemeClr>
            </a:solidFill>
            <a:miter lim="400000"/>
          </a:ln>
        </p:spPr>
        <p:txBody>
          <a:bodyPr/>
          <a:lstStyle/>
          <a:p>
            <a:endParaRPr sz="1798"/>
          </a:p>
        </p:txBody>
      </p:sp>
      <p:sp>
        <p:nvSpPr>
          <p:cNvPr id="663" name="Low Phase Noise Oscillators…"/>
          <p:cNvSpPr txBox="1">
            <a:spLocks noGrp="1"/>
          </p:cNvSpPr>
          <p:nvPr>
            <p:ph type="title"/>
          </p:nvPr>
        </p:nvSpPr>
        <p:spPr>
          <a:xfrm>
            <a:off x="2656833" y="103315"/>
            <a:ext cx="6578655" cy="604661"/>
          </a:xfrm>
          <a:prstGeom prst="rect">
            <a:avLst/>
          </a:prstGeom>
        </p:spPr>
        <p:txBody>
          <a:bodyPr/>
          <a:lstStyle/>
          <a:p>
            <a:pPr algn="l" defTabSz="443041">
              <a:defRPr sz="6887" b="1"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rPr sz="2997" dirty="0"/>
              <a:t>Low Phase Noise Oscillators</a:t>
            </a:r>
            <a:r>
              <a:rPr lang="en-AU" sz="2997" dirty="0"/>
              <a:t> @ UWA</a:t>
            </a:r>
            <a:endParaRPr sz="2997" dirty="0"/>
          </a:p>
        </p:txBody>
      </p:sp>
    </p:spTree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" grpId="0" animBg="1" advAuto="0"/>
      <p:bldP spid="661" grpId="0" animBg="1" advAuto="0"/>
      <p:bldP spid="664" grpId="0" animBg="1" advAuto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518903" y="-57454"/>
            <a:ext cx="7224540" cy="1076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en-AU" sz="3197" b="0" kern="0" dirty="0">
                <a:solidFill>
                  <a:sysClr val="windowText" lastClr="000000"/>
                </a:solidFill>
              </a:rPr>
              <a:t>CARRIER SUPPRESSION INTERFEROMETER PHASE DETECTOR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862" y="1120010"/>
            <a:ext cx="5360161" cy="1888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588104" y="3289448"/>
            <a:ext cx="6976139" cy="645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AU" sz="1798" dirty="0"/>
              <a:t>In 1993 we developed the interferometer as a phase detector, only limited by basic fundamental thermal noise if designed properly</a:t>
            </a:r>
          </a:p>
        </p:txBody>
      </p:sp>
      <p:sp>
        <p:nvSpPr>
          <p:cNvPr id="9" name="Rectangle 8"/>
          <p:cNvSpPr/>
          <p:nvPr/>
        </p:nvSpPr>
        <p:spPr>
          <a:xfrm>
            <a:off x="2588101" y="4351874"/>
            <a:ext cx="6876230" cy="922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798" dirty="0"/>
              <a:t>The novel technique is covered by several international patent </a:t>
            </a:r>
          </a:p>
          <a:p>
            <a:r>
              <a:rPr lang="en-AU" sz="1798" dirty="0"/>
              <a:t>applications and granted patents -&gt; results published 1995 -&gt; delayed publication of how to1998.</a:t>
            </a:r>
          </a:p>
        </p:txBody>
      </p:sp>
    </p:spTree>
    <p:extLst>
      <p:ext uri="{BB962C8B-B14F-4D97-AF65-F5344CB8AC3E}">
        <p14:creationId xmlns:p14="http://schemas.microsoft.com/office/powerpoint/2010/main" val="265676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creen Shot 2021-10-28 at 11.42.44 am.png" descr="Screen Shot 2021-10-28 at 11.42.44 am.png">
            <a:extLst>
              <a:ext uri="{FF2B5EF4-FFF2-40B4-BE49-F238E27FC236}">
                <a16:creationId xmlns:a16="http://schemas.microsoft.com/office/drawing/2014/main" id="{DBC6B8B8-B8F7-8754-C0D3-8C188777D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4705"/>
            <a:ext cx="9379348" cy="50405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A752AA4A-B3F2-6397-3643-97A11963B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8651" y="0"/>
            <a:ext cx="9705588" cy="853440"/>
          </a:xfrm>
        </p:spPr>
        <p:txBody>
          <a:bodyPr/>
          <a:lstStyle/>
          <a:p>
            <a:r>
              <a:rPr lang="en-US" dirty="0"/>
              <a:t>QDM Lab</a:t>
            </a:r>
          </a:p>
        </p:txBody>
      </p:sp>
      <p:pic>
        <p:nvPicPr>
          <p:cNvPr id="7" name="Picture 6" descr="A picture containing text, diagram, map, screenshot&#10;&#10;Description automatically generated">
            <a:extLst>
              <a:ext uri="{FF2B5EF4-FFF2-40B4-BE49-F238E27FC236}">
                <a16:creationId xmlns:a16="http://schemas.microsoft.com/office/drawing/2014/main" id="{2578152D-E48C-173E-85D5-2508D5C5D8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0951" y="1951609"/>
            <a:ext cx="3038349" cy="266675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B04740-A11D-6138-95AC-92D18305B4D8}"/>
              </a:ext>
            </a:extLst>
          </p:cNvPr>
          <p:cNvSpPr/>
          <p:nvPr/>
        </p:nvSpPr>
        <p:spPr>
          <a:xfrm>
            <a:off x="11922298" y="329580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7082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1993 Developed the Carrier Suppression Interferometer as a phase detector…"/>
          <p:cNvSpPr txBox="1"/>
          <p:nvPr/>
        </p:nvSpPr>
        <p:spPr>
          <a:xfrm>
            <a:off x="87764" y="757058"/>
            <a:ext cx="9094612" cy="1356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374" tIns="25374" rIns="25374" bIns="25374" anchor="ctr">
            <a:spAutoFit/>
          </a:bodyPr>
          <a:lstStyle/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1993 Developed the Carrier Suppression Interferometer as a phase detector</a:t>
            </a:r>
          </a:p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Only limited by fundamental thermal noise! Instantly improved phase noise ~ 1000</a:t>
            </a:r>
          </a:p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Several International Patents</a:t>
            </a:r>
          </a:p>
          <a:p>
            <a:pPr marL="253746" indent="-253746">
              <a:spcBef>
                <a:spcPts val="15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pPr>
            <a:r>
              <a:rPr sz="1998" dirty="0"/>
              <a:t>UWA Licensed the technology to PSI Pty Ltd, delayed publication</a:t>
            </a:r>
          </a:p>
        </p:txBody>
      </p:sp>
      <p:grpSp>
        <p:nvGrpSpPr>
          <p:cNvPr id="671" name="Group"/>
          <p:cNvGrpSpPr/>
          <p:nvPr/>
        </p:nvGrpSpPr>
        <p:grpSpPr>
          <a:xfrm>
            <a:off x="6526786" y="2164782"/>
            <a:ext cx="5476442" cy="4273686"/>
            <a:chOff x="-716436" y="0"/>
            <a:chExt cx="10964304" cy="8556282"/>
          </a:xfrm>
        </p:grpSpPr>
        <p:grpSp>
          <p:nvGrpSpPr>
            <p:cNvPr id="670" name="Group"/>
            <p:cNvGrpSpPr/>
            <p:nvPr/>
          </p:nvGrpSpPr>
          <p:grpSpPr>
            <a:xfrm>
              <a:off x="664739" y="0"/>
              <a:ext cx="9583129" cy="8556282"/>
              <a:chOff x="0" y="0"/>
              <a:chExt cx="9583128" cy="8556281"/>
            </a:xfrm>
          </p:grpSpPr>
          <p:pic>
            <p:nvPicPr>
              <p:cNvPr id="668" name="Picture 9275" descr="Picture 927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8166" y="1274154"/>
                <a:ext cx="7855432" cy="728212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69" name="image.png" descr="image.png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9583129" cy="21396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667" name="Rectangle 5"/>
            <p:cNvSpPr txBox="1"/>
            <p:nvPr/>
          </p:nvSpPr>
          <p:spPr>
            <a:xfrm>
              <a:off x="-716436" y="287574"/>
              <a:ext cx="10846652" cy="47705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36" tIns="22836" rIns="22836" bIns="22836" numCol="1" anchor="t">
              <a:spAutoFit/>
            </a:bodyPr>
            <a:lstStyle>
              <a:lvl1pPr defTabSz="914400">
                <a:defRPr sz="25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249" dirty="0"/>
                <a:t>IEEE TRANSACTIONS ON MTT, VOL. 54, NO. 8, P 3284, AUGUST 2006</a:t>
              </a:r>
            </a:p>
          </p:txBody>
        </p:sp>
      </p:grpSp>
      <p:grpSp>
        <p:nvGrpSpPr>
          <p:cNvPr id="674" name="Group"/>
          <p:cNvGrpSpPr/>
          <p:nvPr/>
        </p:nvGrpSpPr>
        <p:grpSpPr>
          <a:xfrm>
            <a:off x="0" y="2266277"/>
            <a:ext cx="6043651" cy="4128520"/>
            <a:chOff x="0" y="0"/>
            <a:chExt cx="12099903" cy="8265649"/>
          </a:xfrm>
        </p:grpSpPr>
        <p:pic>
          <p:nvPicPr>
            <p:cNvPr id="672" name="Image" descr="Image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0"/>
              <a:ext cx="12099903" cy="826564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73" name="IEEE Trans. on UFFC, vol.45, no. 6, pp. 1526-1536, 1998"/>
            <p:cNvSpPr txBox="1"/>
            <p:nvPr/>
          </p:nvSpPr>
          <p:spPr>
            <a:xfrm>
              <a:off x="558512" y="416924"/>
              <a:ext cx="9615324" cy="6097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5374" tIns="25374" rIns="25374" bIns="25374" numCol="1" anchor="ctr">
              <a:spAutoFit/>
            </a:bodyPr>
            <a:lstStyle>
              <a:lvl1pPr>
                <a:defRPr sz="3300"/>
              </a:lvl1pPr>
            </a:lstStyle>
            <a:p>
              <a:r>
                <a:rPr sz="1648" dirty="0"/>
                <a:t>IEEE Trans. on UFFC, vol.45, no. 6, pp. 1526-1536, 1998 </a:t>
              </a:r>
            </a:p>
          </p:txBody>
        </p:sp>
      </p:grpSp>
      <p:sp>
        <p:nvSpPr>
          <p:cNvPr id="676" name="A MAJOR BREAK THROUGH IN MICROWAVE SENSING AND LOW-NOISE OSCILLATORS"/>
          <p:cNvSpPr txBox="1"/>
          <p:nvPr/>
        </p:nvSpPr>
        <p:spPr>
          <a:xfrm>
            <a:off x="2142653" y="69608"/>
            <a:ext cx="8768265" cy="666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374" tIns="25374" rIns="25374" bIns="25374" anchor="ctr">
            <a:spAutoFit/>
          </a:bodyPr>
          <a:lstStyle>
            <a:lvl1pPr>
              <a:spcBef>
                <a:spcPts val="0"/>
              </a:spcBef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 algn="ctr"/>
            <a:r>
              <a:rPr sz="1998" dirty="0"/>
              <a:t>A MAJOR BREAK THROUGH IN MICROWAVE SENSING AND LOW-NOISE OSCILLATORS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6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6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build="p" bldLvl="5" animBg="1" advAuto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50804" y="1145381"/>
            <a:ext cx="4184412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IEEE Trans. UFFC, vol. 45, no. 6, </a:t>
            </a:r>
            <a:r>
              <a:rPr lang="is-IS" sz="1798" dirty="0"/>
              <a:t>1526, </a:t>
            </a:r>
            <a:r>
              <a:rPr lang="en-US" sz="1798" dirty="0"/>
              <a:t>1998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02282" y="460298"/>
            <a:ext cx="7751617" cy="645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Microwave Interferometry: Application to Precision Measurements and Noise Reduction Techniques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774" y="1868527"/>
            <a:ext cx="4871720" cy="21375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5928" y="1716286"/>
            <a:ext cx="1497039" cy="38060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3714" y="1551358"/>
            <a:ext cx="1116436" cy="71045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7724" y="2629733"/>
            <a:ext cx="3323934" cy="39329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7278" y="3124517"/>
            <a:ext cx="1877642" cy="30448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9438957" y="1576734"/>
            <a:ext cx="1212530" cy="645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Phase</a:t>
            </a:r>
          </a:p>
          <a:p>
            <a:r>
              <a:rPr lang="en-US" sz="1798" dirty="0"/>
              <a:t>Noise floor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27658" y="4139461"/>
            <a:ext cx="2749490" cy="645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Phase Noise Measurement </a:t>
            </a:r>
          </a:p>
          <a:p>
            <a:r>
              <a:rPr lang="en-US" sz="1798" dirty="0"/>
              <a:t>of Device Under Test DUT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8170" y="3670049"/>
            <a:ext cx="2524667" cy="41866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838172" y="4190206"/>
            <a:ext cx="3193635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i="1" dirty="0"/>
              <a:t>f</a:t>
            </a:r>
            <a:r>
              <a:rPr lang="en-US" sz="1798" baseline="-25000" dirty="0"/>
              <a:t>c</a:t>
            </a:r>
            <a:r>
              <a:rPr lang="en-US" sz="1798" dirty="0"/>
              <a:t> = Flicker of corner of amplifier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00109" y="4596183"/>
            <a:ext cx="2860046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i="1" dirty="0" err="1"/>
              <a:t>P</a:t>
            </a:r>
            <a:r>
              <a:rPr lang="en-US" sz="1798" i="1" baseline="-25000" dirty="0" err="1"/>
              <a:t>inp</a:t>
            </a:r>
            <a:r>
              <a:rPr lang="en-US" sz="1798" i="1" baseline="-25000" dirty="0"/>
              <a:t> </a:t>
            </a:r>
            <a:r>
              <a:rPr lang="en-US" sz="1798" dirty="0"/>
              <a:t>= incident power on DUT</a:t>
            </a:r>
            <a:endParaRPr lang="en-US" sz="1798" i="1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6863545" y="4964099"/>
            <a:ext cx="1848259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L</a:t>
            </a:r>
            <a:r>
              <a:rPr lang="en-US" sz="1798" baseline="-25000" dirty="0"/>
              <a:t>DUT</a:t>
            </a:r>
            <a:r>
              <a:rPr lang="en-US" sz="1798" dirty="0"/>
              <a:t> = Loss in DUT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38172" y="5357389"/>
            <a:ext cx="2615234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i="1" dirty="0"/>
              <a:t>T</a:t>
            </a:r>
            <a:r>
              <a:rPr lang="en-US" sz="1798" i="1" baseline="-25000" dirty="0"/>
              <a:t>0</a:t>
            </a:r>
            <a:r>
              <a:rPr lang="en-US" sz="1798" dirty="0"/>
              <a:t> = ambient temperature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914293" y="5814113"/>
            <a:ext cx="3441650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i="1" dirty="0"/>
              <a:t>T</a:t>
            </a:r>
            <a:r>
              <a:rPr lang="en-US" sz="1798" i="1" baseline="-25000" dirty="0"/>
              <a:t>amp</a:t>
            </a:r>
            <a:r>
              <a:rPr lang="en-US" sz="1798" baseline="-25000" dirty="0"/>
              <a:t> </a:t>
            </a:r>
            <a:r>
              <a:rPr lang="en-US" sz="1798" dirty="0"/>
              <a:t>= Amplifier Noise temperature</a:t>
            </a:r>
          </a:p>
        </p:txBody>
      </p:sp>
    </p:spTree>
    <p:extLst>
      <p:ext uri="{BB962C8B-B14F-4D97-AF65-F5344CB8AC3E}">
        <p14:creationId xmlns:p14="http://schemas.microsoft.com/office/powerpoint/2010/main" val="35485066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220" y="813941"/>
            <a:ext cx="5912035" cy="2721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8902" y="-97922"/>
            <a:ext cx="7376781" cy="85255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97" dirty="0"/>
              <a:t>Recycled Carrier Suppression Interferometer</a:t>
            </a:r>
          </a:p>
        </p:txBody>
      </p:sp>
      <p:pic>
        <p:nvPicPr>
          <p:cNvPr id="10" name="Picture 9" descr="Screen Shot 2018-03-25 at 10.56.1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811" y="790152"/>
            <a:ext cx="2923912" cy="200451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4416" y="2934216"/>
            <a:ext cx="3075580" cy="202988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9943" y="3429000"/>
            <a:ext cx="3368201" cy="27403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252324" y="4926042"/>
            <a:ext cx="4833660" cy="1322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98" dirty="0"/>
              <a:t>Noise floors of different 9 GHz </a:t>
            </a:r>
            <a:r>
              <a:rPr lang="en-US" sz="1598" dirty="0" err="1"/>
              <a:t>interferometric</a:t>
            </a:r>
            <a:r>
              <a:rPr lang="en-US" sz="1598" dirty="0"/>
              <a:t> measurement systems: </a:t>
            </a:r>
          </a:p>
          <a:p>
            <a:r>
              <a:rPr lang="en-US" sz="1598" b="1" dirty="0">
                <a:solidFill>
                  <a:srgbClr val="0000FF"/>
                </a:solidFill>
              </a:rPr>
              <a:t>(1) </a:t>
            </a:r>
            <a:r>
              <a:rPr lang="en-US" sz="1598" dirty="0"/>
              <a:t>Conventional coaxial interferometer; </a:t>
            </a:r>
          </a:p>
          <a:p>
            <a:r>
              <a:rPr lang="en-US" sz="1598" b="1" dirty="0">
                <a:solidFill>
                  <a:srgbClr val="1D6176"/>
                </a:solidFill>
              </a:rPr>
              <a:t>(2) </a:t>
            </a:r>
            <a:r>
              <a:rPr lang="en-US" sz="1598" dirty="0"/>
              <a:t>coaxial interferometer with power recycling; </a:t>
            </a:r>
          </a:p>
          <a:p>
            <a:r>
              <a:rPr lang="en-US" sz="1598" b="1" dirty="0">
                <a:solidFill>
                  <a:srgbClr val="FF0000"/>
                </a:solidFill>
              </a:rPr>
              <a:t>(3) </a:t>
            </a:r>
            <a:r>
              <a:rPr lang="en-US" sz="1598" dirty="0"/>
              <a:t>waveguide interferometer with signal recycling</a:t>
            </a:r>
          </a:p>
        </p:txBody>
      </p:sp>
    </p:spTree>
    <p:extLst>
      <p:ext uri="{BB962C8B-B14F-4D97-AF65-F5344CB8AC3E}">
        <p14:creationId xmlns:p14="http://schemas.microsoft.com/office/powerpoint/2010/main" val="128531844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414" y="18728"/>
            <a:ext cx="6191144" cy="852551"/>
          </a:xfrm>
        </p:spPr>
        <p:txBody>
          <a:bodyPr>
            <a:noAutofit/>
          </a:bodyPr>
          <a:lstStyle/>
          <a:p>
            <a:r>
              <a:rPr lang="en-US" sz="3197" i="1" dirty="0">
                <a:solidFill>
                  <a:srgbClr val="FF0000"/>
                </a:solidFill>
              </a:rPr>
              <a:t>Low-Phase Noise Oscillators with </a:t>
            </a:r>
            <a:r>
              <a:rPr lang="en-US" sz="3197" i="1" dirty="0" err="1">
                <a:solidFill>
                  <a:srgbClr val="FF0000"/>
                </a:solidFill>
              </a:rPr>
              <a:t>Interferometric</a:t>
            </a:r>
            <a:r>
              <a:rPr lang="en-US" sz="3197" i="1" dirty="0">
                <a:solidFill>
                  <a:srgbClr val="FF0000"/>
                </a:solidFill>
              </a:rPr>
              <a:t> Signal Processing</a:t>
            </a:r>
            <a:br>
              <a:rPr lang="en-US" sz="3197" i="1" dirty="0"/>
            </a:br>
            <a:endParaRPr lang="en-US" sz="3197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1811039" y="1127938"/>
            <a:ext cx="4302754" cy="3709294"/>
            <a:chOff x="479425" y="1125538"/>
            <a:chExt cx="4307241" cy="3713162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479425" y="2728913"/>
              <a:ext cx="3160713" cy="2109787"/>
              <a:chOff x="471" y="1599"/>
              <a:chExt cx="1991" cy="1329"/>
            </a:xfrm>
          </p:grpSpPr>
          <p:grpSp>
            <p:nvGrpSpPr>
              <p:cNvPr id="61" name="Group 7"/>
              <p:cNvGrpSpPr>
                <a:grpSpLocks/>
              </p:cNvGrpSpPr>
              <p:nvPr/>
            </p:nvGrpSpPr>
            <p:grpSpPr bwMode="auto">
              <a:xfrm>
                <a:off x="904" y="1599"/>
                <a:ext cx="1558" cy="1245"/>
                <a:chOff x="248" y="1992"/>
                <a:chExt cx="1229" cy="1476"/>
              </a:xfrm>
            </p:grpSpPr>
            <p:sp>
              <p:nvSpPr>
                <p:cNvPr id="73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248" y="3467"/>
                  <a:ext cx="122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  <p:sp>
              <p:nvSpPr>
                <p:cNvPr id="74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48" y="1992"/>
                  <a:ext cx="0" cy="14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</p:grpSp>
          <p:grpSp>
            <p:nvGrpSpPr>
              <p:cNvPr id="62" name="Group 10"/>
              <p:cNvGrpSpPr>
                <a:grpSpLocks/>
              </p:cNvGrpSpPr>
              <p:nvPr/>
            </p:nvGrpSpPr>
            <p:grpSpPr bwMode="auto">
              <a:xfrm>
                <a:off x="471" y="2011"/>
                <a:ext cx="518" cy="316"/>
                <a:chOff x="478" y="1941"/>
                <a:chExt cx="518" cy="316"/>
              </a:xfrm>
            </p:grpSpPr>
            <p:sp>
              <p:nvSpPr>
                <p:cNvPr id="66" name="Line 11"/>
                <p:cNvSpPr>
                  <a:spLocks noChangeShapeType="1"/>
                </p:cNvSpPr>
                <p:nvPr/>
              </p:nvSpPr>
              <p:spPr bwMode="auto">
                <a:xfrm>
                  <a:off x="506" y="2170"/>
                  <a:ext cx="303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  <p:sp>
              <p:nvSpPr>
                <p:cNvPr id="67" name="Rectangle 12"/>
                <p:cNvSpPr>
                  <a:spLocks noChangeArrowheads="1"/>
                </p:cNvSpPr>
                <p:nvPr/>
              </p:nvSpPr>
              <p:spPr bwMode="auto">
                <a:xfrm>
                  <a:off x="478" y="1941"/>
                  <a:ext cx="270" cy="1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eaLnBrk="0" hangingPunct="0"/>
                  <a:r>
                    <a:rPr lang="en-US" sz="1598" b="1" i="1">
                      <a:solidFill>
                        <a:srgbClr val="000000"/>
                      </a:solidFill>
                      <a:latin typeface="Times" charset="0"/>
                    </a:rPr>
                    <a:t>Bias </a:t>
                  </a:r>
                  <a:endParaRPr lang="en-US" sz="1598" b="1">
                    <a:latin typeface="Times New Roman" charset="0"/>
                  </a:endParaRPr>
                </a:p>
              </p:txBody>
            </p:sp>
            <p:grpSp>
              <p:nvGrpSpPr>
                <p:cNvPr id="68" name="Group 13"/>
                <p:cNvGrpSpPr>
                  <a:grpSpLocks/>
                </p:cNvGrpSpPr>
                <p:nvPr/>
              </p:nvGrpSpPr>
              <p:grpSpPr bwMode="auto">
                <a:xfrm>
                  <a:off x="816" y="2094"/>
                  <a:ext cx="180" cy="163"/>
                  <a:chOff x="948" y="1061"/>
                  <a:chExt cx="176" cy="168"/>
                </a:xfrm>
              </p:grpSpPr>
              <p:sp>
                <p:nvSpPr>
                  <p:cNvPr id="69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948" y="1061"/>
                    <a:ext cx="176" cy="168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2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 sz="1798"/>
                  </a:p>
                </p:txBody>
              </p:sp>
              <p:grpSp>
                <p:nvGrpSpPr>
                  <p:cNvPr id="70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981" y="1090"/>
                    <a:ext cx="106" cy="106"/>
                    <a:chOff x="4684" y="2064"/>
                    <a:chExt cx="120" cy="120"/>
                  </a:xfrm>
                </p:grpSpPr>
                <p:sp>
                  <p:nvSpPr>
                    <p:cNvPr id="71" name="Line 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744" y="2064"/>
                      <a:ext cx="0" cy="1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798"/>
                    </a:p>
                  </p:txBody>
                </p:sp>
                <p:sp>
                  <p:nvSpPr>
                    <p:cNvPr id="72" name="Line 17"/>
                    <p:cNvSpPr>
                      <a:spLocks noChangeShapeType="1"/>
                    </p:cNvSpPr>
                    <p:nvPr/>
                  </p:nvSpPr>
                  <p:spPr bwMode="auto">
                    <a:xfrm rot="5400000">
                      <a:off x="4744" y="2064"/>
                      <a:ext cx="0" cy="12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2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sz="1798"/>
                    </a:p>
                  </p:txBody>
                </p:sp>
              </p:grpSp>
            </p:grpSp>
          </p:grpSp>
          <p:grpSp>
            <p:nvGrpSpPr>
              <p:cNvPr id="63" name="Group 18"/>
              <p:cNvGrpSpPr>
                <a:grpSpLocks/>
              </p:cNvGrpSpPr>
              <p:nvPr/>
            </p:nvGrpSpPr>
            <p:grpSpPr bwMode="auto">
              <a:xfrm>
                <a:off x="1490" y="2730"/>
                <a:ext cx="230" cy="198"/>
                <a:chOff x="3760" y="2335"/>
                <a:chExt cx="225" cy="203"/>
              </a:xfrm>
            </p:grpSpPr>
            <p:sp>
              <p:nvSpPr>
                <p:cNvPr id="64" name="Rectangle 19"/>
                <p:cNvSpPr>
                  <a:spLocks noChangeArrowheads="1"/>
                </p:cNvSpPr>
                <p:nvPr/>
              </p:nvSpPr>
              <p:spPr bwMode="auto">
                <a:xfrm>
                  <a:off x="3760" y="2335"/>
                  <a:ext cx="225" cy="20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  <p:sp>
              <p:nvSpPr>
                <p:cNvPr id="65" name="Freeform 20"/>
                <p:cNvSpPr>
                  <a:spLocks/>
                </p:cNvSpPr>
                <p:nvPr/>
              </p:nvSpPr>
              <p:spPr bwMode="auto">
                <a:xfrm>
                  <a:off x="3792" y="2379"/>
                  <a:ext cx="142" cy="127"/>
                </a:xfrm>
                <a:custGeom>
                  <a:avLst/>
                  <a:gdLst>
                    <a:gd name="T0" fmla="*/ 0 w 155"/>
                    <a:gd name="T1" fmla="*/ 0 h 140"/>
                    <a:gd name="T2" fmla="*/ 38 w 155"/>
                    <a:gd name="T3" fmla="*/ 0 h 140"/>
                    <a:gd name="T4" fmla="*/ 71 w 155"/>
                    <a:gd name="T5" fmla="*/ 58 h 140"/>
                    <a:gd name="T6" fmla="*/ 0 60000 65536"/>
                    <a:gd name="T7" fmla="*/ 0 60000 65536"/>
                    <a:gd name="T8" fmla="*/ 0 60000 65536"/>
                    <a:gd name="T9" fmla="*/ 0 w 155"/>
                    <a:gd name="T10" fmla="*/ 0 h 140"/>
                    <a:gd name="T11" fmla="*/ 155 w 155"/>
                    <a:gd name="T12" fmla="*/ 140 h 14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55" h="140">
                      <a:moveTo>
                        <a:pt x="0" y="0"/>
                      </a:moveTo>
                      <a:lnTo>
                        <a:pt x="85" y="0"/>
                      </a:lnTo>
                      <a:lnTo>
                        <a:pt x="155" y="140"/>
                      </a:lnTo>
                    </a:path>
                  </a:pathLst>
                </a:custGeom>
                <a:noFill/>
                <a:ln w="28575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</p:grpSp>
        </p:grpSp>
        <p:sp>
          <p:nvSpPr>
            <p:cNvPr id="7" name="Freeform 22"/>
            <p:cNvSpPr>
              <a:spLocks/>
            </p:cNvSpPr>
            <p:nvPr/>
          </p:nvSpPr>
          <p:spPr bwMode="auto">
            <a:xfrm>
              <a:off x="3825875" y="1212850"/>
              <a:ext cx="265113" cy="290513"/>
            </a:xfrm>
            <a:custGeom>
              <a:avLst/>
              <a:gdLst>
                <a:gd name="T0" fmla="*/ 0 w 167"/>
                <a:gd name="T1" fmla="*/ 2147483647 h 183"/>
                <a:gd name="T2" fmla="*/ 2147483647 w 167"/>
                <a:gd name="T3" fmla="*/ 2147483647 h 183"/>
                <a:gd name="T4" fmla="*/ 2147483647 w 167"/>
                <a:gd name="T5" fmla="*/ 0 h 183"/>
                <a:gd name="T6" fmla="*/ 0 60000 65536"/>
                <a:gd name="T7" fmla="*/ 0 60000 65536"/>
                <a:gd name="T8" fmla="*/ 0 60000 65536"/>
                <a:gd name="T9" fmla="*/ 0 w 167"/>
                <a:gd name="T10" fmla="*/ 0 h 183"/>
                <a:gd name="T11" fmla="*/ 167 w 167"/>
                <a:gd name="T12" fmla="*/ 183 h 1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7" h="183">
                  <a:moveTo>
                    <a:pt x="0" y="183"/>
                  </a:moveTo>
                  <a:lnTo>
                    <a:pt x="167" y="183"/>
                  </a:lnTo>
                  <a:lnTo>
                    <a:pt x="167" y="0"/>
                  </a:lnTo>
                </a:path>
              </a:pathLst>
            </a:custGeom>
            <a:noFill/>
            <a:ln w="25400">
              <a:solidFill>
                <a:srgbClr val="0000D4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798"/>
            </a:p>
          </p:txBody>
        </p:sp>
        <p:sp>
          <p:nvSpPr>
            <p:cNvPr id="8" name="Rectangle 23"/>
            <p:cNvSpPr>
              <a:spLocks noChangeArrowheads="1"/>
            </p:cNvSpPr>
            <p:nvPr/>
          </p:nvSpPr>
          <p:spPr bwMode="auto">
            <a:xfrm>
              <a:off x="2619375" y="1125538"/>
              <a:ext cx="684483" cy="21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399" b="1" i="1">
                  <a:solidFill>
                    <a:schemeClr val="accent2"/>
                  </a:solidFill>
                </a:rPr>
                <a:t>Amplifier</a:t>
              </a:r>
              <a:endParaRPr lang="en-US" sz="1399" b="1">
                <a:solidFill>
                  <a:schemeClr val="accent2"/>
                </a:solidFill>
              </a:endParaRPr>
            </a:p>
          </p:txBody>
        </p:sp>
        <p:sp>
          <p:nvSpPr>
            <p:cNvPr id="9" name="Rectangle 24"/>
            <p:cNvSpPr>
              <a:spLocks noChangeArrowheads="1"/>
            </p:cNvSpPr>
            <p:nvPr/>
          </p:nvSpPr>
          <p:spPr bwMode="auto">
            <a:xfrm>
              <a:off x="4257675" y="1144588"/>
              <a:ext cx="528991" cy="21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399" b="1" i="1">
                  <a:solidFill>
                    <a:schemeClr val="accent2"/>
                  </a:solidFill>
                </a:rPr>
                <a:t>Output</a:t>
              </a:r>
              <a:endParaRPr lang="en-US" sz="1399" b="1">
                <a:solidFill>
                  <a:schemeClr val="accent2"/>
                </a:solidFill>
              </a:endParaRPr>
            </a:p>
          </p:txBody>
        </p:sp>
        <p:sp>
          <p:nvSpPr>
            <p:cNvPr id="10" name="Rectangle 33"/>
            <p:cNvSpPr>
              <a:spLocks noChangeArrowheads="1"/>
            </p:cNvSpPr>
            <p:nvPr/>
          </p:nvSpPr>
          <p:spPr bwMode="auto">
            <a:xfrm>
              <a:off x="1001713" y="1139825"/>
              <a:ext cx="278923" cy="2153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399" b="1" i="1">
                  <a:solidFill>
                    <a:schemeClr val="accent2"/>
                  </a:solidFill>
                </a:rPr>
                <a:t>BPF</a:t>
              </a:r>
              <a:endParaRPr lang="en-US" sz="1399" b="1">
                <a:solidFill>
                  <a:schemeClr val="accent2"/>
                </a:solidFill>
              </a:endParaRPr>
            </a:p>
          </p:txBody>
        </p:sp>
        <p:sp>
          <p:nvSpPr>
            <p:cNvPr id="11" name="Rectangle 37"/>
            <p:cNvSpPr>
              <a:spLocks noChangeArrowheads="1"/>
            </p:cNvSpPr>
            <p:nvPr/>
          </p:nvSpPr>
          <p:spPr bwMode="auto">
            <a:xfrm>
              <a:off x="1000125" y="2087563"/>
              <a:ext cx="46672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399" b="1" i="1">
                  <a:solidFill>
                    <a:schemeClr val="accent2"/>
                  </a:solidFill>
                </a:rPr>
                <a:t>VCP</a:t>
              </a:r>
              <a:endParaRPr lang="en-US" sz="1399" b="1">
                <a:solidFill>
                  <a:schemeClr val="accent2"/>
                </a:solidFill>
              </a:endParaRPr>
            </a:p>
          </p:txBody>
        </p: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>
              <a:off x="1501775" y="1893888"/>
              <a:ext cx="2914650" cy="2554287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2254250" y="1589088"/>
              <a:ext cx="2343150" cy="925512"/>
            </a:xfrm>
            <a:custGeom>
              <a:avLst/>
              <a:gdLst>
                <a:gd name="T0" fmla="*/ 2147483647 w 1613"/>
                <a:gd name="T1" fmla="*/ 0 h 583"/>
                <a:gd name="T2" fmla="*/ 2147483647 w 1613"/>
                <a:gd name="T3" fmla="*/ 0 h 583"/>
                <a:gd name="T4" fmla="*/ 2147483647 w 1613"/>
                <a:gd name="T5" fmla="*/ 2147483647 h 583"/>
                <a:gd name="T6" fmla="*/ 0 w 1613"/>
                <a:gd name="T7" fmla="*/ 2147483647 h 5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613"/>
                <a:gd name="T13" fmla="*/ 0 h 583"/>
                <a:gd name="T14" fmla="*/ 1613 w 1613"/>
                <a:gd name="T15" fmla="*/ 583 h 5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613" h="583">
                  <a:moveTo>
                    <a:pt x="120" y="0"/>
                  </a:moveTo>
                  <a:lnTo>
                    <a:pt x="1613" y="0"/>
                  </a:lnTo>
                  <a:lnTo>
                    <a:pt x="1613" y="583"/>
                  </a:lnTo>
                  <a:lnTo>
                    <a:pt x="0" y="583"/>
                  </a:lnTo>
                </a:path>
              </a:pathLst>
            </a:custGeom>
            <a:noFill/>
            <a:ln w="38100">
              <a:solidFill>
                <a:srgbClr val="0000D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798"/>
            </a:p>
          </p:txBody>
        </p:sp>
        <p:sp>
          <p:nvSpPr>
            <p:cNvPr id="14" name="Oval 39"/>
            <p:cNvSpPr>
              <a:spLocks noChangeArrowheads="1"/>
            </p:cNvSpPr>
            <p:nvPr/>
          </p:nvSpPr>
          <p:spPr bwMode="auto">
            <a:xfrm>
              <a:off x="1687513" y="2168525"/>
              <a:ext cx="658812" cy="660400"/>
            </a:xfrm>
            <a:prstGeom prst="ellipse">
              <a:avLst/>
            </a:prstGeom>
            <a:noFill/>
            <a:ln w="57150">
              <a:solidFill>
                <a:srgbClr val="3333C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sp>
          <p:nvSpPr>
            <p:cNvPr id="15" name="Oval 40"/>
            <p:cNvSpPr>
              <a:spLocks noChangeArrowheads="1"/>
            </p:cNvSpPr>
            <p:nvPr/>
          </p:nvSpPr>
          <p:spPr bwMode="auto">
            <a:xfrm>
              <a:off x="1812925" y="2282825"/>
              <a:ext cx="420688" cy="419100"/>
            </a:xfrm>
            <a:prstGeom prst="ellipse">
              <a:avLst/>
            </a:prstGeom>
            <a:gradFill rotWithShape="1">
              <a:gsLst>
                <a:gs pos="0">
                  <a:srgbClr val="FFDAFF"/>
                </a:gs>
                <a:gs pos="100000">
                  <a:srgbClr val="FF99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sp>
          <p:nvSpPr>
            <p:cNvPr id="16" name="Rectangle 41"/>
            <p:cNvSpPr>
              <a:spLocks noChangeArrowheads="1"/>
            </p:cNvSpPr>
            <p:nvPr/>
          </p:nvSpPr>
          <p:spPr bwMode="auto">
            <a:xfrm>
              <a:off x="1558925" y="2898775"/>
              <a:ext cx="1008063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399" b="1" i="1">
                  <a:solidFill>
                    <a:schemeClr val="accent2"/>
                  </a:solidFill>
                </a:rPr>
                <a:t>Resonator</a:t>
              </a:r>
              <a:endParaRPr lang="en-US" sz="1399" b="1">
                <a:solidFill>
                  <a:schemeClr val="accent2"/>
                </a:solidFill>
              </a:endParaRPr>
            </a:p>
          </p:txBody>
        </p:sp>
        <p:grpSp>
          <p:nvGrpSpPr>
            <p:cNvPr id="17" name="Group 43"/>
            <p:cNvGrpSpPr>
              <a:grpSpLocks/>
            </p:cNvGrpSpPr>
            <p:nvPr/>
          </p:nvGrpSpPr>
          <p:grpSpPr bwMode="auto">
            <a:xfrm>
              <a:off x="2538413" y="2052638"/>
              <a:ext cx="1782762" cy="2284412"/>
              <a:chOff x="1615" y="1569"/>
              <a:chExt cx="1123" cy="1439"/>
            </a:xfrm>
          </p:grpSpPr>
          <p:sp>
            <p:nvSpPr>
              <p:cNvPr id="29" name="Rectangle 44"/>
              <p:cNvSpPr>
                <a:spLocks noChangeArrowheads="1"/>
              </p:cNvSpPr>
              <p:nvPr/>
            </p:nvSpPr>
            <p:spPr bwMode="auto">
              <a:xfrm>
                <a:off x="1616" y="1569"/>
                <a:ext cx="455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99" b="1" i="1">
                    <a:solidFill>
                      <a:schemeClr val="accent2"/>
                    </a:solidFill>
                  </a:rPr>
                  <a:t>Circulator</a:t>
                </a:r>
                <a:endParaRPr lang="en-US" sz="1399" b="1">
                  <a:solidFill>
                    <a:schemeClr val="accent2"/>
                  </a:solidFill>
                </a:endParaRPr>
              </a:p>
            </p:txBody>
          </p:sp>
          <p:sp>
            <p:nvSpPr>
              <p:cNvPr id="30" name="Line 45"/>
              <p:cNvSpPr>
                <a:spLocks noChangeShapeType="1"/>
              </p:cNvSpPr>
              <p:nvPr/>
            </p:nvSpPr>
            <p:spPr bwMode="auto">
              <a:xfrm flipH="1">
                <a:off x="1825" y="1869"/>
                <a:ext cx="0" cy="522"/>
              </a:xfrm>
              <a:prstGeom prst="line">
                <a:avLst/>
              </a:prstGeom>
              <a:noFill/>
              <a:ln w="2540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1798"/>
              </a:p>
            </p:txBody>
          </p:sp>
          <p:grpSp>
            <p:nvGrpSpPr>
              <p:cNvPr id="31" name="Group 46"/>
              <p:cNvGrpSpPr>
                <a:grpSpLocks/>
              </p:cNvGrpSpPr>
              <p:nvPr/>
            </p:nvGrpSpPr>
            <p:grpSpPr bwMode="auto">
              <a:xfrm>
                <a:off x="1817" y="2379"/>
                <a:ext cx="375" cy="92"/>
                <a:chOff x="2964" y="2941"/>
                <a:chExt cx="551" cy="228"/>
              </a:xfrm>
            </p:grpSpPr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auto">
                <a:xfrm flipV="1">
                  <a:off x="3235" y="2941"/>
                  <a:ext cx="280" cy="228"/>
                </a:xfrm>
                <a:prstGeom prst="lin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auto">
                <a:xfrm flipH="1" flipV="1">
                  <a:off x="2964" y="2941"/>
                  <a:ext cx="279" cy="227"/>
                </a:xfrm>
                <a:prstGeom prst="line">
                  <a:avLst/>
                </a:prstGeom>
                <a:noFill/>
                <a:ln w="2540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</p:grpSp>
          <p:sp>
            <p:nvSpPr>
              <p:cNvPr id="32" name="Rectangle 49"/>
              <p:cNvSpPr>
                <a:spLocks noChangeArrowheads="1"/>
              </p:cNvSpPr>
              <p:nvPr/>
            </p:nvSpPr>
            <p:spPr bwMode="auto">
              <a:xfrm>
                <a:off x="2179" y="2675"/>
                <a:ext cx="270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99" b="1" i="1">
                    <a:solidFill>
                      <a:srgbClr val="0000FF"/>
                    </a:solidFill>
                  </a:rPr>
                  <a:t>Mixer</a:t>
                </a:r>
                <a:endParaRPr lang="en-US" sz="1399" b="1">
                  <a:solidFill>
                    <a:srgbClr val="0000FF"/>
                  </a:solidFill>
                </a:endParaRPr>
              </a:p>
            </p:txBody>
          </p:sp>
          <p:grpSp>
            <p:nvGrpSpPr>
              <p:cNvPr id="33" name="Group 50"/>
              <p:cNvGrpSpPr>
                <a:grpSpLocks/>
              </p:cNvGrpSpPr>
              <p:nvPr/>
            </p:nvGrpSpPr>
            <p:grpSpPr bwMode="auto">
              <a:xfrm>
                <a:off x="2173" y="1941"/>
                <a:ext cx="172" cy="445"/>
                <a:chOff x="2496" y="1525"/>
                <a:chExt cx="144" cy="536"/>
              </a:xfrm>
            </p:grpSpPr>
            <p:sp>
              <p:nvSpPr>
                <p:cNvPr id="57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2504" y="1533"/>
                  <a:ext cx="0" cy="528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  <p:sp>
              <p:nvSpPr>
                <p:cNvPr id="58" name="Line 52"/>
                <p:cNvSpPr>
                  <a:spLocks noChangeShapeType="1"/>
                </p:cNvSpPr>
                <p:nvPr/>
              </p:nvSpPr>
              <p:spPr bwMode="auto">
                <a:xfrm>
                  <a:off x="2496" y="1525"/>
                  <a:ext cx="144" cy="0"/>
                </a:xfrm>
                <a:prstGeom prst="lin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798"/>
                </a:p>
              </p:txBody>
            </p:sp>
          </p:grpSp>
          <p:sp>
            <p:nvSpPr>
              <p:cNvPr id="34" name="Line 53"/>
              <p:cNvSpPr>
                <a:spLocks noChangeShapeType="1"/>
              </p:cNvSpPr>
              <p:nvPr/>
            </p:nvSpPr>
            <p:spPr bwMode="auto">
              <a:xfrm>
                <a:off x="2001" y="2483"/>
                <a:ext cx="0" cy="44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798"/>
              </a:p>
            </p:txBody>
          </p:sp>
          <p:sp>
            <p:nvSpPr>
              <p:cNvPr id="35" name="Freeform 54"/>
              <p:cNvSpPr>
                <a:spLocks/>
              </p:cNvSpPr>
              <p:nvPr/>
            </p:nvSpPr>
            <p:spPr bwMode="auto">
              <a:xfrm rot="5400000">
                <a:off x="1902" y="2583"/>
                <a:ext cx="192" cy="196"/>
              </a:xfrm>
              <a:custGeom>
                <a:avLst/>
                <a:gdLst>
                  <a:gd name="T0" fmla="*/ 0 w 255"/>
                  <a:gd name="T1" fmla="*/ 68 h 224"/>
                  <a:gd name="T2" fmla="*/ 20 w 255"/>
                  <a:gd name="T3" fmla="*/ 34 h 224"/>
                  <a:gd name="T4" fmla="*/ 0 w 255"/>
                  <a:gd name="T5" fmla="*/ 0 h 224"/>
                  <a:gd name="T6" fmla="*/ 0 w 255"/>
                  <a:gd name="T7" fmla="*/ 68 h 2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5"/>
                  <a:gd name="T13" fmla="*/ 0 h 224"/>
                  <a:gd name="T14" fmla="*/ 255 w 255"/>
                  <a:gd name="T15" fmla="*/ 224 h 2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5" h="224">
                    <a:moveTo>
                      <a:pt x="0" y="224"/>
                    </a:moveTo>
                    <a:lnTo>
                      <a:pt x="255" y="112"/>
                    </a:lnTo>
                    <a:lnTo>
                      <a:pt x="0" y="0"/>
                    </a:lnTo>
                    <a:lnTo>
                      <a:pt x="0" y="224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1798"/>
              </a:p>
            </p:txBody>
          </p:sp>
          <p:sp>
            <p:nvSpPr>
              <p:cNvPr id="36" name="Rectangle 55"/>
              <p:cNvSpPr>
                <a:spLocks noChangeArrowheads="1"/>
              </p:cNvSpPr>
              <p:nvPr/>
            </p:nvSpPr>
            <p:spPr bwMode="auto">
              <a:xfrm>
                <a:off x="1615" y="2617"/>
                <a:ext cx="190" cy="1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US" sz="1399" b="1" i="1">
                    <a:solidFill>
                      <a:schemeClr val="accent2"/>
                    </a:solidFill>
                  </a:rPr>
                  <a:t>LNA</a:t>
                </a:r>
                <a:endParaRPr lang="en-US" sz="1399" b="1">
                  <a:solidFill>
                    <a:schemeClr val="accent2"/>
                  </a:solidFill>
                </a:endParaRPr>
              </a:p>
            </p:txBody>
          </p:sp>
          <p:grpSp>
            <p:nvGrpSpPr>
              <p:cNvPr id="37" name="Group 56"/>
              <p:cNvGrpSpPr>
                <a:grpSpLocks/>
              </p:cNvGrpSpPr>
              <p:nvPr/>
            </p:nvGrpSpPr>
            <p:grpSpPr bwMode="auto">
              <a:xfrm>
                <a:off x="2034" y="2002"/>
                <a:ext cx="295" cy="312"/>
                <a:chOff x="3882" y="2912"/>
                <a:chExt cx="295" cy="312"/>
              </a:xfrm>
            </p:grpSpPr>
            <p:sp>
              <p:nvSpPr>
                <p:cNvPr id="54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3882" y="2912"/>
                  <a:ext cx="295" cy="31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55" name="Rectangle 58"/>
                <p:cNvSpPr>
                  <a:spLocks noChangeArrowheads="1"/>
                </p:cNvSpPr>
                <p:nvPr/>
              </p:nvSpPr>
              <p:spPr bwMode="auto">
                <a:xfrm>
                  <a:off x="3917" y="2983"/>
                  <a:ext cx="212" cy="194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 sz="1798"/>
                </a:p>
              </p:txBody>
            </p:sp>
            <p:graphicFrame>
              <p:nvGraphicFramePr>
                <p:cNvPr id="56" name="Object 4"/>
                <p:cNvGraphicFramePr>
                  <a:graphicFrameLocks noChangeAspect="1"/>
                </p:cNvGraphicFramePr>
                <p:nvPr/>
              </p:nvGraphicFramePr>
              <p:xfrm>
                <a:off x="3963" y="2985"/>
                <a:ext cx="143" cy="1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2" imgW="126780" imgH="164814" progId="Equation.3">
                        <p:embed/>
                      </p:oleObj>
                    </mc:Choice>
                    <mc:Fallback>
                      <p:oleObj name="Equation" r:id="rId2" imgW="126780" imgH="164814" progId="Equation.3">
                        <p:embed/>
                        <p:pic>
                          <p:nvPicPr>
                            <p:cNvPr id="56" name="Object 4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963" y="2985"/>
                              <a:ext cx="143" cy="18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38" name="Group 60"/>
              <p:cNvGrpSpPr>
                <a:grpSpLocks/>
              </p:cNvGrpSpPr>
              <p:nvPr/>
            </p:nvGrpSpPr>
            <p:grpSpPr bwMode="auto">
              <a:xfrm>
                <a:off x="1711" y="1744"/>
                <a:ext cx="228" cy="222"/>
                <a:chOff x="1036" y="1111"/>
                <a:chExt cx="228" cy="222"/>
              </a:xfrm>
            </p:grpSpPr>
            <p:sp>
              <p:nvSpPr>
                <p:cNvPr id="49" name="Oval 61"/>
                <p:cNvSpPr>
                  <a:spLocks noChangeArrowheads="1"/>
                </p:cNvSpPr>
                <p:nvPr/>
              </p:nvSpPr>
              <p:spPr bwMode="auto">
                <a:xfrm flipH="1">
                  <a:off x="1036" y="1111"/>
                  <a:ext cx="228" cy="222"/>
                </a:xfrm>
                <a:prstGeom prst="ellipse">
                  <a:avLst/>
                </a:prstGeom>
                <a:solidFill>
                  <a:srgbClr val="FFFFFF"/>
                </a:solidFill>
                <a:ln w="28575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798"/>
                </a:p>
              </p:txBody>
            </p:sp>
            <p:grpSp>
              <p:nvGrpSpPr>
                <p:cNvPr id="50" name="Group 62"/>
                <p:cNvGrpSpPr>
                  <a:grpSpLocks/>
                </p:cNvGrpSpPr>
                <p:nvPr/>
              </p:nvGrpSpPr>
              <p:grpSpPr bwMode="auto">
                <a:xfrm rot="2321654" flipH="1" flipV="1">
                  <a:off x="1100" y="1131"/>
                  <a:ext cx="87" cy="96"/>
                  <a:chOff x="4020" y="6067"/>
                  <a:chExt cx="173" cy="182"/>
                </a:xfrm>
              </p:grpSpPr>
              <p:sp>
                <p:nvSpPr>
                  <p:cNvPr id="51" name="Arc 63"/>
                  <p:cNvSpPr>
                    <a:spLocks/>
                  </p:cNvSpPr>
                  <p:nvPr/>
                </p:nvSpPr>
                <p:spPr bwMode="auto">
                  <a:xfrm flipV="1">
                    <a:off x="4020" y="6076"/>
                    <a:ext cx="165" cy="173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lnTo>
                          <a:pt x="0" y="-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798"/>
                  </a:p>
                </p:txBody>
              </p:sp>
              <p:sp>
                <p:nvSpPr>
                  <p:cNvPr id="52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4193" y="6091"/>
                    <a:ext cx="0" cy="75"/>
                  </a:xfrm>
                  <a:prstGeom prst="line">
                    <a:avLst/>
                  </a:pr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798"/>
                  </a:p>
                </p:txBody>
              </p:sp>
              <p:sp>
                <p:nvSpPr>
                  <p:cNvPr id="53" name="Line 65"/>
                  <p:cNvSpPr>
                    <a:spLocks noChangeShapeType="1"/>
                  </p:cNvSpPr>
                  <p:nvPr/>
                </p:nvSpPr>
                <p:spPr bwMode="auto">
                  <a:xfrm rot="2062136" flipH="1">
                    <a:off x="4147" y="6067"/>
                    <a:ext cx="23" cy="83"/>
                  </a:xfrm>
                  <a:prstGeom prst="line">
                    <a:avLst/>
                  </a:pr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798"/>
                  </a:p>
                </p:txBody>
              </p:sp>
            </p:grpSp>
          </p:grpSp>
          <p:sp>
            <p:nvSpPr>
              <p:cNvPr id="39" name="Freeform 66"/>
              <p:cNvSpPr>
                <a:spLocks/>
              </p:cNvSpPr>
              <p:nvPr/>
            </p:nvSpPr>
            <p:spPr bwMode="auto">
              <a:xfrm>
                <a:off x="2002" y="1946"/>
                <a:ext cx="702" cy="976"/>
              </a:xfrm>
              <a:custGeom>
                <a:avLst/>
                <a:gdLst>
                  <a:gd name="T0" fmla="*/ 0 w 702"/>
                  <a:gd name="T1" fmla="*/ 976 h 976"/>
                  <a:gd name="T2" fmla="*/ 583 w 702"/>
                  <a:gd name="T3" fmla="*/ 976 h 976"/>
                  <a:gd name="T4" fmla="*/ 590 w 702"/>
                  <a:gd name="T5" fmla="*/ 0 h 976"/>
                  <a:gd name="T6" fmla="*/ 702 w 702"/>
                  <a:gd name="T7" fmla="*/ 0 h 97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02"/>
                  <a:gd name="T13" fmla="*/ 0 h 976"/>
                  <a:gd name="T14" fmla="*/ 702 w 702"/>
                  <a:gd name="T15" fmla="*/ 976 h 97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02" h="976">
                    <a:moveTo>
                      <a:pt x="0" y="976"/>
                    </a:moveTo>
                    <a:lnTo>
                      <a:pt x="583" y="976"/>
                    </a:lnTo>
                    <a:lnTo>
                      <a:pt x="590" y="0"/>
                    </a:lnTo>
                    <a:lnTo>
                      <a:pt x="702" y="0"/>
                    </a:lnTo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798"/>
              </a:p>
            </p:txBody>
          </p:sp>
          <p:grpSp>
            <p:nvGrpSpPr>
              <p:cNvPr id="40" name="Group 67"/>
              <p:cNvGrpSpPr>
                <a:grpSpLocks/>
              </p:cNvGrpSpPr>
              <p:nvPr/>
            </p:nvGrpSpPr>
            <p:grpSpPr bwMode="auto">
              <a:xfrm>
                <a:off x="2229" y="2835"/>
                <a:ext cx="173" cy="173"/>
                <a:chOff x="3770" y="3425"/>
                <a:chExt cx="168" cy="168"/>
              </a:xfrm>
            </p:grpSpPr>
            <p:sp>
              <p:nvSpPr>
                <p:cNvPr id="45" name="Oval 68"/>
                <p:cNvSpPr>
                  <a:spLocks noChangeArrowheads="1"/>
                </p:cNvSpPr>
                <p:nvPr/>
              </p:nvSpPr>
              <p:spPr bwMode="auto">
                <a:xfrm>
                  <a:off x="3770" y="3425"/>
                  <a:ext cx="168" cy="168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46" name="Oval 69"/>
                <p:cNvSpPr>
                  <a:spLocks noChangeArrowheads="1"/>
                </p:cNvSpPr>
                <p:nvPr/>
              </p:nvSpPr>
              <p:spPr bwMode="auto">
                <a:xfrm>
                  <a:off x="3770" y="3425"/>
                  <a:ext cx="168" cy="168"/>
                </a:xfrm>
                <a:prstGeom prst="ellipse">
                  <a:avLst/>
                </a:prstGeom>
                <a:noFill/>
                <a:ln w="254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47" name="Line 70"/>
                <p:cNvSpPr>
                  <a:spLocks noChangeShapeType="1"/>
                </p:cNvSpPr>
                <p:nvPr/>
              </p:nvSpPr>
              <p:spPr bwMode="auto">
                <a:xfrm>
                  <a:off x="3794" y="3457"/>
                  <a:ext cx="104" cy="112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48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3786" y="3465"/>
                  <a:ext cx="128" cy="104"/>
                </a:xfrm>
                <a:prstGeom prst="line">
                  <a:avLst/>
                </a:prstGeom>
                <a:noFill/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</p:grpSp>
          <p:grpSp>
            <p:nvGrpSpPr>
              <p:cNvPr id="41" name="Group 72"/>
              <p:cNvGrpSpPr>
                <a:grpSpLocks/>
              </p:cNvGrpSpPr>
              <p:nvPr/>
            </p:nvGrpSpPr>
            <p:grpSpPr bwMode="auto">
              <a:xfrm>
                <a:off x="2443" y="2206"/>
                <a:ext cx="295" cy="312"/>
                <a:chOff x="3790" y="2492"/>
                <a:chExt cx="295" cy="312"/>
              </a:xfrm>
            </p:grpSpPr>
            <p:sp>
              <p:nvSpPr>
                <p:cNvPr id="42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3790" y="2492"/>
                  <a:ext cx="295" cy="312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43" name="Rectangle 74"/>
                <p:cNvSpPr>
                  <a:spLocks noChangeArrowheads="1"/>
                </p:cNvSpPr>
                <p:nvPr/>
              </p:nvSpPr>
              <p:spPr bwMode="auto">
                <a:xfrm>
                  <a:off x="3825" y="2563"/>
                  <a:ext cx="212" cy="194"/>
                </a:xfrm>
                <a:prstGeom prst="rect">
                  <a:avLst/>
                </a:prstGeom>
                <a:solidFill>
                  <a:srgbClr val="FFFFFF"/>
                </a:solidFill>
                <a:ln w="28575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endParaRPr lang="en-US" sz="1798"/>
                </a:p>
              </p:txBody>
            </p:sp>
            <p:graphicFrame>
              <p:nvGraphicFramePr>
                <p:cNvPr id="44" name="Object 3"/>
                <p:cNvGraphicFramePr>
                  <a:graphicFrameLocks noChangeAspect="1"/>
                </p:cNvGraphicFramePr>
                <p:nvPr/>
              </p:nvGraphicFramePr>
              <p:xfrm>
                <a:off x="3857" y="2565"/>
                <a:ext cx="157" cy="1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Equation" r:id="rId4" imgW="139579" imgH="164957" progId="Equation.3">
                        <p:embed/>
                      </p:oleObj>
                    </mc:Choice>
                    <mc:Fallback>
                      <p:oleObj name="Equation" r:id="rId4" imgW="139579" imgH="164957" progId="Equation.3">
                        <p:embed/>
                        <p:pic>
                          <p:nvPicPr>
                            <p:cNvPr id="44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5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3857" y="2565"/>
                              <a:ext cx="157" cy="18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18" name="Line 42"/>
            <p:cNvSpPr>
              <a:spLocks noChangeShapeType="1"/>
            </p:cNvSpPr>
            <p:nvPr/>
          </p:nvSpPr>
          <p:spPr bwMode="auto">
            <a:xfrm flipH="1">
              <a:off x="3652838" y="4337050"/>
              <a:ext cx="0" cy="3540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auto">
            <a:xfrm>
              <a:off x="2400300" y="1393825"/>
              <a:ext cx="508000" cy="376238"/>
            </a:xfrm>
            <a:custGeom>
              <a:avLst/>
              <a:gdLst>
                <a:gd name="T0" fmla="*/ 0 w 327"/>
                <a:gd name="T1" fmla="*/ 0 h 272"/>
                <a:gd name="T2" fmla="*/ 2147483647 w 327"/>
                <a:gd name="T3" fmla="*/ 2147483647 h 272"/>
                <a:gd name="T4" fmla="*/ 0 w 327"/>
                <a:gd name="T5" fmla="*/ 2147483647 h 272"/>
                <a:gd name="T6" fmla="*/ 0 w 327"/>
                <a:gd name="T7" fmla="*/ 2147483647 h 272"/>
                <a:gd name="T8" fmla="*/ 0 w 327"/>
                <a:gd name="T9" fmla="*/ 0 h 27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7"/>
                <a:gd name="T16" fmla="*/ 0 h 272"/>
                <a:gd name="T17" fmla="*/ 327 w 327"/>
                <a:gd name="T18" fmla="*/ 272 h 27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7" h="272">
                  <a:moveTo>
                    <a:pt x="0" y="0"/>
                  </a:moveTo>
                  <a:lnTo>
                    <a:pt x="327" y="144"/>
                  </a:lnTo>
                  <a:lnTo>
                    <a:pt x="0" y="272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25400">
              <a:solidFill>
                <a:srgbClr val="0000D4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798"/>
            </a:p>
          </p:txBody>
        </p:sp>
        <p:sp>
          <p:nvSpPr>
            <p:cNvPr id="20" name="Freeform 27"/>
            <p:cNvSpPr>
              <a:spLocks/>
            </p:cNvSpPr>
            <p:nvPr/>
          </p:nvSpPr>
          <p:spPr bwMode="auto">
            <a:xfrm>
              <a:off x="890588" y="1584325"/>
              <a:ext cx="1517650" cy="925513"/>
            </a:xfrm>
            <a:custGeom>
              <a:avLst/>
              <a:gdLst>
                <a:gd name="T0" fmla="*/ 2147483647 w 1152"/>
                <a:gd name="T1" fmla="*/ 0 h 548"/>
                <a:gd name="T2" fmla="*/ 0 w 1152"/>
                <a:gd name="T3" fmla="*/ 0 h 548"/>
                <a:gd name="T4" fmla="*/ 0 w 1152"/>
                <a:gd name="T5" fmla="*/ 2147483647 h 548"/>
                <a:gd name="T6" fmla="*/ 2147483647 w 1152"/>
                <a:gd name="T7" fmla="*/ 2147483647 h 54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52"/>
                <a:gd name="T13" fmla="*/ 0 h 548"/>
                <a:gd name="T14" fmla="*/ 1152 w 1152"/>
                <a:gd name="T15" fmla="*/ 548 h 54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52" h="548">
                  <a:moveTo>
                    <a:pt x="1152" y="0"/>
                  </a:moveTo>
                  <a:lnTo>
                    <a:pt x="0" y="0"/>
                  </a:lnTo>
                  <a:lnTo>
                    <a:pt x="0" y="541"/>
                  </a:lnTo>
                  <a:lnTo>
                    <a:pt x="688" y="548"/>
                  </a:lnTo>
                </a:path>
              </a:pathLst>
            </a:cu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grpSp>
          <p:nvGrpSpPr>
            <p:cNvPr id="21" name="Group 28"/>
            <p:cNvGrpSpPr>
              <a:grpSpLocks/>
            </p:cNvGrpSpPr>
            <p:nvPr/>
          </p:nvGrpSpPr>
          <p:grpSpPr bwMode="auto">
            <a:xfrm>
              <a:off x="1033463" y="1400175"/>
              <a:ext cx="342900" cy="334963"/>
              <a:chOff x="2128" y="1316"/>
              <a:chExt cx="258" cy="246"/>
            </a:xfrm>
          </p:grpSpPr>
          <p:sp>
            <p:nvSpPr>
              <p:cNvPr id="25" name="Rectangle 29"/>
              <p:cNvSpPr>
                <a:spLocks noChangeArrowheads="1"/>
              </p:cNvSpPr>
              <p:nvPr/>
            </p:nvSpPr>
            <p:spPr bwMode="auto">
              <a:xfrm>
                <a:off x="2128" y="1316"/>
                <a:ext cx="258" cy="246"/>
              </a:xfrm>
              <a:prstGeom prst="rect">
                <a:avLst/>
              </a:prstGeom>
              <a:solidFill>
                <a:srgbClr val="FFFFFF"/>
              </a:solidFill>
              <a:ln w="1905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1798"/>
              </a:p>
            </p:txBody>
          </p:sp>
          <p:grpSp>
            <p:nvGrpSpPr>
              <p:cNvPr id="26" name="Group 30"/>
              <p:cNvGrpSpPr>
                <a:grpSpLocks/>
              </p:cNvGrpSpPr>
              <p:nvPr/>
            </p:nvGrpSpPr>
            <p:grpSpPr bwMode="auto">
              <a:xfrm>
                <a:off x="2165" y="1343"/>
                <a:ext cx="193" cy="173"/>
                <a:chOff x="5625" y="10470"/>
                <a:chExt cx="735" cy="375"/>
              </a:xfrm>
            </p:grpSpPr>
            <p:sp>
              <p:nvSpPr>
                <p:cNvPr id="27" name="Freeform 31"/>
                <p:cNvSpPr>
                  <a:spLocks/>
                </p:cNvSpPr>
                <p:nvPr/>
              </p:nvSpPr>
              <p:spPr bwMode="auto">
                <a:xfrm>
                  <a:off x="5625" y="10470"/>
                  <a:ext cx="390" cy="375"/>
                </a:xfrm>
                <a:custGeom>
                  <a:avLst/>
                  <a:gdLst>
                    <a:gd name="T0" fmla="*/ 0 w 390"/>
                    <a:gd name="T1" fmla="*/ 375 h 375"/>
                    <a:gd name="T2" fmla="*/ 180 w 390"/>
                    <a:gd name="T3" fmla="*/ 375 h 375"/>
                    <a:gd name="T4" fmla="*/ 285 w 390"/>
                    <a:gd name="T5" fmla="*/ 0 h 375"/>
                    <a:gd name="T6" fmla="*/ 390 w 390"/>
                    <a:gd name="T7" fmla="*/ 15 h 37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0"/>
                    <a:gd name="T13" fmla="*/ 0 h 375"/>
                    <a:gd name="T14" fmla="*/ 390 w 390"/>
                    <a:gd name="T15" fmla="*/ 375 h 37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0" h="375">
                      <a:moveTo>
                        <a:pt x="0" y="375"/>
                      </a:moveTo>
                      <a:lnTo>
                        <a:pt x="180" y="375"/>
                      </a:lnTo>
                      <a:lnTo>
                        <a:pt x="285" y="0"/>
                      </a:lnTo>
                      <a:lnTo>
                        <a:pt x="390" y="15"/>
                      </a:ln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  <p:sp>
              <p:nvSpPr>
                <p:cNvPr id="28" name="Freeform 32"/>
                <p:cNvSpPr>
                  <a:spLocks/>
                </p:cNvSpPr>
                <p:nvPr/>
              </p:nvSpPr>
              <p:spPr bwMode="auto">
                <a:xfrm flipH="1">
                  <a:off x="5970" y="10470"/>
                  <a:ext cx="390" cy="375"/>
                </a:xfrm>
                <a:custGeom>
                  <a:avLst/>
                  <a:gdLst>
                    <a:gd name="T0" fmla="*/ 0 w 390"/>
                    <a:gd name="T1" fmla="*/ 375 h 375"/>
                    <a:gd name="T2" fmla="*/ 180 w 390"/>
                    <a:gd name="T3" fmla="*/ 375 h 375"/>
                    <a:gd name="T4" fmla="*/ 285 w 390"/>
                    <a:gd name="T5" fmla="*/ 0 h 375"/>
                    <a:gd name="T6" fmla="*/ 390 w 390"/>
                    <a:gd name="T7" fmla="*/ 15 h 375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0"/>
                    <a:gd name="T13" fmla="*/ 0 h 375"/>
                    <a:gd name="T14" fmla="*/ 390 w 390"/>
                    <a:gd name="T15" fmla="*/ 375 h 375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0" h="375">
                      <a:moveTo>
                        <a:pt x="0" y="375"/>
                      </a:moveTo>
                      <a:lnTo>
                        <a:pt x="180" y="375"/>
                      </a:lnTo>
                      <a:lnTo>
                        <a:pt x="285" y="0"/>
                      </a:lnTo>
                      <a:lnTo>
                        <a:pt x="390" y="15"/>
                      </a:lnTo>
                    </a:path>
                  </a:pathLst>
                </a:cu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1798"/>
                </a:p>
              </p:txBody>
            </p:sp>
          </p:grpSp>
        </p:grpSp>
        <p:grpSp>
          <p:nvGrpSpPr>
            <p:cNvPr id="22" name="Group 34"/>
            <p:cNvGrpSpPr>
              <a:grpSpLocks/>
            </p:cNvGrpSpPr>
            <p:nvPr/>
          </p:nvGrpSpPr>
          <p:grpSpPr bwMode="auto">
            <a:xfrm>
              <a:off x="1020763" y="2352675"/>
              <a:ext cx="336550" cy="307975"/>
              <a:chOff x="3825" y="2563"/>
              <a:chExt cx="212" cy="194"/>
            </a:xfrm>
          </p:grpSpPr>
          <p:sp>
            <p:nvSpPr>
              <p:cNvPr id="23" name="Rectangle 35"/>
              <p:cNvSpPr>
                <a:spLocks noChangeArrowheads="1"/>
              </p:cNvSpPr>
              <p:nvPr/>
            </p:nvSpPr>
            <p:spPr bwMode="auto">
              <a:xfrm>
                <a:off x="3825" y="2563"/>
                <a:ext cx="212" cy="194"/>
              </a:xfrm>
              <a:prstGeom prst="rect">
                <a:avLst/>
              </a:prstGeom>
              <a:solidFill>
                <a:srgbClr val="FFFFFF"/>
              </a:solidFill>
              <a:ln w="28575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endParaRPr lang="en-US" sz="1798"/>
              </a:p>
            </p:txBody>
          </p:sp>
          <p:graphicFrame>
            <p:nvGraphicFramePr>
              <p:cNvPr id="24" name="Object 2"/>
              <p:cNvGraphicFramePr>
                <a:graphicFrameLocks noChangeAspect="1"/>
              </p:cNvGraphicFramePr>
              <p:nvPr/>
            </p:nvGraphicFramePr>
            <p:xfrm>
              <a:off x="3857" y="2565"/>
              <a:ext cx="157" cy="18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6" imgW="139579" imgH="164957" progId="Equation.3">
                      <p:embed/>
                    </p:oleObj>
                  </mc:Choice>
                  <mc:Fallback>
                    <p:oleObj name="Equation" r:id="rId6" imgW="139579" imgH="164957" progId="Equation.3">
                      <p:embed/>
                      <p:pic>
                        <p:nvPicPr>
                          <p:cNvPr id="24" name="Object 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57" y="2565"/>
                            <a:ext cx="157" cy="18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75" name="Group 418"/>
          <p:cNvGrpSpPr>
            <a:grpSpLocks/>
          </p:cNvGrpSpPr>
          <p:nvPr/>
        </p:nvGrpSpPr>
        <p:grpSpPr bwMode="auto">
          <a:xfrm>
            <a:off x="3159008" y="4623143"/>
            <a:ext cx="2224943" cy="1400302"/>
            <a:chOff x="2923" y="2805"/>
            <a:chExt cx="1403" cy="883"/>
          </a:xfrm>
        </p:grpSpPr>
        <p:sp>
          <p:nvSpPr>
            <p:cNvPr id="76" name="Line 407"/>
            <p:cNvSpPr>
              <a:spLocks noChangeShapeType="1"/>
            </p:cNvSpPr>
            <p:nvPr/>
          </p:nvSpPr>
          <p:spPr bwMode="auto">
            <a:xfrm flipV="1">
              <a:off x="3359" y="3000"/>
              <a:ext cx="0" cy="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sp>
          <p:nvSpPr>
            <p:cNvPr id="77" name="Line 408"/>
            <p:cNvSpPr>
              <a:spLocks noChangeShapeType="1"/>
            </p:cNvSpPr>
            <p:nvPr/>
          </p:nvSpPr>
          <p:spPr bwMode="auto">
            <a:xfrm>
              <a:off x="2923" y="3380"/>
              <a:ext cx="8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798"/>
            </a:p>
          </p:txBody>
        </p:sp>
        <p:sp>
          <p:nvSpPr>
            <p:cNvPr id="78" name="Text Box 412"/>
            <p:cNvSpPr txBox="1">
              <a:spLocks noChangeArrowheads="1"/>
            </p:cNvSpPr>
            <p:nvPr/>
          </p:nvSpPr>
          <p:spPr bwMode="auto">
            <a:xfrm>
              <a:off x="3357" y="2805"/>
              <a:ext cx="36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598" i="1"/>
                <a:t>u</a:t>
              </a:r>
              <a:r>
                <a:rPr lang="en-US" sz="1598" b="1" i="1" baseline="-25000"/>
                <a:t>mix</a:t>
              </a:r>
            </a:p>
          </p:txBody>
        </p:sp>
        <p:sp>
          <p:nvSpPr>
            <p:cNvPr id="79" name="Text Box 413"/>
            <p:cNvSpPr txBox="1">
              <a:spLocks noChangeArrowheads="1"/>
            </p:cNvSpPr>
            <p:nvPr/>
          </p:nvSpPr>
          <p:spPr bwMode="auto">
            <a:xfrm>
              <a:off x="3605" y="3156"/>
              <a:ext cx="72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598" i="1"/>
                <a:t>f</a:t>
              </a:r>
              <a:r>
                <a:rPr lang="en-US" sz="1598" b="1" i="1" baseline="-25000"/>
                <a:t>osc</a:t>
              </a:r>
              <a:r>
                <a:rPr lang="en-US" sz="1598" i="1"/>
                <a:t>  - f</a:t>
              </a:r>
              <a:r>
                <a:rPr lang="en-US" sz="1598" b="1" i="1" baseline="-25000"/>
                <a:t>res</a:t>
              </a:r>
            </a:p>
          </p:txBody>
        </p:sp>
        <p:grpSp>
          <p:nvGrpSpPr>
            <p:cNvPr id="80" name="Group 416"/>
            <p:cNvGrpSpPr>
              <a:grpSpLocks/>
            </p:cNvGrpSpPr>
            <p:nvPr/>
          </p:nvGrpSpPr>
          <p:grpSpPr bwMode="auto">
            <a:xfrm>
              <a:off x="3079" y="3105"/>
              <a:ext cx="569" cy="550"/>
              <a:chOff x="4875" y="1362"/>
              <a:chExt cx="780" cy="683"/>
            </a:xfrm>
          </p:grpSpPr>
          <p:sp>
            <p:nvSpPr>
              <p:cNvPr id="81" name="Freeform 414"/>
              <p:cNvSpPr>
                <a:spLocks/>
              </p:cNvSpPr>
              <p:nvPr/>
            </p:nvSpPr>
            <p:spPr bwMode="auto">
              <a:xfrm>
                <a:off x="5262" y="1362"/>
                <a:ext cx="393" cy="352"/>
              </a:xfrm>
              <a:custGeom>
                <a:avLst/>
                <a:gdLst>
                  <a:gd name="T0" fmla="*/ 0 w 393"/>
                  <a:gd name="T1" fmla="*/ 82 h 422"/>
                  <a:gd name="T2" fmla="*/ 49 w 393"/>
                  <a:gd name="T3" fmla="*/ 27 h 422"/>
                  <a:gd name="T4" fmla="*/ 127 w 393"/>
                  <a:gd name="T5" fmla="*/ 5 h 422"/>
                  <a:gd name="T6" fmla="*/ 393 w 393"/>
                  <a:gd name="T7" fmla="*/ 3 h 4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22"/>
                  <a:gd name="T14" fmla="*/ 393 w 393"/>
                  <a:gd name="T15" fmla="*/ 422 h 4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22">
                    <a:moveTo>
                      <a:pt x="0" y="422"/>
                    </a:moveTo>
                    <a:cubicBezTo>
                      <a:pt x="14" y="311"/>
                      <a:pt x="28" y="201"/>
                      <a:pt x="49" y="134"/>
                    </a:cubicBezTo>
                    <a:cubicBezTo>
                      <a:pt x="70" y="67"/>
                      <a:pt x="70" y="42"/>
                      <a:pt x="127" y="21"/>
                    </a:cubicBezTo>
                    <a:cubicBezTo>
                      <a:pt x="184" y="0"/>
                      <a:pt x="288" y="3"/>
                      <a:pt x="393" y="7"/>
                    </a:cubicBezTo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798"/>
              </a:p>
            </p:txBody>
          </p:sp>
          <p:sp>
            <p:nvSpPr>
              <p:cNvPr id="82" name="Freeform 415"/>
              <p:cNvSpPr>
                <a:spLocks/>
              </p:cNvSpPr>
              <p:nvPr/>
            </p:nvSpPr>
            <p:spPr bwMode="auto">
              <a:xfrm flipH="1" flipV="1">
                <a:off x="4875" y="1693"/>
                <a:ext cx="393" cy="352"/>
              </a:xfrm>
              <a:custGeom>
                <a:avLst/>
                <a:gdLst>
                  <a:gd name="T0" fmla="*/ 0 w 393"/>
                  <a:gd name="T1" fmla="*/ 82 h 422"/>
                  <a:gd name="T2" fmla="*/ 49 w 393"/>
                  <a:gd name="T3" fmla="*/ 27 h 422"/>
                  <a:gd name="T4" fmla="*/ 127 w 393"/>
                  <a:gd name="T5" fmla="*/ 5 h 422"/>
                  <a:gd name="T6" fmla="*/ 393 w 393"/>
                  <a:gd name="T7" fmla="*/ 3 h 4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3"/>
                  <a:gd name="T13" fmla="*/ 0 h 422"/>
                  <a:gd name="T14" fmla="*/ 393 w 393"/>
                  <a:gd name="T15" fmla="*/ 422 h 4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3" h="422">
                    <a:moveTo>
                      <a:pt x="0" y="422"/>
                    </a:moveTo>
                    <a:cubicBezTo>
                      <a:pt x="14" y="311"/>
                      <a:pt x="28" y="201"/>
                      <a:pt x="49" y="134"/>
                    </a:cubicBezTo>
                    <a:cubicBezTo>
                      <a:pt x="70" y="67"/>
                      <a:pt x="70" y="42"/>
                      <a:pt x="127" y="21"/>
                    </a:cubicBezTo>
                    <a:cubicBezTo>
                      <a:pt x="184" y="0"/>
                      <a:pt x="288" y="3"/>
                      <a:pt x="393" y="7"/>
                    </a:cubicBezTo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798"/>
              </a:p>
            </p:txBody>
          </p:sp>
        </p:grpSp>
      </p:grpSp>
      <p:grpSp>
        <p:nvGrpSpPr>
          <p:cNvPr id="83" name="Group 427"/>
          <p:cNvGrpSpPr>
            <a:grpSpLocks/>
          </p:cNvGrpSpPr>
          <p:nvPr/>
        </p:nvGrpSpPr>
        <p:grpSpPr bwMode="auto">
          <a:xfrm>
            <a:off x="6379861" y="2689656"/>
            <a:ext cx="4472087" cy="3250985"/>
            <a:chOff x="3182" y="1447"/>
            <a:chExt cx="2820" cy="2050"/>
          </a:xfrm>
        </p:grpSpPr>
        <p:grpSp>
          <p:nvGrpSpPr>
            <p:cNvPr id="84" name="Group 426"/>
            <p:cNvGrpSpPr>
              <a:grpSpLocks/>
            </p:cNvGrpSpPr>
            <p:nvPr/>
          </p:nvGrpSpPr>
          <p:grpSpPr bwMode="auto">
            <a:xfrm>
              <a:off x="3275" y="1447"/>
              <a:ext cx="2595" cy="877"/>
              <a:chOff x="3275" y="1447"/>
              <a:chExt cx="2595" cy="877"/>
            </a:xfrm>
          </p:grpSpPr>
          <p:graphicFrame>
            <p:nvGraphicFramePr>
              <p:cNvPr id="86" name="Object 5"/>
              <p:cNvGraphicFramePr>
                <a:graphicFrameLocks noChangeAspect="1"/>
              </p:cNvGraphicFramePr>
              <p:nvPr/>
            </p:nvGraphicFramePr>
            <p:xfrm>
              <a:off x="3277" y="1931"/>
              <a:ext cx="2439" cy="39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Equation" r:id="rId8" imgW="3860800" imgH="622300" progId="Equation.3">
                      <p:embed/>
                    </p:oleObj>
                  </mc:Choice>
                  <mc:Fallback>
                    <p:oleObj name="Equation" r:id="rId8" imgW="3860800" imgH="622300" progId="Equation.3">
                      <p:embed/>
                      <p:pic>
                        <p:nvPicPr>
                          <p:cNvPr id="86" name="Object 5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277" y="1931"/>
                            <a:ext cx="2439" cy="39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rgbClr val="000000">
                                      <a:alpha val="74997"/>
                                    </a:srgb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7" name="Rectangle 421"/>
              <p:cNvSpPr>
                <a:spLocks noChangeArrowheads="1"/>
              </p:cNvSpPr>
              <p:nvPr/>
            </p:nvSpPr>
            <p:spPr bwMode="auto">
              <a:xfrm>
                <a:off x="3275" y="1447"/>
                <a:ext cx="2595" cy="2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 eaLnBrk="0" hangingPunct="0"/>
                <a:r>
                  <a:rPr lang="en-US" sz="1399" b="1" i="1" dirty="0">
                    <a:solidFill>
                      <a:schemeClr val="accent2"/>
                    </a:solidFill>
                  </a:rPr>
                  <a:t>Oscillator phase noise due to intrinsic fluctuations in the electronics of the frequency discriminator</a:t>
                </a:r>
              </a:p>
            </p:txBody>
          </p:sp>
        </p:grpSp>
        <p:sp>
          <p:nvSpPr>
            <p:cNvPr id="85" name="Rectangle 422"/>
            <p:cNvSpPr>
              <a:spLocks noChangeArrowheads="1"/>
            </p:cNvSpPr>
            <p:nvPr/>
          </p:nvSpPr>
          <p:spPr bwMode="auto">
            <a:xfrm>
              <a:off x="3182" y="2547"/>
              <a:ext cx="2820" cy="950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C66F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 eaLnBrk="0" hangingPunct="0"/>
              <a:r>
                <a:rPr lang="en-US" sz="1399" b="1" i="1" dirty="0"/>
                <a:t>T</a:t>
              </a:r>
              <a:r>
                <a:rPr lang="en-US" sz="1598" b="1" i="1" baseline="-25000" dirty="0"/>
                <a:t>o</a:t>
              </a:r>
              <a:r>
                <a:rPr lang="en-US" sz="1399" b="1" i="1" dirty="0"/>
                <a:t> = 300 K</a:t>
              </a:r>
            </a:p>
            <a:p>
              <a:pPr eaLnBrk="0" hangingPunct="0"/>
              <a:endParaRPr lang="en-US" sz="1399" b="1" i="1" dirty="0">
                <a:latin typeface="Symbol" charset="0"/>
              </a:endParaRPr>
            </a:p>
            <a:p>
              <a:pPr eaLnBrk="0" hangingPunct="0"/>
              <a:r>
                <a:rPr lang="en-US" sz="1399" b="1" i="1" dirty="0" err="1">
                  <a:latin typeface="Symbol" charset="0"/>
                </a:rPr>
                <a:t>D</a:t>
              </a:r>
              <a:r>
                <a:rPr lang="en-US" sz="1399" b="1" i="1" dirty="0" err="1"/>
                <a:t>f</a:t>
              </a:r>
              <a:r>
                <a:rPr lang="en-US" sz="1399" b="1" i="1" dirty="0"/>
                <a:t> ~ 50 kHz &amp; </a:t>
              </a:r>
              <a:r>
                <a:rPr lang="en-US" sz="1399" b="1" i="1" dirty="0" err="1"/>
                <a:t>P</a:t>
              </a:r>
              <a:r>
                <a:rPr lang="en-US" sz="1598" b="1" i="1" baseline="-25000" dirty="0" err="1"/>
                <a:t>diss</a:t>
              </a:r>
              <a:r>
                <a:rPr lang="en-US" sz="1598" b="1" i="1" baseline="-25000" dirty="0"/>
                <a:t> </a:t>
              </a:r>
              <a:r>
                <a:rPr lang="en-US" sz="1399" b="1" i="1" dirty="0"/>
                <a:t>~ 300 </a:t>
              </a:r>
              <a:r>
                <a:rPr lang="en-US" sz="1399" b="1" i="1" dirty="0" err="1"/>
                <a:t>mW</a:t>
              </a:r>
              <a:r>
                <a:rPr lang="en-US" sz="1399" b="1" i="1" dirty="0"/>
                <a:t> &amp; T</a:t>
              </a:r>
              <a:r>
                <a:rPr lang="en-US" sz="1598" b="1" i="1" baseline="-25000" dirty="0"/>
                <a:t>o</a:t>
              </a:r>
              <a:r>
                <a:rPr lang="en-US" sz="1399" b="1" i="1" dirty="0"/>
                <a:t> + T</a:t>
              </a:r>
              <a:r>
                <a:rPr lang="en-US" sz="1598" b="1" i="1" baseline="-25000" dirty="0"/>
                <a:t>amp</a:t>
              </a:r>
              <a:r>
                <a:rPr lang="en-US" sz="1399" b="1" i="1" dirty="0"/>
                <a:t>~ 400 K</a:t>
              </a:r>
            </a:p>
            <a:p>
              <a:pPr eaLnBrk="0" hangingPunct="0"/>
              <a:endParaRPr lang="en-US" sz="1399" b="1" i="1" dirty="0"/>
            </a:p>
            <a:p>
              <a:pPr eaLnBrk="0" hangingPunct="0"/>
              <a:r>
                <a:rPr lang="en-US" sz="1399" b="1" i="1" dirty="0"/>
                <a:t>Expected phase noise 0.5 </a:t>
              </a:r>
              <a:r>
                <a:rPr lang="en-US" sz="1399" b="1" i="1" dirty="0" err="1"/>
                <a:t>S</a:t>
              </a:r>
              <a:r>
                <a:rPr lang="en-US" sz="1598" b="1" i="1" baseline="-25000" dirty="0" err="1">
                  <a:latin typeface="Symbol" charset="0"/>
                </a:rPr>
                <a:t>j</a:t>
              </a:r>
              <a:r>
                <a:rPr lang="en-US" sz="1399" b="1" i="1" dirty="0"/>
                <a:t> (1 kHz) ~ -163 </a:t>
              </a:r>
              <a:r>
                <a:rPr lang="en-US" sz="1399" b="1" i="1" dirty="0" err="1"/>
                <a:t>dBc</a:t>
              </a:r>
              <a:r>
                <a:rPr lang="en-US" sz="1399" b="1" i="1" dirty="0"/>
                <a:t>/Hz </a:t>
              </a:r>
            </a:p>
            <a:p>
              <a:pPr eaLnBrk="0" hangingPunct="0"/>
              <a:r>
                <a:rPr lang="en-US" sz="1399" b="1" i="1" dirty="0"/>
                <a:t>Achieved performance 0.5 </a:t>
              </a:r>
              <a:r>
                <a:rPr lang="en-US" sz="1399" b="1" i="1" dirty="0" err="1"/>
                <a:t>S</a:t>
              </a:r>
              <a:r>
                <a:rPr lang="en-US" sz="1598" b="1" i="1" baseline="-25000" dirty="0" err="1">
                  <a:latin typeface="Symbol" charset="0"/>
                </a:rPr>
                <a:t>j</a:t>
              </a:r>
              <a:r>
                <a:rPr lang="en-US" sz="1399" b="1" i="1" dirty="0">
                  <a:latin typeface="Symbol" charset="0"/>
                </a:rPr>
                <a:t> </a:t>
              </a:r>
              <a:r>
                <a:rPr lang="en-US" sz="1399" b="1" i="1" dirty="0"/>
                <a:t>(1 kHz) ~ -157 </a:t>
              </a:r>
              <a:r>
                <a:rPr lang="en-US" sz="1399" b="1" i="1" dirty="0" err="1"/>
                <a:t>dBc</a:t>
              </a:r>
              <a:r>
                <a:rPr lang="en-US" sz="1399" b="1" i="1" dirty="0"/>
                <a:t>/Hz</a:t>
              </a:r>
              <a:r>
                <a:rPr lang="en-US" sz="1399" dirty="0"/>
                <a:t> </a:t>
              </a:r>
            </a:p>
            <a:p>
              <a:pPr eaLnBrk="0" hangingPunct="0"/>
              <a:endParaRPr lang="en-US" sz="1399" dirty="0"/>
            </a:p>
          </p:txBody>
        </p:sp>
      </p:grpSp>
      <p:sp>
        <p:nvSpPr>
          <p:cNvPr id="88" name="Rectangle 5"/>
          <p:cNvSpPr>
            <a:spLocks noChangeArrowheads="1"/>
          </p:cNvSpPr>
          <p:nvPr/>
        </p:nvSpPr>
        <p:spPr bwMode="auto">
          <a:xfrm>
            <a:off x="1665915" y="6069156"/>
            <a:ext cx="3044454" cy="27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 eaLnBrk="0" hangingPunct="0">
              <a:tabLst>
                <a:tab pos="5479328" algn="l"/>
              </a:tabLst>
            </a:pPr>
            <a:r>
              <a:rPr lang="en-US" sz="1199" i="1" dirty="0"/>
              <a:t>IEEE Trans. on MTT, vol. 46, N10, P 1537 1998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379862" y="1463656"/>
            <a:ext cx="4265695" cy="645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High-Q resonator becomes DUT:</a:t>
            </a:r>
          </a:p>
          <a:p>
            <a:r>
              <a:rPr lang="en-US" sz="1798" dirty="0"/>
              <a:t>Becomes low noise frequency discriminator</a:t>
            </a:r>
          </a:p>
        </p:txBody>
      </p:sp>
    </p:spTree>
    <p:extLst>
      <p:ext uri="{BB962C8B-B14F-4D97-AF65-F5344CB8AC3E}">
        <p14:creationId xmlns:p14="http://schemas.microsoft.com/office/powerpoint/2010/main" val="149659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Noise Performance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413" y="904333"/>
            <a:ext cx="4580050" cy="39202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089650" y="1038736"/>
            <a:ext cx="4567238" cy="32897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598" dirty="0"/>
              <a:t>Phase-noise performance of a 9-GHz oscillator. </a:t>
            </a:r>
          </a:p>
          <a:p>
            <a:r>
              <a:rPr lang="en-US" sz="1598" dirty="0"/>
              <a:t>Curve 1: measured phase noise of the free-running oscillator. </a:t>
            </a:r>
          </a:p>
          <a:p>
            <a:r>
              <a:rPr lang="en-US" sz="1598" dirty="0"/>
              <a:t>Curve 2: measured phase noise of frequency-stabilized oscillator. </a:t>
            </a:r>
          </a:p>
          <a:p>
            <a:r>
              <a:rPr lang="en-US" sz="1598" dirty="0"/>
              <a:t>Curve 3: phase noise due to the frequency-servo finite-loop gain. </a:t>
            </a:r>
          </a:p>
          <a:p>
            <a:r>
              <a:rPr lang="en-US" sz="1598" dirty="0"/>
              <a:t>Curve 4: phase noise due to readout-system effective noise temperature. </a:t>
            </a:r>
          </a:p>
          <a:p>
            <a:r>
              <a:rPr lang="en-US" sz="1598" dirty="0"/>
              <a:t>Curve 5: phase noise due to intrinsic phase fluctuations of microwave circulator. </a:t>
            </a:r>
          </a:p>
          <a:p>
            <a:r>
              <a:rPr lang="en-US" sz="1598" dirty="0"/>
              <a:t>Curve 6: phase noise due to oscillator amplitude fluctuations.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232019" y="5348347"/>
            <a:ext cx="3044454" cy="27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just" eaLnBrk="0" hangingPunct="0">
              <a:tabLst>
                <a:tab pos="5479328" algn="l"/>
              </a:tabLst>
            </a:pPr>
            <a:r>
              <a:rPr lang="en-US" sz="1199" i="1" dirty="0"/>
              <a:t>IEEE Trans. on MTT, vol. 46, N10, P 1537 1998</a:t>
            </a:r>
          </a:p>
        </p:txBody>
      </p:sp>
    </p:spTree>
    <p:extLst>
      <p:ext uri="{BB962C8B-B14F-4D97-AF65-F5344CB8AC3E}">
        <p14:creationId xmlns:p14="http://schemas.microsoft.com/office/powerpoint/2010/main" val="7574334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197" dirty="0"/>
              <a:t>Low Phase-Noise Microwave Oscillators</a:t>
            </a:r>
            <a:br>
              <a:rPr lang="en-US" sz="3197" dirty="0"/>
            </a:br>
            <a:r>
              <a:rPr lang="en-US" sz="3197" dirty="0"/>
              <a:t>With </a:t>
            </a:r>
            <a:r>
              <a:rPr lang="en-US" sz="3197" dirty="0" err="1"/>
              <a:t>Interferometric</a:t>
            </a:r>
            <a:r>
              <a:rPr lang="en-US" sz="3197" dirty="0"/>
              <a:t> Signal 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943331" y="5940529"/>
            <a:ext cx="6076963" cy="307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99" dirty="0"/>
              <a:t>IEEE TRANSACTIONS ON MTT, VOL. 54, NO. 8, P 3284, AUGUST 2006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417" y="1057908"/>
            <a:ext cx="6241890" cy="422861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86634" y="5431506"/>
            <a:ext cx="3618501" cy="368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98" dirty="0"/>
              <a:t>Two-Oscillator Measurement System</a:t>
            </a:r>
          </a:p>
        </p:txBody>
      </p:sp>
    </p:spTree>
    <p:extLst>
      <p:ext uri="{BB962C8B-B14F-4D97-AF65-F5344CB8AC3E}">
        <p14:creationId xmlns:p14="http://schemas.microsoft.com/office/powerpoint/2010/main" val="17205895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463" y="993141"/>
            <a:ext cx="4446380" cy="37381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15702" y="5129027"/>
            <a:ext cx="4605298" cy="92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Phase-noise spectra of a 9-GHz high-power oscillator with </a:t>
            </a:r>
            <a:r>
              <a:rPr lang="en-US" sz="1798" dirty="0" err="1"/>
              <a:t>interferometric</a:t>
            </a:r>
            <a:endParaRPr lang="en-US" sz="1798" dirty="0"/>
          </a:p>
          <a:p>
            <a:r>
              <a:rPr lang="en-US" sz="1798" dirty="0"/>
              <a:t>signal processing.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4115" y="1031200"/>
            <a:ext cx="4697351" cy="36791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30699" y="5129027"/>
            <a:ext cx="4224695" cy="922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Phase and amplitude noise spectra of a 9-GHz high-power frequency stabilized</a:t>
            </a:r>
          </a:p>
          <a:p>
            <a:r>
              <a:rPr lang="en-US" sz="1798" dirty="0"/>
              <a:t>oscillator.</a:t>
            </a:r>
          </a:p>
        </p:txBody>
      </p:sp>
    </p:spTree>
    <p:extLst>
      <p:ext uri="{BB962C8B-B14F-4D97-AF65-F5344CB8AC3E}">
        <p14:creationId xmlns:p14="http://schemas.microsoft.com/office/powerpoint/2010/main" val="20041150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9328149" y="65121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fld id="{093EF114-BD19-4E49-AF11-C346593B86D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318013" y="5847713"/>
            <a:ext cx="5355903" cy="245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eaLnBrk="0" hangingPunct="0"/>
            <a:r>
              <a:rPr lang="en-US" sz="1598" i="1" dirty="0">
                <a:solidFill>
                  <a:srgbClr val="FF0000"/>
                </a:solidFill>
              </a:rPr>
              <a:t>Phase Noise Spectrum of a 9 GHz Frequency Stabilized Oscillator</a:t>
            </a:r>
          </a:p>
        </p:txBody>
      </p:sp>
      <p:sp>
        <p:nvSpPr>
          <p:cNvPr id="9" name="Rectangle 9274"/>
          <p:cNvSpPr>
            <a:spLocks noChangeArrowheads="1"/>
          </p:cNvSpPr>
          <p:nvPr/>
        </p:nvSpPr>
        <p:spPr bwMode="auto">
          <a:xfrm>
            <a:off x="7234631" y="2517139"/>
            <a:ext cx="1650867" cy="21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1399" b="1" i="1" dirty="0">
                <a:solidFill>
                  <a:schemeClr val="accent2"/>
                </a:solidFill>
              </a:rPr>
              <a:t>Q ~ 200 000</a:t>
            </a:r>
          </a:p>
        </p:txBody>
      </p:sp>
      <p:pic>
        <p:nvPicPr>
          <p:cNvPr id="14" name="Picture 92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90428" y="636257"/>
            <a:ext cx="5355902" cy="4965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1522413" y="5847713"/>
            <a:ext cx="4795599" cy="338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98" dirty="0"/>
              <a:t>IEEE Trans. on UFFC, vol. 56, no. 2, p 263  2009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588101" y="117755"/>
            <a:ext cx="7256833" cy="83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98" dirty="0"/>
              <a:t>Low Phase-Noise Sapphire Crystal Microwave Oscillators: Current Status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412" y="840899"/>
            <a:ext cx="4338876" cy="363905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22412" y="4088713"/>
            <a:ext cx="4668732" cy="156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98" dirty="0"/>
              <a:t>SSB phase-noise spectra of a high-power microwave oscillator in different modes of operation: </a:t>
            </a:r>
          </a:p>
          <a:p>
            <a:pPr marL="342557" indent="-342557">
              <a:buAutoNum type="alphaLcParenBoth"/>
            </a:pPr>
            <a:r>
              <a:rPr lang="en-US" sz="1598" dirty="0"/>
              <a:t>free-running oscillator, </a:t>
            </a:r>
          </a:p>
          <a:p>
            <a:pPr marL="342557" indent="-342557">
              <a:buAutoNum type="alphaLcParenBoth"/>
            </a:pPr>
            <a:r>
              <a:rPr lang="en-US" sz="1598" dirty="0"/>
              <a:t>free-running oscillator with an additional phase control system, and </a:t>
            </a:r>
          </a:p>
          <a:p>
            <a:pPr marL="342557" indent="-342557">
              <a:buAutoNum type="alphaLcParenBoth"/>
            </a:pPr>
            <a:r>
              <a:rPr lang="en-US" sz="1598" dirty="0"/>
              <a:t>frequency-stabilized oscillator.</a:t>
            </a:r>
          </a:p>
        </p:txBody>
      </p:sp>
    </p:spTree>
    <p:extLst>
      <p:ext uri="{BB962C8B-B14F-4D97-AF65-F5344CB8AC3E}">
        <p14:creationId xmlns:p14="http://schemas.microsoft.com/office/powerpoint/2010/main" val="40327135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DB3F2E71-A6F7-6BAB-6C63-FCA589DDA0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77862" y="3572"/>
            <a:ext cx="3763721" cy="119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Oscillator Phase Noise Reduction: Reduced Noise Amplifier</a:t>
            </a:r>
          </a:p>
          <a:p>
            <a:pPr algn="ctr"/>
            <a:endParaRPr lang="en-US" altLang="en-US" sz="1798" b="1" i="1" dirty="0">
              <a:solidFill>
                <a:srgbClr val="0432FF"/>
              </a:solidFill>
              <a:latin typeface="Cambria" panose="02040503050406030204" pitchFamily="18" charset="0"/>
            </a:endParaRPr>
          </a:p>
          <a:p>
            <a:pPr algn="ctr"/>
            <a:r>
              <a:rPr lang="en-US" alt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Based on Mixer Phase Detector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C1B5B9-1EC3-9089-4C60-B4C77DAB97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22" y="863803"/>
            <a:ext cx="3196883" cy="2563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A09426-3E42-9054-A472-5804F0790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2829" y="788325"/>
            <a:ext cx="3581686" cy="239889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3743F10A-6F9E-8384-E867-53C2B04A2B49}"/>
              </a:ext>
            </a:extLst>
          </p:cNvPr>
          <p:cNvGrpSpPr/>
          <p:nvPr/>
        </p:nvGrpSpPr>
        <p:grpSpPr>
          <a:xfrm>
            <a:off x="3315606" y="3169356"/>
            <a:ext cx="5309797" cy="3221059"/>
            <a:chOff x="3319063" y="3169085"/>
            <a:chExt cx="5315334" cy="3224418"/>
          </a:xfrm>
        </p:grpSpPr>
        <p:sp>
          <p:nvSpPr>
            <p:cNvPr id="11" name="Rectangle 67">
              <a:extLst>
                <a:ext uri="{FF2B5EF4-FFF2-40B4-BE49-F238E27FC236}">
                  <a16:creationId xmlns:a16="http://schemas.microsoft.com/office/drawing/2014/main" id="{7FBCFE63-E017-A00E-804B-E00197571B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9063" y="5870283"/>
              <a:ext cx="531533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399" b="1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Fits to SSB phase noise spectra of the 10 GHz loop oscillators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AU" altLang="en-US" sz="1399" i="1" dirty="0">
                  <a:solidFill>
                    <a:srgbClr val="0000FF"/>
                  </a:solidFill>
                  <a:latin typeface="Cambria" panose="02040503050406030204" pitchFamily="18" charset="0"/>
                </a:rPr>
                <a:t>( resonator Q-factor 100 000) </a:t>
              </a:r>
              <a:endParaRPr lang="en-US" altLang="en-US" sz="1399" dirty="0">
                <a:solidFill>
                  <a:srgbClr val="0000FF"/>
                </a:solidFill>
                <a:latin typeface="Cambria" panose="02040503050406030204" pitchFamily="18" charset="0"/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FA4CB91-30AF-BF37-76EA-A32B3A30C8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81488" y="3169085"/>
              <a:ext cx="4629791" cy="2537611"/>
            </a:xfrm>
            <a:prstGeom prst="rect">
              <a:avLst/>
            </a:prstGeom>
          </p:spPr>
        </p:pic>
      </p:grpSp>
      <p:sp>
        <p:nvSpPr>
          <p:cNvPr id="9" name="Rectangle 67">
            <a:extLst>
              <a:ext uri="{FF2B5EF4-FFF2-40B4-BE49-F238E27FC236}">
                <a16:creationId xmlns:a16="http://schemas.microsoft.com/office/drawing/2014/main" id="{52B8B384-942E-0841-23FC-535BC8690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5606" y="2765787"/>
            <a:ext cx="5309797" cy="30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399" b="1" i="1" dirty="0">
                <a:solidFill>
                  <a:srgbClr val="0000FF"/>
                </a:solidFill>
                <a:latin typeface="Cambria" panose="02040503050406030204" pitchFamily="18" charset="0"/>
              </a:rPr>
              <a:t>Loop oscillators featuring reduced phase noise amplifiers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E6464E-6B21-C966-0CB4-C1D810D183A9}"/>
              </a:ext>
            </a:extLst>
          </p:cNvPr>
          <p:cNvSpPr txBox="1"/>
          <p:nvPr/>
        </p:nvSpPr>
        <p:spPr>
          <a:xfrm>
            <a:off x="182520" y="3836068"/>
            <a:ext cx="3069284" cy="1199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Error signal generated from the phase comparison of incident and transmitted through the resonator</a:t>
            </a:r>
            <a:r>
              <a:rPr lang="en-AU" sz="1798" dirty="0"/>
              <a:t> </a:t>
            </a:r>
            <a:endParaRPr lang="en-US" sz="1798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BB22734-30C7-5365-9892-455D83052D3D}"/>
              </a:ext>
            </a:extLst>
          </p:cNvPr>
          <p:cNvSpPr txBox="1"/>
          <p:nvPr/>
        </p:nvSpPr>
        <p:spPr>
          <a:xfrm>
            <a:off x="8856972" y="3670779"/>
            <a:ext cx="3069284" cy="1199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Error signal generated from the phase comparison of incident and reflected through the resonator</a:t>
            </a:r>
            <a:r>
              <a:rPr lang="en-AU" sz="1798" dirty="0"/>
              <a:t> </a:t>
            </a:r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215473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">
            <a:extLst>
              <a:ext uri="{FF2B5EF4-FFF2-40B4-BE49-F238E27FC236}">
                <a16:creationId xmlns:a16="http://schemas.microsoft.com/office/drawing/2014/main" id="{541383CF-4EBA-599C-F53B-03C9BFF212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9432" y="162018"/>
            <a:ext cx="6600437" cy="36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 dirty="0">
                <a:solidFill>
                  <a:srgbClr val="0432FF"/>
                </a:solidFill>
                <a:latin typeface="Cambria" panose="02040503050406030204" pitchFamily="18" charset="0"/>
              </a:rPr>
              <a:t>Microwave Oscillators with Interferometric Signal Processing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A929EAC-4281-0AA8-BE98-5AA3DAB01E30}"/>
              </a:ext>
            </a:extLst>
          </p:cNvPr>
          <p:cNvSpPr txBox="1"/>
          <p:nvPr/>
        </p:nvSpPr>
        <p:spPr>
          <a:xfrm>
            <a:off x="117909" y="5770163"/>
            <a:ext cx="5343044" cy="46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tabLst>
                <a:tab pos="1179919" algn="l"/>
                <a:tab pos="1712786" algn="l"/>
                <a:tab pos="2283714" algn="l"/>
                <a:tab pos="3628568" algn="l"/>
                <a:tab pos="5479645" algn="l"/>
              </a:tabLst>
            </a:pPr>
            <a:r>
              <a:rPr lang="en-AU" sz="1099" i="1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Microwave interferometry: application to precision measurements and noise reduction techniques</a:t>
            </a:r>
            <a:r>
              <a:rPr lang="en-AU" sz="1099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,  IEEE Trans. on UFFC, vol. 45, no. 6, Nov. 1998, pp. 1526-1537.</a:t>
            </a:r>
            <a:endParaRPr lang="en-AU" sz="1099">
              <a:solidFill>
                <a:srgbClr val="0432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A649E03-1F67-0BDD-7FF8-8B1913CE1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561" y="1339729"/>
            <a:ext cx="3408136" cy="3269343"/>
          </a:xfrm>
          <a:prstGeom prst="rect">
            <a:avLst/>
          </a:prstGeom>
        </p:spPr>
      </p:pic>
      <p:sp>
        <p:nvSpPr>
          <p:cNvPr id="30" name="Rectangle 67">
            <a:extLst>
              <a:ext uri="{FF2B5EF4-FFF2-40B4-BE49-F238E27FC236}">
                <a16:creationId xmlns:a16="http://schemas.microsoft.com/office/drawing/2014/main" id="{C5342D20-2227-B388-A57E-7DE106EECC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4752" y="4987397"/>
            <a:ext cx="5309797" cy="30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AU" altLang="en-US" sz="1399" b="1" i="1">
                <a:solidFill>
                  <a:srgbClr val="0000FF"/>
                </a:solidFill>
                <a:latin typeface="Cambria" panose="02040503050406030204" pitchFamily="18" charset="0"/>
              </a:rPr>
              <a:t>Microwave oscillators with interferometric signal processing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E21A1E4-6291-D3EA-B288-A58631DCD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501" y="1434555"/>
            <a:ext cx="3559236" cy="32693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D48265-A624-6129-5D99-26CB9BD866A3}"/>
              </a:ext>
            </a:extLst>
          </p:cNvPr>
          <p:cNvSpPr txBox="1"/>
          <p:nvPr/>
        </p:nvSpPr>
        <p:spPr>
          <a:xfrm>
            <a:off x="9626758" y="4264875"/>
            <a:ext cx="2334428" cy="1752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Error signal generated from the phase comparison of incident and transmitted through the resonator</a:t>
            </a:r>
            <a:r>
              <a:rPr lang="en-AU" sz="1798" dirty="0"/>
              <a:t> </a:t>
            </a:r>
            <a:endParaRPr lang="en-US" sz="1798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593C4E-FCA8-ECF4-75E3-3F9297D91EA2}"/>
              </a:ext>
            </a:extLst>
          </p:cNvPr>
          <p:cNvSpPr txBox="1"/>
          <p:nvPr/>
        </p:nvSpPr>
        <p:spPr>
          <a:xfrm>
            <a:off x="79574" y="4387857"/>
            <a:ext cx="3069284" cy="1199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Error signal generated from the phase comparison of incident and reflected through the resonator</a:t>
            </a:r>
            <a:r>
              <a:rPr lang="en-AU" sz="1798" dirty="0"/>
              <a:t> </a:t>
            </a:r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791671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" name="61K65-9TbPL.jpg" descr="61K65-9TbP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1" y="3573"/>
            <a:ext cx="4144361" cy="621654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12" name="Group"/>
          <p:cNvGrpSpPr/>
          <p:nvPr/>
        </p:nvGrpSpPr>
        <p:grpSpPr>
          <a:xfrm>
            <a:off x="4001418" y="188640"/>
            <a:ext cx="6120680" cy="4752528"/>
            <a:chOff x="0" y="0"/>
            <a:chExt cx="14510435" cy="11012112"/>
          </a:xfrm>
        </p:grpSpPr>
        <p:pic>
          <p:nvPicPr>
            <p:cNvPr id="510" name="Screen Shot 2021-03-31 at 5.05.01 am.png" descr="Screen Shot 2021-03-31 at 5.05.01 am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14510436" cy="110121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11" name="Screen Shot 2021-03-31 at 5.08.01 am.png" descr="Screen Shot 2021-03-31 at 5.08.01 am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70209" y="5361732"/>
              <a:ext cx="2087199" cy="25125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15" name="Group"/>
          <p:cNvGrpSpPr/>
          <p:nvPr/>
        </p:nvGrpSpPr>
        <p:grpSpPr>
          <a:xfrm>
            <a:off x="4505474" y="5085184"/>
            <a:ext cx="7181949" cy="1040316"/>
            <a:chOff x="1912113" y="-1"/>
            <a:chExt cx="14378876" cy="2082801"/>
          </a:xfrm>
        </p:grpSpPr>
        <p:pic>
          <p:nvPicPr>
            <p:cNvPr id="513" name="Screen Shot 2021-03-31 at 4.29.34 pm.png" descr="Screen Shot 2021-03-31 at 4.29.34 pm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12113" y="-1"/>
              <a:ext cx="7277101" cy="20828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14" name="Computer Scientist…"/>
            <p:cNvSpPr txBox="1"/>
            <p:nvPr/>
          </p:nvSpPr>
          <p:spPr>
            <a:xfrm>
              <a:off x="10694037" y="199665"/>
              <a:ext cx="5596952" cy="16834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35681" tIns="35681" rIns="35681" bIns="35681" numCol="1" anchor="ctr">
              <a:spAutoFit/>
            </a:bodyPr>
            <a:lstStyle/>
            <a:p>
              <a:pPr defTabSz="410355">
                <a:defRPr sz="50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sz="2498"/>
                <a:t>Computer Scientist</a:t>
              </a:r>
            </a:p>
            <a:p>
              <a:pPr defTabSz="410355">
                <a:defRPr sz="50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r>
                <a:rPr sz="2498"/>
                <a:t>Invented COBOL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" grpId="0" animBg="1" advAuto="0"/>
      <p:bldP spid="515" grpId="0" animBg="1" advAuto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B3443604-123F-8C04-50FC-4D8001AF0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415" y="1203881"/>
            <a:ext cx="4028393" cy="2890603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6EEBA863-F765-B0C6-A431-FC9F1DBF27C6}"/>
              </a:ext>
            </a:extLst>
          </p:cNvPr>
          <p:cNvGrpSpPr/>
          <p:nvPr/>
        </p:nvGrpSpPr>
        <p:grpSpPr>
          <a:xfrm>
            <a:off x="4087270" y="2181209"/>
            <a:ext cx="2480784" cy="2126213"/>
            <a:chOff x="4769198" y="1873083"/>
            <a:chExt cx="2483371" cy="212843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6666A1F-1174-DA90-F440-2E3674298B4D}"/>
                </a:ext>
              </a:extLst>
            </p:cNvPr>
            <p:cNvSpPr/>
            <p:nvPr/>
          </p:nvSpPr>
          <p:spPr>
            <a:xfrm>
              <a:off x="4769198" y="1873083"/>
              <a:ext cx="2483371" cy="2128430"/>
            </a:xfrm>
            <a:prstGeom prst="rect">
              <a:avLst/>
            </a:prstGeom>
            <a:solidFill>
              <a:srgbClr val="D883FF">
                <a:alpha val="1411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798"/>
            </a:p>
          </p:txBody>
        </p:sp>
        <p:sp>
          <p:nvSpPr>
            <p:cNvPr id="23" name="Rectangle 67">
              <a:extLst>
                <a:ext uri="{FF2B5EF4-FFF2-40B4-BE49-F238E27FC236}">
                  <a16:creationId xmlns:a16="http://schemas.microsoft.com/office/drawing/2014/main" id="{14D38BED-B7F0-CF64-4E83-C317BA69F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4436" y="2450531"/>
              <a:ext cx="1771275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" pitchFamily="2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199" b="1" i="1">
                  <a:solidFill>
                    <a:srgbClr val="7030A0"/>
                  </a:solidFill>
                  <a:latin typeface="Cambria" panose="02040503050406030204" pitchFamily="18" charset="0"/>
                </a:rPr>
                <a:t>Interferometric Frequency Discriminator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AU" altLang="en-US" sz="1199" b="1" i="1">
                  <a:solidFill>
                    <a:srgbClr val="7030A0"/>
                  </a:solidFill>
                  <a:latin typeface="Cambria" panose="02040503050406030204" pitchFamily="18" charset="0"/>
                </a:rPr>
                <a:t>(IFD)</a:t>
              </a:r>
              <a:endParaRPr lang="en-US" altLang="en-US" sz="1199" b="1">
                <a:solidFill>
                  <a:srgbClr val="7030A0"/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7" name="Rectangle 67">
            <a:extLst>
              <a:ext uri="{FF2B5EF4-FFF2-40B4-BE49-F238E27FC236}">
                <a16:creationId xmlns:a16="http://schemas.microsoft.com/office/drawing/2014/main" id="{E5FFB702-C739-884B-78E2-DD6E491C2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1908" y="2913898"/>
            <a:ext cx="3728521" cy="30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399" b="1" i="1">
                <a:solidFill>
                  <a:srgbClr val="7030A0"/>
                </a:solidFill>
                <a:latin typeface="Cambria" panose="02040503050406030204" pitchFamily="18" charset="0"/>
              </a:rPr>
              <a:t>Frequency Discriminator phase noise floor</a:t>
            </a:r>
            <a:endParaRPr lang="en-US" altLang="en-US" sz="1399" b="1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DCE5093-A0D2-93F0-D849-8F06C01B7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664" y="3254155"/>
            <a:ext cx="4331677" cy="55754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1A929EAC-4281-0AA8-BE98-5AA3DAB01E30}"/>
              </a:ext>
            </a:extLst>
          </p:cNvPr>
          <p:cNvSpPr txBox="1"/>
          <p:nvPr/>
        </p:nvSpPr>
        <p:spPr>
          <a:xfrm>
            <a:off x="125129" y="5907806"/>
            <a:ext cx="5343044" cy="46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tabLst>
                <a:tab pos="1179919" algn="l"/>
                <a:tab pos="1712786" algn="l"/>
                <a:tab pos="2283714" algn="l"/>
                <a:tab pos="3628568" algn="l"/>
                <a:tab pos="5479645" algn="l"/>
              </a:tabLst>
            </a:pPr>
            <a:r>
              <a:rPr lang="en-AU" sz="1099" i="1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Microwave interferometry: application to precision measurements and noise reduction techniques</a:t>
            </a:r>
            <a:r>
              <a:rPr lang="en-AU" sz="1099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,  IEEE Trans. on UFFC, vol. 45, no. 6, Nov. 1998, pp. 1526-1537.</a:t>
            </a:r>
            <a:endParaRPr lang="en-AU" sz="1099">
              <a:solidFill>
                <a:srgbClr val="0432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" name="Text Box 2">
            <a:extLst>
              <a:ext uri="{FF2B5EF4-FFF2-40B4-BE49-F238E27FC236}">
                <a16:creationId xmlns:a16="http://schemas.microsoft.com/office/drawing/2014/main" id="{8EC6E13C-5D31-56E1-AAB8-F6ED238A1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1354" y="49865"/>
            <a:ext cx="7003484" cy="36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>
                <a:solidFill>
                  <a:srgbClr val="0432FF"/>
                </a:solidFill>
                <a:latin typeface="Cambria" panose="02040503050406030204" pitchFamily="18" charset="0"/>
              </a:rPr>
              <a:t>Microwave Oscillators with Interferometric Signal Processing: 2</a:t>
            </a:r>
          </a:p>
        </p:txBody>
      </p:sp>
      <p:sp>
        <p:nvSpPr>
          <p:cNvPr id="32" name="Rectangle 67">
            <a:extLst>
              <a:ext uri="{FF2B5EF4-FFF2-40B4-BE49-F238E27FC236}">
                <a16:creationId xmlns:a16="http://schemas.microsoft.com/office/drawing/2014/main" id="{583641F8-2E76-7EA6-7BA0-5D6BED1175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1809" y="1851365"/>
            <a:ext cx="3428153" cy="307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" pitchFamily="2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AU" altLang="en-US" sz="1399" b="1" i="1">
                <a:solidFill>
                  <a:srgbClr val="7030A0"/>
                </a:solidFill>
                <a:latin typeface="Cambria" panose="02040503050406030204" pitchFamily="18" charset="0"/>
              </a:rPr>
              <a:t>Oscillator noise PSD @ high loop gain</a:t>
            </a:r>
            <a:endParaRPr lang="en-US" altLang="en-US" sz="1399" b="1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DE576D01-09F1-3EAD-7C01-E689AF9E1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664" y="2222776"/>
            <a:ext cx="1640539" cy="32515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9F90D5B-23C4-373E-7506-0D90020E89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2664" y="4119863"/>
            <a:ext cx="2892584" cy="123061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F6C657-0BC7-87A3-D16F-7998BF2C70D3}"/>
              </a:ext>
            </a:extLst>
          </p:cNvPr>
          <p:cNvSpPr txBox="1"/>
          <p:nvPr/>
        </p:nvSpPr>
        <p:spPr>
          <a:xfrm>
            <a:off x="843028" y="2296872"/>
            <a:ext cx="2480386" cy="202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IPD -&gt;</a:t>
            </a:r>
          </a:p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Construct oscillator with phase noise approaching the limit set by fluctuations of the resonator resonant frequency.</a:t>
            </a:r>
            <a:r>
              <a:rPr lang="en-AU" sz="1798" dirty="0"/>
              <a:t> </a:t>
            </a:r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2294848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2C2D23-1467-E3B8-4D73-34345FCA94D4}"/>
              </a:ext>
            </a:extLst>
          </p:cNvPr>
          <p:cNvSpPr txBox="1"/>
          <p:nvPr/>
        </p:nvSpPr>
        <p:spPr>
          <a:xfrm>
            <a:off x="2820072" y="153727"/>
            <a:ext cx="6677032" cy="36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0432FF"/>
                </a:solidFill>
                <a:latin typeface="Cambria"/>
                <a:cs typeface="Cambria"/>
              </a:rPr>
              <a:t>Measurements of Frequency Discriminator Phase Noise Floor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EFF173-DE94-8973-1E5B-1754D7009FC7}"/>
              </a:ext>
            </a:extLst>
          </p:cNvPr>
          <p:cNvSpPr txBox="1"/>
          <p:nvPr/>
        </p:nvSpPr>
        <p:spPr>
          <a:xfrm>
            <a:off x="428124" y="4692795"/>
            <a:ext cx="3121233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>
                <a:solidFill>
                  <a:srgbClr val="0432FF"/>
                </a:solidFill>
                <a:latin typeface="Cambria"/>
                <a:cs typeface="Cambria"/>
              </a:rPr>
              <a:t>Frequency-to-Voltage conversion measurements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5C40C12-E17B-7631-8B94-A8BFB96D6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483" y="2028508"/>
            <a:ext cx="3505734" cy="23671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84FAF98-B2AA-8785-7B2A-B181D4C41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1960" y="2028508"/>
            <a:ext cx="4090287" cy="262841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0FC51AD-D7A3-FC6A-F2A4-5731EFBFE3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802" y="5144106"/>
            <a:ext cx="1751343" cy="61225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35D1663-99FD-236F-BA23-E209F73B8AEB}"/>
              </a:ext>
            </a:extLst>
          </p:cNvPr>
          <p:cNvSpPr txBox="1"/>
          <p:nvPr/>
        </p:nvSpPr>
        <p:spPr>
          <a:xfrm>
            <a:off x="7451960" y="4738915"/>
            <a:ext cx="3922678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>
                <a:solidFill>
                  <a:srgbClr val="0432FF"/>
                </a:solidFill>
                <a:latin typeface="Cambria"/>
                <a:cs typeface="Cambria"/>
              </a:rPr>
              <a:t>Frequency Discriminator phase noise floor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E76ECA25-7894-B1C0-F312-CA81E9A78C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8852" y="5330663"/>
            <a:ext cx="1446250" cy="257111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9E26122A-D231-BECF-45A0-8AEBD9FCD8A7}"/>
              </a:ext>
            </a:extLst>
          </p:cNvPr>
          <p:cNvGrpSpPr/>
          <p:nvPr/>
        </p:nvGrpSpPr>
        <p:grpSpPr>
          <a:xfrm>
            <a:off x="4044505" y="1975298"/>
            <a:ext cx="3121233" cy="3692142"/>
            <a:chOff x="3986092" y="1096960"/>
            <a:chExt cx="3124488" cy="369599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B8FA1B6-D33E-1D55-1D6C-0170576C8DFA}"/>
                </a:ext>
              </a:extLst>
            </p:cNvPr>
            <p:cNvSpPr txBox="1"/>
            <p:nvPr/>
          </p:nvSpPr>
          <p:spPr>
            <a:xfrm>
              <a:off x="3986092" y="3863458"/>
              <a:ext cx="3124488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AU" sz="1399" b="1" i="1">
                  <a:solidFill>
                    <a:srgbClr val="0432FF"/>
                  </a:solidFill>
                  <a:latin typeface="Cambria"/>
                  <a:cs typeface="Cambria"/>
                </a:rPr>
                <a:t>Frequency discriminator voltage noise floor measurements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E22726D-D4EA-AF64-7C71-E707C9B73E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194547" y="1096960"/>
              <a:ext cx="2744879" cy="2422854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961571F8-2FC3-7904-D8FA-5E116C4D9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27396" y="4500080"/>
              <a:ext cx="520661" cy="292872"/>
            </a:xfrm>
            <a:prstGeom prst="rect">
              <a:avLst/>
            </a:prstGeom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0391AC2-6ABA-F03C-0D76-2A7D292C5AEF}"/>
              </a:ext>
            </a:extLst>
          </p:cNvPr>
          <p:cNvSpPr txBox="1"/>
          <p:nvPr/>
        </p:nvSpPr>
        <p:spPr>
          <a:xfrm>
            <a:off x="10115729" y="2700575"/>
            <a:ext cx="1618601" cy="7378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399" i="1">
                <a:latin typeface="Cambria"/>
                <a:cs typeface="Cambria"/>
              </a:rPr>
              <a:t>Frequency ~ 9 GHz</a:t>
            </a:r>
          </a:p>
          <a:p>
            <a:r>
              <a:rPr lang="en-AU" sz="1399" i="1">
                <a:latin typeface="Cambria"/>
                <a:cs typeface="Cambria"/>
              </a:rPr>
              <a:t>Q</a:t>
            </a:r>
            <a:r>
              <a:rPr lang="en-AU" sz="1399" i="1" baseline="-25000">
                <a:latin typeface="Cambria"/>
                <a:cs typeface="Cambria"/>
              </a:rPr>
              <a:t>L</a:t>
            </a:r>
            <a:r>
              <a:rPr lang="en-AU" sz="1399" i="1">
                <a:latin typeface="Cambria"/>
                <a:cs typeface="Cambria"/>
              </a:rPr>
              <a:t> ~ 100 000 </a:t>
            </a:r>
          </a:p>
          <a:p>
            <a:r>
              <a:rPr lang="en-AU" sz="1399" i="1">
                <a:latin typeface="Cambria"/>
                <a:cs typeface="Cambria"/>
              </a:rPr>
              <a:t>P</a:t>
            </a:r>
            <a:r>
              <a:rPr lang="en-AU" sz="1598" i="1" baseline="-25000">
                <a:latin typeface="Cambria"/>
                <a:cs typeface="Cambria"/>
              </a:rPr>
              <a:t>inc</a:t>
            </a:r>
            <a:r>
              <a:rPr lang="en-AU" sz="1399" i="1">
                <a:latin typeface="Cambria"/>
                <a:cs typeface="Cambria"/>
              </a:rPr>
              <a:t> ~ 50 mW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1E61378-290D-2C91-70A6-A42358D0D865}"/>
              </a:ext>
            </a:extLst>
          </p:cNvPr>
          <p:cNvSpPr txBox="1"/>
          <p:nvPr/>
        </p:nvSpPr>
        <p:spPr>
          <a:xfrm>
            <a:off x="1464089" y="1270226"/>
            <a:ext cx="1171013" cy="3382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598" b="1" i="1">
                <a:solidFill>
                  <a:srgbClr val="FF0000"/>
                </a:solidFill>
                <a:latin typeface="Cambria"/>
                <a:cs typeface="Cambria"/>
              </a:rPr>
              <a:t>Step 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27D2FBB-A2DD-039A-CF47-7C91F686681E}"/>
              </a:ext>
            </a:extLst>
          </p:cNvPr>
          <p:cNvSpPr txBox="1"/>
          <p:nvPr/>
        </p:nvSpPr>
        <p:spPr>
          <a:xfrm>
            <a:off x="4911729" y="1231246"/>
            <a:ext cx="1171013" cy="3382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598" b="1" i="1">
                <a:solidFill>
                  <a:srgbClr val="FF0000"/>
                </a:solidFill>
                <a:latin typeface="Cambria"/>
                <a:cs typeface="Cambria"/>
              </a:rPr>
              <a:t>Step 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F5DA583-723C-1D4D-A345-F72E0E49FD07}"/>
              </a:ext>
            </a:extLst>
          </p:cNvPr>
          <p:cNvSpPr txBox="1"/>
          <p:nvPr/>
        </p:nvSpPr>
        <p:spPr>
          <a:xfrm>
            <a:off x="8471802" y="1186010"/>
            <a:ext cx="1171013" cy="33820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598" b="1" i="1">
                <a:solidFill>
                  <a:srgbClr val="FF0000"/>
                </a:solidFill>
                <a:latin typeface="Cambria"/>
                <a:cs typeface="Cambria"/>
              </a:rPr>
              <a:t>Step 3</a:t>
            </a:r>
          </a:p>
        </p:txBody>
      </p:sp>
    </p:spTree>
    <p:extLst>
      <p:ext uri="{BB962C8B-B14F-4D97-AF65-F5344CB8AC3E}">
        <p14:creationId xmlns:p14="http://schemas.microsoft.com/office/powerpoint/2010/main" val="27801882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70FDE2-26D3-C798-F412-D1D8939B5303}"/>
              </a:ext>
            </a:extLst>
          </p:cNvPr>
          <p:cNvSpPr txBox="1"/>
          <p:nvPr/>
        </p:nvSpPr>
        <p:spPr>
          <a:xfrm>
            <a:off x="3503032" y="5061739"/>
            <a:ext cx="6107325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>
                <a:latin typeface="Cambria"/>
                <a:cs typeface="Cambria"/>
              </a:rPr>
              <a:t>SSB phase noise spectra of a 9 GHz sapphire crystal oscillator:</a:t>
            </a:r>
          </a:p>
          <a:p>
            <a:pPr algn="ctr"/>
            <a:r>
              <a:rPr lang="en-AU" sz="1399" b="1" i="1">
                <a:latin typeface="Cambria"/>
                <a:cs typeface="Cambria"/>
              </a:rPr>
              <a:t> Resonator loaded Q-factor ~ 10 </a:t>
            </a:r>
            <a:r>
              <a:rPr lang="en-AU" sz="1598" b="1" i="1" baseline="30000">
                <a:latin typeface="Cambria"/>
                <a:cs typeface="Cambria"/>
              </a:rPr>
              <a:t>5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794A2B2-F82B-F929-BBC6-74325DB3D41A}"/>
              </a:ext>
            </a:extLst>
          </p:cNvPr>
          <p:cNvGrpSpPr/>
          <p:nvPr/>
        </p:nvGrpSpPr>
        <p:grpSpPr>
          <a:xfrm>
            <a:off x="3661560" y="268787"/>
            <a:ext cx="5431776" cy="4753671"/>
            <a:chOff x="4051489" y="345423"/>
            <a:chExt cx="4987039" cy="4267454"/>
          </a:xfrm>
        </p:grpSpPr>
        <p:pic>
          <p:nvPicPr>
            <p:cNvPr id="4" name="Picture 9275">
              <a:extLst>
                <a:ext uri="{FF2B5EF4-FFF2-40B4-BE49-F238E27FC236}">
                  <a16:creationId xmlns:a16="http://schemas.microsoft.com/office/drawing/2014/main" id="{21FBF1F5-158D-E0CC-3392-B31CF11C08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1489" y="345423"/>
              <a:ext cx="4987039" cy="4267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62A130C-42EC-AD81-382B-3AA378B45DA3}"/>
                </a:ext>
              </a:extLst>
            </p:cNvPr>
            <p:cNvCxnSpPr>
              <a:cxnSpLocks/>
            </p:cNvCxnSpPr>
            <p:nvPr/>
          </p:nvCxnSpPr>
          <p:spPr>
            <a:xfrm>
              <a:off x="5540019" y="1247448"/>
              <a:ext cx="1620323" cy="1616938"/>
            </a:xfrm>
            <a:prstGeom prst="line">
              <a:avLst/>
            </a:prstGeom>
            <a:ln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B6D7FC8-2A92-7A06-641C-6B479609F492}"/>
                </a:ext>
              </a:extLst>
            </p:cNvPr>
            <p:cNvCxnSpPr>
              <a:cxnSpLocks/>
            </p:cNvCxnSpPr>
            <p:nvPr/>
          </p:nvCxnSpPr>
          <p:spPr>
            <a:xfrm>
              <a:off x="7160342" y="2864386"/>
              <a:ext cx="1190444" cy="672028"/>
            </a:xfrm>
            <a:prstGeom prst="line">
              <a:avLst/>
            </a:prstGeom>
            <a:ln>
              <a:solidFill>
                <a:srgbClr val="00B050"/>
              </a:solidFill>
              <a:prstDash val="sys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B34A30-B7AC-2BCA-5BEC-94617621EDA6}"/>
                </a:ext>
              </a:extLst>
            </p:cNvPr>
            <p:cNvSpPr txBox="1"/>
            <p:nvPr/>
          </p:nvSpPr>
          <p:spPr>
            <a:xfrm>
              <a:off x="6324920" y="1633112"/>
              <a:ext cx="1278441" cy="3861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AU" sz="1099" i="1">
                  <a:solidFill>
                    <a:srgbClr val="00B050"/>
                  </a:solidFill>
                  <a:latin typeface="Cambria"/>
                  <a:cs typeface="Cambria"/>
                </a:rPr>
                <a:t>Free-running oscillator</a:t>
              </a:r>
            </a:p>
          </p:txBody>
        </p:sp>
      </p:grpSp>
      <p:sp>
        <p:nvSpPr>
          <p:cNvPr id="13" name="Text Box 2">
            <a:extLst>
              <a:ext uri="{FF2B5EF4-FFF2-40B4-BE49-F238E27FC236}">
                <a16:creationId xmlns:a16="http://schemas.microsoft.com/office/drawing/2014/main" id="{9623877E-7E47-779E-CBD1-AB9E6DE9E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226" y="181197"/>
            <a:ext cx="6490846" cy="645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>
                <a:solidFill>
                  <a:srgbClr val="0432FF"/>
                </a:solidFill>
                <a:latin typeface="Cambria" panose="02040503050406030204" pitchFamily="18" charset="0"/>
              </a:rPr>
              <a:t>Phase Noise an Oscillator with Interferometric Signal Processing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E56183-9AD6-A04A-FA19-2E7B9CEA7610}"/>
              </a:ext>
            </a:extLst>
          </p:cNvPr>
          <p:cNvSpPr txBox="1"/>
          <p:nvPr/>
        </p:nvSpPr>
        <p:spPr>
          <a:xfrm>
            <a:off x="161006" y="5806035"/>
            <a:ext cx="4567238" cy="4653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AU" sz="1099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“Low Phase Noise Sapphire Crystal Microwave Oscillators: Current Status”, </a:t>
            </a:r>
            <a:r>
              <a:rPr lang="en-AU" sz="1099" i="1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IEEE Trans. on UFFC, </a:t>
            </a:r>
            <a:r>
              <a:rPr lang="en-AU" sz="1099">
                <a:solidFill>
                  <a:srgbClr val="0432FF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v. 56,  no.2 , pp.263-269 , 2009.</a:t>
            </a:r>
            <a:endParaRPr lang="en-AU" sz="1099">
              <a:solidFill>
                <a:srgbClr val="0432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814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/>
          </a:p>
          <a:p>
            <a:endParaRPr lang="en-US" b="1"/>
          </a:p>
          <a:p>
            <a:pPr marL="0" indent="0">
              <a:buNone/>
            </a:pPr>
            <a:endParaRPr lang="en-US" b="1"/>
          </a:p>
          <a:p>
            <a:pPr marL="0" indent="0">
              <a:buNone/>
            </a:pPr>
            <a:endParaRPr lang="en-US" b="1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979136" y="1602111"/>
            <a:ext cx="8221028" cy="452124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197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247A09-7B7F-3073-4CCB-2A9A1C159CCC}"/>
              </a:ext>
            </a:extLst>
          </p:cNvPr>
          <p:cNvSpPr txBox="1"/>
          <p:nvPr/>
        </p:nvSpPr>
        <p:spPr>
          <a:xfrm>
            <a:off x="3109241" y="303130"/>
            <a:ext cx="6305016" cy="36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FF0000"/>
                </a:solidFill>
                <a:latin typeface="Cambria"/>
                <a:cs typeface="Cambria"/>
              </a:rPr>
              <a:t>Microwave Oscillator with Automatic Carrier Suppression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7A18AA-4C96-CDB1-C5B7-6FD9CCAA5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649" y="1020168"/>
            <a:ext cx="4736779" cy="385551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39C661-6F56-62EE-B0B4-ADF9C2FD1BFC}"/>
              </a:ext>
            </a:extLst>
          </p:cNvPr>
          <p:cNvSpPr txBox="1"/>
          <p:nvPr/>
        </p:nvSpPr>
        <p:spPr>
          <a:xfrm>
            <a:off x="5305530" y="5443685"/>
            <a:ext cx="6305016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latin typeface="Cambria"/>
                <a:cs typeface="Cambria"/>
              </a:rPr>
              <a:t>Frequency-stabilized microwave oscillator with a feedback loop controlling interferometer amplitude mismatch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FE04724-E878-7F8D-40DF-5405D7EC38E1}"/>
              </a:ext>
            </a:extLst>
          </p:cNvPr>
          <p:cNvSpPr txBox="1"/>
          <p:nvPr/>
        </p:nvSpPr>
        <p:spPr>
          <a:xfrm>
            <a:off x="215676" y="1855841"/>
            <a:ext cx="5645613" cy="3412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Applications outside the lab environment:</a:t>
            </a:r>
          </a:p>
          <a:p>
            <a:endParaRPr lang="en-AU" sz="1798" dirty="0">
              <a:solidFill>
                <a:srgbClr val="0E101A"/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Phase and amplitude balance of the Interferometric Phase Detector (IPD) must be maintained. </a:t>
            </a:r>
          </a:p>
          <a:p>
            <a:endParaRPr lang="en-AU" sz="1798" dirty="0">
              <a:solidFill>
                <a:srgbClr val="0E101A"/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Phase balance of IPD controlled with Frequency Control Loop, locking oscillator frequency to the resonator. </a:t>
            </a:r>
          </a:p>
          <a:p>
            <a:endParaRPr lang="en-AU" sz="1798" dirty="0">
              <a:solidFill>
                <a:srgbClr val="0E101A"/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Amplitude balance of IPD is kept with an additional control system whose sensor is sensitive to interferometer amplitude mismatch.</a:t>
            </a:r>
            <a:endParaRPr lang="en-AU" sz="1798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7292651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CE8DF8-710E-4D0E-08C8-7E1E5854AF03}"/>
              </a:ext>
            </a:extLst>
          </p:cNvPr>
          <p:cNvSpPr txBox="1"/>
          <p:nvPr/>
        </p:nvSpPr>
        <p:spPr>
          <a:xfrm>
            <a:off x="1348173" y="5317532"/>
            <a:ext cx="6464268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latin typeface="Cambria"/>
                <a:cs typeface="Cambria"/>
              </a:rPr>
              <a:t>Measurements of the Noise Suppression Factor (NSF) of the AM-mismatch Control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F79422-3830-51D0-8218-8CCCAE037E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571" y="1807674"/>
            <a:ext cx="4169526" cy="25248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B95BEF-EE17-DEF4-BB31-8A31F2556BDF}"/>
              </a:ext>
            </a:extLst>
          </p:cNvPr>
          <p:cNvSpPr txBox="1"/>
          <p:nvPr/>
        </p:nvSpPr>
        <p:spPr>
          <a:xfrm>
            <a:off x="3452012" y="160545"/>
            <a:ext cx="5275277" cy="64565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FF0000"/>
                </a:solidFill>
                <a:latin typeface="Cambria"/>
                <a:cs typeface="Cambria"/>
              </a:rPr>
              <a:t>Oscillator Tuning: AM-mismatch Control System Noise Suppression Factor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EE71B2-67EA-B129-DC1A-D84D52932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79131"/>
            <a:ext cx="4722414" cy="3581966"/>
          </a:xfrm>
          <a:prstGeom prst="rect">
            <a:avLst/>
          </a:prstGeom>
        </p:spPr>
      </p:pic>
      <p:sp>
        <p:nvSpPr>
          <p:cNvPr id="10" name="Right Arrow 9">
            <a:extLst>
              <a:ext uri="{FF2B5EF4-FFF2-40B4-BE49-F238E27FC236}">
                <a16:creationId xmlns:a16="http://schemas.microsoft.com/office/drawing/2014/main" id="{11CE14B3-E3ED-A0E6-781B-A5CC27DB5F45}"/>
              </a:ext>
            </a:extLst>
          </p:cNvPr>
          <p:cNvSpPr/>
          <p:nvPr/>
        </p:nvSpPr>
        <p:spPr>
          <a:xfrm>
            <a:off x="4612611" y="3070114"/>
            <a:ext cx="417147" cy="358886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07D480-9CD0-21B7-EDB8-015F806F0C43}"/>
              </a:ext>
            </a:extLst>
          </p:cNvPr>
          <p:cNvSpPr txBox="1"/>
          <p:nvPr/>
        </p:nvSpPr>
        <p:spPr>
          <a:xfrm>
            <a:off x="9267097" y="1807674"/>
            <a:ext cx="3026384" cy="3689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236618" algn="just"/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Amplitude control system does not have to be broadband, </a:t>
            </a:r>
          </a:p>
          <a:p>
            <a:pPr marR="236618" algn="just"/>
            <a:endParaRPr lang="en-AU" sz="1798" dirty="0">
              <a:solidFill>
                <a:srgbClr val="0E101A"/>
              </a:solidFill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marR="236618" algn="just"/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Times New Roman" panose="02020603050405020304" pitchFamily="18" charset="0"/>
              </a:rPr>
              <a:t>Compensate for the slow changes AM-mismatch caused by variations in the ambient temperature.</a:t>
            </a:r>
          </a:p>
          <a:p>
            <a:pPr marR="236618" algn="just"/>
            <a:endParaRPr lang="en-AU" sz="1798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AU" sz="1798" i="1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In-situ</a:t>
            </a:r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measurements of the noise suppression factor of the AM-mismatch control system, shown. </a:t>
            </a:r>
            <a:r>
              <a:rPr lang="en-AU" sz="1798" dirty="0"/>
              <a:t> </a:t>
            </a:r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173834977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D49B78-3138-21DC-1FA3-3C9F06DF9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76" y="2487746"/>
            <a:ext cx="4199121" cy="24611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78309A-8CE5-739D-9725-B51033975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943" y="2466261"/>
            <a:ext cx="4259686" cy="24611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ABDE7AA-A1CA-4CF2-996A-A04DB3028B48}"/>
              </a:ext>
            </a:extLst>
          </p:cNvPr>
          <p:cNvSpPr txBox="1"/>
          <p:nvPr/>
        </p:nvSpPr>
        <p:spPr>
          <a:xfrm>
            <a:off x="3667272" y="2165818"/>
            <a:ext cx="4948514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latin typeface="Cambria"/>
                <a:cs typeface="Cambria"/>
              </a:rPr>
              <a:t>SSB phase noise of an individual 9 GHz oscillator</a:t>
            </a: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A86A3606-1036-43CA-2732-725BEA37ED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6679" y="168925"/>
            <a:ext cx="5259107" cy="368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>
                <a:solidFill>
                  <a:srgbClr val="008F00"/>
                </a:solidFill>
                <a:latin typeface="Cambria" panose="02040503050406030204" pitchFamily="18" charset="0"/>
              </a:rPr>
              <a:t>Results of Phase Noise Measurements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25C69E3-8F0A-87B8-5750-9623224EA4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3296" y="773847"/>
            <a:ext cx="3006765" cy="1522413"/>
          </a:xfrm>
          <a:prstGeom prst="rect">
            <a:avLst/>
          </a:prstGeom>
        </p:spPr>
      </p:pic>
      <p:sp>
        <p:nvSpPr>
          <p:cNvPr id="14" name="Right Arrow 13">
            <a:extLst>
              <a:ext uri="{FF2B5EF4-FFF2-40B4-BE49-F238E27FC236}">
                <a16:creationId xmlns:a16="http://schemas.microsoft.com/office/drawing/2014/main" id="{8588E576-A5C1-BDCC-D89F-7BC2A64419EA}"/>
              </a:ext>
            </a:extLst>
          </p:cNvPr>
          <p:cNvSpPr/>
          <p:nvPr/>
        </p:nvSpPr>
        <p:spPr>
          <a:xfrm rot="5400000">
            <a:off x="10368204" y="1245079"/>
            <a:ext cx="417147" cy="358886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B511CE40-1986-9836-BA9B-A010C439286E}"/>
              </a:ext>
            </a:extLst>
          </p:cNvPr>
          <p:cNvSpPr/>
          <p:nvPr/>
        </p:nvSpPr>
        <p:spPr>
          <a:xfrm rot="5400000">
            <a:off x="835219" y="1603083"/>
            <a:ext cx="417147" cy="358886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28EAD1E-8FF0-B587-21F3-9904B7DBBF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87616" y="353398"/>
            <a:ext cx="1991823" cy="19283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74C3BC2-D3B3-B527-A152-B4C3ABE39158}"/>
              </a:ext>
            </a:extLst>
          </p:cNvPr>
          <p:cNvSpPr txBox="1"/>
          <p:nvPr/>
        </p:nvSpPr>
        <p:spPr>
          <a:xfrm>
            <a:off x="51879" y="4941885"/>
            <a:ext cx="12179299" cy="1475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Two almost identical sapphire oscillators operating near 9 GHz with IFDs and automatic carrier suppression. </a:t>
            </a:r>
          </a:p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Two complementary noise measurement techniques used. </a:t>
            </a:r>
          </a:p>
          <a:p>
            <a:pPr marL="342557" indent="-342557">
              <a:buAutoNum type="arabicParenR"/>
            </a:pPr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One oscillator was phase-locked to another by varying microwave power dissipated in the sapphire crystal. </a:t>
            </a:r>
          </a:p>
          <a:p>
            <a:pPr marL="342557" indent="-342557">
              <a:buAutoNum type="arabicParenR"/>
            </a:pPr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Secondly, the oscillators were detuned by approximately 2 MHz, combined phase noise measured with </a:t>
            </a:r>
            <a:r>
              <a:rPr lang="en-AU" sz="1798" dirty="0" err="1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Symmetricom</a:t>
            </a:r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5125A  digital phase noise test set</a:t>
            </a:r>
            <a:r>
              <a:rPr lang="en-AU" sz="1798" dirty="0"/>
              <a:t> </a:t>
            </a:r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179972607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8C539C-1319-2CB5-BA5E-9533C75245F2}"/>
              </a:ext>
            </a:extLst>
          </p:cNvPr>
          <p:cNvSpPr txBox="1"/>
          <p:nvPr/>
        </p:nvSpPr>
        <p:spPr>
          <a:xfrm>
            <a:off x="2484609" y="323461"/>
            <a:ext cx="7781837" cy="36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7030A0"/>
                </a:solidFill>
                <a:latin typeface="Cambria"/>
                <a:cs typeface="Cambria"/>
              </a:rPr>
              <a:t>Low Phase Noise Sapphire Oscillator</a:t>
            </a:r>
            <a:r>
              <a:rPr lang="el-GR" sz="1798" b="1" i="1">
                <a:solidFill>
                  <a:srgbClr val="7030A0"/>
                </a:solidFill>
                <a:latin typeface="Cambria"/>
                <a:cs typeface="Cambria"/>
              </a:rPr>
              <a:t> </a:t>
            </a:r>
            <a:r>
              <a:rPr lang="en-AU" sz="1798" b="1" i="1">
                <a:solidFill>
                  <a:srgbClr val="7030A0"/>
                </a:solidFill>
                <a:latin typeface="Cambria"/>
                <a:cs typeface="Cambria"/>
              </a:rPr>
              <a:t>with Improved Frequency Stability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2D15D3-FC4C-5D4A-0550-F15526DA1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8444" y="2413735"/>
            <a:ext cx="5228003" cy="35430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B758B0-9F0A-46D5-8B19-D3CE20B29C10}"/>
              </a:ext>
            </a:extLst>
          </p:cNvPr>
          <p:cNvSpPr txBox="1"/>
          <p:nvPr/>
        </p:nvSpPr>
        <p:spPr>
          <a:xfrm>
            <a:off x="9189818" y="4825729"/>
            <a:ext cx="2702056" cy="7378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399" i="1" dirty="0">
                <a:latin typeface="Cambria"/>
                <a:cs typeface="Cambria"/>
              </a:rPr>
              <a:t>Power-to-frequency conversion of the 10 GHz sapphire resonator ~ 2…4 kHz / </a:t>
            </a:r>
            <a:r>
              <a:rPr lang="en-AU" sz="1399" i="1" dirty="0" err="1">
                <a:latin typeface="Cambria"/>
                <a:cs typeface="Cambria"/>
              </a:rPr>
              <a:t>mW</a:t>
            </a:r>
            <a:endParaRPr lang="en-AU" sz="1399" i="1" dirty="0">
              <a:latin typeface="Cambria"/>
              <a:cs typeface="Cambri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26C5E4-949D-37BA-AE6F-70EF5C4997FA}"/>
              </a:ext>
            </a:extLst>
          </p:cNvPr>
          <p:cNvSpPr txBox="1"/>
          <p:nvPr/>
        </p:nvSpPr>
        <p:spPr>
          <a:xfrm>
            <a:off x="1306486" y="5956811"/>
            <a:ext cx="7781837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solidFill>
                  <a:srgbClr val="0432FF"/>
                </a:solidFill>
                <a:latin typeface="Cambria"/>
                <a:cs typeface="Cambria"/>
              </a:rPr>
              <a:t>Phase-referenced sapphire oscillator: Concept (left) and Implementation (right)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DC6182-9C6C-EC68-B78C-CB1FFFD5F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1794" y="3200786"/>
            <a:ext cx="3042403" cy="199389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25CFB5-EB13-A79C-1D60-1CB17C316DD2}"/>
              </a:ext>
            </a:extLst>
          </p:cNvPr>
          <p:cNvSpPr txBox="1"/>
          <p:nvPr/>
        </p:nvSpPr>
        <p:spPr>
          <a:xfrm>
            <a:off x="634339" y="808885"/>
            <a:ext cx="11544960" cy="14434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75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Sapphire oscillators, considered so far, suffer from a serious drawback – poor frequency stability caused by the strong dependence of sapphire dielectric permittivity on temperature.</a:t>
            </a:r>
          </a:p>
          <a:p>
            <a:endParaRPr lang="en-AU" sz="1758" dirty="0">
              <a:solidFill>
                <a:srgbClr val="0E101A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758" dirty="0"/>
              <a:t>Phase-locking the sapphire oscillator to the 5 MHz Oven Controlled Crystal Oscillator (OCXO) phase referencing of the sapphire oscillator to the OCXO is achieved with the PLL altering microwave power dissipated in the sapphire resonator</a:t>
            </a:r>
          </a:p>
        </p:txBody>
      </p:sp>
    </p:spTree>
    <p:extLst>
      <p:ext uri="{BB962C8B-B14F-4D97-AF65-F5344CB8AC3E}">
        <p14:creationId xmlns:p14="http://schemas.microsoft.com/office/powerpoint/2010/main" val="39644893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2BEA0D-E961-FB0F-5B42-0A39A68F3C02}"/>
              </a:ext>
            </a:extLst>
          </p:cNvPr>
          <p:cNvSpPr txBox="1"/>
          <p:nvPr/>
        </p:nvSpPr>
        <p:spPr>
          <a:xfrm>
            <a:off x="3119325" y="40351"/>
            <a:ext cx="5940650" cy="36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7030A0"/>
                </a:solidFill>
                <a:latin typeface="Cambria"/>
                <a:cs typeface="Cambria"/>
              </a:rPr>
              <a:t>Measurements of Power-to-Frequency Conversion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A6332C-203A-6F31-827E-EE69ABCB82C2}"/>
              </a:ext>
            </a:extLst>
          </p:cNvPr>
          <p:cNvSpPr txBox="1"/>
          <p:nvPr/>
        </p:nvSpPr>
        <p:spPr>
          <a:xfrm>
            <a:off x="1252823" y="4939631"/>
            <a:ext cx="3348591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399" b="1" i="1" dirty="0">
                <a:latin typeface="Cambria"/>
                <a:cs typeface="Cambria"/>
              </a:rPr>
              <a:t>Transfer function measured by VNA: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8BA4520-F3D9-A87D-A225-2443A0418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809" y="1515165"/>
            <a:ext cx="4726120" cy="31465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36C7B1A-E45F-840F-A149-2CABA28BD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987" y="5337033"/>
            <a:ext cx="2886139" cy="563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7913D2-56C4-D5F7-D298-80EBD9CE1F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8580" y="470143"/>
            <a:ext cx="4384215" cy="23824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2B48E3A-2806-7AB7-BC39-F0713B3F3401}"/>
              </a:ext>
            </a:extLst>
          </p:cNvPr>
          <p:cNvSpPr txBox="1"/>
          <p:nvPr/>
        </p:nvSpPr>
        <p:spPr>
          <a:xfrm>
            <a:off x="5481631" y="5243971"/>
            <a:ext cx="5940650" cy="5534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latin typeface="Cambria"/>
                <a:cs typeface="Cambria"/>
              </a:rPr>
              <a:t>Magnitude (top) and Phase (bottom) of the voltage-to-frequency conversion ratio (</a:t>
            </a:r>
            <a:r>
              <a:rPr lang="en-AU" sz="1598" i="1" dirty="0" err="1">
                <a:latin typeface="Cambria"/>
                <a:cs typeface="Cambria"/>
              </a:rPr>
              <a:t>df</a:t>
            </a:r>
            <a:r>
              <a:rPr lang="en-AU" sz="1598" i="1" baseline="-25000" dirty="0" err="1">
                <a:latin typeface="Cambria"/>
                <a:cs typeface="Cambria"/>
              </a:rPr>
              <a:t>osc</a:t>
            </a:r>
            <a:r>
              <a:rPr lang="en-AU" sz="1199" i="1" dirty="0">
                <a:latin typeface="Cambria"/>
                <a:cs typeface="Cambria"/>
              </a:rPr>
              <a:t>/</a:t>
            </a:r>
            <a:r>
              <a:rPr lang="en-AU" sz="1598" i="1" dirty="0" err="1">
                <a:latin typeface="Cambria"/>
                <a:cs typeface="Cambria"/>
              </a:rPr>
              <a:t>du</a:t>
            </a:r>
            <a:r>
              <a:rPr lang="en-AU" sz="1598" i="1" baseline="-25000" dirty="0" err="1">
                <a:latin typeface="Cambria"/>
                <a:cs typeface="Cambria"/>
              </a:rPr>
              <a:t>VCA</a:t>
            </a:r>
            <a:r>
              <a:rPr lang="en-AU" sz="1399" b="1" i="1" dirty="0">
                <a:latin typeface="Cambria"/>
                <a:cs typeface="Cambria"/>
              </a:rPr>
              <a:t>) inferred from the VNA data</a:t>
            </a:r>
            <a:endParaRPr lang="en-AU" sz="1798" b="1" i="1" baseline="-25000" dirty="0">
              <a:latin typeface="Cambria"/>
              <a:cs typeface="Cambri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182240-6761-4DA9-B0F0-3A372B33D1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6373" y="2978871"/>
            <a:ext cx="3711166" cy="21751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B1F4EF-B79B-FBB3-7F76-F7991FB3889F}"/>
              </a:ext>
            </a:extLst>
          </p:cNvPr>
          <p:cNvSpPr txBox="1"/>
          <p:nvPr/>
        </p:nvSpPr>
        <p:spPr>
          <a:xfrm>
            <a:off x="685086" y="778907"/>
            <a:ext cx="5252323" cy="645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 of the sapphire oscillator frequency tuning coefficient </a:t>
            </a:r>
            <a:r>
              <a:rPr lang="en-AU" sz="1798" dirty="0" err="1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df</a:t>
            </a:r>
            <a:r>
              <a:rPr lang="en-AU" sz="1798" baseline="-25000" dirty="0" err="1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osc</a:t>
            </a:r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/du.</a:t>
            </a:r>
            <a:r>
              <a:rPr lang="en-AU" sz="1798" dirty="0"/>
              <a:t> </a:t>
            </a:r>
            <a:endParaRPr lang="en-US" sz="1798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AB6836-F971-999E-71AE-A331D8C5733A}"/>
              </a:ext>
            </a:extLst>
          </p:cNvPr>
          <p:cNvSpPr txBox="1"/>
          <p:nvPr/>
        </p:nvSpPr>
        <p:spPr>
          <a:xfrm>
            <a:off x="431351" y="5990129"/>
            <a:ext cx="5083718" cy="3689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Tuning coefficient of the frequency synthesizer </a:t>
            </a:r>
            <a:endParaRPr lang="en-US" sz="1798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6E85D1-C68E-22E5-9317-ABAC33DFB40F}"/>
              </a:ext>
            </a:extLst>
          </p:cNvPr>
          <p:cNvSpPr txBox="1"/>
          <p:nvPr/>
        </p:nvSpPr>
        <p:spPr>
          <a:xfrm>
            <a:off x="5774101" y="5759380"/>
            <a:ext cx="6571747" cy="645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Pedestal due to the residual voltage-to-phase conversion of the Voltage Controlled Attenuator (VCA)</a:t>
            </a:r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352518782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F5E614-7C9B-0831-50A1-9A81C3598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046" y="1578266"/>
            <a:ext cx="6613164" cy="34015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6614652-C887-11CC-2E01-546D8D07900D}"/>
              </a:ext>
            </a:extLst>
          </p:cNvPr>
          <p:cNvSpPr txBox="1"/>
          <p:nvPr/>
        </p:nvSpPr>
        <p:spPr>
          <a:xfrm>
            <a:off x="2228729" y="389727"/>
            <a:ext cx="7332637" cy="36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7030A0"/>
                </a:solidFill>
                <a:latin typeface="Cambria"/>
                <a:cs typeface="Cambria"/>
              </a:rPr>
              <a:t>Phase-locked Sapphire Oscillator: Phase Noise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D8A88F0-6202-55A7-6C4F-3E7EA365981B}"/>
              </a:ext>
            </a:extLst>
          </p:cNvPr>
          <p:cNvSpPr txBox="1"/>
          <p:nvPr/>
        </p:nvSpPr>
        <p:spPr>
          <a:xfrm>
            <a:off x="2228729" y="5318759"/>
            <a:ext cx="4138560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399" b="1" i="1">
                <a:latin typeface="Cambria"/>
                <a:cs typeface="Cambria"/>
              </a:rPr>
              <a:t>SSB phase noise of various 9 GHz signal sources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AA9358-3243-4CA6-92B3-1D5329C58F24}"/>
              </a:ext>
            </a:extLst>
          </p:cNvPr>
          <p:cNvSpPr txBox="1"/>
          <p:nvPr/>
        </p:nvSpPr>
        <p:spPr>
          <a:xfrm>
            <a:off x="5762144" y="3431173"/>
            <a:ext cx="1998992" cy="2920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299">
                <a:solidFill>
                  <a:srgbClr val="0432FF"/>
                </a:solidFill>
                <a:latin typeface="Cambria"/>
                <a:cs typeface="Cambria"/>
              </a:rPr>
              <a:t>PLL bandwidth ~0.4 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E63C57-BD43-CAF3-3566-0882FC3D29B4}"/>
              </a:ext>
            </a:extLst>
          </p:cNvPr>
          <p:cNvSpPr txBox="1"/>
          <p:nvPr/>
        </p:nvSpPr>
        <p:spPr>
          <a:xfrm>
            <a:off x="7761136" y="1068761"/>
            <a:ext cx="4082183" cy="3961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Well designed PLL should also be efficient in suppressing its phase fluctuations outside the loop bandwidth. </a:t>
            </a:r>
          </a:p>
          <a:p>
            <a:endParaRPr lang="en-US" sz="1798" dirty="0"/>
          </a:p>
          <a:p>
            <a:r>
              <a:rPr lang="en-US" sz="1798" dirty="0"/>
              <a:t>At 20 to 100 kHz, oscillator phase noise is comparable with the best noise levels reported. </a:t>
            </a:r>
          </a:p>
          <a:p>
            <a:endParaRPr lang="en-US" sz="1798" dirty="0"/>
          </a:p>
          <a:p>
            <a:r>
              <a:rPr lang="en-US" sz="1798" dirty="0"/>
              <a:t>At F &lt; 3 kHz, the phase noise of the SLC oscillator is relatively high due to the residual phase noise of the VCA inside the interferometer.</a:t>
            </a:r>
          </a:p>
          <a:p>
            <a:endParaRPr lang="en-US" sz="1798" dirty="0"/>
          </a:p>
          <a:p>
            <a:endParaRPr lang="en-US" sz="1798" dirty="0"/>
          </a:p>
        </p:txBody>
      </p:sp>
    </p:spTree>
    <p:extLst>
      <p:ext uri="{BB962C8B-B14F-4D97-AF65-F5344CB8AC3E}">
        <p14:creationId xmlns:p14="http://schemas.microsoft.com/office/powerpoint/2010/main" val="26701738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614652-C887-11CC-2E01-546D8D07900D}"/>
              </a:ext>
            </a:extLst>
          </p:cNvPr>
          <p:cNvSpPr txBox="1"/>
          <p:nvPr/>
        </p:nvSpPr>
        <p:spPr>
          <a:xfrm>
            <a:off x="2741761" y="194406"/>
            <a:ext cx="7332637" cy="36894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798" b="1" i="1">
                <a:solidFill>
                  <a:srgbClr val="7030A0"/>
                </a:solidFill>
                <a:latin typeface="Cambria"/>
                <a:cs typeface="Cambria"/>
              </a:rPr>
              <a:t>Phase-locked Sapphire Oscillator: Frequency Stability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649C96-7717-D497-E498-812B399DE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5739" y="2554071"/>
            <a:ext cx="5025064" cy="30150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C4E6F0-2F8D-E531-1D23-988174AD4B4E}"/>
              </a:ext>
            </a:extLst>
          </p:cNvPr>
          <p:cNvSpPr txBox="1"/>
          <p:nvPr/>
        </p:nvSpPr>
        <p:spPr>
          <a:xfrm>
            <a:off x="6746763" y="5755985"/>
            <a:ext cx="4686380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latin typeface="Cambria"/>
                <a:cs typeface="Cambria"/>
              </a:rPr>
              <a:t>Fractional frequency stability of the phase-referenced sapphire oscillator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C2F389-D978-8AD8-4AC6-416E7FA128D1}"/>
              </a:ext>
            </a:extLst>
          </p:cNvPr>
          <p:cNvSpPr txBox="1"/>
          <p:nvPr/>
        </p:nvSpPr>
        <p:spPr>
          <a:xfrm>
            <a:off x="1623074" y="6014266"/>
            <a:ext cx="2237375" cy="3074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1399" i="1" dirty="0">
                <a:latin typeface="Cambria"/>
                <a:cs typeface="Cambria"/>
              </a:rPr>
              <a:t>Measurements time 4 hours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021524-F917-1A07-FA14-B498EF22B3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0928" y="3484027"/>
            <a:ext cx="3923535" cy="2277830"/>
          </a:xfrm>
          <a:prstGeom prst="rect">
            <a:avLst/>
          </a:prstGeom>
        </p:spPr>
      </p:pic>
      <p:sp>
        <p:nvSpPr>
          <p:cNvPr id="12" name="Right Arrow 11">
            <a:extLst>
              <a:ext uri="{FF2B5EF4-FFF2-40B4-BE49-F238E27FC236}">
                <a16:creationId xmlns:a16="http://schemas.microsoft.com/office/drawing/2014/main" id="{9CF674FA-D8EF-583E-8899-48800B8BCD3D}"/>
              </a:ext>
            </a:extLst>
          </p:cNvPr>
          <p:cNvSpPr/>
          <p:nvPr/>
        </p:nvSpPr>
        <p:spPr>
          <a:xfrm rot="5400000">
            <a:off x="2774122" y="3164858"/>
            <a:ext cx="417147" cy="358886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035CDC6-6F51-0D12-0F17-C139BFA9B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497" y="859922"/>
            <a:ext cx="3755284" cy="22201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A9C702E-4B58-C337-AEAA-677258F9E001}"/>
              </a:ext>
            </a:extLst>
          </p:cNvPr>
          <p:cNvSpPr txBox="1"/>
          <p:nvPr/>
        </p:nvSpPr>
        <p:spPr>
          <a:xfrm>
            <a:off x="1167428" y="5690622"/>
            <a:ext cx="3376309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latin typeface="Cambria"/>
                <a:cs typeface="Cambria"/>
              </a:rPr>
              <a:t>Beat note vs time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16288D38-EC5F-999F-8535-6948E01BA4EA}"/>
              </a:ext>
            </a:extLst>
          </p:cNvPr>
          <p:cNvSpPr/>
          <p:nvPr/>
        </p:nvSpPr>
        <p:spPr>
          <a:xfrm>
            <a:off x="5376416" y="4286921"/>
            <a:ext cx="417147" cy="358886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8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AD2307-F82C-FB3C-F9BB-82CFB044E230}"/>
              </a:ext>
            </a:extLst>
          </p:cNvPr>
          <p:cNvSpPr txBox="1"/>
          <p:nvPr/>
        </p:nvSpPr>
        <p:spPr>
          <a:xfrm>
            <a:off x="4336975" y="984844"/>
            <a:ext cx="7332637" cy="1475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Sapphire oscillator phase-referenced to the 5 MHz OCXO (8607 module from </a:t>
            </a:r>
            <a:r>
              <a:rPr lang="en-US" sz="1798" dirty="0" err="1"/>
              <a:t>Oscilloquartz</a:t>
            </a:r>
            <a:r>
              <a:rPr lang="en-US" sz="1798" dirty="0"/>
              <a:t>)</a:t>
            </a:r>
          </a:p>
          <a:p>
            <a:endParaRPr lang="en-US" sz="1798" dirty="0"/>
          </a:p>
          <a:p>
            <a:r>
              <a:rPr lang="en-US" sz="1798" dirty="0"/>
              <a:t>Beat note ~300 kHz to avoid frequency counter triggering error, gate time 1 sec</a:t>
            </a:r>
          </a:p>
        </p:txBody>
      </p:sp>
    </p:spTree>
    <p:extLst>
      <p:ext uri="{BB962C8B-B14F-4D97-AF65-F5344CB8AC3E}">
        <p14:creationId xmlns:p14="http://schemas.microsoft.com/office/powerpoint/2010/main" val="2720396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Precision Measurements @ QDM Lab Uni of Western Australia"/>
          <p:cNvSpPr txBox="1"/>
          <p:nvPr/>
        </p:nvSpPr>
        <p:spPr>
          <a:xfrm>
            <a:off x="-11712" y="101600"/>
            <a:ext cx="12153927" cy="630397"/>
          </a:xfrm>
          <a:prstGeom prst="rect">
            <a:avLst/>
          </a:prstGeom>
          <a:solidFill>
            <a:srgbClr val="C0504D"/>
          </a:solidFill>
          <a:ln w="50800">
            <a:solidFill>
              <a:srgbClr val="8C3A38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45672" bIns="45672">
            <a:spAutoFit/>
          </a:bodyPr>
          <a:lstStyle>
            <a:lvl1pPr defTabSz="914400">
              <a:spcBef>
                <a:spcPts val="0"/>
              </a:spcBef>
              <a:defRPr sz="7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3497"/>
              <a:t>Precision Measurements @ QDM Lab Uni of Western Australia</a:t>
            </a:r>
          </a:p>
        </p:txBody>
      </p:sp>
      <p:pic>
        <p:nvPicPr>
          <p:cNvPr id="51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6988" y="790786"/>
            <a:ext cx="5747107" cy="134479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1" name="Group"/>
          <p:cNvGrpSpPr/>
          <p:nvPr/>
        </p:nvGrpSpPr>
        <p:grpSpPr>
          <a:xfrm>
            <a:off x="1522413" y="2014425"/>
            <a:ext cx="9134475" cy="2082337"/>
            <a:chOff x="0" y="0"/>
            <a:chExt cx="18288000" cy="4169016"/>
          </a:xfrm>
        </p:grpSpPr>
        <p:pic>
          <p:nvPicPr>
            <p:cNvPr id="519" name="Image" descr="Imag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6500" y="0"/>
              <a:ext cx="2057400" cy="1701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0" name="Image" descr="Image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0" y="1495184"/>
              <a:ext cx="18288000" cy="26738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22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196" y="4919696"/>
            <a:ext cx="1420919" cy="74851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25" name="Group"/>
          <p:cNvGrpSpPr/>
          <p:nvPr/>
        </p:nvGrpSpPr>
        <p:grpSpPr>
          <a:xfrm>
            <a:off x="1465322" y="4044308"/>
            <a:ext cx="3945586" cy="1922046"/>
            <a:chOff x="0" y="0"/>
            <a:chExt cx="7899400" cy="3848100"/>
          </a:xfrm>
        </p:grpSpPr>
        <p:pic>
          <p:nvPicPr>
            <p:cNvPr id="523" name="Image" descr="Imag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1155700"/>
              <a:ext cx="7899400" cy="2692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4" name="Image" descr="Imag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31900" y="0"/>
              <a:ext cx="1422400" cy="134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28" name="Group"/>
          <p:cNvGrpSpPr/>
          <p:nvPr/>
        </p:nvGrpSpPr>
        <p:grpSpPr>
          <a:xfrm>
            <a:off x="3590356" y="4050652"/>
            <a:ext cx="4541864" cy="659712"/>
            <a:chOff x="0" y="0"/>
            <a:chExt cx="9093200" cy="1320800"/>
          </a:xfrm>
        </p:grpSpPr>
        <p:pic>
          <p:nvPicPr>
            <p:cNvPr id="526" name="Image" descr="Image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1117600" cy="1320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27" name="Image" descr="Image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975600" y="0"/>
              <a:ext cx="1117600" cy="13208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531" name="Group"/>
          <p:cNvGrpSpPr/>
          <p:nvPr/>
        </p:nvGrpSpPr>
        <p:grpSpPr>
          <a:xfrm>
            <a:off x="6495627" y="4044308"/>
            <a:ext cx="4186634" cy="1922046"/>
            <a:chOff x="0" y="0"/>
            <a:chExt cx="8382000" cy="3848100"/>
          </a:xfrm>
        </p:grpSpPr>
        <p:pic>
          <p:nvPicPr>
            <p:cNvPr id="529" name="Image" descr="Imag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1155700"/>
              <a:ext cx="8382000" cy="2692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30" name="Image" descr="Imag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84800" y="0"/>
              <a:ext cx="1422400" cy="134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532" name="12 Patents: Radar, Gradiometer, Sensing, Oscillators"/>
          <p:cNvSpPr txBox="1"/>
          <p:nvPr/>
        </p:nvSpPr>
        <p:spPr>
          <a:xfrm>
            <a:off x="6815305" y="5820989"/>
            <a:ext cx="4951675" cy="610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5681" tIns="35681" rIns="35681" bIns="35681" anchor="ctr">
            <a:spAutoFit/>
          </a:bodyPr>
          <a:lstStyle>
            <a:lvl1pPr defTabSz="821531">
              <a:defRPr sz="3500" b="1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748" dirty="0"/>
              <a:t>1</a:t>
            </a:r>
            <a:r>
              <a:rPr lang="en-AU" sz="1748" dirty="0"/>
              <a:t>3</a:t>
            </a:r>
            <a:r>
              <a:rPr sz="1748" dirty="0"/>
              <a:t> Patents: Radar, Gradiometer, Sensing, Oscillators</a:t>
            </a:r>
            <a:r>
              <a:rPr lang="en-AU" sz="1748" dirty="0"/>
              <a:t>, Resonators</a:t>
            </a:r>
            <a:endParaRPr sz="1748" dirty="0"/>
          </a:p>
        </p:txBody>
      </p:sp>
      <p:sp>
        <p:nvSpPr>
          <p:cNvPr id="533" name="QDM has realised many best tests on Dark Matter, Quantum Gravity and Relativity"/>
          <p:cNvSpPr txBox="1"/>
          <p:nvPr/>
        </p:nvSpPr>
        <p:spPr>
          <a:xfrm>
            <a:off x="235661" y="5820989"/>
            <a:ext cx="5853989" cy="610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35681" tIns="35681" rIns="35681" bIns="35681" anchor="ctr">
            <a:spAutoFit/>
          </a:bodyPr>
          <a:lstStyle>
            <a:lvl1pPr defTabSz="821531">
              <a:defRPr sz="3500" b="1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1748" dirty="0"/>
              <a:t>QDM has </a:t>
            </a:r>
            <a:r>
              <a:rPr sz="1748" dirty="0" err="1"/>
              <a:t>reali</a:t>
            </a:r>
            <a:r>
              <a:rPr lang="en-AU" sz="1748" dirty="0"/>
              <a:t>z</a:t>
            </a:r>
            <a:r>
              <a:rPr sz="1748" dirty="0"/>
              <a:t>ed many best tests on Dark Matter, Quantum Gravity and Relativity</a:t>
            </a:r>
          </a:p>
        </p:txBody>
      </p:sp>
    </p:spTree>
  </p:cSld>
  <p:clrMapOvr>
    <a:masterClrMapping/>
  </p:clrMapOvr>
  <p:transition spd="med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3C7BB90-BCAA-6FDC-9B3B-BDF9B47B9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665" y="143111"/>
            <a:ext cx="5031197" cy="27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>
                <a:solidFill>
                  <a:srgbClr val="00B0F0"/>
                </a:solidFill>
                <a:latin typeface="Cambria" panose="02040503050406030204" pitchFamily="18" charset="0"/>
              </a:rPr>
              <a:t> Outlook: Noise Filtering by Cryogenic Resonator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EE02D1-D043-AEFB-341B-6EF5076C8B16}"/>
              </a:ext>
            </a:extLst>
          </p:cNvPr>
          <p:cNvSpPr txBox="1"/>
          <p:nvPr/>
        </p:nvSpPr>
        <p:spPr>
          <a:xfrm>
            <a:off x="481497" y="4961128"/>
            <a:ext cx="3720862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>
                <a:solidFill>
                  <a:srgbClr val="0432FF"/>
                </a:solidFill>
                <a:latin typeface="Cambria"/>
                <a:cs typeface="Cambria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262D54-536B-4AFA-A4E3-93825E6E6BA6}"/>
              </a:ext>
            </a:extLst>
          </p:cNvPr>
          <p:cNvSpPr txBox="1"/>
          <p:nvPr/>
        </p:nvSpPr>
        <p:spPr>
          <a:xfrm>
            <a:off x="5455317" y="5268584"/>
            <a:ext cx="5692549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>
                <a:solidFill>
                  <a:srgbClr val="0432FF"/>
                </a:solidFill>
                <a:latin typeface="Cambria"/>
                <a:cs typeface="Cambria"/>
              </a:rPr>
              <a:t>Phase noise spectra of the free-running cryogenic sapphire oscillator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981D845-3CC1-E28A-06CC-8010D4C972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2480" y="2170036"/>
            <a:ext cx="5755049" cy="29633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98B223-8B4B-66FF-8BB1-0EFEA53AC9EF}"/>
              </a:ext>
            </a:extLst>
          </p:cNvPr>
          <p:cNvSpPr txBox="1"/>
          <p:nvPr/>
        </p:nvSpPr>
        <p:spPr>
          <a:xfrm>
            <a:off x="621836" y="5597777"/>
            <a:ext cx="3440184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i="1" dirty="0">
                <a:solidFill>
                  <a:srgbClr val="0432FF"/>
                </a:solidFill>
                <a:latin typeface="Cambria"/>
                <a:cs typeface="Cambria"/>
              </a:rPr>
              <a:t>Resonant frequency ~ 11.2 GHz</a:t>
            </a:r>
          </a:p>
          <a:p>
            <a:pPr algn="ctr"/>
            <a:r>
              <a:rPr lang="en-AU" sz="1399" i="1" dirty="0">
                <a:solidFill>
                  <a:srgbClr val="0432FF"/>
                </a:solidFill>
                <a:latin typeface="Cambria"/>
                <a:cs typeface="Cambria"/>
              </a:rPr>
              <a:t>Temperature ~ 6 K &amp; Peak contrast ~ 60 dB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9F4F30-1CB2-232A-1AD5-3920FA37A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6842" y="940306"/>
            <a:ext cx="2638926" cy="10944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3B0B9B-8524-B3F9-9502-901F9CA060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077" y="2724805"/>
            <a:ext cx="3440185" cy="206411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8B87E0-3930-E60D-2197-1F707F38891D}"/>
              </a:ext>
            </a:extLst>
          </p:cNvPr>
          <p:cNvSpPr txBox="1"/>
          <p:nvPr/>
        </p:nvSpPr>
        <p:spPr>
          <a:xfrm>
            <a:off x="6982128" y="5705387"/>
            <a:ext cx="2638926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i="1" dirty="0">
                <a:solidFill>
                  <a:srgbClr val="0432FF"/>
                </a:solidFill>
                <a:latin typeface="Cambria"/>
                <a:cs typeface="Cambria"/>
              </a:rPr>
              <a:t>Oscillator frequency ~ 11. 2 GHz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EEDBA6-DE44-9650-B9E1-2624B1E374E2}"/>
              </a:ext>
            </a:extLst>
          </p:cNvPr>
          <p:cNvSpPr txBox="1"/>
          <p:nvPr/>
        </p:nvSpPr>
        <p:spPr>
          <a:xfrm>
            <a:off x="479986" y="5133340"/>
            <a:ext cx="4152566" cy="30745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solidFill>
                  <a:srgbClr val="0432FF"/>
                </a:solidFill>
                <a:latin typeface="Cambria"/>
                <a:cs typeface="Cambria"/>
              </a:rPr>
              <a:t>Sapphire resonator transmission coefficient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9F9FFD-1F27-E28D-6D1F-F74BC0A8CBE1}"/>
              </a:ext>
            </a:extLst>
          </p:cNvPr>
          <p:cNvSpPr txBox="1"/>
          <p:nvPr/>
        </p:nvSpPr>
        <p:spPr>
          <a:xfrm>
            <a:off x="135622" y="972774"/>
            <a:ext cx="5952674" cy="1199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4K, Sapphire Q-factors &gt;few billion. </a:t>
            </a:r>
          </a:p>
          <a:p>
            <a:r>
              <a:rPr lang="en-US" sz="1798" dirty="0"/>
              <a:t>Design with contrast of the transmission peaks &gt; 60 dB </a:t>
            </a:r>
          </a:p>
          <a:p>
            <a:r>
              <a:rPr lang="en-US" sz="1798" dirty="0"/>
              <a:t>Transmission through such a resonator -&gt; fast phase and amplitude fluctuations become greatly suppressed</a:t>
            </a:r>
          </a:p>
        </p:txBody>
      </p:sp>
    </p:spTree>
    <p:extLst>
      <p:ext uri="{BB962C8B-B14F-4D97-AF65-F5344CB8AC3E}">
        <p14:creationId xmlns:p14="http://schemas.microsoft.com/office/powerpoint/2010/main" val="210145953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>
              <a:latin typeface="+mn-lt"/>
            </a:endParaRPr>
          </a:p>
          <a:p>
            <a:pPr marL="0" indent="0">
              <a:buNone/>
            </a:pPr>
            <a:endParaRPr lang="en-US" b="1">
              <a:latin typeface="+mn-lt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C3C7BB90-BCAA-6FDC-9B3B-BDF9B47B91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5585" y="62366"/>
            <a:ext cx="4348644" cy="27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1798" b="1" i="1">
                <a:solidFill>
                  <a:srgbClr val="00B0F0"/>
                </a:solidFill>
                <a:latin typeface="Cambria" panose="02040503050406030204" pitchFamily="18" charset="0"/>
              </a:rPr>
              <a:t> Outlook: Cryogenic Microwave Oscillators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262D54-536B-4AFA-A4E3-93825E6E6BA6}"/>
              </a:ext>
            </a:extLst>
          </p:cNvPr>
          <p:cNvSpPr txBox="1"/>
          <p:nvPr/>
        </p:nvSpPr>
        <p:spPr>
          <a:xfrm>
            <a:off x="994613" y="5667645"/>
            <a:ext cx="5692549" cy="5226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AU" sz="1399" b="1" i="1" dirty="0">
                <a:solidFill>
                  <a:srgbClr val="0432FF"/>
                </a:solidFill>
                <a:latin typeface="Cambria"/>
                <a:cs typeface="Cambria"/>
              </a:rPr>
              <a:t>Experimental setup and phase noise spectra of the 11.2 GHz frequency-stabilized cryogenic sapphire oscillator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D186147-9C9E-E131-A183-A3D8113C5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427" y="503664"/>
            <a:ext cx="4147735" cy="210409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8D8987B-73A7-0062-EC99-3F2446464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4823" y="2607763"/>
            <a:ext cx="4729136" cy="284272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FF1302-EE42-6CA5-0395-D094493CB6D6}"/>
              </a:ext>
            </a:extLst>
          </p:cNvPr>
          <p:cNvSpPr txBox="1"/>
          <p:nvPr/>
        </p:nvSpPr>
        <p:spPr>
          <a:xfrm>
            <a:off x="6295344" y="3235634"/>
            <a:ext cx="5692548" cy="23059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AU" sz="1798" i="1" dirty="0">
                <a:solidFill>
                  <a:srgbClr val="0E101A"/>
                </a:solidFill>
                <a:latin typeface="Cambria" panose="02040503050406030204" pitchFamily="18" charset="0"/>
              </a:rPr>
              <a:t>Excess phase noise above 10 Hz -&gt; vibration sensitivity of the cryogenic sapphire resonator. </a:t>
            </a:r>
          </a:p>
          <a:p>
            <a:pPr algn="just"/>
            <a:endParaRPr lang="en-AU" sz="1798" i="1" dirty="0">
              <a:solidFill>
                <a:srgbClr val="0E101A"/>
              </a:solidFill>
              <a:latin typeface="Cambria" panose="02040503050406030204" pitchFamily="18" charset="0"/>
            </a:endParaRPr>
          </a:p>
          <a:p>
            <a:pPr algn="just"/>
            <a:r>
              <a:rPr lang="en-AU" sz="1798" i="1" dirty="0">
                <a:solidFill>
                  <a:srgbClr val="0E101A"/>
                </a:solidFill>
                <a:latin typeface="Cambria" panose="02040503050406030204" pitchFamily="18" charset="0"/>
              </a:rPr>
              <a:t>Vibration isolation must be significantly improved to approach the predicted phase noise performance of the cryogenic oscillator</a:t>
            </a:r>
            <a:r>
              <a:rPr lang="en-AU" sz="1798" dirty="0">
                <a:solidFill>
                  <a:srgbClr val="0E101A"/>
                </a:solidFill>
                <a:latin typeface="Cambria" panose="02040503050406030204" pitchFamily="18" charset="0"/>
              </a:rPr>
              <a:t>. </a:t>
            </a:r>
          </a:p>
          <a:p>
            <a:pPr algn="just"/>
            <a:endParaRPr lang="en-AU" sz="1798" i="1" dirty="0">
              <a:solidFill>
                <a:srgbClr val="0E101A"/>
              </a:solidFill>
              <a:latin typeface="Cambria" panose="02040503050406030204" pitchFamily="18" charset="0"/>
            </a:endParaRPr>
          </a:p>
          <a:p>
            <a:pPr algn="just"/>
            <a:r>
              <a:rPr lang="en-AU" sz="1798" i="1" dirty="0">
                <a:solidFill>
                  <a:srgbClr val="0E101A"/>
                </a:solidFill>
                <a:latin typeface="Cambria" panose="02040503050406030204" pitchFamily="18" charset="0"/>
              </a:rPr>
              <a:t>To be the focus of our future research.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443FE97-C090-5A2E-6A5D-F0A7FA906C26}"/>
              </a:ext>
            </a:extLst>
          </p:cNvPr>
          <p:cNvSpPr txBox="1"/>
          <p:nvPr/>
        </p:nvSpPr>
        <p:spPr>
          <a:xfrm>
            <a:off x="7060893" y="882807"/>
            <a:ext cx="4482987" cy="1475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98" dirty="0"/>
              <a:t>4-channel readout permits more accurate noise measurements relative to the two-channel setup due to the reduced noise contributions associated with the reference oscillators and the mixers</a:t>
            </a:r>
          </a:p>
        </p:txBody>
      </p:sp>
    </p:spTree>
    <p:extLst>
      <p:ext uri="{BB962C8B-B14F-4D97-AF65-F5344CB8AC3E}">
        <p14:creationId xmlns:p14="http://schemas.microsoft.com/office/powerpoint/2010/main" val="316958508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1" name="IMG_6341.jpeg" descr="IMG_634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4" y="2302194"/>
            <a:ext cx="6077936" cy="4558453"/>
          </a:xfrm>
          <a:prstGeom prst="rect">
            <a:avLst/>
          </a:prstGeom>
          <a:ln w="12700">
            <a:miter lim="400000"/>
          </a:ln>
        </p:spPr>
      </p:pic>
      <p:pic>
        <p:nvPicPr>
          <p:cNvPr id="732" name="IMG_6342.jpeg" descr="IMG_634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3166" y="2313329"/>
            <a:ext cx="6048241" cy="4536182"/>
          </a:xfrm>
          <a:prstGeom prst="rect">
            <a:avLst/>
          </a:prstGeom>
          <a:ln w="12700">
            <a:miter lim="400000"/>
          </a:ln>
        </p:spPr>
      </p:pic>
      <p:pic>
        <p:nvPicPr>
          <p:cNvPr id="734" name="Screen Shot 2021-10-28 at 1.35.10 pm.png" descr="Screen Shot 2021-10-28 at 1.35.10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945" y="36435"/>
            <a:ext cx="3215127" cy="2292755"/>
          </a:xfrm>
          <a:prstGeom prst="rect">
            <a:avLst/>
          </a:prstGeom>
          <a:ln w="12700">
            <a:miter lim="400000"/>
          </a:ln>
        </p:spPr>
      </p:pic>
      <p:sp>
        <p:nvSpPr>
          <p:cNvPr id="735" name="E. N. Ivanov and M. E. Tobar, &quot;Noise Suppression with Cryogenic Resonators,&quot; in IEEE Microwave and Wireless Components Letters, doi: 10.1109/LMWC.2021.3059291 , 2021."/>
          <p:cNvSpPr txBox="1"/>
          <p:nvPr/>
        </p:nvSpPr>
        <p:spPr>
          <a:xfrm>
            <a:off x="142805" y="764346"/>
            <a:ext cx="7176200" cy="497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374" tIns="25374" rIns="25374" bIns="25374" anchor="ctr">
            <a:spAutoFit/>
          </a:bodyPr>
          <a:lstStyle/>
          <a:p>
            <a:pPr defTabSz="228371">
              <a:defRPr sz="2900" u="sng">
                <a:solidFill>
                  <a:srgbClr val="0000EE"/>
                </a:solidFill>
                <a:latin typeface="Times Roman"/>
                <a:ea typeface="Times Roman"/>
                <a:cs typeface="Times Roman"/>
                <a:sym typeface="Times Roman"/>
              </a:defRPr>
            </a:pPr>
            <a:r>
              <a:rPr sz="1449" dirty="0">
                <a:solidFill>
                  <a:srgbClr val="000000"/>
                </a:solidFill>
              </a:rPr>
              <a:t>E. N. Ivanov and M. E. Tobar, "Noise Suppression with Cryogenic Resonators," in </a:t>
            </a:r>
            <a:r>
              <a:rPr sz="1449" b="1" dirty="0">
                <a:hlinkClick r:id="rId5"/>
              </a:rPr>
              <a:t>IEEE Microwave and Wireless Components Letters, doi: 10.1109/LMWC.2021.3059291 , 2021</a:t>
            </a:r>
            <a:r>
              <a:rPr sz="1449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36" name="Combining high stability and Low Phase Noise in one 4K System"/>
          <p:cNvSpPr txBox="1"/>
          <p:nvPr/>
        </p:nvSpPr>
        <p:spPr>
          <a:xfrm>
            <a:off x="2247353" y="62641"/>
            <a:ext cx="6414651" cy="666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374" tIns="25374" rIns="25374" bIns="25374" anchor="ctr">
            <a:spAutoFit/>
          </a:bodyPr>
          <a:lstStyle>
            <a:lvl1pPr marL="508000" indent="-508000">
              <a:spcBef>
                <a:spcPts val="300"/>
              </a:spcBef>
              <a:buSzPct val="123000"/>
              <a:buChar char="•"/>
              <a:defRPr sz="4000" b="1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</a:lstStyle>
          <a:p>
            <a:pPr marL="0" indent="0">
              <a:buNone/>
            </a:pPr>
            <a:r>
              <a:rPr sz="1998" dirty="0"/>
              <a:t>Combining high stability and Low Phase Noise in one 4K </a:t>
            </a:r>
            <a:r>
              <a:rPr sz="1998" dirty="0" err="1"/>
              <a:t>Syste</a:t>
            </a:r>
            <a:r>
              <a:rPr lang="en-AU" sz="1998" dirty="0"/>
              <a:t>m</a:t>
            </a:r>
            <a:endParaRPr sz="1998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5D6CAA-807F-69BB-5A47-095BED494B77}"/>
              </a:ext>
            </a:extLst>
          </p:cNvPr>
          <p:cNvSpPr txBox="1"/>
          <p:nvPr/>
        </p:nvSpPr>
        <p:spPr>
          <a:xfrm>
            <a:off x="27173" y="1387668"/>
            <a:ext cx="8083610" cy="784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49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 Ivanov, ME Tobar, “Power-to-Frequency Conversion in Cryogenic Sapphire Resonators”, </a:t>
            </a:r>
            <a:r>
              <a:rPr lang="en-AU" sz="1449" dirty="0">
                <a:latin typeface="Times New Roman" panose="02020603050405020304" pitchFamily="18" charset="0"/>
                <a:ea typeface="Times New Roman" panose="02020603050405020304" pitchFamily="18" charset="0"/>
              </a:rPr>
              <a:t>IEEE Microwave and Wireless Technology Letters, 2023</a:t>
            </a:r>
            <a:r>
              <a:rPr lang="en-AU" sz="1449" dirty="0"/>
              <a:t> </a:t>
            </a:r>
            <a:r>
              <a:rPr lang="en-AU" sz="1598" b="1" dirty="0"/>
              <a:t>DOI: </a:t>
            </a:r>
            <a:r>
              <a:rPr lang="en-AU" sz="1598" dirty="0">
                <a:hlinkClick r:id="rId6"/>
              </a:rPr>
              <a:t>10.1109/LMWT.2023.3264975</a:t>
            </a:r>
            <a:endParaRPr lang="en-AU" sz="1598" dirty="0"/>
          </a:p>
          <a:p>
            <a:endParaRPr lang="en-US" sz="1449" dirty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object 5"/>
          <p:cNvSpPr txBox="1">
            <a:spLocks noGrp="1"/>
          </p:cNvSpPr>
          <p:nvPr>
            <p:ph type="title"/>
          </p:nvPr>
        </p:nvSpPr>
        <p:spPr>
          <a:xfrm>
            <a:off x="0" y="56641"/>
            <a:ext cx="12179300" cy="738801"/>
          </a:xfrm>
          <a:prstGeom prst="rect">
            <a:avLst/>
          </a:prstGeom>
        </p:spPr>
        <p:txBody>
          <a:bodyPr/>
          <a:lstStyle/>
          <a:p>
            <a:pPr indent="1563617" defTabSz="813002">
              <a:defRPr sz="7119" spc="-534"/>
            </a:pPr>
            <a:r>
              <a:rPr sz="3500" dirty="0"/>
              <a:t>QDM </a:t>
            </a:r>
            <a:r>
              <a:rPr lang="en-AU" sz="3500" dirty="0"/>
              <a:t> </a:t>
            </a:r>
            <a:r>
              <a:rPr sz="3500" dirty="0"/>
              <a:t>Lab </a:t>
            </a:r>
            <a:r>
              <a:rPr lang="en-AU" sz="3500" dirty="0"/>
              <a:t> </a:t>
            </a:r>
            <a:r>
              <a:rPr sz="3500" dirty="0"/>
              <a:t>Precision</a:t>
            </a:r>
            <a:r>
              <a:rPr sz="3500" spc="-178" dirty="0"/>
              <a:t> </a:t>
            </a:r>
            <a:r>
              <a:rPr sz="3500" spc="-89" dirty="0"/>
              <a:t>Metrology</a:t>
            </a:r>
          </a:p>
        </p:txBody>
      </p:sp>
      <p:sp>
        <p:nvSpPr>
          <p:cNvPr id="539" name="object 6"/>
          <p:cNvSpPr txBox="1"/>
          <p:nvPr/>
        </p:nvSpPr>
        <p:spPr>
          <a:xfrm>
            <a:off x="123316" y="1442097"/>
            <a:ext cx="2990272" cy="369012"/>
          </a:xfrm>
          <a:prstGeom prst="rect">
            <a:avLst/>
          </a:prstGeom>
          <a:solidFill>
            <a:srgbClr val="C5DFB4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45357" defTabSz="913486">
              <a:defRPr sz="4800" b="1" u="sng" spc="-28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Metrological</a:t>
            </a:r>
            <a:r>
              <a:rPr sz="2398" spc="-65"/>
              <a:t> </a:t>
            </a:r>
            <a:r>
              <a:rPr sz="2398" spc="-125"/>
              <a:t>Systems:</a:t>
            </a:r>
          </a:p>
        </p:txBody>
      </p:sp>
      <p:sp>
        <p:nvSpPr>
          <p:cNvPr id="540" name="object 7"/>
          <p:cNvSpPr txBox="1"/>
          <p:nvPr/>
        </p:nvSpPr>
        <p:spPr>
          <a:xfrm>
            <a:off x="1019084" y="2106652"/>
            <a:ext cx="1315619" cy="369012"/>
          </a:xfrm>
          <a:prstGeom prst="rect">
            <a:avLst/>
          </a:prstGeom>
          <a:solidFill>
            <a:srgbClr val="C5DFB4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91439" defTabSz="1828800">
              <a:defRPr sz="4800" i="1" u="sng" spc="-2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398"/>
              <a:t>Photonic</a:t>
            </a:r>
          </a:p>
        </p:txBody>
      </p:sp>
      <p:sp>
        <p:nvSpPr>
          <p:cNvPr id="541" name="object 8"/>
          <p:cNvSpPr txBox="1"/>
          <p:nvPr/>
        </p:nvSpPr>
        <p:spPr>
          <a:xfrm>
            <a:off x="412352" y="2687578"/>
            <a:ext cx="3105061" cy="1107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330"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WGM</a:t>
            </a:r>
            <a:r>
              <a:rPr sz="2398" spc="-104"/>
              <a:t> </a:t>
            </a:r>
            <a:r>
              <a:rPr sz="2398" spc="-60"/>
              <a:t>Resonators</a:t>
            </a:r>
          </a:p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190"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Specially Designed Microwave</a:t>
            </a:r>
            <a:r>
              <a:rPr sz="2398" spc="-110"/>
              <a:t> </a:t>
            </a:r>
            <a:r>
              <a:rPr sz="2398" spc="-114"/>
              <a:t>Cavities</a:t>
            </a:r>
          </a:p>
        </p:txBody>
      </p:sp>
      <p:grpSp>
        <p:nvGrpSpPr>
          <p:cNvPr id="545" name="object 9"/>
          <p:cNvGrpSpPr/>
          <p:nvPr/>
        </p:nvGrpSpPr>
        <p:grpSpPr>
          <a:xfrm>
            <a:off x="33815" y="4143891"/>
            <a:ext cx="2247154" cy="1796492"/>
            <a:chOff x="0" y="0"/>
            <a:chExt cx="4498993" cy="3596729"/>
          </a:xfrm>
        </p:grpSpPr>
        <p:pic>
          <p:nvPicPr>
            <p:cNvPr id="542" name="object 10" descr="object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4498994" cy="359673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43" name="object 11" descr="object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801" y="91499"/>
              <a:ext cx="4178809" cy="32948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44" name="object 12"/>
            <p:cNvSpPr/>
            <p:nvPr/>
          </p:nvSpPr>
          <p:spPr>
            <a:xfrm>
              <a:off x="71699" y="53399"/>
              <a:ext cx="4255009" cy="3371087"/>
            </a:xfrm>
            <a:prstGeom prst="rect">
              <a:avLst/>
            </a:prstGeom>
            <a:noFill/>
            <a:ln w="76200" cap="flat">
              <a:solidFill>
                <a:srgbClr val="A9D18E"/>
              </a:solidFill>
              <a:prstDash val="solid"/>
              <a:round/>
            </a:ln>
            <a:effectLst/>
          </p:spPr>
          <p:txBody>
            <a:bodyPr wrap="square" lIns="45672" tIns="45672" rIns="45672" bIns="45672" numCol="1" anchor="t">
              <a:noAutofit/>
            </a:bodyPr>
            <a:lstStyle/>
            <a:p>
              <a:pPr defTabSz="913486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 sz="1798"/>
            </a:p>
          </p:txBody>
        </p:sp>
      </p:grpSp>
      <p:sp>
        <p:nvSpPr>
          <p:cNvPr id="546" name="object 13"/>
          <p:cNvSpPr txBox="1"/>
          <p:nvPr/>
        </p:nvSpPr>
        <p:spPr>
          <a:xfrm>
            <a:off x="4272988" y="1253416"/>
            <a:ext cx="2024809" cy="369012"/>
          </a:xfrm>
          <a:prstGeom prst="rect">
            <a:avLst/>
          </a:prstGeom>
          <a:solidFill>
            <a:srgbClr val="C5DFB4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92710" defTabSz="1828800">
              <a:defRPr sz="4800" i="1" u="sng" spc="-2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398"/>
              <a:t>Atomic/Spins</a:t>
            </a:r>
          </a:p>
        </p:txBody>
      </p:sp>
      <p:sp>
        <p:nvSpPr>
          <p:cNvPr id="547" name="object 14"/>
          <p:cNvSpPr txBox="1"/>
          <p:nvPr/>
        </p:nvSpPr>
        <p:spPr>
          <a:xfrm>
            <a:off x="4313322" y="1726244"/>
            <a:ext cx="3421903" cy="14760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500"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H</a:t>
            </a:r>
            <a:r>
              <a:rPr sz="2398" spc="-120"/>
              <a:t> </a:t>
            </a:r>
            <a:r>
              <a:rPr sz="2398" spc="-80"/>
              <a:t>-</a:t>
            </a:r>
            <a:r>
              <a:rPr sz="2398" spc="-120"/>
              <a:t> </a:t>
            </a:r>
            <a:r>
              <a:rPr sz="2398" spc="-10"/>
              <a:t>Maser</a:t>
            </a:r>
          </a:p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190"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Atomic</a:t>
            </a:r>
            <a:r>
              <a:rPr sz="2398" spc="-114"/>
              <a:t> </a:t>
            </a:r>
            <a:r>
              <a:rPr sz="2398" spc="-170"/>
              <a:t>Clocks</a:t>
            </a:r>
          </a:p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190">
                <a:latin typeface="Arial"/>
                <a:ea typeface="Arial"/>
                <a:cs typeface="Arial"/>
                <a:sym typeface="Arial"/>
              </a:defRPr>
            </a:pPr>
            <a:r>
              <a:rPr sz="2398" spc="-170"/>
              <a:t>Spin Waves</a:t>
            </a:r>
          </a:p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190">
                <a:latin typeface="Arial"/>
                <a:ea typeface="Arial"/>
                <a:cs typeface="Arial"/>
                <a:sym typeface="Arial"/>
              </a:defRPr>
            </a:pPr>
            <a:r>
              <a:rPr sz="2398" spc="-170"/>
              <a:t>Spin Ensembles in Solids</a:t>
            </a:r>
          </a:p>
        </p:txBody>
      </p:sp>
      <p:sp>
        <p:nvSpPr>
          <p:cNvPr id="548" name="object 15"/>
          <p:cNvSpPr txBox="1"/>
          <p:nvPr/>
        </p:nvSpPr>
        <p:spPr>
          <a:xfrm>
            <a:off x="9152700" y="1598582"/>
            <a:ext cx="1223005" cy="369012"/>
          </a:xfrm>
          <a:prstGeom prst="rect">
            <a:avLst/>
          </a:prstGeom>
          <a:solidFill>
            <a:srgbClr val="C5DFB4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indent="92075" defTabSz="1828800">
              <a:defRPr sz="4800" i="1" u="sng" spc="-7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2398"/>
              <a:t>Acoustic</a:t>
            </a:r>
          </a:p>
        </p:txBody>
      </p:sp>
      <p:sp>
        <p:nvSpPr>
          <p:cNvPr id="549" name="object 16"/>
          <p:cNvSpPr txBox="1"/>
          <p:nvPr/>
        </p:nvSpPr>
        <p:spPr>
          <a:xfrm>
            <a:off x="8755984" y="2242383"/>
            <a:ext cx="2237947" cy="7380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20"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Superfluid</a:t>
            </a:r>
          </a:p>
          <a:p>
            <a:pPr marL="292759" indent="-286733" defTabSz="913486">
              <a:buSzPct val="100000"/>
              <a:buChar char="•"/>
              <a:tabLst>
                <a:tab pos="291808" algn="l"/>
                <a:tab pos="291808" algn="l"/>
              </a:tabLst>
              <a:defRPr sz="4800" spc="-530">
                <a:latin typeface="Arial"/>
                <a:ea typeface="Arial"/>
                <a:cs typeface="Arial"/>
                <a:sym typeface="Arial"/>
              </a:defRPr>
            </a:pPr>
            <a:r>
              <a:rPr sz="2398"/>
              <a:t>BAW</a:t>
            </a:r>
            <a:r>
              <a:rPr sz="2398" spc="-135"/>
              <a:t> </a:t>
            </a:r>
            <a:r>
              <a:rPr sz="2398" spc="-125"/>
              <a:t>Resonator</a:t>
            </a:r>
          </a:p>
        </p:txBody>
      </p:sp>
      <p:grpSp>
        <p:nvGrpSpPr>
          <p:cNvPr id="553" name="Group"/>
          <p:cNvGrpSpPr/>
          <p:nvPr/>
        </p:nvGrpSpPr>
        <p:grpSpPr>
          <a:xfrm>
            <a:off x="4331122" y="3270028"/>
            <a:ext cx="2984864" cy="1531562"/>
            <a:chOff x="0" y="0"/>
            <a:chExt cx="5975951" cy="3066317"/>
          </a:xfrm>
        </p:grpSpPr>
        <p:pic>
          <p:nvPicPr>
            <p:cNvPr id="550" name="object 18" descr="object 1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5975952" cy="30663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51" name="object 19" descr="object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2208" y="85328"/>
              <a:ext cx="5677849" cy="278498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52" name="object 20"/>
            <p:cNvSpPr/>
            <p:nvPr/>
          </p:nvSpPr>
          <p:spPr>
            <a:xfrm>
              <a:off x="66721" y="49841"/>
              <a:ext cx="5748822" cy="2855959"/>
            </a:xfrm>
            <a:prstGeom prst="rect">
              <a:avLst/>
            </a:prstGeom>
            <a:noFill/>
            <a:ln w="76200" cap="flat">
              <a:solidFill>
                <a:srgbClr val="A9D18E"/>
              </a:solidFill>
              <a:prstDash val="solid"/>
              <a:round/>
            </a:ln>
            <a:effectLst/>
          </p:spPr>
          <p:txBody>
            <a:bodyPr wrap="square" lIns="45672" tIns="45672" rIns="45672" bIns="45672" numCol="1" anchor="t">
              <a:noAutofit/>
            </a:bodyPr>
            <a:lstStyle/>
            <a:p>
              <a:pPr defTabSz="913486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 sz="1798"/>
            </a:p>
          </p:txBody>
        </p:sp>
      </p:grpSp>
      <p:grpSp>
        <p:nvGrpSpPr>
          <p:cNvPr id="558" name="Group"/>
          <p:cNvGrpSpPr/>
          <p:nvPr/>
        </p:nvGrpSpPr>
        <p:grpSpPr>
          <a:xfrm>
            <a:off x="2343261" y="4136160"/>
            <a:ext cx="1728260" cy="2240514"/>
            <a:chOff x="0" y="0"/>
            <a:chExt cx="3460124" cy="4485699"/>
          </a:xfrm>
        </p:grpSpPr>
        <p:pic>
          <p:nvPicPr>
            <p:cNvPr id="554" name="object 21" descr="object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3460125" cy="44857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557" name="Group"/>
            <p:cNvGrpSpPr/>
            <p:nvPr/>
          </p:nvGrpSpPr>
          <p:grpSpPr>
            <a:xfrm>
              <a:off x="95227" y="96450"/>
              <a:ext cx="3269670" cy="4292801"/>
              <a:chOff x="0" y="0"/>
              <a:chExt cx="3269669" cy="4292800"/>
            </a:xfrm>
          </p:grpSpPr>
          <p:pic>
            <p:nvPicPr>
              <p:cNvPr id="555" name="object 22" descr="object 22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54942"/>
                <a:ext cx="3174426" cy="4231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56" name="object 23"/>
              <p:cNvSpPr/>
              <p:nvPr/>
            </p:nvSpPr>
            <p:spPr>
              <a:xfrm>
                <a:off x="34197" y="0"/>
                <a:ext cx="3235473" cy="4292801"/>
              </a:xfrm>
              <a:prstGeom prst="rect">
                <a:avLst/>
              </a:prstGeom>
              <a:noFill/>
              <a:ln w="76200" cap="flat">
                <a:solidFill>
                  <a:srgbClr val="A9D18E"/>
                </a:solidFill>
                <a:prstDash val="solid"/>
                <a:round/>
              </a:ln>
              <a:effectLst/>
            </p:spPr>
            <p:txBody>
              <a:bodyPr wrap="square" lIns="45672" tIns="45672" rIns="45672" bIns="45672" numCol="1" anchor="t">
                <a:noAutofit/>
              </a:bodyPr>
              <a:lstStyle/>
              <a:p>
                <a:pPr defTabSz="913486">
                  <a:defRPr sz="36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798"/>
              </a:p>
            </p:txBody>
          </p:sp>
        </p:grpSp>
      </p:grpSp>
      <p:grpSp>
        <p:nvGrpSpPr>
          <p:cNvPr id="562" name="object 24"/>
          <p:cNvGrpSpPr/>
          <p:nvPr/>
        </p:nvGrpSpPr>
        <p:grpSpPr>
          <a:xfrm>
            <a:off x="8322615" y="3343988"/>
            <a:ext cx="3565522" cy="2469420"/>
            <a:chOff x="0" y="0"/>
            <a:chExt cx="7138477" cy="4943988"/>
          </a:xfrm>
        </p:grpSpPr>
        <p:pic>
          <p:nvPicPr>
            <p:cNvPr id="559" name="object 25" descr="object 2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-1"/>
              <a:ext cx="7138478" cy="49439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60" name="object 26" descr="object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9758" y="91529"/>
              <a:ext cx="6818376" cy="4642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1" name="object 27"/>
            <p:cNvSpPr/>
            <p:nvPr/>
          </p:nvSpPr>
          <p:spPr>
            <a:xfrm>
              <a:off x="71658" y="53429"/>
              <a:ext cx="6894576" cy="4718308"/>
            </a:xfrm>
            <a:prstGeom prst="rect">
              <a:avLst/>
            </a:prstGeom>
            <a:noFill/>
            <a:ln w="76200" cap="flat">
              <a:solidFill>
                <a:srgbClr val="A9D18E"/>
              </a:solidFill>
              <a:prstDash val="solid"/>
              <a:round/>
            </a:ln>
            <a:effectLst/>
          </p:spPr>
          <p:txBody>
            <a:bodyPr wrap="square" lIns="45672" tIns="45672" rIns="45672" bIns="45672" numCol="1" anchor="t">
              <a:noAutofit/>
            </a:bodyPr>
            <a:lstStyle/>
            <a:p>
              <a:pPr defTabSz="913486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 sz="1798"/>
            </a:p>
          </p:txBody>
        </p:sp>
      </p:grpSp>
      <p:sp>
        <p:nvSpPr>
          <p:cNvPr id="563" name="object 28"/>
          <p:cNvSpPr txBox="1"/>
          <p:nvPr/>
        </p:nvSpPr>
        <p:spPr>
          <a:xfrm>
            <a:off x="1265114" y="881500"/>
            <a:ext cx="4165933" cy="369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indent="6344" defTabSz="913486">
              <a:defRPr sz="4800" i="1" u="sng" spc="-41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  <a:r>
              <a:rPr sz="2398" dirty="0"/>
              <a:t>Science</a:t>
            </a:r>
            <a:r>
              <a:rPr sz="2398" spc="-125" dirty="0"/>
              <a:t> </a:t>
            </a:r>
            <a:r>
              <a:rPr sz="2398" spc="-10" dirty="0"/>
              <a:t>of</a:t>
            </a:r>
            <a:r>
              <a:rPr sz="2398" spc="-114" dirty="0"/>
              <a:t> </a:t>
            </a:r>
            <a:r>
              <a:rPr sz="2398" spc="-140" dirty="0"/>
              <a:t>precise</a:t>
            </a:r>
            <a:r>
              <a:rPr sz="2398" spc="-130" dirty="0"/>
              <a:t> </a:t>
            </a:r>
            <a:r>
              <a:rPr sz="2398" spc="-95" dirty="0"/>
              <a:t>measurement</a:t>
            </a:r>
          </a:p>
        </p:txBody>
      </p:sp>
      <p:grpSp>
        <p:nvGrpSpPr>
          <p:cNvPr id="567" name="object 29"/>
          <p:cNvGrpSpPr/>
          <p:nvPr/>
        </p:nvGrpSpPr>
        <p:grpSpPr>
          <a:xfrm>
            <a:off x="5713835" y="1123057"/>
            <a:ext cx="1098293" cy="76121"/>
            <a:chOff x="0" y="0"/>
            <a:chExt cx="2198876" cy="152400"/>
          </a:xfrm>
        </p:grpSpPr>
        <p:sp>
          <p:nvSpPr>
            <p:cNvPr id="564" name="Shape"/>
            <p:cNvSpPr/>
            <p:nvPr/>
          </p:nvSpPr>
          <p:spPr>
            <a:xfrm>
              <a:off x="2046476" y="0"/>
              <a:ext cx="112779" cy="1524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13608"/>
                  </a:lnTo>
                  <a:lnTo>
                    <a:pt x="4865" y="13608"/>
                  </a:lnTo>
                  <a:lnTo>
                    <a:pt x="4865" y="7992"/>
                  </a:lnTo>
                  <a:lnTo>
                    <a:pt x="21600" y="79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FAC46"/>
            </a:solidFill>
            <a:ln w="12700" cap="flat">
              <a:noFill/>
              <a:miter lim="400000"/>
            </a:ln>
            <a:effectLst/>
          </p:spPr>
          <p:txBody>
            <a:bodyPr wrap="square" lIns="45672" tIns="45672" rIns="45672" bIns="45672" numCol="1" anchor="t">
              <a:noAutofit/>
            </a:bodyPr>
            <a:lstStyle/>
            <a:p>
              <a:pPr defTabSz="913486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 sz="1798"/>
            </a:p>
          </p:txBody>
        </p:sp>
        <p:sp>
          <p:nvSpPr>
            <p:cNvPr id="565" name="Rectangle"/>
            <p:cNvSpPr/>
            <p:nvPr/>
          </p:nvSpPr>
          <p:spPr>
            <a:xfrm>
              <a:off x="0" y="56385"/>
              <a:ext cx="2046477" cy="39625"/>
            </a:xfrm>
            <a:prstGeom prst="rect">
              <a:avLst/>
            </a:prstGeom>
            <a:solidFill>
              <a:srgbClr val="6FAC46"/>
            </a:solidFill>
            <a:ln w="12700" cap="flat">
              <a:noFill/>
              <a:miter lim="400000"/>
            </a:ln>
            <a:effectLst/>
          </p:spPr>
          <p:txBody>
            <a:bodyPr wrap="square" lIns="45672" tIns="45672" rIns="45672" bIns="45672" numCol="1" anchor="t">
              <a:noAutofit/>
            </a:bodyPr>
            <a:lstStyle/>
            <a:p>
              <a:pPr defTabSz="913486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 sz="1798"/>
            </a:p>
          </p:txBody>
        </p:sp>
        <p:sp>
          <p:nvSpPr>
            <p:cNvPr id="566" name="Shape"/>
            <p:cNvSpPr/>
            <p:nvPr/>
          </p:nvSpPr>
          <p:spPr>
            <a:xfrm>
              <a:off x="2071876" y="56385"/>
              <a:ext cx="127001" cy="396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61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14861" y="21600"/>
                  </a:lnTo>
                  <a:lnTo>
                    <a:pt x="21600" y="10801"/>
                  </a:lnTo>
                  <a:lnTo>
                    <a:pt x="14861" y="0"/>
                  </a:lnTo>
                  <a:close/>
                </a:path>
              </a:pathLst>
            </a:custGeom>
            <a:solidFill>
              <a:srgbClr val="6FAC46"/>
            </a:solidFill>
            <a:ln w="12700" cap="flat">
              <a:noFill/>
              <a:miter lim="400000"/>
            </a:ln>
            <a:effectLst/>
          </p:spPr>
          <p:txBody>
            <a:bodyPr wrap="square" lIns="45672" tIns="45672" rIns="45672" bIns="45672" numCol="1" anchor="t">
              <a:noAutofit/>
            </a:bodyPr>
            <a:lstStyle/>
            <a:p>
              <a:pPr defTabSz="913486">
                <a:defRPr sz="3600">
                  <a:latin typeface="Calibri"/>
                  <a:ea typeface="Calibri"/>
                  <a:cs typeface="Calibri"/>
                  <a:sym typeface="Calibri"/>
                </a:defRPr>
              </a:pPr>
              <a:endParaRPr sz="1798"/>
            </a:p>
          </p:txBody>
        </p:sp>
      </p:grpSp>
      <p:sp>
        <p:nvSpPr>
          <p:cNvPr id="568" name="object 30"/>
          <p:cNvSpPr txBox="1"/>
          <p:nvPr/>
        </p:nvSpPr>
        <p:spPr>
          <a:xfrm>
            <a:off x="7107731" y="954780"/>
            <a:ext cx="2855158" cy="369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indent="6344" defTabSz="913486">
              <a:defRPr sz="4800" spc="-390">
                <a:latin typeface="Arial"/>
                <a:ea typeface="Arial"/>
                <a:cs typeface="Arial"/>
                <a:sym typeface="Arial"/>
              </a:defRPr>
            </a:pPr>
            <a:r>
              <a:rPr sz="2398" dirty="0"/>
              <a:t>Physics</a:t>
            </a:r>
            <a:r>
              <a:rPr sz="2398" spc="-114" dirty="0"/>
              <a:t> </a:t>
            </a:r>
            <a:r>
              <a:rPr sz="2398" spc="-50" dirty="0"/>
              <a:t>at</a:t>
            </a:r>
            <a:r>
              <a:rPr sz="2398" spc="-130" dirty="0"/>
              <a:t> </a:t>
            </a:r>
            <a:r>
              <a:rPr sz="2398" spc="-35" dirty="0"/>
              <a:t>low</a:t>
            </a:r>
            <a:r>
              <a:rPr sz="2398" spc="-110" dirty="0"/>
              <a:t> energies</a:t>
            </a:r>
          </a:p>
        </p:txBody>
      </p:sp>
      <p:grpSp>
        <p:nvGrpSpPr>
          <p:cNvPr id="573" name="Group"/>
          <p:cNvGrpSpPr/>
          <p:nvPr/>
        </p:nvGrpSpPr>
        <p:grpSpPr>
          <a:xfrm>
            <a:off x="4396222" y="4696525"/>
            <a:ext cx="2905461" cy="1652517"/>
            <a:chOff x="0" y="0"/>
            <a:chExt cx="5816980" cy="3308479"/>
          </a:xfrm>
        </p:grpSpPr>
        <p:grpSp>
          <p:nvGrpSpPr>
            <p:cNvPr id="571" name="Group"/>
            <p:cNvGrpSpPr/>
            <p:nvPr/>
          </p:nvGrpSpPr>
          <p:grpSpPr>
            <a:xfrm>
              <a:off x="0" y="0"/>
              <a:ext cx="5816981" cy="3308480"/>
              <a:chOff x="0" y="0"/>
              <a:chExt cx="5816980" cy="3308479"/>
            </a:xfrm>
          </p:grpSpPr>
          <p:pic>
            <p:nvPicPr>
              <p:cNvPr id="569" name="object 18" descr="object 18"/>
              <p:cNvPicPr>
                <a:picLocks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0" y="0"/>
                <a:ext cx="5816981" cy="330848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70" name="object 20"/>
              <p:cNvSpPr/>
              <p:nvPr/>
            </p:nvSpPr>
            <p:spPr>
              <a:xfrm>
                <a:off x="110544" y="45812"/>
                <a:ext cx="5595892" cy="3081508"/>
              </a:xfrm>
              <a:prstGeom prst="rect">
                <a:avLst/>
              </a:prstGeom>
              <a:noFill/>
              <a:ln w="76200" cap="flat">
                <a:solidFill>
                  <a:srgbClr val="A9D18E"/>
                </a:solidFill>
                <a:prstDash val="solid"/>
                <a:round/>
              </a:ln>
              <a:effectLst/>
            </p:spPr>
            <p:txBody>
              <a:bodyPr wrap="square" lIns="45672" tIns="45672" rIns="45672" bIns="45672" numCol="1" anchor="t">
                <a:noAutofit/>
              </a:bodyPr>
              <a:lstStyle/>
              <a:p>
                <a:pPr defTabSz="913486">
                  <a:defRPr sz="3600">
                    <a:latin typeface="Calibri"/>
                    <a:ea typeface="Calibri"/>
                    <a:cs typeface="Calibri"/>
                    <a:sym typeface="Calibri"/>
                  </a:defRPr>
                </a:pPr>
                <a:endParaRPr sz="1798"/>
              </a:p>
            </p:txBody>
          </p:sp>
        </p:grpSp>
        <p:pic>
          <p:nvPicPr>
            <p:cNvPr id="572" name="Picture 2" descr="Picture 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87714" y="121664"/>
              <a:ext cx="5441551" cy="29931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J. Phys. D: App. Phys, 26, 2276-2291, 1993…"/>
          <p:cNvSpPr txBox="1"/>
          <p:nvPr/>
        </p:nvSpPr>
        <p:spPr>
          <a:xfrm>
            <a:off x="3285505" y="1600049"/>
            <a:ext cx="4643463" cy="1034846"/>
          </a:xfrm>
          <a:prstGeom prst="rect">
            <a:avLst/>
          </a:prstGeom>
          <a:solidFill>
            <a:srgbClr val="22222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374" tIns="25374" rIns="25374" bIns="25374" anchor="ctr">
            <a:spAutoFit/>
          </a:bodyPr>
          <a:lstStyle/>
          <a:p>
            <a:pPr defTabSz="202997"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 dirty="0"/>
              <a:t>J. Phys. D: App. Phys, 26, 2276-2291, 1993 </a:t>
            </a:r>
          </a:p>
          <a:p>
            <a:pPr defTabSz="202997"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 dirty="0" err="1"/>
              <a:t>J.Phys</a:t>
            </a:r>
            <a:r>
              <a:rPr sz="1598" dirty="0"/>
              <a:t> D: App. Phys, 28, 1729-1736, 1995</a:t>
            </a:r>
          </a:p>
          <a:p>
            <a:pPr defTabSz="202997"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 dirty="0"/>
              <a:t>Phys. Rev. Lett, 74, 1908, 1995</a:t>
            </a:r>
          </a:p>
          <a:p>
            <a:pPr defTabSz="202997"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 dirty="0"/>
              <a:t>Rev. of Sci. </a:t>
            </a:r>
            <a:r>
              <a:rPr sz="1598" dirty="0" err="1"/>
              <a:t>Instrum</a:t>
            </a:r>
            <a:r>
              <a:rPr sz="1598" dirty="0"/>
              <a:t>., 67(7), 2435-2442, 1996 </a:t>
            </a:r>
          </a:p>
        </p:txBody>
      </p:sp>
      <p:pic>
        <p:nvPicPr>
          <p:cNvPr id="579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825" y="2752307"/>
            <a:ext cx="4943232" cy="3146222"/>
          </a:xfrm>
          <a:prstGeom prst="rect">
            <a:avLst/>
          </a:prstGeom>
          <a:ln w="12700">
            <a:miter lim="400000"/>
          </a:ln>
          <a:effectLst>
            <a:outerShdw blurRad="127000" dist="63500" dir="5520000" rotWithShape="0">
              <a:srgbClr val="000000">
                <a:alpha val="60000"/>
              </a:srgbClr>
            </a:outerShdw>
          </a:effectLst>
        </p:spPr>
      </p:pic>
      <p:pic>
        <p:nvPicPr>
          <p:cNvPr id="580" name="Screen Shot 2019-10-11 at 7.03.25 pm.png" descr="Screen Shot 2019-10-11 at 7.03.25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937689" y="3155808"/>
            <a:ext cx="4251234" cy="2742732"/>
          </a:xfrm>
          <a:prstGeom prst="rect">
            <a:avLst/>
          </a:prstGeom>
          <a:ln w="12700">
            <a:miter lim="400000"/>
          </a:ln>
          <a:effectLst>
            <a:outerShdw blurRad="127000" dist="63500" dir="5520000" rotWithShape="0">
              <a:srgbClr val="000000">
                <a:alpha val="60000"/>
              </a:srgbClr>
            </a:outerShdw>
          </a:effectLst>
        </p:spPr>
      </p:pic>
      <p:pic>
        <p:nvPicPr>
          <p:cNvPr id="581" name="Screen Shot 2019-10-11 at 7.06.27 pm.png" descr="Screen Shot 2019-10-11 at 7.06.2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42" y="1976345"/>
            <a:ext cx="2965451" cy="3953935"/>
          </a:xfrm>
          <a:prstGeom prst="rect">
            <a:avLst/>
          </a:prstGeom>
          <a:ln w="12700">
            <a:miter lim="400000"/>
          </a:ln>
        </p:spPr>
      </p:pic>
      <p:sp>
        <p:nvSpPr>
          <p:cNvPr id="582" name="My PhD project 1989 -&gt;1993 UWA PhD…"/>
          <p:cNvSpPr txBox="1"/>
          <p:nvPr/>
        </p:nvSpPr>
        <p:spPr>
          <a:xfrm>
            <a:off x="2273226" y="5973873"/>
            <a:ext cx="8382381" cy="3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45672" bIns="45672">
            <a:spAutoFit/>
          </a:bodyPr>
          <a:lstStyle/>
          <a:p>
            <a:pPr defTabSz="913486">
              <a:defRPr sz="3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798" dirty="0"/>
              <a:t>My PhD project 1989 -&gt;1993 UWA PhD</a:t>
            </a:r>
            <a:r>
              <a:rPr lang="en-AU" sz="1798" dirty="0"/>
              <a:t> </a:t>
            </a:r>
            <a:r>
              <a:rPr sz="1798" dirty="0"/>
              <a:t>Searching GW Signal Burst at 720 Hz</a:t>
            </a:r>
          </a:p>
        </p:txBody>
      </p:sp>
      <p:pic>
        <p:nvPicPr>
          <p:cNvPr id="583" name="Screen Shot 2021-12-13 at 10.40.02 am.png" descr="Screen Shot 2021-12-13 at 10.40.02 a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65844" y="1307187"/>
            <a:ext cx="2849967" cy="1620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4" name="IMG_1517" descr="IMG_15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5733" y="3184801"/>
            <a:ext cx="711528" cy="640375"/>
          </a:xfrm>
          <a:prstGeom prst="rect">
            <a:avLst/>
          </a:prstGeom>
          <a:ln w="12700">
            <a:miter lim="400000"/>
          </a:ln>
        </p:spPr>
      </p:pic>
      <p:sp>
        <p:nvSpPr>
          <p:cNvPr id="585" name="CSO"/>
          <p:cNvSpPr txBox="1"/>
          <p:nvPr/>
        </p:nvSpPr>
        <p:spPr>
          <a:xfrm>
            <a:off x="8836410" y="3570647"/>
            <a:ext cx="711528" cy="3689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tIns="45672" bIns="45672">
            <a:spAutoFit/>
          </a:bodyPr>
          <a:lstStyle>
            <a:lvl1pPr defTabSz="1828800">
              <a:defRPr sz="3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798" dirty="0"/>
              <a:t>CSO</a:t>
            </a:r>
          </a:p>
        </p:txBody>
      </p:sp>
      <p:sp>
        <p:nvSpPr>
          <p:cNvPr id="586" name="Photons…"/>
          <p:cNvSpPr txBox="1"/>
          <p:nvPr/>
        </p:nvSpPr>
        <p:spPr>
          <a:xfrm>
            <a:off x="9941142" y="137563"/>
            <a:ext cx="1583866" cy="788946"/>
          </a:xfrm>
          <a:prstGeom prst="rect">
            <a:avLst/>
          </a:prstGeom>
          <a:solidFill>
            <a:srgbClr val="22222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374" tIns="25374" rIns="25374" bIns="25374" anchor="ctr">
            <a:spAutoFit/>
          </a:bodyPr>
          <a:lstStyle/>
          <a:p>
            <a:pPr marL="182176" indent="-182176" algn="ctr" defTabSz="202997">
              <a:buSzPct val="145000"/>
              <a:buChar char="*"/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/>
              <a:t>Photons</a:t>
            </a:r>
          </a:p>
          <a:p>
            <a:pPr marL="182176" indent="-182176" algn="ctr" defTabSz="202997">
              <a:buSzPct val="145000"/>
              <a:buChar char="*"/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/>
              <a:t>Ponons</a:t>
            </a:r>
          </a:p>
          <a:p>
            <a:pPr marL="182176" indent="-182176" algn="ctr" defTabSz="202997">
              <a:buSzPct val="145000"/>
              <a:buChar char="*"/>
              <a:defRPr sz="3200" b="1" u="sng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pPr>
            <a:r>
              <a:rPr sz="1598"/>
              <a:t>Spins</a:t>
            </a:r>
          </a:p>
        </p:txBody>
      </p:sp>
      <p:sp>
        <p:nvSpPr>
          <p:cNvPr id="5" name="Cryogenic Resonant Bar Gravity Wave Detectors…">
            <a:extLst>
              <a:ext uri="{FF2B5EF4-FFF2-40B4-BE49-F238E27FC236}">
                <a16:creationId xmlns:a16="http://schemas.microsoft.com/office/drawing/2014/main" id="{FE93DFBD-521B-09BC-41CD-804050ED7495}"/>
              </a:ext>
            </a:extLst>
          </p:cNvPr>
          <p:cNvSpPr txBox="1">
            <a:spLocks/>
          </p:cNvSpPr>
          <p:nvPr/>
        </p:nvSpPr>
        <p:spPr>
          <a:xfrm>
            <a:off x="-4783558" y="-888724"/>
            <a:ext cx="19172049" cy="3381620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defRPr sz="6400" spc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AU" sz="3000" dirty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Cryogenic Resonant Bar Gravity Wave Detectors </a:t>
            </a:r>
          </a:p>
          <a:p>
            <a:pPr defTabSz="457200">
              <a:defRPr sz="6400" spc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AU" sz="3000" dirty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-&gt; Ultra precise optomechanical position measurement </a:t>
            </a:r>
          </a:p>
          <a:p>
            <a:pPr defTabSz="457200">
              <a:defRPr sz="6400" spc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r>
              <a:rPr lang="en-AU" sz="3000" dirty="0">
                <a:solidFill>
                  <a:srgbClr val="FFFFFF"/>
                </a:solidFill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rPr>
              <a:t>-&gt; Low phase noise read-out and pump oscillator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Screenshot 2023-03-12 at 3.23.40 pm.png" descr="Screenshot 2023-03-12 at 3.23.4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7668" y="720007"/>
            <a:ext cx="7979988" cy="219551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9" name="Screenshot 2023-03-12 at 3.24.31 pm.png" descr="Screenshot 2023-03-12 at 3.24.3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78414" y="8024"/>
            <a:ext cx="3583206" cy="3943026"/>
          </a:xfrm>
          <a:prstGeom prst="rect">
            <a:avLst/>
          </a:prstGeom>
          <a:ln w="12700">
            <a:miter lim="400000"/>
          </a:ln>
        </p:spPr>
      </p:pic>
      <p:pic>
        <p:nvPicPr>
          <p:cNvPr id="590" name="Screenshot 2023-03-12 at 3.25.13 pm.png" descr="Screenshot 2023-03-12 at 3.25.1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7227" y="3951050"/>
            <a:ext cx="3494991" cy="2426859"/>
          </a:xfrm>
          <a:prstGeom prst="rect">
            <a:avLst/>
          </a:prstGeom>
          <a:ln w="12700">
            <a:miter lim="400000"/>
          </a:ln>
        </p:spPr>
      </p:pic>
      <p:pic>
        <p:nvPicPr>
          <p:cNvPr id="591" name="Screenshot 2023-03-12 at 3.33.18 pm.png" descr="Screenshot 2023-03-12 at 3.33.18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311" y="3078771"/>
            <a:ext cx="3001432" cy="3230549"/>
          </a:xfrm>
          <a:prstGeom prst="rect">
            <a:avLst/>
          </a:prstGeom>
          <a:ln w="12700">
            <a:miter lim="400000"/>
          </a:ln>
        </p:spPr>
      </p:pic>
      <p:pic>
        <p:nvPicPr>
          <p:cNvPr id="592" name="Screenshot 2023-03-12 at 3.34.32 pm.png" descr="Screenshot 2023-03-12 at 3.34.32 pm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4825" y="2888067"/>
            <a:ext cx="2379638" cy="3493261"/>
          </a:xfrm>
          <a:prstGeom prst="rect">
            <a:avLst/>
          </a:prstGeom>
          <a:ln w="12700">
            <a:miter lim="400000"/>
          </a:ln>
        </p:spPr>
      </p:pic>
      <p:sp>
        <p:nvSpPr>
          <p:cNvPr id="593" name="Tunable Dielectric Cavity"/>
          <p:cNvSpPr txBox="1"/>
          <p:nvPr/>
        </p:nvSpPr>
        <p:spPr>
          <a:xfrm>
            <a:off x="2417242" y="-29327"/>
            <a:ext cx="5289985" cy="6661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374" tIns="25374" rIns="25374" bIns="25374" anchor="ctr">
            <a:spAutoFit/>
          </a:bodyPr>
          <a:lstStyle>
            <a:lvl1pPr>
              <a:defRPr sz="8000" b="1">
                <a:solidFill>
                  <a:schemeClr val="accent6">
                    <a:satOff val="-20754"/>
                    <a:lumOff val="-16738"/>
                  </a:schemeClr>
                </a:solidFill>
              </a:defRPr>
            </a:lvl1pPr>
          </a:lstStyle>
          <a:p>
            <a:r>
              <a:rPr sz="3996" dirty="0"/>
              <a:t>Tunable Dielectric Cavity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Master">
  <a:themeElements>
    <a:clrScheme name="Custom 4">
      <a:dk1>
        <a:srgbClr val="000000"/>
      </a:dk1>
      <a:lt1>
        <a:srgbClr val="FFFFFF"/>
      </a:lt1>
      <a:dk2>
        <a:srgbClr val="134256"/>
      </a:dk2>
      <a:lt2>
        <a:srgbClr val="197084"/>
      </a:lt2>
      <a:accent1>
        <a:srgbClr val="4EB749"/>
      </a:accent1>
      <a:accent2>
        <a:srgbClr val="58AECA"/>
      </a:accent2>
      <a:accent3>
        <a:srgbClr val="8BB44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
</file>

<file path=customXml/item2.xml>
</file>

<file path=customXml/itemProps1.xml><?xml version="1.0" encoding="utf-8"?>
<ds:datastoreItem xmlns:ds="http://schemas.openxmlformats.org/officeDocument/2006/customXml" ds:itemID="{AA38CAB6-BA59-4EFF-BC77-3EEBA2595D34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69DAD719-8749-44F2-8E97-D7A36DF157BD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14604</TotalTime>
  <Words>3688</Words>
  <Application>Microsoft Macintosh PowerPoint</Application>
  <PresentationFormat>Custom</PresentationFormat>
  <Paragraphs>492</Paragraphs>
  <Slides>62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82" baseType="lpstr">
      <vt:lpstr>Brush Script MT</vt:lpstr>
      <vt:lpstr>Arial</vt:lpstr>
      <vt:lpstr>Avenir Heavy</vt:lpstr>
      <vt:lpstr>Calibri</vt:lpstr>
      <vt:lpstr>Cambria</vt:lpstr>
      <vt:lpstr>Cambria Math</vt:lpstr>
      <vt:lpstr>DIN Alternate Bold</vt:lpstr>
      <vt:lpstr>Franklin Gothic Book</vt:lpstr>
      <vt:lpstr>Franklin Gothic Medium Cond</vt:lpstr>
      <vt:lpstr>Gill Sans</vt:lpstr>
      <vt:lpstr>Helvetica</vt:lpstr>
      <vt:lpstr>Helvetica Light</vt:lpstr>
      <vt:lpstr>Helvetica Neue Medium</vt:lpstr>
      <vt:lpstr>Helvetica Neue Thin</vt:lpstr>
      <vt:lpstr>Symbol</vt:lpstr>
      <vt:lpstr>Times</vt:lpstr>
      <vt:lpstr>Times New Roman</vt:lpstr>
      <vt:lpstr>Times Roman</vt:lpstr>
      <vt:lpstr>1_Master</vt:lpstr>
      <vt:lpstr>Equation</vt:lpstr>
      <vt:lpstr>Low Noise Sapphire Resonators and Oscillators </vt:lpstr>
      <vt:lpstr>Summary</vt:lpstr>
      <vt:lpstr>QDM Lab</vt:lpstr>
      <vt:lpstr>QDM Lab</vt:lpstr>
      <vt:lpstr>PowerPoint Presentation</vt:lpstr>
      <vt:lpstr>PowerPoint Presentation</vt:lpstr>
      <vt:lpstr>QDM  Lab  Precision Metrology</vt:lpstr>
      <vt:lpstr>PowerPoint Presentation</vt:lpstr>
      <vt:lpstr>PowerPoint Presentation</vt:lpstr>
      <vt:lpstr>High-Q Sapphire Resonators</vt:lpstr>
      <vt:lpstr>Resonator basic properties</vt:lpstr>
      <vt:lpstr>Sapphire Whispering Gallery</vt:lpstr>
      <vt:lpstr>WG Modes and Material Properties</vt:lpstr>
      <vt:lpstr>PowerPoint Presentation</vt:lpstr>
      <vt:lpstr>Temperature Coefficients</vt:lpstr>
      <vt:lpstr>Sapphire Loaded Cavity (SLC)</vt:lpstr>
      <vt:lpstr>PowerPoint Presentation</vt:lpstr>
      <vt:lpstr>PowerPoint Presentation</vt:lpstr>
      <vt:lpstr>Whispering Gallery Modes: m&gt;0 Degenerate mode pair  Spins can break time reversal symmetry</vt:lpstr>
      <vt:lpstr>Some of Our Resonators</vt:lpstr>
      <vt:lpstr>CSO Operates Atomic Clock @ the Projection Noise Limit: Paris Observatory SYRTE since 1999</vt:lpstr>
      <vt:lpstr>Sapphire Resonators add no (little) Noise</vt:lpstr>
      <vt:lpstr>Resonator Oscillators</vt:lpstr>
      <vt:lpstr>Description of Noise in Oscillators </vt:lpstr>
      <vt:lpstr>Description of Noise in Oscillators </vt:lpstr>
      <vt:lpstr>Time Domain Representation of Frequency (Phase) Instabilities</vt:lpstr>
      <vt:lpstr>Frequency Domain Representation of Frequency/Phase Instabilities </vt:lpstr>
      <vt:lpstr>Types of Noise (Log-Log Plots)</vt:lpstr>
      <vt:lpstr>Lesson’s Model</vt:lpstr>
      <vt:lpstr>Phase Noise in Microwave Oscillators</vt:lpstr>
      <vt:lpstr>How to Reduce Phase Noise in a Resonator-Oscillator</vt:lpstr>
      <vt:lpstr>PowerPoint Presentation</vt:lpstr>
      <vt:lpstr>PowerPoint Presentation</vt:lpstr>
      <vt:lpstr>History of Commercialization</vt:lpstr>
      <vt:lpstr>References </vt:lpstr>
      <vt:lpstr>PowerPoint Presentation</vt:lpstr>
      <vt:lpstr>PowerPoint Presentation</vt:lpstr>
      <vt:lpstr>Low Phase Noise Oscillators @ UWA</vt:lpstr>
      <vt:lpstr>CARRIER SUPPRESSION INTERFEROMETER PHASE DETECTOR</vt:lpstr>
      <vt:lpstr>PowerPoint Presentation</vt:lpstr>
      <vt:lpstr>PowerPoint Presentation</vt:lpstr>
      <vt:lpstr>Recycled Carrier Suppression Interferometer</vt:lpstr>
      <vt:lpstr>Low-Phase Noise Oscillators with Interferometric Signal Processing </vt:lpstr>
      <vt:lpstr>Phase Noise Performance</vt:lpstr>
      <vt:lpstr>Low Phase-Noise Microwave Oscillators With Interferometric Signal Processing</vt:lpstr>
      <vt:lpstr>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Elsie Vega</dc:creator>
  <cp:keywords/>
  <dc:description/>
  <cp:lastModifiedBy>Michael Tobar</cp:lastModifiedBy>
  <cp:revision>216</cp:revision>
  <dcterms:modified xsi:type="dcterms:W3CDTF">2023-10-11T20:22:39Z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8a3e6126-9483-4146-8a02-409e5de15c9a</vt:lpwstr>
  </property>
  <property fmtid="{D5CDD505-2E9C-101B-9397-08002B2CF9AE}" pid="3" name="bjClsUserRVM">
    <vt:lpwstr>[]</vt:lpwstr>
  </property>
  <property fmtid="{D5CDD505-2E9C-101B-9397-08002B2CF9AE}" pid="4" name="bjSaver">
    <vt:lpwstr>2PUZuWYN1+Nhr47AELZ+crj8ZqDL4OE6</vt:lpwstr>
  </property>
  <property fmtid="{D5CDD505-2E9C-101B-9397-08002B2CF9AE}" pid="5" name="bjDocumentLabelXML">
    <vt:lpwstr>&lt;?xml version="1.0" encoding="us-ascii"?&gt;&lt;sisl xmlns:xsi="http://www.w3.org/2001/XMLSchema-instance" xmlns:xsd="http://www.w3.org/2001/XMLSchema" sislVersion="0" policy="82049413-2d3e-4083-a592-ac23f9157539" origin="userSelected" xmlns="http://www.boldonj</vt:lpwstr>
  </property>
  <property fmtid="{D5CDD505-2E9C-101B-9397-08002B2CF9AE}" pid="6" name="bjDocumentLabelXML-0">
    <vt:lpwstr>ames.com/2008/01/sie/internal/label"&gt;&lt;element uid="ee71e43c-6952-4aa0-ba93-1c3981439a05" value="" /&gt;&lt;/sisl&gt;</vt:lpwstr>
  </property>
  <property fmtid="{D5CDD505-2E9C-101B-9397-08002B2CF9AE}" pid="7" name="bjDocumentSecurityLabel">
    <vt:lpwstr>UNRESTRICTED</vt:lpwstr>
  </property>
  <property fmtid="{D5CDD505-2E9C-101B-9397-08002B2CF9AE}" pid="8" name="bjLabelHistoryID">
    <vt:lpwstr>{AA38CAB6-BA59-4EFF-BC77-3EEBA2595D34}</vt:lpwstr>
  </property>
</Properties>
</file>